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1874" r:id="rId2"/>
    <p:sldId id="10028" r:id="rId3"/>
    <p:sldId id="10029"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 JACOTOT" userId="cc8c3dee-53a6-49f1-a9b2-d81522a8e2b5" providerId="ADAL" clId="{210E7341-4BE6-45C1-B0E6-326D8FC59910}"/>
    <pc:docChg chg="modSld">
      <pc:chgData name="Julie JACOTOT" userId="cc8c3dee-53a6-49f1-a9b2-d81522a8e2b5" providerId="ADAL" clId="{210E7341-4BE6-45C1-B0E6-326D8FC59910}" dt="2024-01-09T15:18:46.042" v="7" actId="20577"/>
      <pc:docMkLst>
        <pc:docMk/>
      </pc:docMkLst>
      <pc:sldChg chg="modSp mod">
        <pc:chgData name="Julie JACOTOT" userId="cc8c3dee-53a6-49f1-a9b2-d81522a8e2b5" providerId="ADAL" clId="{210E7341-4BE6-45C1-B0E6-326D8FC59910}" dt="2024-01-09T15:18:46.042" v="7" actId="20577"/>
        <pc:sldMkLst>
          <pc:docMk/>
          <pc:sldMk cId="1013641810" sldId="10029"/>
        </pc:sldMkLst>
        <pc:spChg chg="mod">
          <ac:chgData name="Julie JACOTOT" userId="cc8c3dee-53a6-49f1-a9b2-d81522a8e2b5" providerId="ADAL" clId="{210E7341-4BE6-45C1-B0E6-326D8FC59910}" dt="2024-01-09T15:18:46.042" v="7" actId="20577"/>
          <ac:spMkLst>
            <pc:docMk/>
            <pc:sldMk cId="1013641810" sldId="10029"/>
            <ac:spMk id="20" creationId="{4401B56E-6F23-623D-8EDB-BBFAD07F06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7C3C9-8F31-4528-9D99-D38DF953CC52}" type="datetimeFigureOut">
              <a:rPr lang="fr-FR" smtClean="0"/>
              <a:t>09/01/2024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2B838-C2A9-40E4-8AB2-A484B0EAF917}" type="slidenum">
              <a:rPr lang="fr-FR" smtClean="0"/>
              <a:t>‹N°›</a:t>
            </a:fld>
            <a:endParaRPr lang="fr-FR"/>
          </a:p>
        </p:txBody>
      </p:sp>
    </p:spTree>
    <p:extLst>
      <p:ext uri="{BB962C8B-B14F-4D97-AF65-F5344CB8AC3E}">
        <p14:creationId xmlns:p14="http://schemas.microsoft.com/office/powerpoint/2010/main" val="400373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AC900-C0A3-0D45-A590-A52AD88A218F}"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6972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FBD84E-9ED9-45E0-9004-49DAF405EF4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DA18B64D-16A1-57A3-5A36-3E838CA6ADF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761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FBD84E-9ED9-45E0-9004-49DAF405EF4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DA18B64D-16A1-57A3-5A36-3E838CA6ADF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7431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04665-5373-C043-D6B4-E9E88C3BB62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C9B8887-3F6E-BEDB-66BE-9C67A267FE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3FEBB25-E9EC-AFA0-78FB-A59DD4C54763}"/>
              </a:ext>
            </a:extLst>
          </p:cNvPr>
          <p:cNvSpPr>
            <a:spLocks noGrp="1"/>
          </p:cNvSpPr>
          <p:nvPr>
            <p:ph type="dt" sz="half" idx="10"/>
          </p:nvPr>
        </p:nvSpPr>
        <p:spPr/>
        <p:txBody>
          <a:bodyPr/>
          <a:lstStyle/>
          <a:p>
            <a:fld id="{40BF05A1-DADD-4E50-A3F8-FCF45817FEE7}"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567F3BBE-D853-361C-693D-BB5EBBA406C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945BE0-9BF7-4398-BB62-B6D3D7F5DED8}"/>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306245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983CD2-1B81-5484-C0F5-D30453F4AFE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8A8E1AB-5A37-4C6C-9721-AE5A919A125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322872-D62A-18DD-F696-DED7C4CE2B7C}"/>
              </a:ext>
            </a:extLst>
          </p:cNvPr>
          <p:cNvSpPr>
            <a:spLocks noGrp="1"/>
          </p:cNvSpPr>
          <p:nvPr>
            <p:ph type="dt" sz="half" idx="10"/>
          </p:nvPr>
        </p:nvSpPr>
        <p:spPr/>
        <p:txBody>
          <a:bodyPr/>
          <a:lstStyle/>
          <a:p>
            <a:fld id="{40BF05A1-DADD-4E50-A3F8-FCF45817FEE7}"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130032B9-46CC-CFE9-8C94-02ECD225EC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9C4B8A-D640-F765-90E0-D4EB92568774}"/>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194255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C57FF6-1E9A-CC09-0A24-4EB64F8DD62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3FEB7CF-B281-16AA-BABC-4CCE1E1BED9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E01F65-E131-F48A-1303-775A83302E00}"/>
              </a:ext>
            </a:extLst>
          </p:cNvPr>
          <p:cNvSpPr>
            <a:spLocks noGrp="1"/>
          </p:cNvSpPr>
          <p:nvPr>
            <p:ph type="dt" sz="half" idx="10"/>
          </p:nvPr>
        </p:nvSpPr>
        <p:spPr/>
        <p:txBody>
          <a:bodyPr/>
          <a:lstStyle/>
          <a:p>
            <a:fld id="{40BF05A1-DADD-4E50-A3F8-FCF45817FEE7}"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96E9F19B-36D0-A3C5-A8E8-18115D27C21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6F20D9-8E4D-9F6D-8202-F45A50F7F726}"/>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1192907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e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270000"/>
            <a:ext cx="10515600" cy="4351338"/>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kern="1200" baseline="0" dirty="0">
                <a:solidFill>
                  <a:schemeClr val="tx2"/>
                </a:solidFill>
                <a:latin typeface="+mn-lt"/>
                <a:ea typeface="+mn-ea"/>
                <a:cs typeface="+mn-cs"/>
              </a:defRPr>
            </a:lvl1pPr>
            <a:lvl2pPr marL="266700" indent="-177800" algn="just">
              <a:spcBef>
                <a:spcPts val="1200"/>
              </a:spcBef>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a:t>PREMIER NIVEAU EN CAPITAL</a:t>
            </a:r>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Tree>
    <p:extLst>
      <p:ext uri="{BB962C8B-B14F-4D97-AF65-F5344CB8AC3E}">
        <p14:creationId xmlns:p14="http://schemas.microsoft.com/office/powerpoint/2010/main" val="3313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0C7CC1-E650-1498-84CB-80B96C5A48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DD941FB-B73E-F730-661F-A1A15425C73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F1EF80-93F4-6F08-B410-A0FC7575414F}"/>
              </a:ext>
            </a:extLst>
          </p:cNvPr>
          <p:cNvSpPr>
            <a:spLocks noGrp="1"/>
          </p:cNvSpPr>
          <p:nvPr>
            <p:ph type="dt" sz="half" idx="10"/>
          </p:nvPr>
        </p:nvSpPr>
        <p:spPr/>
        <p:txBody>
          <a:bodyPr/>
          <a:lstStyle/>
          <a:p>
            <a:fld id="{40BF05A1-DADD-4E50-A3F8-FCF45817FEE7}"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7D1C8A87-2116-B6D2-8A79-4F5ADECAD2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7F5FC7-ADD2-8A44-E9E4-E3CE2395F8DB}"/>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200235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0AD8F-8040-C6C2-9505-D045F1BDF5A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7953D47-4E62-0C93-F546-95667530DB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EA1AACF-48F3-AB9E-AD53-8D79C558B50E}"/>
              </a:ext>
            </a:extLst>
          </p:cNvPr>
          <p:cNvSpPr>
            <a:spLocks noGrp="1"/>
          </p:cNvSpPr>
          <p:nvPr>
            <p:ph type="dt" sz="half" idx="10"/>
          </p:nvPr>
        </p:nvSpPr>
        <p:spPr/>
        <p:txBody>
          <a:bodyPr/>
          <a:lstStyle/>
          <a:p>
            <a:fld id="{40BF05A1-DADD-4E50-A3F8-FCF45817FEE7}"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13730804-1820-F40E-9C22-BD8443D66E5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E74AFC-B377-A8A9-83A4-2384B849A73D}"/>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267961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43A42-5BFE-F4E7-E3B6-9BB462EB655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34781D5-3277-831D-EA69-7C79230B651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7528FB2-36A0-308C-D558-22B5D0AEABA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9059B28-7DE1-98B8-098D-E76B28046272}"/>
              </a:ext>
            </a:extLst>
          </p:cNvPr>
          <p:cNvSpPr>
            <a:spLocks noGrp="1"/>
          </p:cNvSpPr>
          <p:nvPr>
            <p:ph type="dt" sz="half" idx="10"/>
          </p:nvPr>
        </p:nvSpPr>
        <p:spPr/>
        <p:txBody>
          <a:bodyPr/>
          <a:lstStyle/>
          <a:p>
            <a:fld id="{40BF05A1-DADD-4E50-A3F8-FCF45817FEE7}" type="datetimeFigureOut">
              <a:rPr lang="fr-FR" smtClean="0"/>
              <a:t>09/01/2024</a:t>
            </a:fld>
            <a:endParaRPr lang="fr-FR"/>
          </a:p>
        </p:txBody>
      </p:sp>
      <p:sp>
        <p:nvSpPr>
          <p:cNvPr id="6" name="Espace réservé du pied de page 5">
            <a:extLst>
              <a:ext uri="{FF2B5EF4-FFF2-40B4-BE49-F238E27FC236}">
                <a16:creationId xmlns:a16="http://schemas.microsoft.com/office/drawing/2014/main" id="{B3B02F20-7B1F-3D16-51C4-25346E19906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E4D65E-6F9F-EDF4-94E6-3074E8462E56}"/>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44715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99A11-1C03-9D49-D07F-3A234E9EFFA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84829CB-FF18-94D8-5CA6-470292EAB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0DDC43-9A58-88B9-549F-87BE10733C1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7AA2D8C-10C5-E3BA-E0A6-DB7BA15C3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686CBCA-A32F-D704-DDEC-BEA255DF42C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4153080-C39F-AE52-99E2-7D0BF758F296}"/>
              </a:ext>
            </a:extLst>
          </p:cNvPr>
          <p:cNvSpPr>
            <a:spLocks noGrp="1"/>
          </p:cNvSpPr>
          <p:nvPr>
            <p:ph type="dt" sz="half" idx="10"/>
          </p:nvPr>
        </p:nvSpPr>
        <p:spPr/>
        <p:txBody>
          <a:bodyPr/>
          <a:lstStyle/>
          <a:p>
            <a:fld id="{40BF05A1-DADD-4E50-A3F8-FCF45817FEE7}" type="datetimeFigureOut">
              <a:rPr lang="fr-FR" smtClean="0"/>
              <a:t>09/01/2024</a:t>
            </a:fld>
            <a:endParaRPr lang="fr-FR"/>
          </a:p>
        </p:txBody>
      </p:sp>
      <p:sp>
        <p:nvSpPr>
          <p:cNvPr id="8" name="Espace réservé du pied de page 7">
            <a:extLst>
              <a:ext uri="{FF2B5EF4-FFF2-40B4-BE49-F238E27FC236}">
                <a16:creationId xmlns:a16="http://schemas.microsoft.com/office/drawing/2014/main" id="{54A7DC1F-7CDE-7283-4166-409E78F2E29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8AB1D7C-2412-FA91-EB80-2D5C7C0F91B2}"/>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36155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75032A-D479-6C70-8552-CE6114FBC65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3A77394-D42C-A1B0-D590-169D2F84F4CC}"/>
              </a:ext>
            </a:extLst>
          </p:cNvPr>
          <p:cNvSpPr>
            <a:spLocks noGrp="1"/>
          </p:cNvSpPr>
          <p:nvPr>
            <p:ph type="dt" sz="half" idx="10"/>
          </p:nvPr>
        </p:nvSpPr>
        <p:spPr/>
        <p:txBody>
          <a:bodyPr/>
          <a:lstStyle/>
          <a:p>
            <a:fld id="{40BF05A1-DADD-4E50-A3F8-FCF45817FEE7}" type="datetimeFigureOut">
              <a:rPr lang="fr-FR" smtClean="0"/>
              <a:t>09/01/2024</a:t>
            </a:fld>
            <a:endParaRPr lang="fr-FR"/>
          </a:p>
        </p:txBody>
      </p:sp>
      <p:sp>
        <p:nvSpPr>
          <p:cNvPr id="4" name="Espace réservé du pied de page 3">
            <a:extLst>
              <a:ext uri="{FF2B5EF4-FFF2-40B4-BE49-F238E27FC236}">
                <a16:creationId xmlns:a16="http://schemas.microsoft.com/office/drawing/2014/main" id="{DAF4DA64-F113-371D-BA8F-DEFA603D709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8A67353-F9C3-BBD8-5347-61BF4C2A57B4}"/>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17435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C1FEBA0-ACA0-21D7-2C2A-C4F7B1BD3DE4}"/>
              </a:ext>
            </a:extLst>
          </p:cNvPr>
          <p:cNvSpPr>
            <a:spLocks noGrp="1"/>
          </p:cNvSpPr>
          <p:nvPr>
            <p:ph type="dt" sz="half" idx="10"/>
          </p:nvPr>
        </p:nvSpPr>
        <p:spPr/>
        <p:txBody>
          <a:bodyPr/>
          <a:lstStyle/>
          <a:p>
            <a:fld id="{40BF05A1-DADD-4E50-A3F8-FCF45817FEE7}" type="datetimeFigureOut">
              <a:rPr lang="fr-FR" smtClean="0"/>
              <a:t>09/01/2024</a:t>
            </a:fld>
            <a:endParaRPr lang="fr-FR"/>
          </a:p>
        </p:txBody>
      </p:sp>
      <p:sp>
        <p:nvSpPr>
          <p:cNvPr id="3" name="Espace réservé du pied de page 2">
            <a:extLst>
              <a:ext uri="{FF2B5EF4-FFF2-40B4-BE49-F238E27FC236}">
                <a16:creationId xmlns:a16="http://schemas.microsoft.com/office/drawing/2014/main" id="{0D0F263D-2AA8-0E83-AF7C-BB4FFB1EF3F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593D162-8593-5FE0-DF7A-5C636DBE706B}"/>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299117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9E0596-A5DB-8915-731C-35BCE462815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B5F269F-DDE7-391C-B296-3185D212C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057D398-3486-EBB6-A86D-95D387103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997EAC-D3DD-0098-B967-FC0D30D788B8}"/>
              </a:ext>
            </a:extLst>
          </p:cNvPr>
          <p:cNvSpPr>
            <a:spLocks noGrp="1"/>
          </p:cNvSpPr>
          <p:nvPr>
            <p:ph type="dt" sz="half" idx="10"/>
          </p:nvPr>
        </p:nvSpPr>
        <p:spPr/>
        <p:txBody>
          <a:bodyPr/>
          <a:lstStyle/>
          <a:p>
            <a:fld id="{40BF05A1-DADD-4E50-A3F8-FCF45817FEE7}" type="datetimeFigureOut">
              <a:rPr lang="fr-FR" smtClean="0"/>
              <a:t>09/01/2024</a:t>
            </a:fld>
            <a:endParaRPr lang="fr-FR"/>
          </a:p>
        </p:txBody>
      </p:sp>
      <p:sp>
        <p:nvSpPr>
          <p:cNvPr id="6" name="Espace réservé du pied de page 5">
            <a:extLst>
              <a:ext uri="{FF2B5EF4-FFF2-40B4-BE49-F238E27FC236}">
                <a16:creationId xmlns:a16="http://schemas.microsoft.com/office/drawing/2014/main" id="{C9D708A8-C238-060B-869B-F7FEB3D3CB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ECCA22-FADD-A825-752F-D01E7B89D0ED}"/>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13088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41E188-0459-E59E-67A9-9FF918EA7ED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0092B11-3DCE-DDCE-5BF4-0F7C0A1E7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CC866E3-499D-A0BE-7AE6-F507B87FC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62FB22-8755-F0E3-108B-0F9F7587E88E}"/>
              </a:ext>
            </a:extLst>
          </p:cNvPr>
          <p:cNvSpPr>
            <a:spLocks noGrp="1"/>
          </p:cNvSpPr>
          <p:nvPr>
            <p:ph type="dt" sz="half" idx="10"/>
          </p:nvPr>
        </p:nvSpPr>
        <p:spPr/>
        <p:txBody>
          <a:bodyPr/>
          <a:lstStyle/>
          <a:p>
            <a:fld id="{40BF05A1-DADD-4E50-A3F8-FCF45817FEE7}" type="datetimeFigureOut">
              <a:rPr lang="fr-FR" smtClean="0"/>
              <a:t>09/01/2024</a:t>
            </a:fld>
            <a:endParaRPr lang="fr-FR"/>
          </a:p>
        </p:txBody>
      </p:sp>
      <p:sp>
        <p:nvSpPr>
          <p:cNvPr id="6" name="Espace réservé du pied de page 5">
            <a:extLst>
              <a:ext uri="{FF2B5EF4-FFF2-40B4-BE49-F238E27FC236}">
                <a16:creationId xmlns:a16="http://schemas.microsoft.com/office/drawing/2014/main" id="{A82FA9A7-D736-1354-D5E6-FEB1593A69F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00201B5-ECD2-407C-843C-7E39E67E91CA}"/>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238502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5343EA7-2D0D-7EA9-F0F2-648943875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7D4D58D-F17F-EEFE-591C-0BF70612E8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C43BFC-7FA0-3744-8E4E-11481A30A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F05A1-DADD-4E50-A3F8-FCF45817FEE7}"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E37E4FC1-10FE-8E87-FA03-046A30A8BF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B3BD5B3-EDD2-A42C-C366-D7CA3FEF6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A9024-C731-42FE-A1F8-F7EA02228F62}" type="slidenum">
              <a:rPr lang="fr-FR" smtClean="0"/>
              <a:t>‹N°›</a:t>
            </a:fld>
            <a:endParaRPr lang="fr-FR"/>
          </a:p>
        </p:txBody>
      </p:sp>
    </p:spTree>
    <p:extLst>
      <p:ext uri="{BB962C8B-B14F-4D97-AF65-F5344CB8AC3E}">
        <p14:creationId xmlns:p14="http://schemas.microsoft.com/office/powerpoint/2010/main" val="3743594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du numéro de diapositive 20">
            <a:extLst>
              <a:ext uri="{FF2B5EF4-FFF2-40B4-BE49-F238E27FC236}">
                <a16:creationId xmlns:a16="http://schemas.microsoft.com/office/drawing/2014/main" id="{A48C0B26-A53F-F342-B575-49D9CA1A287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7E986C-8185-F947-9D32-DBF7D206AC5A}" type="slidenum">
              <a:rPr kumimoji="0" lang="fr-FR" sz="1000" b="1" i="0" u="none" strike="noStrike" kern="1200" cap="none" spc="0" normalizeH="0" baseline="0" noProof="0" smtClean="0">
                <a:ln>
                  <a:noFill/>
                </a:ln>
                <a:solidFill>
                  <a:srgbClr val="E5251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000" b="1" i="0" u="none" strike="noStrike" kern="1200" cap="none" spc="0" normalizeH="0" baseline="0" noProof="0" dirty="0">
              <a:ln>
                <a:noFill/>
              </a:ln>
              <a:solidFill>
                <a:srgbClr val="E5251F"/>
              </a:solidFill>
              <a:effectLst/>
              <a:uLnTx/>
              <a:uFillTx/>
              <a:latin typeface="Arial"/>
              <a:ea typeface="+mn-ea"/>
              <a:cs typeface="+mn-cs"/>
            </a:endParaRPr>
          </a:p>
        </p:txBody>
      </p:sp>
      <p:sp>
        <p:nvSpPr>
          <p:cNvPr id="22" name="Sous-titre 2">
            <a:extLst>
              <a:ext uri="{FF2B5EF4-FFF2-40B4-BE49-F238E27FC236}">
                <a16:creationId xmlns:a16="http://schemas.microsoft.com/office/drawing/2014/main" id="{8FED6F1D-47FA-FC4F-A762-0AC3864633B9}"/>
              </a:ext>
            </a:extLst>
          </p:cNvPr>
          <p:cNvSpPr txBox="1">
            <a:spLocks/>
          </p:cNvSpPr>
          <p:nvPr/>
        </p:nvSpPr>
        <p:spPr>
          <a:xfrm>
            <a:off x="6606667" y="6388715"/>
            <a:ext cx="4229986" cy="294007"/>
          </a:xfrm>
          <a:prstGeom prst="rect">
            <a:avLst/>
          </a:prstGeom>
        </p:spPr>
        <p:txBody>
          <a:bodyPr vert="horz" lIns="9144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800" b="0" i="0" u="none" strike="noStrike" kern="1200" cap="none" spc="0" normalizeH="0" baseline="0" noProof="0" dirty="0" err="1">
                <a:ln>
                  <a:noFill/>
                </a:ln>
                <a:solidFill>
                  <a:srgbClr val="E5251F"/>
                </a:solidFill>
                <a:effectLst/>
                <a:uLnTx/>
                <a:uFillTx/>
                <a:latin typeface="Arial" panose="020B0604020202020204" pitchFamily="34" charset="0"/>
                <a:ea typeface="+mn-ea"/>
                <a:cs typeface="Arial" panose="020B0604020202020204" pitchFamily="34" charset="0"/>
              </a:rPr>
              <a:t>www.capstan.fr</a:t>
            </a:r>
            <a:r>
              <a:rPr kumimoji="0" lang="fr-FR" sz="800" b="0" i="0" u="none" strike="noStrike" kern="1200" cap="none" spc="0" normalizeH="0" baseline="0" noProof="0" dirty="0">
                <a:ln>
                  <a:noFill/>
                </a:ln>
                <a:solidFill>
                  <a:srgbClr val="E5251F"/>
                </a:solidFill>
                <a:effectLst/>
                <a:uLnTx/>
                <a:uFillTx/>
                <a:latin typeface="Arial" panose="020B0604020202020204" pitchFamily="34" charset="0"/>
                <a:ea typeface="+mn-ea"/>
                <a:cs typeface="Arial" panose="020B0604020202020204" pitchFamily="34" charset="0"/>
              </a:rPr>
              <a:t>   </a:t>
            </a:r>
            <a:r>
              <a:rPr kumimoji="0" lang="fr-FR" sz="800" b="0" i="0" u="none" strike="noStrike" kern="1200" cap="none" spc="0" normalizeH="0" baseline="0" noProof="0" dirty="0">
                <a:ln>
                  <a:noFill/>
                </a:ln>
                <a:solidFill>
                  <a:srgbClr val="4A4A49"/>
                </a:solidFill>
                <a:effectLst/>
                <a:uLnTx/>
                <a:uFillTx/>
                <a:latin typeface="Arial" panose="020B0604020202020204" pitchFamily="34" charset="0"/>
                <a:ea typeface="+mn-ea"/>
                <a:cs typeface="Arial" panose="020B0604020202020204" pitchFamily="34" charset="0"/>
              </a:rPr>
              <a:t>|</a:t>
            </a:r>
            <a:r>
              <a:rPr kumimoji="0" lang="fr-FR" sz="800" b="0" i="0" u="none" strike="noStrike" kern="1200" cap="none" spc="0" normalizeH="0" baseline="0" noProof="0" dirty="0">
                <a:ln>
                  <a:noFill/>
                </a:ln>
                <a:solidFill>
                  <a:srgbClr val="E5251F"/>
                </a:solidFill>
                <a:effectLst/>
                <a:uLnTx/>
                <a:uFillTx/>
                <a:latin typeface="Arial" panose="020B0604020202020204" pitchFamily="34" charset="0"/>
                <a:ea typeface="+mn-ea"/>
                <a:cs typeface="Arial" panose="020B0604020202020204" pitchFamily="34" charset="0"/>
              </a:rPr>
              <a:t>  </a:t>
            </a:r>
            <a:r>
              <a:rPr kumimoji="0" lang="fr-FR" sz="800" b="0" i="0" u="none" strike="noStrike" kern="1200" cap="none" spc="0" normalizeH="0" baseline="0" noProof="0" dirty="0" err="1">
                <a:ln>
                  <a:noFill/>
                </a:ln>
                <a:solidFill>
                  <a:srgbClr val="E5251F"/>
                </a:solidFill>
                <a:effectLst/>
                <a:uLnTx/>
                <a:uFillTx/>
                <a:latin typeface="Arial" panose="020B0604020202020204" pitchFamily="34" charset="0"/>
                <a:ea typeface="+mn-ea"/>
                <a:cs typeface="Arial" panose="020B0604020202020204" pitchFamily="34" charset="0"/>
              </a:rPr>
              <a:t>www.iuslaboris.com</a:t>
            </a:r>
            <a:endParaRPr kumimoji="0" lang="fr-FR" sz="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p:txBody>
      </p:sp>
      <p:sp>
        <p:nvSpPr>
          <p:cNvPr id="10" name="Titre 1">
            <a:extLst>
              <a:ext uri="{FF2B5EF4-FFF2-40B4-BE49-F238E27FC236}">
                <a16:creationId xmlns:a16="http://schemas.microsoft.com/office/drawing/2014/main" id="{5C828685-43AD-497C-8DDD-CA52A5187C33}"/>
              </a:ext>
            </a:extLst>
          </p:cNvPr>
          <p:cNvSpPr>
            <a:spLocks noGrp="1"/>
          </p:cNvSpPr>
          <p:nvPr>
            <p:ph type="ctrTitle"/>
          </p:nvPr>
        </p:nvSpPr>
        <p:spPr>
          <a:xfrm>
            <a:off x="347091" y="188276"/>
            <a:ext cx="11497818" cy="856866"/>
          </a:xfrm>
        </p:spPr>
        <p:txBody>
          <a:bodyPr lIns="0" anchor="ctr">
            <a:normAutofit/>
          </a:bodyPr>
          <a:lstStyle/>
          <a:p>
            <a:pPr lvl="2"/>
            <a:r>
              <a:rPr lang="fr-FR" sz="2400" b="1" dirty="0">
                <a:solidFill>
                  <a:srgbClr val="FF0000"/>
                </a:solidFill>
              </a:rPr>
              <a:t>Régime social des indemnités de rupture conventionnelle</a:t>
            </a:r>
          </a:p>
        </p:txBody>
      </p:sp>
      <p:sp>
        <p:nvSpPr>
          <p:cNvPr id="6" name="ZoneTexte 5">
            <a:extLst>
              <a:ext uri="{FF2B5EF4-FFF2-40B4-BE49-F238E27FC236}">
                <a16:creationId xmlns:a16="http://schemas.microsoft.com/office/drawing/2014/main" id="{1827F855-19ED-538F-D206-2E5FE4D935DF}"/>
              </a:ext>
            </a:extLst>
          </p:cNvPr>
          <p:cNvSpPr txBox="1"/>
          <p:nvPr/>
        </p:nvSpPr>
        <p:spPr>
          <a:xfrm>
            <a:off x="2855640" y="1362356"/>
            <a:ext cx="7755513" cy="461665"/>
          </a:xfrm>
          <a:prstGeom prst="rect">
            <a:avLst/>
          </a:prstGeom>
          <a:noFill/>
        </p:spPr>
        <p:txBody>
          <a:bodyPr wrap="square" rtlCol="0">
            <a:spAutoFit/>
          </a:bodyPr>
          <a:lstStyle/>
          <a:p>
            <a:r>
              <a:rPr lang="fr-FR" sz="2400" b="1" dirty="0">
                <a:solidFill>
                  <a:srgbClr val="FF0000"/>
                </a:solidFill>
              </a:rPr>
              <a:t>Régime des indemnités de </a:t>
            </a:r>
            <a:r>
              <a:rPr lang="fr-FR" sz="2400" b="1" u="sng" dirty="0">
                <a:solidFill>
                  <a:srgbClr val="FF0000"/>
                </a:solidFill>
              </a:rPr>
              <a:t>rupture conventionnelle</a:t>
            </a:r>
          </a:p>
        </p:txBody>
      </p:sp>
      <p:sp>
        <p:nvSpPr>
          <p:cNvPr id="4" name="Rectangle 3">
            <a:extLst>
              <a:ext uri="{FF2B5EF4-FFF2-40B4-BE49-F238E27FC236}">
                <a16:creationId xmlns:a16="http://schemas.microsoft.com/office/drawing/2014/main" id="{3BDD9E18-421B-6522-B9A9-DA25B6659C98}"/>
              </a:ext>
            </a:extLst>
          </p:cNvPr>
          <p:cNvSpPr/>
          <p:nvPr/>
        </p:nvSpPr>
        <p:spPr>
          <a:xfrm>
            <a:off x="451978" y="2022570"/>
            <a:ext cx="3778800" cy="436614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B5E85DB7-2B8E-D809-CCA7-2993FB96C0A2}"/>
              </a:ext>
            </a:extLst>
          </p:cNvPr>
          <p:cNvSpPr/>
          <p:nvPr/>
        </p:nvSpPr>
        <p:spPr>
          <a:xfrm>
            <a:off x="7975773" y="2017829"/>
            <a:ext cx="3240360" cy="436614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 name="ZoneTexte 6">
            <a:extLst>
              <a:ext uri="{FF2B5EF4-FFF2-40B4-BE49-F238E27FC236}">
                <a16:creationId xmlns:a16="http://schemas.microsoft.com/office/drawing/2014/main" id="{0E1F7DEE-0716-DC86-E339-E74BDAC37EF2}"/>
              </a:ext>
            </a:extLst>
          </p:cNvPr>
          <p:cNvSpPr txBox="1"/>
          <p:nvPr/>
        </p:nvSpPr>
        <p:spPr>
          <a:xfrm>
            <a:off x="492850" y="2121061"/>
            <a:ext cx="3610247" cy="4985980"/>
          </a:xfrm>
          <a:prstGeom prst="rect">
            <a:avLst/>
          </a:prstGeom>
          <a:noFill/>
        </p:spPr>
        <p:txBody>
          <a:bodyPr wrap="square" rtlCol="0">
            <a:spAutoFit/>
          </a:bodyPr>
          <a:lstStyle/>
          <a:p>
            <a:pPr algn="ctr"/>
            <a:r>
              <a:rPr lang="fr-FR" b="1" u="sng" dirty="0"/>
              <a:t>Avant</a:t>
            </a:r>
            <a:r>
              <a:rPr lang="fr-FR" b="1" dirty="0"/>
              <a:t> la réforme</a:t>
            </a:r>
          </a:p>
          <a:p>
            <a:pPr algn="ctr"/>
            <a:endParaRPr lang="fr-FR" b="1" dirty="0"/>
          </a:p>
          <a:p>
            <a:pPr marL="285750" indent="-285750">
              <a:buFont typeface="Wingdings" panose="05000000000000000000" pitchFamily="2" charset="2"/>
              <a:buChar char="Ø"/>
            </a:pPr>
            <a:r>
              <a:rPr lang="fr-FR" sz="1600" b="1" dirty="0"/>
              <a:t>Régime différent selon que le salarié est en mesure de bénéficier ou non d’une pension de vieillesse </a:t>
            </a:r>
          </a:p>
          <a:p>
            <a:pPr marL="742950" lvl="1" indent="-285750">
              <a:buFont typeface="Arial" panose="020B0604020202020204" pitchFamily="34" charset="0"/>
              <a:buChar char="•"/>
            </a:pPr>
            <a:r>
              <a:rPr lang="fr-FR" sz="1400" b="1" dirty="0">
                <a:solidFill>
                  <a:schemeClr val="tx1">
                    <a:lumMod val="50000"/>
                    <a:lumOff val="50000"/>
                  </a:schemeClr>
                </a:solidFill>
              </a:rPr>
              <a:t>Salarié en mesure de bénéficier d’une pension de vieillesse : indemnité intégralement soumise à cotisations</a:t>
            </a:r>
          </a:p>
          <a:p>
            <a:pPr marL="742950" lvl="1" indent="-285750">
              <a:buFont typeface="Arial" panose="020B0604020202020204" pitchFamily="34" charset="0"/>
              <a:buChar char="•"/>
            </a:pPr>
            <a:r>
              <a:rPr lang="fr-FR" sz="1400" b="1" dirty="0">
                <a:solidFill>
                  <a:schemeClr val="tx1">
                    <a:lumMod val="50000"/>
                    <a:lumOff val="50000"/>
                  </a:schemeClr>
                </a:solidFill>
              </a:rPr>
              <a:t>Autres salariés : exonération de cotisations dans la limite de 2 PASS</a:t>
            </a:r>
          </a:p>
          <a:p>
            <a:pPr marL="285750" indent="-285750">
              <a:buFont typeface="Wingdings" panose="05000000000000000000" pitchFamily="2" charset="2"/>
              <a:buChar char="Ø"/>
            </a:pPr>
            <a:endParaRPr lang="fr-FR" b="1" dirty="0"/>
          </a:p>
          <a:p>
            <a:pPr marL="285750" indent="-285750">
              <a:buFont typeface="Wingdings" panose="05000000000000000000" pitchFamily="2" charset="2"/>
              <a:buChar char="Ø"/>
            </a:pPr>
            <a:r>
              <a:rPr lang="fr-FR" sz="1600" b="1" dirty="0"/>
              <a:t>Soumis à forfait social de </a:t>
            </a:r>
            <a:r>
              <a:rPr lang="fr-FR" sz="1600" b="1" dirty="0">
                <a:solidFill>
                  <a:srgbClr val="FF0000"/>
                </a:solidFill>
              </a:rPr>
              <a:t>20% sur la fraction exonérée de cotisations </a:t>
            </a:r>
          </a:p>
          <a:p>
            <a:endParaRPr lang="fr-FR" b="1" dirty="0"/>
          </a:p>
          <a:p>
            <a:pPr algn="just"/>
            <a:endParaRPr lang="fr-FR" b="1" dirty="0"/>
          </a:p>
          <a:p>
            <a:pPr algn="just"/>
            <a:r>
              <a:rPr lang="fr-FR" b="1" dirty="0"/>
              <a:t> </a:t>
            </a:r>
          </a:p>
        </p:txBody>
      </p:sp>
      <p:sp>
        <p:nvSpPr>
          <p:cNvPr id="9" name="ZoneTexte 8">
            <a:extLst>
              <a:ext uri="{FF2B5EF4-FFF2-40B4-BE49-F238E27FC236}">
                <a16:creationId xmlns:a16="http://schemas.microsoft.com/office/drawing/2014/main" id="{77FD87B7-0B52-D3D0-E0C7-D06C964E203F}"/>
              </a:ext>
            </a:extLst>
          </p:cNvPr>
          <p:cNvSpPr txBox="1"/>
          <p:nvPr/>
        </p:nvSpPr>
        <p:spPr>
          <a:xfrm>
            <a:off x="8047781" y="2121061"/>
            <a:ext cx="3096344" cy="3693319"/>
          </a:xfrm>
          <a:prstGeom prst="rect">
            <a:avLst/>
          </a:prstGeom>
          <a:noFill/>
        </p:spPr>
        <p:txBody>
          <a:bodyPr wrap="square" rtlCol="0">
            <a:spAutoFit/>
          </a:bodyPr>
          <a:lstStyle/>
          <a:p>
            <a:pPr algn="ctr"/>
            <a:r>
              <a:rPr lang="fr-FR" b="1" u="sng" dirty="0"/>
              <a:t>Après</a:t>
            </a:r>
            <a:r>
              <a:rPr lang="fr-FR" b="1" dirty="0"/>
              <a:t> la réforme (</a:t>
            </a:r>
            <a:r>
              <a:rPr kumimoji="0" lang="fr-FR" altLang="fr-FR" sz="1800" b="1" i="0" strike="noStrike" kern="1200" cap="none" spc="0" normalizeH="0" baseline="0" noProof="0" dirty="0">
                <a:ln>
                  <a:noFill/>
                </a:ln>
                <a:solidFill>
                  <a:prstClr val="black"/>
                </a:solidFill>
                <a:effectLst/>
                <a:uLnTx/>
                <a:uFillTx/>
                <a:ea typeface="+mn-ea"/>
                <a:cs typeface="Times New Roman" panose="02020603050405020304" pitchFamily="18" charset="0"/>
              </a:rPr>
              <a:t>article 4 de la LFRSS pour 2023 </a:t>
            </a:r>
            <a:r>
              <a:rPr kumimoji="0" lang="fr-FR" altLang="fr-FR" sz="1800" b="1"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a:t>
            </a:r>
            <a:endParaRPr lang="fr-FR" b="1" dirty="0"/>
          </a:p>
          <a:p>
            <a:pPr algn="ctr"/>
            <a:endParaRPr lang="fr-FR" b="1"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fr-FR" b="1" dirty="0"/>
              <a:t> </a:t>
            </a:r>
            <a:r>
              <a:rPr kumimoji="0" lang="fr-FR" sz="1600" b="1" i="0" u="none" strike="noStrike" kern="1200" cap="none" spc="0" normalizeH="0" baseline="0" noProof="0" dirty="0">
                <a:ln>
                  <a:noFill/>
                </a:ln>
                <a:solidFill>
                  <a:prstClr val="black"/>
                </a:solidFill>
                <a:effectLst/>
                <a:uLnTx/>
                <a:uFillTx/>
                <a:latin typeface="Arial"/>
                <a:ea typeface="+mn-ea"/>
                <a:cs typeface="+mn-cs"/>
              </a:rPr>
              <a:t>Unification du régime : exonération de cotisations et de CSG/CRDS dans la limite de 2 PASS</a:t>
            </a:r>
          </a:p>
          <a:p>
            <a:pPr marR="0" lvl="0" algn="l" defTabSz="914400" rtl="0" eaLnBrk="1" fontAlgn="auto" latinLnBrk="0" hangingPunct="1">
              <a:lnSpc>
                <a:spcPct val="100000"/>
              </a:lnSpc>
              <a:spcBef>
                <a:spcPts val="0"/>
              </a:spcBef>
              <a:spcAft>
                <a:spcPts val="0"/>
              </a:spcAft>
              <a:buClrTx/>
              <a:buSzTx/>
              <a:tabLst/>
              <a:defRPr/>
            </a:pPr>
            <a:endParaRPr kumimoji="0" lang="fr-FR" sz="1600" b="1" i="0" u="none" strike="noStrike" kern="1200" cap="none" spc="0" normalizeH="0" baseline="0" noProof="0" dirty="0">
              <a:ln>
                <a:noFill/>
              </a:ln>
              <a:solidFill>
                <a:prstClr val="black"/>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600" b="1" i="0" u="none" strike="noStrike" kern="1200" cap="none" spc="0" normalizeH="0" baseline="0" noProof="0" dirty="0">
                <a:ln>
                  <a:noFill/>
                </a:ln>
                <a:solidFill>
                  <a:prstClr val="black"/>
                </a:solidFill>
                <a:effectLst/>
                <a:uLnTx/>
                <a:uFillTx/>
                <a:latin typeface="Arial"/>
                <a:ea typeface="+mn-ea"/>
                <a:cs typeface="+mn-cs"/>
              </a:rPr>
              <a:t>Soumis à une contribution spécifique pour l’employeur égale à </a:t>
            </a:r>
            <a:r>
              <a:rPr kumimoji="0" lang="fr-FR" sz="1600" b="1" i="0" u="none" strike="noStrike" kern="1200" cap="none" spc="0" normalizeH="0" baseline="0" noProof="0" dirty="0">
                <a:ln>
                  <a:noFill/>
                </a:ln>
                <a:solidFill>
                  <a:srgbClr val="FF0000"/>
                </a:solidFill>
                <a:effectLst/>
                <a:uLnTx/>
                <a:uFillTx/>
                <a:latin typeface="Arial"/>
                <a:ea typeface="+mn-ea"/>
                <a:cs typeface="+mn-cs"/>
              </a:rPr>
              <a:t>30% sur la fraction exonérée de cotisations </a:t>
            </a:r>
          </a:p>
          <a:p>
            <a:pPr algn="ctr"/>
            <a:endParaRPr lang="fr-FR" b="1" dirty="0"/>
          </a:p>
        </p:txBody>
      </p:sp>
      <p:sp>
        <p:nvSpPr>
          <p:cNvPr id="11" name="Flèche : droite 10">
            <a:extLst>
              <a:ext uri="{FF2B5EF4-FFF2-40B4-BE49-F238E27FC236}">
                <a16:creationId xmlns:a16="http://schemas.microsoft.com/office/drawing/2014/main" id="{F378630E-EADB-C991-321C-973CDC7F6F32}"/>
              </a:ext>
            </a:extLst>
          </p:cNvPr>
          <p:cNvSpPr/>
          <p:nvPr/>
        </p:nvSpPr>
        <p:spPr>
          <a:xfrm>
            <a:off x="4312772" y="3950394"/>
            <a:ext cx="3499012" cy="46166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Graphique 12" descr="Argent avec un remplissage uni">
            <a:extLst>
              <a:ext uri="{FF2B5EF4-FFF2-40B4-BE49-F238E27FC236}">
                <a16:creationId xmlns:a16="http://schemas.microsoft.com/office/drawing/2014/main" id="{8F3D0372-2F9A-EC40-E35F-4043B29B47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1411" y="4412059"/>
            <a:ext cx="1080000" cy="1080000"/>
          </a:xfrm>
          <a:prstGeom prst="rect">
            <a:avLst/>
          </a:prstGeom>
        </p:spPr>
      </p:pic>
      <p:sp>
        <p:nvSpPr>
          <p:cNvPr id="14" name="Rectangle : coins arrondis 13">
            <a:extLst>
              <a:ext uri="{FF2B5EF4-FFF2-40B4-BE49-F238E27FC236}">
                <a16:creationId xmlns:a16="http://schemas.microsoft.com/office/drawing/2014/main" id="{2E232B82-6CCF-7EC4-6A41-43B56FE14537}"/>
              </a:ext>
            </a:extLst>
          </p:cNvPr>
          <p:cNvSpPr/>
          <p:nvPr/>
        </p:nvSpPr>
        <p:spPr>
          <a:xfrm>
            <a:off x="4586114" y="2761550"/>
            <a:ext cx="2952328" cy="10141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fr-FR" dirty="0"/>
              <a:t>Rupture intervenant à compter du                     </a:t>
            </a:r>
            <a:r>
              <a:rPr lang="fr-FR" b="1" dirty="0"/>
              <a:t>1</a:t>
            </a:r>
            <a:r>
              <a:rPr lang="fr-FR" b="1" baseline="30000" dirty="0"/>
              <a:t>er</a:t>
            </a:r>
            <a:r>
              <a:rPr lang="fr-FR" b="1" dirty="0"/>
              <a:t> septembre 2023</a:t>
            </a:r>
          </a:p>
        </p:txBody>
      </p:sp>
    </p:spTree>
    <p:extLst>
      <p:ext uri="{BB962C8B-B14F-4D97-AF65-F5344CB8AC3E}">
        <p14:creationId xmlns:p14="http://schemas.microsoft.com/office/powerpoint/2010/main" val="361859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838200" y="1160586"/>
            <a:ext cx="10515600" cy="55027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lvl="1" indent="-285750" algn="just">
              <a:spcBef>
                <a:spcPts val="600"/>
              </a:spcBef>
              <a:buClr>
                <a:srgbClr val="E42710"/>
              </a:buClr>
              <a:buFont typeface="Wingdings" panose="05000000000000000000" pitchFamily="2" charset="2"/>
              <a:buChar char="q"/>
              <a:defRPr/>
            </a:pP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mise à jour du </a:t>
            </a:r>
            <a:r>
              <a:rPr lang="fr-FR" altLang="fr-FR" sz="1400" dirty="0">
                <a:solidFill>
                  <a:prstClr val="black"/>
                </a:solidFill>
                <a:latin typeface="Corbel" panose="020B0503020204020204"/>
                <a:cs typeface="Times New Roman" panose="02020603050405020304" pitchFamily="18" charset="0"/>
              </a:rPr>
              <a:t>Bulletin Officiel de la Sécurité Social (BOSS) du </a:t>
            </a: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16 août 2023: le nouveau régime social s’applique aux indemnités versées au titre de la rupture d’un contrat de travail </a:t>
            </a:r>
            <a:r>
              <a:rPr kumimoji="0" lang="fr-FR" altLang="fr-FR" sz="1400" b="1"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dont le terme est postérieur au 31 août 2023</a:t>
            </a: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a:t>
            </a:r>
          </a:p>
          <a:p>
            <a:pPr marL="269875" marR="0" lvl="1" indent="0" algn="just" defTabSz="914400" rtl="0" eaLnBrk="1" fontAlgn="auto" latinLnBrk="0" hangingPunct="1">
              <a:lnSpc>
                <a:spcPct val="100000"/>
              </a:lnSpc>
              <a:spcBef>
                <a:spcPts val="600"/>
              </a:spcBef>
              <a:spcAft>
                <a:spcPts val="0"/>
              </a:spcAft>
              <a:buClr>
                <a:srgbClr val="E42710"/>
              </a:buClr>
              <a:buSzTx/>
              <a:buFont typeface="Arial" panose="020B0604020202020204" pitchFamily="34" charset="0"/>
              <a:buNone/>
              <a:tabLst/>
              <a:defRPr/>
            </a:pPr>
            <a:endPar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endParaRPr>
          </a:p>
          <a:p>
            <a:pPr marL="182563" marR="0" lvl="1" indent="-182563" algn="just" defTabSz="914400" rtl="0" eaLnBrk="1" fontAlgn="auto" latinLnBrk="0" hangingPunct="1">
              <a:lnSpc>
                <a:spcPct val="100000"/>
              </a:lnSpc>
              <a:spcBef>
                <a:spcPts val="600"/>
              </a:spcBef>
              <a:spcAft>
                <a:spcPts val="0"/>
              </a:spcAft>
              <a:buClr>
                <a:srgbClr val="E42710"/>
              </a:buClr>
              <a:buSzTx/>
              <a:buFont typeface="Wingdings" panose="05000000000000000000" pitchFamily="2" charset="2"/>
              <a:buChar char="q"/>
              <a:tabLst/>
              <a:defRPr/>
            </a:pPr>
            <a:r>
              <a:rPr lang="fr-FR" altLang="fr-FR" sz="1400" dirty="0">
                <a:solidFill>
                  <a:prstClr val="black"/>
                </a:solidFill>
                <a:latin typeface="Corbel" panose="020B0503020204020204"/>
                <a:cs typeface="Times New Roman" panose="02020603050405020304" pitchFamily="18" charset="0"/>
              </a:rPr>
              <a:t>L’article 4 de la LFRSS pour 2023 n’a pas modifié l’article 80 duodecies du code général des impôt, de sorte qu’il existe toujours une différence de traitement fiscal des indemnités de rupture conventionnelle, selon que le salarié est en droit de bénéficier d’une pension de retraite d’un régime légalement obligatoire :</a:t>
            </a:r>
          </a:p>
          <a:p>
            <a:pPr marL="0" marR="0" lvl="1" indent="0" algn="just" defTabSz="914400" rtl="0" eaLnBrk="1" fontAlgn="auto" latinLnBrk="0" hangingPunct="1">
              <a:lnSpc>
                <a:spcPct val="90000"/>
              </a:lnSpc>
              <a:spcBef>
                <a:spcPts val="600"/>
              </a:spcBef>
              <a:spcAft>
                <a:spcPts val="0"/>
              </a:spcAft>
              <a:buClrTx/>
              <a:buSzTx/>
              <a:buFont typeface="Arial" panose="020B0604020202020204" pitchFamily="34" charset="0"/>
              <a:buNone/>
              <a:tabLst/>
              <a:defRPr/>
            </a:pPr>
            <a:endPar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endParaRPr>
          </a:p>
          <a:p>
            <a:pPr marL="357188" marR="0" lvl="1" indent="-174625" algn="just" defTabSz="914400" rtl="0" eaLnBrk="1" fontAlgn="auto" latinLnBrk="0" hangingPunct="1">
              <a:lnSpc>
                <a:spcPct val="90000"/>
              </a:lnSpc>
              <a:spcBef>
                <a:spcPts val="600"/>
              </a:spcBef>
              <a:spcAft>
                <a:spcPts val="600"/>
              </a:spcAft>
              <a:buClrTx/>
              <a:buSzTx/>
              <a:buFont typeface="Wingdings" panose="05000000000000000000" pitchFamily="2" charset="2"/>
              <a:buChar char="ü"/>
              <a:tabLst/>
              <a:defRPr/>
            </a:pPr>
            <a:r>
              <a:rPr kumimoji="0" lang="fr-FR" altLang="fr-FR" sz="1400" b="1"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pour les salariés en droit de bénéficier d’une pension de retraite d’un régime légalement obligatoire</a:t>
            </a: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l’indemnité de rupture conventionnelle est imposable dès le 1er euro ;</a:t>
            </a:r>
          </a:p>
          <a:p>
            <a:pPr marL="357188" marR="0" lvl="1" indent="-174625" algn="just" defTabSz="914400" rtl="0" eaLnBrk="1" fontAlgn="auto" latinLnBrk="0" hangingPunct="1">
              <a:lnSpc>
                <a:spcPct val="90000"/>
              </a:lnSpc>
              <a:spcBef>
                <a:spcPts val="600"/>
              </a:spcBef>
              <a:spcAft>
                <a:spcPts val="600"/>
              </a:spcAft>
              <a:buClrTx/>
              <a:buSzTx/>
              <a:buFont typeface="Wingdings" panose="05000000000000000000" pitchFamily="2" charset="2"/>
              <a:buChar char="ü"/>
              <a:tabLst/>
              <a:defRPr/>
            </a:pPr>
            <a:r>
              <a:rPr kumimoji="0" lang="fr-FR" altLang="fr-FR" sz="1400" b="1"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pour les autres salariés</a:t>
            </a: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l’indemnité de rupture conventionnelle est exonérée d’impôt sur le revenu pour la part qui n’excède pas :</a:t>
            </a:r>
          </a:p>
          <a:p>
            <a:pPr marL="539750" marR="0" lvl="1" indent="-182563" algn="just" defTabSz="914400" rtl="0" eaLnBrk="1" fontAlgn="auto" latinLnBrk="0" hangingPunct="1">
              <a:lnSpc>
                <a:spcPct val="90000"/>
              </a:lnSpc>
              <a:spcBef>
                <a:spcPts val="600"/>
              </a:spcBef>
              <a:spcAft>
                <a:spcPts val="0"/>
              </a:spcAft>
              <a:buClrTx/>
              <a:buSzTx/>
              <a:buFont typeface="Courier New" panose="02070309020205020404" pitchFamily="49" charset="0"/>
              <a:buChar char="o"/>
              <a:tabLst/>
              <a:defRPr/>
            </a:pP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soit deux fois le montant de la rémunération annuelle brute perçue par le salarié au cours de l’année civile précédant la rupture de son contrat de travail, ou 50 % du montant de l’indemnité si ce seuil est supérieur, dans la limite de 6 fois le plafond annuel de la sécurité sociale (PASS) en vigueur à la date de versement des indemnités, soit 263.952 euros en 2023 ;</a:t>
            </a:r>
          </a:p>
          <a:p>
            <a:pPr marL="539750" marR="0" lvl="1" indent="-182563" algn="just" defTabSz="914400" rtl="0" eaLnBrk="1" fontAlgn="auto" latinLnBrk="0" hangingPunct="1">
              <a:lnSpc>
                <a:spcPct val="90000"/>
              </a:lnSpc>
              <a:spcBef>
                <a:spcPts val="600"/>
              </a:spcBef>
              <a:spcAft>
                <a:spcPts val="0"/>
              </a:spcAft>
              <a:buClrTx/>
              <a:buSzTx/>
              <a:buFont typeface="Courier New" panose="02070309020205020404" pitchFamily="49" charset="0"/>
              <a:buChar char="o"/>
              <a:tabLst/>
              <a:defRPr/>
            </a:pP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soit le montant de l’indemnité conventionnelle de licenciement ou, à défaut le montant de l’indemnité légale de licenciement.</a:t>
            </a:r>
          </a:p>
        </p:txBody>
      </p:sp>
      <p:sp>
        <p:nvSpPr>
          <p:cNvPr id="6" name="Titre 1">
            <a:extLst>
              <a:ext uri="{FF2B5EF4-FFF2-40B4-BE49-F238E27FC236}">
                <a16:creationId xmlns:a16="http://schemas.microsoft.com/office/drawing/2014/main" id="{E44B7AA5-8389-7615-F872-45ADFDD11447}"/>
              </a:ext>
            </a:extLst>
          </p:cNvPr>
          <p:cNvSpPr>
            <a:spLocks noGrp="1"/>
          </p:cNvSpPr>
          <p:nvPr>
            <p:ph type="title"/>
          </p:nvPr>
        </p:nvSpPr>
        <p:spPr>
          <a:xfrm>
            <a:off x="838200" y="274076"/>
            <a:ext cx="10515600" cy="973455"/>
          </a:xfrm>
        </p:spPr>
        <p:txBody>
          <a:bodyPr>
            <a:normAutofit fontScale="90000"/>
          </a:bodyPr>
          <a:lstStyle/>
          <a:p>
            <a:pPr lvl="4"/>
            <a:r>
              <a:rPr lang="fr-FR" altLang="fr-FR" sz="3600" b="1" dirty="0">
                <a:solidFill>
                  <a:srgbClr val="E41E13"/>
                </a:solidFill>
                <a:latin typeface="+mj-lt"/>
              </a:rPr>
              <a:t>Régime social des indemnités de rupture conventionnelle</a:t>
            </a:r>
            <a:endParaRPr lang="fr-FR" sz="3600" b="1" dirty="0">
              <a:solidFill>
                <a:srgbClr val="E41E13"/>
              </a:solidFill>
              <a:latin typeface="+mj-lt"/>
            </a:endParaRPr>
          </a:p>
        </p:txBody>
      </p:sp>
      <p:sp>
        <p:nvSpPr>
          <p:cNvPr id="3" name="Espace réservé du numéro de diapositive 2">
            <a:extLst>
              <a:ext uri="{FF2B5EF4-FFF2-40B4-BE49-F238E27FC236}">
                <a16:creationId xmlns:a16="http://schemas.microsoft.com/office/drawing/2014/main" id="{51A2D3EB-295F-37E9-3B7A-493D06BDA440}"/>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FF0000"/>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11927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838200" y="1160586"/>
            <a:ext cx="10515600" cy="55027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1" algn="just" defTabSz="914400" rtl="0" eaLnBrk="1" fontAlgn="auto" latinLnBrk="0" hangingPunct="1">
              <a:lnSpc>
                <a:spcPct val="100000"/>
              </a:lnSpc>
              <a:spcBef>
                <a:spcPts val="600"/>
              </a:spcBef>
              <a:spcAft>
                <a:spcPts val="0"/>
              </a:spcAft>
              <a:buClr>
                <a:srgbClr val="E42710"/>
              </a:buClr>
              <a:buSzTx/>
              <a:tabLst/>
              <a:defRPr/>
            </a:pP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a:t>
            </a:r>
          </a:p>
          <a:p>
            <a:pPr marL="468313" lvl="1" indent="-285750" algn="just">
              <a:lnSpc>
                <a:spcPct val="90000"/>
              </a:lnSpc>
              <a:spcBef>
                <a:spcPts val="600"/>
              </a:spcBef>
              <a:buFont typeface="Wingdings" panose="05000000000000000000" pitchFamily="2" charset="2"/>
              <a:buChar char="q"/>
              <a:defRPr/>
            </a:pPr>
            <a:r>
              <a:rPr lang="fr-FR" altLang="fr-FR" sz="1400" b="1" u="sng" dirty="0">
                <a:solidFill>
                  <a:srgbClr val="E42710"/>
                </a:solidFill>
                <a:latin typeface="Corbel" panose="020B0503020204020204"/>
                <a:cs typeface="Times New Roman" panose="02020603050405020304" pitchFamily="18" charset="0"/>
              </a:rPr>
              <a:t>Article L. 242-1 du code de la sécurité sociale modifié par l’article 4 de la LFRSS pour 2023 que : </a:t>
            </a:r>
          </a:p>
          <a:p>
            <a:pPr marL="714375" marR="0" lvl="1" indent="0" algn="just"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 </a:t>
            </a:r>
            <a:r>
              <a:rPr kumimoji="0" lang="fr-FR" altLang="fr-FR" sz="1400" b="0"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II.-Par dérogation au I, sont exclus de l'assiette des cotisations de sécurité sociale : </a:t>
            </a: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a:t>
            </a:r>
          </a:p>
          <a:p>
            <a:pPr marL="714375" marR="0" lvl="1" indent="0" algn="just"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altLang="fr-FR" sz="1400" b="0"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7° Dans la limite de deux fois le montant annuel du plafond défini à l'article L. 241-3 du présent code, les indemnités versées à l'occasion de la rupture du contrat de travail ou de la cessation forcée des fonctions de mandataires sociaux, dirigeants et personnes mentionnées à l'article 80 ter du code général des impôts </a:t>
            </a:r>
            <a:r>
              <a:rPr kumimoji="0" lang="fr-FR" altLang="fr-FR" sz="1400" b="1"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qui ne sont pas imposables en application de l'article 80 duodecies du même code</a:t>
            </a:r>
            <a:r>
              <a:rPr kumimoji="0" lang="fr-FR" altLang="fr-FR" sz="1400" b="0"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Toutefois, sont intégralement assujetties à cotisations les indemnités versées à l'occasion de la cessation forcée des fonctions de mandataires sociaux, dirigeants et personnes mentionnées à l'article 80 ter du même code d'un montant supérieur à cinq fois le montant annuel du plafond défini à l'article L. 241-3 du présent code, ainsi que celles versées à l'occasion de la rupture du contrat de travail d'un montant supérieur à dix fois le montant de ce même plafond. En cas de cumul d'indemnités versées à l'occasion de la cessation forcée des fonctions et de la rupture du contrat de travail, il est fait masse de l'ensemble de ces indemnités ; lorsque le montant de celles-ci est supérieur à cinq fois le montant annuel du plafond défini à l'article L. 241-3, ces indemnités sont intégralement assujetties à cotisations.</a:t>
            </a:r>
          </a:p>
          <a:p>
            <a:pPr marL="714375" marR="0" lvl="1" indent="0" algn="just"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altLang="fr-FR" sz="1400" b="1" i="1" u="none" strike="noStrike" kern="1200" cap="none" spc="0" normalizeH="0" baseline="0" noProof="0" dirty="0">
                <a:ln>
                  <a:noFill/>
                </a:ln>
                <a:solidFill>
                  <a:prstClr val="black"/>
                </a:solidFill>
                <a:effectLst/>
                <a:highlight>
                  <a:srgbClr val="FFFF00"/>
                </a:highlight>
                <a:uLnTx/>
                <a:uFillTx/>
                <a:latin typeface="Corbel" panose="020B0503020204020204"/>
                <a:ea typeface="+mn-ea"/>
                <a:cs typeface="Times New Roman" panose="02020603050405020304" pitchFamily="18" charset="0"/>
              </a:rPr>
              <a:t>Le premier alinéa du présent 7° est également applicable aux indemnités mentionnées au 6° de l'article 80 duodecies du code général des impôts versées aux salariés et aux agents en droit de bénéficier d'une pension de retraite d'un régime légalement obligatoire </a:t>
            </a: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a:t>
            </a:r>
          </a:p>
          <a:p>
            <a:pPr marL="182563" marR="0" lvl="1" indent="0" algn="just"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Problème d’interprétation du nouvel alinéa =&gt; clarification par l</a:t>
            </a:r>
            <a:r>
              <a:rPr kumimoji="0" lang="fr-FR" altLang="fr-FR" sz="1400" b="1" i="0" u="sng" strike="noStrike" kern="1200" cap="none" spc="0" normalizeH="0" baseline="0" noProof="0" dirty="0">
                <a:ln>
                  <a:noFill/>
                </a:ln>
                <a:solidFill>
                  <a:srgbClr val="E42710"/>
                </a:solidFill>
                <a:effectLst/>
                <a:uLnTx/>
                <a:uFillTx/>
                <a:latin typeface="Corbel" panose="020B0503020204020204"/>
                <a:ea typeface="+mn-ea"/>
                <a:cs typeface="Times New Roman" panose="02020603050405020304" pitchFamily="18" charset="0"/>
              </a:rPr>
              <a:t>’article 23 de la LFSS pour 2024:</a:t>
            </a:r>
          </a:p>
          <a:p>
            <a:pPr marL="182563" lvl="1" algn="just">
              <a:lnSpc>
                <a:spcPct val="90000"/>
              </a:lnSpc>
              <a:spcBef>
                <a:spcPts val="600"/>
              </a:spcBef>
              <a:defRPr/>
            </a:pPr>
            <a:r>
              <a:rPr kumimoji="0" lang="fr-FR" altLang="fr-FR" sz="1400" b="0"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le second alinéa du 7° du II de l’article L. 242-1 du code de la sécurité sociale est complété par les mots : « </a:t>
            </a:r>
            <a:r>
              <a:rPr kumimoji="0" lang="fr-FR" altLang="fr-FR" sz="1400" b="1"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y compris lorsqu’elles sont imposables et dans la limite des montants prévus aux a et b du 6 ° du même article 80 duodecies </a:t>
            </a:r>
            <a:r>
              <a:rPr kumimoji="0" lang="fr-FR" altLang="fr-FR" sz="1400" b="0"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a:t>
            </a:r>
          </a:p>
          <a:p>
            <a:pPr marL="182563" lvl="1" indent="-182563" algn="just">
              <a:spcBef>
                <a:spcPts val="600"/>
              </a:spcBef>
              <a:buClr>
                <a:srgbClr val="E42710"/>
              </a:buClr>
              <a:buFont typeface="Wingdings" panose="05000000000000000000" pitchFamily="2" charset="2"/>
              <a:buChar char="q"/>
              <a:defRPr/>
            </a:pPr>
            <a:r>
              <a:rPr lang="fr-FR" altLang="fr-FR" sz="1400" b="1" u="sng" dirty="0">
                <a:solidFill>
                  <a:srgbClr val="E42710"/>
                </a:solidFill>
                <a:latin typeface="Corbel" panose="020B0503020204020204"/>
                <a:cs typeface="Times New Roman" panose="02020603050405020304" pitchFamily="18" charset="0"/>
              </a:rPr>
              <a:t>le Bulletin Officiel de la Sécurité Sociale (BOSS)</a:t>
            </a:r>
            <a:r>
              <a:rPr lang="fr-FR" altLang="fr-FR" sz="1400" b="1" dirty="0">
                <a:solidFill>
                  <a:srgbClr val="E42710"/>
                </a:solidFill>
                <a:latin typeface="Corbel" panose="020B0503020204020204"/>
                <a:cs typeface="Times New Roman" panose="02020603050405020304" pitchFamily="18" charset="0"/>
              </a:rPr>
              <a:t> </a:t>
            </a:r>
            <a:r>
              <a:rPr lang="fr-FR" altLang="fr-FR" sz="1400" dirty="0">
                <a:solidFill>
                  <a:schemeClr val="tx1"/>
                </a:solidFill>
                <a:latin typeface="Corbel" panose="020B0503020204020204"/>
                <a:cs typeface="Times New Roman" panose="02020603050405020304" pitchFamily="18" charset="0"/>
              </a:rPr>
              <a:t>indique depuis une actualité du 28 novembre 2023 que : </a:t>
            </a:r>
          </a:p>
          <a:p>
            <a:pPr marL="719138" marR="0" lvl="1" algn="just" defTabSz="914400" rtl="0" eaLnBrk="1" fontAlgn="auto" latinLnBrk="0" hangingPunct="1">
              <a:lnSpc>
                <a:spcPct val="100000"/>
              </a:lnSpc>
              <a:spcBef>
                <a:spcPts val="600"/>
              </a:spcBef>
              <a:spcAft>
                <a:spcPts val="0"/>
              </a:spcAft>
              <a:buClr>
                <a:srgbClr val="E42710"/>
              </a:buClr>
              <a:buSzTx/>
              <a:tabLst/>
              <a:defRPr/>
            </a:pPr>
            <a:r>
              <a:rPr lang="fr-FR" altLang="fr-FR" sz="1400" dirty="0">
                <a:solidFill>
                  <a:prstClr val="black"/>
                </a:solidFill>
                <a:latin typeface="Corbel" panose="020B0503020204020204"/>
                <a:cs typeface="Times New Roman" panose="02020603050405020304" pitchFamily="18" charset="0"/>
              </a:rPr>
              <a:t>« </a:t>
            </a:r>
            <a:r>
              <a:rPr lang="fr-FR" altLang="fr-FR" sz="1400" i="1" dirty="0">
                <a:solidFill>
                  <a:prstClr val="black"/>
                </a:solidFill>
                <a:latin typeface="Corbel" panose="020B0503020204020204"/>
                <a:cs typeface="Times New Roman" panose="02020603050405020304" pitchFamily="18" charset="0"/>
              </a:rPr>
              <a:t>Pour l’ensemble des salariés, y compris les salariés en droit de bénéficier d’une pension de retraite d’un régime légalement obligatoire, </a:t>
            </a:r>
            <a:r>
              <a:rPr lang="fr-FR" altLang="fr-FR" sz="1400" b="1" i="1" dirty="0">
                <a:solidFill>
                  <a:prstClr val="black"/>
                </a:solidFill>
                <a:latin typeface="Corbel" panose="020B0503020204020204"/>
                <a:cs typeface="Times New Roman" panose="02020603050405020304" pitchFamily="18" charset="0"/>
              </a:rPr>
              <a:t>les indemnités de rupture conventionnelle individuelle sont exonérées de cotisations sociales dans la limite de 2 PASS </a:t>
            </a:r>
            <a:r>
              <a:rPr lang="fr-FR" altLang="fr-FR" sz="1400" b="1" i="1" u="sng" dirty="0">
                <a:solidFill>
                  <a:prstClr val="black"/>
                </a:solidFill>
                <a:latin typeface="Corbel" panose="020B0503020204020204"/>
                <a:cs typeface="Times New Roman" panose="02020603050405020304" pitchFamily="18" charset="0"/>
              </a:rPr>
              <a:t>et dans le respect des plafonds fiscaux, sans prise en compte du caractère fiscalement imposable de l’indemnité</a:t>
            </a:r>
            <a:r>
              <a:rPr lang="fr-FR" altLang="fr-FR" sz="1400" i="1" dirty="0">
                <a:solidFill>
                  <a:prstClr val="black"/>
                </a:solidFill>
                <a:latin typeface="Corbel" panose="020B0503020204020204"/>
                <a:cs typeface="Times New Roman" panose="02020603050405020304" pitchFamily="18" charset="0"/>
              </a:rPr>
              <a:t>. </a:t>
            </a:r>
            <a:r>
              <a:rPr lang="fr-FR" altLang="fr-FR" sz="1400" dirty="0">
                <a:solidFill>
                  <a:prstClr val="black"/>
                </a:solidFill>
                <a:latin typeface="Corbel" panose="020B0503020204020204"/>
                <a:cs typeface="Times New Roman" panose="02020603050405020304" pitchFamily="18" charset="0"/>
              </a:rPr>
              <a:t>»</a:t>
            </a:r>
            <a:endPar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endParaRPr>
          </a:p>
          <a:p>
            <a:pPr marL="182563" lvl="1" algn="just">
              <a:lnSpc>
                <a:spcPct val="90000"/>
              </a:lnSpc>
              <a:spcBef>
                <a:spcPts val="600"/>
              </a:spcBef>
              <a:defRPr/>
            </a:pPr>
            <a:endParaRPr kumimoji="0" lang="fr-FR" altLang="fr-FR" sz="1400" b="0"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endParaRPr>
          </a:p>
          <a:p>
            <a:pPr marL="182563" marR="0" lvl="1" indent="0" algn="just" defTabSz="914400" rtl="0" eaLnBrk="1" fontAlgn="auto" latinLnBrk="0" hangingPunct="1">
              <a:lnSpc>
                <a:spcPct val="90000"/>
              </a:lnSpc>
              <a:spcBef>
                <a:spcPts val="600"/>
              </a:spcBef>
              <a:spcAft>
                <a:spcPts val="0"/>
              </a:spcAft>
              <a:buClrTx/>
              <a:buSzTx/>
              <a:buFont typeface="Arial" panose="020B0604020202020204" pitchFamily="34" charset="0"/>
              <a:buNone/>
              <a:tabLst/>
              <a:defRPr/>
            </a:pPr>
            <a:endPar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endParaRPr>
          </a:p>
        </p:txBody>
      </p:sp>
      <p:sp>
        <p:nvSpPr>
          <p:cNvPr id="6" name="Titre 1">
            <a:extLst>
              <a:ext uri="{FF2B5EF4-FFF2-40B4-BE49-F238E27FC236}">
                <a16:creationId xmlns:a16="http://schemas.microsoft.com/office/drawing/2014/main" id="{E44B7AA5-8389-7615-F872-45ADFDD11447}"/>
              </a:ext>
            </a:extLst>
          </p:cNvPr>
          <p:cNvSpPr>
            <a:spLocks noGrp="1"/>
          </p:cNvSpPr>
          <p:nvPr>
            <p:ph type="title"/>
          </p:nvPr>
        </p:nvSpPr>
        <p:spPr>
          <a:xfrm>
            <a:off x="838200" y="274076"/>
            <a:ext cx="10515600" cy="973455"/>
          </a:xfrm>
        </p:spPr>
        <p:txBody>
          <a:bodyPr>
            <a:normAutofit/>
          </a:bodyPr>
          <a:lstStyle/>
          <a:p>
            <a:pPr lvl="4"/>
            <a:r>
              <a:rPr lang="fr-FR" altLang="fr-FR" sz="3600" b="1" dirty="0">
                <a:solidFill>
                  <a:srgbClr val="E41E13"/>
                </a:solidFill>
                <a:latin typeface="+mj-lt"/>
              </a:rPr>
              <a:t>Régime des indemnités de rupture conventionnelle</a:t>
            </a:r>
            <a:endParaRPr lang="fr-FR" sz="3600" b="1" dirty="0">
              <a:solidFill>
                <a:srgbClr val="E41E13"/>
              </a:solidFill>
              <a:latin typeface="+mj-lt"/>
            </a:endParaRPr>
          </a:p>
        </p:txBody>
      </p:sp>
      <p:sp>
        <p:nvSpPr>
          <p:cNvPr id="3" name="Espace réservé du numéro de diapositive 2">
            <a:extLst>
              <a:ext uri="{FF2B5EF4-FFF2-40B4-BE49-F238E27FC236}">
                <a16:creationId xmlns:a16="http://schemas.microsoft.com/office/drawing/2014/main" id="{51A2D3EB-295F-37E9-3B7A-493D06BDA440}"/>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FF0000"/>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1364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853</Words>
  <Application>Microsoft Office PowerPoint</Application>
  <PresentationFormat>Grand écran</PresentationFormat>
  <Paragraphs>46</Paragraphs>
  <Slides>3</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vt:i4>
      </vt:variant>
    </vt:vector>
  </HeadingPairs>
  <TitlesOfParts>
    <vt:vector size="10" baseType="lpstr">
      <vt:lpstr>Arial</vt:lpstr>
      <vt:lpstr>Calibri</vt:lpstr>
      <vt:lpstr>Calibri Light</vt:lpstr>
      <vt:lpstr>Corbel</vt:lpstr>
      <vt:lpstr>Courier New</vt:lpstr>
      <vt:lpstr>Wingdings</vt:lpstr>
      <vt:lpstr>Thème Office</vt:lpstr>
      <vt:lpstr>Régime social des indemnités de rupture conventionnelle</vt:lpstr>
      <vt:lpstr>Régime social des indemnités de rupture conventionnelle</vt:lpstr>
      <vt:lpstr>Régime des indemnités de rupture conventionnelle</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Régime social des indemnités de rupture conventionnelle</dc:title>
  <dc:creator>Julie JACOTOT</dc:creator>
  <cp:lastModifiedBy>Julie JACOTOT</cp:lastModifiedBy>
  <cp:revision>1</cp:revision>
  <dcterms:created xsi:type="dcterms:W3CDTF">2023-12-14T14:18:45Z</dcterms:created>
  <dcterms:modified xsi:type="dcterms:W3CDTF">2024-01-09T15:18:51Z</dcterms:modified>
</cp:coreProperties>
</file>