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807" r:id="rId2"/>
    <p:sldId id="2897" r:id="rId3"/>
    <p:sldId id="3816" r:id="rId4"/>
    <p:sldId id="3727" r:id="rId5"/>
    <p:sldId id="3763" r:id="rId6"/>
    <p:sldId id="3762" r:id="rId7"/>
    <p:sldId id="3741" r:id="rId8"/>
    <p:sldId id="3781" r:id="rId9"/>
    <p:sldId id="3803" r:id="rId10"/>
    <p:sldId id="3805" r:id="rId11"/>
    <p:sldId id="3806" r:id="rId12"/>
    <p:sldId id="3808" r:id="rId13"/>
    <p:sldId id="3812" r:id="rId14"/>
    <p:sldId id="381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8B240-B7F7-4C36-92E9-5CE3D2F87896}" v="2" dt="2024-01-09T15:21:3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VOIRIN" userId="5c003a12-4001-45d0-b167-ae4e3147a6eb" providerId="ADAL" clId="{B0A1D8CB-BD0D-45A6-A96F-F722B8D6AB03}"/>
    <pc:docChg chg="undo custSel addSld delSld">
      <pc:chgData name="Lisa VOIRIN" userId="5c003a12-4001-45d0-b167-ae4e3147a6eb" providerId="ADAL" clId="{B0A1D8CB-BD0D-45A6-A96F-F722B8D6AB03}" dt="2024-01-04T16:47:07.268" v="4" actId="47"/>
      <pc:docMkLst>
        <pc:docMk/>
      </pc:docMkLst>
      <pc:sldChg chg="add del">
        <pc:chgData name="Lisa VOIRIN" userId="5c003a12-4001-45d0-b167-ae4e3147a6eb" providerId="ADAL" clId="{B0A1D8CB-BD0D-45A6-A96F-F722B8D6AB03}" dt="2024-01-04T16:47:05.186" v="2" actId="47"/>
        <pc:sldMkLst>
          <pc:docMk/>
          <pc:sldMk cId="3032583168" sldId="3813"/>
        </pc:sldMkLst>
      </pc:sldChg>
      <pc:sldChg chg="del">
        <pc:chgData name="Lisa VOIRIN" userId="5c003a12-4001-45d0-b167-ae4e3147a6eb" providerId="ADAL" clId="{B0A1D8CB-BD0D-45A6-A96F-F722B8D6AB03}" dt="2024-01-04T16:47:06.373" v="3" actId="47"/>
        <pc:sldMkLst>
          <pc:docMk/>
          <pc:sldMk cId="1009844744" sldId="3814"/>
        </pc:sldMkLst>
      </pc:sldChg>
      <pc:sldChg chg="del">
        <pc:chgData name="Lisa VOIRIN" userId="5c003a12-4001-45d0-b167-ae4e3147a6eb" providerId="ADAL" clId="{B0A1D8CB-BD0D-45A6-A96F-F722B8D6AB03}" dt="2024-01-04T16:47:07.268" v="4" actId="47"/>
        <pc:sldMkLst>
          <pc:docMk/>
          <pc:sldMk cId="1165318522" sldId="3815"/>
        </pc:sldMkLst>
      </pc:sldChg>
    </pc:docChg>
  </pc:docChgLst>
  <pc:docChgLst>
    <pc:chgData name="Julie JACOTOT" userId="cc8c3dee-53a6-49f1-a9b2-d81522a8e2b5" providerId="ADAL" clId="{3ED8B240-B7F7-4C36-92E9-5CE3D2F87896}"/>
    <pc:docChg chg="undo custSel modSld">
      <pc:chgData name="Julie JACOTOT" userId="cc8c3dee-53a6-49f1-a9b2-d81522a8e2b5" providerId="ADAL" clId="{3ED8B240-B7F7-4C36-92E9-5CE3D2F87896}" dt="2024-01-09T15:22:30.176" v="176" actId="6264"/>
      <pc:docMkLst>
        <pc:docMk/>
      </pc:docMkLst>
      <pc:sldChg chg="modSp mod">
        <pc:chgData name="Julie JACOTOT" userId="cc8c3dee-53a6-49f1-a9b2-d81522a8e2b5" providerId="ADAL" clId="{3ED8B240-B7F7-4C36-92E9-5CE3D2F87896}" dt="2024-01-09T15:19:38.281" v="65" actId="1076"/>
        <pc:sldMkLst>
          <pc:docMk/>
          <pc:sldMk cId="2282588019" sldId="2897"/>
        </pc:sldMkLst>
        <pc:spChg chg="mod">
          <ac:chgData name="Julie JACOTOT" userId="cc8c3dee-53a6-49f1-a9b2-d81522a8e2b5" providerId="ADAL" clId="{3ED8B240-B7F7-4C36-92E9-5CE3D2F87896}" dt="2024-01-09T15:19:38.281" v="65" actId="1076"/>
          <ac:spMkLst>
            <pc:docMk/>
            <pc:sldMk cId="2282588019" sldId="2897"/>
            <ac:spMk id="3" creationId="{DFFAB599-F3C3-3309-A6DA-55E8C66848AA}"/>
          </ac:spMkLst>
        </pc:spChg>
      </pc:sldChg>
      <pc:sldChg chg="modSp mod">
        <pc:chgData name="Julie JACOTOT" userId="cc8c3dee-53a6-49f1-a9b2-d81522a8e2b5" providerId="ADAL" clId="{3ED8B240-B7F7-4C36-92E9-5CE3D2F87896}" dt="2024-01-09T15:20:33.027" v="67" actId="13926"/>
        <pc:sldMkLst>
          <pc:docMk/>
          <pc:sldMk cId="577573845" sldId="3741"/>
        </pc:sldMkLst>
        <pc:spChg chg="mod">
          <ac:chgData name="Julie JACOTOT" userId="cc8c3dee-53a6-49f1-a9b2-d81522a8e2b5" providerId="ADAL" clId="{3ED8B240-B7F7-4C36-92E9-5CE3D2F87896}" dt="2024-01-09T15:20:30.050" v="66" actId="13926"/>
          <ac:spMkLst>
            <pc:docMk/>
            <pc:sldMk cId="577573845" sldId="3741"/>
            <ac:spMk id="2" creationId="{16291911-2D55-4B2A-28B3-26928B2245A6}"/>
          </ac:spMkLst>
        </pc:spChg>
        <pc:spChg chg="mod">
          <ac:chgData name="Julie JACOTOT" userId="cc8c3dee-53a6-49f1-a9b2-d81522a8e2b5" providerId="ADAL" clId="{3ED8B240-B7F7-4C36-92E9-5CE3D2F87896}" dt="2024-01-09T15:20:33.027" v="67" actId="13926"/>
          <ac:spMkLst>
            <pc:docMk/>
            <pc:sldMk cId="577573845" sldId="3741"/>
            <ac:spMk id="3" creationId="{AEFFAD77-BDD9-5724-629B-BF4478512B35}"/>
          </ac:spMkLst>
        </pc:spChg>
      </pc:sldChg>
      <pc:sldChg chg="modSp mod">
        <pc:chgData name="Julie JACOTOT" userId="cc8c3dee-53a6-49f1-a9b2-d81522a8e2b5" providerId="ADAL" clId="{3ED8B240-B7F7-4C36-92E9-5CE3D2F87896}" dt="2024-01-09T15:20:43.144" v="69" actId="13926"/>
        <pc:sldMkLst>
          <pc:docMk/>
          <pc:sldMk cId="130584893" sldId="3781"/>
        </pc:sldMkLst>
        <pc:spChg chg="mod">
          <ac:chgData name="Julie JACOTOT" userId="cc8c3dee-53a6-49f1-a9b2-d81522a8e2b5" providerId="ADAL" clId="{3ED8B240-B7F7-4C36-92E9-5CE3D2F87896}" dt="2024-01-09T15:20:37.633" v="68" actId="13926"/>
          <ac:spMkLst>
            <pc:docMk/>
            <pc:sldMk cId="130584893" sldId="3781"/>
            <ac:spMk id="2" creationId="{16291911-2D55-4B2A-28B3-26928B2245A6}"/>
          </ac:spMkLst>
        </pc:spChg>
        <pc:spChg chg="mod">
          <ac:chgData name="Julie JACOTOT" userId="cc8c3dee-53a6-49f1-a9b2-d81522a8e2b5" providerId="ADAL" clId="{3ED8B240-B7F7-4C36-92E9-5CE3D2F87896}" dt="2024-01-09T15:20:43.144" v="69" actId="13926"/>
          <ac:spMkLst>
            <pc:docMk/>
            <pc:sldMk cId="130584893" sldId="3781"/>
            <ac:spMk id="3" creationId="{AEFFAD77-BDD9-5724-629B-BF4478512B35}"/>
          </ac:spMkLst>
        </pc:spChg>
      </pc:sldChg>
      <pc:sldChg chg="modSp mod">
        <pc:chgData name="Julie JACOTOT" userId="cc8c3dee-53a6-49f1-a9b2-d81522a8e2b5" providerId="ADAL" clId="{3ED8B240-B7F7-4C36-92E9-5CE3D2F87896}" dt="2024-01-09T15:21:00.426" v="73" actId="20577"/>
        <pc:sldMkLst>
          <pc:docMk/>
          <pc:sldMk cId="2896611444" sldId="3803"/>
        </pc:sldMkLst>
        <pc:spChg chg="mod">
          <ac:chgData name="Julie JACOTOT" userId="cc8c3dee-53a6-49f1-a9b2-d81522a8e2b5" providerId="ADAL" clId="{3ED8B240-B7F7-4C36-92E9-5CE3D2F87896}" dt="2024-01-09T15:20:48.261" v="70" actId="13926"/>
          <ac:spMkLst>
            <pc:docMk/>
            <pc:sldMk cId="2896611444" sldId="3803"/>
            <ac:spMk id="2" creationId="{16291911-2D55-4B2A-28B3-26928B2245A6}"/>
          </ac:spMkLst>
        </pc:spChg>
        <pc:spChg chg="mod">
          <ac:chgData name="Julie JACOTOT" userId="cc8c3dee-53a6-49f1-a9b2-d81522a8e2b5" providerId="ADAL" clId="{3ED8B240-B7F7-4C36-92E9-5CE3D2F87896}" dt="2024-01-09T15:21:00.426" v="73" actId="20577"/>
          <ac:spMkLst>
            <pc:docMk/>
            <pc:sldMk cId="2896611444" sldId="3803"/>
            <ac:spMk id="3" creationId="{AEFFAD77-BDD9-5724-629B-BF4478512B35}"/>
          </ac:spMkLst>
        </pc:spChg>
      </pc:sldChg>
      <pc:sldChg chg="modSp mod">
        <pc:chgData name="Julie JACOTOT" userId="cc8c3dee-53a6-49f1-a9b2-d81522a8e2b5" providerId="ADAL" clId="{3ED8B240-B7F7-4C36-92E9-5CE3D2F87896}" dt="2024-01-09T15:21:23.379" v="75" actId="13926"/>
        <pc:sldMkLst>
          <pc:docMk/>
          <pc:sldMk cId="4011051283" sldId="3805"/>
        </pc:sldMkLst>
        <pc:spChg chg="mod">
          <ac:chgData name="Julie JACOTOT" userId="cc8c3dee-53a6-49f1-a9b2-d81522a8e2b5" providerId="ADAL" clId="{3ED8B240-B7F7-4C36-92E9-5CE3D2F87896}" dt="2024-01-09T15:21:17.948" v="74" actId="13926"/>
          <ac:spMkLst>
            <pc:docMk/>
            <pc:sldMk cId="4011051283" sldId="3805"/>
            <ac:spMk id="2" creationId="{16291911-2D55-4B2A-28B3-26928B2245A6}"/>
          </ac:spMkLst>
        </pc:spChg>
        <pc:spChg chg="mod">
          <ac:chgData name="Julie JACOTOT" userId="cc8c3dee-53a6-49f1-a9b2-d81522a8e2b5" providerId="ADAL" clId="{3ED8B240-B7F7-4C36-92E9-5CE3D2F87896}" dt="2024-01-09T15:21:23.379" v="75" actId="13926"/>
          <ac:spMkLst>
            <pc:docMk/>
            <pc:sldMk cId="4011051283" sldId="3805"/>
            <ac:spMk id="3" creationId="{AEFFAD77-BDD9-5724-629B-BF4478512B35}"/>
          </ac:spMkLst>
        </pc:spChg>
      </pc:sldChg>
      <pc:sldChg chg="modSp mod">
        <pc:chgData name="Julie JACOTOT" userId="cc8c3dee-53a6-49f1-a9b2-d81522a8e2b5" providerId="ADAL" clId="{3ED8B240-B7F7-4C36-92E9-5CE3D2F87896}" dt="2024-01-09T15:22:06.425" v="154" actId="20577"/>
        <pc:sldMkLst>
          <pc:docMk/>
          <pc:sldMk cId="3874376067" sldId="3806"/>
        </pc:sldMkLst>
        <pc:spChg chg="mod">
          <ac:chgData name="Julie JACOTOT" userId="cc8c3dee-53a6-49f1-a9b2-d81522a8e2b5" providerId="ADAL" clId="{3ED8B240-B7F7-4C36-92E9-5CE3D2F87896}" dt="2024-01-09T15:21:35.789" v="127" actId="6549"/>
          <ac:spMkLst>
            <pc:docMk/>
            <pc:sldMk cId="3874376067" sldId="3806"/>
            <ac:spMk id="2" creationId="{0A25E181-749E-4246-A686-C375332509B8}"/>
          </ac:spMkLst>
        </pc:spChg>
        <pc:spChg chg="mod">
          <ac:chgData name="Julie JACOTOT" userId="cc8c3dee-53a6-49f1-a9b2-d81522a8e2b5" providerId="ADAL" clId="{3ED8B240-B7F7-4C36-92E9-5CE3D2F87896}" dt="2024-01-09T15:22:06.425" v="154" actId="20577"/>
          <ac:spMkLst>
            <pc:docMk/>
            <pc:sldMk cId="3874376067" sldId="3806"/>
            <ac:spMk id="4" creationId="{990ADA6D-3D97-4C98-B7CE-46E98267777D}"/>
          </ac:spMkLst>
        </pc:spChg>
      </pc:sldChg>
      <pc:sldChg chg="addSp delSp modSp mod chgLayout">
        <pc:chgData name="Julie JACOTOT" userId="cc8c3dee-53a6-49f1-a9b2-d81522a8e2b5" providerId="ADAL" clId="{3ED8B240-B7F7-4C36-92E9-5CE3D2F87896}" dt="2024-01-09T15:22:30.176" v="176" actId="6264"/>
        <pc:sldMkLst>
          <pc:docMk/>
          <pc:sldMk cId="1302948253" sldId="3807"/>
        </pc:sldMkLst>
        <pc:spChg chg="mod ord">
          <ac:chgData name="Julie JACOTOT" userId="cc8c3dee-53a6-49f1-a9b2-d81522a8e2b5" providerId="ADAL" clId="{3ED8B240-B7F7-4C36-92E9-5CE3D2F87896}" dt="2024-01-09T15:22:30.176" v="176" actId="6264"/>
          <ac:spMkLst>
            <pc:docMk/>
            <pc:sldMk cId="1302948253" sldId="3807"/>
            <ac:spMk id="2" creationId="{0A25E181-749E-4246-A686-C375332509B8}"/>
          </ac:spMkLst>
        </pc:spChg>
        <pc:spChg chg="mod ord">
          <ac:chgData name="Julie JACOTOT" userId="cc8c3dee-53a6-49f1-a9b2-d81522a8e2b5" providerId="ADAL" clId="{3ED8B240-B7F7-4C36-92E9-5CE3D2F87896}" dt="2024-01-09T15:22:30.176" v="176" actId="6264"/>
          <ac:spMkLst>
            <pc:docMk/>
            <pc:sldMk cId="1302948253" sldId="3807"/>
            <ac:spMk id="3" creationId="{13363BB5-D4AC-49EC-AA6F-6CCC8BFA745E}"/>
          </ac:spMkLst>
        </pc:spChg>
        <pc:spChg chg="mod ord">
          <ac:chgData name="Julie JACOTOT" userId="cc8c3dee-53a6-49f1-a9b2-d81522a8e2b5" providerId="ADAL" clId="{3ED8B240-B7F7-4C36-92E9-5CE3D2F87896}" dt="2024-01-09T15:22:30.176" v="176" actId="6264"/>
          <ac:spMkLst>
            <pc:docMk/>
            <pc:sldMk cId="1302948253" sldId="3807"/>
            <ac:spMk id="4" creationId="{990ADA6D-3D97-4C98-B7CE-46E98267777D}"/>
          </ac:spMkLst>
        </pc:spChg>
        <pc:spChg chg="add del mod">
          <ac:chgData name="Julie JACOTOT" userId="cc8c3dee-53a6-49f1-a9b2-d81522a8e2b5" providerId="ADAL" clId="{3ED8B240-B7F7-4C36-92E9-5CE3D2F87896}" dt="2024-01-09T15:22:30.176" v="176" actId="6264"/>
          <ac:spMkLst>
            <pc:docMk/>
            <pc:sldMk cId="1302948253" sldId="3807"/>
            <ac:spMk id="5" creationId="{105436F6-6B5E-83BB-2750-0993C16FB470}"/>
          </ac:spMkLst>
        </pc:spChg>
        <pc:spChg chg="add del mod">
          <ac:chgData name="Julie JACOTOT" userId="cc8c3dee-53a6-49f1-a9b2-d81522a8e2b5" providerId="ADAL" clId="{3ED8B240-B7F7-4C36-92E9-5CE3D2F87896}" dt="2024-01-09T15:22:30.176" v="176" actId="6264"/>
          <ac:spMkLst>
            <pc:docMk/>
            <pc:sldMk cId="1302948253" sldId="3807"/>
            <ac:spMk id="6" creationId="{40D757A3-F8A4-ECB1-0827-8100A6D56E9C}"/>
          </ac:spMkLst>
        </pc:spChg>
        <pc:spChg chg="add del mod">
          <ac:chgData name="Julie JACOTOT" userId="cc8c3dee-53a6-49f1-a9b2-d81522a8e2b5" providerId="ADAL" clId="{3ED8B240-B7F7-4C36-92E9-5CE3D2F87896}" dt="2024-01-09T15:22:30.176" v="176" actId="6264"/>
          <ac:spMkLst>
            <pc:docMk/>
            <pc:sldMk cId="1302948253" sldId="3807"/>
            <ac:spMk id="7" creationId="{5C15FD31-2EA8-228A-43BE-E6C6341F21C0}"/>
          </ac:spMkLst>
        </pc:spChg>
      </pc:sldChg>
      <pc:sldChg chg="modSp mod">
        <pc:chgData name="Julie JACOTOT" userId="cc8c3dee-53a6-49f1-a9b2-d81522a8e2b5" providerId="ADAL" clId="{3ED8B240-B7F7-4C36-92E9-5CE3D2F87896}" dt="2024-01-09T15:21:44.736" v="141" actId="13926"/>
        <pc:sldMkLst>
          <pc:docMk/>
          <pc:sldMk cId="1307754454" sldId="3808"/>
        </pc:sldMkLst>
        <pc:spChg chg="mod">
          <ac:chgData name="Julie JACOTOT" userId="cc8c3dee-53a6-49f1-a9b2-d81522a8e2b5" providerId="ADAL" clId="{3ED8B240-B7F7-4C36-92E9-5CE3D2F87896}" dt="2024-01-09T15:21:44.736" v="141" actId="13926"/>
          <ac:spMkLst>
            <pc:docMk/>
            <pc:sldMk cId="1307754454" sldId="3808"/>
            <ac:spMk id="2" creationId="{16291911-2D55-4B2A-28B3-26928B2245A6}"/>
          </ac:spMkLst>
        </pc:spChg>
      </pc:sldChg>
      <pc:sldChg chg="modSp mod">
        <pc:chgData name="Julie JACOTOT" userId="cc8c3dee-53a6-49f1-a9b2-d81522a8e2b5" providerId="ADAL" clId="{3ED8B240-B7F7-4C36-92E9-5CE3D2F87896}" dt="2024-01-09T15:22:00.976" v="144" actId="13926"/>
        <pc:sldMkLst>
          <pc:docMk/>
          <pc:sldMk cId="1721951238" sldId="3811"/>
        </pc:sldMkLst>
        <pc:spChg chg="mod">
          <ac:chgData name="Julie JACOTOT" userId="cc8c3dee-53a6-49f1-a9b2-d81522a8e2b5" providerId="ADAL" clId="{3ED8B240-B7F7-4C36-92E9-5CE3D2F87896}" dt="2024-01-09T15:21:58.536" v="143" actId="13926"/>
          <ac:spMkLst>
            <pc:docMk/>
            <pc:sldMk cId="1721951238" sldId="3811"/>
            <ac:spMk id="2" creationId="{16291911-2D55-4B2A-28B3-26928B2245A6}"/>
          </ac:spMkLst>
        </pc:spChg>
        <pc:spChg chg="mod">
          <ac:chgData name="Julie JACOTOT" userId="cc8c3dee-53a6-49f1-a9b2-d81522a8e2b5" providerId="ADAL" clId="{3ED8B240-B7F7-4C36-92E9-5CE3D2F87896}" dt="2024-01-09T15:22:00.976" v="144" actId="13926"/>
          <ac:spMkLst>
            <pc:docMk/>
            <pc:sldMk cId="1721951238" sldId="3811"/>
            <ac:spMk id="3" creationId="{AEFFAD77-BDD9-5724-629B-BF4478512B35}"/>
          </ac:spMkLst>
        </pc:spChg>
      </pc:sldChg>
      <pc:sldChg chg="modSp mod">
        <pc:chgData name="Julie JACOTOT" userId="cc8c3dee-53a6-49f1-a9b2-d81522a8e2b5" providerId="ADAL" clId="{3ED8B240-B7F7-4C36-92E9-5CE3D2F87896}" dt="2024-01-09T15:21:51.136" v="142" actId="13926"/>
        <pc:sldMkLst>
          <pc:docMk/>
          <pc:sldMk cId="2690063089" sldId="3812"/>
        </pc:sldMkLst>
        <pc:spChg chg="mod">
          <ac:chgData name="Julie JACOTOT" userId="cc8c3dee-53a6-49f1-a9b2-d81522a8e2b5" providerId="ADAL" clId="{3ED8B240-B7F7-4C36-92E9-5CE3D2F87896}" dt="2024-01-09T15:21:51.136" v="142" actId="13926"/>
          <ac:spMkLst>
            <pc:docMk/>
            <pc:sldMk cId="2690063089" sldId="3812"/>
            <ac:spMk id="2" creationId="{16291911-2D55-4B2A-28B3-26928B2245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8E2E-155B-4859-8C76-B34A171DB2C3}" type="datetimeFigureOut">
              <a:rPr lang="fr-FR" smtClean="0"/>
              <a:t>09/01/2024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E4728-0C46-4D59-879F-1DE31EF53B4B}" type="slidenum">
              <a:rPr lang="fr-FR" smtClean="0"/>
              <a:t>‹N°›</a:t>
            </a:fld>
            <a:endParaRPr lang="fr-FR"/>
          </a:p>
        </p:txBody>
      </p:sp>
    </p:spTree>
    <p:extLst>
      <p:ext uri="{BB962C8B-B14F-4D97-AF65-F5344CB8AC3E}">
        <p14:creationId xmlns:p14="http://schemas.microsoft.com/office/powerpoint/2010/main" val="25763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C031856D-E0E5-4319-8171-CB215A978436}"/>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65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C031856D-E0E5-4319-8171-CB215A978436}"/>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39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4360F-46B9-017F-E5E0-25956789109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D233BBA-57F7-C6B1-6EC9-87087C172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0795BC-9A2B-38EA-2613-C88032E662A1}"/>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876CE52D-47D0-57FE-B0C3-01F3FD9E77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73FF8E-DB7E-9025-582C-F41FD8C2C6D7}"/>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7631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7FAA2-AFC0-15E9-5EE3-23DB7C599F9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A41BDD1-AEC8-3E05-0E8F-194564B39D6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B265A3-1FED-1A9F-D054-43C2F2F85F75}"/>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11826151-DB80-82A2-E8B6-90C36755CF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D4901-7049-C9FB-52C9-CC59409961F1}"/>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582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576D486-B85D-A830-3772-5E83CDED263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7CA00C8-A810-880C-E562-F618071DA15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5E8B98-AB49-1668-541D-4A0733B8DF72}"/>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0E7B3608-BED4-3BE4-CB90-328E23A9E9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3148E3-5F2B-D552-9EF0-5BE5DA9B325C}"/>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3035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38570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509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892B9-40E9-3BA2-4ADB-49AF515657C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1527805-2C1D-97AF-A297-27698C6166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CEB097-3B1F-0679-27A5-AB76B67B7206}"/>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7D56259B-4316-DB9D-7930-2DF60BA910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83FE48-6001-2E56-DD2C-D5DDF7580FB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5127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C6DF56-510E-6BCD-6459-4449314C83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77C3996-53D3-0D32-DC5B-D46134F83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8C110E-1770-3AD9-A0F1-516916536602}"/>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43382258-19DC-8606-44FB-29AA2BC546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B3EBA3-45C5-CC31-FE35-97F03940AE51}"/>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1513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D1E28-F07B-F310-B827-6CE55588E7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F57939-DD52-1BBD-9E01-32352EC6A5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14D02B9-AF1F-A4F0-5B45-91F9F09EAD9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9646151-0A33-57CA-1EAF-6FA7784B68DC}"/>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CA1F3282-FC62-09B8-D970-2C88E7FC70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4DA9DD-5717-B47C-845C-BF374FBDA09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182468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241D7-B680-9F68-42BB-A3E2E177818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09EDEFA-0B45-CC83-49DA-C57953217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36A9BC-ECF5-87B0-8DD8-71F5BB8644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DBC3974-0652-9430-881D-7353BF2A6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41126FC-AF71-0202-6A93-640DB0ADCD5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3D7C962-1A1A-8F69-E945-D95B10BFCFA3}"/>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8" name="Espace réservé du pied de page 7">
            <a:extLst>
              <a:ext uri="{FF2B5EF4-FFF2-40B4-BE49-F238E27FC236}">
                <a16:creationId xmlns:a16="http://schemas.microsoft.com/office/drawing/2014/main" id="{F75BFEC0-0E97-8D7E-1752-1948125850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D26D7F1-1EAC-A871-7056-9FAC5FE9127A}"/>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86183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9B8F3-A8E0-3CAD-6DB1-8B4CF0356A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D883CF7-6286-73C7-DE83-998AD4928EF6}"/>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4" name="Espace réservé du pied de page 3">
            <a:extLst>
              <a:ext uri="{FF2B5EF4-FFF2-40B4-BE49-F238E27FC236}">
                <a16:creationId xmlns:a16="http://schemas.microsoft.com/office/drawing/2014/main" id="{41174D18-C70F-E41B-BB94-1CFD2B58C5F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CDFD71-9C29-F8EC-650C-DDD34F4A9BD7}"/>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04662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BE03903-14BC-07A9-6069-5C97061A8971}"/>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3" name="Espace réservé du pied de page 2">
            <a:extLst>
              <a:ext uri="{FF2B5EF4-FFF2-40B4-BE49-F238E27FC236}">
                <a16:creationId xmlns:a16="http://schemas.microsoft.com/office/drawing/2014/main" id="{A8149FC4-F84E-C143-F38C-4791AE26F6E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141CB2A-447E-2823-7179-A1D09700E13D}"/>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6029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850FC-7E18-C0EA-1AC0-D321BE4B0D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69EEB0-9DDB-6457-BB39-9C05ED541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8C29C34-8788-BF7A-BD81-A6EEF4477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6DF721-A6D4-CBD5-27D5-AB44A9E79C15}"/>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1DC23FF3-BB49-B28D-8C42-AE9DE4F36B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5442B3-68B0-238B-95E0-239D09742E7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179562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3D865-A352-8F68-C2DC-84D1D6A76D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4C0142E-895D-F244-68C3-9339D8CE2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8058D93-2ADA-6293-BDEA-BA9989CDD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8563C6-C48E-FE3D-5FBB-7521217C610D}"/>
              </a:ext>
            </a:extLst>
          </p:cNvPr>
          <p:cNvSpPr>
            <a:spLocks noGrp="1"/>
          </p:cNvSpPr>
          <p:nvPr>
            <p:ph type="dt" sz="half" idx="10"/>
          </p:nvPr>
        </p:nvSpPr>
        <p:spPr/>
        <p:txBody>
          <a:bodyPr/>
          <a:lstStyle/>
          <a:p>
            <a:fld id="{B205B677-ECF9-4C4F-A009-B78B662173DA}"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20D33A84-F594-FBCF-F0ED-27BE3A3D22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DEC6AA-E496-4FBF-1DDC-B2ECA6AD8942}"/>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73882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A1DFB0E-D362-9B95-3EC8-E0CEDDF23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27E8FD7-3D7F-F27D-C062-2071BB92B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19F01C-FB81-103D-22B0-5F419F1AB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5B677-ECF9-4C4F-A009-B78B662173DA}"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3ECA08C8-2662-C1D8-CF74-BABED6FF8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D94A00F-9C30-67BA-3436-721C521CF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E57C6-153D-4FBB-BC14-7C968253BE13}" type="slidenum">
              <a:rPr lang="fr-FR" smtClean="0"/>
              <a:t>‹N°›</a:t>
            </a:fld>
            <a:endParaRPr lang="fr-FR"/>
          </a:p>
        </p:txBody>
      </p:sp>
    </p:spTree>
    <p:extLst>
      <p:ext uri="{BB962C8B-B14F-4D97-AF65-F5344CB8AC3E}">
        <p14:creationId xmlns:p14="http://schemas.microsoft.com/office/powerpoint/2010/main" val="19381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5E181-749E-4246-A686-C375332509B8}"/>
              </a:ext>
            </a:extLst>
          </p:cNvPr>
          <p:cNvSpPr>
            <a:spLocks noGrp="1"/>
          </p:cNvSpPr>
          <p:nvPr>
            <p:ph type="title"/>
          </p:nvPr>
        </p:nvSpPr>
        <p:spPr>
          <a:xfrm>
            <a:off x="6443047" y="2062480"/>
            <a:ext cx="5409262" cy="782320"/>
          </a:xfrm>
        </p:spPr>
        <p:txBody>
          <a:bodyPr/>
          <a:lstStyle/>
          <a:p>
            <a:r>
              <a:rPr lang="fr-FR"/>
              <a:t>LFSS pour 2024</a:t>
            </a:r>
            <a:endParaRPr lang="fr-FR" dirty="0"/>
          </a:p>
        </p:txBody>
      </p:sp>
      <p:sp>
        <p:nvSpPr>
          <p:cNvPr id="4" name="Espace réservé du texte 3">
            <a:extLst>
              <a:ext uri="{FF2B5EF4-FFF2-40B4-BE49-F238E27FC236}">
                <a16:creationId xmlns:a16="http://schemas.microsoft.com/office/drawing/2014/main" id="{990ADA6D-3D97-4C98-B7CE-46E98267777D}"/>
              </a:ext>
            </a:extLst>
          </p:cNvPr>
          <p:cNvSpPr>
            <a:spLocks noGrp="1"/>
          </p:cNvSpPr>
          <p:nvPr>
            <p:ph type="body" sz="quarter" idx="13"/>
          </p:nvPr>
        </p:nvSpPr>
        <p:spPr>
          <a:xfrm>
            <a:off x="6995532" y="2948375"/>
            <a:ext cx="4856777" cy="2195512"/>
          </a:xfrm>
        </p:spPr>
        <p:txBody>
          <a:bodyPr>
            <a:normAutofit/>
          </a:bodyPr>
          <a:lstStyle/>
          <a:p>
            <a:pPr marL="0" indent="0" algn="just">
              <a:buNone/>
            </a:pPr>
            <a:r>
              <a:rPr lang="fr-FR"/>
              <a:t>Mesures RH</a:t>
            </a:r>
            <a:endParaRPr lang="fr-FR" dirty="0"/>
          </a:p>
        </p:txBody>
      </p:sp>
      <p:sp>
        <p:nvSpPr>
          <p:cNvPr id="3" name="Espace réservé du numéro de diapositive 2">
            <a:extLst>
              <a:ext uri="{FF2B5EF4-FFF2-40B4-BE49-F238E27FC236}">
                <a16:creationId xmlns:a16="http://schemas.microsoft.com/office/drawing/2014/main" id="{13363BB5-D4AC-49EC-AA6F-6CCC8BFA745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800" b="0" i="0" u="none" strike="noStrike" kern="1200" cap="none" spc="0" normalizeH="0" baseline="0" noProof="0" dirty="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0294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55768" y="523696"/>
            <a:ext cx="10730721" cy="711200"/>
          </a:xfrm>
        </p:spPr>
        <p:txBody>
          <a:bodyPr>
            <a:noAutofit/>
          </a:bodyPr>
          <a:lstStyle/>
          <a:p>
            <a:r>
              <a:rPr lang="fr-FR" sz="2400" b="1" dirty="0">
                <a:solidFill>
                  <a:srgbClr val="FF0000"/>
                </a:solidFill>
                <a:latin typeface="+mj-lt"/>
              </a:rPr>
              <a:t>Frais de transports des salariés utilisant un service de location de vélos</a:t>
            </a:r>
            <a:br>
              <a:rPr lang="fr-FR" sz="2400" b="1" dirty="0">
                <a:solidFill>
                  <a:srgbClr val="FF0000"/>
                </a:solidFill>
                <a:latin typeface="+mj-lt"/>
              </a:rPr>
            </a:br>
            <a:r>
              <a:rPr lang="fr-FR" sz="2400" b="1" dirty="0">
                <a:latin typeface="+mj-lt"/>
              </a:rPr>
              <a:t>Article 22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855768" y="1561499"/>
            <a:ext cx="10480463" cy="4849820"/>
          </a:xfrm>
        </p:spPr>
        <p:txBody>
          <a:bodyPr>
            <a:normAutofit/>
          </a:bodyPr>
          <a:lstStyle/>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l’employeur a l’obligation de participer à hauteur de 50 % au financement des titres d’abonnements aux transports </a:t>
            </a:r>
            <a:r>
              <a:rPr lang="fr-FR" altLang="fr-FR" sz="1400" u="sng" dirty="0">
                <a:solidFill>
                  <a:schemeClr val="tx1"/>
                </a:solidFill>
                <a:latin typeface="+mn-lt"/>
                <a:cs typeface="Times New Roman" panose="02020603050405020304" pitchFamily="18" charset="0"/>
              </a:rPr>
              <a:t>publics</a:t>
            </a:r>
            <a:r>
              <a:rPr lang="fr-FR" altLang="fr-FR" sz="1400" dirty="0">
                <a:solidFill>
                  <a:schemeClr val="tx1"/>
                </a:solidFill>
                <a:latin typeface="+mn-lt"/>
                <a:cs typeface="Times New Roman" panose="02020603050405020304" pitchFamily="18" charset="0"/>
              </a:rPr>
              <a:t> ou aux services </a:t>
            </a:r>
            <a:r>
              <a:rPr lang="fr-FR" altLang="fr-FR" sz="1400" u="sng" dirty="0">
                <a:solidFill>
                  <a:schemeClr val="tx1"/>
                </a:solidFill>
                <a:latin typeface="+mn-lt"/>
                <a:cs typeface="Times New Roman" panose="02020603050405020304" pitchFamily="18" charset="0"/>
              </a:rPr>
              <a:t>publics</a:t>
            </a:r>
            <a:r>
              <a:rPr lang="fr-FR" altLang="fr-FR" sz="1400" dirty="0">
                <a:solidFill>
                  <a:schemeClr val="tx1"/>
                </a:solidFill>
                <a:latin typeface="+mn-lt"/>
                <a:cs typeface="Times New Roman" panose="02020603050405020304" pitchFamily="18" charset="0"/>
              </a:rPr>
              <a:t> de location de vélos souscrits par les salariés pour leurs déplacements entre leur résidence habituelle et leur lieu de travail (C. trav., art. L. 3261-2 et R. 3261-1). Cette prise en charge est exonérée de cotisations sociales, et d’impôt sur le revenu (CSS, art. L. 136-1-1, III, d et L. 242-1 ; CGI art. 81, 19 </a:t>
            </a:r>
            <a:r>
              <a:rPr lang="fr-FR" altLang="fr-FR" sz="1400" i="1" dirty="0">
                <a:solidFill>
                  <a:schemeClr val="tx1"/>
                </a:solidFill>
                <a:latin typeface="+mn-lt"/>
                <a:cs typeface="Times New Roman" panose="02020603050405020304" pitchFamily="18" charset="0"/>
              </a:rPr>
              <a:t>ter</a:t>
            </a:r>
            <a:r>
              <a:rPr lang="fr-FR" altLang="fr-FR" sz="1400" dirty="0">
                <a:solidFill>
                  <a:schemeClr val="tx1"/>
                </a:solidFill>
                <a:latin typeface="+mn-lt"/>
                <a:cs typeface="Times New Roman" panose="02020603050405020304" pitchFamily="18" charset="0"/>
              </a:rPr>
              <a:t> a).</a:t>
            </a:r>
          </a:p>
          <a:p>
            <a:pPr lvl="1" algn="just">
              <a:lnSpc>
                <a:spcPct val="100000"/>
              </a:lnSpc>
              <a:spcBef>
                <a:spcPts val="600"/>
              </a:spcBef>
              <a:buClr>
                <a:schemeClr val="tx2"/>
              </a:buClr>
              <a:buNone/>
              <a:defRPr/>
            </a:pP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22 de la LFSS</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prévoyait qu’à partir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juillet 2024, les employeurs auront aussi l’obligation de participer à hauteur de 50% aux frais d’abonnement aux services </a:t>
            </a:r>
            <a:r>
              <a:rPr lang="fr-FR" altLang="fr-FR" sz="1400" u="sng" dirty="0">
                <a:solidFill>
                  <a:schemeClr val="tx1"/>
                </a:solidFill>
                <a:latin typeface="+mn-lt"/>
                <a:cs typeface="Times New Roman" panose="02020603050405020304" pitchFamily="18" charset="0"/>
              </a:rPr>
              <a:t>privés</a:t>
            </a:r>
            <a:r>
              <a:rPr lang="fr-FR" altLang="fr-FR" sz="1400" dirty="0">
                <a:solidFill>
                  <a:schemeClr val="tx1"/>
                </a:solidFill>
                <a:latin typeface="+mn-lt"/>
                <a:cs typeface="Times New Roman" panose="02020603050405020304" pitchFamily="18" charset="0"/>
              </a:rPr>
              <a:t> de location de vélos engagés par leurs salariés. Cette prise en charge sera également exonérée de cotisations sociales et d’impôt sur le revenu. </a:t>
            </a:r>
          </a:p>
          <a:p>
            <a:pPr marL="0" lvl="1" indent="0" algn="just">
              <a:lnSpc>
                <a:spcPct val="100000"/>
              </a:lnSpc>
              <a:spcBef>
                <a:spcPts val="600"/>
              </a:spcBef>
              <a:buClr>
                <a:schemeClr val="tx2"/>
              </a:buClr>
              <a:buNone/>
              <a:defRPr/>
            </a:pP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cs typeface="Times New Roman" panose="02020603050405020304" pitchFamily="18" charset="0"/>
              </a:rPr>
              <a:t>Toutefois</a:t>
            </a:r>
            <a:r>
              <a:rPr lang="fr-FR" altLang="fr-FR" sz="1400" dirty="0">
                <a:cs typeface="Times New Roman" panose="02020603050405020304" pitchFamily="18" charset="0"/>
              </a:rPr>
              <a:t>, </a:t>
            </a:r>
            <a:r>
              <a:rPr lang="fr-FR" altLang="fr-FR" sz="1400" b="1" dirty="0">
                <a:cs typeface="Times New Roman" panose="02020603050405020304" pitchFamily="18" charset="0"/>
              </a:rPr>
              <a:t>le Conseil Constitutionnel dans sa décision du 21 décembre 2023 a censuré cet article</a:t>
            </a:r>
            <a:r>
              <a:rPr lang="fr-FR" altLang="fr-FR" sz="1400" dirty="0">
                <a:cs typeface="Times New Roman" panose="02020603050405020304" pitchFamily="18" charset="0"/>
              </a:rPr>
              <a:t>.</a:t>
            </a:r>
          </a:p>
          <a:p>
            <a:pPr marL="727075" lvl="2" indent="-26987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Ils censurent cette disposition en tant que « cavalier législatif » car elle n’a « </a:t>
            </a:r>
            <a:r>
              <a:rPr lang="fr-FR" altLang="fr-FR" sz="1400" i="1" dirty="0">
                <a:solidFill>
                  <a:schemeClr val="tx1"/>
                </a:solidFill>
                <a:latin typeface="+mn-lt"/>
                <a:cs typeface="Times New Roman" panose="02020603050405020304" pitchFamily="18" charset="0"/>
              </a:rPr>
              <a:t>pas d’effet </a:t>
            </a:r>
            <a:r>
              <a:rPr lang="fr-FR" altLang="fr-FR" sz="1400" dirty="0">
                <a:solidFill>
                  <a:schemeClr val="tx1"/>
                </a:solidFill>
                <a:latin typeface="+mn-lt"/>
                <a:cs typeface="Times New Roman" panose="02020603050405020304" pitchFamily="18" charset="0"/>
              </a:rPr>
              <a:t>» ou a « </a:t>
            </a:r>
            <a:r>
              <a:rPr lang="fr-FR" altLang="fr-FR" sz="1400" i="1" dirty="0">
                <a:solidFill>
                  <a:schemeClr val="tx1"/>
                </a:solidFill>
                <a:latin typeface="+mn-lt"/>
                <a:cs typeface="Times New Roman" panose="02020603050405020304" pitchFamily="18" charset="0"/>
              </a:rPr>
              <a:t>un effet trop indirect sur les dépenses ou les recettes des régimes obligatoires de base ou des organismes concourant à leur financement </a:t>
            </a:r>
            <a:r>
              <a:rPr lang="fr-FR" altLang="fr-FR" sz="1400" dirty="0">
                <a:solidFill>
                  <a:schemeClr val="tx1"/>
                </a:solidFill>
                <a:latin typeface="+mn-lt"/>
                <a:cs typeface="Times New Roman" panose="02020603050405020304" pitchFamily="18" charset="0"/>
              </a:rPr>
              <a:t>».</a:t>
            </a:r>
          </a:p>
          <a:p>
            <a:pPr marL="552450" lvl="1" indent="-285750" algn="just">
              <a:lnSpc>
                <a:spcPct val="100000"/>
              </a:lnSpc>
              <a:spcBef>
                <a:spcPts val="600"/>
              </a:spcBef>
              <a:buFont typeface="Wingdings" panose="05000000000000000000" pitchFamily="2" charset="2"/>
              <a:buChar char="ü"/>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401105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5E181-749E-4246-A686-C375332509B8}"/>
              </a:ext>
            </a:extLst>
          </p:cNvPr>
          <p:cNvSpPr>
            <a:spLocks noGrp="1"/>
          </p:cNvSpPr>
          <p:nvPr>
            <p:ph type="title"/>
          </p:nvPr>
        </p:nvSpPr>
        <p:spPr>
          <a:xfrm>
            <a:off x="6443047" y="2062480"/>
            <a:ext cx="5409262" cy="782320"/>
          </a:xfrm>
        </p:spPr>
        <p:txBody>
          <a:bodyPr/>
          <a:lstStyle/>
          <a:p>
            <a:r>
              <a:rPr lang="fr-FR" dirty="0"/>
              <a:t>LF pour 2024</a:t>
            </a:r>
          </a:p>
        </p:txBody>
      </p:sp>
      <p:sp>
        <p:nvSpPr>
          <p:cNvPr id="4" name="Espace réservé du texte 3">
            <a:extLst>
              <a:ext uri="{FF2B5EF4-FFF2-40B4-BE49-F238E27FC236}">
                <a16:creationId xmlns:a16="http://schemas.microsoft.com/office/drawing/2014/main" id="{990ADA6D-3D97-4C98-B7CE-46E98267777D}"/>
              </a:ext>
            </a:extLst>
          </p:cNvPr>
          <p:cNvSpPr>
            <a:spLocks noGrp="1"/>
          </p:cNvSpPr>
          <p:nvPr>
            <p:ph type="body" sz="quarter" idx="13"/>
          </p:nvPr>
        </p:nvSpPr>
        <p:spPr>
          <a:xfrm>
            <a:off x="6995532" y="2948375"/>
            <a:ext cx="4856777" cy="2195512"/>
          </a:xfrm>
        </p:spPr>
        <p:txBody>
          <a:bodyPr>
            <a:normAutofit/>
          </a:bodyPr>
          <a:lstStyle/>
          <a:p>
            <a:pPr marL="0" indent="0" algn="just">
              <a:buNone/>
            </a:pPr>
            <a:r>
              <a:rPr lang="fr-FR" dirty="0"/>
              <a:t>Mesures RH</a:t>
            </a:r>
          </a:p>
        </p:txBody>
      </p:sp>
      <p:sp>
        <p:nvSpPr>
          <p:cNvPr id="3" name="Espace réservé du numéro de diapositive 2">
            <a:extLst>
              <a:ext uri="{FF2B5EF4-FFF2-40B4-BE49-F238E27FC236}">
                <a16:creationId xmlns:a16="http://schemas.microsoft.com/office/drawing/2014/main" id="{13363BB5-D4AC-49EC-AA6F-6CCC8BFA745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800" b="0" i="0" u="none" strike="noStrike" kern="1200" cap="none" spc="0" normalizeH="0" baseline="0" noProof="0" dirty="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7437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71242"/>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a:t>
            </a:r>
            <a:r>
              <a:rPr lang="fr-FR" sz="2400" b="1" dirty="0"/>
              <a:t>la </a:t>
            </a:r>
            <a:r>
              <a:rPr lang="fr-FR" sz="2400" b="1" dirty="0">
                <a:latin typeface="+mj-lt"/>
              </a:rPr>
              <a:t>Loi n° 2023-1322 du 29 décembre 2023 de finances pour 2024 (JO 30 déc</a:t>
            </a:r>
            <a:r>
              <a:rPr lang="fr-FR" sz="2400" b="1" dirty="0"/>
              <a:t>.) (LF pour 2024)</a:t>
            </a:r>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solidFill>
                  <a:schemeClr val="tx1"/>
                </a:solidFill>
                <a:latin typeface="+mj-lt"/>
                <a:cs typeface="Times New Roman" panose="02020603050405020304" pitchFamily="18" charset="0"/>
              </a:rPr>
              <a:t>Contexte : </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b="1" u="sng" dirty="0">
                <a:solidFill>
                  <a:schemeClr val="tx1"/>
                </a:solidFill>
                <a:latin typeface="+mj-lt"/>
                <a:cs typeface="Times New Roman" panose="02020603050405020304" pitchFamily="18" charset="0"/>
              </a:rPr>
              <a:t>Pour mémoire</a:t>
            </a:r>
            <a:r>
              <a:rPr lang="fr-FR" altLang="fr-FR" sz="1400" dirty="0">
                <a:solidFill>
                  <a:schemeClr val="tx1"/>
                </a:solidFill>
                <a:latin typeface="+mj-lt"/>
                <a:cs typeface="Times New Roman" panose="02020603050405020304" pitchFamily="18" charset="0"/>
              </a:rPr>
              <a:t>, </a:t>
            </a:r>
            <a:r>
              <a:rPr lang="fr-FR" sz="1400" dirty="0">
                <a:effectLst/>
                <a:latin typeface="+mj-lt"/>
                <a:ea typeface="Calibri" panose="020F0502020204030204" pitchFamily="34" charset="0"/>
              </a:rPr>
              <a:t>l’employeur peut prendre en charge, dans le cadre de la prime transport, tout ou partie des frais de carburant ou des frais exposés pour l’alimentation de véhicules électriques ou hybrides rechargeables engagés par certains salariés pour leurs déplacements entre leur résidence habituelle et leur lieu de travail (CT, art. L. 3261-3). Sont concernés les salariés :</a:t>
            </a:r>
          </a:p>
          <a:p>
            <a:pPr marL="809625" lvl="2" indent="-269875" algn="just">
              <a:lnSpc>
                <a:spcPts val="1400"/>
              </a:lnSpc>
              <a:spcBef>
                <a:spcPts val="1200"/>
              </a:spcBef>
              <a:buClr>
                <a:srgbClr val="E42713"/>
              </a:buClr>
              <a:buFont typeface="Wingdings" panose="05000000000000000000" pitchFamily="2" charset="2"/>
              <a:buChar char=""/>
            </a:pPr>
            <a:r>
              <a:rPr lang="fr-FR" sz="1400" dirty="0">
                <a:effectLst/>
                <a:latin typeface="+mj-lt"/>
                <a:ea typeface="Calibri" panose="020F0502020204030204" pitchFamily="34" charset="0"/>
              </a:rPr>
              <a:t>dont la résidence habituelle ou le lieu de travail soit est situé dans une commune non desservie par un service public de transport régulier ou un service privé mis en place par l’employeur, soit n’est pas inclus dans le périmètre d'un plan de mobilité obligatoire ;</a:t>
            </a:r>
          </a:p>
          <a:p>
            <a:pPr marL="809625" lvl="2" indent="-269875" algn="just">
              <a:lnSpc>
                <a:spcPts val="1400"/>
              </a:lnSpc>
              <a:spcBef>
                <a:spcPts val="1200"/>
              </a:spcBef>
              <a:buClr>
                <a:srgbClr val="E42713"/>
              </a:buClr>
              <a:buFont typeface="Wingdings" panose="05000000000000000000" pitchFamily="2" charset="2"/>
              <a:buChar char=""/>
            </a:pPr>
            <a:r>
              <a:rPr lang="fr-FR" sz="1400" dirty="0">
                <a:effectLst/>
                <a:latin typeface="+mj-lt"/>
                <a:ea typeface="Calibri" panose="020F0502020204030204" pitchFamily="34" charset="0"/>
              </a:rPr>
              <a:t>ou pour lesquels l'utilisation d'un véhicule personnel est rendue indispensable par des conditions d'horaires de travail particuliers ne permettant pas d'emprunter un mode collectif de transport.</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Le bénéfice de cette prise en charge ne peut pas être cumulé avec la prise en charge des frais d’abonnement de transports publics. </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L’employeur peut également prendre en charge tout ou partie des frais engagés par ses salariés se déplaçant entre leur résidence habituelle et leur lieu de travail au moyen de transport dit « vertueux » sous la forme d’une allocation forfaitaire dénommée forfait mobilités durables (CT, art. L. 3261-3-1).</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En principe, la prise en charge par l’employeur des frais de transport domicile-lieu de travail (prime transport, forfait mobilité durable) est exonérée d’impôt sur le revenu, de cotisations et contributions sociales à hauteur de 500 euros par an dont 200 euros maximum pour les frais de carburant (CSS, L. 136-1-1, L. 242-1, et CGI, art. 81). </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En cas de cumul du FMD et de la prise en charge obligatoire des transport publics, la limite d’exonération est de 800 euros par an.</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La prise en charge de la moitié du coût des transports en commun est exonérée de l’ensemble des cotisations et contributions sociales et d’impôt sur le revenu, à la condition que l’employeur fournisse une copie de l’abonnement souscrit par le salarié (CSS, art. L. 136-1-1, CGI, art. 81, 19 ter, a, C. trav., art. R. 3261-4). </a:t>
            </a:r>
          </a:p>
          <a:p>
            <a:pPr marL="269875" lvl="1" indent="-269875" algn="just">
              <a:lnSpc>
                <a:spcPct val="100000"/>
              </a:lnSpc>
              <a:spcBef>
                <a:spcPts val="600"/>
              </a:spcBef>
              <a:buClr>
                <a:schemeClr val="tx2"/>
              </a:buClr>
              <a:buFont typeface="Wingdings" panose="05000000000000000000" pitchFamily="2" charset="2"/>
              <a:buChar char="q"/>
              <a:defRPr/>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30775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la LF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sz="1400" b="1" u="sng" dirty="0">
                <a:solidFill>
                  <a:schemeClr val="tx1"/>
                </a:solidFill>
                <a:latin typeface="+mj-lt"/>
                <a:cs typeface="Times New Roman" panose="02020603050405020304" pitchFamily="18" charset="0"/>
              </a:rPr>
              <a:t>Contexte</a:t>
            </a:r>
            <a:r>
              <a:rPr lang="fr-FR" sz="1400" b="1" i="1" u="sng" dirty="0">
                <a:solidFill>
                  <a:schemeClr val="tx1"/>
                </a:solidFill>
                <a:latin typeface="+mj-lt"/>
                <a:cs typeface="Times New Roman" panose="02020603050405020304" pitchFamily="18" charset="0"/>
              </a:rPr>
              <a:t> </a:t>
            </a:r>
            <a:r>
              <a:rPr lang="fr-FR" sz="1400" b="1" dirty="0">
                <a:solidFill>
                  <a:schemeClr val="tx1"/>
                </a:solidFill>
                <a:latin typeface="+mj-lt"/>
                <a:cs typeface="Times New Roman" panose="02020603050405020304" pitchFamily="18" charset="0"/>
              </a:rPr>
              <a:t>:</a:t>
            </a:r>
          </a:p>
          <a:p>
            <a:pPr marL="444500" lvl="1" indent="-174625" algn="just">
              <a:lnSpc>
                <a:spcPts val="1400"/>
              </a:lnSpc>
              <a:spcBef>
                <a:spcPts val="1200"/>
              </a:spcBef>
              <a:buClr>
                <a:srgbClr val="E42713"/>
              </a:buClr>
              <a:buFont typeface="Wingdings" panose="05000000000000000000" pitchFamily="2" charset="2"/>
              <a:buChar char="§"/>
            </a:pPr>
            <a:r>
              <a:rPr lang="fr-FR" altLang="fr-FR" sz="1400" b="1" dirty="0">
                <a:solidFill>
                  <a:schemeClr val="tx1"/>
                </a:solidFill>
                <a:latin typeface="+mj-lt"/>
                <a:cs typeface="Times New Roman" panose="02020603050405020304" pitchFamily="18" charset="0"/>
              </a:rPr>
              <a:t>La loi de finance rectificative pour 2022 avait mis en place une série de mesures dérogatoires temporaires </a:t>
            </a:r>
            <a:r>
              <a:rPr lang="fr-FR" altLang="fr-FR" sz="1400" dirty="0">
                <a:solidFill>
                  <a:schemeClr val="tx1"/>
                </a:solidFill>
                <a:latin typeface="+mj-lt"/>
                <a:cs typeface="Times New Roman" panose="02020603050405020304" pitchFamily="18" charset="0"/>
              </a:rPr>
              <a:t>compte-tenu du contexte d’inflation. En effet, la LFR pour 2022 prévoit que, pour les années 2022 et 2023 :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les plafonds d’exonération d’impôts sur le revenu et de charges sociales applicables à la prise en charge par l’employeur des frais de transport domicile-lieu de travail (prime transport, forfait mobilité durable) sont augmentés de 500 euros à 700 euros, dont 400 euros au lieu de 200 euros maximum pour les frais de carburant ;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le champ des bénéficiaires de la prime transport est élargi à l’ensemble des salariés. Ainsi, l’ensemble des salariés utilisant leur véhicule personnel pour effectuer les trajets domicile – lieu de travail pourraient en bénéficier, même si leur résidence habituelle ou leur lieu de travail est desservi par les transports en commun, et même s’ils bénéficient de la prise en charge obligatoire de leur abonnement de transport public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une exonération complémentaire de la participation de l’employeur sur les abonnements de transports en commun au-delà de son obligation légale de 50 %, dans la limite de 25 % du prix des titres d’abonnements. </a:t>
            </a:r>
          </a:p>
          <a:p>
            <a:pPr marL="627063"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Autrement dit, le seuil d’exonération légale est porté à 75 % du coût de l’abonnement aux transports publics, y compris lorsque l’éloignement du domicile repose sur des convenances personnelles ou lorsque l’employeur ne peut justifier que cet éloignement ne repose pas sur des convenances personnelles.</a:t>
            </a:r>
          </a:p>
          <a:p>
            <a:pPr marL="342900" lvl="1" indent="-342900" algn="just">
              <a:lnSpc>
                <a:spcPts val="1400"/>
              </a:lnSpc>
              <a:spcBef>
                <a:spcPts val="1200"/>
              </a:spcBef>
              <a:buClr>
                <a:srgbClr val="E42713"/>
              </a:buClr>
              <a:buFont typeface="Wingdings" panose="05000000000000000000" pitchFamily="2" charset="2"/>
              <a:buChar char="§"/>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269006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la LF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sz="1400" b="1" u="sng" dirty="0">
                <a:solidFill>
                  <a:schemeClr val="tx1"/>
                </a:solidFill>
                <a:latin typeface="+mj-lt"/>
                <a:cs typeface="Times New Roman" panose="02020603050405020304" pitchFamily="18" charset="0"/>
              </a:rPr>
              <a:t>L’article 7 de la LF pour 2024</a:t>
            </a:r>
            <a:r>
              <a:rPr lang="fr-FR" sz="1400" b="1" dirty="0">
                <a:solidFill>
                  <a:schemeClr val="tx1"/>
                </a:solidFill>
                <a:latin typeface="+mj-lt"/>
                <a:cs typeface="Times New Roman" panose="02020603050405020304" pitchFamily="18" charset="0"/>
              </a:rPr>
              <a:t> </a:t>
            </a:r>
            <a:r>
              <a:rPr lang="fr-FR" sz="1400" dirty="0">
                <a:solidFill>
                  <a:schemeClr val="tx1"/>
                </a:solidFill>
                <a:latin typeface="+mj-lt"/>
                <a:cs typeface="Times New Roman" panose="02020603050405020304" pitchFamily="18" charset="0"/>
              </a:rPr>
              <a:t>m</a:t>
            </a:r>
            <a:r>
              <a:rPr lang="fr-FR" altLang="fr-FR" sz="1400" dirty="0">
                <a:solidFill>
                  <a:schemeClr val="tx1"/>
                </a:solidFill>
                <a:latin typeface="+mj-lt"/>
                <a:cs typeface="Times New Roman" panose="02020603050405020304" pitchFamily="18" charset="0"/>
              </a:rPr>
              <a:t>aintient pour 2024 les mesures exceptionnelles précitées de la LFR pour 2022 (art. 3 </a:t>
            </a:r>
            <a:r>
              <a:rPr lang="fr-FR" altLang="fr-FR" sz="1400" i="1" dirty="0">
                <a:solidFill>
                  <a:schemeClr val="tx1"/>
                </a:solidFill>
                <a:latin typeface="+mj-lt"/>
                <a:cs typeface="Times New Roman" panose="02020603050405020304" pitchFamily="18" charset="0"/>
              </a:rPr>
              <a:t>quatervicies</a:t>
            </a:r>
            <a:r>
              <a:rPr lang="fr-FR" altLang="fr-FR" sz="1400" dirty="0">
                <a:solidFill>
                  <a:schemeClr val="tx1"/>
                </a:solidFill>
                <a:latin typeface="+mj-lt"/>
                <a:cs typeface="Times New Roman" panose="02020603050405020304" pitchFamily="18" charset="0"/>
              </a:rPr>
              <a:t>).</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Par ailleurs, l’article 3 </a:t>
            </a:r>
            <a:r>
              <a:rPr lang="fr-FR" altLang="fr-FR" sz="1400" i="1" dirty="0">
                <a:solidFill>
                  <a:schemeClr val="tx1"/>
                </a:solidFill>
                <a:latin typeface="+mj-lt"/>
                <a:cs typeface="Times New Roman" panose="02020603050405020304" pitchFamily="18" charset="0"/>
              </a:rPr>
              <a:t>quater</a:t>
            </a:r>
            <a:r>
              <a:rPr lang="fr-FR" altLang="fr-FR" sz="1400" dirty="0">
                <a:solidFill>
                  <a:schemeClr val="tx1"/>
                </a:solidFill>
                <a:latin typeface="+mj-lt"/>
                <a:cs typeface="Times New Roman" panose="02020603050405020304" pitchFamily="18" charset="0"/>
              </a:rPr>
              <a:t> du PLF pour 2024 prévoit une augmentation de 100 euros des plafonds d’exonération de droit commun.</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 Ainsi, la prime de transport et le forfait mobilités durables seraient exonérés, à compter de 2025, d’impôt sur le revenu, de cotisations et de CSG/CRDS dans la limite de 600 euros par an (au lieu de 500 euros), dont 300 euros (au lieu de 200 euros) au titre des frais de carburant. </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Le plafond d’exonération applicable en cas de cumul entre la prise en charge du forfait mobilités durables et du prix des titres d’abonnements aux transports en commun serait porté de 800 euros à 900 euros à partir de 2025.</a:t>
            </a: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7219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C8E6-4174-8B87-6BD7-0EE6AE4AEB5B}"/>
              </a:ext>
            </a:extLst>
          </p:cNvPr>
          <p:cNvSpPr>
            <a:spLocks noGrp="1"/>
          </p:cNvSpPr>
          <p:nvPr>
            <p:ph type="title"/>
          </p:nvPr>
        </p:nvSpPr>
        <p:spPr/>
        <p:txBody>
          <a:bodyPr>
            <a:normAutofit fontScale="90000"/>
          </a:bodyPr>
          <a:lstStyle/>
          <a:p>
            <a:r>
              <a:rPr lang="fr-FR" dirty="0">
                <a:solidFill>
                  <a:srgbClr val="FF0000"/>
                </a:solidFill>
                <a:latin typeface="+mn-lt"/>
              </a:rPr>
              <a:t>Lutte contre les arrêts maladie injustifiés</a:t>
            </a:r>
            <a:br>
              <a:rPr lang="fr-FR" dirty="0">
                <a:solidFill>
                  <a:schemeClr val="tx2"/>
                </a:solidFill>
                <a:latin typeface="+mn-lt"/>
              </a:rPr>
            </a:br>
            <a:r>
              <a:rPr lang="fr-FR" dirty="0">
                <a:latin typeface="+mn-lt"/>
              </a:rPr>
              <a:t>Articles 63 et 65 de la Loi n° 2023-1250 du 26 décembre 2023 de financement de la sécurité sociale pour 2024 (JO 27 déc.) (LFSS pour 2024)</a:t>
            </a:r>
          </a:p>
        </p:txBody>
      </p:sp>
      <p:sp>
        <p:nvSpPr>
          <p:cNvPr id="3" name="Espace réservé du contenu 2">
            <a:extLst>
              <a:ext uri="{FF2B5EF4-FFF2-40B4-BE49-F238E27FC236}">
                <a16:creationId xmlns:a16="http://schemas.microsoft.com/office/drawing/2014/main" id="{DFFAB599-F3C3-3309-A6DA-55E8C66848AA}"/>
              </a:ext>
            </a:extLst>
          </p:cNvPr>
          <p:cNvSpPr>
            <a:spLocks noGrp="1"/>
          </p:cNvSpPr>
          <p:nvPr>
            <p:ph idx="1"/>
          </p:nvPr>
        </p:nvSpPr>
        <p:spPr>
          <a:xfrm>
            <a:off x="676275" y="1467466"/>
            <a:ext cx="10677525" cy="5286374"/>
          </a:xfrm>
        </p:spPr>
        <p:txBody>
          <a:bodyPr>
            <a:normAutofit/>
          </a:bodyPr>
          <a:lstStyle/>
          <a:p>
            <a:pPr lvl="1" algn="just"/>
            <a:r>
              <a:rPr lang="fr-FR" b="1" dirty="0">
                <a:latin typeface="+mn-lt"/>
              </a:rPr>
              <a:t>Simplification de l’organisation de la contre-visite employeur </a:t>
            </a:r>
            <a:r>
              <a:rPr lang="fr-FR" dirty="0">
                <a:latin typeface="+mn-lt"/>
              </a:rPr>
              <a:t>(allongement du délai de transmission du rapport de visite de 48h et à 72h, possibilité de réaliser l’examen au cabinet médical)</a:t>
            </a:r>
          </a:p>
          <a:p>
            <a:pPr marL="88900" lvl="1" indent="0" algn="just">
              <a:buNone/>
            </a:pPr>
            <a:r>
              <a:rPr lang="fr-FR" i="1" dirty="0">
                <a:latin typeface="+mn-lt"/>
              </a:rPr>
              <a:t>NB: censure par le Conseil constitutionnel de la possibilité de </a:t>
            </a:r>
            <a:r>
              <a:rPr lang="fr-FR" b="1" i="1" dirty="0">
                <a:latin typeface="+mn-lt"/>
              </a:rPr>
              <a:t>suspendre automatiquement le versement d’IJ en cas d’arrêt de travail non justifié</a:t>
            </a:r>
            <a:endParaRPr lang="fr-FR" i="1" dirty="0">
              <a:latin typeface="+mn-lt"/>
            </a:endParaRPr>
          </a:p>
          <a:p>
            <a:pPr lvl="1" algn="just"/>
            <a:r>
              <a:rPr lang="fr-FR" b="1" dirty="0">
                <a:latin typeface="+mn-lt"/>
              </a:rPr>
              <a:t>Restriction des arrêts de travail prescrits en téléconsultation</a:t>
            </a:r>
          </a:p>
          <a:p>
            <a:pPr lvl="1" algn="just">
              <a:buFont typeface="Wingdings" panose="05000000000000000000" pitchFamily="2" charset="2"/>
              <a:buChar char="§"/>
            </a:pPr>
            <a:r>
              <a:rPr lang="fr-FR" dirty="0">
                <a:latin typeface="+mn-lt"/>
              </a:rPr>
              <a:t>Sauf exceptions, lors d’un acte de télémédecine la prescription ou le renouvellement d’un arrêt de travail donnant lieu au versement d’IJSS ne pourrait pas porter sur plus de 3 jours =&gt; au-delà, examen médical en présentiel nécessaire</a:t>
            </a:r>
          </a:p>
          <a:p>
            <a:pPr lvl="1" algn="just">
              <a:buFont typeface="Wingdings" panose="05000000000000000000" pitchFamily="2" charset="2"/>
              <a:buChar char="§"/>
            </a:pPr>
            <a:r>
              <a:rPr lang="fr-FR" dirty="0">
                <a:latin typeface="+mn-lt"/>
              </a:rPr>
              <a:t>Les exceptions prévues et concernent :</a:t>
            </a:r>
          </a:p>
          <a:p>
            <a:pPr lvl="2" algn="just"/>
            <a:r>
              <a:rPr lang="fr-FR" dirty="0">
                <a:latin typeface="+mn-lt"/>
              </a:rPr>
              <a:t>d’une part les renouvellements ou les prescriptions réalisées par le médecin traitant, ou la sage-femme référente</a:t>
            </a:r>
          </a:p>
          <a:p>
            <a:pPr lvl="2" algn="just"/>
            <a:r>
              <a:rPr lang="fr-FR" dirty="0">
                <a:latin typeface="+mn-lt"/>
              </a:rPr>
              <a:t>et d’autre part, les cas dans lesquels le patient justifierait d’une impossibilité d’obtenir une consultation en présentiel pour le renouvellement de son arrêt de travail.</a:t>
            </a:r>
          </a:p>
          <a:p>
            <a:pPr lvl="1" algn="just">
              <a:lnSpc>
                <a:spcPct val="110000"/>
              </a:lnSpc>
              <a:buFont typeface="Wingdings" panose="05000000000000000000" pitchFamily="2" charset="2"/>
              <a:buChar char="§"/>
            </a:pPr>
            <a:r>
              <a:rPr lang="fr-FR" dirty="0">
                <a:latin typeface="+mn-lt"/>
              </a:rPr>
              <a:t>Obligation d’une communication orale, de vidéotransmission ou d’échange téléphonique pour la prise en charge des prescriptions (traitements, examens ou soins)</a:t>
            </a:r>
          </a:p>
        </p:txBody>
      </p:sp>
      <p:sp>
        <p:nvSpPr>
          <p:cNvPr id="4" name="Espace réservé du numéro de diapositive 3">
            <a:extLst>
              <a:ext uri="{FF2B5EF4-FFF2-40B4-BE49-F238E27FC236}">
                <a16:creationId xmlns:a16="http://schemas.microsoft.com/office/drawing/2014/main" id="{4B298F1D-B4C4-E3E2-7563-74FC42A2BE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8258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C8E6-4174-8B87-6BD7-0EE6AE4AEB5B}"/>
              </a:ext>
            </a:extLst>
          </p:cNvPr>
          <p:cNvSpPr>
            <a:spLocks noGrp="1"/>
          </p:cNvSpPr>
          <p:nvPr>
            <p:ph type="title"/>
          </p:nvPr>
        </p:nvSpPr>
        <p:spPr/>
        <p:txBody>
          <a:bodyPr>
            <a:normAutofit/>
          </a:bodyPr>
          <a:lstStyle/>
          <a:p>
            <a:r>
              <a:rPr lang="fr-FR" dirty="0">
                <a:solidFill>
                  <a:srgbClr val="FF0000"/>
                </a:solidFill>
                <a:latin typeface="+mn-lt"/>
              </a:rPr>
              <a:t>Lutte contre les arrêts maladie injustifiés</a:t>
            </a:r>
            <a:br>
              <a:rPr lang="fr-FR" dirty="0">
                <a:latin typeface="+mn-lt"/>
              </a:rPr>
            </a:br>
            <a:r>
              <a:rPr lang="fr-FR" dirty="0">
                <a:latin typeface="+mn-lt"/>
              </a:rPr>
              <a:t>Décision n° 2023-860 DC du 21 décembre 2023</a:t>
            </a:r>
          </a:p>
        </p:txBody>
      </p:sp>
      <p:sp>
        <p:nvSpPr>
          <p:cNvPr id="3" name="Espace réservé du contenu 2">
            <a:extLst>
              <a:ext uri="{FF2B5EF4-FFF2-40B4-BE49-F238E27FC236}">
                <a16:creationId xmlns:a16="http://schemas.microsoft.com/office/drawing/2014/main" id="{DFFAB599-F3C3-3309-A6DA-55E8C66848AA}"/>
              </a:ext>
            </a:extLst>
          </p:cNvPr>
          <p:cNvSpPr>
            <a:spLocks noGrp="1"/>
          </p:cNvSpPr>
          <p:nvPr>
            <p:ph idx="1"/>
          </p:nvPr>
        </p:nvSpPr>
        <p:spPr>
          <a:xfrm>
            <a:off x="676275" y="1200151"/>
            <a:ext cx="10677525" cy="5286374"/>
          </a:xfrm>
        </p:spPr>
        <p:txBody>
          <a:bodyPr>
            <a:normAutofit/>
          </a:bodyPr>
          <a:lstStyle/>
          <a:p>
            <a:pPr lvl="1" algn="just"/>
            <a:r>
              <a:rPr lang="fr-FR" b="1" u="sng" dirty="0">
                <a:latin typeface="+mn-lt"/>
              </a:rPr>
              <a:t>Censure du Conseil constitutionnel de l’article 63 du PLFSS de 2024</a:t>
            </a:r>
          </a:p>
          <a:p>
            <a:pPr lvl="2" algn="just">
              <a:buClr>
                <a:srgbClr val="FF0000"/>
              </a:buClr>
              <a:buFont typeface="Wingdings" panose="05000000000000000000" pitchFamily="2" charset="2"/>
              <a:buChar char="§"/>
            </a:pPr>
            <a:r>
              <a:rPr lang="fr-FR" sz="1700" dirty="0">
                <a:latin typeface="+mn-lt"/>
              </a:rPr>
              <a:t>Le a) du 3 ° du paragraphe I de l’article 63 modifiant le paragraphe II de l’article L. 315-1 du code de la sécurité sociale prévoyait la possibilité de suspendre automatiquement le versement d’indemnités journalières en cas d’arrêt de travail non justifié à compter du rapport du médecin contrôleur concluant, après examen médical, au caractère non-justifié de l’arrêt.</a:t>
            </a:r>
          </a:p>
          <a:p>
            <a:pPr lvl="2" algn="just">
              <a:buClr>
                <a:srgbClr val="FF0000"/>
              </a:buClr>
              <a:buFont typeface="Wingdings" panose="05000000000000000000" pitchFamily="2" charset="2"/>
              <a:buChar char="§"/>
            </a:pPr>
            <a:r>
              <a:rPr lang="fr-FR" sz="1700" dirty="0">
                <a:latin typeface="+mn-lt"/>
              </a:rPr>
              <a:t>Les députés soutiennent que « </a:t>
            </a:r>
            <a:r>
              <a:rPr lang="fr-FR" sz="1700" i="1" dirty="0">
                <a:latin typeface="+mn-lt"/>
              </a:rPr>
              <a:t>ces dispositions, qui </a:t>
            </a:r>
            <a:r>
              <a:rPr lang="fr-FR" sz="1700" b="1" i="1" dirty="0">
                <a:latin typeface="+mn-lt"/>
              </a:rPr>
              <a:t>suppriment l’intervention systématique du service du contrôle médical de la caisse d’assurance maladie </a:t>
            </a:r>
            <a:r>
              <a:rPr lang="fr-FR" sz="1700" i="1" dirty="0">
                <a:latin typeface="+mn-lt"/>
              </a:rPr>
              <a:t>à la suite de ce contrôle, </a:t>
            </a:r>
            <a:r>
              <a:rPr lang="fr-FR" sz="1700" b="1" i="1" dirty="0">
                <a:latin typeface="+mn-lt"/>
              </a:rPr>
              <a:t>permettraient au médecin diligenté par l’employeur de remettre en cause la justification d’un arrêt de travail prescrit par le médecin de l’assuré</a:t>
            </a:r>
            <a:r>
              <a:rPr lang="fr-FR" sz="1700" i="1" dirty="0">
                <a:latin typeface="+mn-lt"/>
              </a:rPr>
              <a:t>, sans avoir à procéder à l’examen médical de ce dernier, et de le </a:t>
            </a:r>
            <a:r>
              <a:rPr lang="fr-FR" sz="1700" b="1" i="1" dirty="0">
                <a:latin typeface="+mn-lt"/>
              </a:rPr>
              <a:t>priver ainsi du versement d’indemnités journalières</a:t>
            </a:r>
            <a:r>
              <a:rPr lang="fr-FR" sz="1700" i="1" dirty="0">
                <a:latin typeface="+mn-lt"/>
              </a:rPr>
              <a:t> </a:t>
            </a:r>
            <a:r>
              <a:rPr lang="fr-FR" sz="1700" dirty="0">
                <a:latin typeface="+mn-lt"/>
              </a:rPr>
              <a:t>».</a:t>
            </a:r>
          </a:p>
          <a:p>
            <a:pPr lvl="2" algn="just">
              <a:buClr>
                <a:srgbClr val="FF0000"/>
              </a:buClr>
              <a:buFont typeface="Wingdings" panose="05000000000000000000" pitchFamily="2" charset="2"/>
              <a:buChar char="§"/>
            </a:pPr>
            <a:r>
              <a:rPr lang="fr-FR" sz="1700" dirty="0">
                <a:latin typeface="+mn-lt"/>
              </a:rPr>
              <a:t>Le Conseil constitutionnel estime que le législateur a souhaité empêcher les abus liés à la prescription d’arrêts de travail injustifiés, conformément à l’objectif de valeur constitutionnelle de </a:t>
            </a:r>
            <a:r>
              <a:rPr lang="fr-FR" sz="1700" b="1" dirty="0">
                <a:latin typeface="+mn-lt"/>
              </a:rPr>
              <a:t>lutte contre la fraude</a:t>
            </a:r>
            <a:r>
              <a:rPr lang="fr-FR" sz="1700" dirty="0">
                <a:latin typeface="+mn-lt"/>
              </a:rPr>
              <a:t> en matière de protection sociale. </a:t>
            </a:r>
          </a:p>
          <a:p>
            <a:pPr lvl="3" algn="just">
              <a:buClr>
                <a:srgbClr val="FF0000"/>
              </a:buClr>
              <a:buFont typeface="Wingdings" panose="05000000000000000000" pitchFamily="2" charset="2"/>
              <a:buChar char="§"/>
            </a:pPr>
            <a:r>
              <a:rPr lang="fr-FR" sz="1700" b="1" dirty="0">
                <a:latin typeface="+mn-lt"/>
              </a:rPr>
              <a:t>Toutefois</a:t>
            </a:r>
            <a:r>
              <a:rPr lang="fr-FR" sz="1700" dirty="0">
                <a:latin typeface="+mn-lt"/>
              </a:rPr>
              <a:t>, cette disposition a « </a:t>
            </a:r>
            <a:r>
              <a:rPr lang="fr-FR" sz="1700" i="1" dirty="0">
                <a:latin typeface="+mn-lt"/>
              </a:rPr>
              <a:t>pour </a:t>
            </a:r>
            <a:r>
              <a:rPr lang="fr-FR" sz="1700" b="1" i="1" dirty="0">
                <a:latin typeface="+mn-lt"/>
              </a:rPr>
              <a:t>effet de priver du versement des indemnités journalières l’assuré social alors même que son incapacité physique de continuer ou de reprendre le travail a été constatée par un médecin qui lui a prescrit un arrêt de travail pour une certaine durée</a:t>
            </a:r>
            <a:r>
              <a:rPr lang="fr-FR" sz="1700" b="1" dirty="0">
                <a:latin typeface="+mn-lt"/>
              </a:rPr>
              <a:t> </a:t>
            </a:r>
            <a:r>
              <a:rPr lang="fr-FR" sz="1700" dirty="0">
                <a:latin typeface="+mn-lt"/>
              </a:rPr>
              <a:t>». </a:t>
            </a:r>
          </a:p>
          <a:p>
            <a:pPr lvl="3" algn="just">
              <a:buClr>
                <a:srgbClr val="FF0000"/>
              </a:buClr>
              <a:buFont typeface="Wingdings" panose="05000000000000000000" pitchFamily="2" charset="2"/>
              <a:buChar char="§"/>
            </a:pPr>
            <a:r>
              <a:rPr lang="fr-FR" sz="1700" dirty="0">
                <a:latin typeface="+mn-lt"/>
              </a:rPr>
              <a:t>Cette disposition est </a:t>
            </a:r>
            <a:r>
              <a:rPr lang="fr-FR" sz="1700" b="1" u="sng" dirty="0">
                <a:latin typeface="+mn-lt"/>
              </a:rPr>
              <a:t>censurée par le Conseil constitutionnel</a:t>
            </a:r>
            <a:r>
              <a:rPr lang="fr-FR" sz="1700" dirty="0">
                <a:latin typeface="+mn-lt"/>
              </a:rPr>
              <a:t>. </a:t>
            </a:r>
          </a:p>
          <a:p>
            <a:pPr lvl="2" algn="just">
              <a:buClr>
                <a:srgbClr val="FF0000"/>
              </a:buClr>
              <a:buFont typeface="Wingdings" panose="05000000000000000000" pitchFamily="2" charset="2"/>
              <a:buChar char="§"/>
            </a:pPr>
            <a:endParaRPr lang="fr-FR" sz="1700" dirty="0">
              <a:latin typeface="+mn-lt"/>
            </a:endParaRPr>
          </a:p>
        </p:txBody>
      </p:sp>
      <p:sp>
        <p:nvSpPr>
          <p:cNvPr id="4" name="Espace réservé du numéro de diapositive 3">
            <a:extLst>
              <a:ext uri="{FF2B5EF4-FFF2-40B4-BE49-F238E27FC236}">
                <a16:creationId xmlns:a16="http://schemas.microsoft.com/office/drawing/2014/main" id="{4B298F1D-B4C4-E3E2-7563-74FC42A2BE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3649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00807" y="461364"/>
            <a:ext cx="10730721" cy="711200"/>
          </a:xfrm>
        </p:spPr>
        <p:txBody>
          <a:bodyPr>
            <a:noAutofit/>
          </a:bodyPr>
          <a:lstStyle/>
          <a:p>
            <a:r>
              <a:rPr lang="fr-FR" sz="3200" b="1" dirty="0">
                <a:solidFill>
                  <a:srgbClr val="FF0000"/>
                </a:solidFill>
              </a:rPr>
              <a:t>La simplification de la procédure d’abus de droit </a:t>
            </a:r>
            <a:br>
              <a:rPr lang="fr-FR" sz="3200" b="1" dirty="0">
                <a:solidFill>
                  <a:srgbClr val="FF0000"/>
                </a:solidFill>
                <a:latin typeface="+mj-lt"/>
              </a:rPr>
            </a:br>
            <a:r>
              <a:rPr lang="fr-FR" sz="3200" b="1" dirty="0">
                <a:latin typeface="+mj-lt"/>
              </a:rPr>
              <a:t>Article 5 de la LFSS pour 2024</a:t>
            </a:r>
            <a:endParaRPr lang="fr-FR" sz="32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580061"/>
            <a:ext cx="10231967" cy="4286250"/>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447675" lvl="1" indent="-180975" algn="just">
              <a:lnSpc>
                <a:spcPct val="100000"/>
              </a:lnSpc>
              <a:spcBef>
                <a:spcPts val="600"/>
              </a:spcBef>
              <a:buFont typeface="Wingdings" panose="05000000000000000000" pitchFamily="2" charset="2"/>
              <a:buChar char="§"/>
              <a:defRPr/>
            </a:pPr>
            <a:r>
              <a:rPr lang="fr-FR" altLang="fr-FR" sz="1400" dirty="0">
                <a:solidFill>
                  <a:schemeClr val="tx1"/>
                </a:solidFill>
                <a:latin typeface="+mn-lt"/>
                <a:cs typeface="Times New Roman" panose="02020603050405020304" pitchFamily="18" charset="0"/>
              </a:rPr>
              <a:t>Pour mémoire, en application de l’article L. 243-7-2 du code de la sécurité sociale, les Urssaf peuvent écarter, comme ne leur étant pas opposables, les actes constitutifs d’un abus de droit, c’est-à-dire lorsque : </a:t>
            </a:r>
          </a:p>
          <a:p>
            <a:pPr marL="628650"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actes sont estimés fictifs ; </a:t>
            </a:r>
          </a:p>
          <a:p>
            <a:pPr marL="628650"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actes visent à rechercher l’application littérale de textes, à l’encontre des objectifs poursuivis par leur auteur, dans le seul but pour le cotisant d’éviter de payer, ou de minorer le paiement, des cotisations dont il est redevable ou qu’il aurait dû acquitter, au regard de sa situation ou de ses activités réelles, s’il n’avait pas réalisé ces actes.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L’abus de droit entraîne l’application d’une pénalité de 20 % du montant des cotisations et contributions sociales dues.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 décision de mettre en œuvre la procédure d’abus de droit est prise par le directeur de l’Urssaf, qui contresigne à cet effet la lettre d’observations (</a:t>
            </a:r>
            <a:r>
              <a:rPr lang="fr-FR" altLang="fr-FR" sz="1400" i="1" dirty="0">
                <a:solidFill>
                  <a:schemeClr val="tx1"/>
                </a:solidFill>
                <a:latin typeface="+mn-lt"/>
                <a:cs typeface="Times New Roman" panose="02020603050405020304" pitchFamily="18" charset="0"/>
              </a:rPr>
              <a:t>CSS, art. R. 243-60-3 I</a:t>
            </a:r>
            <a:r>
              <a:rPr lang="fr-FR" altLang="fr-FR" sz="1400" dirty="0">
                <a:solidFill>
                  <a:schemeClr val="tx1"/>
                </a:solidFill>
                <a:latin typeface="+mn-lt"/>
                <a:cs typeface="Times New Roman" panose="02020603050405020304" pitchFamily="18" charset="0"/>
              </a:rPr>
              <a:t>).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En cas de désaccord sur les rectifications notifiées sur le fondement de l’abus de droit, le litige est soumis à la demande du cotisant, à l’avis du comité des abus de droit. Les Urssaf peuvent également soumettre le litige à l’avis du comité (</a:t>
            </a:r>
            <a:r>
              <a:rPr lang="fr-FR" altLang="fr-FR" sz="1400" i="1" dirty="0">
                <a:solidFill>
                  <a:schemeClr val="tx1"/>
                </a:solidFill>
                <a:latin typeface="+mn-lt"/>
                <a:cs typeface="Times New Roman" panose="02020603050405020304" pitchFamily="18" charset="0"/>
              </a:rPr>
              <a:t>CSS, art. L. 243-7-2</a:t>
            </a:r>
            <a:r>
              <a:rPr lang="fr-FR" altLang="fr-FR" sz="1400" dirty="0">
                <a:solidFill>
                  <a:schemeClr val="tx1"/>
                </a:solidFill>
                <a:latin typeface="+mn-lt"/>
                <a:cs typeface="Times New Roman" panose="02020603050405020304" pitchFamily="18" charset="0"/>
              </a:rPr>
              <a:t>). </a:t>
            </a: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190659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105231"/>
            <a:ext cx="10231967" cy="5943600"/>
          </a:xfrm>
        </p:spPr>
        <p:txBody>
          <a:bodyPr>
            <a:normAutofit lnSpcReduction="10000"/>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447675" lvl="1" indent="-180975" algn="just">
              <a:lnSpc>
                <a:spcPct val="100000"/>
              </a:lnSpc>
              <a:spcBef>
                <a:spcPts val="600"/>
              </a:spcBef>
              <a:buFont typeface="Wingdings" panose="05000000000000000000" pitchFamily="2" charset="2"/>
              <a:buChar char="§"/>
              <a:defRPr/>
            </a:pPr>
            <a:r>
              <a:rPr lang="fr-FR" altLang="fr-FR" sz="1400" dirty="0">
                <a:solidFill>
                  <a:schemeClr val="tx1"/>
                </a:solidFill>
                <a:latin typeface="+mn-lt"/>
                <a:cs typeface="Times New Roman" panose="02020603050405020304" pitchFamily="18" charset="0"/>
              </a:rPr>
              <a:t>En</a:t>
            </a:r>
            <a:r>
              <a:rPr lang="fr-FR" altLang="fr-FR" sz="1400" dirty="0">
                <a:solidFill>
                  <a:srgbClr val="0070C0"/>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parallèle, dans des arrêts du 16 février 2023, la Cour de cassation a jugé que : </a:t>
            </a:r>
          </a:p>
          <a:p>
            <a:pPr marL="7143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 </a:t>
            </a:r>
            <a:r>
              <a:rPr lang="fr-FR" altLang="fr-FR" sz="1400" i="1" dirty="0">
                <a:solidFill>
                  <a:schemeClr val="tx1"/>
                </a:solidFill>
                <a:latin typeface="+mn-lt"/>
                <a:cs typeface="Times New Roman" panose="02020603050405020304" pitchFamily="18" charset="0"/>
              </a:rPr>
              <a:t>Vu les articles L. 243-7-2, R. 243-60-1 et R. 243-60-3 du code de la sécurité sociale, dans leur rédaction applicable au litige :</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16. Aux termes du premier de ces textes, afin d'en restituer le véritable caractère, les organismes mentionnés aux articles L. 213-1 et L. 752-1 sont en droit d'écarter, comme ne leur étant pas opposables, les actes constitutifs d'un abus de droit, soit que ces actes aient un caractère fictif, soit que, recherchant le bénéfice d'une application littérale des textes à l'encontre des objectifs poursuivis par leurs auteurs, ils n'aient pu être inspirés par aucun autre motif que celui d'éluder ou d'atténuer les contributions et cotisations sociales d'origine légale ou conventionnelle auxquelles le cotisant est tenu au titre de la législation sociale ou que le cotisant, s'il n'avait pas passé ces actes, aurait normalement supportées, eu égard à sa situation ou à ses activités réelles.</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17. </a:t>
            </a:r>
            <a:r>
              <a:rPr lang="fr-FR" altLang="fr-FR" sz="1400" b="1" i="1" dirty="0">
                <a:solidFill>
                  <a:schemeClr val="tx1"/>
                </a:solidFill>
                <a:latin typeface="+mn-lt"/>
                <a:cs typeface="Times New Roman" panose="02020603050405020304" pitchFamily="18" charset="0"/>
              </a:rPr>
              <a:t>Lorsque l'organisme de sécurité sociale écarte un acte juridique dans les conditions ci-dessus, il se place nécessairement sur le terrain de l'abus de droit. Il en résulte qu'il doit se conformer à la procédure prévue par les textes susvisés et qu'à défaut de ce faire, les opérations de contrôle et celles, subséquentes, de recouvrement sont entachées de nullité</a:t>
            </a:r>
            <a:r>
              <a:rPr lang="fr-FR" altLang="fr-FR" sz="1400" i="1" dirty="0">
                <a:solidFill>
                  <a:schemeClr val="tx1"/>
                </a:solidFill>
                <a:latin typeface="+mn-lt"/>
                <a:cs typeface="Times New Roman" panose="02020603050405020304" pitchFamily="18" charset="0"/>
              </a:rPr>
              <a:t>.</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18. L'arrêt relève que les inspecteurs du recouvrement ont considéré que le versement d'honoraires par la société à la société [7], en contrepartie de l'exploitation de l'image individuelle du joueur du club, constituait un complément de rémunération comme découlant de l'exécution normale du contrat de travail liant le joueur professionnel à la société. Il retient que les termes de la lettre d'observations ne sont pas de nature à induire que les inspecteurs du recouvrement ont retenu l'existence d'un acte fictif et ne peuvent pas être interprétés comme signifiant que cet acte a pu n'être inspiré par aucun autre motif que celui d'éluder les cotisations et contributions sociales dues. Il ajoute que la référence aux droits éludés correspond au constat que les cotisations et contributions sociales n'ont pas été payées, ce qui est le cas de tout redressement, et que le seul qualificatif de « prétendue exploitation de l'image individuelle du joueur » est insuffisant pour permettre de considérer que les inspecteurs du recouvrement se sont placés sur le terrain d'un abus de droit pour procéder au redressement, alors qu'ils ont ensuite développé un argumentaire sur le fond, notamment en lien avec un précédent contrôle.</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19. En statuant ainsi, </a:t>
            </a:r>
            <a:r>
              <a:rPr lang="fr-FR" altLang="fr-FR" sz="1400" b="1" i="1" dirty="0">
                <a:solidFill>
                  <a:schemeClr val="tx1"/>
                </a:solidFill>
                <a:latin typeface="+mn-lt"/>
                <a:cs typeface="Times New Roman" panose="02020603050405020304" pitchFamily="18" charset="0"/>
              </a:rPr>
              <a:t>alors qu'elle constatait que l'organisme de recouvrement avait écarté la convention litigieuse au motif qu'elle avait pour seul objet d'éluder le paiement des cotisations sociales, ce dont il résultait qu'il s'était implicitement placé sur le terrain de l'abus de droit pour opérer le redressement, la cour d'appel, qui n'a pas tiré les conséquences légales de ses constatations, a violé les textes susvisés </a:t>
            </a:r>
            <a:r>
              <a:rPr lang="fr-FR" altLang="fr-FR" sz="1400" dirty="0">
                <a:solidFill>
                  <a:schemeClr val="tx1"/>
                </a:solidFill>
                <a:latin typeface="+mn-lt"/>
                <a:cs typeface="Times New Roman" panose="02020603050405020304" pitchFamily="18" charset="0"/>
              </a:rPr>
              <a:t>» (</a:t>
            </a:r>
            <a:r>
              <a:rPr lang="fr-FR" altLang="fr-FR" sz="1400" i="1" dirty="0">
                <a:solidFill>
                  <a:schemeClr val="tx1"/>
                </a:solidFill>
                <a:latin typeface="+mn-lt"/>
                <a:cs typeface="Times New Roman" panose="02020603050405020304" pitchFamily="18" charset="0"/>
              </a:rPr>
              <a:t>Cass. 2</a:t>
            </a:r>
            <a:r>
              <a:rPr lang="fr-FR" altLang="fr-FR" sz="1400" i="1" baseline="30000" dirty="0">
                <a:solidFill>
                  <a:schemeClr val="tx1"/>
                </a:solidFill>
                <a:latin typeface="+mn-lt"/>
                <a:cs typeface="Times New Roman" panose="02020603050405020304" pitchFamily="18" charset="0"/>
              </a:rPr>
              <a:t>e</a:t>
            </a:r>
            <a:r>
              <a:rPr lang="fr-FR" altLang="fr-FR" sz="1400" i="1" dirty="0">
                <a:solidFill>
                  <a:schemeClr val="tx1"/>
                </a:solidFill>
                <a:latin typeface="+mn-lt"/>
                <a:cs typeface="Times New Roman" panose="02020603050405020304" pitchFamily="18" charset="0"/>
              </a:rPr>
              <a:t> civ., 16 févr. 2023, n° 21-17.207, n° 21-18.322 et n° 21-11.600</a:t>
            </a:r>
            <a:r>
              <a:rPr lang="fr-FR" altLang="fr-FR" sz="1400" dirty="0">
                <a:solidFill>
                  <a:schemeClr val="tx1"/>
                </a:solidFill>
                <a:latin typeface="+mn-lt"/>
                <a:cs typeface="Times New Roman" panose="02020603050405020304" pitchFamily="18" charset="0"/>
              </a:rPr>
              <a:t>).</a:t>
            </a: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
        <p:nvSpPr>
          <p:cNvPr id="4" name="Titre 1">
            <a:extLst>
              <a:ext uri="{FF2B5EF4-FFF2-40B4-BE49-F238E27FC236}">
                <a16:creationId xmlns:a16="http://schemas.microsoft.com/office/drawing/2014/main" id="{B9180D11-81AE-958C-E4D8-E72FAE884CA8}"/>
              </a:ext>
            </a:extLst>
          </p:cNvPr>
          <p:cNvSpPr txBox="1">
            <a:spLocks/>
          </p:cNvSpPr>
          <p:nvPr/>
        </p:nvSpPr>
        <p:spPr>
          <a:xfrm>
            <a:off x="900807" y="255281"/>
            <a:ext cx="10730721" cy="711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FF0000"/>
                </a:solidFill>
              </a:rPr>
              <a:t>La simplification de la procédure d’abus de droit </a:t>
            </a:r>
            <a:br>
              <a:rPr lang="fr-FR" sz="3200" b="1" dirty="0">
                <a:solidFill>
                  <a:srgbClr val="FF0000"/>
                </a:solidFill>
              </a:rPr>
            </a:br>
            <a:r>
              <a:rPr lang="fr-FR" sz="3200" b="1" dirty="0"/>
              <a:t>Article 5 de la LFSS pour 2024</a:t>
            </a:r>
          </a:p>
        </p:txBody>
      </p:sp>
    </p:spTree>
    <p:extLst>
      <p:ext uri="{BB962C8B-B14F-4D97-AF65-F5344CB8AC3E}">
        <p14:creationId xmlns:p14="http://schemas.microsoft.com/office/powerpoint/2010/main" val="61982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15082" y="368563"/>
            <a:ext cx="10730721" cy="711200"/>
          </a:xfrm>
        </p:spPr>
        <p:txBody>
          <a:bodyPr>
            <a:noAutofit/>
          </a:bodyPr>
          <a:lstStyle/>
          <a:p>
            <a:r>
              <a:rPr lang="fr-FR" sz="3200" b="1" dirty="0">
                <a:solidFill>
                  <a:srgbClr val="FF0000"/>
                </a:solidFill>
                <a:latin typeface="+mj-lt"/>
              </a:rPr>
              <a:t>La simplification de la procédure d’abus de droit </a:t>
            </a:r>
            <a:br>
              <a:rPr lang="fr-FR" sz="3200" b="1" dirty="0">
                <a:solidFill>
                  <a:srgbClr val="FF0000"/>
                </a:solidFill>
                <a:latin typeface="+mj-lt"/>
              </a:rPr>
            </a:br>
            <a:r>
              <a:rPr lang="fr-FR" sz="3200" b="1" dirty="0">
                <a:latin typeface="+mj-lt"/>
              </a:rPr>
              <a:t>Article 5 de la LFSS pour 2024</a:t>
            </a:r>
            <a:endParaRPr lang="fr-FR" sz="32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274888"/>
            <a:ext cx="10231967" cy="5318919"/>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dirty="0">
                <a:solidFill>
                  <a:schemeClr val="tx1"/>
                </a:solidFill>
                <a:latin typeface="+mn-lt"/>
                <a:cs typeface="Times New Roman" panose="02020603050405020304" pitchFamily="18" charset="0"/>
              </a:rPr>
              <a:t>L’article 5 de </a:t>
            </a:r>
            <a:r>
              <a:rPr lang="fr-FR" altLang="fr-FR" sz="1400" b="1" dirty="0">
                <a:cs typeface="Times New Roman" panose="02020603050405020304" pitchFamily="18" charset="0"/>
              </a:rPr>
              <a:t>la </a:t>
            </a:r>
            <a:r>
              <a:rPr lang="fr-FR" altLang="fr-FR" sz="1400" b="1" dirty="0">
                <a:solidFill>
                  <a:schemeClr val="tx1"/>
                </a:solidFill>
                <a:latin typeface="+mn-lt"/>
                <a:cs typeface="Times New Roman" panose="02020603050405020304" pitchFamily="18" charset="0"/>
              </a:rPr>
              <a:t>LFSS pour 2024  </a:t>
            </a:r>
            <a:r>
              <a:rPr lang="fr-FR" altLang="fr-FR" sz="1400" dirty="0">
                <a:solidFill>
                  <a:schemeClr val="tx1"/>
                </a:solidFill>
                <a:latin typeface="+mn-lt"/>
                <a:cs typeface="Times New Roman" panose="02020603050405020304" pitchFamily="18" charset="0"/>
              </a:rPr>
              <a:t>envisage de simplifier la procédure de l’abus de droit en prévoyant que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à compter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2024, la procédure ne serait plus soumise à l’avis du comité des abus de droit. En cas de contestation du cotisant contrôlé, ce dernier ne pourrait plus saisir le comité des abus de droit, mais disposerait des voies de droit commun (possibilité de saisir le médiateur de l’Urssaf, saisine de la CRA avant tout recours contentieux devant les tribunaux judiciaires)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en cas de contestation, la charge de la preuve serait supportée par les organismes du recouvrement ;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l’abus de droit entraînerait toujours une pénalité de 20 %, dans des conditions qui seraient déterminées en décret en Conseil d’Etat.</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Par ailleurs, l’article 5 du PLFSS pour 2024 tend à clarifier les prérogatives des agents de contrôle de l’Urssaf en précisant que dans le cadre de leurs missions, ils ne sont pas tenus par la qualification donnée par la personne contrôlée aux faits qui leur sont soumis.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L’objectif de cet ajout est de contrecarrer la récente jurisprudence précitée de la Cour de cassation. A ce titre, l’étude d’impact précise que : </a:t>
            </a:r>
          </a:p>
          <a:p>
            <a:pPr marL="7143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a:t>
            </a:r>
            <a:r>
              <a:rPr lang="fr-FR" altLang="fr-FR" sz="1400" i="1" dirty="0">
                <a:solidFill>
                  <a:schemeClr val="tx1"/>
                </a:solidFill>
                <a:latin typeface="+mn-lt"/>
                <a:cs typeface="Times New Roman" panose="02020603050405020304" pitchFamily="18" charset="0"/>
              </a:rPr>
              <a:t> </a:t>
            </a:r>
            <a:r>
              <a:rPr lang="fr-FR" sz="1400" i="1" dirty="0">
                <a:latin typeface="+mn-lt"/>
              </a:rPr>
              <a:t>ces décisions conduisent à imposer en pratique aux agents chargés du contrôle de qualifier d’abus de droit toute situation dans laquelle un organisme de recouvrement remet en cause la réalité d’une décision prise par l’employeur, </a:t>
            </a:r>
            <a:r>
              <a:rPr lang="fr-FR" sz="1400" i="1" dirty="0" err="1">
                <a:latin typeface="+mn-lt"/>
              </a:rPr>
              <a:t>requalificalifie</a:t>
            </a:r>
            <a:r>
              <a:rPr lang="fr-FR" sz="1400" i="1" dirty="0">
                <a:latin typeface="+mn-lt"/>
              </a:rPr>
              <a:t> un avantage ou à une interprétation divergente de celle de l’employeur sur la nature de la somme versée. La généralisation de cette approche ne parait souhaitable ni du point de vue des cotisants ni du point de vue des organismes de recouvrement dont les procédures de vérification s’en trouveraient substantiellement affectées </a:t>
            </a:r>
            <a:r>
              <a:rPr lang="fr-FR" sz="1400" dirty="0">
                <a:latin typeface="+mn-lt"/>
              </a:rPr>
              <a:t>». </a:t>
            </a:r>
            <a:endParaRPr lang="fr-FR" altLang="fr-FR" sz="1400"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284673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L’abandon du transfert du recouvrement des cotisations de retraite AGIRC-ARRCO</a:t>
            </a:r>
            <a:br>
              <a:rPr lang="fr-FR" sz="2400" b="1" dirty="0">
                <a:solidFill>
                  <a:srgbClr val="FF0000"/>
                </a:solidFill>
                <a:latin typeface="+mj-lt"/>
              </a:rPr>
            </a:br>
            <a:r>
              <a:rPr lang="fr-FR" sz="2400" b="1" dirty="0">
                <a:latin typeface="+mj-lt"/>
              </a:rPr>
              <a:t>Article 13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80016" y="1209073"/>
            <a:ext cx="10231967" cy="5648927"/>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Initialement, la loi de financement de la sécurité sociale pour 2020 prévoyait le transfert du recouvrement des cotisations dues à l’Agirc-Arrco et aux régimes gérés par la Caisse des dépôts et des consignations aux Urssaf à compter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2022.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Cette mesure avait été reportée au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2023 (décret n° 2021-1532 du 26 novembre 2022), puis au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2024 (loi n° 2022-1616 du 23 déc. 2022).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 loi de financement rectificative de la sécurité sociale pour 2023, vecteur notamment de la réforme des retraites, prévoyait l’abandon de cette mesure. Toutefois, par une décision rendue le 14 avril 2023, le Conseil constitutionnel a censuré cet abandon en tant que « cavalier social » en l’absence d’effet financier sur l’année en cours. </a:t>
            </a:r>
          </a:p>
          <a:p>
            <a:pPr lvl="1" algn="just">
              <a:lnSpc>
                <a:spcPct val="100000"/>
              </a:lnSpc>
              <a:spcBef>
                <a:spcPts val="600"/>
              </a:spcBef>
              <a:buNone/>
              <a:defRPr/>
            </a:pPr>
            <a:r>
              <a:rPr lang="fr-FR" altLang="fr-FR" sz="800" b="1" dirty="0">
                <a:solidFill>
                  <a:schemeClr val="tx1"/>
                </a:solidFill>
                <a:latin typeface="+mn-lt"/>
                <a:cs typeface="Times New Roman" panose="02020603050405020304" pitchFamily="18" charset="0"/>
              </a:rPr>
              <a:t> </a:t>
            </a:r>
          </a:p>
          <a:p>
            <a:pPr marL="285750" lvl="1" indent="-285750"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13 d</a:t>
            </a:r>
            <a:r>
              <a:rPr lang="fr-FR" altLang="fr-FR" sz="1400" b="1" u="sng" dirty="0">
                <a:cs typeface="Times New Roman" panose="02020603050405020304" pitchFamily="18" charset="0"/>
              </a:rPr>
              <a:t>e la </a:t>
            </a:r>
            <a:r>
              <a:rPr lang="fr-FR" altLang="fr-FR" sz="1400" b="1" u="sng" dirty="0">
                <a:solidFill>
                  <a:schemeClr val="tx1"/>
                </a:solidFill>
                <a:latin typeface="+mn-lt"/>
                <a:cs typeface="Times New Roman" panose="02020603050405020304" pitchFamily="18" charset="0"/>
              </a:rPr>
              <a:t>LFSS pour 2024</a:t>
            </a:r>
            <a:r>
              <a:rPr lang="fr-FR" altLang="fr-FR" sz="1400" dirty="0">
                <a:solidFill>
                  <a:schemeClr val="tx1"/>
                </a:solidFill>
                <a:latin typeface="+mn-lt"/>
                <a:cs typeface="Times New Roman" panose="02020603050405020304" pitchFamily="18" charset="0"/>
              </a:rPr>
              <a:t> prévoit l’abandon du transfert du recouvrement des cotisations de retraite complémentaire et des cotisations gérées par la Caisse des dépôts et consignations vers les Urssaf pour 2024. </a:t>
            </a:r>
          </a:p>
          <a:p>
            <a:pPr marL="266700" lvl="1" algn="just">
              <a:lnSpc>
                <a:spcPct val="100000"/>
              </a:lnSpc>
              <a:spcBef>
                <a:spcPts val="600"/>
              </a:spcBef>
              <a:buClr>
                <a:schemeClr val="tx2"/>
              </a:buClr>
              <a:buNone/>
              <a:defRPr/>
            </a:pPr>
            <a:r>
              <a:rPr lang="fr-FR" altLang="fr-FR" sz="1400" dirty="0">
                <a:solidFill>
                  <a:schemeClr val="tx1"/>
                </a:solidFill>
                <a:latin typeface="+mn-lt"/>
                <a:cs typeface="Times New Roman" panose="02020603050405020304" pitchFamily="18" charset="0"/>
              </a:rPr>
              <a:t>Il est également prévu de rétablir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procédure d’arbitrage de l’Urssaf Caisse nationale ouverte aux entreprises en cas d’interprétations contradictoires entre, d’une part une ou plusieurs Urssaf, et d’autres part une ou plusieurs caisses de retraite complémentaire AGIRC-ARRCO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dispositions relatives à l’opposabilité des circulaires du ministre de la Sécurité sociale et à l’opposabilité des rescrits Urssaf aux caisses de retraite AGIRC-ARRCO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conclusion entre l’URSSAF Caisse nationale, l’AGIRC-ARRCO et la Caisse centrale de la MSA d’une convention organisant les opérations réalisées en commun par ces organismes pour vérifier les déclarations effectuées en DSN, demander de les rectifier ou réaliser les corrections requises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communication aux caisses de retraite AGIRC-ARRCO des demandes d’échéancier de paiement des cotisations adressées aux Urssaf, afin qu’elles fassent l’objet d’un traitement et d’une réponse unique quand l’entreprise le demandera. </a:t>
            </a:r>
            <a:endParaRPr lang="fr-FR" altLang="fr-FR" sz="1400"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5775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Retraite progressive</a:t>
            </a:r>
            <a:br>
              <a:rPr lang="fr-FR" sz="2400" b="1" dirty="0">
                <a:solidFill>
                  <a:srgbClr val="FF0000"/>
                </a:solidFill>
                <a:latin typeface="+mj-lt"/>
              </a:rPr>
            </a:br>
            <a:r>
              <a:rPr lang="fr-FR" sz="2400" b="1" dirty="0">
                <a:latin typeface="+mj-lt"/>
              </a:rPr>
              <a:t>Article </a:t>
            </a:r>
            <a:r>
              <a:rPr lang="fr-FR" sz="2400" b="1" dirty="0"/>
              <a:t>96</a:t>
            </a:r>
            <a:r>
              <a:rPr lang="fr-FR" sz="2400" b="1" dirty="0">
                <a:latin typeface="+mj-lt"/>
              </a:rPr>
              <a:t>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80016" y="1209074"/>
            <a:ext cx="10231967" cy="3310676"/>
          </a:xfrm>
        </p:spPr>
        <p:txBody>
          <a:bodyPr>
            <a:normAutofit/>
          </a:bodyPr>
          <a:lstStyle/>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la retraite progressive permet aux assurés, sous certaines conditions, de conserver une activité à temps partiel tout en demandant la liquidation provisoire d’une partie de leur pension de vieillesse. </a:t>
            </a: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a:t>
            </a:r>
            <a:r>
              <a:rPr lang="fr-FR" altLang="fr-FR" sz="1400" b="1" u="sng" dirty="0">
                <a:cs typeface="Times New Roman" panose="02020603050405020304" pitchFamily="18" charset="0"/>
              </a:rPr>
              <a:t>96</a:t>
            </a:r>
            <a:r>
              <a:rPr lang="fr-FR" altLang="fr-FR" sz="1400" b="1" u="sng" dirty="0">
                <a:solidFill>
                  <a:schemeClr val="tx1"/>
                </a:solidFill>
                <a:latin typeface="+mn-lt"/>
                <a:cs typeface="Times New Roman" panose="02020603050405020304" pitchFamily="18" charset="0"/>
              </a:rPr>
              <a:t> de la LFSS</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prévoit que le dispositif de la retraite progressive serait expressément étendu aux assurés « non-salariés » qui doivent respecter une certaine quotité de travail, comme les mandataires sociaux (la rédaction actuelle de l’article L. 161-22-1-5 I du CSS conduisait à exclure les mandataires sociaux contrairement à la volonté initiale du législateur)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prévoit que le bénéfice du dispositif de la retraite progressive ne peut pas être ouvert aux assurés qui bénéficient d’un avantage de préretraite dans le cadre de dispositions réglementaires ou de stipulations conventionnelles ou résultant d’une décision unilatérale de l’employeur et aux assurés exerçant à titre exclusif une des activités déterminées par décret parmi celles mentionnées à l’article L. 311-3 du CSS ;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vise à remédier à un problème d’articulation entre les dispositions du code de la sécurité sociale et du code du travail relatives à la retraite progressive, afin de permettre le bénéfice effectif de la retraite progressive </a:t>
            </a:r>
            <a:r>
              <a:rPr lang="fr-FR" altLang="fr-FR" sz="1400" b="1" dirty="0">
                <a:solidFill>
                  <a:schemeClr val="tx1"/>
                </a:solidFill>
                <a:latin typeface="+mn-lt"/>
                <a:cs typeface="Times New Roman" panose="02020603050405020304" pitchFamily="18" charset="0"/>
              </a:rPr>
              <a:t>dès 62 ans</a:t>
            </a:r>
            <a:r>
              <a:rPr lang="fr-FR" altLang="fr-FR" sz="1400" dirty="0">
                <a:solidFill>
                  <a:schemeClr val="tx1"/>
                </a:solidFill>
                <a:latin typeface="+mn-lt"/>
                <a:cs typeface="Times New Roman" panose="02020603050405020304" pitchFamily="18" charset="0"/>
              </a:rPr>
              <a:t>. </a:t>
            </a:r>
          </a:p>
          <a:p>
            <a:pPr lvl="1" algn="just">
              <a:lnSpc>
                <a:spcPct val="100000"/>
              </a:lnSpc>
              <a:spcBef>
                <a:spcPts val="600"/>
              </a:spcBef>
              <a:buNone/>
              <a:defRPr/>
            </a:pPr>
            <a:r>
              <a:rPr lang="fr-FR" altLang="fr-FR" sz="800" b="1" dirty="0">
                <a:solidFill>
                  <a:schemeClr val="tx1"/>
                </a:solidFill>
                <a:latin typeface="+mn-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13058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55768" y="523696"/>
            <a:ext cx="10730721" cy="711200"/>
          </a:xfrm>
        </p:spPr>
        <p:txBody>
          <a:bodyPr>
            <a:noAutofit/>
          </a:bodyPr>
          <a:lstStyle/>
          <a:p>
            <a:r>
              <a:rPr lang="fr-FR" sz="2400" b="1" dirty="0">
                <a:solidFill>
                  <a:srgbClr val="FF0000"/>
                </a:solidFill>
                <a:latin typeface="+mj-lt"/>
              </a:rPr>
              <a:t>Réductions de taux sur les cotisations patronales d’assurance maladie et d’allocations familiales</a:t>
            </a:r>
            <a:br>
              <a:rPr lang="fr-FR" sz="2400" b="1" dirty="0">
                <a:solidFill>
                  <a:srgbClr val="FF0000"/>
                </a:solidFill>
                <a:latin typeface="+mj-lt"/>
              </a:rPr>
            </a:br>
            <a:r>
              <a:rPr lang="fr-FR" sz="2400" b="1" dirty="0">
                <a:latin typeface="+mj-lt"/>
              </a:rPr>
              <a:t>Article 20 de </a:t>
            </a:r>
            <a:r>
              <a:rPr lang="fr-FR" sz="2400" b="1" dirty="0"/>
              <a:t>la </a:t>
            </a:r>
            <a:r>
              <a:rPr lang="fr-FR" sz="2400" b="1" dirty="0">
                <a:latin typeface="+mj-lt"/>
              </a:rPr>
              <a:t>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855768" y="1561499"/>
            <a:ext cx="10480463" cy="4849820"/>
          </a:xfrm>
        </p:spPr>
        <p:txBody>
          <a:bodyPr>
            <a:normAutofit/>
          </a:bodyPr>
          <a:lstStyle/>
          <a:p>
            <a:pPr marL="285750" marR="0" lvl="0" indent="-285750" algn="just" defTabSz="914400" rtl="0" eaLnBrk="1" fontAlgn="auto" latinLnBrk="0" hangingPunct="1">
              <a:lnSpc>
                <a:spcPct val="100000"/>
              </a:lnSpc>
              <a:spcBef>
                <a:spcPts val="0"/>
              </a:spcBef>
              <a:spcAft>
                <a:spcPts val="900"/>
              </a:spcAft>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actuellement, </a:t>
            </a:r>
            <a:r>
              <a:rPr lang="fr-FR" sz="1400" b="1" dirty="0">
                <a:solidFill>
                  <a:schemeClr val="tx1"/>
                </a:solidFill>
                <a:latin typeface="+mn-lt"/>
                <a:cs typeface="Times New Roman" panose="02020603050405020304" pitchFamily="18" charset="0"/>
              </a:rPr>
              <a:t>le taux de la cotisation d'assurance maladie </a:t>
            </a:r>
            <a:r>
              <a:rPr lang="fr-FR" sz="1400" dirty="0">
                <a:solidFill>
                  <a:schemeClr val="tx1"/>
                </a:solidFill>
                <a:latin typeface="+mn-lt"/>
                <a:cs typeface="Times New Roman" panose="02020603050405020304" pitchFamily="18" charset="0"/>
              </a:rPr>
              <a:t>est modulé en fonction de la rémunération du salarié :</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patronale d'assurance maladie est de 7 % pour les salariés dont l'employeur entre dans le champ d'application de la réduction générale des cotisations et contributions patronales et </a:t>
            </a:r>
            <a:r>
              <a:rPr lang="fr-FR" sz="1400" b="1" dirty="0">
                <a:solidFill>
                  <a:schemeClr val="tx1"/>
                </a:solidFill>
                <a:latin typeface="+mn-lt"/>
                <a:cs typeface="Times New Roman" panose="02020603050405020304" pitchFamily="18" charset="0"/>
              </a:rPr>
              <a:t>qui ont une rémunération qui n'excède pas 2,5 fois le SMIC </a:t>
            </a:r>
            <a:r>
              <a:rPr lang="fr-FR" sz="1400" dirty="0">
                <a:solidFill>
                  <a:schemeClr val="tx1"/>
                </a:solidFill>
                <a:latin typeface="+mn-lt"/>
                <a:cs typeface="Times New Roman" panose="02020603050405020304" pitchFamily="18" charset="0"/>
              </a:rPr>
              <a:t>;</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est fixé à 13 % pour les salariés ne répondant pas aux deux conditions exposées ci-dessus (CSS, art. L. 241-2-1, D. 242-3).</a:t>
            </a:r>
          </a:p>
          <a:p>
            <a:pPr marL="269875" marR="0" lvl="0" algn="just" defTabSz="914400" rtl="0" eaLnBrk="1" fontAlgn="auto" latinLnBrk="0" hangingPunct="1">
              <a:lnSpc>
                <a:spcPct val="100000"/>
              </a:lnSpc>
              <a:spcBef>
                <a:spcPts val="0"/>
              </a:spcBef>
              <a:spcAft>
                <a:spcPts val="900"/>
              </a:spcAft>
              <a:buClr>
                <a:srgbClr val="E42713"/>
              </a:buClr>
              <a:buSzTx/>
              <a:buFont typeface="Arial" panose="020B0604020202020204" pitchFamily="34" charset="0"/>
              <a:buNone/>
              <a:tabLst/>
              <a:defRPr/>
            </a:pPr>
            <a:r>
              <a:rPr lang="fr-FR" sz="1400" dirty="0">
                <a:solidFill>
                  <a:schemeClr val="tx1"/>
                </a:solidFill>
                <a:latin typeface="+mn-lt"/>
                <a:cs typeface="Times New Roman" panose="02020603050405020304" pitchFamily="18" charset="0"/>
              </a:rPr>
              <a:t>De la même manière, </a:t>
            </a:r>
            <a:r>
              <a:rPr lang="fr-FR" sz="1400" b="1" dirty="0">
                <a:solidFill>
                  <a:schemeClr val="tx1"/>
                </a:solidFill>
                <a:latin typeface="+mn-lt"/>
                <a:cs typeface="Times New Roman" panose="02020603050405020304" pitchFamily="18" charset="0"/>
              </a:rPr>
              <a:t>le taux de la cotisation d’allocations familiales </a:t>
            </a:r>
            <a:r>
              <a:rPr lang="fr-FR" sz="1400" dirty="0">
                <a:solidFill>
                  <a:schemeClr val="tx1"/>
                </a:solidFill>
                <a:latin typeface="+mn-lt"/>
                <a:cs typeface="Times New Roman" panose="02020603050405020304" pitchFamily="18" charset="0"/>
              </a:rPr>
              <a:t>est modulé en fonction de la rémunération du salarié :</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patronale d’allocations familiales est de 3,45 % pour les salariés dont l'employeur entre dans le champ d'application de la réduction générale des cotisations et contributions patronales et qui ont une rémunération qui n'excède pas </a:t>
            </a:r>
            <a:r>
              <a:rPr lang="fr-FR" sz="1400" b="1" dirty="0">
                <a:solidFill>
                  <a:schemeClr val="tx1"/>
                </a:solidFill>
                <a:latin typeface="+mn-lt"/>
                <a:cs typeface="Times New Roman" panose="02020603050405020304" pitchFamily="18" charset="0"/>
              </a:rPr>
              <a:t>3,5 fois le SMIC </a:t>
            </a:r>
            <a:r>
              <a:rPr lang="fr-FR" sz="1400" dirty="0">
                <a:solidFill>
                  <a:schemeClr val="tx1"/>
                </a:solidFill>
                <a:latin typeface="+mn-lt"/>
                <a:cs typeface="Times New Roman" panose="02020603050405020304" pitchFamily="18" charset="0"/>
              </a:rPr>
              <a:t>;</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est fixé à 5,25 % pour les salariés ne répondant pas aux deux conditions exposées ci-dessus (CSS, art. L. 241-6-1, D. 241-3-1).</a:t>
            </a: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20 de la LFSS pour 2024</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prévoit que le montant de la rémunération maximale permettant de bénéficier des réductions de taux de cotisation d’assurance maladie et de cotisation d’allocations familiales sera dorénavant fixé par décret. Toutefois, ces plafonds de rémunération ne pourront pas être inférieurs : </a:t>
            </a:r>
          </a:p>
          <a:p>
            <a:pPr marL="444500" lvl="1" indent="-17462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à 2 fois le SMIC applicable au 31 décembre 2023 pour la cotisation d’assurance maladie, et à 3,5 fois le SMIC applicable au 31 décembre 2023 pour la cotisation d’allocations familiales ; </a:t>
            </a:r>
          </a:p>
          <a:p>
            <a:pPr marL="444500" lvl="1" indent="-17462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et à deux fois le SMIC en vigueur sur l’année concernée. </a:t>
            </a: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28966114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3588</Words>
  <Application>Microsoft Office PowerPoint</Application>
  <PresentationFormat>Grand écran</PresentationFormat>
  <Paragraphs>134</Paragraphs>
  <Slides>14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Verdana</vt:lpstr>
      <vt:lpstr>Wingdings</vt:lpstr>
      <vt:lpstr>Thème Office</vt:lpstr>
      <vt:lpstr>LFSS pour 2024</vt:lpstr>
      <vt:lpstr>Lutte contre les arrêts maladie injustifiés Articles 63 et 65 de la Loi n° 2023-1250 du 26 décembre 2023 de financement de la sécurité sociale pour 2024 (JO 27 déc.) (LFSS pour 2024)</vt:lpstr>
      <vt:lpstr>Lutte contre les arrêts maladie injustifiés Décision n° 2023-860 DC du 21 décembre 2023</vt:lpstr>
      <vt:lpstr>La simplification de la procédure d’abus de droit  Article 5 de la LFSS pour 2024</vt:lpstr>
      <vt:lpstr>Présentation PowerPoint</vt:lpstr>
      <vt:lpstr>La simplification de la procédure d’abus de droit  Article 5 de la LFSS pour 2024</vt:lpstr>
      <vt:lpstr>L’abandon du transfert du recouvrement des cotisations de retraite AGIRC-ARRCO Article 13 de la LFSS pour 2024</vt:lpstr>
      <vt:lpstr>Retraite progressive Article 96 de la LFSS pour 2024</vt:lpstr>
      <vt:lpstr>Réductions de taux sur les cotisations patronales d’assurance maladie et d’allocations familiales Article 20 de la LFSS pour 2024</vt:lpstr>
      <vt:lpstr>Frais de transports des salariés utilisant un service de location de vélos Article 22 de la LFSS pour 2024</vt:lpstr>
      <vt:lpstr>LF pour 2024</vt:lpstr>
      <vt:lpstr>Traitement social des frais de transport domicile-lieu de travail Article 7 de la Loi n° 2023-1322 du 29 décembre 2023 de finances pour 2024 (JO 30 déc.) (LF pour 2024)</vt:lpstr>
      <vt:lpstr>Traitement social des frais de transport domicile-lieu de travail Article 7 de la LF pour 2024</vt:lpstr>
      <vt:lpstr>Traitement social des frais de transport domicile-lieu de travail Article 7 de la LF pour 2024</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Dernières actualités en matière de charges sociales</dc:title>
  <dc:creator>Julie JACOTOT</dc:creator>
  <cp:lastModifiedBy>Julie JACOTOT</cp:lastModifiedBy>
  <cp:revision>3</cp:revision>
  <dcterms:created xsi:type="dcterms:W3CDTF">2023-12-14T14:34:25Z</dcterms:created>
  <dcterms:modified xsi:type="dcterms:W3CDTF">2024-01-09T15:22:34Z</dcterms:modified>
</cp:coreProperties>
</file>