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43" r:id="rId2"/>
    <p:sldId id="2734" r:id="rId3"/>
    <p:sldId id="2735"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BFFA-499C-48EE-902F-62D4AD26C72E}"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22EA1-1E0F-4D64-98D8-4560C1FA3B8F}" type="slidenum">
              <a:rPr lang="fr-FR" smtClean="0"/>
              <a:t>‹N°›</a:t>
            </a:fld>
            <a:endParaRPr lang="fr-FR"/>
          </a:p>
        </p:txBody>
      </p:sp>
    </p:spTree>
    <p:extLst>
      <p:ext uri="{BB962C8B-B14F-4D97-AF65-F5344CB8AC3E}">
        <p14:creationId xmlns:p14="http://schemas.microsoft.com/office/powerpoint/2010/main" val="101948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1" indent="0" algn="l" defTabSz="914400" rtl="0" eaLnBrk="1" latinLnBrk="0" hangingPunct="1">
              <a:lnSpc>
                <a:spcPct val="100000"/>
              </a:lnSpc>
              <a:buNone/>
            </a:pPr>
            <a:endParaRPr lang="fr-FR" sz="100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FBD84E-9ED9-45E0-9004-49DAF405EF43}"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e la date 4">
            <a:extLst>
              <a:ext uri="{FF2B5EF4-FFF2-40B4-BE49-F238E27FC236}">
                <a16:creationId xmlns:a16="http://schemas.microsoft.com/office/drawing/2014/main" id="{BBE13A92-A6FA-C40D-83D7-D9FDF740F841}"/>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23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17075-4EEB-1F4D-DE6D-FA98DA84FB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EF05550-0EFB-6A85-8DF2-3B33A8847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296C8E2-8351-C31E-70A8-FA4D2952E89F}"/>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8F28381-3196-2253-05EA-01C4840986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659797-6EAA-F011-619D-589750C1815F}"/>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111490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03EE6-29C1-ADB8-228C-0559333A095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76FED8-1412-6449-2397-B718706083B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2A690D-6A43-D83D-EDFD-1DFDE044FBC3}"/>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EA6E74A9-EFB6-B1C2-840E-D8190F23F4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48ED9-54F1-55F2-9C4D-F010345E7DAC}"/>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345282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1F026EF-5C26-2EE7-2715-EB2CC0AFEB1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D509B3-4AF9-50B7-485F-F4DFB54507D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408850-D823-56BF-1B9A-FB6E313B6F45}"/>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FF9AC2DB-7C83-57D9-544C-CCDA8D43BF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317542-D415-1BE4-CF5C-41E52DEA77B4}"/>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1963159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1845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107807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622ED0-BF11-1160-48F7-D454E52EA2E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66AC12-4C9D-3EF0-A1EA-23594BF6D85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421E2D-402F-501C-C518-E9192F3A20DF}"/>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91EA609-9A48-B152-43AA-F6E3D9EB627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C2C97F-134C-5C21-7AD4-BE77D25DCD89}"/>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220405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12B1D5-9E57-6DDA-B92D-F70E66BA3F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F608C96-AF3F-DF85-C03A-98E1B0EC4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392422B-1565-0143-76E8-7569D95CC755}"/>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2C471108-C878-0825-E269-73CB6645CD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A051CD-AD5E-FA89-C08B-1EBFA6341C85}"/>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46612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9D7EC-C347-5975-3E97-F0DE0FE23E1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0D9ECF-81A1-6B4D-0CCD-3317913E703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6D3FD9-12DE-1FC8-75A5-D10A6CD488A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C0C49A8-DC87-6069-67A3-F202BECA01E5}"/>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256E9F94-8E58-B740-6BAC-2C888F0636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434D79-709B-1BFD-BF5C-1F0AABF1671F}"/>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324701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87042C-C84A-8D3E-7F3C-C2CDA709D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69B3D9-D421-50EE-3B42-5720045C10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701498-A250-7438-6D05-8198FBBBD85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E7B03D7-356D-A859-3D76-18F1EA21F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9EA63E7-5B70-9E8F-0F31-2D56815FDE8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9780AE5-CB0E-B663-155E-DD16ABE8AC86}"/>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9575BDF7-3F85-7048-D7AE-EC7E3EC706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DE59CCF-FC8A-E67E-282A-273D948B5196}"/>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47807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C6405-570E-C650-AE80-2F9ED0408BF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8EA0ACD-2D26-92CF-6DE9-25FC5C9D9603}"/>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D8583209-EFC7-98A7-1DA1-58D3A89F095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3333B85-DE94-237D-40D3-2D8BDE35A019}"/>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59525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9CE95A-A85D-1D0C-B45F-B7509D82463F}"/>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33EB01B8-E40C-2EE6-B8EE-6A6F1A90F6F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0AB4538-767E-28AB-F438-6BE77B0CE9EB}"/>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400861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8AA2C-A403-E5D8-F753-8D2C65DFA9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D67F34-B0FC-6D67-103C-56E1CB109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FDD3957-97ED-F09F-ADEF-3EA97861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A6C52C4-12F1-3F0F-DB95-3DCEF087B75C}"/>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8DEA6317-0134-5072-555A-89E35E7F50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A5D19F-413B-2F9D-130C-33A6598805F0}"/>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241281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C4CC21-9D19-E26F-EEC2-AB8A0512AA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25E8D69-4EFC-33B0-6F2D-5B2DC1E0A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FD20D3B-91DD-77DA-AC34-2C4EA1340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93E481E-B04F-AF00-F8FB-D0D67D5F595C}"/>
              </a:ext>
            </a:extLst>
          </p:cNvPr>
          <p:cNvSpPr>
            <a:spLocks noGrp="1"/>
          </p:cNvSpPr>
          <p:nvPr>
            <p:ph type="dt" sz="half" idx="10"/>
          </p:nvPr>
        </p:nvSpPr>
        <p:spPr/>
        <p:txBody>
          <a:bodyPr/>
          <a:lstStyle/>
          <a:p>
            <a:fld id="{EFD7EFC0-0BC5-4922-B4AB-ADC5C706D6BA}"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F0BB365D-9AED-D02D-D315-95ADFA3276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696B796-AE36-8621-D1B8-1F28CBB49A3A}"/>
              </a:ext>
            </a:extLst>
          </p:cNvPr>
          <p:cNvSpPr>
            <a:spLocks noGrp="1"/>
          </p:cNvSpPr>
          <p:nvPr>
            <p:ph type="sldNum" sz="quarter" idx="12"/>
          </p:nvPr>
        </p:nvSpPr>
        <p:spPr/>
        <p:txBody>
          <a:bodyPr/>
          <a:lstStyle/>
          <a:p>
            <a:fld id="{5D1AEA79-0783-460A-9F6F-3049DA42BEA4}" type="slidenum">
              <a:rPr lang="fr-FR" smtClean="0"/>
              <a:t>‹N°›</a:t>
            </a:fld>
            <a:endParaRPr lang="fr-FR"/>
          </a:p>
        </p:txBody>
      </p:sp>
    </p:spTree>
    <p:extLst>
      <p:ext uri="{BB962C8B-B14F-4D97-AF65-F5344CB8AC3E}">
        <p14:creationId xmlns:p14="http://schemas.microsoft.com/office/powerpoint/2010/main" val="406639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116397-39C1-42A7-D25D-7AC5DDDD0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BD8A3B-31A2-9DD2-7295-00A3A371A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DBC131-764C-9A64-4B8B-0C6CADDEB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7EFC0-0BC5-4922-B4AB-ADC5C706D6BA}"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C4833480-4F4B-CF90-9BC1-1AA825967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4996A41-F0BF-F429-18AF-1B4AEC244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AEA79-0783-460A-9F6F-3049DA42BEA4}" type="slidenum">
              <a:rPr lang="fr-FR" smtClean="0"/>
              <a:t>‹N°›</a:t>
            </a:fld>
            <a:endParaRPr lang="fr-FR"/>
          </a:p>
        </p:txBody>
      </p:sp>
    </p:spTree>
    <p:extLst>
      <p:ext uri="{BB962C8B-B14F-4D97-AF65-F5344CB8AC3E}">
        <p14:creationId xmlns:p14="http://schemas.microsoft.com/office/powerpoint/2010/main" val="121936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710558" y="5064725"/>
            <a:ext cx="751005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Cumul pension d’invalidité et revenus d’activité</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1662" y="190702"/>
            <a:ext cx="10723410" cy="973455"/>
          </a:xfrm>
        </p:spPr>
        <p:txBody>
          <a:bodyPr>
            <a:normAutofit fontScale="90000"/>
          </a:bodyPr>
          <a:lstStyle/>
          <a:p>
            <a:pPr marL="88900" lvl="1" indent="0" algn="l">
              <a:buNone/>
            </a:pPr>
            <a:r>
              <a:rPr lang="fr-FR" sz="3600" b="1" dirty="0">
                <a:solidFill>
                  <a:srgbClr val="E41E13"/>
                </a:solidFill>
                <a:latin typeface="+mn-lt"/>
              </a:rPr>
              <a:t>Cumul pension d’invalidité et revenus d’activité </a:t>
            </a:r>
            <a:br>
              <a:rPr lang="fr-FR" sz="3600" b="1" dirty="0">
                <a:solidFill>
                  <a:srgbClr val="E41E13"/>
                </a:solidFill>
                <a:latin typeface="+mn-lt"/>
              </a:rPr>
            </a:br>
            <a:r>
              <a:rPr lang="fr-FR" sz="3100" b="1" dirty="0">
                <a:solidFill>
                  <a:schemeClr val="accent1"/>
                </a:solidFill>
                <a:latin typeface="+mn-lt"/>
              </a:rPr>
              <a:t>Impact du décret n° 2022-257 du 23 février 2022</a:t>
            </a:r>
          </a:p>
        </p:txBody>
      </p:sp>
      <p:sp>
        <p:nvSpPr>
          <p:cNvPr id="4" name="Espace réservé du numéro de diapositive 3"/>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Rectangle : coins arrondis 18">
            <a:extLst>
              <a:ext uri="{FF2B5EF4-FFF2-40B4-BE49-F238E27FC236}">
                <a16:creationId xmlns:a16="http://schemas.microsoft.com/office/drawing/2014/main" id="{9922EB4F-1254-02A6-C9F4-BDFFC9DEE30C}"/>
              </a:ext>
            </a:extLst>
          </p:cNvPr>
          <p:cNvSpPr/>
          <p:nvPr/>
        </p:nvSpPr>
        <p:spPr>
          <a:xfrm>
            <a:off x="182647" y="2677070"/>
            <a:ext cx="2480755" cy="1965619"/>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rPr>
              <a:t>PERIODE DE REFERENCE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Du 13</a:t>
            </a:r>
            <a:r>
              <a:rPr kumimoji="0" lang="fr-FR" sz="1600" b="0" i="0" u="none" strike="noStrike" kern="1200" cap="none" spc="0" normalizeH="0" baseline="30000" noProof="0" dirty="0">
                <a:ln>
                  <a:noFill/>
                </a:ln>
                <a:solidFill>
                  <a:prstClr val="black"/>
                </a:solidFill>
                <a:effectLst/>
                <a:uLnTx/>
                <a:uFillTx/>
                <a:latin typeface="Corbel" panose="020B0503020204020204"/>
                <a:ea typeface="+mn-ea"/>
                <a:cs typeface="+mn-cs"/>
              </a:rPr>
              <a:t>ème</a:t>
            </a: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 au 2</a:t>
            </a:r>
            <a:r>
              <a:rPr kumimoji="0" lang="fr-FR" sz="1600" b="0" i="0" u="none" strike="noStrike" kern="1200" cap="none" spc="0" normalizeH="0" baseline="30000" noProof="0" dirty="0">
                <a:ln>
                  <a:noFill/>
                </a:ln>
                <a:solidFill>
                  <a:prstClr val="black"/>
                </a:solidFill>
                <a:effectLst/>
                <a:uLnTx/>
                <a:uFillTx/>
                <a:latin typeface="Corbel" panose="020B0503020204020204"/>
                <a:ea typeface="+mn-ea"/>
                <a:cs typeface="+mn-cs"/>
              </a:rPr>
              <a:t>ème</a:t>
            </a: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 mois civils précédant la date de contrôle des droits</a:t>
            </a:r>
          </a:p>
        </p:txBody>
      </p:sp>
      <p:sp>
        <p:nvSpPr>
          <p:cNvPr id="21" name="Rectangle : coins arrondis 20">
            <a:extLst>
              <a:ext uri="{FF2B5EF4-FFF2-40B4-BE49-F238E27FC236}">
                <a16:creationId xmlns:a16="http://schemas.microsoft.com/office/drawing/2014/main" id="{4041B670-83CF-7D9E-A2B9-6B164CF5F84B}"/>
              </a:ext>
            </a:extLst>
          </p:cNvPr>
          <p:cNvSpPr/>
          <p:nvPr/>
        </p:nvSpPr>
        <p:spPr>
          <a:xfrm>
            <a:off x="5251451" y="1774093"/>
            <a:ext cx="3673016" cy="4571515"/>
          </a:xfrm>
          <a:prstGeom prst="round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rPr>
              <a:t>Montant le plus élevé entre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just" defTabSz="914400" rtl="0" eaLnBrk="1" fontAlgn="auto" latinLnBrk="0" hangingPunct="1">
              <a:lnSpc>
                <a:spcPct val="100000"/>
              </a:lnSpc>
              <a:buClrTx/>
              <a:buSzTx/>
              <a:buFont typeface="Arial" panose="020B0604020202020204" pitchFamily="34" charset="0"/>
              <a:buChar char="•"/>
              <a:tabLst/>
              <a:defRPr/>
            </a:pPr>
            <a:r>
              <a:rPr kumimoji="0" lang="fr-FR" sz="1800" i="0" u="none" strike="noStrike" kern="1200" cap="none" spc="0" normalizeH="0" baseline="0" noProof="0" dirty="0">
                <a:ln>
                  <a:noFill/>
                </a:ln>
                <a:solidFill>
                  <a:prstClr val="black"/>
                </a:solidFill>
                <a:effectLst/>
                <a:uLnTx/>
                <a:uFillTx/>
                <a:latin typeface="Corbel" panose="020B0503020204020204"/>
                <a:ea typeface="+mn-ea"/>
                <a:cs typeface="+mn-cs"/>
              </a:rPr>
              <a:t>le salaire annuel moyen servant au calcul de la pension d’invalidité (</a:t>
            </a:r>
            <a:r>
              <a:rPr lang="fr-FR" dirty="0">
                <a:solidFill>
                  <a:prstClr val="black"/>
                </a:solidFill>
                <a:latin typeface="Corbel" panose="020B0503020204020204"/>
              </a:rPr>
              <a:t>revalorisé), qui correspond aux dix meilleures années de l’assuré,  </a:t>
            </a:r>
            <a:r>
              <a:rPr lang="fr-FR" b="1" dirty="0">
                <a:solidFill>
                  <a:prstClr val="black"/>
                </a:solidFill>
                <a:latin typeface="Corbel" panose="020B0503020204020204"/>
              </a:rPr>
              <a:t>dans la limite du PASS</a:t>
            </a:r>
          </a:p>
          <a:p>
            <a:pPr marR="0" lvl="0" algn="just" defTabSz="914400" rtl="0" eaLnBrk="1" fontAlgn="auto" latinLnBrk="0" hangingPunct="1">
              <a:lnSpc>
                <a:spcPct val="100000"/>
              </a:lnSpc>
              <a:buClrTx/>
              <a:buSzTx/>
              <a:tabLst/>
              <a:defRPr/>
            </a:pPr>
            <a:r>
              <a:rPr lang="fr-FR" b="1" dirty="0">
                <a:solidFill>
                  <a:prstClr val="black"/>
                </a:solidFill>
                <a:latin typeface="Corbel" panose="020B0503020204020204"/>
              </a:rPr>
              <a:t> </a:t>
            </a:r>
          </a:p>
          <a:p>
            <a:pPr marL="285750" marR="0" lvl="0" indent="-285750" algn="just" defTabSz="914400" rtl="0" eaLnBrk="1" fontAlgn="auto" latinLnBrk="0" hangingPunct="1">
              <a:lnSpc>
                <a:spcPct val="100000"/>
              </a:lnSpc>
              <a:buClrTx/>
              <a:buSzTx/>
              <a:buFont typeface="Arial" panose="020B0604020202020204" pitchFamily="34" charset="0"/>
              <a:buChar char="•"/>
              <a:tabLst/>
              <a:defRPr/>
            </a:pPr>
            <a:r>
              <a:rPr kumimoji="0" lang="fr-FR" sz="1800" i="0" u="none" strike="noStrike" kern="1200" cap="none" spc="0" normalizeH="0" baseline="0" noProof="0" dirty="0">
                <a:ln>
                  <a:noFill/>
                </a:ln>
                <a:solidFill>
                  <a:prstClr val="black"/>
                </a:solidFill>
                <a:effectLst/>
                <a:uLnTx/>
                <a:uFillTx/>
                <a:latin typeface="Corbel" panose="020B0503020204020204"/>
                <a:ea typeface="+mn-ea"/>
                <a:cs typeface="+mn-cs"/>
              </a:rPr>
              <a:t>le salaire annuel moyen de l’année civile précédent l’arrêt de travail suivi d’invalidité (revalorisé) </a:t>
            </a:r>
            <a:r>
              <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rPr>
              <a:t>dans la limite du PASS</a:t>
            </a:r>
            <a:endPar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5" name="Espace réservé du numéro de diapositive 2">
            <a:extLst>
              <a:ext uri="{FF2B5EF4-FFF2-40B4-BE49-F238E27FC236}">
                <a16:creationId xmlns:a16="http://schemas.microsoft.com/office/drawing/2014/main" id="{C24ED78D-17C0-FB4F-D666-93BCD80B2385}"/>
              </a:ext>
            </a:extLst>
          </p:cNvPr>
          <p:cNvSpPr txBox="1">
            <a:spLocks/>
          </p:cNvSpPr>
          <p:nvPr/>
        </p:nvSpPr>
        <p:spPr>
          <a:xfrm>
            <a:off x="10462437" y="6388715"/>
            <a:ext cx="891363" cy="365125"/>
          </a:xfrm>
          <a:prstGeom prst="rect">
            <a:avLst/>
          </a:prstGeom>
          <a:noFill/>
          <a:effectLst/>
        </p:spPr>
        <p:txBody>
          <a:bodyPr vert="horz" lIns="91440" tIns="45720" rIns="91440" bIns="45720" rtlCol="0" anchor="ctr"/>
          <a:lstStyle>
            <a:defPPr>
              <a:defRPr lang="fr-FR"/>
            </a:defPPr>
            <a:lvl1pPr marL="0" algn="ctr" defTabSz="914400" rtl="0" eaLnBrk="1" latinLnBrk="0" hangingPunct="1">
              <a:defRPr sz="105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srgbClr val="FF000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3" name="ZoneTexte 2">
            <a:extLst>
              <a:ext uri="{FF2B5EF4-FFF2-40B4-BE49-F238E27FC236}">
                <a16:creationId xmlns:a16="http://schemas.microsoft.com/office/drawing/2014/main" id="{0180420D-4EA9-9540-3A03-7444CFE41F69}"/>
              </a:ext>
            </a:extLst>
          </p:cNvPr>
          <p:cNvSpPr txBox="1"/>
          <p:nvPr/>
        </p:nvSpPr>
        <p:spPr>
          <a:xfrm>
            <a:off x="691662" y="1435618"/>
            <a:ext cx="32219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sng" strike="noStrike" kern="1200" cap="none" spc="0" normalizeH="0" baseline="0" noProof="0" dirty="0">
                <a:ln>
                  <a:noFill/>
                </a:ln>
                <a:solidFill>
                  <a:srgbClr val="E42710"/>
                </a:solidFill>
                <a:effectLst/>
                <a:uLnTx/>
                <a:uFillTx/>
                <a:latin typeface="Corbel" panose="020B0503020204020204"/>
                <a:ea typeface="+mn-ea"/>
                <a:cs typeface="+mn-cs"/>
              </a:rPr>
              <a:t>A compter du 1</a:t>
            </a:r>
            <a:r>
              <a:rPr kumimoji="0" lang="fr-FR" sz="2000" b="1" i="0" u="sng" strike="noStrike" kern="1200" cap="none" spc="0" normalizeH="0" baseline="30000" noProof="0" dirty="0">
                <a:ln>
                  <a:noFill/>
                </a:ln>
                <a:solidFill>
                  <a:srgbClr val="E42710"/>
                </a:solidFill>
                <a:effectLst/>
                <a:uLnTx/>
                <a:uFillTx/>
                <a:latin typeface="Corbel" panose="020B0503020204020204"/>
                <a:ea typeface="+mn-ea"/>
                <a:cs typeface="+mn-cs"/>
              </a:rPr>
              <a:t>er</a:t>
            </a:r>
            <a:r>
              <a:rPr kumimoji="0" lang="fr-FR" sz="2000" b="1" i="0" u="sng" strike="noStrike" kern="1200" cap="none" spc="0" normalizeH="0" baseline="0" noProof="0" dirty="0">
                <a:ln>
                  <a:noFill/>
                </a:ln>
                <a:solidFill>
                  <a:srgbClr val="E42710"/>
                </a:solidFill>
                <a:effectLst/>
                <a:uLnTx/>
                <a:uFillTx/>
                <a:latin typeface="Corbel" panose="020B0503020204020204"/>
                <a:ea typeface="+mn-ea"/>
                <a:cs typeface="+mn-cs"/>
              </a:rPr>
              <a:t> avril 2022</a:t>
            </a:r>
          </a:p>
        </p:txBody>
      </p:sp>
      <p:sp>
        <p:nvSpPr>
          <p:cNvPr id="6" name="Ellipse 5">
            <a:extLst>
              <a:ext uri="{FF2B5EF4-FFF2-40B4-BE49-F238E27FC236}">
                <a16:creationId xmlns:a16="http://schemas.microsoft.com/office/drawing/2014/main" id="{529C163B-7AA8-3C82-4784-73053822F5A3}"/>
              </a:ext>
            </a:extLst>
          </p:cNvPr>
          <p:cNvSpPr/>
          <p:nvPr/>
        </p:nvSpPr>
        <p:spPr>
          <a:xfrm>
            <a:off x="2737080" y="1954967"/>
            <a:ext cx="2060448" cy="12801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Pension d’invalidité de la Sécurité sociale</a:t>
            </a:r>
          </a:p>
        </p:txBody>
      </p:sp>
      <p:sp>
        <p:nvSpPr>
          <p:cNvPr id="7" name="Signe Plus 6">
            <a:extLst>
              <a:ext uri="{FF2B5EF4-FFF2-40B4-BE49-F238E27FC236}">
                <a16:creationId xmlns:a16="http://schemas.microsoft.com/office/drawing/2014/main" id="{8539C850-0EE2-9608-603B-01F80DF732AF}"/>
              </a:ext>
            </a:extLst>
          </p:cNvPr>
          <p:cNvSpPr/>
          <p:nvPr/>
        </p:nvSpPr>
        <p:spPr>
          <a:xfrm>
            <a:off x="3444216" y="3608096"/>
            <a:ext cx="646176" cy="53177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lipse 7">
            <a:extLst>
              <a:ext uri="{FF2B5EF4-FFF2-40B4-BE49-F238E27FC236}">
                <a16:creationId xmlns:a16="http://schemas.microsoft.com/office/drawing/2014/main" id="{E141048C-CC31-90D8-ED0E-8F4092A98D4A}"/>
              </a:ext>
            </a:extLst>
          </p:cNvPr>
          <p:cNvSpPr/>
          <p:nvPr/>
        </p:nvSpPr>
        <p:spPr>
          <a:xfrm>
            <a:off x="2663402" y="4504903"/>
            <a:ext cx="2331382" cy="156965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Revenus d’activité et de remplacement</a:t>
            </a:r>
          </a:p>
        </p:txBody>
      </p:sp>
      <p:sp>
        <p:nvSpPr>
          <p:cNvPr id="9" name="ZoneTexte 8">
            <a:extLst>
              <a:ext uri="{FF2B5EF4-FFF2-40B4-BE49-F238E27FC236}">
                <a16:creationId xmlns:a16="http://schemas.microsoft.com/office/drawing/2014/main" id="{31E3D814-4949-6E2F-D09B-DA4E6982954C}"/>
              </a:ext>
            </a:extLst>
          </p:cNvPr>
          <p:cNvSpPr txBox="1"/>
          <p:nvPr/>
        </p:nvSpPr>
        <p:spPr>
          <a:xfrm>
            <a:off x="4494457" y="3073029"/>
            <a:ext cx="1433050"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600" b="1" i="0" u="none" strike="noStrike" kern="1200" cap="none" spc="0" normalizeH="0" baseline="0" noProof="0" dirty="0">
                <a:ln>
                  <a:noFill/>
                </a:ln>
                <a:solidFill>
                  <a:srgbClr val="E42710"/>
                </a:solidFill>
                <a:effectLst/>
                <a:uLnTx/>
                <a:uFillTx/>
                <a:latin typeface="Corbel" panose="020B0503020204020204"/>
                <a:ea typeface="+mn-ea"/>
                <a:cs typeface="+mn-cs"/>
              </a:rPr>
              <a:t>&gt;</a:t>
            </a:r>
          </a:p>
        </p:txBody>
      </p:sp>
      <p:sp>
        <p:nvSpPr>
          <p:cNvPr id="11" name="Flèche : droite à entaille 10">
            <a:extLst>
              <a:ext uri="{FF2B5EF4-FFF2-40B4-BE49-F238E27FC236}">
                <a16:creationId xmlns:a16="http://schemas.microsoft.com/office/drawing/2014/main" id="{6BE47279-A695-D22A-9170-72DC02BA9ECA}"/>
              </a:ext>
            </a:extLst>
          </p:cNvPr>
          <p:cNvSpPr/>
          <p:nvPr/>
        </p:nvSpPr>
        <p:spPr>
          <a:xfrm>
            <a:off x="8964936" y="3528072"/>
            <a:ext cx="560186" cy="5317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2" name="Rectangle : coins arrondis 11">
            <a:extLst>
              <a:ext uri="{FF2B5EF4-FFF2-40B4-BE49-F238E27FC236}">
                <a16:creationId xmlns:a16="http://schemas.microsoft.com/office/drawing/2014/main" id="{4BAF3545-77A8-EF86-896C-5B65FA7A759B}"/>
              </a:ext>
            </a:extLst>
          </p:cNvPr>
          <p:cNvSpPr/>
          <p:nvPr/>
        </p:nvSpPr>
        <p:spPr>
          <a:xfrm>
            <a:off x="9565591" y="1986328"/>
            <a:ext cx="2443762" cy="3568283"/>
          </a:xfrm>
          <a:prstGeom prst="roundRect">
            <a:avLst/>
          </a:prstGeom>
          <a:solidFill>
            <a:schemeClr val="tx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Corbel" panose="020B0503020204020204"/>
                <a:ea typeface="+mn-ea"/>
                <a:cs typeface="+mn-cs"/>
              </a:rPr>
              <a:t>Pension d’invalidité de la sécurité sociale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Suspendue ou réduite à hauteur d’un 12</a:t>
            </a:r>
            <a:r>
              <a:rPr kumimoji="0" lang="fr-FR" sz="1600" b="0" i="0" u="none" strike="noStrike" kern="1200" cap="none" spc="0" normalizeH="0" baseline="30000" noProof="0" dirty="0">
                <a:ln>
                  <a:noFill/>
                </a:ln>
                <a:solidFill>
                  <a:prstClr val="black"/>
                </a:solidFill>
                <a:effectLst/>
                <a:uLnTx/>
                <a:uFillTx/>
                <a:latin typeface="Corbel" panose="020B0503020204020204"/>
                <a:ea typeface="+mn-ea"/>
                <a:cs typeface="+mn-cs"/>
              </a:rPr>
              <a:t>ème</a:t>
            </a: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 de 50 % du montant du dépassement constaté sur la période de référence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1600" dirty="0">
              <a:solidFill>
                <a:prstClr val="black"/>
              </a:solidFill>
              <a:latin typeface="Corbel" panose="020B0503020204020204"/>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Pour les trois mois civils suivants </a:t>
            </a:r>
          </a:p>
        </p:txBody>
      </p:sp>
    </p:spTree>
    <p:extLst>
      <p:ext uri="{BB962C8B-B14F-4D97-AF65-F5344CB8AC3E}">
        <p14:creationId xmlns:p14="http://schemas.microsoft.com/office/powerpoint/2010/main" val="5908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p:txBody>
          <a:bodyPr>
            <a:normAutofit fontScale="90000"/>
          </a:bodyPr>
          <a:lstStyle/>
          <a:p>
            <a:r>
              <a:rPr lang="fr-FR" sz="3600" b="1" dirty="0">
                <a:solidFill>
                  <a:srgbClr val="E41E13"/>
                </a:solidFill>
                <a:latin typeface="+mn-lt"/>
              </a:rPr>
              <a:t>Cumul pension d’invalidité et revenus d’activité </a:t>
            </a:r>
            <a:br>
              <a:rPr lang="fr-FR" sz="3600" b="1" dirty="0">
                <a:solidFill>
                  <a:srgbClr val="E41E13"/>
                </a:solidFill>
                <a:latin typeface="+mn-lt"/>
              </a:rPr>
            </a:br>
            <a:r>
              <a:rPr lang="fr-FR" sz="2200" b="1" dirty="0">
                <a:solidFill>
                  <a:schemeClr val="accent1"/>
                </a:solidFill>
                <a:latin typeface="+mn-lt"/>
              </a:rPr>
              <a:t>Décret n° 2023-684 du 28 juillet 2023 portant relèvement du plafonnement du salaire de comparaiso</a:t>
            </a:r>
            <a:r>
              <a:rPr lang="fr-FR" sz="2200" dirty="0">
                <a:solidFill>
                  <a:schemeClr val="accent1"/>
                </a:solidFill>
                <a:latin typeface="+mn-lt"/>
              </a:rPr>
              <a:t>n en cas de cumul de la pension d’invalidité avec d’autres revenus</a:t>
            </a:r>
            <a:endParaRPr lang="fr-FR" sz="2200"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636104" y="1687179"/>
            <a:ext cx="10717696" cy="4421013"/>
          </a:xfrm>
        </p:spPr>
        <p:txBody>
          <a:bodyPr>
            <a:normAutofit/>
          </a:bodyPr>
          <a:lstStyle/>
          <a:p>
            <a:pPr marL="354013" indent="-354013">
              <a:buClr>
                <a:schemeClr val="tx2"/>
              </a:buClr>
              <a:buFont typeface="Wingdings" panose="05000000000000000000" pitchFamily="2" charset="2"/>
              <a:buChar char="Ø"/>
            </a:pPr>
            <a:r>
              <a:rPr lang="fr-FR" sz="2400" b="1" dirty="0">
                <a:solidFill>
                  <a:schemeClr val="tx1"/>
                </a:solidFill>
              </a:rPr>
              <a:t>Mesure correctrice </a:t>
            </a:r>
            <a:r>
              <a:rPr lang="fr-FR" sz="2400" dirty="0">
                <a:solidFill>
                  <a:schemeClr val="tx1"/>
                </a:solidFill>
              </a:rPr>
              <a:t>: le salaire annuel moyen de l’année civile précédent l’arrêt de travail suivi d’invalidité </a:t>
            </a:r>
            <a:r>
              <a:rPr lang="fr-FR" sz="2400" b="1" dirty="0">
                <a:solidFill>
                  <a:schemeClr val="tx1"/>
                </a:solidFill>
              </a:rPr>
              <a:t>n’est plus limité à 1 mais à 1,5 fois le PASS </a:t>
            </a:r>
            <a:r>
              <a:rPr lang="fr-FR" sz="2400" dirty="0">
                <a:solidFill>
                  <a:schemeClr val="tx1"/>
                </a:solidFill>
              </a:rPr>
              <a:t>;</a:t>
            </a:r>
          </a:p>
          <a:p>
            <a:pPr marL="354013" indent="-354013">
              <a:buClr>
                <a:schemeClr val="tx2"/>
              </a:buClr>
              <a:buFont typeface="Wingdings" panose="05000000000000000000" pitchFamily="2" charset="2"/>
              <a:buChar char="Ø"/>
            </a:pPr>
            <a:r>
              <a:rPr lang="fr-FR" sz="2400" dirty="0">
                <a:solidFill>
                  <a:schemeClr val="tx1"/>
                </a:solidFill>
              </a:rPr>
              <a:t>En revanche, aucune précision n’est prévue dans ce décret, concernant l’articulation avec les régimes de prévoyance complémentaire. Il avait notamment été envisagé un versement par principe par la sécurité sociale d’une pension minimale de 1 euro afin d’éviter la cessation du versement de la rente complémentaire.</a:t>
            </a:r>
          </a:p>
          <a:p>
            <a:endParaRPr lang="fr-FR" sz="1800" dirty="0">
              <a:solidFill>
                <a:schemeClr val="tx1"/>
              </a:solidFill>
            </a:endParaRP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fld id="{B90E16C9-0A27-4632-BE93-74127F7D6A94}" type="slidenum">
              <a:rPr lang="fr-FR" smtClean="0"/>
              <a:pPr/>
              <a:t>3</a:t>
            </a:fld>
            <a:endParaRPr lang="fr-FR" dirty="0"/>
          </a:p>
        </p:txBody>
      </p:sp>
    </p:spTree>
    <p:extLst>
      <p:ext uri="{BB962C8B-B14F-4D97-AF65-F5344CB8AC3E}">
        <p14:creationId xmlns:p14="http://schemas.microsoft.com/office/powerpoint/2010/main" val="263672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261</Words>
  <Application>Microsoft Office PowerPoint</Application>
  <PresentationFormat>Grand écran</PresentationFormat>
  <Paragraphs>27</Paragraphs>
  <Slides>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Corbel</vt:lpstr>
      <vt:lpstr>Wingdings</vt:lpstr>
      <vt:lpstr>Thème Office</vt:lpstr>
      <vt:lpstr>Présentation PowerPoint</vt:lpstr>
      <vt:lpstr>Cumul pension d’invalidité et revenus d’activité  Impact du décret n° 2022-257 du 23 février 2022</vt:lpstr>
      <vt:lpstr>Cumul pension d’invalidité et revenus d’activité  Décret n° 2023-684 du 28 juillet 2023 portant relèvement du plafonnement du salaire de comparaison en cas de cumul de la pension d’invalidité avec d’autres revenus</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Cumul pension d’invalidité et revenus d’activité</dc:title>
  <dc:creator>Julie JACOTOT</dc:creator>
  <cp:lastModifiedBy>Marouane NOKRI</cp:lastModifiedBy>
  <cp:revision>2</cp:revision>
  <dcterms:created xsi:type="dcterms:W3CDTF">2023-12-26T14:47:42Z</dcterms:created>
  <dcterms:modified xsi:type="dcterms:W3CDTF">2024-02-07T08:51:46Z</dcterms:modified>
</cp:coreProperties>
</file>