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3813" r:id="rId2"/>
    <p:sldId id="3814" r:id="rId3"/>
    <p:sldId id="3815" r:id="rId4"/>
    <p:sldId id="3816"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0C9DA4-2CA8-42BC-AF98-1EE302C88184}" v="1" dt="2024-01-09T15:22:47.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e JACOTOT" userId="cc8c3dee-53a6-49f1-a9b2-d81522a8e2b5" providerId="ADAL" clId="{C20C9DA4-2CA8-42BC-AF98-1EE302C88184}"/>
    <pc:docChg chg="modSld">
      <pc:chgData name="Julie JACOTOT" userId="cc8c3dee-53a6-49f1-a9b2-d81522a8e2b5" providerId="ADAL" clId="{C20C9DA4-2CA8-42BC-AF98-1EE302C88184}" dt="2024-01-09T16:01:18.437" v="93" actId="20577"/>
      <pc:docMkLst>
        <pc:docMk/>
      </pc:docMkLst>
      <pc:sldChg chg="modSp mod">
        <pc:chgData name="Julie JACOTOT" userId="cc8c3dee-53a6-49f1-a9b2-d81522a8e2b5" providerId="ADAL" clId="{C20C9DA4-2CA8-42BC-AF98-1EE302C88184}" dt="2024-01-09T15:23:03.017" v="56" actId="5793"/>
        <pc:sldMkLst>
          <pc:docMk/>
          <pc:sldMk cId="3032583168" sldId="3813"/>
        </pc:sldMkLst>
        <pc:spChg chg="mod">
          <ac:chgData name="Julie JACOTOT" userId="cc8c3dee-53a6-49f1-a9b2-d81522a8e2b5" providerId="ADAL" clId="{C20C9DA4-2CA8-42BC-AF98-1EE302C88184}" dt="2024-01-09T15:22:59.957" v="54" actId="6549"/>
          <ac:spMkLst>
            <pc:docMk/>
            <pc:sldMk cId="3032583168" sldId="3813"/>
            <ac:spMk id="2" creationId="{0A25E181-749E-4246-A686-C375332509B8}"/>
          </ac:spMkLst>
        </pc:spChg>
        <pc:spChg chg="mod">
          <ac:chgData name="Julie JACOTOT" userId="cc8c3dee-53a6-49f1-a9b2-d81522a8e2b5" providerId="ADAL" clId="{C20C9DA4-2CA8-42BC-AF98-1EE302C88184}" dt="2024-01-09T15:23:03.017" v="56" actId="5793"/>
          <ac:spMkLst>
            <pc:docMk/>
            <pc:sldMk cId="3032583168" sldId="3813"/>
            <ac:spMk id="4" creationId="{990ADA6D-3D97-4C98-B7CE-46E98267777D}"/>
          </ac:spMkLst>
        </pc:spChg>
      </pc:sldChg>
      <pc:sldChg chg="modSp mod">
        <pc:chgData name="Julie JACOTOT" userId="cc8c3dee-53a6-49f1-a9b2-d81522a8e2b5" providerId="ADAL" clId="{C20C9DA4-2CA8-42BC-AF98-1EE302C88184}" dt="2024-01-09T15:59:12.069" v="70" actId="20577"/>
        <pc:sldMkLst>
          <pc:docMk/>
          <pc:sldMk cId="1009844744" sldId="3814"/>
        </pc:sldMkLst>
        <pc:spChg chg="mod">
          <ac:chgData name="Julie JACOTOT" userId="cc8c3dee-53a6-49f1-a9b2-d81522a8e2b5" providerId="ADAL" clId="{C20C9DA4-2CA8-42BC-AF98-1EE302C88184}" dt="2024-01-09T15:59:12.069" v="70" actId="20577"/>
          <ac:spMkLst>
            <pc:docMk/>
            <pc:sldMk cId="1009844744" sldId="3814"/>
            <ac:spMk id="3" creationId="{AEFFAD77-BDD9-5724-629B-BF4478512B35}"/>
          </ac:spMkLst>
        </pc:spChg>
      </pc:sldChg>
      <pc:sldChg chg="modSp mod">
        <pc:chgData name="Julie JACOTOT" userId="cc8c3dee-53a6-49f1-a9b2-d81522a8e2b5" providerId="ADAL" clId="{C20C9DA4-2CA8-42BC-AF98-1EE302C88184}" dt="2024-01-09T16:00:16.736" v="89" actId="20577"/>
        <pc:sldMkLst>
          <pc:docMk/>
          <pc:sldMk cId="1165318522" sldId="3815"/>
        </pc:sldMkLst>
        <pc:spChg chg="mod">
          <ac:chgData name="Julie JACOTOT" userId="cc8c3dee-53a6-49f1-a9b2-d81522a8e2b5" providerId="ADAL" clId="{C20C9DA4-2CA8-42BC-AF98-1EE302C88184}" dt="2024-01-09T16:00:16.736" v="89" actId="20577"/>
          <ac:spMkLst>
            <pc:docMk/>
            <pc:sldMk cId="1165318522" sldId="3815"/>
            <ac:spMk id="3" creationId="{AEFFAD77-BDD9-5724-629B-BF4478512B35}"/>
          </ac:spMkLst>
        </pc:spChg>
      </pc:sldChg>
      <pc:sldChg chg="modSp mod">
        <pc:chgData name="Julie JACOTOT" userId="cc8c3dee-53a6-49f1-a9b2-d81522a8e2b5" providerId="ADAL" clId="{C20C9DA4-2CA8-42BC-AF98-1EE302C88184}" dt="2024-01-09T16:01:18.437" v="93" actId="20577"/>
        <pc:sldMkLst>
          <pc:docMk/>
          <pc:sldMk cId="47561328" sldId="3816"/>
        </pc:sldMkLst>
        <pc:spChg chg="mod">
          <ac:chgData name="Julie JACOTOT" userId="cc8c3dee-53a6-49f1-a9b2-d81522a8e2b5" providerId="ADAL" clId="{C20C9DA4-2CA8-42BC-AF98-1EE302C88184}" dt="2024-01-09T16:01:18.437" v="93" actId="20577"/>
          <ac:spMkLst>
            <pc:docMk/>
            <pc:sldMk cId="47561328" sldId="3816"/>
            <ac:spMk id="3" creationId="{AEFFAD77-BDD9-5724-629B-BF4478512B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DA3D0-537E-400D-A640-8E14854E1712}" type="datetimeFigureOut">
              <a:rPr lang="fr-FR" smtClean="0"/>
              <a:t>09/01/2024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05D0F-9339-4E40-ACE4-2E660183C1D7}" type="slidenum">
              <a:rPr lang="fr-FR" smtClean="0"/>
              <a:t>‹N°›</a:t>
            </a:fld>
            <a:endParaRPr lang="fr-FR"/>
          </a:p>
        </p:txBody>
      </p:sp>
    </p:spTree>
    <p:extLst>
      <p:ext uri="{BB962C8B-B14F-4D97-AF65-F5344CB8AC3E}">
        <p14:creationId xmlns:p14="http://schemas.microsoft.com/office/powerpoint/2010/main" val="3013354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FB8B81-3C6F-4268-A4D4-8311C3B9CB5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e la date 4">
            <a:extLst>
              <a:ext uri="{FF2B5EF4-FFF2-40B4-BE49-F238E27FC236}">
                <a16:creationId xmlns:a16="http://schemas.microsoft.com/office/drawing/2014/main" id="{C031856D-E0E5-4319-8171-CB215A978436}"/>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7845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D132C0-10D8-7376-D0CB-BFEDF30FB29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CCF43BB-39E0-3E38-DD0F-67B3F79276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440F8BD-DEED-2494-EA2F-582D9BF124CE}"/>
              </a:ext>
            </a:extLst>
          </p:cNvPr>
          <p:cNvSpPr>
            <a:spLocks noGrp="1"/>
          </p:cNvSpPr>
          <p:nvPr>
            <p:ph type="dt" sz="half" idx="10"/>
          </p:nvPr>
        </p:nvSpPr>
        <p:spPr/>
        <p:txBody>
          <a:bodyPr/>
          <a:lstStyle/>
          <a:p>
            <a:fld id="{3D5FBD4C-330B-4F92-B1C9-F9DC978C42D2}" type="datetimeFigureOut">
              <a:rPr lang="fr-FR" smtClean="0"/>
              <a:t>09/01/2024</a:t>
            </a:fld>
            <a:endParaRPr lang="fr-FR"/>
          </a:p>
        </p:txBody>
      </p:sp>
      <p:sp>
        <p:nvSpPr>
          <p:cNvPr id="5" name="Espace réservé du pied de page 4">
            <a:extLst>
              <a:ext uri="{FF2B5EF4-FFF2-40B4-BE49-F238E27FC236}">
                <a16:creationId xmlns:a16="http://schemas.microsoft.com/office/drawing/2014/main" id="{3C44DD65-6275-AF56-5F7F-BD11ACF06C6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99820FC-01D8-F5B7-5EE1-E37D5EF34764}"/>
              </a:ext>
            </a:extLst>
          </p:cNvPr>
          <p:cNvSpPr>
            <a:spLocks noGrp="1"/>
          </p:cNvSpPr>
          <p:nvPr>
            <p:ph type="sldNum" sz="quarter" idx="12"/>
          </p:nvPr>
        </p:nvSpPr>
        <p:spPr/>
        <p:txBody>
          <a:bodyPr/>
          <a:lstStyle/>
          <a:p>
            <a:fld id="{133C93AC-B2E1-42EA-9403-B17D5D29E134}" type="slidenum">
              <a:rPr lang="fr-FR" smtClean="0"/>
              <a:t>‹N°›</a:t>
            </a:fld>
            <a:endParaRPr lang="fr-FR"/>
          </a:p>
        </p:txBody>
      </p:sp>
    </p:spTree>
    <p:extLst>
      <p:ext uri="{BB962C8B-B14F-4D97-AF65-F5344CB8AC3E}">
        <p14:creationId xmlns:p14="http://schemas.microsoft.com/office/powerpoint/2010/main" val="2706974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6F68B-6900-EB60-1B1F-4DC76AD3577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8110C32-708D-90C5-48C4-FAE31695A57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067117C-F69B-EB69-B1C6-175B1081205D}"/>
              </a:ext>
            </a:extLst>
          </p:cNvPr>
          <p:cNvSpPr>
            <a:spLocks noGrp="1"/>
          </p:cNvSpPr>
          <p:nvPr>
            <p:ph type="dt" sz="half" idx="10"/>
          </p:nvPr>
        </p:nvSpPr>
        <p:spPr/>
        <p:txBody>
          <a:bodyPr/>
          <a:lstStyle/>
          <a:p>
            <a:fld id="{3D5FBD4C-330B-4F92-B1C9-F9DC978C42D2}" type="datetimeFigureOut">
              <a:rPr lang="fr-FR" smtClean="0"/>
              <a:t>09/01/2024</a:t>
            </a:fld>
            <a:endParaRPr lang="fr-FR"/>
          </a:p>
        </p:txBody>
      </p:sp>
      <p:sp>
        <p:nvSpPr>
          <p:cNvPr id="5" name="Espace réservé du pied de page 4">
            <a:extLst>
              <a:ext uri="{FF2B5EF4-FFF2-40B4-BE49-F238E27FC236}">
                <a16:creationId xmlns:a16="http://schemas.microsoft.com/office/drawing/2014/main" id="{F73A205B-4ACE-EA75-2EC3-06F1DF8D47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9D8264A-AA77-1DB1-2B3D-5106D57522C5}"/>
              </a:ext>
            </a:extLst>
          </p:cNvPr>
          <p:cNvSpPr>
            <a:spLocks noGrp="1"/>
          </p:cNvSpPr>
          <p:nvPr>
            <p:ph type="sldNum" sz="quarter" idx="12"/>
          </p:nvPr>
        </p:nvSpPr>
        <p:spPr/>
        <p:txBody>
          <a:bodyPr/>
          <a:lstStyle/>
          <a:p>
            <a:fld id="{133C93AC-B2E1-42EA-9403-B17D5D29E134}" type="slidenum">
              <a:rPr lang="fr-FR" smtClean="0"/>
              <a:t>‹N°›</a:t>
            </a:fld>
            <a:endParaRPr lang="fr-FR"/>
          </a:p>
        </p:txBody>
      </p:sp>
    </p:spTree>
    <p:extLst>
      <p:ext uri="{BB962C8B-B14F-4D97-AF65-F5344CB8AC3E}">
        <p14:creationId xmlns:p14="http://schemas.microsoft.com/office/powerpoint/2010/main" val="442204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4FB7B70-5AEB-9669-C678-80E27904D7C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0A3A943-8085-DF16-4094-4E09350D7AD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D3CF27-8EAA-8260-6EE2-85E78122A34D}"/>
              </a:ext>
            </a:extLst>
          </p:cNvPr>
          <p:cNvSpPr>
            <a:spLocks noGrp="1"/>
          </p:cNvSpPr>
          <p:nvPr>
            <p:ph type="dt" sz="half" idx="10"/>
          </p:nvPr>
        </p:nvSpPr>
        <p:spPr/>
        <p:txBody>
          <a:bodyPr/>
          <a:lstStyle/>
          <a:p>
            <a:fld id="{3D5FBD4C-330B-4F92-B1C9-F9DC978C42D2}" type="datetimeFigureOut">
              <a:rPr lang="fr-FR" smtClean="0"/>
              <a:t>09/01/2024</a:t>
            </a:fld>
            <a:endParaRPr lang="fr-FR"/>
          </a:p>
        </p:txBody>
      </p:sp>
      <p:sp>
        <p:nvSpPr>
          <p:cNvPr id="5" name="Espace réservé du pied de page 4">
            <a:extLst>
              <a:ext uri="{FF2B5EF4-FFF2-40B4-BE49-F238E27FC236}">
                <a16:creationId xmlns:a16="http://schemas.microsoft.com/office/drawing/2014/main" id="{BF815971-8626-9909-BA57-0619C303B06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66DAE78-5296-78FA-4975-CF613B210DD0}"/>
              </a:ext>
            </a:extLst>
          </p:cNvPr>
          <p:cNvSpPr>
            <a:spLocks noGrp="1"/>
          </p:cNvSpPr>
          <p:nvPr>
            <p:ph type="sldNum" sz="quarter" idx="12"/>
          </p:nvPr>
        </p:nvSpPr>
        <p:spPr/>
        <p:txBody>
          <a:bodyPr/>
          <a:lstStyle/>
          <a:p>
            <a:fld id="{133C93AC-B2E1-42EA-9403-B17D5D29E134}" type="slidenum">
              <a:rPr lang="fr-FR" smtClean="0"/>
              <a:t>‹N°›</a:t>
            </a:fld>
            <a:endParaRPr lang="fr-FR"/>
          </a:p>
        </p:txBody>
      </p:sp>
    </p:spTree>
    <p:extLst>
      <p:ext uri="{BB962C8B-B14F-4D97-AF65-F5344CB8AC3E}">
        <p14:creationId xmlns:p14="http://schemas.microsoft.com/office/powerpoint/2010/main" val="2242059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re 2 ">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9E56BD46-38D3-41A5-A4D0-52D894EB93B2}"/>
              </a:ext>
            </a:extLst>
          </p:cNvPr>
          <p:cNvSpPr>
            <a:spLocks noGrp="1"/>
          </p:cNvSpPr>
          <p:nvPr>
            <p:ph type="title" hasCustomPrompt="1"/>
          </p:nvPr>
        </p:nvSpPr>
        <p:spPr>
          <a:xfrm>
            <a:off x="6192514" y="2288338"/>
            <a:ext cx="5409262" cy="5484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lgn="ctr">
              <a:buFont typeface="Arial" panose="020B0604020202020204" pitchFamily="34" charset="0"/>
              <a:buNone/>
              <a:defRPr lang="fr-FR" sz="2400" b="1" dirty="0">
                <a:solidFill>
                  <a:schemeClr val="lt1"/>
                </a:solidFill>
                <a:latin typeface="Arial" panose="020B0604020202020204" pitchFamily="34" charset="0"/>
                <a:ea typeface="+mn-ea"/>
                <a:cs typeface="Arial" panose="020B0604020202020204" pitchFamily="34" charset="0"/>
              </a:defRPr>
            </a:lvl1pPr>
          </a:lstStyle>
          <a:p>
            <a:pPr marL="0" lvl="0" algn="ctr"/>
            <a:r>
              <a:rPr lang="fr-FR" noProof="0"/>
              <a:t>Titre de la partie</a:t>
            </a:r>
          </a:p>
        </p:txBody>
      </p:sp>
      <p:sp>
        <p:nvSpPr>
          <p:cNvPr id="3" name="Footer Placeholder 4">
            <a:extLst>
              <a:ext uri="{FF2B5EF4-FFF2-40B4-BE49-F238E27FC236}">
                <a16:creationId xmlns:a16="http://schemas.microsoft.com/office/drawing/2014/main" id="{3486408E-7F48-4A18-844A-1D723F22C7C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5" name="Rectangle 4">
            <a:extLst>
              <a:ext uri="{FF2B5EF4-FFF2-40B4-BE49-F238E27FC236}">
                <a16:creationId xmlns:a16="http://schemas.microsoft.com/office/drawing/2014/main" id="{B4A056D7-0041-4868-8BC6-53236BDF13B0}"/>
              </a:ext>
            </a:extLst>
          </p:cNvPr>
          <p:cNvSpPr/>
          <p:nvPr userDrawn="1"/>
        </p:nvSpPr>
        <p:spPr>
          <a:xfrm>
            <a:off x="0" y="0"/>
            <a:ext cx="591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6" name="Pie 8">
            <a:extLst>
              <a:ext uri="{FF2B5EF4-FFF2-40B4-BE49-F238E27FC236}">
                <a16:creationId xmlns:a16="http://schemas.microsoft.com/office/drawing/2014/main" id="{63917891-26A7-4700-BB45-8C6972C6C381}"/>
              </a:ext>
            </a:extLst>
          </p:cNvPr>
          <p:cNvSpPr/>
          <p:nvPr userDrawn="1"/>
        </p:nvSpPr>
        <p:spPr>
          <a:xfrm>
            <a:off x="1565974" y="1927477"/>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7" name="Pie 10">
            <a:extLst>
              <a:ext uri="{FF2B5EF4-FFF2-40B4-BE49-F238E27FC236}">
                <a16:creationId xmlns:a16="http://schemas.microsoft.com/office/drawing/2014/main" id="{73097180-B5AB-4782-A071-CCC580666C64}"/>
              </a:ext>
            </a:extLst>
          </p:cNvPr>
          <p:cNvSpPr/>
          <p:nvPr userDrawn="1"/>
        </p:nvSpPr>
        <p:spPr>
          <a:xfrm flipH="1" flipV="1">
            <a:off x="1704231" y="2060350"/>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8" name="Pie 11">
            <a:extLst>
              <a:ext uri="{FF2B5EF4-FFF2-40B4-BE49-F238E27FC236}">
                <a16:creationId xmlns:a16="http://schemas.microsoft.com/office/drawing/2014/main" id="{F0D072F4-CB06-42DA-A68C-DFA15DECCC3A}"/>
              </a:ext>
            </a:extLst>
          </p:cNvPr>
          <p:cNvSpPr/>
          <p:nvPr userDrawn="1"/>
        </p:nvSpPr>
        <p:spPr>
          <a:xfrm flipV="1">
            <a:off x="1565974" y="2056765"/>
            <a:ext cx="2507538" cy="2507538"/>
          </a:xfrm>
          <a:prstGeom prst="pie">
            <a:avLst>
              <a:gd name="adj1" fmla="val 1082458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9" name="Pie 14">
            <a:extLst>
              <a:ext uri="{FF2B5EF4-FFF2-40B4-BE49-F238E27FC236}">
                <a16:creationId xmlns:a16="http://schemas.microsoft.com/office/drawing/2014/main" id="{90F12C15-A833-4FFE-878E-DA07E7B5C714}"/>
              </a:ext>
            </a:extLst>
          </p:cNvPr>
          <p:cNvSpPr/>
          <p:nvPr userDrawn="1"/>
        </p:nvSpPr>
        <p:spPr>
          <a:xfrm rot="5400000">
            <a:off x="2331898" y="2325584"/>
            <a:ext cx="1528717" cy="1528717"/>
          </a:xfrm>
          <a:prstGeom prst="pie">
            <a:avLst>
              <a:gd name="adj1" fmla="val 10823735"/>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0" name="Pie 9">
            <a:extLst>
              <a:ext uri="{FF2B5EF4-FFF2-40B4-BE49-F238E27FC236}">
                <a16:creationId xmlns:a16="http://schemas.microsoft.com/office/drawing/2014/main" id="{18FFEC70-D3ED-4407-B88D-9BECB218C9F1}"/>
              </a:ext>
            </a:extLst>
          </p:cNvPr>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1" name="Text Placeholder 2">
            <a:extLst>
              <a:ext uri="{FF2B5EF4-FFF2-40B4-BE49-F238E27FC236}">
                <a16:creationId xmlns:a16="http://schemas.microsoft.com/office/drawing/2014/main" id="{89EF2AB5-611B-4D3F-BF69-2FDA6C6D61EA}"/>
              </a:ext>
            </a:extLst>
          </p:cNvPr>
          <p:cNvSpPr>
            <a:spLocks noGrp="1"/>
          </p:cNvSpPr>
          <p:nvPr>
            <p:ph type="body" sz="quarter" idx="13" hasCustomPrompt="1"/>
          </p:nvPr>
        </p:nvSpPr>
        <p:spPr>
          <a:xfrm>
            <a:off x="6995532" y="2948375"/>
            <a:ext cx="4304293" cy="2195512"/>
          </a:xfrm>
          <a:prstGeom prst="rect">
            <a:avLst/>
          </a:prstGeom>
        </p:spPr>
        <p:txBody>
          <a:bodyPr/>
          <a:lstStyle>
            <a:lvl1pPr marL="228600" indent="-228600">
              <a:spcAft>
                <a:spcPts val="1200"/>
              </a:spcAft>
              <a:buClr>
                <a:schemeClr val="accent2"/>
              </a:buClr>
              <a:buSzPct val="80000"/>
              <a:buFont typeface="Wingdings" panose="05000000000000000000" pitchFamily="2" charset="2"/>
              <a:buChar char="§"/>
              <a:defRPr sz="2600" b="1">
                <a:solidFill>
                  <a:schemeClr val="tx1"/>
                </a:solidFill>
                <a:latin typeface="Arial" panose="020B0604020202020204" pitchFamily="34" charset="0"/>
                <a:cs typeface="Arial" panose="020B0604020202020204" pitchFamily="34" charset="0"/>
              </a:defRPr>
            </a:lvl1pPr>
          </a:lstStyle>
          <a:p>
            <a:pPr lvl="0"/>
            <a:r>
              <a:rPr lang="en-US" err="1"/>
              <a:t>Texte</a:t>
            </a:r>
            <a:endParaRPr lang="en-US"/>
          </a:p>
          <a:p>
            <a:pPr lvl="0"/>
            <a:endParaRPr lang="en-US"/>
          </a:p>
        </p:txBody>
      </p:sp>
      <p:sp>
        <p:nvSpPr>
          <p:cNvPr id="13" name="Espace réservé du numéro de diapositive 5">
            <a:extLst>
              <a:ext uri="{FF2B5EF4-FFF2-40B4-BE49-F238E27FC236}">
                <a16:creationId xmlns:a16="http://schemas.microsoft.com/office/drawing/2014/main" id="{DD0E19E1-CD3F-424E-A9E3-231BACAC552C}"/>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960023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46726D-A5B7-8997-9EF0-A57C3212C72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2DC6B41-49C9-4E81-832F-117790DF11E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BF28C45-D234-E662-FD6C-1DF92CF68AEB}"/>
              </a:ext>
            </a:extLst>
          </p:cNvPr>
          <p:cNvSpPr>
            <a:spLocks noGrp="1"/>
          </p:cNvSpPr>
          <p:nvPr>
            <p:ph type="dt" sz="half" idx="10"/>
          </p:nvPr>
        </p:nvSpPr>
        <p:spPr/>
        <p:txBody>
          <a:bodyPr/>
          <a:lstStyle/>
          <a:p>
            <a:fld id="{3D5FBD4C-330B-4F92-B1C9-F9DC978C42D2}" type="datetimeFigureOut">
              <a:rPr lang="fr-FR" smtClean="0"/>
              <a:t>09/01/2024</a:t>
            </a:fld>
            <a:endParaRPr lang="fr-FR"/>
          </a:p>
        </p:txBody>
      </p:sp>
      <p:sp>
        <p:nvSpPr>
          <p:cNvPr id="5" name="Espace réservé du pied de page 4">
            <a:extLst>
              <a:ext uri="{FF2B5EF4-FFF2-40B4-BE49-F238E27FC236}">
                <a16:creationId xmlns:a16="http://schemas.microsoft.com/office/drawing/2014/main" id="{84E66C57-CF4E-0CB6-EAB9-815C3B551F4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FD6C7AE-DDE6-D0C4-0B3A-CAD6C50D0D5D}"/>
              </a:ext>
            </a:extLst>
          </p:cNvPr>
          <p:cNvSpPr>
            <a:spLocks noGrp="1"/>
          </p:cNvSpPr>
          <p:nvPr>
            <p:ph type="sldNum" sz="quarter" idx="12"/>
          </p:nvPr>
        </p:nvSpPr>
        <p:spPr/>
        <p:txBody>
          <a:bodyPr/>
          <a:lstStyle/>
          <a:p>
            <a:fld id="{133C93AC-B2E1-42EA-9403-B17D5D29E134}" type="slidenum">
              <a:rPr lang="fr-FR" smtClean="0"/>
              <a:t>‹N°›</a:t>
            </a:fld>
            <a:endParaRPr lang="fr-FR"/>
          </a:p>
        </p:txBody>
      </p:sp>
    </p:spTree>
    <p:extLst>
      <p:ext uri="{BB962C8B-B14F-4D97-AF65-F5344CB8AC3E}">
        <p14:creationId xmlns:p14="http://schemas.microsoft.com/office/powerpoint/2010/main" val="395571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AD9D5F-EA70-976F-48CB-D5FECA521C9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EAFE6E1-CE3D-98C8-067E-2E55028B00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806AC09-A9F8-354C-DC92-07E86EDA9661}"/>
              </a:ext>
            </a:extLst>
          </p:cNvPr>
          <p:cNvSpPr>
            <a:spLocks noGrp="1"/>
          </p:cNvSpPr>
          <p:nvPr>
            <p:ph type="dt" sz="half" idx="10"/>
          </p:nvPr>
        </p:nvSpPr>
        <p:spPr/>
        <p:txBody>
          <a:bodyPr/>
          <a:lstStyle/>
          <a:p>
            <a:fld id="{3D5FBD4C-330B-4F92-B1C9-F9DC978C42D2}" type="datetimeFigureOut">
              <a:rPr lang="fr-FR" smtClean="0"/>
              <a:t>09/01/2024</a:t>
            </a:fld>
            <a:endParaRPr lang="fr-FR"/>
          </a:p>
        </p:txBody>
      </p:sp>
      <p:sp>
        <p:nvSpPr>
          <p:cNvPr id="5" name="Espace réservé du pied de page 4">
            <a:extLst>
              <a:ext uri="{FF2B5EF4-FFF2-40B4-BE49-F238E27FC236}">
                <a16:creationId xmlns:a16="http://schemas.microsoft.com/office/drawing/2014/main" id="{DD5F8BE9-F27A-44E5-3A42-739FC740597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1FF2558-5174-FD64-8940-62217F5F3069}"/>
              </a:ext>
            </a:extLst>
          </p:cNvPr>
          <p:cNvSpPr>
            <a:spLocks noGrp="1"/>
          </p:cNvSpPr>
          <p:nvPr>
            <p:ph type="sldNum" sz="quarter" idx="12"/>
          </p:nvPr>
        </p:nvSpPr>
        <p:spPr/>
        <p:txBody>
          <a:bodyPr/>
          <a:lstStyle/>
          <a:p>
            <a:fld id="{133C93AC-B2E1-42EA-9403-B17D5D29E134}" type="slidenum">
              <a:rPr lang="fr-FR" smtClean="0"/>
              <a:t>‹N°›</a:t>
            </a:fld>
            <a:endParaRPr lang="fr-FR"/>
          </a:p>
        </p:txBody>
      </p:sp>
    </p:spTree>
    <p:extLst>
      <p:ext uri="{BB962C8B-B14F-4D97-AF65-F5344CB8AC3E}">
        <p14:creationId xmlns:p14="http://schemas.microsoft.com/office/powerpoint/2010/main" val="62392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3EADC7-755A-EDE0-0261-CC3059F32DB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0DE80C5-A0D1-5568-A827-EE12E39D2B3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C04344B-B259-FA65-7784-630B07315E4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30C4201-C9C7-4ACF-614E-72BB85D0B292}"/>
              </a:ext>
            </a:extLst>
          </p:cNvPr>
          <p:cNvSpPr>
            <a:spLocks noGrp="1"/>
          </p:cNvSpPr>
          <p:nvPr>
            <p:ph type="dt" sz="half" idx="10"/>
          </p:nvPr>
        </p:nvSpPr>
        <p:spPr/>
        <p:txBody>
          <a:bodyPr/>
          <a:lstStyle/>
          <a:p>
            <a:fld id="{3D5FBD4C-330B-4F92-B1C9-F9DC978C42D2}" type="datetimeFigureOut">
              <a:rPr lang="fr-FR" smtClean="0"/>
              <a:t>09/01/2024</a:t>
            </a:fld>
            <a:endParaRPr lang="fr-FR"/>
          </a:p>
        </p:txBody>
      </p:sp>
      <p:sp>
        <p:nvSpPr>
          <p:cNvPr id="6" name="Espace réservé du pied de page 5">
            <a:extLst>
              <a:ext uri="{FF2B5EF4-FFF2-40B4-BE49-F238E27FC236}">
                <a16:creationId xmlns:a16="http://schemas.microsoft.com/office/drawing/2014/main" id="{A67DA4E3-2B86-3562-409A-291A4EEA2F6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75C12DC-D467-7D17-EF34-A4B93E079E4D}"/>
              </a:ext>
            </a:extLst>
          </p:cNvPr>
          <p:cNvSpPr>
            <a:spLocks noGrp="1"/>
          </p:cNvSpPr>
          <p:nvPr>
            <p:ph type="sldNum" sz="quarter" idx="12"/>
          </p:nvPr>
        </p:nvSpPr>
        <p:spPr/>
        <p:txBody>
          <a:bodyPr/>
          <a:lstStyle/>
          <a:p>
            <a:fld id="{133C93AC-B2E1-42EA-9403-B17D5D29E134}" type="slidenum">
              <a:rPr lang="fr-FR" smtClean="0"/>
              <a:t>‹N°›</a:t>
            </a:fld>
            <a:endParaRPr lang="fr-FR"/>
          </a:p>
        </p:txBody>
      </p:sp>
    </p:spTree>
    <p:extLst>
      <p:ext uri="{BB962C8B-B14F-4D97-AF65-F5344CB8AC3E}">
        <p14:creationId xmlns:p14="http://schemas.microsoft.com/office/powerpoint/2010/main" val="2110513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063862-B711-82C4-DE8C-C2E8EDB8825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106AFF3-9876-1E3E-4D90-DCBE05EF9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E738CB2-9FC9-5A76-E9EF-3E96EA55C98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DFEE50A-2698-8159-1A9B-FCAD2BEDE9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3BC6599-E49C-F286-35B5-F39B0F8BB34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0C2BE7D-F205-22AD-8169-D1962E03C207}"/>
              </a:ext>
            </a:extLst>
          </p:cNvPr>
          <p:cNvSpPr>
            <a:spLocks noGrp="1"/>
          </p:cNvSpPr>
          <p:nvPr>
            <p:ph type="dt" sz="half" idx="10"/>
          </p:nvPr>
        </p:nvSpPr>
        <p:spPr/>
        <p:txBody>
          <a:bodyPr/>
          <a:lstStyle/>
          <a:p>
            <a:fld id="{3D5FBD4C-330B-4F92-B1C9-F9DC978C42D2}" type="datetimeFigureOut">
              <a:rPr lang="fr-FR" smtClean="0"/>
              <a:t>09/01/2024</a:t>
            </a:fld>
            <a:endParaRPr lang="fr-FR"/>
          </a:p>
        </p:txBody>
      </p:sp>
      <p:sp>
        <p:nvSpPr>
          <p:cNvPr id="8" name="Espace réservé du pied de page 7">
            <a:extLst>
              <a:ext uri="{FF2B5EF4-FFF2-40B4-BE49-F238E27FC236}">
                <a16:creationId xmlns:a16="http://schemas.microsoft.com/office/drawing/2014/main" id="{43A956AE-FADC-E950-43FE-2983D0673DE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C551D48-D7D0-8315-2319-CFE36683F277}"/>
              </a:ext>
            </a:extLst>
          </p:cNvPr>
          <p:cNvSpPr>
            <a:spLocks noGrp="1"/>
          </p:cNvSpPr>
          <p:nvPr>
            <p:ph type="sldNum" sz="quarter" idx="12"/>
          </p:nvPr>
        </p:nvSpPr>
        <p:spPr/>
        <p:txBody>
          <a:bodyPr/>
          <a:lstStyle/>
          <a:p>
            <a:fld id="{133C93AC-B2E1-42EA-9403-B17D5D29E134}" type="slidenum">
              <a:rPr lang="fr-FR" smtClean="0"/>
              <a:t>‹N°›</a:t>
            </a:fld>
            <a:endParaRPr lang="fr-FR"/>
          </a:p>
        </p:txBody>
      </p:sp>
    </p:spTree>
    <p:extLst>
      <p:ext uri="{BB962C8B-B14F-4D97-AF65-F5344CB8AC3E}">
        <p14:creationId xmlns:p14="http://schemas.microsoft.com/office/powerpoint/2010/main" val="162329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A29245-B72F-E292-6E7A-191558B1418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E63BC01-AD27-822F-53DA-B2A7C2D3F614}"/>
              </a:ext>
            </a:extLst>
          </p:cNvPr>
          <p:cNvSpPr>
            <a:spLocks noGrp="1"/>
          </p:cNvSpPr>
          <p:nvPr>
            <p:ph type="dt" sz="half" idx="10"/>
          </p:nvPr>
        </p:nvSpPr>
        <p:spPr/>
        <p:txBody>
          <a:bodyPr/>
          <a:lstStyle/>
          <a:p>
            <a:fld id="{3D5FBD4C-330B-4F92-B1C9-F9DC978C42D2}" type="datetimeFigureOut">
              <a:rPr lang="fr-FR" smtClean="0"/>
              <a:t>09/01/2024</a:t>
            </a:fld>
            <a:endParaRPr lang="fr-FR"/>
          </a:p>
        </p:txBody>
      </p:sp>
      <p:sp>
        <p:nvSpPr>
          <p:cNvPr id="4" name="Espace réservé du pied de page 3">
            <a:extLst>
              <a:ext uri="{FF2B5EF4-FFF2-40B4-BE49-F238E27FC236}">
                <a16:creationId xmlns:a16="http://schemas.microsoft.com/office/drawing/2014/main" id="{C862033E-43B7-6D09-612F-8E04E90FFCC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B85A8D3-76F8-1DFF-9B24-95C34A1088D5}"/>
              </a:ext>
            </a:extLst>
          </p:cNvPr>
          <p:cNvSpPr>
            <a:spLocks noGrp="1"/>
          </p:cNvSpPr>
          <p:nvPr>
            <p:ph type="sldNum" sz="quarter" idx="12"/>
          </p:nvPr>
        </p:nvSpPr>
        <p:spPr/>
        <p:txBody>
          <a:bodyPr/>
          <a:lstStyle/>
          <a:p>
            <a:fld id="{133C93AC-B2E1-42EA-9403-B17D5D29E134}" type="slidenum">
              <a:rPr lang="fr-FR" smtClean="0"/>
              <a:t>‹N°›</a:t>
            </a:fld>
            <a:endParaRPr lang="fr-FR"/>
          </a:p>
        </p:txBody>
      </p:sp>
    </p:spTree>
    <p:extLst>
      <p:ext uri="{BB962C8B-B14F-4D97-AF65-F5344CB8AC3E}">
        <p14:creationId xmlns:p14="http://schemas.microsoft.com/office/powerpoint/2010/main" val="3256092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877E364-3B98-8867-8624-9625188AEA57}"/>
              </a:ext>
            </a:extLst>
          </p:cNvPr>
          <p:cNvSpPr>
            <a:spLocks noGrp="1"/>
          </p:cNvSpPr>
          <p:nvPr>
            <p:ph type="dt" sz="half" idx="10"/>
          </p:nvPr>
        </p:nvSpPr>
        <p:spPr/>
        <p:txBody>
          <a:bodyPr/>
          <a:lstStyle/>
          <a:p>
            <a:fld id="{3D5FBD4C-330B-4F92-B1C9-F9DC978C42D2}" type="datetimeFigureOut">
              <a:rPr lang="fr-FR" smtClean="0"/>
              <a:t>09/01/2024</a:t>
            </a:fld>
            <a:endParaRPr lang="fr-FR"/>
          </a:p>
        </p:txBody>
      </p:sp>
      <p:sp>
        <p:nvSpPr>
          <p:cNvPr id="3" name="Espace réservé du pied de page 2">
            <a:extLst>
              <a:ext uri="{FF2B5EF4-FFF2-40B4-BE49-F238E27FC236}">
                <a16:creationId xmlns:a16="http://schemas.microsoft.com/office/drawing/2014/main" id="{00A33189-D666-95CD-0477-FACBEEE77CC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6BF4F13-46AC-0D9A-1221-452B18C4C519}"/>
              </a:ext>
            </a:extLst>
          </p:cNvPr>
          <p:cNvSpPr>
            <a:spLocks noGrp="1"/>
          </p:cNvSpPr>
          <p:nvPr>
            <p:ph type="sldNum" sz="quarter" idx="12"/>
          </p:nvPr>
        </p:nvSpPr>
        <p:spPr/>
        <p:txBody>
          <a:bodyPr/>
          <a:lstStyle/>
          <a:p>
            <a:fld id="{133C93AC-B2E1-42EA-9403-B17D5D29E134}" type="slidenum">
              <a:rPr lang="fr-FR" smtClean="0"/>
              <a:t>‹N°›</a:t>
            </a:fld>
            <a:endParaRPr lang="fr-FR"/>
          </a:p>
        </p:txBody>
      </p:sp>
    </p:spTree>
    <p:extLst>
      <p:ext uri="{BB962C8B-B14F-4D97-AF65-F5344CB8AC3E}">
        <p14:creationId xmlns:p14="http://schemas.microsoft.com/office/powerpoint/2010/main" val="453795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A54ACE-4593-96BF-7FF3-E75D37D198B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567BFE6-68C5-2771-4631-6AF10DABDB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9A5E405-195F-491A-4BD2-A17A65553C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B83DE10-36D2-8927-C405-D18DC4D2FBB1}"/>
              </a:ext>
            </a:extLst>
          </p:cNvPr>
          <p:cNvSpPr>
            <a:spLocks noGrp="1"/>
          </p:cNvSpPr>
          <p:nvPr>
            <p:ph type="dt" sz="half" idx="10"/>
          </p:nvPr>
        </p:nvSpPr>
        <p:spPr/>
        <p:txBody>
          <a:bodyPr/>
          <a:lstStyle/>
          <a:p>
            <a:fld id="{3D5FBD4C-330B-4F92-B1C9-F9DC978C42D2}" type="datetimeFigureOut">
              <a:rPr lang="fr-FR" smtClean="0"/>
              <a:t>09/01/2024</a:t>
            </a:fld>
            <a:endParaRPr lang="fr-FR"/>
          </a:p>
        </p:txBody>
      </p:sp>
      <p:sp>
        <p:nvSpPr>
          <p:cNvPr id="6" name="Espace réservé du pied de page 5">
            <a:extLst>
              <a:ext uri="{FF2B5EF4-FFF2-40B4-BE49-F238E27FC236}">
                <a16:creationId xmlns:a16="http://schemas.microsoft.com/office/drawing/2014/main" id="{59E61E4A-2DF3-F066-2BA4-4C370E45B4E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3C16247-12E3-8ED2-64BC-B1B90E9F53D8}"/>
              </a:ext>
            </a:extLst>
          </p:cNvPr>
          <p:cNvSpPr>
            <a:spLocks noGrp="1"/>
          </p:cNvSpPr>
          <p:nvPr>
            <p:ph type="sldNum" sz="quarter" idx="12"/>
          </p:nvPr>
        </p:nvSpPr>
        <p:spPr/>
        <p:txBody>
          <a:bodyPr/>
          <a:lstStyle/>
          <a:p>
            <a:fld id="{133C93AC-B2E1-42EA-9403-B17D5D29E134}" type="slidenum">
              <a:rPr lang="fr-FR" smtClean="0"/>
              <a:t>‹N°›</a:t>
            </a:fld>
            <a:endParaRPr lang="fr-FR"/>
          </a:p>
        </p:txBody>
      </p:sp>
    </p:spTree>
    <p:extLst>
      <p:ext uri="{BB962C8B-B14F-4D97-AF65-F5344CB8AC3E}">
        <p14:creationId xmlns:p14="http://schemas.microsoft.com/office/powerpoint/2010/main" val="193642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617EB9-C097-126C-A3D8-1FD8FADC9B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8A2449A-C955-8443-E1E3-6F762C2409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FFF930F-0B84-F882-B6EC-8D8D874B0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AD7592D-FDCF-527D-BB86-0A9E29D5E443}"/>
              </a:ext>
            </a:extLst>
          </p:cNvPr>
          <p:cNvSpPr>
            <a:spLocks noGrp="1"/>
          </p:cNvSpPr>
          <p:nvPr>
            <p:ph type="dt" sz="half" idx="10"/>
          </p:nvPr>
        </p:nvSpPr>
        <p:spPr/>
        <p:txBody>
          <a:bodyPr/>
          <a:lstStyle/>
          <a:p>
            <a:fld id="{3D5FBD4C-330B-4F92-B1C9-F9DC978C42D2}" type="datetimeFigureOut">
              <a:rPr lang="fr-FR" smtClean="0"/>
              <a:t>09/01/2024</a:t>
            </a:fld>
            <a:endParaRPr lang="fr-FR"/>
          </a:p>
        </p:txBody>
      </p:sp>
      <p:sp>
        <p:nvSpPr>
          <p:cNvPr id="6" name="Espace réservé du pied de page 5">
            <a:extLst>
              <a:ext uri="{FF2B5EF4-FFF2-40B4-BE49-F238E27FC236}">
                <a16:creationId xmlns:a16="http://schemas.microsoft.com/office/drawing/2014/main" id="{80FCB9AB-6D66-3A4C-05F7-9FE6B328908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3830D5C-7594-DCA1-EBC8-53F73BE2D366}"/>
              </a:ext>
            </a:extLst>
          </p:cNvPr>
          <p:cNvSpPr>
            <a:spLocks noGrp="1"/>
          </p:cNvSpPr>
          <p:nvPr>
            <p:ph type="sldNum" sz="quarter" idx="12"/>
          </p:nvPr>
        </p:nvSpPr>
        <p:spPr/>
        <p:txBody>
          <a:bodyPr/>
          <a:lstStyle/>
          <a:p>
            <a:fld id="{133C93AC-B2E1-42EA-9403-B17D5D29E134}" type="slidenum">
              <a:rPr lang="fr-FR" smtClean="0"/>
              <a:t>‹N°›</a:t>
            </a:fld>
            <a:endParaRPr lang="fr-FR"/>
          </a:p>
        </p:txBody>
      </p:sp>
    </p:spTree>
    <p:extLst>
      <p:ext uri="{BB962C8B-B14F-4D97-AF65-F5344CB8AC3E}">
        <p14:creationId xmlns:p14="http://schemas.microsoft.com/office/powerpoint/2010/main" val="6834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111E181-A151-D5CB-499E-EEB99D6624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B55D2C5-C752-2F1C-EA2A-BC714A7DB4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1A71D80-804C-16FB-D506-98AF305201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FBD4C-330B-4F92-B1C9-F9DC978C42D2}" type="datetimeFigureOut">
              <a:rPr lang="fr-FR" smtClean="0"/>
              <a:t>09/01/2024</a:t>
            </a:fld>
            <a:endParaRPr lang="fr-FR"/>
          </a:p>
        </p:txBody>
      </p:sp>
      <p:sp>
        <p:nvSpPr>
          <p:cNvPr id="5" name="Espace réservé du pied de page 4">
            <a:extLst>
              <a:ext uri="{FF2B5EF4-FFF2-40B4-BE49-F238E27FC236}">
                <a16:creationId xmlns:a16="http://schemas.microsoft.com/office/drawing/2014/main" id="{FC1331E3-64FE-1863-82B3-A5475E6680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A7CBA90-8F99-7733-F787-582661EC1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3C93AC-B2E1-42EA-9403-B17D5D29E134}" type="slidenum">
              <a:rPr lang="fr-FR" smtClean="0"/>
              <a:t>‹N°›</a:t>
            </a:fld>
            <a:endParaRPr lang="fr-FR"/>
          </a:p>
        </p:txBody>
      </p:sp>
    </p:spTree>
    <p:extLst>
      <p:ext uri="{BB962C8B-B14F-4D97-AF65-F5344CB8AC3E}">
        <p14:creationId xmlns:p14="http://schemas.microsoft.com/office/powerpoint/2010/main" val="889150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boss.gouv.fr/portail/accueil/bulletin-de-paie/montant-net-social.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25E181-749E-4246-A686-C375332509B8}"/>
              </a:ext>
            </a:extLst>
          </p:cNvPr>
          <p:cNvSpPr>
            <a:spLocks noGrp="1"/>
          </p:cNvSpPr>
          <p:nvPr>
            <p:ph type="title"/>
          </p:nvPr>
        </p:nvSpPr>
        <p:spPr>
          <a:xfrm>
            <a:off x="6443047" y="2062480"/>
            <a:ext cx="5409262" cy="782320"/>
          </a:xfrm>
        </p:spPr>
        <p:txBody>
          <a:bodyPr/>
          <a:lstStyle/>
          <a:p>
            <a:r>
              <a:rPr lang="fr-FR" dirty="0"/>
              <a:t>Bulletin de paie et le montant net social</a:t>
            </a:r>
          </a:p>
        </p:txBody>
      </p:sp>
      <p:sp>
        <p:nvSpPr>
          <p:cNvPr id="4" name="Espace réservé du texte 3">
            <a:extLst>
              <a:ext uri="{FF2B5EF4-FFF2-40B4-BE49-F238E27FC236}">
                <a16:creationId xmlns:a16="http://schemas.microsoft.com/office/drawing/2014/main" id="{990ADA6D-3D97-4C98-B7CE-46E98267777D}"/>
              </a:ext>
            </a:extLst>
          </p:cNvPr>
          <p:cNvSpPr>
            <a:spLocks noGrp="1"/>
          </p:cNvSpPr>
          <p:nvPr>
            <p:ph type="body" sz="quarter" idx="13"/>
          </p:nvPr>
        </p:nvSpPr>
        <p:spPr>
          <a:xfrm>
            <a:off x="6995532" y="2948375"/>
            <a:ext cx="4856777" cy="2195512"/>
          </a:xfrm>
        </p:spPr>
        <p:txBody>
          <a:bodyPr>
            <a:normAutofit/>
          </a:bodyPr>
          <a:lstStyle/>
          <a:p>
            <a:pPr marL="0" indent="0" algn="just">
              <a:buNone/>
            </a:pPr>
            <a:endParaRPr lang="fr-FR" dirty="0">
              <a:highlight>
                <a:srgbClr val="FFFF00"/>
              </a:highlight>
            </a:endParaRPr>
          </a:p>
        </p:txBody>
      </p:sp>
      <p:sp>
        <p:nvSpPr>
          <p:cNvPr id="3" name="Espace réservé du numéro de diapositive 2">
            <a:extLst>
              <a:ext uri="{FF2B5EF4-FFF2-40B4-BE49-F238E27FC236}">
                <a16:creationId xmlns:a16="http://schemas.microsoft.com/office/drawing/2014/main" id="{13363BB5-D4AC-49EC-AA6F-6CCC8BFA745E}"/>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800" b="0" i="0" u="none" strike="noStrike" kern="1200" cap="none" spc="0" normalizeH="0" baseline="0" noProof="0" smtClean="0">
                <a:ln>
                  <a:noFill/>
                </a:ln>
                <a:solidFill>
                  <a:srgbClr val="E4271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800" b="0" i="0" u="none" strike="noStrike" kern="1200" cap="none" spc="0" normalizeH="0" baseline="0" noProof="0" dirty="0">
              <a:ln>
                <a:noFill/>
              </a:ln>
              <a:solidFill>
                <a:srgbClr val="E4271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32583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996057" y="497874"/>
            <a:ext cx="10730721" cy="711200"/>
          </a:xfrm>
        </p:spPr>
        <p:txBody>
          <a:bodyPr>
            <a:noAutofit/>
          </a:bodyPr>
          <a:lstStyle/>
          <a:p>
            <a:r>
              <a:rPr lang="fr-FR" sz="2400" b="1" dirty="0">
                <a:solidFill>
                  <a:srgbClr val="FF0000"/>
                </a:solidFill>
                <a:latin typeface="+mj-lt"/>
              </a:rPr>
              <a:t>Bulletin de paie et mentio</a:t>
            </a:r>
            <a:r>
              <a:rPr lang="fr-FR" sz="2400" b="1" dirty="0">
                <a:solidFill>
                  <a:srgbClr val="FF0000"/>
                </a:solidFill>
              </a:rPr>
              <a:t>n du montant net social</a:t>
            </a:r>
            <a:br>
              <a:rPr lang="fr-FR" sz="2400" b="1" dirty="0">
                <a:solidFill>
                  <a:srgbClr val="FF0000"/>
                </a:solidFill>
                <a:latin typeface="+mj-lt"/>
              </a:rPr>
            </a:br>
            <a:endParaRPr lang="fr-FR" sz="2400" b="1" dirty="0"/>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996057" y="1209074"/>
            <a:ext cx="10215926" cy="4961138"/>
          </a:xfrm>
        </p:spPr>
        <p:txBody>
          <a:bodyPr>
            <a:noAutofit/>
          </a:bodyPr>
          <a:lstStyle/>
          <a:p>
            <a:pPr marL="342900" lvl="0" indent="-342900" algn="just">
              <a:lnSpc>
                <a:spcPts val="1400"/>
              </a:lnSpc>
              <a:spcBef>
                <a:spcPts val="1200"/>
              </a:spcBef>
              <a:spcAft>
                <a:spcPts val="0"/>
              </a:spcAft>
              <a:buClr>
                <a:srgbClr val="E42713"/>
              </a:buClr>
              <a:buFont typeface="Wingdings" panose="05000000000000000000" pitchFamily="2" charset="2"/>
              <a:buChar char="q"/>
            </a:pPr>
            <a:r>
              <a:rPr lang="fr-FR" altLang="fr-FR" sz="1400" b="1" u="sng" dirty="0">
                <a:solidFill>
                  <a:schemeClr val="tx1"/>
                </a:solidFill>
                <a:latin typeface="+mj-lt"/>
                <a:cs typeface="Times New Roman" panose="02020603050405020304" pitchFamily="18" charset="0"/>
              </a:rPr>
              <a:t>Contexte : </a:t>
            </a:r>
          </a:p>
          <a:p>
            <a:pPr marL="539750" lvl="0" indent="-269875" algn="just">
              <a:lnSpc>
                <a:spcPts val="1400"/>
              </a:lnSpc>
              <a:spcBef>
                <a:spcPts val="1200"/>
              </a:spcBef>
              <a:spcAft>
                <a:spcPts val="0"/>
              </a:spcAft>
              <a:buClr>
                <a:srgbClr val="E42713"/>
              </a:buClr>
              <a:buFont typeface="Wingdings" panose="05000000000000000000" pitchFamily="2" charset="2"/>
              <a:buChar char="§"/>
            </a:pPr>
            <a:r>
              <a:rPr lang="fr-FR" altLang="fr-FR" sz="1400" b="1" u="sng" dirty="0">
                <a:solidFill>
                  <a:schemeClr val="tx1"/>
                </a:solidFill>
                <a:latin typeface="+mj-lt"/>
                <a:cs typeface="Times New Roman" panose="02020603050405020304" pitchFamily="18" charset="0"/>
              </a:rPr>
              <a:t>Pour mémoire</a:t>
            </a:r>
            <a:r>
              <a:rPr lang="fr-FR" altLang="fr-FR" sz="1400" dirty="0">
                <a:solidFill>
                  <a:schemeClr val="tx1"/>
                </a:solidFill>
                <a:latin typeface="+mj-lt"/>
                <a:cs typeface="Times New Roman" panose="02020603050405020304" pitchFamily="18" charset="0"/>
              </a:rPr>
              <a:t>, la présentation du bulletin de paie a changé le 1</a:t>
            </a:r>
            <a:r>
              <a:rPr lang="fr-FR" altLang="fr-FR" sz="1400" baseline="30000" dirty="0">
                <a:solidFill>
                  <a:schemeClr val="tx1"/>
                </a:solidFill>
                <a:latin typeface="+mj-lt"/>
                <a:cs typeface="Times New Roman" panose="02020603050405020304" pitchFamily="18" charset="0"/>
              </a:rPr>
              <a:t>er</a:t>
            </a:r>
            <a:r>
              <a:rPr lang="fr-FR" altLang="fr-FR" sz="1400" dirty="0">
                <a:solidFill>
                  <a:schemeClr val="tx1"/>
                </a:solidFill>
                <a:latin typeface="+mj-lt"/>
                <a:cs typeface="Times New Roman" panose="02020603050405020304" pitchFamily="18" charset="0"/>
              </a:rPr>
              <a:t> janvier 2022 avec l’objectif de faciliter la déclaration d’impôts. Ainsi, il y est inscrit le montant du salaire net imposable, le montant de l’impôt sur le revenu prélevé à la source et celui des heures supplémentaires ou complémentaires exonérées ainsi qu</a:t>
            </a:r>
            <a:r>
              <a:rPr lang="fr-FR" altLang="fr-FR" sz="1400" dirty="0">
                <a:latin typeface="+mj-lt"/>
                <a:cs typeface="Times New Roman" panose="02020603050405020304" pitchFamily="18" charset="0"/>
              </a:rPr>
              <a:t>e leurs cumuls annuels. Par ailleurs, le cumul du montant des prélèvements à la source doit être mentionné.</a:t>
            </a:r>
          </a:p>
          <a:p>
            <a:pPr marL="1012825" lvl="1" indent="-285750" algn="just">
              <a:lnSpc>
                <a:spcPts val="1400"/>
              </a:lnSpc>
              <a:spcBef>
                <a:spcPts val="1200"/>
              </a:spcBef>
              <a:buClr>
                <a:srgbClr val="E42713"/>
              </a:buClr>
              <a:buFont typeface="Wingdings" panose="05000000000000000000" pitchFamily="2" charset="2"/>
              <a:buChar char="ü"/>
            </a:pPr>
            <a:r>
              <a:rPr lang="fr-FR" altLang="fr-FR" sz="1400" dirty="0">
                <a:latin typeface="+mj-lt"/>
                <a:cs typeface="Times New Roman" panose="02020603050405020304" pitchFamily="18" charset="0"/>
              </a:rPr>
              <a:t>Pour la lisibilité du bulletin de paie, les intitulés « Net à payer avant impôt sur le revenu » et « Net à payer au salarié » ainsi que les montants qui leur sont associés doivent apparaître d’une manière claire.</a:t>
            </a:r>
          </a:p>
          <a:p>
            <a:pPr marL="539750" lvl="0" indent="-269875" algn="just">
              <a:lnSpc>
                <a:spcPts val="1400"/>
              </a:lnSpc>
              <a:spcBef>
                <a:spcPts val="1200"/>
              </a:spcBef>
              <a:spcAft>
                <a:spcPts val="0"/>
              </a:spcAft>
              <a:buClr>
                <a:srgbClr val="E42713"/>
              </a:buClr>
              <a:buFont typeface="Wingdings" panose="05000000000000000000" pitchFamily="2" charset="2"/>
              <a:buChar char="§"/>
            </a:pPr>
            <a:r>
              <a:rPr lang="fr-FR" altLang="fr-FR" sz="1400" dirty="0">
                <a:latin typeface="+mj-lt"/>
                <a:cs typeface="Times New Roman" panose="02020603050405020304" pitchFamily="18" charset="0"/>
              </a:rPr>
              <a:t>L</a:t>
            </a:r>
            <a:r>
              <a:rPr lang="fr-FR" altLang="fr-FR" sz="1400" dirty="0">
                <a:solidFill>
                  <a:schemeClr val="tx1"/>
                </a:solidFill>
                <a:latin typeface="+mj-lt"/>
                <a:cs typeface="Times New Roman" panose="02020603050405020304" pitchFamily="18" charset="0"/>
              </a:rPr>
              <a:t>’arrêté du 31 janvier 2023, modifiant l’arrêté du 25 février 2016 et publié au Journal officiel du 7 février 2023, fixe les libellés, l’ordre et le regroupement des informations figurant obligatoirement sur le bulletin de salaire mentionnés à l’article R. 3243-2 du Code du travail.</a:t>
            </a:r>
          </a:p>
          <a:p>
            <a:pPr marL="996950" lvl="1" indent="-269875" algn="just">
              <a:lnSpc>
                <a:spcPts val="1400"/>
              </a:lnSpc>
              <a:spcBef>
                <a:spcPts val="1200"/>
              </a:spcBef>
              <a:buClr>
                <a:srgbClr val="E42713"/>
              </a:buClr>
              <a:buFont typeface="Wingdings" panose="05000000000000000000" pitchFamily="2" charset="2"/>
              <a:buChar char="ü"/>
            </a:pPr>
            <a:r>
              <a:rPr lang="fr-FR" altLang="fr-FR" sz="1400" dirty="0">
                <a:latin typeface="+mj-lt"/>
                <a:cs typeface="Times New Roman" panose="02020603050405020304" pitchFamily="18" charset="0"/>
              </a:rPr>
              <a:t>A partir du 1er juillet 2023, les employeurs ont eu l’obligation de faire apparaître une nouvelle rubrique dénommé « montant net social » qui correspond au montant des revenus pris en compte pour le calcul de certaines prestations sociales comme la prime d’activité ou le RSA.</a:t>
            </a:r>
          </a:p>
          <a:p>
            <a:pPr marL="996950" lvl="1" indent="-269875" algn="just">
              <a:lnSpc>
                <a:spcPts val="1400"/>
              </a:lnSpc>
              <a:spcBef>
                <a:spcPts val="1200"/>
              </a:spcBef>
              <a:buClr>
                <a:srgbClr val="E42713"/>
              </a:buClr>
              <a:buFont typeface="Wingdings" panose="05000000000000000000" pitchFamily="2" charset="2"/>
              <a:buChar char="ü"/>
            </a:pPr>
            <a:r>
              <a:rPr lang="fr-FR" altLang="fr-FR" sz="1400" dirty="0">
                <a:latin typeface="+mj-lt"/>
                <a:cs typeface="Times New Roman" panose="02020603050405020304" pitchFamily="18" charset="0"/>
              </a:rPr>
              <a:t>Le « montant net social » correspond au revenu net après déduction de l’ensemble des prélèvements sociaux obligatoires.</a:t>
            </a:r>
          </a:p>
          <a:p>
            <a:pPr marL="996950" lvl="1" indent="-269875" algn="just">
              <a:lnSpc>
                <a:spcPts val="1400"/>
              </a:lnSpc>
              <a:spcBef>
                <a:spcPts val="1200"/>
              </a:spcBef>
              <a:buClr>
                <a:srgbClr val="E42713"/>
              </a:buClr>
              <a:buFont typeface="Wingdings" panose="05000000000000000000" pitchFamily="2" charset="2"/>
              <a:buChar char="ü"/>
            </a:pPr>
            <a:r>
              <a:rPr lang="fr-FR" altLang="fr-FR" sz="1400" dirty="0">
                <a:solidFill>
                  <a:schemeClr val="tx1"/>
                </a:solidFill>
                <a:latin typeface="+mj-lt"/>
                <a:cs typeface="Times New Roman" panose="02020603050405020304" pitchFamily="18" charset="0"/>
              </a:rPr>
              <a:t>De plus, l’arrêté simplifie les modèles de bulletins de paie :</a:t>
            </a:r>
          </a:p>
          <a:p>
            <a:pPr marL="1454150" lvl="2" indent="-269875" algn="just">
              <a:lnSpc>
                <a:spcPts val="1400"/>
              </a:lnSpc>
              <a:spcBef>
                <a:spcPts val="1200"/>
              </a:spcBef>
              <a:buClr>
                <a:srgbClr val="E42713"/>
              </a:buClr>
            </a:pPr>
            <a:r>
              <a:rPr lang="fr-FR" altLang="fr-FR" sz="1400" dirty="0">
                <a:solidFill>
                  <a:schemeClr val="tx1"/>
                </a:solidFill>
                <a:latin typeface="+mj-lt"/>
                <a:cs typeface="Times New Roman" panose="02020603050405020304" pitchFamily="18" charset="0"/>
              </a:rPr>
              <a:t>les libellés plus lisibles et hiérarchisés ;</a:t>
            </a:r>
          </a:p>
          <a:p>
            <a:pPr marL="1454150" lvl="2" indent="-269875" algn="just">
              <a:lnSpc>
                <a:spcPts val="1400"/>
              </a:lnSpc>
              <a:spcBef>
                <a:spcPts val="1200"/>
              </a:spcBef>
              <a:buClr>
                <a:srgbClr val="E42713"/>
              </a:buClr>
            </a:pPr>
            <a:r>
              <a:rPr lang="fr-FR" altLang="fr-FR" sz="1400" dirty="0">
                <a:latin typeface="+mj-lt"/>
                <a:cs typeface="Times New Roman" panose="02020603050405020304" pitchFamily="18" charset="0"/>
              </a:rPr>
              <a:t>les cotisations et contributions sociales obligatoires qui sont déduites de la rémunération brute pour calculer le revenu net « social », seront isolées des cotisations à des régimes facultatifs, et des autres retenues ou versements ;</a:t>
            </a:r>
          </a:p>
          <a:p>
            <a:pPr marL="1454150" lvl="2" indent="-269875" algn="just">
              <a:lnSpc>
                <a:spcPts val="1400"/>
              </a:lnSpc>
              <a:spcBef>
                <a:spcPts val="1200"/>
              </a:spcBef>
              <a:buClr>
                <a:srgbClr val="E42713"/>
              </a:buClr>
            </a:pPr>
            <a:r>
              <a:rPr lang="fr-FR" altLang="fr-FR" sz="1400" dirty="0">
                <a:solidFill>
                  <a:schemeClr val="tx1"/>
                </a:solidFill>
                <a:latin typeface="+mj-lt"/>
                <a:cs typeface="Times New Roman" panose="02020603050405020304" pitchFamily="18" charset="0"/>
              </a:rPr>
              <a:t>l’harmonisation de l’affichage de certains avantages, remboursements ou déductions permettra aux salariés de mieux comprendre le montant net qu’ils reçoivent.</a:t>
            </a:r>
          </a:p>
          <a:p>
            <a:pPr marL="727075" lvl="1" indent="0" algn="just">
              <a:lnSpc>
                <a:spcPts val="1400"/>
              </a:lnSpc>
              <a:spcBef>
                <a:spcPts val="1200"/>
              </a:spcBef>
              <a:buClr>
                <a:srgbClr val="E42713"/>
              </a:buClr>
              <a:buNone/>
            </a:pPr>
            <a:endParaRPr lang="fr-FR" altLang="fr-FR" sz="1400" dirty="0">
              <a:solidFill>
                <a:schemeClr val="tx1"/>
              </a:solidFill>
              <a:latin typeface="+mj-lt"/>
              <a:cs typeface="Times New Roman" panose="02020603050405020304" pitchFamily="18" charset="0"/>
            </a:endParaRPr>
          </a:p>
          <a:p>
            <a:pPr lvl="1" algn="just">
              <a:lnSpc>
                <a:spcPct val="100000"/>
              </a:lnSpc>
              <a:spcBef>
                <a:spcPts val="600"/>
              </a:spcBef>
              <a:buNone/>
              <a:defRPr/>
            </a:pPr>
            <a:r>
              <a:rPr lang="fr-FR" altLang="fr-FR" sz="1400" b="1" dirty="0">
                <a:solidFill>
                  <a:schemeClr val="tx1"/>
                </a:solidFill>
                <a:latin typeface="+mj-lt"/>
                <a:cs typeface="Times New Roman" panose="02020603050405020304" pitchFamily="18" charset="0"/>
              </a:rPr>
              <a:t> </a:t>
            </a:r>
          </a:p>
          <a:p>
            <a:pPr marL="285750" lvl="1" indent="-285750" algn="just">
              <a:lnSpc>
                <a:spcPct val="100000"/>
              </a:lnSpc>
              <a:spcBef>
                <a:spcPts val="600"/>
              </a:spcBef>
              <a:defRPr/>
            </a:pPr>
            <a:endParaRPr lang="fr-FR" altLang="fr-FR" sz="1400" b="1" dirty="0">
              <a:solidFill>
                <a:srgbClr val="0070C0"/>
              </a:solidFill>
              <a:latin typeface="+mj-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j-lt"/>
              <a:cs typeface="Times New Roman" panose="02020603050405020304" pitchFamily="18" charset="0"/>
            </a:endParaRPr>
          </a:p>
          <a:p>
            <a:pPr marR="0" lvl="1" algn="just" defTabSz="914400" rtl="0" eaLnBrk="1" fontAlgn="auto" latinLnBrk="0" hangingPunct="1">
              <a:lnSpc>
                <a:spcPct val="100000"/>
              </a:lnSpc>
              <a:spcBef>
                <a:spcPts val="600"/>
              </a:spcBef>
              <a:buClrTx/>
              <a:buSzTx/>
              <a:buNone/>
              <a:tabLst/>
              <a:defRPr/>
            </a:pPr>
            <a:endParaRPr lang="fr-FR" altLang="fr-FR" sz="1400" dirty="0">
              <a:solidFill>
                <a:srgbClr val="0070C0"/>
              </a:solidFill>
              <a:latin typeface="+mj-lt"/>
              <a:cs typeface="Times New Roman" panose="02020603050405020304" pitchFamily="18" charset="0"/>
            </a:endParaRPr>
          </a:p>
          <a:p>
            <a:pPr lvl="1" algn="just">
              <a:spcBef>
                <a:spcPts val="600"/>
              </a:spcBef>
              <a:buNone/>
              <a:defRPr/>
            </a:pPr>
            <a:endParaRPr lang="fr-FR" altLang="fr-FR" sz="1400" dirty="0">
              <a:solidFill>
                <a:srgbClr val="0070C0"/>
              </a:solidFill>
              <a:latin typeface="+mj-lt"/>
              <a:cs typeface="Times New Roman" panose="02020603050405020304" pitchFamily="18" charset="0"/>
            </a:endParaRPr>
          </a:p>
        </p:txBody>
      </p:sp>
    </p:spTree>
    <p:extLst>
      <p:ext uri="{BB962C8B-B14F-4D97-AF65-F5344CB8AC3E}">
        <p14:creationId xmlns:p14="http://schemas.microsoft.com/office/powerpoint/2010/main" val="1009844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996057" y="497874"/>
            <a:ext cx="10730721" cy="711200"/>
          </a:xfrm>
        </p:spPr>
        <p:txBody>
          <a:bodyPr>
            <a:noAutofit/>
          </a:bodyPr>
          <a:lstStyle/>
          <a:p>
            <a:r>
              <a:rPr lang="fr-FR" sz="2400" b="1" dirty="0">
                <a:solidFill>
                  <a:srgbClr val="FF0000"/>
                </a:solidFill>
                <a:latin typeface="+mj-lt"/>
              </a:rPr>
              <a:t>Bulletin de paie et mentio</a:t>
            </a:r>
            <a:r>
              <a:rPr lang="fr-FR" sz="2400" b="1" dirty="0">
                <a:solidFill>
                  <a:srgbClr val="FF0000"/>
                </a:solidFill>
              </a:rPr>
              <a:t>n du montant net social</a:t>
            </a:r>
            <a:br>
              <a:rPr lang="fr-FR" sz="2400" b="1" dirty="0">
                <a:solidFill>
                  <a:srgbClr val="FF0000"/>
                </a:solidFill>
                <a:latin typeface="+mj-lt"/>
              </a:rPr>
            </a:br>
            <a:endParaRPr lang="fr-FR" sz="2400" b="1" dirty="0"/>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996057" y="1209074"/>
            <a:ext cx="10215926" cy="4961138"/>
          </a:xfrm>
        </p:spPr>
        <p:txBody>
          <a:bodyPr>
            <a:noAutofit/>
          </a:bodyPr>
          <a:lstStyle/>
          <a:p>
            <a:pPr marL="342900" lvl="0" indent="-342900" algn="just">
              <a:lnSpc>
                <a:spcPts val="1400"/>
              </a:lnSpc>
              <a:spcBef>
                <a:spcPts val="1200"/>
              </a:spcBef>
              <a:spcAft>
                <a:spcPts val="0"/>
              </a:spcAft>
              <a:buClr>
                <a:srgbClr val="E42713"/>
              </a:buClr>
              <a:buFont typeface="Wingdings" panose="05000000000000000000" pitchFamily="2" charset="2"/>
              <a:buChar char="q"/>
            </a:pPr>
            <a:r>
              <a:rPr lang="fr-FR" altLang="fr-FR" sz="1400" b="1" u="sng" dirty="0">
                <a:latin typeface="+mj-lt"/>
                <a:cs typeface="Times New Roman" panose="02020603050405020304" pitchFamily="18" charset="0"/>
              </a:rPr>
              <a:t>A partir du 1</a:t>
            </a:r>
            <a:r>
              <a:rPr lang="fr-FR" altLang="fr-FR" sz="1400" b="1" u="sng" baseline="30000" dirty="0">
                <a:latin typeface="+mj-lt"/>
                <a:cs typeface="Times New Roman" panose="02020603050405020304" pitchFamily="18" charset="0"/>
              </a:rPr>
              <a:t>er</a:t>
            </a:r>
            <a:r>
              <a:rPr lang="fr-FR" altLang="fr-FR" sz="1400" b="1" u="sng" dirty="0">
                <a:latin typeface="+mj-lt"/>
                <a:cs typeface="Times New Roman" panose="02020603050405020304" pitchFamily="18" charset="0"/>
              </a:rPr>
              <a:t> janvier 2024 </a:t>
            </a:r>
            <a:r>
              <a:rPr lang="fr-FR" altLang="fr-FR" sz="1400" b="1" u="sng" dirty="0">
                <a:solidFill>
                  <a:schemeClr val="tx1"/>
                </a:solidFill>
                <a:latin typeface="+mj-lt"/>
                <a:cs typeface="Times New Roman" panose="02020603050405020304" pitchFamily="18" charset="0"/>
              </a:rPr>
              <a:t>: </a:t>
            </a:r>
          </a:p>
          <a:p>
            <a:pPr marL="1012825" lvl="1" indent="-285750" algn="just">
              <a:lnSpc>
                <a:spcPts val="1400"/>
              </a:lnSpc>
              <a:spcBef>
                <a:spcPts val="1200"/>
              </a:spcBef>
              <a:buClr>
                <a:srgbClr val="E42713"/>
              </a:buClr>
              <a:buFont typeface="Wingdings" panose="05000000000000000000" pitchFamily="2" charset="2"/>
              <a:buChar char="§"/>
            </a:pPr>
            <a:r>
              <a:rPr lang="fr-FR" altLang="fr-FR" sz="1400" dirty="0">
                <a:solidFill>
                  <a:schemeClr val="tx1"/>
                </a:solidFill>
                <a:latin typeface="+mj-lt"/>
                <a:cs typeface="Times New Roman" panose="02020603050405020304" pitchFamily="18" charset="0"/>
              </a:rPr>
              <a:t>Jusqu’alors le montant net social était affiché progressivement sur les bulletins de paie, en janvier 2024 il le sera également sur les relevés de prestations.</a:t>
            </a:r>
          </a:p>
          <a:p>
            <a:pPr marL="1012825" lvl="1" indent="-285750" algn="just">
              <a:lnSpc>
                <a:spcPts val="1400"/>
              </a:lnSpc>
              <a:spcBef>
                <a:spcPts val="1200"/>
              </a:spcBef>
              <a:buClr>
                <a:srgbClr val="E42713"/>
              </a:buClr>
              <a:buFont typeface="Wingdings" panose="05000000000000000000" pitchFamily="2" charset="2"/>
              <a:buChar char="§"/>
            </a:pPr>
            <a:r>
              <a:rPr lang="fr-FR" altLang="fr-FR" sz="1400" dirty="0">
                <a:solidFill>
                  <a:schemeClr val="tx1"/>
                </a:solidFill>
                <a:latin typeface="+mj-lt"/>
                <a:cs typeface="Times New Roman" panose="02020603050405020304" pitchFamily="18" charset="0"/>
              </a:rPr>
              <a:t>Par ailleurs, dès le 1</a:t>
            </a:r>
            <a:r>
              <a:rPr lang="fr-FR" altLang="fr-FR" sz="1400" baseline="30000" dirty="0">
                <a:solidFill>
                  <a:schemeClr val="tx1"/>
                </a:solidFill>
                <a:latin typeface="+mj-lt"/>
                <a:cs typeface="Times New Roman" panose="02020603050405020304" pitchFamily="18" charset="0"/>
              </a:rPr>
              <a:t>er</a:t>
            </a:r>
            <a:r>
              <a:rPr lang="fr-FR" altLang="fr-FR" sz="1400" dirty="0">
                <a:solidFill>
                  <a:schemeClr val="tx1"/>
                </a:solidFill>
                <a:latin typeface="+mj-lt"/>
                <a:cs typeface="Times New Roman" panose="02020603050405020304" pitchFamily="18" charset="0"/>
              </a:rPr>
              <a:t> janvier 2024, les salariés devron</a:t>
            </a:r>
            <a:r>
              <a:rPr lang="fr-FR" altLang="fr-FR" sz="1400" dirty="0">
                <a:latin typeface="+mj-lt"/>
                <a:cs typeface="Times New Roman" panose="02020603050405020304" pitchFamily="18" charset="0"/>
              </a:rPr>
              <a:t>t inscrire leur montant net social dans leurs déclarations de RSA et de prime d’activité, s’ils n’avaient pas l’information sur leur bulletin de paie précédemment.</a:t>
            </a:r>
          </a:p>
          <a:p>
            <a:pPr marL="727075" lvl="1" indent="0" algn="just">
              <a:lnSpc>
                <a:spcPts val="1400"/>
              </a:lnSpc>
              <a:spcBef>
                <a:spcPts val="1200"/>
              </a:spcBef>
              <a:buClr>
                <a:srgbClr val="E42713"/>
              </a:buClr>
              <a:buNone/>
            </a:pPr>
            <a:endParaRPr lang="fr-FR" altLang="fr-FR" sz="1400" b="1" u="sng" dirty="0">
              <a:solidFill>
                <a:schemeClr val="tx1"/>
              </a:solidFill>
              <a:latin typeface="+mj-lt"/>
              <a:cs typeface="Times New Roman" panose="02020603050405020304" pitchFamily="18" charset="0"/>
            </a:endParaRPr>
          </a:p>
          <a:p>
            <a:pPr marL="342900" lvl="0" indent="-342900" algn="just">
              <a:lnSpc>
                <a:spcPts val="1400"/>
              </a:lnSpc>
              <a:spcBef>
                <a:spcPts val="1200"/>
              </a:spcBef>
              <a:spcAft>
                <a:spcPts val="0"/>
              </a:spcAft>
              <a:buClr>
                <a:srgbClr val="E42713"/>
              </a:buClr>
              <a:buFont typeface="Wingdings" panose="05000000000000000000" pitchFamily="2" charset="2"/>
              <a:buChar char="q"/>
            </a:pPr>
            <a:r>
              <a:rPr lang="fr-FR" altLang="fr-FR" sz="1400" b="1" u="sng" dirty="0">
                <a:latin typeface="+mj-lt"/>
                <a:cs typeface="Times New Roman" panose="02020603050405020304" pitchFamily="18" charset="0"/>
              </a:rPr>
              <a:t>Calcul du montant net social :</a:t>
            </a:r>
          </a:p>
          <a:p>
            <a:pPr lvl="1" algn="just">
              <a:lnSpc>
                <a:spcPts val="1400"/>
              </a:lnSpc>
              <a:spcBef>
                <a:spcPts val="1200"/>
              </a:spcBef>
              <a:buClr>
                <a:srgbClr val="E42713"/>
              </a:buClr>
              <a:buFont typeface="Wingdings" panose="05000000000000000000" pitchFamily="2" charset="2"/>
              <a:buChar char="§"/>
            </a:pPr>
            <a:r>
              <a:rPr lang="fr-FR" altLang="fr-FR" sz="1400" dirty="0">
                <a:latin typeface="+mj-lt"/>
                <a:cs typeface="Times New Roman" panose="02020603050405020304" pitchFamily="18" charset="0"/>
              </a:rPr>
              <a:t>On déduit de la rémunération brute versée par un employeur les cotisations et contributions sociales salariales légales, conventionnelles ou collectives.</a:t>
            </a:r>
          </a:p>
          <a:p>
            <a:pPr marL="914400" lvl="2" indent="0" algn="just">
              <a:lnSpc>
                <a:spcPts val="1400"/>
              </a:lnSpc>
              <a:spcBef>
                <a:spcPts val="1200"/>
              </a:spcBef>
              <a:buClr>
                <a:srgbClr val="E42713"/>
              </a:buClr>
              <a:buNone/>
            </a:pPr>
            <a:r>
              <a:rPr lang="fr-FR" altLang="fr-FR" sz="1400" dirty="0">
                <a:latin typeface="+mj-lt"/>
                <a:cs typeface="Times New Roman" panose="02020603050405020304" pitchFamily="18" charset="0"/>
              </a:rPr>
              <a:t>=&gt; Les cotisations et contributions conventionnelles sont celles dont le principe a été prévu par des conventions collectives mais qui ont été rendues obligatoires par la loi, ce qui comprend les cotisations salariales à la retraite complémentaire Association générale des institutions de retraites des cadres, l’Association pour le régime de retraite complémentaire des salariés AGIRC-ARRCO, cotisations salariales à l’assurance chômage et les cotisations à la complémentaire santé.</a:t>
            </a:r>
          </a:p>
          <a:p>
            <a:pPr lvl="1" algn="just">
              <a:lnSpc>
                <a:spcPts val="1400"/>
              </a:lnSpc>
              <a:spcBef>
                <a:spcPts val="1200"/>
              </a:spcBef>
              <a:buClr>
                <a:srgbClr val="E42713"/>
              </a:buClr>
              <a:buFont typeface="Wingdings" panose="05000000000000000000" pitchFamily="2" charset="2"/>
              <a:buChar char="§"/>
            </a:pPr>
            <a:r>
              <a:rPr lang="fr-FR" altLang="fr-FR" sz="1400" dirty="0">
                <a:latin typeface="+mj-lt"/>
                <a:cs typeface="Times New Roman" panose="02020603050405020304" pitchFamily="18" charset="0"/>
              </a:rPr>
              <a:t>Le calcul est précisé par la doctrine administrative du Bulletin Officiel de la Sécurité Sociale (BOSS) dans la partie « Montant net social » au sein de la rubrique « Bulletin de paie ».</a:t>
            </a:r>
          </a:p>
          <a:p>
            <a:pPr lvl="2" algn="just">
              <a:lnSpc>
                <a:spcPts val="1400"/>
              </a:lnSpc>
              <a:spcBef>
                <a:spcPts val="1200"/>
              </a:spcBef>
              <a:buClr>
                <a:srgbClr val="E42713"/>
              </a:buClr>
              <a:buFont typeface="Wingdings" panose="05000000000000000000" pitchFamily="2" charset="2"/>
              <a:buChar char="§"/>
            </a:pPr>
            <a:r>
              <a:rPr lang="fr-FR" altLang="fr-FR" sz="1400" dirty="0">
                <a:latin typeface="+mj-lt"/>
                <a:cs typeface="Times New Roman" panose="02020603050405020304" pitchFamily="18" charset="0"/>
                <a:hlinkClick r:id="rId2"/>
              </a:rPr>
              <a:t>https://boss.gouv.fr/portail/accueil/bulletin-de-paie/montant-net-social.html</a:t>
            </a:r>
            <a:endParaRPr lang="fr-FR" altLang="fr-FR" sz="1400" dirty="0">
              <a:latin typeface="+mj-lt"/>
              <a:cs typeface="Times New Roman" panose="02020603050405020304" pitchFamily="18" charset="0"/>
            </a:endParaRPr>
          </a:p>
          <a:p>
            <a:pPr marL="914400" lvl="2" indent="0" algn="just">
              <a:lnSpc>
                <a:spcPts val="1400"/>
              </a:lnSpc>
              <a:spcBef>
                <a:spcPts val="1200"/>
              </a:spcBef>
              <a:buClr>
                <a:srgbClr val="E42713"/>
              </a:buClr>
              <a:buNone/>
            </a:pPr>
            <a:endParaRPr lang="fr-FR" altLang="fr-FR" sz="1000" dirty="0">
              <a:latin typeface="+mj-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j-lt"/>
              <a:cs typeface="Times New Roman" panose="02020603050405020304" pitchFamily="18" charset="0"/>
            </a:endParaRPr>
          </a:p>
          <a:p>
            <a:pPr marR="0" lvl="1" algn="just" defTabSz="914400" rtl="0" eaLnBrk="1" fontAlgn="auto" latinLnBrk="0" hangingPunct="1">
              <a:lnSpc>
                <a:spcPct val="100000"/>
              </a:lnSpc>
              <a:spcBef>
                <a:spcPts val="600"/>
              </a:spcBef>
              <a:buClrTx/>
              <a:buSzTx/>
              <a:buNone/>
              <a:tabLst/>
              <a:defRPr/>
            </a:pPr>
            <a:endParaRPr lang="fr-FR" altLang="fr-FR" sz="1400" dirty="0">
              <a:solidFill>
                <a:srgbClr val="0070C0"/>
              </a:solidFill>
              <a:latin typeface="+mj-lt"/>
              <a:cs typeface="Times New Roman" panose="02020603050405020304" pitchFamily="18" charset="0"/>
            </a:endParaRPr>
          </a:p>
          <a:p>
            <a:pPr lvl="1" algn="just">
              <a:spcBef>
                <a:spcPts val="600"/>
              </a:spcBef>
              <a:buNone/>
              <a:defRPr/>
            </a:pPr>
            <a:endParaRPr lang="fr-FR" altLang="fr-FR" sz="1400" dirty="0">
              <a:solidFill>
                <a:srgbClr val="0070C0"/>
              </a:solidFill>
              <a:latin typeface="+mj-lt"/>
              <a:cs typeface="Times New Roman" panose="02020603050405020304" pitchFamily="18" charset="0"/>
            </a:endParaRPr>
          </a:p>
        </p:txBody>
      </p:sp>
    </p:spTree>
    <p:extLst>
      <p:ext uri="{BB962C8B-B14F-4D97-AF65-F5344CB8AC3E}">
        <p14:creationId xmlns:p14="http://schemas.microsoft.com/office/powerpoint/2010/main" val="1165318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996057" y="497874"/>
            <a:ext cx="10730721" cy="711200"/>
          </a:xfrm>
        </p:spPr>
        <p:txBody>
          <a:bodyPr>
            <a:noAutofit/>
          </a:bodyPr>
          <a:lstStyle/>
          <a:p>
            <a:r>
              <a:rPr lang="fr-FR" sz="2400" b="1" dirty="0">
                <a:solidFill>
                  <a:srgbClr val="FF0000"/>
                </a:solidFill>
                <a:latin typeface="+mj-lt"/>
              </a:rPr>
              <a:t>Bulletin de paie et mentio</a:t>
            </a:r>
            <a:r>
              <a:rPr lang="fr-FR" sz="2400" b="1" dirty="0">
                <a:solidFill>
                  <a:srgbClr val="FF0000"/>
                </a:solidFill>
              </a:rPr>
              <a:t>n du montant net social</a:t>
            </a:r>
            <a:br>
              <a:rPr lang="fr-FR" sz="2400" b="1" dirty="0">
                <a:solidFill>
                  <a:srgbClr val="FF0000"/>
                </a:solidFill>
                <a:latin typeface="+mj-lt"/>
              </a:rPr>
            </a:br>
            <a:endParaRPr lang="fr-FR" sz="2400" b="1" dirty="0"/>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996057" y="948430"/>
            <a:ext cx="10215926" cy="5351701"/>
          </a:xfrm>
        </p:spPr>
        <p:txBody>
          <a:bodyPr>
            <a:noAutofit/>
          </a:bodyPr>
          <a:lstStyle/>
          <a:p>
            <a:pPr marL="342900" lvl="0" indent="-342900" algn="just">
              <a:lnSpc>
                <a:spcPts val="1400"/>
              </a:lnSpc>
              <a:spcBef>
                <a:spcPts val="1200"/>
              </a:spcBef>
              <a:spcAft>
                <a:spcPts val="0"/>
              </a:spcAft>
              <a:buClr>
                <a:srgbClr val="E42713"/>
              </a:buClr>
              <a:buFont typeface="Wingdings" panose="05000000000000000000" pitchFamily="2" charset="2"/>
              <a:buChar char="q"/>
            </a:pPr>
            <a:r>
              <a:rPr lang="fr-FR" altLang="fr-FR" sz="1400" b="1" u="sng" dirty="0">
                <a:latin typeface="+mj-lt"/>
                <a:cs typeface="Times New Roman" panose="02020603050405020304" pitchFamily="18" charset="0"/>
              </a:rPr>
              <a:t>Décret n° 2023-1378 du 28 décembre 2023 (JO 30 déc.) </a:t>
            </a:r>
            <a:r>
              <a:rPr lang="fr-FR" altLang="fr-FR" sz="1400" b="1" u="sng" dirty="0">
                <a:solidFill>
                  <a:schemeClr val="tx1"/>
                </a:solidFill>
                <a:latin typeface="+mj-lt"/>
                <a:cs typeface="Times New Roman" panose="02020603050405020304" pitchFamily="18" charset="0"/>
              </a:rPr>
              <a:t>: </a:t>
            </a:r>
          </a:p>
          <a:p>
            <a:pPr lvl="1" algn="just">
              <a:lnSpc>
                <a:spcPts val="1400"/>
              </a:lnSpc>
              <a:spcBef>
                <a:spcPts val="1200"/>
              </a:spcBef>
              <a:buClr>
                <a:srgbClr val="E42713"/>
              </a:buClr>
              <a:buFont typeface="Wingdings" panose="05000000000000000000" pitchFamily="2" charset="2"/>
              <a:buChar char="§"/>
            </a:pPr>
            <a:r>
              <a:rPr lang="fr-FR" altLang="fr-FR" sz="1400" dirty="0">
                <a:latin typeface="+mj-lt"/>
                <a:cs typeface="Times New Roman" panose="02020603050405020304" pitchFamily="18" charset="0"/>
              </a:rPr>
              <a:t>En fin d’année 2023, un décret a été publié afin de sécuriser les nouvelles règles.</a:t>
            </a:r>
          </a:p>
          <a:p>
            <a:pPr lvl="1" algn="just">
              <a:lnSpc>
                <a:spcPts val="1400"/>
              </a:lnSpc>
              <a:spcBef>
                <a:spcPts val="1200"/>
              </a:spcBef>
              <a:buClr>
                <a:srgbClr val="E42713"/>
              </a:buClr>
              <a:buFont typeface="Wingdings" panose="05000000000000000000" pitchFamily="2" charset="2"/>
              <a:buChar char="§"/>
            </a:pPr>
            <a:r>
              <a:rPr lang="fr-FR" altLang="fr-FR" sz="1400" dirty="0">
                <a:solidFill>
                  <a:schemeClr val="tx1"/>
                </a:solidFill>
                <a:latin typeface="+mj-lt"/>
                <a:cs typeface="Times New Roman" panose="02020603050405020304" pitchFamily="18" charset="0"/>
              </a:rPr>
              <a:t>Le décret toilette les dispositions réglementaires qui gouvernent les ressources à prendre en compte pour le RSA (CASF art. R. 262-6 à R. 262-14) et la prime d’activité (c. </a:t>
            </a:r>
            <a:r>
              <a:rPr lang="fr-FR" altLang="fr-FR" sz="1400" dirty="0" err="1">
                <a:solidFill>
                  <a:schemeClr val="tx1"/>
                </a:solidFill>
                <a:latin typeface="+mj-lt"/>
                <a:cs typeface="Times New Roman" panose="02020603050405020304" pitchFamily="18" charset="0"/>
              </a:rPr>
              <a:t>séc</a:t>
            </a:r>
            <a:r>
              <a:rPr lang="fr-FR" altLang="fr-FR" sz="1400" dirty="0">
                <a:solidFill>
                  <a:schemeClr val="tx1"/>
                </a:solidFill>
                <a:latin typeface="+mj-lt"/>
                <a:cs typeface="Times New Roman" panose="02020603050405020304" pitchFamily="18" charset="0"/>
              </a:rPr>
              <a:t>. soc. art. R. 844-1 à R. 844-5).</a:t>
            </a:r>
          </a:p>
          <a:p>
            <a:pPr lvl="1" algn="just">
              <a:lnSpc>
                <a:spcPts val="1400"/>
              </a:lnSpc>
              <a:spcBef>
                <a:spcPts val="1200"/>
              </a:spcBef>
              <a:buClr>
                <a:srgbClr val="E42713"/>
              </a:buClr>
              <a:buFont typeface="Wingdings" panose="05000000000000000000" pitchFamily="2" charset="2"/>
              <a:buChar char="§"/>
            </a:pPr>
            <a:r>
              <a:rPr lang="fr-FR" altLang="fr-FR" sz="1400" dirty="0">
                <a:solidFill>
                  <a:schemeClr val="tx1"/>
                </a:solidFill>
                <a:latin typeface="+mj-lt"/>
                <a:cs typeface="Times New Roman" panose="02020603050405020304" pitchFamily="18" charset="0"/>
              </a:rPr>
              <a:t>Les listes des allocations et indemnités qui ne sont pas prises en compte dans les ressources dont dépend le droit au RSA (CASF art. R. 262-11) et à la prime d’activité (c. </a:t>
            </a:r>
            <a:r>
              <a:rPr lang="fr-FR" altLang="fr-FR" sz="1400" dirty="0" err="1">
                <a:solidFill>
                  <a:schemeClr val="tx1"/>
                </a:solidFill>
                <a:latin typeface="+mj-lt"/>
                <a:cs typeface="Times New Roman" panose="02020603050405020304" pitchFamily="18" charset="0"/>
              </a:rPr>
              <a:t>séc</a:t>
            </a:r>
            <a:r>
              <a:rPr lang="fr-FR" altLang="fr-FR" sz="1400" dirty="0">
                <a:solidFill>
                  <a:schemeClr val="tx1"/>
                </a:solidFill>
                <a:latin typeface="+mj-lt"/>
                <a:cs typeface="Times New Roman" panose="02020603050405020304" pitchFamily="18" charset="0"/>
              </a:rPr>
              <a:t>. soc. art. R. 844-5) sont complétées d’une dizaine d’éléments (décret n° 2023-1378 du 28 décembre 2023, art. 1, 2° et 2, 4°).</a:t>
            </a:r>
          </a:p>
          <a:p>
            <a:pPr lvl="1" algn="just">
              <a:lnSpc>
                <a:spcPts val="1400"/>
              </a:lnSpc>
              <a:spcBef>
                <a:spcPts val="1200"/>
              </a:spcBef>
              <a:buClr>
                <a:srgbClr val="E42713"/>
              </a:buClr>
              <a:buFont typeface="Wingdings" panose="05000000000000000000" pitchFamily="2" charset="2"/>
              <a:buChar char="§"/>
            </a:pPr>
            <a:r>
              <a:rPr lang="fr-FR" altLang="fr-FR" sz="1400" dirty="0">
                <a:solidFill>
                  <a:schemeClr val="tx1"/>
                </a:solidFill>
                <a:latin typeface="+mj-lt"/>
                <a:cs typeface="Times New Roman" panose="02020603050405020304" pitchFamily="18" charset="0"/>
              </a:rPr>
              <a:t>Par ailleurs, la définition des revenus professionnels à prendre en compte au titre d’une activité salariée pour le RSA et la prime d'activité, ainsi que des cotisations qui en sont déductibles, est précisée afin de la mettre en phase avec la définition du MNS retenue par le BOSS depuis la mise à jour du 14 novembre 2023. Il est ainsi tenu compte, notamment, des arbitrages retenus :</a:t>
            </a:r>
          </a:p>
          <a:p>
            <a:pPr lvl="2" algn="just">
              <a:lnSpc>
                <a:spcPts val="1400"/>
              </a:lnSpc>
              <a:spcBef>
                <a:spcPts val="1200"/>
              </a:spcBef>
              <a:buClr>
                <a:srgbClr val="E42713"/>
              </a:buClr>
              <a:buFont typeface="Wingdings" panose="05000000000000000000" pitchFamily="2" charset="2"/>
              <a:buChar char="Ø"/>
            </a:pPr>
            <a:r>
              <a:rPr lang="fr-FR" altLang="fr-FR" sz="1400" dirty="0">
                <a:solidFill>
                  <a:schemeClr val="tx1"/>
                </a:solidFill>
                <a:latin typeface="+mj-lt"/>
                <a:cs typeface="Times New Roman" panose="02020603050405020304" pitchFamily="18" charset="0"/>
              </a:rPr>
              <a:t>pour les contributions de protection sociale complémentaire : déduction des contributions salariales et exclusion des contributions patronales, dès lors qu’elles financent des garanties collectives ;</a:t>
            </a:r>
          </a:p>
          <a:p>
            <a:pPr lvl="2" algn="just">
              <a:lnSpc>
                <a:spcPts val="1400"/>
              </a:lnSpc>
              <a:spcBef>
                <a:spcPts val="1200"/>
              </a:spcBef>
              <a:buClr>
                <a:srgbClr val="E42713"/>
              </a:buClr>
              <a:buFont typeface="Wingdings" panose="05000000000000000000" pitchFamily="2" charset="2"/>
              <a:buChar char="Ø"/>
            </a:pPr>
            <a:r>
              <a:rPr lang="fr-FR" altLang="fr-FR" sz="1400" dirty="0">
                <a:solidFill>
                  <a:schemeClr val="tx1"/>
                </a:solidFill>
                <a:latin typeface="+mj-lt"/>
                <a:cs typeface="Times New Roman" panose="02020603050405020304" pitchFamily="18" charset="0"/>
              </a:rPr>
              <a:t>pour les IJSS versées en subrogation : intégration de leur montant net de CSG/CRDS dans le MNS affiché sur le bulletin de paye et déclaré par l’employeur en DSN.</a:t>
            </a:r>
            <a:endParaRPr lang="fr-FR" altLang="fr-FR" sz="1400" dirty="0">
              <a:latin typeface="+mj-lt"/>
              <a:cs typeface="Times New Roman" panose="02020603050405020304" pitchFamily="18" charset="0"/>
            </a:endParaRPr>
          </a:p>
          <a:p>
            <a:pPr marL="285750" lvl="1" indent="-285750" algn="just">
              <a:lnSpc>
                <a:spcPct val="100000"/>
              </a:lnSpc>
              <a:spcBef>
                <a:spcPts val="600"/>
              </a:spcBef>
              <a:buClr>
                <a:srgbClr val="FF0000"/>
              </a:buClr>
              <a:buFont typeface="Wingdings" panose="05000000000000000000" pitchFamily="2" charset="2"/>
              <a:buChar char="§"/>
              <a:defRPr/>
            </a:pPr>
            <a:r>
              <a:rPr lang="fr-FR" sz="1400" i="0" dirty="0">
                <a:solidFill>
                  <a:srgbClr val="29292F"/>
                </a:solidFill>
                <a:effectLst/>
                <a:latin typeface="+mj-lt"/>
              </a:rPr>
              <a:t>Ces </a:t>
            </a:r>
            <a:r>
              <a:rPr lang="fr-FR" sz="1400" i="0">
                <a:solidFill>
                  <a:srgbClr val="29292F"/>
                </a:solidFill>
                <a:effectLst/>
                <a:latin typeface="+mj-lt"/>
              </a:rPr>
              <a:t>dispositions s’appliquent </a:t>
            </a:r>
            <a:r>
              <a:rPr lang="fr-FR" sz="1400" i="0" dirty="0">
                <a:solidFill>
                  <a:srgbClr val="29292F"/>
                </a:solidFill>
                <a:effectLst/>
                <a:latin typeface="+mj-lt"/>
              </a:rPr>
              <a:t>aux ressources perçues à compter du 1er janvier 2024 et déclarées à compter du 1er février 2024 (décret n° 2023-1378 du 28 décembre 2023, art. 4, II).</a:t>
            </a:r>
          </a:p>
          <a:p>
            <a:pPr marL="285750" lvl="1" indent="-285750" algn="just">
              <a:lnSpc>
                <a:spcPct val="100000"/>
              </a:lnSpc>
              <a:spcBef>
                <a:spcPts val="600"/>
              </a:spcBef>
              <a:buClr>
                <a:srgbClr val="FF0000"/>
              </a:buClr>
              <a:buFont typeface="Wingdings" panose="05000000000000000000" pitchFamily="2" charset="2"/>
              <a:buChar char="§"/>
              <a:defRPr/>
            </a:pPr>
            <a:r>
              <a:rPr lang="fr-FR" sz="1400" i="0" dirty="0">
                <a:solidFill>
                  <a:srgbClr val="29292F"/>
                </a:solidFill>
                <a:effectLst/>
                <a:latin typeface="+mj-lt"/>
              </a:rPr>
              <a:t>Le décret ajoute formellement le MNS à la liste des mentions obligatoires du bulletin de paye dressée par le code du travail (c. trav. art. R. 3243-1, 9° bis nouveau ; décret n° 2023-1378 du 28 décembre 2023, art. 3).</a:t>
            </a:r>
          </a:p>
          <a:p>
            <a:pPr marL="285750" lvl="1" indent="-285750" algn="just">
              <a:lnSpc>
                <a:spcPct val="100000"/>
              </a:lnSpc>
              <a:spcBef>
                <a:spcPts val="600"/>
              </a:spcBef>
              <a:buClr>
                <a:srgbClr val="FF0000"/>
              </a:buClr>
              <a:buFont typeface="Wingdings" panose="05000000000000000000" pitchFamily="2" charset="2"/>
              <a:buChar char="§"/>
              <a:defRPr/>
            </a:pPr>
            <a:r>
              <a:rPr lang="fr-FR" altLang="fr-FR" sz="1400" dirty="0">
                <a:solidFill>
                  <a:srgbClr val="29292F"/>
                </a:solidFill>
                <a:latin typeface="+mj-lt"/>
                <a:cs typeface="Times New Roman" panose="02020603050405020304" pitchFamily="18" charset="0"/>
              </a:rPr>
              <a:t>Enfin, les dispositions du code du travail sur le modèle « officiel » de bulletin de paye établi par arrêté (c. trav. art. R. 3243-2) sont toilettées pour y intégrer le Montant net social (c. trav. art. R. 3243-2 modifié ; décret n° 2023-1378 du 28 décembre 2023, art. 3, 2°).</a:t>
            </a:r>
            <a:endParaRPr lang="fr-FR" altLang="fr-FR" sz="1400" dirty="0">
              <a:solidFill>
                <a:srgbClr val="0070C0"/>
              </a:solidFill>
              <a:latin typeface="+mj-lt"/>
              <a:cs typeface="Times New Roman" panose="02020603050405020304" pitchFamily="18" charset="0"/>
            </a:endParaRPr>
          </a:p>
        </p:txBody>
      </p:sp>
    </p:spTree>
    <p:extLst>
      <p:ext uri="{BB962C8B-B14F-4D97-AF65-F5344CB8AC3E}">
        <p14:creationId xmlns:p14="http://schemas.microsoft.com/office/powerpoint/2010/main" val="4756132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1022</Words>
  <Application>Microsoft Office PowerPoint</Application>
  <PresentationFormat>Grand écran</PresentationFormat>
  <Paragraphs>41</Paragraphs>
  <Slides>4</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vt:i4>
      </vt:variant>
    </vt:vector>
  </HeadingPairs>
  <TitlesOfParts>
    <vt:vector size="9" baseType="lpstr">
      <vt:lpstr>Arial</vt:lpstr>
      <vt:lpstr>Calibri</vt:lpstr>
      <vt:lpstr>Calibri Light</vt:lpstr>
      <vt:lpstr>Wingdings</vt:lpstr>
      <vt:lpstr>Thème Office</vt:lpstr>
      <vt:lpstr>Bulletin de paie et le montant net social</vt:lpstr>
      <vt:lpstr>Bulletin de paie et mention du montant net social </vt:lpstr>
      <vt:lpstr>Bulletin de paie et mention du montant net social </vt:lpstr>
      <vt:lpstr>Bulletin de paie et mention du montant net social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Dernières actualités en matière de charges sociales</dc:title>
  <dc:creator>Lisa VOIRIN</dc:creator>
  <cp:lastModifiedBy>Julie JACOTOT</cp:lastModifiedBy>
  <cp:revision>1</cp:revision>
  <dcterms:created xsi:type="dcterms:W3CDTF">2024-01-04T16:45:53Z</dcterms:created>
  <dcterms:modified xsi:type="dcterms:W3CDTF">2024-01-09T16:01:21Z</dcterms:modified>
</cp:coreProperties>
</file>