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43" r:id="rId2"/>
    <p:sldId id="3749" r:id="rId3"/>
    <p:sldId id="293" r:id="rId4"/>
    <p:sldId id="294" r:id="rId5"/>
    <p:sldId id="295" r:id="rId6"/>
    <p:sldId id="296" r:id="rId7"/>
    <p:sldId id="3635" r:id="rId8"/>
    <p:sldId id="361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0983F-E551-44AF-A41C-B5F901FAEA4A}"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F3D46-F3FF-4555-A4B2-EFBC6C6081D5}" type="slidenum">
              <a:rPr lang="fr-FR" smtClean="0"/>
              <a:t>‹N°›</a:t>
            </a:fld>
            <a:endParaRPr lang="fr-FR"/>
          </a:p>
        </p:txBody>
      </p:sp>
    </p:spTree>
    <p:extLst>
      <p:ext uri="{BB962C8B-B14F-4D97-AF65-F5344CB8AC3E}">
        <p14:creationId xmlns:p14="http://schemas.microsoft.com/office/powerpoint/2010/main" val="254358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BAFB8B81-3C6F-4268-A4D4-8311C3B9CB5E}" type="slidenum">
              <a:rPr lang="fr-FR" smtClean="0"/>
              <a:t>6</a:t>
            </a:fld>
            <a:endParaRPr lang="fr-FR"/>
          </a:p>
        </p:txBody>
      </p:sp>
    </p:spTree>
    <p:extLst>
      <p:ext uri="{BB962C8B-B14F-4D97-AF65-F5344CB8AC3E}">
        <p14:creationId xmlns:p14="http://schemas.microsoft.com/office/powerpoint/2010/main" val="91332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80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2DF8DC-4A75-4F9D-BFD9-86EF5EE3ABEA}"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56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8595A-F616-D187-9B39-EC02E04E092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4131AAD-CBF3-19B8-BC20-D0C4D506D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839B0C0-A899-4AF8-A152-D0A1E9FCDDD1}"/>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935F2E20-3224-C5CF-527D-038EC8247B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E56232-C3D3-6434-6506-68AF2EEAB533}"/>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24320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844BC-B412-27C2-04D9-6174E921B57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8D058D-DF38-5D9C-1715-71A7D0225C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9B2035-F321-B5E3-F086-49ED5138C032}"/>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D4325AD-31D5-F1DC-1B67-EB955D9855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8B2087-6AA5-2C9E-A6D7-D1A8D4375AA0}"/>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40770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17371DB-559B-A69E-23AC-4A9E614FBC5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38D271C-BE90-0197-6FDF-63E7FF4AC6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6538D-D8B4-8A4D-7AF4-6EE4565D2B53}"/>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473A3B3-5EEF-00BC-7B30-0B3D35F93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2BBF11-0752-2F98-9A70-5B9FD46BF268}"/>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69518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07/02/2024</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2483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130326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7589F-4881-42D2-3DFE-F66946284D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BE288F-6155-6F90-196D-81E965C027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E8D2FA-7322-12FC-3AF3-86BA55C40295}"/>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361BBF16-5AED-ADC9-1C62-65AF1E487F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69CCAC-23C4-200D-BCD3-4A09F22EA332}"/>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281530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9CD14-3750-B3D8-3363-134349DE4A0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6F463E-1668-4971-A4C1-34E7102CF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79F8A8-EA3A-9B47-7170-FC718D6431A2}"/>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5329C7BB-5D4A-FB44-4D22-3B112234C7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3734F5-57B3-BC0B-E3C0-F1D436AFF170}"/>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90058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D6E4F-7AC2-10BA-50F1-7A308967E5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B880F8-335C-61EB-69CB-40A0D6979B2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6D4DDE5-DAA9-7510-D9A8-3B5BDE8654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E72493-88C7-05E5-21B0-826B39643661}"/>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EEF56B32-2D5C-9224-29FE-F5DD0F4030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176D05-7B70-261B-630E-B6F7B1824B1A}"/>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1075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6788E-4306-C1C1-B345-EA6EC8A31BB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ED38534-800E-ABD2-00FE-A0A43EE80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B9C8A8C-B4EE-9B7E-02DD-00FE86B8A1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AFFA87-0CEF-94AB-A69F-EA91D890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494A70A-6597-C39A-728B-1D4BDB69192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9B39F90-CB2A-7886-3B45-767BB44AD216}"/>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96DDAC3D-28C7-010F-DDEA-FCEB737166E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6BB6E8E-1CCB-4744-40A2-2CEB441134CB}"/>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56699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1243C-1198-F716-7DF8-6ED58C7BEE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DBDFB57-324C-9E22-0DEA-CA76CC37B635}"/>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1198B0F4-DFCA-614F-8A4A-A2D83D49F57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757A66-C2B8-25FF-E5EE-A76FB1897D78}"/>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83376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A2559F2-4C2F-7C33-387F-51241AB19BB9}"/>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F18589A4-49DC-1360-3237-7412F7D4D4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ADEE9DE-0307-7AA7-D903-F7776440FA93}"/>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77920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E80759-D95A-25F7-D960-07DBDA1FE1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9182C2-74C2-13E6-BE0D-BCCE2C5BB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C59FFA2-42AF-22E3-42FC-81CE58652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EC599E-00CB-4104-24ED-84A995D9DD91}"/>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9F6F9151-0D1C-AE66-C5E9-B6A58FFFD4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CD68BD-463F-4208-F872-B07D076FD006}"/>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423665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06816-6427-E05B-CFA9-CBA0958326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4AA26D-8CB1-6AD3-4F6C-11389C966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AB743B1-4D97-1FFF-650E-329BAE1CB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31BCAB-E6F7-59BF-489C-80A7CD4C90FC}"/>
              </a:ext>
            </a:extLst>
          </p:cNvPr>
          <p:cNvSpPr>
            <a:spLocks noGrp="1"/>
          </p:cNvSpPr>
          <p:nvPr>
            <p:ph type="dt" sz="half" idx="10"/>
          </p:nvPr>
        </p:nvSpPr>
        <p:spPr/>
        <p:txBody>
          <a:bodyPr/>
          <a:lstStyle/>
          <a:p>
            <a:fld id="{CB22DB9B-5DBF-4B49-A4E1-6132BD799BC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EBDAE315-E034-ABAC-1A28-C1F94CD18D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BA84DB-4480-8381-D790-C0C2E5A0F80C}"/>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241696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44AD354-4E30-9947-5E43-89D987221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2F1184-01DD-5D89-4C5D-CA28E3034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EB93F8-5CFF-2544-9AA8-BB78DB7B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2DB9B-5DBF-4B49-A4E1-6132BD799BC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3A93BF2-7C90-5C7F-2BB8-9396AF02B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9D8D173-AF3D-9CDC-E787-A2B9C0F7B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CEBCD-6FE1-4B73-B356-4C6AE76F4638}" type="slidenum">
              <a:rPr lang="fr-FR" smtClean="0"/>
              <a:t>‹N°›</a:t>
            </a:fld>
            <a:endParaRPr lang="fr-FR"/>
          </a:p>
        </p:txBody>
      </p:sp>
    </p:spTree>
    <p:extLst>
      <p:ext uri="{BB962C8B-B14F-4D97-AF65-F5344CB8AC3E}">
        <p14:creationId xmlns:p14="http://schemas.microsoft.com/office/powerpoint/2010/main" val="2981377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legifrance.gouv.fr/download/file/pdf/boc_20180002_0000_0012.pdf/BOCC"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boss.gouv.fr/portail/accueil/protection-sociale-complementair.html#titre-chapitre-5---condition-liee-au-c-section-2---faculte-de-constitut-a---les-cinq-criteres-permettant-1-critere-n1--lappartenance-au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legifrance.gouv.fr/jorf/article_jo/JORFARTI000043877136"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574287" y="3716372"/>
            <a:ext cx="5811015"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000" b="1" i="0" dirty="0">
                <a:solidFill>
                  <a:srgbClr val="222222"/>
                </a:solidFill>
                <a:latin typeface="Arial" panose="020B0604020202020204" pitchFamily="34" charset="0"/>
                <a:cs typeface="Arial" panose="020B0604020202020204" pitchFamily="34" charset="0"/>
              </a:rPr>
              <a:t>Règles URSAAF</a:t>
            </a:r>
          </a:p>
          <a:p>
            <a:pPr>
              <a:lnSpc>
                <a:spcPts val="5000"/>
              </a:lnSpc>
            </a:pPr>
            <a:r>
              <a:rPr lang="fr-FR" sz="3000" i="0" dirty="0">
                <a:solidFill>
                  <a:srgbClr val="222222"/>
                </a:solidFill>
                <a:latin typeface="Arial" panose="020B0604020202020204" pitchFamily="34" charset="0"/>
                <a:cs typeface="Arial" panose="020B0604020202020204" pitchFamily="34" charset="0"/>
              </a:rPr>
              <a:t>Focus sur les catégories objectives (décret 30 juillet 2021)</a:t>
            </a:r>
          </a:p>
          <a:p>
            <a:pPr>
              <a:lnSpc>
                <a:spcPts val="5000"/>
              </a:lnSpc>
            </a:pPr>
            <a:endParaRPr lang="fr-FR" sz="3000" i="0" dirty="0">
              <a:solidFill>
                <a:srgbClr val="222222"/>
              </a:solidFill>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Placeholder 5">
            <a:extLst>
              <a:ext uri="{FF2B5EF4-FFF2-40B4-BE49-F238E27FC236}">
                <a16:creationId xmlns:a16="http://schemas.microsoft.com/office/drawing/2014/main" id="{61E43FE1-E39B-8E60-E792-D35BB0B19C51}"/>
              </a:ext>
            </a:extLst>
          </p:cNvPr>
          <p:cNvSpPr txBox="1">
            <a:spLocks noChangeArrowheads="1"/>
          </p:cNvSpPr>
          <p:nvPr/>
        </p:nvSpPr>
        <p:spPr bwMode="auto">
          <a:xfrm>
            <a:off x="838200" y="1234306"/>
            <a:ext cx="10515600" cy="526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Rappel de l’ancienne version </a:t>
            </a:r>
            <a:r>
              <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rPr>
              <a:t>: </a:t>
            </a:r>
          </a:p>
          <a:p>
            <a:pPr marL="457200" marR="0" lvl="1"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 L'appartenance aux catégories de cadres et de non-cadres résultant de l'utilisation des définitions issues des dispositions des </a:t>
            </a:r>
            <a:r>
              <a:rPr kumimoji="0" lang="fr-FR" altLang="fr-FR" sz="1800" b="1" i="1" u="none" strike="noStrike" kern="1200" cap="none" spc="0" normalizeH="0" baseline="0" noProof="0" dirty="0">
                <a:ln>
                  <a:noFill/>
                </a:ln>
                <a:solidFill>
                  <a:schemeClr val="tx1"/>
                </a:solidFill>
                <a:effectLst/>
                <a:uLnTx/>
                <a:uFillTx/>
                <a:latin typeface="+mn-lt"/>
                <a:ea typeface="MS PGothic" panose="020B0600070205080204" pitchFamily="34" charset="-128"/>
              </a:rPr>
              <a:t>articles 4 et 4 bis </a:t>
            </a: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de la convention nationale de retraite et de prévoyance des cadres du 14 mars 1947 et de </a:t>
            </a:r>
            <a:r>
              <a:rPr kumimoji="0" lang="fr-FR" altLang="fr-FR" sz="1800" b="1" i="1" u="none" strike="noStrike" kern="1200" cap="none" spc="0" normalizeH="0" baseline="0" noProof="0" dirty="0">
                <a:ln>
                  <a:noFill/>
                </a:ln>
                <a:solidFill>
                  <a:schemeClr val="tx1"/>
                </a:solidFill>
                <a:effectLst/>
                <a:uLnTx/>
                <a:uFillTx/>
                <a:latin typeface="+mn-lt"/>
                <a:ea typeface="MS PGothic" panose="020B0600070205080204" pitchFamily="34" charset="-128"/>
              </a:rPr>
              <a:t>l'article 36 </a:t>
            </a: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de l'annexe I de cette convention » </a:t>
            </a:r>
            <a:endPar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endParaRP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Ce premier critère </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permettait donc de constituer des catégories objectives de salarié (au maximum deux) par référence à leur </a:t>
            </a:r>
            <a:r>
              <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affiliation ou à leur non-affiliation à l’AGIRC </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au titre des articles suivants de la CCN AGIRC du 14 mars 1947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l’article 4</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cadres obligatoirement affiliés à l’AGIRC,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l’article 4 </a:t>
            </a:r>
            <a:r>
              <a:rPr kumimoji="0" lang="fr-FR" altLang="fr-FR" sz="1800" b="1" i="1"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bis</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assimilés cadres obligatoirement affiliés à l’AGIRC (à partir d’un certain niveau de classification propre à chaque branche professionnelle et ayant été validé en son temps par l’AGIRC),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et l’article 36 de l’annexe I</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non-cadres pouvant être affiliés à l’AGIRC en cas de demande en ce sens effectuée par les entreprises (là encore à partir d’un certain niveau de classification propre à chaque branche professionnelle et ayant été validé en son temps par l’AGIRC).</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rPr>
              <a:t> </a:t>
            </a:r>
            <a:endParaRPr lang="fr-FR" altLang="fr-FR" sz="1800" dirty="0">
              <a:solidFill>
                <a:schemeClr val="tx1"/>
              </a:solidFill>
              <a:latin typeface="+mn-lt"/>
              <a:cs typeface="Times New Roman" panose="02020603050405020304" pitchFamily="18" charset="0"/>
            </a:endParaRPr>
          </a:p>
          <a:p>
            <a:pPr marR="0" lvl="0" algn="just" defTabSz="914400" rtl="0" eaLnBrk="1" fontAlgn="auto" latinLnBrk="0" hangingPunct="1">
              <a:lnSpc>
                <a:spcPts val="1400"/>
              </a:lnSpc>
              <a:spcBef>
                <a:spcPts val="600"/>
              </a:spcBef>
              <a:spcAft>
                <a:spcPts val="600"/>
              </a:spcAft>
              <a:buClrTx/>
              <a:buSzTx/>
              <a:tabLst/>
              <a:defRPr/>
            </a:pPr>
            <a:endPar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endParaRP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Depuis le 1</a:t>
            </a:r>
            <a:r>
              <a:rPr kumimoji="0" lang="fr-FR" altLang="fr-FR" sz="1800" b="1" i="0" u="none" strike="noStrike" kern="1200" cap="none" spc="0" normalizeH="0" baseline="30000" noProof="0" dirty="0">
                <a:ln>
                  <a:noFill/>
                </a:ln>
                <a:solidFill>
                  <a:srgbClr val="FF0000"/>
                </a:solidFill>
                <a:effectLst/>
                <a:uLnTx/>
                <a:uFillTx/>
                <a:latin typeface="+mn-lt"/>
                <a:ea typeface="MS PGothic" panose="020B0600070205080204" pitchFamily="34" charset="-128"/>
              </a:rPr>
              <a:t>er</a:t>
            </a: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 janvier 2019 : disparition de la CCN AGIRC de 1947 et par conséquent disparition des articles 4, 4</a:t>
            </a:r>
            <a:r>
              <a:rPr kumimoji="0" lang="fr-FR" altLang="fr-FR" sz="1800" b="1" i="1" u="none" strike="noStrike" kern="1200" cap="none" spc="0" normalizeH="0" baseline="0" noProof="0" dirty="0">
                <a:ln>
                  <a:noFill/>
                </a:ln>
                <a:solidFill>
                  <a:srgbClr val="FF0000"/>
                </a:solidFill>
                <a:effectLst/>
                <a:uLnTx/>
                <a:uFillTx/>
                <a:latin typeface="+mn-lt"/>
                <a:ea typeface="MS PGothic" panose="020B0600070205080204" pitchFamily="34" charset="-128"/>
              </a:rPr>
              <a:t> bis </a:t>
            </a: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et 36</a:t>
            </a:r>
          </a:p>
        </p:txBody>
      </p:sp>
      <p:sp>
        <p:nvSpPr>
          <p:cNvPr id="8" name="ZoneTexte 7">
            <a:extLst>
              <a:ext uri="{FF2B5EF4-FFF2-40B4-BE49-F238E27FC236}">
                <a16:creationId xmlns:a16="http://schemas.microsoft.com/office/drawing/2014/main" id="{FDBD828C-55BE-A01F-6A14-F7695F105482}"/>
              </a:ext>
            </a:extLst>
          </p:cNvPr>
          <p:cNvSpPr txBox="1"/>
          <p:nvPr/>
        </p:nvSpPr>
        <p:spPr>
          <a:xfrm>
            <a:off x="933451" y="280199"/>
            <a:ext cx="9974668" cy="523220"/>
          </a:xfrm>
          <a:prstGeom prst="rect">
            <a:avLst/>
          </a:prstGeom>
          <a:noFill/>
        </p:spPr>
        <p:txBody>
          <a:bodyPr wrap="square">
            <a:spAutoFit/>
          </a:bodyPr>
          <a:lstStyle/>
          <a:p>
            <a:r>
              <a:rPr lang="fr-FR" sz="2800" b="1" dirty="0">
                <a:solidFill>
                  <a:srgbClr val="FF0000"/>
                </a:solidFill>
              </a:rPr>
              <a:t>Critère n° 1 – Sort des articles 4 et 4 bis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EFD7AC33-1675-E847-DA38-1D61FEAB6F9E}"/>
              </a:ext>
            </a:extLst>
          </p:cNvPr>
          <p:cNvSpPr>
            <a:spLocks noGrp="1" noChangeArrowheads="1"/>
          </p:cNvSpPr>
          <p:nvPr>
            <p:ph type="title"/>
          </p:nvPr>
        </p:nvSpPr>
        <p:spPr>
          <a:xfrm>
            <a:off x="781879" y="291547"/>
            <a:ext cx="9622598" cy="672065"/>
          </a:xfrm>
        </p:spPr>
        <p:txBody>
          <a:bodyPr>
            <a:normAutofit fontScale="90000"/>
          </a:bodyPr>
          <a:lstStyle/>
          <a:p>
            <a:pPr eaLnBrk="1" hangingPunct="1"/>
            <a:r>
              <a:rPr lang="fr-FR" altLang="fr-FR" sz="3100" b="1" dirty="0">
                <a:solidFill>
                  <a:srgbClr val="FF0000"/>
                </a:solidFill>
                <a:latin typeface="+mn-lt"/>
                <a:cs typeface="M L Arial Light" charset="0"/>
              </a:rPr>
              <a:t>Critère n° 1 – Sort des articles 4 et 4 </a:t>
            </a:r>
            <a:r>
              <a:rPr lang="fr-FR" altLang="fr-FR" sz="3100" b="1" i="1" dirty="0">
                <a:solidFill>
                  <a:srgbClr val="FF0000"/>
                </a:solidFill>
                <a:latin typeface="+mn-lt"/>
                <a:cs typeface="M L Arial Light" charset="0"/>
              </a:rPr>
              <a:t>bis</a:t>
            </a:r>
            <a:br>
              <a:rPr lang="fr-FR" altLang="fr-FR" sz="2400" dirty="0">
                <a:solidFill>
                  <a:srgbClr val="FF0000"/>
                </a:solidFill>
                <a:latin typeface="+mn-lt"/>
                <a:cs typeface="M L Arial Light" charset="0"/>
              </a:rPr>
            </a:br>
            <a:endParaRPr lang="en-GB" altLang="fr-FR" sz="2400" dirty="0">
              <a:solidFill>
                <a:srgbClr val="FF0000"/>
              </a:solidFill>
              <a:latin typeface="+mn-lt"/>
            </a:endParaRPr>
          </a:p>
        </p:txBody>
      </p:sp>
      <p:sp>
        <p:nvSpPr>
          <p:cNvPr id="21507" name="Espace réservé du numéro de diapositive 4">
            <a:extLst>
              <a:ext uri="{FF2B5EF4-FFF2-40B4-BE49-F238E27FC236}">
                <a16:creationId xmlns:a16="http://schemas.microsoft.com/office/drawing/2014/main" id="{AA91E31D-95BF-508E-2D48-B48E2EDE7FD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38D4519-6C44-46AF-BC7E-1605AD4FCDFD}"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 name="Text Placeholder 5">
            <a:extLst>
              <a:ext uri="{FF2B5EF4-FFF2-40B4-BE49-F238E27FC236}">
                <a16:creationId xmlns:a16="http://schemas.microsoft.com/office/drawing/2014/main" id="{BBFB7388-B92F-5664-4ADA-0B1354F43F71}"/>
              </a:ext>
            </a:extLst>
          </p:cNvPr>
          <p:cNvSpPr txBox="1">
            <a:spLocks/>
          </p:cNvSpPr>
          <p:nvPr/>
        </p:nvSpPr>
        <p:spPr>
          <a:xfrm>
            <a:off x="516835" y="821635"/>
            <a:ext cx="11184835" cy="5744818"/>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1600"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3pPr>
            <a:lvl4pPr marL="16002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4pPr>
            <a:lvl5pPr marL="20574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rPr>
              <a:t>Nouvelle rédaction issue du décret du 30 juillet 2021</a:t>
            </a:r>
            <a:r>
              <a:rPr kumimoji="0" lang="fr-FR" sz="1800" b="0" i="0" u="none" strike="noStrike" kern="1200" cap="none" spc="0" normalizeH="0" baseline="0" noProof="0" dirty="0">
                <a:ln>
                  <a:noFill/>
                </a:ln>
                <a:solidFill>
                  <a:srgbClr val="FF0000"/>
                </a:solidFill>
                <a:effectLst/>
                <a:uLnTx/>
                <a:uFillTx/>
                <a:latin typeface="Corbel" panose="020B0503020204020204"/>
                <a:ea typeface="+mn-ea"/>
                <a:cs typeface="+mn-cs"/>
              </a:rPr>
              <a:t> </a:t>
            </a:r>
          </a:p>
          <a:p>
            <a:pPr marL="457200" marR="0" lvl="1" indent="0" algn="just" defTabSz="914400" rtl="0" eaLnBrk="1" fontAlgn="auto" latinLnBrk="0" hangingPunct="1">
              <a:lnSpc>
                <a:spcPct val="100000"/>
              </a:lnSpc>
              <a:spcBef>
                <a:spcPts val="0"/>
              </a:spcBef>
              <a:spcAft>
                <a:spcPts val="1200"/>
              </a:spcAft>
              <a:buClrTx/>
              <a:buSzTx/>
              <a:buFontTx/>
              <a:buNone/>
              <a:tabLst/>
              <a:defRPr/>
            </a:pP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 L'appartenance aux catégories des cadres et non-cadres résultant de l’application des </a:t>
            </a:r>
            <a:r>
              <a:rPr kumimoji="0" lang="fr-FR" sz="1800" b="1" i="1" u="none" strike="noStrike" kern="1200" cap="none" spc="0" normalizeH="0" baseline="0" noProof="0" dirty="0">
                <a:ln>
                  <a:noFill/>
                </a:ln>
                <a:solidFill>
                  <a:schemeClr val="tx1"/>
                </a:solidFill>
                <a:effectLst/>
                <a:uLnTx/>
                <a:uFillTx/>
                <a:latin typeface="Corbel" panose="020B0503020204020204"/>
                <a:ea typeface="+mn-ea"/>
                <a:cs typeface="+mn-cs"/>
              </a:rPr>
              <a:t>articles 2.1 et 2.2 de l’accord national interprofessionnel du 17 novembre 2017 relatif à la prévoyance des cadres</a:t>
            </a: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 dans les conditions prévues à l’article 3 de cet accord national interprofessionnel ». </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Référence aux articles 2.1. et 2.2. l’</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hlinkClick r:id="rId3">
                  <a:extLst>
                    <a:ext uri="{A12FA001-AC4F-418D-AE19-62706E023703}">
                      <ahyp:hlinkClr xmlns:ahyp="http://schemas.microsoft.com/office/drawing/2018/hyperlinkcolor" val="tx"/>
                    </a:ext>
                  </a:extLst>
                </a:hlinkClick>
              </a:rPr>
              <a:t>ANI du 17 novembre 2017 relatif aux bénéficiaires de l’obligation patronale du « 1,50 % tranche 1 »</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 (→ champ d’application identique à celui des salariés relevant des anciens articles 4 et 4 </a:t>
            </a: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bis</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 de la CCN « AGIRC » de 1947).</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Pour rappel, une commission paritaire de l’APEC prévue à l’article 3 de l’ANI est chargée pour l’avenir d’établir les correspondances entre les classifications professionnelles de branche et les bénéficiaires du « 1,50 % tranche 1 ».</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Sont donc visés les salariés anciennement « article 4 » et « article 4 </a:t>
            </a:r>
            <a:r>
              <a:rPr kumimoji="0" lang="fr-FR" sz="1800" b="1" i="1"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bis</a:t>
            </a: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 » de la Convention collective nationale de retraite et de prévoyance des cadres du 14 mars 1947, à périmètre constant (sauf évolution des classifications professionnelles)</a:t>
            </a:r>
            <a:endParaRPr kumimoji="0" lang="fr-FR" sz="1800" b="1" i="0" u="none" strike="noStrike" kern="1200" cap="none" spc="0" normalizeH="0" baseline="0" noProof="0" dirty="0">
              <a:ln>
                <a:noFill/>
              </a:ln>
              <a:solidFill>
                <a:srgbClr val="FF6F61"/>
              </a:solidFill>
              <a:effectLst/>
              <a:uLnTx/>
              <a:uFillTx/>
              <a:latin typeface="Corbel" panose="020B0503020204020204"/>
              <a:ea typeface="+mn-ea"/>
              <a:cs typeface="+mn-cs"/>
            </a:endParaRP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endParaRPr kumimoji="0" lang="fr-FR" sz="1400" b="0" i="0" u="none" strike="noStrike" kern="1200" cap="none" spc="0" normalizeH="0" baseline="0" noProof="0" dirty="0">
              <a:ln>
                <a:noFill/>
              </a:ln>
              <a:solidFill>
                <a:srgbClr val="FFC000"/>
              </a:solidFill>
              <a:effectLst/>
              <a:uLnTx/>
              <a:uFillTx/>
              <a:latin typeface="Corbel" panose="020B050302020402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a:extLst>
              <a:ext uri="{FF2B5EF4-FFF2-40B4-BE49-F238E27FC236}">
                <a16:creationId xmlns:a16="http://schemas.microsoft.com/office/drawing/2014/main" id="{7C4E6D91-58F4-F322-8225-38B3EA5E4BB0}"/>
              </a:ext>
            </a:extLst>
          </p:cNvPr>
          <p:cNvSpPr>
            <a:spLocks noGrp="1" noChangeArrowheads="1"/>
          </p:cNvSpPr>
          <p:nvPr>
            <p:ph type="title"/>
          </p:nvPr>
        </p:nvSpPr>
        <p:spPr>
          <a:xfrm>
            <a:off x="795131" y="278295"/>
            <a:ext cx="9609346" cy="685317"/>
          </a:xfrm>
        </p:spPr>
        <p:txBody>
          <a:bodyPr>
            <a:normAutofit fontScale="90000"/>
          </a:bodyPr>
          <a:lstStyle/>
          <a:p>
            <a:pPr eaLnBrk="1" hangingPunct="1"/>
            <a:r>
              <a:rPr lang="fr-FR" altLang="fr-FR" sz="3100" b="1" dirty="0">
                <a:solidFill>
                  <a:srgbClr val="FF0000"/>
                </a:solidFill>
                <a:latin typeface="+mn-lt"/>
                <a:cs typeface="M L Arial Light" charset="0"/>
              </a:rPr>
              <a:t>Critère n° 1 – Sort des articles 36</a:t>
            </a:r>
            <a:br>
              <a:rPr lang="fr-FR" altLang="fr-FR" sz="2400" b="1" dirty="0">
                <a:solidFill>
                  <a:srgbClr val="FF0000"/>
                </a:solidFill>
                <a:cs typeface="M L Arial Light" charset="0"/>
              </a:rPr>
            </a:br>
            <a:endParaRPr lang="en-GB" altLang="fr-FR" sz="2400" b="1" dirty="0">
              <a:solidFill>
                <a:srgbClr val="FF0000"/>
              </a:solidFill>
            </a:endParaRPr>
          </a:p>
        </p:txBody>
      </p:sp>
      <p:sp>
        <p:nvSpPr>
          <p:cNvPr id="22531" name="Espace réservé du numéro de diapositive 4">
            <a:extLst>
              <a:ext uri="{FF2B5EF4-FFF2-40B4-BE49-F238E27FC236}">
                <a16:creationId xmlns:a16="http://schemas.microsoft.com/office/drawing/2014/main" id="{6D7BB810-1924-DC5B-2E9D-D6D54DD195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72B84A4-6C46-42F3-9318-DB42FE57195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C061F18F-93BD-6BC7-00F5-375A88164DBD}"/>
              </a:ext>
            </a:extLst>
          </p:cNvPr>
          <p:cNvSpPr txBox="1">
            <a:spLocks/>
          </p:cNvSpPr>
          <p:nvPr/>
        </p:nvSpPr>
        <p:spPr>
          <a:xfrm>
            <a:off x="675861" y="834887"/>
            <a:ext cx="10880035" cy="5300870"/>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La référence à la catégorie des salariés relevant de l’article 36 de l’annexe I disparait.</a:t>
            </a:r>
          </a:p>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Toutefois, le décret du 30 juillet 2021 prévoit que :</a:t>
            </a:r>
          </a:p>
          <a:p>
            <a:pPr marL="457200" marR="0" lvl="1" indent="0" algn="just" defTabSz="914400" rtl="0" eaLnBrk="0" fontAlgn="base" latinLnBrk="0" hangingPunct="0">
              <a:lnSpc>
                <a:spcPct val="100000"/>
              </a:lnSpc>
              <a:spcBef>
                <a:spcPts val="0"/>
              </a:spcBef>
              <a:spcAft>
                <a:spcPts val="1200"/>
              </a:spcAft>
              <a:buClrTx/>
              <a:buSzTx/>
              <a:buFontTx/>
              <a:buNone/>
              <a:tabLst/>
              <a:defRPr/>
            </a:pP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 </a:t>
            </a:r>
            <a:r>
              <a:rPr kumimoji="0" lang="fr-FR" sz="1800" b="1"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Peuvent</a:t>
            </a: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 être intégrés à la catégorie des cadres pour le bénéfice des garanties collectives mentionnées à l’article L. 911-1 </a:t>
            </a:r>
            <a:r>
              <a:rPr kumimoji="0" lang="fr-FR" sz="1800" b="1"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certains salariés définis par accord interprofessionnel ou professionnel ou convention de branche</a:t>
            </a:r>
            <a:r>
              <a:rPr kumimoji="0" lang="fr-FR" sz="1800" b="0"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 </a:t>
            </a:r>
            <a:r>
              <a:rPr kumimoji="0" lang="fr-FR" sz="1800" b="0"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a:t>
            </a:r>
            <a:r>
              <a:rPr kumimoji="0" lang="fr-FR" sz="1800" b="0"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 </a:t>
            </a:r>
            <a:r>
              <a:rPr kumimoji="0" lang="fr-FR" sz="1800" b="1"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sous réserve que l’accord ou la convention soit agréé par la commission paritaire </a:t>
            </a: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mentionnée à l’article 3 de l’accord national interprofessionnel précité dans les conditions prévues par cet article ». </a:t>
            </a:r>
          </a:p>
          <a:p>
            <a:pPr marL="457200" marR="0" lvl="1"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2 niveaux de réflexion:</a:t>
            </a:r>
          </a:p>
          <a:p>
            <a:pPr marL="800100" marR="0" lvl="1" indent="-342900" algn="just" defTabSz="914400" rtl="0" eaLnBrk="0" fontAlgn="base" latinLnBrk="0" hangingPunct="0">
              <a:lnSpc>
                <a:spcPct val="100000"/>
              </a:lnSpc>
              <a:spcBef>
                <a:spcPts val="0"/>
              </a:spcBef>
              <a:spcAft>
                <a:spcPts val="600"/>
              </a:spcAft>
              <a:buClr>
                <a:srgbClr val="FF6F61"/>
              </a:buClr>
              <a:buSzTx/>
              <a:buFont typeface="+mj-lt"/>
              <a:buAutoNum type="arabicPeriod"/>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Possibilité pour les partenaires sociaux de reconnaitre l’existence d’une nouvelle catégorie de « cadres intégrés » </a:t>
            </a:r>
            <a:r>
              <a:rPr kumimoji="0" lang="fr-FR" sz="1800" b="1"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=&gt; à défaut de démarche de la part des partenaires sociaux de la branche, les entreprises auront l'obligation (au terme de la période transitoire de mise en conformité prévu le 31 décembre 2024) de rattacher les anciens salariés « article 36 » aux régimes des non-cadres pour celles qui les intégraient jusqu’à présent aux régimes des cadres </a:t>
            </a:r>
          </a:p>
          <a:p>
            <a:pPr marL="800100" marR="0" lvl="1" indent="-342900" algn="just" defTabSz="914400" rtl="0" eaLnBrk="0" fontAlgn="base" latinLnBrk="0" hangingPunct="0">
              <a:lnSpc>
                <a:spcPct val="100000"/>
              </a:lnSpc>
              <a:spcBef>
                <a:spcPts val="0"/>
              </a:spcBef>
              <a:spcAft>
                <a:spcPts val="600"/>
              </a:spcAft>
              <a:buClr>
                <a:srgbClr val="FF6F61"/>
              </a:buClr>
              <a:buSzTx/>
              <a:buFont typeface="+mj-lt"/>
              <a:buAutoNum type="arabicPeriod" startAt="2"/>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Une fois la catégorie reconnue, question de savoir si tous les salariés des entreprises relevant de cette catégorie doivent être automatiquement rattachés au régime de PSC des cadres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a:extLst>
              <a:ext uri="{FF2B5EF4-FFF2-40B4-BE49-F238E27FC236}">
                <a16:creationId xmlns:a16="http://schemas.microsoft.com/office/drawing/2014/main" id="{E46BFEAD-F962-A535-F9D3-C9A9A3B8D4D2}"/>
              </a:ext>
            </a:extLst>
          </p:cNvPr>
          <p:cNvSpPr>
            <a:spLocks noGrp="1" noChangeArrowheads="1"/>
          </p:cNvSpPr>
          <p:nvPr>
            <p:ph type="title"/>
          </p:nvPr>
        </p:nvSpPr>
        <p:spPr>
          <a:xfrm>
            <a:off x="781878" y="341726"/>
            <a:ext cx="10571920" cy="658813"/>
          </a:xfrm>
        </p:spPr>
        <p:txBody>
          <a:bodyPr>
            <a:noAutofit/>
          </a:bodyPr>
          <a:lstStyle/>
          <a:p>
            <a:pPr algn="just"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3555" name="Espace réservé du numéro de diapositive 4">
            <a:extLst>
              <a:ext uri="{FF2B5EF4-FFF2-40B4-BE49-F238E27FC236}">
                <a16:creationId xmlns:a16="http://schemas.microsoft.com/office/drawing/2014/main" id="{A6526902-FC07-575F-0295-8F91E648C9E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D796B61-A2B3-4346-B98E-0CD7A207830E}"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B6BD232B-8410-1C46-23F0-23C99264C2E1}"/>
              </a:ext>
            </a:extLst>
          </p:cNvPr>
          <p:cNvSpPr txBox="1">
            <a:spLocks/>
          </p:cNvSpPr>
          <p:nvPr/>
        </p:nvSpPr>
        <p:spPr>
          <a:xfrm>
            <a:off x="781878" y="1378226"/>
            <a:ext cx="10571921" cy="4479235"/>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Le BOSS (→ paragraphe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hlinkClick r:id="rId2"/>
              </a:rPr>
              <a:t>1030</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srgbClr val="FF0000"/>
                </a:solidFill>
                <a:effectLst/>
                <a:uLnTx/>
                <a:uFillTx/>
                <a:latin typeface="Corbel" panose="020B0503020204020204"/>
                <a:ea typeface="MS PGothic" panose="020B0600070205080204" pitchFamily="34" charset="-128"/>
              </a:rPr>
              <a:t>mis à jour le 11.04.2023</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précise que :</a:t>
            </a:r>
          </a:p>
          <a:p>
            <a:pPr marL="538163" marR="0" lvl="0"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cette convention ou accord peut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laisser la possibilité aux entreprises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d’intégrer ou non les salariés ainsi définis dans la catégorie des cadres pour le bénéfice des garanties de protection sociale complémentaire. </a:t>
            </a:r>
            <a:r>
              <a:rPr kumimoji="0" lang="fr-FR" sz="1800" b="1"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Cette faculté doit être expressément mentionnée dans la convention ou l’accord agréé par la commission rattachée à l’APEC</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Dans un tel cas, les entreprises sont libres d’inclure ou non les salariés concernés. </a:t>
            </a:r>
            <a:r>
              <a:rPr kumimoji="0" lang="fr-FR" sz="1800" b="0" i="1" u="none" strike="noStrike" kern="1200" cap="none" spc="0" normalizeH="0" baseline="0" noProof="0" dirty="0">
                <a:ln>
                  <a:noFill/>
                </a:ln>
                <a:solidFill>
                  <a:srgbClr val="FF0000"/>
                </a:solidFill>
                <a:effectLst/>
                <a:uLnTx/>
                <a:uFillTx/>
                <a:latin typeface="Corbel" panose="020B0503020204020204"/>
                <a:ea typeface="MS PGothic" panose="020B0600070205080204" pitchFamily="34" charset="-128"/>
              </a:rPr>
              <a:t>En l’absence de cette mention, les entreprises sont tenues d’inclure les salariés ainsi définis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t>
            </a:r>
          </a:p>
          <a:p>
            <a:pPr marL="538163" marR="0" lvl="0"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=&gt; Attention : à défaut pour l’accord de branche de prévoir expressément qu’il s’agit d’une faculté, les entreprises auront en principe l’obligation de rattacher ces nouveaux « cadres intégrés » aux régimes de protection sociale complémentaire des cadres, quand bien même elles ne le faisaient pas avant et n’en avaient pas l’intention =&gt; </a:t>
            </a:r>
            <a:r>
              <a:rPr kumimoji="0" lang="fr-FR" sz="18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dangereux car les partenaires sociaux pourraient oublier de le mentionner, voire demander la reconnaissance de la catégorie sans même conclure d’accord spécifique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a:extLst>
              <a:ext uri="{FF2B5EF4-FFF2-40B4-BE49-F238E27FC236}">
                <a16:creationId xmlns:a16="http://schemas.microsoft.com/office/drawing/2014/main" id="{E257987B-C202-BE56-8FF0-1E91F71CBF46}"/>
              </a:ext>
            </a:extLst>
          </p:cNvPr>
          <p:cNvSpPr>
            <a:spLocks noGrp="1" noChangeArrowheads="1"/>
          </p:cNvSpPr>
          <p:nvPr>
            <p:ph type="title"/>
          </p:nvPr>
        </p:nvSpPr>
        <p:spPr>
          <a:xfrm>
            <a:off x="513523" y="-103464"/>
            <a:ext cx="10840277" cy="817839"/>
          </a:xfrm>
        </p:spPr>
        <p:txBody>
          <a:bodyPr>
            <a:noAutofit/>
          </a:bodyPr>
          <a:lstStyle/>
          <a:p>
            <a:pPr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4579" name="Espace réservé du numéro de diapositive 4">
            <a:extLst>
              <a:ext uri="{FF2B5EF4-FFF2-40B4-BE49-F238E27FC236}">
                <a16:creationId xmlns:a16="http://schemas.microsoft.com/office/drawing/2014/main" id="{357BC2A5-9568-0C13-496D-9C4FECB8D4C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7A59393-C5E5-4129-B6FB-A781F0D022D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E192AA37-8455-D60B-E603-687BA01E8BCC}"/>
              </a:ext>
            </a:extLst>
          </p:cNvPr>
          <p:cNvSpPr txBox="1">
            <a:spLocks/>
          </p:cNvSpPr>
          <p:nvPr/>
        </p:nvSpPr>
        <p:spPr>
          <a:xfrm>
            <a:off x="542925" y="714375"/>
            <a:ext cx="10986465" cy="5595939"/>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1200"/>
              </a:spcBef>
              <a:spcAft>
                <a:spcPct val="0"/>
              </a:spcAft>
              <a:buClrTx/>
              <a:buSzTx/>
              <a:buFontTx/>
              <a:buNone/>
              <a:tabLst/>
              <a:defRPr/>
            </a:pPr>
            <a:r>
              <a:rPr lang="fr-FR" sz="1600" b="1" u="sng" dirty="0">
                <a:solidFill>
                  <a:prstClr val="black"/>
                </a:solidFill>
                <a:latin typeface="Corbel" panose="020B0503020204020204"/>
              </a:rPr>
              <a:t>Huit </a:t>
            </a:r>
            <a:r>
              <a:rPr kumimoji="0" lang="fr-FR" sz="1600" b="1" i="0" u="sng"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agréments de la commission paritaire APEC rendus à ce jour sur les « cadres intégrés » (concernant 5 branches)</a:t>
            </a:r>
            <a:r>
              <a:rPr kumimoji="0" lang="fr-FR" sz="1600" b="1" i="0"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600" i="0"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industries et commerces en gros de viandes – agréments 13 septembre 2022 et 28 juin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Employés de niveau IV (à l’exclusion des ouvriers) et de la catégorie conventionnelle des Techniciens Agents de Maîtrise de niveau V et VI (anciens « article 36 ») ;</a:t>
            </a:r>
            <a:endParaRPr lang="fr-FR" sz="1600" dirty="0">
              <a:solidFill>
                <a:prstClr val="black"/>
              </a:solidFill>
              <a:latin typeface="Corbel" panose="020B0503020204020204"/>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 noter que la branche a conclu un accord le 15 mars 2023, afin de </a:t>
            </a:r>
            <a:r>
              <a:rPr lang="fr-FR" sz="1600" dirty="0">
                <a:solidFill>
                  <a:prstClr val="black"/>
                </a:solidFill>
                <a:latin typeface="Corbel" panose="020B0503020204020204"/>
              </a:rPr>
              <a:t>laisser la possibilité aux entreprises entrant dans son champ d’application d’intégrer ou non ces salariés dans la catégorie des cadres. Cet accord a fait l’objet d’un nouvel agrément de l’APEC le 28 juin 2023, qui n’a pas remis en cause les seuils fixés dans son précédent agrément ; </a:t>
            </a: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industries de labeur et industries graphiques – agréments 22 février 2023 et 6 septembre 2023</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Groupe hiérarchique III échelon A (anciens « articles 36 ») ;</a:t>
            </a:r>
          </a:p>
          <a:p>
            <a:pPr marL="639762" indent="-285750" algn="just">
              <a:spcBef>
                <a:spcPts val="0"/>
              </a:spcBef>
              <a:spcAft>
                <a:spcPts val="1200"/>
              </a:spcAft>
              <a:buFont typeface="Arial" panose="020B0604020202020204" pitchFamily="34" charset="0"/>
              <a:buChar char="•"/>
              <a:defRPr/>
            </a:pPr>
            <a:r>
              <a:rPr lang="fr-FR" sz="1600" dirty="0">
                <a:solidFill>
                  <a:prstClr val="black"/>
                </a:solidFill>
                <a:latin typeface="Corbel" panose="020B0503020204020204"/>
              </a:rPr>
              <a:t>A noter que la branche a conclu un accord le 21 juin 2023, </a:t>
            </a: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afin de </a:t>
            </a:r>
            <a:r>
              <a:rPr lang="fr-FR" sz="1600" dirty="0">
                <a:solidFill>
                  <a:prstClr val="black"/>
                </a:solidFill>
                <a:latin typeface="Corbel" panose="020B0503020204020204"/>
              </a:rPr>
              <a:t>laisser la possibilité aux entreprises entrant dans son champ d’application d’intégrer ou non ces salariés dans la catégorie des cadres. Cet accord a fait l’objet d’un nouvel agrément de l’APEC le 6 septembre 2023, qui n’a pas remis en cause les seuils fixés dans son précédent agrément ; </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Etablissements privés d’hospitalisation de soins, de cure et de garde à but non lucratif - agrément 5 avril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M</a:t>
            </a: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étiers auxquels sont attribués les coefficients hiérarchiques 255, 272, 281 et 295 et listés à l’article 15.03.4 de la CCN 51 modifié par l’avenant 2022-03 du 21 juin 2022, ainsi que les métiers d’assistant qualité et chargé de communication auxquels sont attribués le coefficient 281 et que la nouvelle rédaction de l’article 15.03.4 omet ; </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L’article 15.03.04 de la CCN 51 laisse la possibilité aux entreprises entrant dans son champ d’application d’intégrer ou non ces salariés dans la catégorie des cadres ;</a:t>
            </a: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a:p>
            <a:pPr marL="639762" marR="0" lvl="0" indent="-285750" algn="just">
              <a:lnSpc>
                <a:spcPct val="100000"/>
              </a:lnSpc>
              <a:spcBef>
                <a:spcPts val="0"/>
              </a:spcBef>
              <a:spcAft>
                <a:spcPts val="1200"/>
              </a:spcAft>
              <a:buClrTx/>
              <a:buSzTx/>
              <a:buFont typeface="Arial" panose="020B0604020202020204" pitchFamily="34" charset="0"/>
              <a:buChar char="•"/>
              <a:tabLst/>
              <a:defRPr/>
            </a:pPr>
            <a:endParaRPr lang="fr-FR" sz="1600" dirty="0">
              <a:solidFill>
                <a:prstClr val="black"/>
              </a:solidFill>
              <a:latin typeface="Corbel" panose="020B05030202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a:extLst>
              <a:ext uri="{FF2B5EF4-FFF2-40B4-BE49-F238E27FC236}">
                <a16:creationId xmlns:a16="http://schemas.microsoft.com/office/drawing/2014/main" id="{E257987B-C202-BE56-8FF0-1E91F71CBF46}"/>
              </a:ext>
            </a:extLst>
          </p:cNvPr>
          <p:cNvSpPr>
            <a:spLocks noGrp="1" noChangeArrowheads="1"/>
          </p:cNvSpPr>
          <p:nvPr>
            <p:ph type="title"/>
          </p:nvPr>
        </p:nvSpPr>
        <p:spPr>
          <a:xfrm>
            <a:off x="689112" y="145774"/>
            <a:ext cx="10840277" cy="817839"/>
          </a:xfrm>
        </p:spPr>
        <p:txBody>
          <a:bodyPr>
            <a:noAutofit/>
          </a:bodyPr>
          <a:lstStyle/>
          <a:p>
            <a:pPr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4579" name="Espace réservé du numéro de diapositive 4">
            <a:extLst>
              <a:ext uri="{FF2B5EF4-FFF2-40B4-BE49-F238E27FC236}">
                <a16:creationId xmlns:a16="http://schemas.microsoft.com/office/drawing/2014/main" id="{357BC2A5-9568-0C13-496D-9C4FECB8D4C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7A59393-C5E5-4129-B6FB-A781F0D022D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E192AA37-8455-D60B-E603-687BA01E8BCC}"/>
              </a:ext>
            </a:extLst>
          </p:cNvPr>
          <p:cNvSpPr txBox="1">
            <a:spLocks/>
          </p:cNvSpPr>
          <p:nvPr/>
        </p:nvSpPr>
        <p:spPr>
          <a:xfrm>
            <a:off x="689113" y="963613"/>
            <a:ext cx="10840277" cy="5346701"/>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rPr>
              <a:t>CCN personnel des prestataires de services dans le domaine du secteur tertiaire – agrément 17 mai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rPr>
              <a:t>Techniciens / agents de maîtrise, c’est-à-dire les niveaux 4, 5 et 6 de la classification professionnelle ;</a:t>
            </a:r>
          </a:p>
          <a:p>
            <a:pPr marL="639762"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Pas de négociation de branche au préalable =&gt; d’où pas de clause prévoyant que rattachement des « cadres intégrés » est facultatif.</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Métallurgie:</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agrément </a:t>
            </a:r>
            <a:r>
              <a:rPr lang="fr-FR" sz="1600" b="1" dirty="0">
                <a:solidFill>
                  <a:prstClr val="black"/>
                </a:solidFill>
                <a:latin typeface="Corbel" panose="020B0503020204020204"/>
              </a:rPr>
              <a:t>26 octobre 2022 </a:t>
            </a:r>
            <a:r>
              <a:rPr lang="fr-FR" sz="1600" dirty="0">
                <a:solidFill>
                  <a:prstClr val="black"/>
                </a:solidFill>
                <a:latin typeface="Corbel" panose="020B0503020204020204"/>
              </a:rPr>
              <a:t>(classification en vigueur jusqu’au 31 décembre 2023): salariés classés au moins au niveau III-2 et jusqu’au niveau V-1 de la classification professionnelle issue de l’accord national du 21 juillet 1975 signé au sein de la branche de la métallurgie ;</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agrément </a:t>
            </a:r>
            <a:r>
              <a:rPr lang="fr-FR" sz="1600" b="1" dirty="0">
                <a:solidFill>
                  <a:prstClr val="black"/>
                </a:solidFill>
                <a:latin typeface="Corbel" panose="020B0503020204020204"/>
              </a:rPr>
              <a:t>4 octobre 2023 </a:t>
            </a:r>
            <a:r>
              <a:rPr lang="fr-FR" sz="1600" dirty="0">
                <a:solidFill>
                  <a:prstClr val="black"/>
                </a:solidFill>
                <a:latin typeface="Corbel" panose="020B0503020204020204"/>
              </a:rPr>
              <a:t>(classification applicable à compter du 1</a:t>
            </a:r>
            <a:r>
              <a:rPr lang="fr-FR" sz="1600" baseline="30000" dirty="0">
                <a:solidFill>
                  <a:prstClr val="black"/>
                </a:solidFill>
                <a:latin typeface="Corbel" panose="020B0503020204020204"/>
              </a:rPr>
              <a:t>er</a:t>
            </a:r>
            <a:r>
              <a:rPr lang="fr-FR" sz="1600" dirty="0">
                <a:solidFill>
                  <a:prstClr val="black"/>
                </a:solidFill>
                <a:latin typeface="Corbel" panose="020B0503020204020204"/>
              </a:rPr>
              <a:t> janvier 2024): salariés classés au moins au niveau C6 et jusqu’au niveau D8 de la classification professionnelle issue de la CCN de la métallurgie du 7 février 2022.</a:t>
            </a:r>
          </a:p>
          <a:p>
            <a:pPr marL="639762"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354012" indent="0" algn="just" eaLnBrk="1" fontAlgn="auto" hangingPunct="1">
              <a:spcBef>
                <a:spcPts val="0"/>
              </a:spcBef>
              <a:spcAft>
                <a:spcPts val="1200"/>
              </a:spcAf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NB: CCN SYNTEC, accord du 24 octobre 2023 (ex « article 36 » =&gt; nouveaux « salariés intégrés »: employés, techniciens et agents de maitrise relevant des positions 2.2 à 3.1 de la classification ETAM, avec possibilité pour les entreprises de ne pas intégrer ces salariés dans le champ des régimes cadres)</a:t>
            </a:r>
          </a:p>
          <a:p>
            <a:pPr marL="354012" marR="0" lvl="0" indent="0" algn="just" defTabSz="914400" rtl="0" eaLnBrk="1" fontAlgn="auto" latinLnBrk="0" hangingPunct="1">
              <a:lnSpc>
                <a:spcPct val="100000"/>
              </a:lnSpc>
              <a:spcBef>
                <a:spcPts val="0"/>
              </a:spcBef>
              <a:spcAft>
                <a:spcPts val="1200"/>
              </a:spcAft>
              <a:buClrTx/>
              <a:buSzTx/>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p:txBody>
      </p:sp>
    </p:spTree>
    <p:extLst>
      <p:ext uri="{BB962C8B-B14F-4D97-AF65-F5344CB8AC3E}">
        <p14:creationId xmlns:p14="http://schemas.microsoft.com/office/powerpoint/2010/main" val="378783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6708"/>
            <a:ext cx="11255830" cy="952734"/>
          </a:xfrm>
        </p:spPr>
        <p:txBody>
          <a:bodyPr/>
          <a:lstStyle/>
          <a:p>
            <a:pPr>
              <a:lnSpc>
                <a:spcPct val="130000"/>
              </a:lnSpc>
              <a:spcBef>
                <a:spcPts val="0"/>
              </a:spcBef>
              <a:spcAft>
                <a:spcPts val="1200"/>
              </a:spcAft>
            </a:pPr>
            <a:br>
              <a:rPr lang="fr-FR" dirty="0">
                <a:solidFill>
                  <a:srgbClr val="FF0000"/>
                </a:solidFill>
              </a:rPr>
            </a:br>
            <a:r>
              <a:rPr lang="fr-FR" dirty="0">
                <a:solidFill>
                  <a:srgbClr val="FF0000"/>
                </a:solidFill>
              </a:rPr>
              <a:t>Entrée en vigueur</a:t>
            </a:r>
            <a:br>
              <a:rPr lang="fr-FR" dirty="0">
                <a:solidFill>
                  <a:srgbClr val="FF0000"/>
                </a:solidFill>
              </a:rPr>
            </a:br>
            <a:endParaRPr lang="fr-FR" sz="2400" dirty="0">
              <a:solidFill>
                <a:srgbClr val="FF000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3DDDE-2A76-4907-9BE7-3DCC4A4FF148}"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
        <p:nvSpPr>
          <p:cNvPr id="6" name="Text Placeholder 5"/>
          <p:cNvSpPr>
            <a:spLocks noGrp="1"/>
          </p:cNvSpPr>
          <p:nvPr>
            <p:ph type="body" sz="quarter" idx="13"/>
          </p:nvPr>
        </p:nvSpPr>
        <p:spPr>
          <a:xfrm>
            <a:off x="489856" y="1457739"/>
            <a:ext cx="11255830" cy="4883424"/>
          </a:xfrm>
        </p:spPr>
        <p:txBody>
          <a:bodyPr>
            <a:noAutofit/>
          </a:bodyPr>
          <a:lstStyle/>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Aux termes de son </a:t>
            </a:r>
            <a:r>
              <a:rPr lang="fr-FR" sz="2000" dirty="0">
                <a:solidFill>
                  <a:schemeClr val="tx1"/>
                </a:solidFill>
                <a:hlinkClick r:id="rId3">
                  <a:extLst>
                    <a:ext uri="{A12FA001-AC4F-418D-AE19-62706E023703}">
                      <ahyp:hlinkClr xmlns:ahyp="http://schemas.microsoft.com/office/drawing/2018/hyperlinkcolor" val="tx"/>
                    </a:ext>
                  </a:extLst>
                </a:hlinkClick>
              </a:rPr>
              <a:t>article 2</a:t>
            </a:r>
            <a:r>
              <a:rPr lang="fr-FR" sz="2000" dirty="0">
                <a:solidFill>
                  <a:schemeClr val="tx1"/>
                </a:solidFill>
              </a:rPr>
              <a:t>, le décret entre en vigueur le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2022</a:t>
            </a:r>
            <a:r>
              <a:rPr lang="fr-FR" sz="2000" dirty="0">
                <a:solidFill>
                  <a:schemeClr val="tx1"/>
                </a:solidFill>
              </a:rPr>
              <a:t> mais les critères utilisés dans les actes en vigueur à cette date peuvent perdurer jusqu’au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2025</a:t>
            </a:r>
            <a:r>
              <a:rPr lang="fr-FR" sz="2000" dirty="0">
                <a:solidFill>
                  <a:schemeClr val="tx1"/>
                </a:solidFill>
              </a:rPr>
              <a:t>, </a:t>
            </a:r>
            <a:r>
              <a:rPr lang="fr-FR" sz="2000" b="1" u="sng" dirty="0">
                <a:solidFill>
                  <a:schemeClr val="tx1"/>
                </a:solidFill>
              </a:rPr>
              <a:t>sous réserve qu’aucune modification </a:t>
            </a:r>
            <a:r>
              <a:rPr kumimoji="0" lang="fr-FR" sz="2000" b="1" i="0" u="sng" strike="noStrike" kern="1200" cap="none" spc="0" normalizeH="0" baseline="0" noProof="0" dirty="0">
                <a:ln>
                  <a:noFill/>
                </a:ln>
                <a:solidFill>
                  <a:schemeClr val="tx1"/>
                </a:solidFill>
                <a:uLnTx/>
                <a:uFillTx/>
                <a:ea typeface="+mn-ea"/>
                <a:cs typeface="+mn-cs"/>
              </a:rPr>
              <a:t>des accords ou DUE relative au champ des bénéficiaires des garanties n’intervienne avant cette date</a:t>
            </a:r>
            <a:r>
              <a:rPr lang="fr-FR" sz="2000" dirty="0">
                <a:solidFill>
                  <a:schemeClr val="tx1"/>
                </a:solidFill>
              </a:rPr>
              <a:t>.</a:t>
            </a:r>
          </a:p>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En pratique: intérêt à distinguer les régimes « cadres » bénéficiant aux salariés ex articles 4 et 4 </a:t>
            </a:r>
            <a:r>
              <a:rPr lang="fr-FR" sz="2000" i="1" dirty="0">
                <a:solidFill>
                  <a:schemeClr val="tx1"/>
                </a:solidFill>
              </a:rPr>
              <a:t>bis</a:t>
            </a:r>
            <a:r>
              <a:rPr lang="fr-FR" sz="2000" dirty="0">
                <a:solidFill>
                  <a:schemeClr val="tx1"/>
                </a:solidFill>
              </a:rPr>
              <a:t> (opportunité de modifier le libellé en salariés article 2.1 et 2.2 de l’ANI de 2017 avant le terme de la période transitoire), de ceux bénéficiant aux anciens article 36 (dans ce cas, plutôt opportun d’attendre le terme de la période transitoire pour les cas dans lesquels ces salariés devront être « transférés » sur le régime des non-cadres).</a:t>
            </a:r>
          </a:p>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Quelle incidence d’une modification des dispositions de la CCN relatives aux garanties de prévoyance (avec notamment mise en conformité des libellés de catégories de bénéficiaires au regard du décret du 30 juillet 2021) avant le terme de la période transitoire? Est-ce que les entreprises sortent automatiquement de la période transitoire ?</a:t>
            </a:r>
          </a:p>
          <a:p>
            <a:pPr marL="0" indent="0" algn="just">
              <a:lnSpc>
                <a:spcPct val="100000"/>
              </a:lnSpc>
              <a:spcBef>
                <a:spcPts val="0"/>
              </a:spcBef>
              <a:spcAft>
                <a:spcPts val="1200"/>
              </a:spcAft>
              <a:buClr>
                <a:schemeClr val="tx2"/>
              </a:buClr>
              <a:buNone/>
            </a:pPr>
            <a:r>
              <a:rPr lang="fr-FR" sz="2000" dirty="0">
                <a:solidFill>
                  <a:schemeClr val="tx1"/>
                </a:solidFill>
              </a:rPr>
              <a:t>	</a:t>
            </a:r>
            <a:r>
              <a:rPr lang="fr-FR" sz="2000" i="1" dirty="0">
                <a:solidFill>
                  <a:srgbClr val="FF0000"/>
                </a:solidFill>
              </a:rPr>
              <a:t>=&gt; CCN métallurgie : nécessité de mise en conformité au 1</a:t>
            </a:r>
            <a:r>
              <a:rPr lang="fr-FR" sz="2000" i="1" baseline="30000" dirty="0">
                <a:solidFill>
                  <a:srgbClr val="FF0000"/>
                </a:solidFill>
              </a:rPr>
              <a:t>er</a:t>
            </a:r>
            <a:r>
              <a:rPr lang="fr-FR" sz="2000" i="1" dirty="0">
                <a:solidFill>
                  <a:srgbClr val="FF0000"/>
                </a:solidFill>
              </a:rPr>
              <a:t> janvier 2024</a:t>
            </a:r>
          </a:p>
          <a:p>
            <a:pPr marL="0" lvl="0" indent="0">
              <a:buNone/>
            </a:pPr>
            <a:endParaRPr lang="fr-FR" dirty="0"/>
          </a:p>
          <a:p>
            <a:pPr marL="0" lvl="0" indent="0">
              <a:buNone/>
            </a:pPr>
            <a:endParaRPr lang="fr-FR" dirty="0"/>
          </a:p>
          <a:p>
            <a:pPr marL="269875" indent="-269875" algn="just">
              <a:lnSpc>
                <a:spcPct val="100000"/>
              </a:lnSpc>
              <a:spcBef>
                <a:spcPts val="0"/>
              </a:spcBef>
              <a:spcAft>
                <a:spcPts val="1200"/>
              </a:spcAft>
            </a:pPr>
            <a:endParaRPr lang="fr-FR" sz="2000" dirty="0"/>
          </a:p>
          <a:p>
            <a:pPr marL="269875" indent="-269875" algn="just">
              <a:lnSpc>
                <a:spcPct val="100000"/>
              </a:lnSpc>
              <a:spcBef>
                <a:spcPts val="0"/>
              </a:spcBef>
              <a:spcAft>
                <a:spcPts val="1200"/>
              </a:spcAft>
            </a:pPr>
            <a:endParaRPr lang="fr-FR" sz="2000" dirty="0"/>
          </a:p>
          <a:p>
            <a:pPr marL="269875" indent="-269875" algn="just">
              <a:lnSpc>
                <a:spcPct val="100000"/>
              </a:lnSpc>
              <a:spcBef>
                <a:spcPts val="0"/>
              </a:spcBef>
              <a:spcAft>
                <a:spcPts val="1200"/>
              </a:spcAft>
            </a:pPr>
            <a:endParaRPr lang="fr-FR" sz="2000" dirty="0"/>
          </a:p>
        </p:txBody>
      </p:sp>
    </p:spTree>
    <p:extLst>
      <p:ext uri="{BB962C8B-B14F-4D97-AF65-F5344CB8AC3E}">
        <p14:creationId xmlns:p14="http://schemas.microsoft.com/office/powerpoint/2010/main" val="1706989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1648</Words>
  <Application>Microsoft Office PowerPoint</Application>
  <PresentationFormat>Grand écran</PresentationFormat>
  <Paragraphs>66</Paragraphs>
  <Slides>8</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Calibri Light</vt:lpstr>
      <vt:lpstr>Corbel</vt:lpstr>
      <vt:lpstr>M L Arial Light</vt:lpstr>
      <vt:lpstr>Wingdings</vt:lpstr>
      <vt:lpstr>Thème Office</vt:lpstr>
      <vt:lpstr>Présentation PowerPoint</vt:lpstr>
      <vt:lpstr>Présentation PowerPoint</vt:lpstr>
      <vt:lpstr>Critère n° 1 – Sort des articles 4 et 4 bis </vt:lpstr>
      <vt:lpstr>Critère n° 1 – Sort des articles 36 </vt:lpstr>
      <vt:lpstr>Critère n° 1 – Nouveaux « cadres intégrés » (anciens « article 36 »)</vt:lpstr>
      <vt:lpstr>Critère n° 1 – Nouveaux « cadres intégrés » (anciens « article 36 »)</vt:lpstr>
      <vt:lpstr>Critère n° 1 – Nouveaux « cadres intégrés » (anciens « article 36 »)</vt:lpstr>
      <vt:lpstr> Entrée en vigueur </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Règles Urssaf</dc:title>
  <dc:creator>Julie JACOTOT</dc:creator>
  <cp:lastModifiedBy>Marouane NOKRI</cp:lastModifiedBy>
  <cp:revision>2</cp:revision>
  <dcterms:created xsi:type="dcterms:W3CDTF">2023-12-14T14:38:15Z</dcterms:created>
  <dcterms:modified xsi:type="dcterms:W3CDTF">2024-02-07T08:55:27Z</dcterms:modified>
</cp:coreProperties>
</file>