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43" r:id="rId2"/>
    <p:sldId id="2749" r:id="rId3"/>
    <p:sldId id="3636" r:id="rId4"/>
    <p:sldId id="2732" r:id="rId5"/>
    <p:sldId id="3664"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F98C5-B7B0-40E8-B544-1C8BF4A5C87D}"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AE4B4-D76C-4439-878B-E0B5B8E7808E}" type="slidenum">
              <a:rPr lang="fr-FR" smtClean="0"/>
              <a:t>‹N°›</a:t>
            </a:fld>
            <a:endParaRPr lang="fr-FR"/>
          </a:p>
        </p:txBody>
      </p:sp>
    </p:spTree>
    <p:extLst>
      <p:ext uri="{BB962C8B-B14F-4D97-AF65-F5344CB8AC3E}">
        <p14:creationId xmlns:p14="http://schemas.microsoft.com/office/powerpoint/2010/main" val="276034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41FB9-74D0-B450-E836-04D82F7F32A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C8884F2-50C5-EE52-3215-8F9CC410C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97B511-6082-C212-B37B-CD0579A7FFBC}"/>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B50A0F9-7E88-887E-9D44-76F4EC89F1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D8448E-7FF6-FD04-8500-CD24B33F4DE0}"/>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99577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66681-DAAE-B037-AAB7-28EBC221781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AC3DBE7-837D-6BE0-944A-E68A72E965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2E6EC4-D641-E9D1-2D5E-6AC3893702CF}"/>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0BF86C44-BD05-2CD5-5945-74D5D289E3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57E754-0C4E-A177-C0EE-F02E53A94C3F}"/>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347217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B1C5774-70C6-BC3F-E729-3E556F36F92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2400EB-A885-975E-BC5F-3BEBCD8B83D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B868A1-76B4-6CAA-3EA7-BFA136A27FA5}"/>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4944EC33-E480-4102-A0C9-A5AA86CD8E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7118A9-8B9C-42F1-4CA8-904C54A7879E}"/>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3589524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07/02/2024</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308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117147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5B2AB-33C8-D630-5D5C-1693591FC9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E3B551-68A2-D3C5-7445-3A7126EEE1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1BA3A7-A1C2-FF06-1279-9553DD8DBB55}"/>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B566F929-360B-981E-B9F1-7DA6F13875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C7E0CA-4803-D42F-30BD-7C809A1E3F18}"/>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256801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31DF3-E608-6C05-35F3-AE08C323E1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4A5839E-45B2-0C3B-2B45-8E24D228A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53784EE-4245-32FC-1575-2CFB616207E3}"/>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B6FDC301-0DE7-C6CB-A74E-E11BA4B6A7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130E5E-BAF0-741A-7BD8-26E5E8ED3685}"/>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406402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C39ADC-9F9D-2130-2EE9-E5944B26E13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1EA2E1-0D38-221E-29CA-719F3960B33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61A94C3-AA6F-45A7-D51B-C2CA0A4F51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6027992-B32E-5C27-EAE0-6B7C0F6E99E1}"/>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E0F954D2-9297-FB2E-8590-87618295CB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F7522A-8C47-0437-D586-9E565FC5A69E}"/>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149975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77BFA-AC07-0780-C35E-16163CD61F5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80754D-AD5C-55EC-E840-9244BE08A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6DC0965-56E0-6661-A814-D69ABE890B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D80AC61-7AC8-994A-7742-8DA25D5D1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2C39E0E-7B5E-78A7-8C38-99E16876FF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2F155D4-7FF6-AC28-CD82-46FBE3284A7A}"/>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8176EF86-FF5A-6EE9-72A8-D350F6894A1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B9730E-E87A-030A-376C-3B8697F7D154}"/>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245497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AF16FF-4480-8858-78CF-2E66877E6BC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FFE7C15-8510-98D4-44A9-B14051F055FE}"/>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92503A1D-343B-89A0-E03C-29C7B89A4B1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F9A6796-B204-A747-BC1F-F28650A2D55D}"/>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332277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214F9-4929-3A9D-9322-F083B11D76A7}"/>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8F0B1457-ED7B-6B4C-8BC1-FCE43768AA4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1CB626F-F300-4A3F-2A6A-ECB00A30E1BA}"/>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152878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2D301-5923-79B9-426B-71DD3DBD28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01D4733-2B81-A747-D542-3B3CCCFE4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32CEE62-30AD-9525-C233-59835860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BA41819-98A3-7239-53F5-0413736AFA5F}"/>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A34B5D71-2D3B-5255-96CE-3B746B47C4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73C770-7AFB-17FC-147D-210B71CF60A2}"/>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76592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05C9C-91C9-5003-8744-B3A687CB617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B36B02E-A056-0B5A-8D06-314922787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B43207B-9E6F-F540-FDDD-3CE68B121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F47A4F-3FA0-7C2C-92DC-D7EBA231BBCC}"/>
              </a:ext>
            </a:extLst>
          </p:cNvPr>
          <p:cNvSpPr>
            <a:spLocks noGrp="1"/>
          </p:cNvSpPr>
          <p:nvPr>
            <p:ph type="dt" sz="half" idx="10"/>
          </p:nvPr>
        </p:nvSpPr>
        <p:spPr/>
        <p:txBody>
          <a:bodyPr/>
          <a:lstStyle/>
          <a:p>
            <a:fld id="{89DD4E98-0C8A-4243-B7A2-BC297872691C}"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A9FFE958-F260-93EF-9A51-662147A14A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AF56FD-6852-AB24-BC23-05F88421C5E8}"/>
              </a:ext>
            </a:extLst>
          </p:cNvPr>
          <p:cNvSpPr>
            <a:spLocks noGrp="1"/>
          </p:cNvSpPr>
          <p:nvPr>
            <p:ph type="sldNum" sz="quarter" idx="12"/>
          </p:nvPr>
        </p:nvSpPr>
        <p:spPr/>
        <p:txBody>
          <a:bodyPr/>
          <a:lstStyle/>
          <a:p>
            <a:fld id="{0957BC1C-C968-4842-8F3A-AE62906ECE40}" type="slidenum">
              <a:rPr lang="fr-FR" smtClean="0"/>
              <a:t>‹N°›</a:t>
            </a:fld>
            <a:endParaRPr lang="fr-FR"/>
          </a:p>
        </p:txBody>
      </p:sp>
    </p:spTree>
    <p:extLst>
      <p:ext uri="{BB962C8B-B14F-4D97-AF65-F5344CB8AC3E}">
        <p14:creationId xmlns:p14="http://schemas.microsoft.com/office/powerpoint/2010/main" val="269224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B96549-2395-B4AE-E0C9-197651E04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1E2AED-D9E5-452D-6934-FDEE68807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E9D601-8913-CE27-7CDC-147EC1513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D4E98-0C8A-4243-B7A2-BC297872691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8519F172-CB19-F4D2-3548-0A3702163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118F3F7-37BA-E360-D274-8A99CEB59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7BC1C-C968-4842-8F3A-AE62906ECE40}" type="slidenum">
              <a:rPr lang="fr-FR" smtClean="0"/>
              <a:t>‹N°›</a:t>
            </a:fld>
            <a:endParaRPr lang="fr-FR"/>
          </a:p>
        </p:txBody>
      </p:sp>
    </p:spTree>
    <p:extLst>
      <p:ext uri="{BB962C8B-B14F-4D97-AF65-F5344CB8AC3E}">
        <p14:creationId xmlns:p14="http://schemas.microsoft.com/office/powerpoint/2010/main" val="2928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486353" y="3747369"/>
            <a:ext cx="6813869"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000" b="1" i="0" dirty="0">
                <a:solidFill>
                  <a:srgbClr val="222222"/>
                </a:solidFill>
                <a:latin typeface="Arial" panose="020B0604020202020204" pitchFamily="34" charset="0"/>
                <a:cs typeface="Arial" panose="020B0604020202020204" pitchFamily="34" charset="0"/>
              </a:rPr>
              <a:t>Règles URSSAF</a:t>
            </a:r>
          </a:p>
          <a:p>
            <a:pPr>
              <a:lnSpc>
                <a:spcPts val="5000"/>
              </a:lnSpc>
            </a:pPr>
            <a:r>
              <a:rPr lang="fr-FR" sz="3000" i="0" dirty="0">
                <a:solidFill>
                  <a:srgbClr val="222222"/>
                </a:solidFill>
                <a:latin typeface="Arial" panose="020B0604020202020204" pitchFamily="34" charset="0"/>
                <a:cs typeface="Arial" panose="020B0604020202020204" pitchFamily="34" charset="0"/>
              </a:rPr>
              <a:t>Dispense d’adhésion – salariés couverts par ailleurs – interprétation par la Chambre sociale</a:t>
            </a:r>
          </a:p>
          <a:p>
            <a:pPr>
              <a:lnSpc>
                <a:spcPts val="5000"/>
              </a:lnSpc>
            </a:pPr>
            <a:endParaRPr lang="fr-FR" sz="3000" i="0" dirty="0">
              <a:solidFill>
                <a:srgbClr val="222222"/>
              </a:solidFill>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1E7DDF9-EBD5-4F76-9796-450509BF186A}"/>
              </a:ext>
            </a:extLst>
          </p:cNvPr>
          <p:cNvSpPr>
            <a:spLocks noGrp="1"/>
          </p:cNvSpPr>
          <p:nvPr>
            <p:ph type="sldNum" sz="quarter" idx="12"/>
          </p:nvPr>
        </p:nvSpPr>
        <p:spPr/>
        <p:txBody>
          <a:bodyPr/>
          <a:lstStyle/>
          <a:p>
            <a:fld id="{A563DDDE-2A76-4907-9BE7-3DCC4A4FF148}" type="slidenum">
              <a:rPr lang="fr-FR" smtClean="0"/>
              <a:t>2</a:t>
            </a:fld>
            <a:endParaRPr lang="fr-FR"/>
          </a:p>
        </p:txBody>
      </p:sp>
      <p:sp>
        <p:nvSpPr>
          <p:cNvPr id="7" name="Titre 2">
            <a:extLst>
              <a:ext uri="{FF2B5EF4-FFF2-40B4-BE49-F238E27FC236}">
                <a16:creationId xmlns:a16="http://schemas.microsoft.com/office/drawing/2014/main" id="{1BC1C140-C71C-4CF0-9889-1B249F5C7DCA}"/>
              </a:ext>
            </a:extLst>
          </p:cNvPr>
          <p:cNvSpPr txBox="1">
            <a:spLocks/>
          </p:cNvSpPr>
          <p:nvPr/>
        </p:nvSpPr>
        <p:spPr>
          <a:xfrm>
            <a:off x="838200" y="343520"/>
            <a:ext cx="9413727" cy="45719"/>
          </a:xfrm>
          <a:prstGeom prst="rect">
            <a:avLst/>
          </a:prstGeom>
        </p:spPr>
        <p:txBody>
          <a:bodyPr vert="horz" lIns="82918" tIns="41459" rIns="82918" bIns="41459" rtlCol="0" anchor="b">
            <a:noAutofit/>
          </a:bodyPr>
          <a:lstStyle>
            <a:lvl1pPr algn="l" defTabSz="801654" rtl="0" eaLnBrk="1" latinLnBrk="0" hangingPunct="1">
              <a:lnSpc>
                <a:spcPct val="90000"/>
              </a:lnSpc>
              <a:spcBef>
                <a:spcPct val="0"/>
              </a:spcBef>
              <a:buNone/>
              <a:defRPr sz="2455" b="1" kern="1200">
                <a:solidFill>
                  <a:schemeClr val="accent1"/>
                </a:solidFill>
                <a:latin typeface="+mj-lt"/>
                <a:ea typeface="+mj-ea"/>
                <a:cs typeface="+mj-cs"/>
              </a:defRPr>
            </a:lvl1pPr>
          </a:lstStyle>
          <a:p>
            <a:pPr>
              <a:lnSpc>
                <a:spcPct val="120000"/>
              </a:lnSpc>
            </a:pPr>
            <a:endParaRPr lang="fr-FR" sz="1800" dirty="0">
              <a:solidFill>
                <a:schemeClr val="tx2"/>
              </a:solidFill>
            </a:endParaRPr>
          </a:p>
        </p:txBody>
      </p:sp>
      <p:sp>
        <p:nvSpPr>
          <p:cNvPr id="8" name="Espace réservé du contenu 3">
            <a:extLst>
              <a:ext uri="{FF2B5EF4-FFF2-40B4-BE49-F238E27FC236}">
                <a16:creationId xmlns:a16="http://schemas.microsoft.com/office/drawing/2014/main" id="{983C2A96-401F-424D-8C39-6B326F522BDF}"/>
              </a:ext>
            </a:extLst>
          </p:cNvPr>
          <p:cNvSpPr>
            <a:spLocks noGrp="1"/>
          </p:cNvSpPr>
          <p:nvPr>
            <p:ph type="body" sz="quarter" idx="13"/>
          </p:nvPr>
        </p:nvSpPr>
        <p:spPr>
          <a:xfrm>
            <a:off x="838200" y="250970"/>
            <a:ext cx="10125891" cy="6263510"/>
          </a:xfrm>
        </p:spPr>
        <p:txBody>
          <a:bodyPr>
            <a:noAutofit/>
          </a:bodyPr>
          <a:lstStyle/>
          <a:p>
            <a:pPr marL="0" lvl="0" indent="0">
              <a:buClr>
                <a:schemeClr val="tx2"/>
              </a:buClr>
              <a:buNone/>
            </a:pPr>
            <a:r>
              <a:rPr lang="fr-FR" sz="2800" b="1" dirty="0">
                <a:solidFill>
                  <a:srgbClr val="FF0000"/>
                </a:solidFill>
              </a:rPr>
              <a:t>Rappel dispenses « facultatives » </a:t>
            </a:r>
          </a:p>
          <a:p>
            <a:pPr marL="555625" lvl="0" indent="-285750" algn="just">
              <a:spcBef>
                <a:spcPts val="2400"/>
              </a:spcBef>
              <a:buFont typeface="Wingdings" panose="05000000000000000000" pitchFamily="2" charset="2"/>
              <a:buChar char="ü"/>
            </a:pPr>
            <a:r>
              <a:rPr lang="fr-FR" b="1" dirty="0">
                <a:solidFill>
                  <a:schemeClr val="tx1"/>
                </a:solidFill>
              </a:rPr>
              <a:t>Article R. 242-1-6 CSS :</a:t>
            </a:r>
          </a:p>
          <a:p>
            <a:pPr marL="1073150" lvl="0" indent="0" algn="just">
              <a:spcBef>
                <a:spcPts val="1200"/>
              </a:spcBef>
              <a:buNone/>
            </a:pPr>
            <a:r>
              <a:rPr lang="fr-FR" sz="1400" i="1" dirty="0">
                <a:solidFill>
                  <a:srgbClr val="000000"/>
                </a:solidFill>
                <a:latin typeface="+mn-lt"/>
              </a:rPr>
              <a:t>« Les garanties mentionnées à l'article R. 242-1-1 sont mises en place à titre obligatoire au profit des salariés sous réserve des facultés de dispense d'adhésion, au choix du salarié, prévues dans l'acte juridique et énoncées ci-dessous : </a:t>
            </a:r>
            <a:r>
              <a:rPr lang="fr-FR" sz="1400" dirty="0">
                <a:solidFill>
                  <a:srgbClr val="000000"/>
                </a:solidFill>
                <a:latin typeface="+mn-lt"/>
              </a:rPr>
              <a:t>(…)</a:t>
            </a:r>
          </a:p>
          <a:p>
            <a:pPr marL="1073150" lvl="0" indent="0" algn="just">
              <a:spcBef>
                <a:spcPts val="1200"/>
              </a:spcBef>
              <a:buNone/>
            </a:pPr>
            <a:r>
              <a:rPr lang="fr-FR" sz="1400" i="1" dirty="0">
                <a:solidFill>
                  <a:srgbClr val="000000"/>
                </a:solidFill>
                <a:latin typeface="+mn-lt"/>
              </a:rPr>
              <a:t>f) Des salariés qui bénéficient par ailleurs, y compris en tant qu'ayants droit, d'une couverture collective relevant d'un dispositif de prévoyance complémentaire conforme à un de ceux fixés par arrêté du ministre chargé de la sécurité sociale, à condition de le justifier chaque année. »</a:t>
            </a:r>
          </a:p>
          <a:p>
            <a:pPr marL="612775" lvl="0" indent="-342900" algn="just">
              <a:spcBef>
                <a:spcPts val="2400"/>
              </a:spcBef>
              <a:buFont typeface="Wingdings" panose="05000000000000000000" pitchFamily="2" charset="2"/>
              <a:buChar char="ü"/>
            </a:pPr>
            <a:r>
              <a:rPr lang="fr-FR" sz="1400" b="1" dirty="0">
                <a:solidFill>
                  <a:schemeClr val="tx1"/>
                </a:solidFill>
              </a:rPr>
              <a:t>Arrêté 26 mars 2012 relatif aux facultés de dispense d’adhésion à des systèmes de prévoyance collectifs et obligatoires : </a:t>
            </a:r>
          </a:p>
          <a:p>
            <a:pPr marL="1073150" indent="0">
              <a:spcBef>
                <a:spcPts val="1200"/>
              </a:spcBef>
              <a:buNone/>
            </a:pPr>
            <a:r>
              <a:rPr lang="fr-FR" sz="1400" i="1" dirty="0">
                <a:solidFill>
                  <a:srgbClr val="000000"/>
                </a:solidFill>
                <a:latin typeface="+mn-lt"/>
              </a:rPr>
              <a:t>« La dispense d'adhésion aux dispositifs obligatoires et collectifs de prévoyance complémentaire mentionnée au b du 3° de l'article R. 242-1-6 du code de la sécurité sociale est accordée aux salariés qui bénéficient pour les mêmes risques, y compris en tant qu'ayants droit, de prestations servies :</a:t>
            </a:r>
            <a:br>
              <a:rPr lang="fr-FR" sz="1400" i="1" dirty="0">
                <a:solidFill>
                  <a:srgbClr val="000000"/>
                </a:solidFill>
                <a:latin typeface="+mn-lt"/>
              </a:rPr>
            </a:br>
            <a:r>
              <a:rPr lang="fr-FR" sz="1400" i="1" dirty="0">
                <a:solidFill>
                  <a:srgbClr val="000000"/>
                </a:solidFill>
                <a:latin typeface="+mn-lt"/>
              </a:rPr>
              <a:t>― </a:t>
            </a:r>
            <a:r>
              <a:rPr lang="fr-FR" sz="1400" b="1" i="1" dirty="0">
                <a:solidFill>
                  <a:srgbClr val="000000"/>
                </a:solidFill>
                <a:latin typeface="+mn-lt"/>
              </a:rPr>
              <a:t>dans le cadre d'un dispositif de prévoyance complémentaire remplissant les conditions mentionnées au sixième alinéa de l'article L. 242-1 du même code </a:t>
            </a:r>
            <a:r>
              <a:rPr lang="fr-FR" sz="1400" i="1" dirty="0">
                <a:solidFill>
                  <a:srgbClr val="000000"/>
                </a:solidFill>
                <a:latin typeface="+mn-lt"/>
              </a:rPr>
              <a:t>; »</a:t>
            </a:r>
          </a:p>
          <a:p>
            <a:pPr marL="612775" indent="-342900" algn="just">
              <a:spcBef>
                <a:spcPts val="2400"/>
              </a:spcBef>
              <a:buFont typeface="Wingdings" panose="05000000000000000000" pitchFamily="2" charset="2"/>
              <a:buChar char="ü"/>
            </a:pPr>
            <a:r>
              <a:rPr lang="fr-FR" sz="1400" b="1" dirty="0">
                <a:solidFill>
                  <a:schemeClr val="tx1"/>
                </a:solidFill>
              </a:rPr>
              <a:t>Circulaire n° DSS/SD5B/2013/344 du 25 septembre 2013 : </a:t>
            </a:r>
          </a:p>
          <a:p>
            <a:pPr marL="1073150" indent="0" algn="just">
              <a:spcBef>
                <a:spcPts val="1200"/>
              </a:spcBef>
              <a:buNone/>
            </a:pPr>
            <a:r>
              <a:rPr lang="fr-FR" sz="1400" i="1" dirty="0">
                <a:solidFill>
                  <a:srgbClr val="000000"/>
                </a:solidFill>
                <a:latin typeface="+mn-lt"/>
              </a:rPr>
              <a:t>«  la dispense d’adhésion ne peut jouer, pour un salarié ayant-droit au titre de la couverture dont bénéficie son conjoint salarié dans une autre entreprise, </a:t>
            </a:r>
            <a:r>
              <a:rPr lang="fr-FR" sz="1400" b="1" i="1" dirty="0">
                <a:solidFill>
                  <a:srgbClr val="000000"/>
                </a:solidFill>
                <a:latin typeface="+mn-lt"/>
              </a:rPr>
              <a:t>que si ce dispositif prévoit la couverture des </a:t>
            </a:r>
            <a:r>
              <a:rPr lang="fr-FR" sz="1400" b="1" i="1" dirty="0" err="1">
                <a:solidFill>
                  <a:srgbClr val="000000"/>
                </a:solidFill>
                <a:latin typeface="+mn-lt"/>
              </a:rPr>
              <a:t>ayants-droit</a:t>
            </a:r>
            <a:r>
              <a:rPr lang="fr-FR" sz="1400" b="1" i="1" dirty="0">
                <a:solidFill>
                  <a:srgbClr val="000000"/>
                </a:solidFill>
                <a:latin typeface="+mn-lt"/>
              </a:rPr>
              <a:t> à titre obligatoire </a:t>
            </a:r>
            <a:r>
              <a:rPr lang="fr-FR" sz="1400" i="1" dirty="0">
                <a:solidFill>
                  <a:srgbClr val="000000"/>
                </a:solidFill>
                <a:latin typeface="+mn-lt"/>
              </a:rPr>
              <a:t>».</a:t>
            </a:r>
          </a:p>
          <a:p>
            <a:pPr marL="1073150" indent="0" algn="just">
              <a:spcBef>
                <a:spcPts val="1200"/>
              </a:spcBef>
              <a:buNone/>
            </a:pPr>
            <a:r>
              <a:rPr lang="fr-FR" sz="1400" i="1" dirty="0">
                <a:solidFill>
                  <a:srgbClr val="000000"/>
                </a:solidFill>
                <a:latin typeface="+mn-lt"/>
              </a:rPr>
              <a:t>NB: Cass. </a:t>
            </a:r>
            <a:r>
              <a:rPr lang="fr-FR" sz="1400" i="1" dirty="0" err="1">
                <a:solidFill>
                  <a:srgbClr val="000000"/>
                </a:solidFill>
                <a:latin typeface="+mn-lt"/>
              </a:rPr>
              <a:t>Civ</a:t>
            </a:r>
            <a:r>
              <a:rPr lang="fr-FR" sz="1400" i="1" dirty="0">
                <a:solidFill>
                  <a:srgbClr val="000000"/>
                </a:solidFill>
                <a:latin typeface="+mn-lt"/>
              </a:rPr>
              <a:t>. 2ème 9 mai 2019, n° 18-15.872 =&gt; redressement Urssaf confirmé au motif notamment que l’adhésion de l’ayant droit à la couverture par ailleurs est facultative </a:t>
            </a:r>
          </a:p>
        </p:txBody>
      </p:sp>
    </p:spTree>
    <p:extLst>
      <p:ext uri="{BB962C8B-B14F-4D97-AF65-F5344CB8AC3E}">
        <p14:creationId xmlns:p14="http://schemas.microsoft.com/office/powerpoint/2010/main" val="4621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1E7DDF9-EBD5-4F76-9796-450509BF18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63DDDE-2A76-4907-9BE7-3DCC4A4FF148}"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sp>
        <p:nvSpPr>
          <p:cNvPr id="7" name="Titre 2">
            <a:extLst>
              <a:ext uri="{FF2B5EF4-FFF2-40B4-BE49-F238E27FC236}">
                <a16:creationId xmlns:a16="http://schemas.microsoft.com/office/drawing/2014/main" id="{1BC1C140-C71C-4CF0-9889-1B249F5C7DCA}"/>
              </a:ext>
            </a:extLst>
          </p:cNvPr>
          <p:cNvSpPr txBox="1">
            <a:spLocks/>
          </p:cNvSpPr>
          <p:nvPr/>
        </p:nvSpPr>
        <p:spPr>
          <a:xfrm>
            <a:off x="838200" y="343520"/>
            <a:ext cx="9413727" cy="45719"/>
          </a:xfrm>
          <a:prstGeom prst="rect">
            <a:avLst/>
          </a:prstGeom>
        </p:spPr>
        <p:txBody>
          <a:bodyPr vert="horz" lIns="82918" tIns="41459" rIns="82918" bIns="41459" rtlCol="0" anchor="b">
            <a:noAutofit/>
          </a:bodyPr>
          <a:lstStyle>
            <a:lvl1pPr algn="l" defTabSz="801654" rtl="0" eaLnBrk="1" latinLnBrk="0" hangingPunct="1">
              <a:lnSpc>
                <a:spcPct val="90000"/>
              </a:lnSpc>
              <a:spcBef>
                <a:spcPct val="0"/>
              </a:spcBef>
              <a:buNone/>
              <a:defRPr sz="2455" b="1" kern="1200">
                <a:solidFill>
                  <a:schemeClr val="accent1"/>
                </a:solidFill>
                <a:latin typeface="+mj-lt"/>
                <a:ea typeface="+mj-ea"/>
                <a:cs typeface="+mj-cs"/>
              </a:defRPr>
            </a:lvl1pPr>
          </a:lstStyle>
          <a:p>
            <a:pPr marL="0" marR="0" lvl="0" indent="0" algn="l" defTabSz="801654" rtl="0" eaLnBrk="1" fontAlgn="auto" latinLnBrk="0" hangingPunct="1">
              <a:lnSpc>
                <a:spcPct val="120000"/>
              </a:lnSpc>
              <a:spcBef>
                <a:spcPct val="0"/>
              </a:spcBef>
              <a:spcAft>
                <a:spcPts val="0"/>
              </a:spcAft>
              <a:buClrTx/>
              <a:buSzTx/>
              <a:buFontTx/>
              <a:buNone/>
              <a:tabLst/>
              <a:defRPr/>
            </a:pPr>
            <a:endParaRPr kumimoji="0" lang="fr-FR" sz="1800" b="1" i="0" u="none" strike="noStrike" kern="1200" cap="none" spc="0" normalizeH="0" baseline="0" noProof="0" dirty="0">
              <a:ln>
                <a:noFill/>
              </a:ln>
              <a:solidFill>
                <a:srgbClr val="E42710"/>
              </a:solidFill>
              <a:effectLst/>
              <a:uLnTx/>
              <a:uFillTx/>
              <a:latin typeface="Corbel" panose="020B0503020204020204"/>
              <a:ea typeface="+mj-ea"/>
              <a:cs typeface="+mj-cs"/>
            </a:endParaRPr>
          </a:p>
        </p:txBody>
      </p:sp>
      <p:sp>
        <p:nvSpPr>
          <p:cNvPr id="8" name="Espace réservé du contenu 3">
            <a:extLst>
              <a:ext uri="{FF2B5EF4-FFF2-40B4-BE49-F238E27FC236}">
                <a16:creationId xmlns:a16="http://schemas.microsoft.com/office/drawing/2014/main" id="{983C2A96-401F-424D-8C39-6B326F522BDF}"/>
              </a:ext>
            </a:extLst>
          </p:cNvPr>
          <p:cNvSpPr>
            <a:spLocks noGrp="1"/>
          </p:cNvSpPr>
          <p:nvPr>
            <p:ph type="body" sz="quarter" idx="13"/>
          </p:nvPr>
        </p:nvSpPr>
        <p:spPr>
          <a:xfrm>
            <a:off x="838200" y="250970"/>
            <a:ext cx="10125891" cy="6263510"/>
          </a:xfrm>
        </p:spPr>
        <p:txBody>
          <a:bodyPr>
            <a:noAutofit/>
          </a:bodyPr>
          <a:lstStyle/>
          <a:p>
            <a:pPr marL="0" lvl="0" indent="0">
              <a:buClr>
                <a:schemeClr val="tx2"/>
              </a:buClr>
              <a:buNone/>
            </a:pPr>
            <a:r>
              <a:rPr lang="fr-FR" sz="2800" b="1" dirty="0">
                <a:solidFill>
                  <a:srgbClr val="FF0000"/>
                </a:solidFill>
              </a:rPr>
              <a:t>Rappel dispenses « facultatives » </a:t>
            </a:r>
          </a:p>
          <a:p>
            <a:pPr marL="612775" lvl="0" indent="-342900" algn="just">
              <a:spcBef>
                <a:spcPts val="2400"/>
              </a:spcBef>
              <a:buFont typeface="Wingdings" panose="05000000000000000000" pitchFamily="2" charset="2"/>
              <a:buChar char="ü"/>
            </a:pPr>
            <a:endParaRPr lang="fr-FR" sz="1400" i="1" dirty="0">
              <a:solidFill>
                <a:srgbClr val="000000"/>
              </a:solidFill>
              <a:latin typeface="+mn-lt"/>
            </a:endParaRPr>
          </a:p>
          <a:p>
            <a:pPr marL="555625" indent="-285750" algn="just">
              <a:spcBef>
                <a:spcPts val="2400"/>
              </a:spcBef>
              <a:buFont typeface="Wingdings" panose="05000000000000000000" pitchFamily="2" charset="2"/>
              <a:buChar char="ü"/>
            </a:pPr>
            <a:r>
              <a:rPr lang="fr-FR" sz="1400" b="1" dirty="0">
                <a:solidFill>
                  <a:schemeClr val="tx1"/>
                </a:solidFill>
              </a:rPr>
              <a:t>Article D. 911-2 du CSS : </a:t>
            </a:r>
          </a:p>
          <a:p>
            <a:pPr marL="1073150" lvl="0" indent="0" algn="just">
              <a:spcBef>
                <a:spcPts val="1200"/>
              </a:spcBef>
              <a:buNone/>
            </a:pPr>
            <a:r>
              <a:rPr lang="fr-FR" sz="1400" i="1" dirty="0">
                <a:solidFill>
                  <a:srgbClr val="000000"/>
                </a:solidFill>
                <a:latin typeface="+mn-lt"/>
              </a:rPr>
              <a:t>« Sans préjudice des dispositions du deuxième alinéa du III de l'article L. 911-7, peuvent se dispenser, à leur initiative, de l'obligation d'adhésion à la couverture en matière de remboursement complémentaire de frais occasionnés par une maladie, une maternité ou un accident mise en place dans leur entreprise : </a:t>
            </a:r>
            <a:r>
              <a:rPr lang="fr-FR" sz="1400" dirty="0">
                <a:solidFill>
                  <a:srgbClr val="000000"/>
                </a:solidFill>
                <a:latin typeface="+mn-lt"/>
              </a:rPr>
              <a:t>(…)</a:t>
            </a:r>
          </a:p>
          <a:p>
            <a:pPr marL="1073150" lvl="0" indent="0" algn="just">
              <a:spcBef>
                <a:spcPts val="1200"/>
              </a:spcBef>
              <a:buNone/>
            </a:pPr>
            <a:r>
              <a:rPr lang="fr-FR" sz="1400" i="1" dirty="0">
                <a:solidFill>
                  <a:srgbClr val="000000"/>
                </a:solidFill>
                <a:latin typeface="+mn-lt"/>
              </a:rPr>
              <a:t>3° Les salariés qui bénéficient, pour les mêmes risques, y compris en tant qu'ayants droit, de prestations servies au titre d'un autre emploi en tant que bénéficiaire de l'un ou l'autre des dispositifs suivants :</a:t>
            </a:r>
          </a:p>
          <a:p>
            <a:pPr marL="1416050" lvl="0" indent="-342900" algn="just">
              <a:spcBef>
                <a:spcPts val="1200"/>
              </a:spcBef>
              <a:buAutoNum type="alphaLcParenR"/>
            </a:pPr>
            <a:r>
              <a:rPr lang="fr-FR" sz="1400" b="1" i="1" dirty="0">
                <a:solidFill>
                  <a:srgbClr val="000000"/>
                </a:solidFill>
                <a:latin typeface="+mn-lt"/>
              </a:rPr>
              <a:t>Dispositif de garanties remplissant les conditions mentionnées au 4° du II de l'article L. 242-1</a:t>
            </a:r>
            <a:r>
              <a:rPr lang="fr-FR" sz="1400" i="1" dirty="0">
                <a:solidFill>
                  <a:srgbClr val="000000"/>
                </a:solidFill>
                <a:latin typeface="+mn-lt"/>
              </a:rPr>
              <a:t>  </a:t>
            </a:r>
            <a:r>
              <a:rPr lang="fr-FR" sz="1400" dirty="0">
                <a:solidFill>
                  <a:srgbClr val="000000"/>
                </a:solidFill>
                <a:latin typeface="+mn-lt"/>
              </a:rPr>
              <a:t>(...)</a:t>
            </a:r>
            <a:r>
              <a:rPr lang="fr-FR" sz="1400" i="1" dirty="0">
                <a:solidFill>
                  <a:srgbClr val="000000"/>
                </a:solidFill>
                <a:latin typeface="+mn-lt"/>
              </a:rPr>
              <a:t> »</a:t>
            </a:r>
          </a:p>
          <a:p>
            <a:pPr marL="1073150" lvl="0" indent="0" algn="just">
              <a:spcBef>
                <a:spcPts val="1200"/>
              </a:spcBef>
              <a:buNone/>
            </a:pPr>
            <a:endParaRPr lang="fr-FR" sz="1400" i="1" dirty="0">
              <a:solidFill>
                <a:srgbClr val="000000"/>
              </a:solidFill>
              <a:latin typeface="+mn-lt"/>
            </a:endParaRPr>
          </a:p>
          <a:p>
            <a:pPr marL="555625" lvl="0" indent="-285750" algn="just">
              <a:spcBef>
                <a:spcPts val="2400"/>
              </a:spcBef>
              <a:spcAft>
                <a:spcPts val="600"/>
              </a:spcAft>
              <a:buFont typeface="Wingdings" panose="05000000000000000000" pitchFamily="2" charset="2"/>
              <a:buChar char="ü"/>
            </a:pPr>
            <a:r>
              <a:rPr lang="fr-FR" sz="1400" b="1" dirty="0">
                <a:solidFill>
                  <a:schemeClr val="tx1"/>
                </a:solidFill>
              </a:rPr>
              <a:t>Entrée en vigueur du BOSS Protection sociale complémentaire au 1er septembre 2022</a:t>
            </a:r>
          </a:p>
          <a:p>
            <a:pPr marL="507365" indent="-285750" algn="just">
              <a:lnSpc>
                <a:spcPct val="107000"/>
              </a:lnSpc>
              <a:spcAft>
                <a:spcPts val="800"/>
              </a:spcAft>
              <a:buFont typeface="Arial" panose="020B0604020202020204" pitchFamily="34" charset="0"/>
              <a:buChar char="•"/>
            </a:pPr>
            <a:r>
              <a:rPr lang="fr-FR" sz="1400" kern="100" dirty="0">
                <a:solidFill>
                  <a:srgbClr val="000000"/>
                </a:solidFill>
                <a:effectLst/>
                <a:latin typeface="+mn-lt"/>
                <a:ea typeface="Calibri" panose="020F0502020204030204" pitchFamily="34" charset="0"/>
                <a:cs typeface="Calibri" panose="020F0502020204030204" pitchFamily="34" charset="0"/>
              </a:rPr>
              <a:t>Le BOSS abroge les précédentes circulaires DSS (et notamment celle du 25 septembre 2013 précitée).</a:t>
            </a:r>
            <a:endParaRPr lang="fr-FR" sz="1400" kern="100" dirty="0">
              <a:effectLst/>
              <a:latin typeface="+mn-lt"/>
              <a:ea typeface="Calibri" panose="020F0502020204030204" pitchFamily="34" charset="0"/>
              <a:cs typeface="Times New Roman" panose="02020603050405020304" pitchFamily="18" charset="0"/>
            </a:endParaRPr>
          </a:p>
          <a:p>
            <a:pPr marL="507365" indent="-285750" algn="just">
              <a:lnSpc>
                <a:spcPct val="107000"/>
              </a:lnSpc>
              <a:spcAft>
                <a:spcPts val="800"/>
              </a:spcAft>
              <a:buFont typeface="Arial" panose="020B0604020202020204" pitchFamily="34" charset="0"/>
              <a:buChar char="•"/>
            </a:pPr>
            <a:r>
              <a:rPr lang="fr-FR" sz="1400" kern="100" dirty="0">
                <a:solidFill>
                  <a:srgbClr val="000000"/>
                </a:solidFill>
                <a:effectLst/>
                <a:latin typeface="+mn-lt"/>
                <a:ea typeface="Calibri" panose="020F0502020204030204" pitchFamily="34" charset="0"/>
                <a:cs typeface="Calibri" panose="020F0502020204030204" pitchFamily="34" charset="0"/>
              </a:rPr>
              <a:t>Or s’agissant des dispenses d’adhésion, le BOSS reprend sous forme de tableaux les dispenses Urssaf et les dispenses de droit, et cite la dispense des salariés couverts par ailleurs en tant qu’ayant droit </a:t>
            </a:r>
            <a:r>
              <a:rPr lang="fr-FR" sz="1400" b="1" kern="100" dirty="0">
                <a:solidFill>
                  <a:srgbClr val="000000"/>
                </a:solidFill>
                <a:effectLst/>
                <a:latin typeface="+mn-lt"/>
                <a:ea typeface="Calibri" panose="020F0502020204030204" pitchFamily="34" charset="0"/>
                <a:cs typeface="Calibri" panose="020F0502020204030204" pitchFamily="34" charset="0"/>
              </a:rPr>
              <a:t>sans reprendre la condition de justification d’une couverture obligatoire pour l’ayant droit </a:t>
            </a:r>
            <a:r>
              <a:rPr lang="fr-FR" sz="1400" kern="100" dirty="0">
                <a:solidFill>
                  <a:srgbClr val="000000"/>
                </a:solidFill>
                <a:effectLst/>
                <a:latin typeface="+mn-lt"/>
                <a:ea typeface="Calibri" panose="020F0502020204030204" pitchFamily="34" charset="0"/>
                <a:cs typeface="Calibri" panose="020F0502020204030204" pitchFamily="34" charset="0"/>
              </a:rPr>
              <a:t>( § 810).</a:t>
            </a:r>
            <a:endParaRPr lang="fr-FR" sz="1400" kern="100" dirty="0">
              <a:effectLst/>
              <a:latin typeface="+mn-lt"/>
              <a:ea typeface="Calibri" panose="020F0502020204030204" pitchFamily="34" charset="0"/>
              <a:cs typeface="Times New Roman" panose="02020603050405020304" pitchFamily="18" charset="0"/>
            </a:endParaRPr>
          </a:p>
          <a:p>
            <a:pPr marL="1073150" lvl="0" indent="0" algn="just">
              <a:spcBef>
                <a:spcPts val="1200"/>
              </a:spcBef>
              <a:buNone/>
            </a:pPr>
            <a:endParaRPr lang="fr-FR" sz="1400" i="1" dirty="0">
              <a:solidFill>
                <a:srgbClr val="000000"/>
              </a:solidFill>
              <a:latin typeface="+mn-lt"/>
            </a:endParaRPr>
          </a:p>
          <a:p>
            <a:pPr marL="1073150" indent="0" algn="just">
              <a:spcBef>
                <a:spcPts val="1200"/>
              </a:spcBef>
              <a:buNone/>
            </a:pPr>
            <a:endParaRPr lang="fr-FR" sz="1400" i="1" dirty="0">
              <a:solidFill>
                <a:srgbClr val="000000"/>
              </a:solidFill>
              <a:latin typeface="+mn-lt"/>
            </a:endParaRPr>
          </a:p>
        </p:txBody>
      </p:sp>
    </p:spTree>
    <p:extLst>
      <p:ext uri="{BB962C8B-B14F-4D97-AF65-F5344CB8AC3E}">
        <p14:creationId xmlns:p14="http://schemas.microsoft.com/office/powerpoint/2010/main" val="218389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1E7DDF9-EBD5-4F76-9796-450509BF186A}"/>
              </a:ext>
            </a:extLst>
          </p:cNvPr>
          <p:cNvSpPr>
            <a:spLocks noGrp="1"/>
          </p:cNvSpPr>
          <p:nvPr>
            <p:ph type="sldNum" sz="quarter" idx="12"/>
          </p:nvPr>
        </p:nvSpPr>
        <p:spPr/>
        <p:txBody>
          <a:bodyPr/>
          <a:lstStyle/>
          <a:p>
            <a:fld id="{A563DDDE-2A76-4907-9BE7-3DCC4A4FF148}" type="slidenum">
              <a:rPr lang="fr-FR" smtClean="0"/>
              <a:t>4</a:t>
            </a:fld>
            <a:endParaRPr lang="fr-FR"/>
          </a:p>
        </p:txBody>
      </p:sp>
      <p:sp>
        <p:nvSpPr>
          <p:cNvPr id="7" name="Titre 2">
            <a:extLst>
              <a:ext uri="{FF2B5EF4-FFF2-40B4-BE49-F238E27FC236}">
                <a16:creationId xmlns:a16="http://schemas.microsoft.com/office/drawing/2014/main" id="{1BC1C140-C71C-4CF0-9889-1B249F5C7DCA}"/>
              </a:ext>
            </a:extLst>
          </p:cNvPr>
          <p:cNvSpPr txBox="1">
            <a:spLocks/>
          </p:cNvSpPr>
          <p:nvPr/>
        </p:nvSpPr>
        <p:spPr>
          <a:xfrm>
            <a:off x="838200" y="343520"/>
            <a:ext cx="9413727" cy="45719"/>
          </a:xfrm>
          <a:prstGeom prst="rect">
            <a:avLst/>
          </a:prstGeom>
        </p:spPr>
        <p:txBody>
          <a:bodyPr vert="horz" lIns="82918" tIns="41459" rIns="82918" bIns="41459" rtlCol="0" anchor="b">
            <a:noAutofit/>
          </a:bodyPr>
          <a:lstStyle>
            <a:lvl1pPr algn="l" defTabSz="801654" rtl="0" eaLnBrk="1" latinLnBrk="0" hangingPunct="1">
              <a:lnSpc>
                <a:spcPct val="90000"/>
              </a:lnSpc>
              <a:spcBef>
                <a:spcPct val="0"/>
              </a:spcBef>
              <a:buNone/>
              <a:defRPr sz="2455" b="1" kern="1200">
                <a:solidFill>
                  <a:schemeClr val="accent1"/>
                </a:solidFill>
                <a:latin typeface="+mj-lt"/>
                <a:ea typeface="+mj-ea"/>
                <a:cs typeface="+mj-cs"/>
              </a:defRPr>
            </a:lvl1pPr>
          </a:lstStyle>
          <a:p>
            <a:pPr>
              <a:lnSpc>
                <a:spcPct val="120000"/>
              </a:lnSpc>
            </a:pPr>
            <a:endParaRPr lang="fr-FR" sz="1800" dirty="0">
              <a:solidFill>
                <a:schemeClr val="tx2"/>
              </a:solidFill>
            </a:endParaRPr>
          </a:p>
        </p:txBody>
      </p:sp>
      <p:sp>
        <p:nvSpPr>
          <p:cNvPr id="8" name="Espace réservé du contenu 3">
            <a:extLst>
              <a:ext uri="{FF2B5EF4-FFF2-40B4-BE49-F238E27FC236}">
                <a16:creationId xmlns:a16="http://schemas.microsoft.com/office/drawing/2014/main" id="{983C2A96-401F-424D-8C39-6B326F522BDF}"/>
              </a:ext>
            </a:extLst>
          </p:cNvPr>
          <p:cNvSpPr>
            <a:spLocks noGrp="1"/>
          </p:cNvSpPr>
          <p:nvPr>
            <p:ph type="body" sz="quarter" idx="13"/>
          </p:nvPr>
        </p:nvSpPr>
        <p:spPr>
          <a:xfrm>
            <a:off x="1033054" y="156213"/>
            <a:ext cx="10125891" cy="6263510"/>
          </a:xfrm>
        </p:spPr>
        <p:txBody>
          <a:bodyPr>
            <a:noAutofit/>
          </a:bodyPr>
          <a:lstStyle/>
          <a:p>
            <a:pPr marL="0" lvl="0" indent="0">
              <a:buNone/>
            </a:pPr>
            <a:r>
              <a:rPr lang="fr-FR" sz="2800" b="1" dirty="0">
                <a:solidFill>
                  <a:srgbClr val="FF0000"/>
                </a:solidFill>
              </a:rPr>
              <a:t>Cass. Soc, 7 juin 2023, n° 21-23.743</a:t>
            </a:r>
          </a:p>
          <a:p>
            <a:pPr marL="555625" lvl="0" indent="-285750" algn="just">
              <a:spcBef>
                <a:spcPts val="2400"/>
              </a:spcBef>
              <a:buFont typeface="Wingdings" panose="05000000000000000000" pitchFamily="2" charset="2"/>
              <a:buChar char="ü"/>
            </a:pPr>
            <a:r>
              <a:rPr lang="fr-FR" sz="2000" b="1" dirty="0">
                <a:solidFill>
                  <a:schemeClr val="tx1"/>
                </a:solidFill>
              </a:rPr>
              <a:t>Contexte</a:t>
            </a:r>
            <a:r>
              <a:rPr lang="fr-FR" sz="2000" dirty="0">
                <a:solidFill>
                  <a:schemeClr val="tx1"/>
                </a:solidFill>
              </a:rPr>
              <a:t>: un employeur (relevant de la CCN des établissements privés hospitaliers)  refuse à un salarié la mise en œuvre d’une dispense d’adhésion (motif: couverture par ailleurs au titre du régime frais de santé de son conjoint) au motif que l’adhésion ne serait pas obligatoire pour les ayants droit ;</a:t>
            </a:r>
          </a:p>
          <a:p>
            <a:pPr marL="539750" indent="-269875" algn="just">
              <a:lnSpc>
                <a:spcPct val="100000"/>
              </a:lnSpc>
              <a:spcBef>
                <a:spcPts val="1088"/>
              </a:spcBef>
              <a:buClr>
                <a:schemeClr val="accent1"/>
              </a:buClr>
              <a:buFont typeface="Wingdings" panose="05000000000000000000" pitchFamily="2" charset="2"/>
              <a:buChar char="Ø"/>
            </a:pPr>
            <a:r>
              <a:rPr lang="fr-FR" sz="2000" dirty="0">
                <a:solidFill>
                  <a:schemeClr val="tx1"/>
                </a:solidFill>
              </a:rPr>
              <a:t>Cour d’appel de Montpellier : fait droit à la demande du salarié (et condamne l’employeur à rembourser les cotisations) au motif que le salarié a produit un certificat de l’employeur de son conjoint attestant de la couverture du conjoint ;</a:t>
            </a:r>
          </a:p>
          <a:p>
            <a:pPr marL="539750" indent="-269875" algn="just">
              <a:lnSpc>
                <a:spcPct val="100000"/>
              </a:lnSpc>
              <a:spcBef>
                <a:spcPts val="1088"/>
              </a:spcBef>
              <a:buClr>
                <a:schemeClr val="accent1"/>
              </a:buClr>
              <a:buFont typeface="Wingdings" panose="05000000000000000000" pitchFamily="2" charset="2"/>
              <a:buChar char="Ø"/>
            </a:pPr>
            <a:r>
              <a:rPr lang="fr-FR" sz="2000" dirty="0">
                <a:solidFill>
                  <a:schemeClr val="tx1"/>
                </a:solidFill>
              </a:rPr>
              <a:t>Cour de cassation: confirme l’arrêt d’appel au motif que :</a:t>
            </a:r>
          </a:p>
          <a:p>
            <a:pPr marL="1073150" indent="0" algn="just">
              <a:lnSpc>
                <a:spcPct val="100000"/>
              </a:lnSpc>
              <a:spcBef>
                <a:spcPts val="1088"/>
              </a:spcBef>
              <a:buClr>
                <a:schemeClr val="accent1"/>
              </a:buClr>
              <a:buNone/>
            </a:pPr>
            <a:r>
              <a:rPr lang="fr-FR" sz="1800" i="1" dirty="0">
                <a:solidFill>
                  <a:schemeClr val="tx1"/>
                </a:solidFill>
              </a:rPr>
              <a:t>« la dispense d'adhésion au régime complémentaire collectif et obligatoire mis en place dans l'entreprise du salarié </a:t>
            </a:r>
            <a:r>
              <a:rPr lang="fr-FR" sz="1800" b="1" i="1" dirty="0">
                <a:solidFill>
                  <a:schemeClr val="tx1"/>
                </a:solidFill>
              </a:rPr>
              <a:t>n'est pas subordonnée à la justification qu'il bénéficie en qualité d'ayant droit à titre obligatoire </a:t>
            </a:r>
            <a:r>
              <a:rPr lang="fr-FR" sz="1800" i="1" dirty="0">
                <a:solidFill>
                  <a:schemeClr val="tx1"/>
                </a:solidFill>
              </a:rPr>
              <a:t>de la couverture collective relevant d'un dispositif de protection sociale complémentaire présentant un caractère collectif et obligatoire de son conjoint</a:t>
            </a:r>
          </a:p>
        </p:txBody>
      </p:sp>
    </p:spTree>
    <p:extLst>
      <p:ext uri="{BB962C8B-B14F-4D97-AF65-F5344CB8AC3E}">
        <p14:creationId xmlns:p14="http://schemas.microsoft.com/office/powerpoint/2010/main" val="412077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1E7DDF9-EBD5-4F76-9796-450509BF186A}"/>
              </a:ext>
            </a:extLst>
          </p:cNvPr>
          <p:cNvSpPr>
            <a:spLocks noGrp="1"/>
          </p:cNvSpPr>
          <p:nvPr>
            <p:ph type="sldNum" sz="quarter" idx="12"/>
          </p:nvPr>
        </p:nvSpPr>
        <p:spPr/>
        <p:txBody>
          <a:bodyPr/>
          <a:lstStyle/>
          <a:p>
            <a:fld id="{A563DDDE-2A76-4907-9BE7-3DCC4A4FF148}" type="slidenum">
              <a:rPr lang="fr-FR" smtClean="0"/>
              <a:t>5</a:t>
            </a:fld>
            <a:endParaRPr lang="fr-FR"/>
          </a:p>
        </p:txBody>
      </p:sp>
      <p:sp>
        <p:nvSpPr>
          <p:cNvPr id="7" name="Titre 2">
            <a:extLst>
              <a:ext uri="{FF2B5EF4-FFF2-40B4-BE49-F238E27FC236}">
                <a16:creationId xmlns:a16="http://schemas.microsoft.com/office/drawing/2014/main" id="{1BC1C140-C71C-4CF0-9889-1B249F5C7DCA}"/>
              </a:ext>
            </a:extLst>
          </p:cNvPr>
          <p:cNvSpPr txBox="1">
            <a:spLocks/>
          </p:cNvSpPr>
          <p:nvPr/>
        </p:nvSpPr>
        <p:spPr>
          <a:xfrm>
            <a:off x="838200" y="343520"/>
            <a:ext cx="9413727" cy="45719"/>
          </a:xfrm>
          <a:prstGeom prst="rect">
            <a:avLst/>
          </a:prstGeom>
        </p:spPr>
        <p:txBody>
          <a:bodyPr vert="horz" lIns="82918" tIns="41459" rIns="82918" bIns="41459" rtlCol="0" anchor="b">
            <a:noAutofit/>
          </a:bodyPr>
          <a:lstStyle>
            <a:lvl1pPr algn="l" defTabSz="801654" rtl="0" eaLnBrk="1" latinLnBrk="0" hangingPunct="1">
              <a:lnSpc>
                <a:spcPct val="90000"/>
              </a:lnSpc>
              <a:spcBef>
                <a:spcPct val="0"/>
              </a:spcBef>
              <a:buNone/>
              <a:defRPr sz="2455" b="1" kern="1200">
                <a:solidFill>
                  <a:schemeClr val="accent1"/>
                </a:solidFill>
                <a:latin typeface="+mj-lt"/>
                <a:ea typeface="+mj-ea"/>
                <a:cs typeface="+mj-cs"/>
              </a:defRPr>
            </a:lvl1pPr>
          </a:lstStyle>
          <a:p>
            <a:pPr>
              <a:lnSpc>
                <a:spcPct val="120000"/>
              </a:lnSpc>
            </a:pPr>
            <a:endParaRPr lang="fr-FR" sz="1800" dirty="0">
              <a:solidFill>
                <a:schemeClr val="tx2"/>
              </a:solidFill>
            </a:endParaRPr>
          </a:p>
        </p:txBody>
      </p:sp>
      <p:sp>
        <p:nvSpPr>
          <p:cNvPr id="8" name="Espace réservé du contenu 3">
            <a:extLst>
              <a:ext uri="{FF2B5EF4-FFF2-40B4-BE49-F238E27FC236}">
                <a16:creationId xmlns:a16="http://schemas.microsoft.com/office/drawing/2014/main" id="{983C2A96-401F-424D-8C39-6B326F522BDF}"/>
              </a:ext>
            </a:extLst>
          </p:cNvPr>
          <p:cNvSpPr>
            <a:spLocks noGrp="1"/>
          </p:cNvSpPr>
          <p:nvPr>
            <p:ph type="body" sz="quarter" idx="13"/>
          </p:nvPr>
        </p:nvSpPr>
        <p:spPr>
          <a:xfrm>
            <a:off x="1033054" y="156213"/>
            <a:ext cx="10125891" cy="6263510"/>
          </a:xfrm>
        </p:spPr>
        <p:txBody>
          <a:bodyPr>
            <a:noAutofit/>
          </a:bodyPr>
          <a:lstStyle/>
          <a:p>
            <a:pPr marL="0" lvl="0" indent="0">
              <a:buNone/>
            </a:pPr>
            <a:r>
              <a:rPr lang="fr-FR" sz="2800" b="1" dirty="0">
                <a:solidFill>
                  <a:srgbClr val="FF0000"/>
                </a:solidFill>
              </a:rPr>
              <a:t>Cass. Soc, 7 juin 2023, n° 21-23.743</a:t>
            </a:r>
          </a:p>
          <a:p>
            <a:pPr marL="555625" lvl="0" indent="-285750" algn="just">
              <a:spcBef>
                <a:spcPts val="2400"/>
              </a:spcBef>
              <a:buFont typeface="Wingdings" panose="05000000000000000000" pitchFamily="2" charset="2"/>
              <a:buChar char="ü"/>
            </a:pPr>
            <a:r>
              <a:rPr lang="fr-FR" sz="1800" dirty="0">
                <a:solidFill>
                  <a:schemeClr val="tx1"/>
                </a:solidFill>
                <a:effectLst/>
                <a:latin typeface="+mn-lt"/>
                <a:ea typeface="Calibri" panose="020F0502020204030204" pitchFamily="34" charset="0"/>
              </a:rPr>
              <a:t>La position de la Chambre sociale est conforme à la lettre du texte, et n’entre pas en contradiction avec la doctrine de la sécurité sociale actuellement en vigueur;</a:t>
            </a:r>
          </a:p>
          <a:p>
            <a:pPr marL="555625" lvl="0" indent="-285750" algn="just">
              <a:spcBef>
                <a:spcPts val="2400"/>
              </a:spcBef>
              <a:buFont typeface="Wingdings" panose="05000000000000000000" pitchFamily="2" charset="2"/>
              <a:buChar char="ü"/>
            </a:pPr>
            <a:r>
              <a:rPr lang="fr-FR" sz="1800" dirty="0">
                <a:solidFill>
                  <a:schemeClr val="tx1"/>
                </a:solidFill>
                <a:latin typeface="+mn-lt"/>
              </a:rPr>
              <a:t>Pour autant la position de l’employeur ayant refusé d’attribuer la dispense au salarié peut se comprendre au </a:t>
            </a:r>
            <a:r>
              <a:rPr lang="fr-FR" sz="1800" u="sng" dirty="0">
                <a:solidFill>
                  <a:schemeClr val="tx1"/>
                </a:solidFill>
                <a:latin typeface="+mn-lt"/>
              </a:rPr>
              <a:t>regard de la position de la Direction de la sécurité sociale applicable à l’époque des faits </a:t>
            </a:r>
            <a:r>
              <a:rPr lang="fr-FR" sz="1800" dirty="0">
                <a:solidFill>
                  <a:schemeClr val="tx1"/>
                </a:solidFill>
                <a:latin typeface="+mn-lt"/>
              </a:rPr>
              <a:t>et conditionnant la mise en œuvre de la dispense au fait que l’adhésion de l’ayant droit soit obligatoire ;</a:t>
            </a:r>
          </a:p>
          <a:p>
            <a:pPr marL="555625" indent="-285750" algn="just">
              <a:spcBef>
                <a:spcPts val="2400"/>
              </a:spcBef>
              <a:buFont typeface="Wingdings" panose="05000000000000000000" pitchFamily="2" charset="2"/>
              <a:buChar char="ü"/>
            </a:pPr>
            <a:r>
              <a:rPr lang="fr-F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Attention la CCN FEHAP constituait l’acte de formalisation et ses dispositions relatives au régime « frais de santé » mentionnaient l’article R. 242-1-6 du CSS sans préciser expressément que l’adhésion devait être obligatoire pour l’ayant droit </a:t>
            </a:r>
            <a:r>
              <a:rPr lang="fr-FR" sz="1800"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=&gt; a contrario</a:t>
            </a:r>
            <a:r>
              <a:rPr lang="fr-F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possibilité de conditionner expressément la mise en œuvre de la dispense au fait que la couverture soit obligatoire pour l’ayant droit. </a:t>
            </a:r>
            <a:r>
              <a:rPr lang="fr-FR" sz="18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Les conditions de mise en œuvre d’une dispense Urssaf peuvent en effet parfaitement être restreintes par l’entreprise</a:t>
            </a:r>
            <a:r>
              <a:rPr lang="fr-FR"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555625" indent="-285750" algn="just">
              <a:spcBef>
                <a:spcPts val="2400"/>
              </a:spcBef>
              <a:buFont typeface="Wingdings" panose="05000000000000000000" pitchFamily="2" charset="2"/>
              <a:buChar char="ü"/>
            </a:pPr>
            <a:r>
              <a:rPr lang="fr-FR" sz="1800" kern="100" dirty="0">
                <a:solidFill>
                  <a:srgbClr val="000000"/>
                </a:solidFill>
                <a:latin typeface="Calibri" panose="020F0502020204030204" pitchFamily="34" charset="0"/>
                <a:ea typeface="Calibri" panose="020F0502020204030204" pitchFamily="34" charset="0"/>
                <a:cs typeface="Calibri" panose="020F0502020204030204" pitchFamily="34" charset="0"/>
              </a:rPr>
              <a:t>Transposition de la position aux dispenses de droit =&gt; dispense des salariés couverts par ailleurs en pratique invocable à tout moment?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55625" lvl="0" indent="-285750" algn="just">
              <a:spcBef>
                <a:spcPts val="2400"/>
              </a:spcBef>
              <a:buFont typeface="Wingdings" panose="05000000000000000000" pitchFamily="2" charset="2"/>
              <a:buChar char="ü"/>
            </a:pPr>
            <a:endParaRPr lang="fr-FR" sz="1800" dirty="0">
              <a:solidFill>
                <a:schemeClr val="tx1"/>
              </a:solidFill>
              <a:latin typeface="+mn-lt"/>
            </a:endParaRPr>
          </a:p>
        </p:txBody>
      </p:sp>
    </p:spTree>
    <p:extLst>
      <p:ext uri="{BB962C8B-B14F-4D97-AF65-F5344CB8AC3E}">
        <p14:creationId xmlns:p14="http://schemas.microsoft.com/office/powerpoint/2010/main" val="428586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877</Words>
  <Application>Microsoft Office PowerPoint</Application>
  <PresentationFormat>Grand écran</PresentationFormat>
  <Paragraphs>35</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Calibri Light</vt:lpstr>
      <vt:lpstr>Corbel</vt:lpstr>
      <vt:lpstr>Wingdings</vt:lpstr>
      <vt:lpstr>Thème Office</vt:lpstr>
      <vt:lpstr>Présentation PowerPoint</vt:lpstr>
      <vt:lpstr>Présentation PowerPoint</vt:lpstr>
      <vt:lpstr>Présentation PowerPoint</vt:lpstr>
      <vt:lpstr>Présentation PowerPoint</vt:lpstr>
      <vt:lpstr>Présentation PowerPoint</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Règles Urssaf</dc:title>
  <dc:creator>Julie JACOTOT</dc:creator>
  <cp:lastModifiedBy>Marouane NOKRI</cp:lastModifiedBy>
  <cp:revision>2</cp:revision>
  <dcterms:created xsi:type="dcterms:W3CDTF">2023-12-14T14:51:38Z</dcterms:created>
  <dcterms:modified xsi:type="dcterms:W3CDTF">2024-02-07T08:57:32Z</dcterms:modified>
</cp:coreProperties>
</file>