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</p:sldIdLst>
  <p:sldSz cx="12192000" cy="6858000"/>
  <p:notesSz cx="6858000" cy="987266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252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ence RIQUOIR" userId="662728ff-cda8-454a-92ba-a770ca4b6c96" providerId="ADAL" clId="{41E0288A-40A7-4411-AC00-3973C1FD26F2}"/>
    <pc:docChg chg="modSld">
      <pc:chgData name="Florence RIQUOIR" userId="662728ff-cda8-454a-92ba-a770ca4b6c96" providerId="ADAL" clId="{41E0288A-40A7-4411-AC00-3973C1FD26F2}" dt="2024-04-10T13:07:44.059" v="10" actId="20577"/>
      <pc:docMkLst>
        <pc:docMk/>
      </pc:docMkLst>
      <pc:sldChg chg="modSp mod">
        <pc:chgData name="Florence RIQUOIR" userId="662728ff-cda8-454a-92ba-a770ca4b6c96" providerId="ADAL" clId="{41E0288A-40A7-4411-AC00-3973C1FD26F2}" dt="2024-04-10T13:07:44.059" v="10" actId="20577"/>
        <pc:sldMkLst>
          <pc:docMk/>
          <pc:sldMk cId="372637847" sldId="258"/>
        </pc:sldMkLst>
        <pc:spChg chg="mod">
          <ac:chgData name="Florence RIQUOIR" userId="662728ff-cda8-454a-92ba-a770ca4b6c96" providerId="ADAL" clId="{41E0288A-40A7-4411-AC00-3973C1FD26F2}" dt="2024-04-10T13:07:44.059" v="10" actId="20577"/>
          <ac:spMkLst>
            <pc:docMk/>
            <pc:sldMk cId="372637847" sldId="258"/>
            <ac:spMk id="8" creationId="{2A096FA1-0D5C-8500-2663-5EC9095CEA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D35A42-8662-0BBB-4CA6-8BBB05C09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8F936D-9291-F809-6B52-957682923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136439-1DBE-51E1-A495-12787B493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B934-6B5D-4C7F-95CD-93526327A32B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4B6B3C-38B4-3015-C455-B34ED590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BF71C8-AC49-0049-9A01-037F93143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054F-E288-4AC2-A355-1226894002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20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2FEA62-ECAA-2940-A1F4-3B2DBFB2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D276E50-A393-7316-A541-E855754CA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B1F49F-05DE-EAF4-08A2-4024E597C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B934-6B5D-4C7F-95CD-93526327A32B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8957E5-D32E-FF7B-D8CA-9A790556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D80319-F725-448A-0909-BC26480B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054F-E288-4AC2-A355-1226894002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05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886B60D-AB99-8A1D-41C8-D14EBDB56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4A73C1-9ED5-0F6C-9FB0-E1819F66C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573F96-445C-D89B-F0AE-2F2DACD3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B934-6B5D-4C7F-95CD-93526327A32B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F5CE80-8803-D175-5A02-E81FA6B6E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C06C89-2FA3-EF64-A3D5-C62FF94C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054F-E288-4AC2-A355-1226894002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26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B7F0A7-D082-8C91-9FD4-AE3277F7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45D6DA-1009-CAC4-9BC5-766D06B03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58C33F-8D2E-9734-0EAE-A30009F1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B934-6B5D-4C7F-95CD-93526327A32B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7A4CC8-EE47-96DF-DCD0-CEFF8EC9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207270-D067-A189-6DF0-89043FF5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054F-E288-4AC2-A355-1226894002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919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92D5E3-A708-BA91-DD32-DC19974EB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C50604-FF50-9EE7-30C8-9BF04C0A5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4FA525-CDDC-BFCD-D795-24D6A3769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B934-6B5D-4C7F-95CD-93526327A32B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C7A6E2-5367-DEB1-4821-B8E942A0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5B2DC0-8150-43E2-BF28-AE441D15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054F-E288-4AC2-A355-1226894002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841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90D96-1351-F8D1-1412-1B52350B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D9EF39-28DE-450B-33E9-BD5C5E979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C6E206-F323-8598-2645-AB2B06300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5FDB17-6D68-606F-6B25-C38DA683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B934-6B5D-4C7F-95CD-93526327A32B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130A2A-77D5-F808-6F73-D62A6A2B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C31AC8-6509-0314-33BD-A3EA1C98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054F-E288-4AC2-A355-1226894002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55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D2119A-4E9F-70A8-AE41-73F0D2B3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361346-654A-C5D6-A6F9-DDFB44554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391D31-E36E-891C-60E4-20CA04528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E9064B-1ADD-3CAA-2CAD-C6BEEDDEA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08517D1-0D3D-A499-4A10-73CF495560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00C6D8A-5B3D-457A-BECC-885711E8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B934-6B5D-4C7F-95CD-93526327A32B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982DE2A-8ABC-DCF0-3F1C-FB2F82D69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837116-FDE1-3984-D334-6DF038DE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054F-E288-4AC2-A355-1226894002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29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D8664-C61E-FDE4-0F5F-4B684BD1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03D7EA-762F-AABC-E3D3-F207D049C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B934-6B5D-4C7F-95CD-93526327A32B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A67A32-AD2F-92B7-4A01-77706718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3239D29-3FF5-EE95-89C3-B5FF9BFD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054F-E288-4AC2-A355-1226894002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3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0C5ADC5-A036-2D47-A988-0AC1AAB0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B934-6B5D-4C7F-95CD-93526327A32B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60E9A22-6F4F-8046-BD82-4BDA4EC1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AAEEE8-C558-7CEA-7432-AD623070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054F-E288-4AC2-A355-1226894002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309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16EB44-74A0-0B87-4AF5-E60EE2BD4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1D146F-F9BA-243A-385A-FE8F59DC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67B813A-6676-0D54-4A2C-93E70ADC6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6B7E5D-C1FF-C053-9D81-44CEDCC2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B934-6B5D-4C7F-95CD-93526327A32B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CDF37E-B007-4D8A-20F8-ABBCB3B6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F5EBDC-2249-AC96-DEAD-5F0E07F8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054F-E288-4AC2-A355-1226894002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66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A2B13B-3EF8-2A6F-503B-CA33C8D6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E638BC9-4666-07EA-72F4-367A6EDD3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27B2C6-CD3B-DE72-E4FD-3468D39E0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73D4C3-68C1-0683-1AAC-47DD1AEB8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B934-6B5D-4C7F-95CD-93526327A32B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B9592D-2EA4-0AFD-039A-0DFD0DDC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120332-F22F-0E80-7EC9-F4632E9E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054F-E288-4AC2-A355-1226894002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4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3D0F400-F581-4C7C-2831-CD762F812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15EE44-B985-1E97-1AE4-A801F3B38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06117B-75B5-C77A-FD43-FE7FB6C37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5AB934-6B5D-4C7F-95CD-93526327A32B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087898-A8FC-E2A4-B5D5-74817DAE5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F45589-935C-EBE4-CEDF-E076A134E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C0054F-E288-4AC2-A355-1226894002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00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rganigramme : Document 2">
            <a:extLst>
              <a:ext uri="{FF2B5EF4-FFF2-40B4-BE49-F238E27FC236}">
                <a16:creationId xmlns:a16="http://schemas.microsoft.com/office/drawing/2014/main" id="{AAED9621-C8C2-4EE5-4C5B-CD85438E11A9}"/>
              </a:ext>
            </a:extLst>
          </p:cNvPr>
          <p:cNvSpPr/>
          <p:nvPr/>
        </p:nvSpPr>
        <p:spPr>
          <a:xfrm>
            <a:off x="0" y="0"/>
            <a:ext cx="12192000" cy="897147"/>
          </a:xfrm>
          <a:prstGeom prst="flowChartDocument">
            <a:avLst/>
          </a:prstGeom>
          <a:solidFill>
            <a:srgbClr val="E4252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9B2E0AEB-40D4-43E2-14FC-FEB18B223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806334"/>
              </p:ext>
            </p:extLst>
          </p:nvPr>
        </p:nvGraphicFramePr>
        <p:xfrm>
          <a:off x="232670" y="1708592"/>
          <a:ext cx="5981939" cy="419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097">
                  <a:extLst>
                    <a:ext uri="{9D8B030D-6E8A-4147-A177-3AD203B41FA5}">
                      <a16:colId xmlns:a16="http://schemas.microsoft.com/office/drawing/2014/main" val="3720562275"/>
                    </a:ext>
                  </a:extLst>
                </a:gridCol>
                <a:gridCol w="2235921">
                  <a:extLst>
                    <a:ext uri="{9D8B030D-6E8A-4147-A177-3AD203B41FA5}">
                      <a16:colId xmlns:a16="http://schemas.microsoft.com/office/drawing/2014/main" val="3826292232"/>
                    </a:ext>
                  </a:extLst>
                </a:gridCol>
                <a:gridCol w="2235921">
                  <a:extLst>
                    <a:ext uri="{9D8B030D-6E8A-4147-A177-3AD203B41FA5}">
                      <a16:colId xmlns:a16="http://schemas.microsoft.com/office/drawing/2014/main" val="867324593"/>
                    </a:ext>
                  </a:extLst>
                </a:gridCol>
              </a:tblGrid>
              <a:tr h="914252">
                <a:tc>
                  <a:txBody>
                    <a:bodyPr/>
                    <a:lstStyle/>
                    <a:p>
                      <a:endParaRPr lang="fr-FR" sz="1200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latin typeface="+mn-lt"/>
                        </a:rPr>
                        <a:t>Absences pour accidents ou maladies d’origine </a:t>
                      </a:r>
                      <a:r>
                        <a:rPr lang="fr-FR" sz="1200" u="sng" dirty="0">
                          <a:latin typeface="+mn-lt"/>
                        </a:rPr>
                        <a:t>professionnelle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425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latin typeface="+mn-lt"/>
                        </a:rPr>
                        <a:t>Absences pour accidents ou maladies d’origine </a:t>
                      </a:r>
                      <a:r>
                        <a:rPr lang="fr-FR" sz="1200" u="sng" dirty="0">
                          <a:latin typeface="+mn-lt"/>
                        </a:rPr>
                        <a:t>non professionnelle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425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171168"/>
                  </a:ext>
                </a:extLst>
              </a:tr>
              <a:tr h="707807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Prise en compte pour l’acquisition des congés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425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latin typeface="+mn-lt"/>
                        </a:rPr>
                        <a:t>Oui </a:t>
                      </a:r>
                      <a:r>
                        <a:rPr lang="fr-FR" sz="1200" dirty="0">
                          <a:latin typeface="+mn-lt"/>
                        </a:rPr>
                        <a:t>sans limite de temps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latin typeface="+mn-lt"/>
                        </a:rPr>
                        <a:t>Oui</a:t>
                      </a:r>
                      <a:r>
                        <a:rPr lang="fr-FR" sz="1200" dirty="0">
                          <a:latin typeface="+mn-lt"/>
                        </a:rPr>
                        <a:t> sans limite de temps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802285"/>
                  </a:ext>
                </a:extLst>
              </a:tr>
              <a:tr h="813606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Nombre de jours acquis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425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latin typeface="+mn-lt"/>
                        </a:rPr>
                        <a:t>2,5 jours / mois </a:t>
                      </a:r>
                      <a:r>
                        <a:rPr lang="fr-FR" sz="1200" dirty="0">
                          <a:latin typeface="+mn-lt"/>
                        </a:rPr>
                        <a:t>dans la limite de </a:t>
                      </a:r>
                      <a:r>
                        <a:rPr lang="fr-FR" sz="1200" b="1" dirty="0">
                          <a:latin typeface="+mn-lt"/>
                        </a:rPr>
                        <a:t>30 jours ouvrables / 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latin typeface="+mn-lt"/>
                        </a:rPr>
                        <a:t>2 jours / mois </a:t>
                      </a:r>
                      <a:r>
                        <a:rPr lang="fr-FR" sz="1200" dirty="0">
                          <a:latin typeface="+mn-lt"/>
                        </a:rPr>
                        <a:t>dans la limite de </a:t>
                      </a:r>
                      <a:r>
                        <a:rPr lang="fr-FR" sz="1200" b="1" dirty="0">
                          <a:latin typeface="+mn-lt"/>
                        </a:rPr>
                        <a:t>24 jours ouvrables par an</a:t>
                      </a:r>
                    </a:p>
                    <a:p>
                      <a:pPr algn="ctr"/>
                      <a:endParaRPr lang="fr-FR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962571"/>
                  </a:ext>
                </a:extLst>
              </a:tr>
              <a:tr h="1762815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Rémunération brute prise en compte pour l’application de la règle du 10</a:t>
                      </a:r>
                      <a:r>
                        <a:rPr lang="fr-FR" sz="1200" b="1" baseline="30000" dirty="0">
                          <a:solidFill>
                            <a:schemeClr val="bg1"/>
                          </a:solidFill>
                          <a:latin typeface="+mn-lt"/>
                        </a:rPr>
                        <a:t>e</a:t>
                      </a:r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425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latin typeface="+mn-lt"/>
                        </a:rPr>
                        <a:t>Périodes considérées comme ayant donné lieu à rémunération en fonction de l’horaire de l’établissement </a:t>
                      </a:r>
                      <a:r>
                        <a:rPr lang="fr-FR" sz="1200" b="1" dirty="0">
                          <a:latin typeface="+mn-lt"/>
                        </a:rPr>
                        <a:t>sans limitation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latin typeface="+mn-lt"/>
                        </a:rPr>
                        <a:t>Périodes considérées comme ayant donné lieu à rémunération en fonction de l’horaire de l’établissement </a:t>
                      </a:r>
                      <a:r>
                        <a:rPr lang="fr-FR" sz="1200" b="1" dirty="0">
                          <a:latin typeface="+mn-lt"/>
                        </a:rPr>
                        <a:t>dans la limite de 80%</a:t>
                      </a:r>
                      <a:endParaRPr lang="fr-FR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475584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9FC32C2-9DF1-D130-8E17-BA1760AF4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497623"/>
              </p:ext>
            </p:extLst>
          </p:nvPr>
        </p:nvGraphicFramePr>
        <p:xfrm>
          <a:off x="6219645" y="1708592"/>
          <a:ext cx="5667555" cy="419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061">
                  <a:extLst>
                    <a:ext uri="{9D8B030D-6E8A-4147-A177-3AD203B41FA5}">
                      <a16:colId xmlns:a16="http://schemas.microsoft.com/office/drawing/2014/main" val="3807339581"/>
                    </a:ext>
                  </a:extLst>
                </a:gridCol>
                <a:gridCol w="4027494">
                  <a:extLst>
                    <a:ext uri="{9D8B030D-6E8A-4147-A177-3AD203B41FA5}">
                      <a16:colId xmlns:a16="http://schemas.microsoft.com/office/drawing/2014/main" val="3434645060"/>
                    </a:ext>
                  </a:extLst>
                </a:gridCol>
              </a:tblGrid>
              <a:tr h="634775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</a:rPr>
                        <a:t>Situations concernées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4252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Salarié qui a été dans l’impossibilité de prendre ses CP pour cause de maladie ou d’accident au cours de la période de prise de congés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702644"/>
                  </a:ext>
                </a:extLst>
              </a:tr>
              <a:tr h="272047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</a:rPr>
                        <a:t>Congés concernés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4252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Congés acquis </a:t>
                      </a:r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avant</a:t>
                      </a:r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pendant </a:t>
                      </a:r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l’arrêt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360139"/>
                  </a:ext>
                </a:extLst>
              </a:tr>
              <a:tr h="272047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</a:rPr>
                        <a:t>Délai de report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4252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15 mois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84626"/>
                  </a:ext>
                </a:extLst>
              </a:tr>
              <a:tr h="634775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</a:rPr>
                        <a:t>Point de départ du délai de report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4252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A compter de l’information faite par l’employeur </a:t>
                      </a:r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dans </a:t>
                      </a:r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le mois </a:t>
                      </a:r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de la reprise sur le nombre de jours dont il dispose et la date limite de report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3459"/>
                  </a:ext>
                </a:extLst>
              </a:tr>
              <a:tr h="236968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</a:rPr>
                        <a:t>Dispositions dérogatoires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4252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Report à compter de la date à laquelle s’achève la période de référence au titre de laquelle les congés ont été acquis si, à cette date :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Le contrat est suspendu en raison de la maladie ou de l’accident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Depuis au moins 1 an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En cas de reprise du travail avant l’expiration du délai de report : report suspendu jusqu’à ce que le salarié ait été informé par l’employeur du nombre de jours dont il dispose et la date limite de report.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04441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F5376EEB-1BE1-4715-CC42-48A8BB6DBD69}"/>
              </a:ext>
            </a:extLst>
          </p:cNvPr>
          <p:cNvSpPr txBox="1"/>
          <p:nvPr/>
        </p:nvSpPr>
        <p:spPr>
          <a:xfrm>
            <a:off x="2165230" y="1227228"/>
            <a:ext cx="439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E42520"/>
                </a:solidFill>
              </a:rPr>
              <a:t>Règles d’acquisition / indemnisation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A59F20E-688D-5740-B4B3-67B29521E6BB}"/>
              </a:ext>
            </a:extLst>
          </p:cNvPr>
          <p:cNvSpPr txBox="1"/>
          <p:nvPr/>
        </p:nvSpPr>
        <p:spPr>
          <a:xfrm>
            <a:off x="7832785" y="1227228"/>
            <a:ext cx="341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E42520"/>
                </a:solidFill>
              </a:rPr>
              <a:t>Règles de report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A096FA1-0D5C-8500-2663-5EC9095CEA46}"/>
              </a:ext>
            </a:extLst>
          </p:cNvPr>
          <p:cNvSpPr txBox="1"/>
          <p:nvPr/>
        </p:nvSpPr>
        <p:spPr>
          <a:xfrm>
            <a:off x="0" y="10863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Congés payés et maladie : que prévoit le texte définitif ?</a:t>
            </a:r>
          </a:p>
        </p:txBody>
      </p:sp>
      <p:pic>
        <p:nvPicPr>
          <p:cNvPr id="9" name="Image 8" descr="Une image contenant texte, Police, Graphique, capture d’écran&#10;&#10;Description générée automatiquement">
            <a:extLst>
              <a:ext uri="{FF2B5EF4-FFF2-40B4-BE49-F238E27FC236}">
                <a16:creationId xmlns:a16="http://schemas.microsoft.com/office/drawing/2014/main" id="{F3DF1110-7C71-321C-7640-32BE1005D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236" y="6341303"/>
            <a:ext cx="2602512" cy="40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78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6B71516732454B912E38FA22544EFC" ma:contentTypeVersion="18" ma:contentTypeDescription="Create a new document." ma:contentTypeScope="" ma:versionID="7d5422896352a98c3937d6849a8256b9">
  <xsd:schema xmlns:xsd="http://www.w3.org/2001/XMLSchema" xmlns:xs="http://www.w3.org/2001/XMLSchema" xmlns:p="http://schemas.microsoft.com/office/2006/metadata/properties" xmlns:ns2="07f6b267-5d3d-4b72-9bf1-567b93ca5b75" xmlns:ns3="b7fa61ed-4bfb-44d4-b0d7-865203dc721f" targetNamespace="http://schemas.microsoft.com/office/2006/metadata/properties" ma:root="true" ma:fieldsID="7389478ad7e3ac8b0efc50d3936ec6f3" ns2:_="" ns3:_="">
    <xsd:import namespace="07f6b267-5d3d-4b72-9bf1-567b93ca5b75"/>
    <xsd:import namespace="b7fa61ed-4bfb-44d4-b0d7-865203dc72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f6b267-5d3d-4b72-9bf1-567b93ca5b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ada0e1-0a23-459c-9a9d-3e69e67f94d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fa61ed-4bfb-44d4-b0d7-865203dc721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cad01f4-2318-4ef2-8a4b-1977ec9a7ae6}" ma:internalName="TaxCatchAll" ma:showField="CatchAllData" ma:web="b7fa61ed-4bfb-44d4-b0d7-865203dc721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fa61ed-4bfb-44d4-b0d7-865203dc721f" xsi:nil="true"/>
    <lcf76f155ced4ddcb4097134ff3c332f xmlns="07f6b267-5d3d-4b72-9bf1-567b93ca5b7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E31146B-EF17-4C8C-891E-65CF8B095C15}"/>
</file>

<file path=customXml/itemProps2.xml><?xml version="1.0" encoding="utf-8"?>
<ds:datastoreItem xmlns:ds="http://schemas.openxmlformats.org/officeDocument/2006/customXml" ds:itemID="{184C0495-6FAF-440A-97AA-50A2F9DE67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F58186-CDA2-4562-8451-366A7291C650}">
  <ds:schemaRefs>
    <ds:schemaRef ds:uri="http://schemas.microsoft.com/office/2006/metadata/properties"/>
    <ds:schemaRef ds:uri="http://schemas.microsoft.com/office/infopath/2007/PartnerControls"/>
    <ds:schemaRef ds:uri="b7fa61ed-4bfb-44d4-b0d7-865203dc721f"/>
    <ds:schemaRef ds:uri="07f6b267-5d3d-4b72-9bf1-567b93ca5b7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288</Words>
  <Application>Microsoft Office PowerPoint</Application>
  <PresentationFormat>Grand écran</PresentationFormat>
  <Paragraphs>28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ADLaM Display</vt:lpstr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Mélina BOUROUTSIS</dc:creator>
  <cp:lastModifiedBy>Florence RIQUOIR</cp:lastModifiedBy>
  <cp:revision>4</cp:revision>
  <cp:lastPrinted>2024-03-22T16:45:21Z</cp:lastPrinted>
  <dcterms:created xsi:type="dcterms:W3CDTF">2024-03-22T15:52:33Z</dcterms:created>
  <dcterms:modified xsi:type="dcterms:W3CDTF">2024-04-10T13:07:48Z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0x0101006F6B71516732454B912E38FA22544EFC</vt:lpwstr>
  </property>
  <property fmtid="{D5CDD505-2E9C-101B-9397-08002B2CF9AE}" pid="3" name="MediaServiceImageTags">
    <vt:lpwstr/>
  </property>
</Properties>
</file>