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ee179eb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ee179eb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bd419e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bd419e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238301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238301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0238301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0238301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d45894c8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d45894c8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45894c8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45894c8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d45894c8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d45894c8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bcf944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bcf944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bcf944e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bcf944e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c092fa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c092fa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dea9cb6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dea9cb6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dea9cb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dea9cb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TypeScript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base de un programa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03" y="1478225"/>
            <a:ext cx="4158875" cy="26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97050" y="1428750"/>
            <a:ext cx="2177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 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sección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contiene 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información 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 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programa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22"/>
          <p:cNvCxnSpPr>
            <a:stCxn id="122" idx="3"/>
          </p:cNvCxnSpPr>
          <p:nvPr/>
        </p:nvCxnSpPr>
        <p:spPr>
          <a:xfrm flipH="1" rot="10800000">
            <a:off x="2374750" y="1794900"/>
            <a:ext cx="438000" cy="9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2"/>
          <p:cNvSpPr txBox="1"/>
          <p:nvPr/>
        </p:nvSpPr>
        <p:spPr>
          <a:xfrm>
            <a:off x="197050" y="2354863"/>
            <a:ext cx="2177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 sección contiene 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las variables y otros elementos de datos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22"/>
          <p:cNvCxnSpPr>
            <a:stCxn id="124" idx="3"/>
          </p:cNvCxnSpPr>
          <p:nvPr/>
        </p:nvCxnSpPr>
        <p:spPr>
          <a:xfrm flipH="1" rot="10800000">
            <a:off x="2374750" y="2226913"/>
            <a:ext cx="443400" cy="59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2"/>
          <p:cNvSpPr txBox="1"/>
          <p:nvPr/>
        </p:nvSpPr>
        <p:spPr>
          <a:xfrm>
            <a:off x="6823150" y="1478213"/>
            <a:ext cx="2177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los archivos que el programa utilizará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22"/>
          <p:cNvCxnSpPr>
            <a:stCxn id="126" idx="1"/>
          </p:cNvCxnSpPr>
          <p:nvPr/>
        </p:nvCxnSpPr>
        <p:spPr>
          <a:xfrm flipH="1">
            <a:off x="4345750" y="1941263"/>
            <a:ext cx="2477400" cy="51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 txBox="1"/>
          <p:nvPr/>
        </p:nvSpPr>
        <p:spPr>
          <a:xfrm>
            <a:off x="6966300" y="2571753"/>
            <a:ext cx="21777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declara variables y otros elementos de almacenamiento temporal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22"/>
          <p:cNvCxnSpPr>
            <a:stCxn id="128" idx="1"/>
          </p:cNvCxnSpPr>
          <p:nvPr/>
        </p:nvCxnSpPr>
        <p:spPr>
          <a:xfrm rot="10800000">
            <a:off x="5383800" y="2668503"/>
            <a:ext cx="1582500" cy="46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197050" y="3315671"/>
            <a:ext cx="217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escribe el código ejecutable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" name="Google Shape;131;p22"/>
          <p:cNvCxnSpPr>
            <a:stCxn id="130" idx="3"/>
          </p:cNvCxnSpPr>
          <p:nvPr/>
        </p:nvCxnSpPr>
        <p:spPr>
          <a:xfrm flipH="1" rot="10800000">
            <a:off x="2374750" y="2952521"/>
            <a:ext cx="464100" cy="6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35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Cobol vs Typescript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975" y="3585525"/>
            <a:ext cx="5143475" cy="1284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088" y="1377563"/>
            <a:ext cx="39052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911300" y="2098238"/>
            <a:ext cx="2001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Cobol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 flipH="1" rot="10800000">
            <a:off x="2240000" y="2333888"/>
            <a:ext cx="985200" cy="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 txBox="1"/>
          <p:nvPr/>
        </p:nvSpPr>
        <p:spPr>
          <a:xfrm>
            <a:off x="700875" y="3722188"/>
            <a:ext cx="2001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TypeScript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 flipH="1" rot="10800000">
            <a:off x="2029575" y="3957838"/>
            <a:ext cx="985200" cy="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Benchmark Cobol </a:t>
            </a:r>
            <a:r>
              <a:rPr i="1" lang="es" sz="135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7678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Acá ordenamos una lista de 1000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números</a:t>
            </a:r>
            <a:br>
              <a:rPr lang="es"/>
            </a:br>
            <a:br>
              <a:rPr lang="es"/>
            </a:b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25" y="740400"/>
            <a:ext cx="3044000" cy="40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663" y="2648575"/>
            <a:ext cx="21812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Benchmark TypeScript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Acá ordenamos una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lista de 1000 números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37" y="1286950"/>
            <a:ext cx="620626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75" y="2682100"/>
            <a:ext cx="2638475" cy="5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02975" y="19680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Fue lanzado oficialmente en Octubre de 2012.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</a:rPr>
              <a:t>Anders Hejlsberg fue quien </a:t>
            </a:r>
            <a:r>
              <a:rPr lang="es">
                <a:solidFill>
                  <a:schemeClr val="accent1"/>
                </a:solidFill>
              </a:rPr>
              <a:t>lideró</a:t>
            </a:r>
            <a:r>
              <a:rPr lang="es">
                <a:solidFill>
                  <a:schemeClr val="accent1"/>
                </a:solidFill>
              </a:rPr>
              <a:t> el desarrollo.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475" y="623351"/>
            <a:ext cx="4045201" cy="389679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 de TypeScript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s">
                <a:solidFill>
                  <a:schemeClr val="accent1"/>
                </a:solidFill>
              </a:rPr>
              <a:t>Tipado </a:t>
            </a:r>
            <a:r>
              <a:rPr b="1" lang="es">
                <a:solidFill>
                  <a:schemeClr val="accent1"/>
                </a:solidFill>
              </a:rPr>
              <a:t>Estático Opcional</a:t>
            </a:r>
            <a:r>
              <a:rPr b="1" lang="es">
                <a:solidFill>
                  <a:schemeClr val="accent1"/>
                </a:solidFill>
              </a:rPr>
              <a:t>.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s">
                <a:solidFill>
                  <a:schemeClr val="accent1"/>
                </a:solidFill>
              </a:rPr>
              <a:t>Compatibilidad con ECMAScript.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s">
                <a:solidFill>
                  <a:schemeClr val="accent1"/>
                </a:solidFill>
              </a:rPr>
              <a:t>Organización</a:t>
            </a:r>
            <a:r>
              <a:rPr b="1" lang="es">
                <a:solidFill>
                  <a:schemeClr val="accent1"/>
                </a:solidFill>
              </a:rPr>
              <a:t> del </a:t>
            </a:r>
            <a:r>
              <a:rPr b="1" lang="es">
                <a:solidFill>
                  <a:schemeClr val="accent1"/>
                </a:solidFill>
              </a:rPr>
              <a:t>código</a:t>
            </a:r>
            <a:r>
              <a:rPr b="1" lang="es">
                <a:solidFill>
                  <a:schemeClr val="accent1"/>
                </a:solidFill>
              </a:rPr>
              <a:t>.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s">
                <a:solidFill>
                  <a:schemeClr val="accent1"/>
                </a:solidFill>
              </a:rPr>
              <a:t>Mejora la experiencia de desarrollo en JavaScript.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s">
                <a:solidFill>
                  <a:schemeClr val="accent1"/>
                </a:solidFill>
              </a:rPr>
              <a:t>Proporciona un sistema de tipos avanzado que admite genéricos, uniones, intersecciones, etc.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que lo utilizan en sus proyectos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650" y="2028575"/>
            <a:ext cx="1795276" cy="18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175" y="1931725"/>
            <a:ext cx="2115725" cy="20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150" y="1918149"/>
            <a:ext cx="2115725" cy="202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</a:t>
            </a:r>
            <a:r>
              <a:rPr lang="es"/>
              <a:t>código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495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25" y="1152475"/>
            <a:ext cx="5143475" cy="1284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396075" y="1591438"/>
            <a:ext cx="2001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1740550" y="1839575"/>
            <a:ext cx="90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25" y="2978425"/>
            <a:ext cx="5143475" cy="1284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 txBox="1"/>
          <p:nvPr/>
        </p:nvSpPr>
        <p:spPr>
          <a:xfrm>
            <a:off x="396075" y="3417388"/>
            <a:ext cx="2001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TypeScript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 rot="10800000">
            <a:off x="1724775" y="3653038"/>
            <a:ext cx="985200" cy="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495075"/>
            <a:ext cx="85206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Ejemplo de </a:t>
            </a:r>
            <a:r>
              <a:rPr b="1" lang="es">
                <a:solidFill>
                  <a:srgbClr val="000000"/>
                </a:solidFill>
              </a:rPr>
              <a:t>Unión</a:t>
            </a:r>
            <a:r>
              <a:rPr b="1" lang="es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2200"/>
            <a:ext cx="7182075" cy="10573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8350"/>
            <a:ext cx="7182075" cy="11430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Cobol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02975" y="19680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 primera </a:t>
            </a:r>
            <a:r>
              <a:rPr lang="es">
                <a:solidFill>
                  <a:schemeClr val="accent1"/>
                </a:solidFill>
              </a:rPr>
              <a:t>versión</a:t>
            </a:r>
            <a:r>
              <a:rPr lang="es">
                <a:solidFill>
                  <a:schemeClr val="accent1"/>
                </a:solidFill>
              </a:rPr>
              <a:t> del lenguaje se </a:t>
            </a:r>
            <a:r>
              <a:rPr lang="es">
                <a:solidFill>
                  <a:schemeClr val="accent1"/>
                </a:solidFill>
              </a:rPr>
              <a:t>publicó</a:t>
            </a:r>
            <a:r>
              <a:rPr lang="es">
                <a:solidFill>
                  <a:schemeClr val="accent1"/>
                </a:solidFill>
              </a:rPr>
              <a:t> en 1960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</a:rPr>
              <a:t>Desarrollado por un </a:t>
            </a:r>
            <a:r>
              <a:rPr lang="es">
                <a:solidFill>
                  <a:schemeClr val="accent1"/>
                </a:solidFill>
              </a:rPr>
              <a:t>consorcio</a:t>
            </a:r>
            <a:r>
              <a:rPr lang="es">
                <a:solidFill>
                  <a:schemeClr val="accent1"/>
                </a:solidFill>
              </a:rPr>
              <a:t> entre organizaciones gubernamentales y empresariales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75" y="991500"/>
            <a:ext cx="4184150" cy="2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Business-oriented language(Cobol)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1152475"/>
            <a:ext cx="8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 fontScale="92500" lnSpcReduction="10000"/>
          </a:bodyPr>
          <a:lstStyle/>
          <a:p>
            <a:pPr indent="-336128" lvl="0" marL="9180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b="1" lang="es">
                <a:solidFill>
                  <a:schemeClr val="accent1"/>
                </a:solidFill>
              </a:rPr>
              <a:t>Lenguaje estandarizado</a:t>
            </a:r>
            <a:endParaRPr b="1">
              <a:solidFill>
                <a:schemeClr val="accent1"/>
              </a:solidFill>
            </a:endParaRPr>
          </a:p>
          <a:p>
            <a:pPr indent="-336128" lvl="0" marL="9180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b="1" lang="es">
                <a:solidFill>
                  <a:schemeClr val="accent1"/>
                </a:solidFill>
              </a:rPr>
              <a:t>Orientado a negocios </a:t>
            </a:r>
            <a:endParaRPr b="1">
              <a:solidFill>
                <a:schemeClr val="accent1"/>
              </a:solidFill>
            </a:endParaRPr>
          </a:p>
          <a:p>
            <a:pPr indent="-336128" lvl="0" marL="9180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b="1" lang="es">
                <a:solidFill>
                  <a:schemeClr val="accent1"/>
                </a:solidFill>
              </a:rPr>
              <a:t>Sintaxis estricta</a:t>
            </a:r>
            <a:endParaRPr b="1">
              <a:solidFill>
                <a:schemeClr val="accent1"/>
              </a:solidFill>
            </a:endParaRPr>
          </a:p>
          <a:p>
            <a:pPr indent="-336128" lvl="0" marL="9180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b="1" lang="es">
                <a:solidFill>
                  <a:schemeClr val="accent1"/>
                </a:solidFill>
              </a:rPr>
              <a:t>Fuertemente tipado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