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6887"/>
    <a:srgbClr val="4CB0C8"/>
    <a:srgbClr val="68CDE1"/>
    <a:srgbClr val="0A28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5/15/2023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5/15/2023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5/15/2023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5/15/2023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5/15/2023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/>
              <a:pPr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468FC3E-9646-4876-AD9B-64215FBD4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7501" y="191046"/>
            <a:ext cx="8276993" cy="995228"/>
          </a:xfrm>
          <a:solidFill>
            <a:srgbClr val="236887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hu-HU" sz="5000" b="1" cap="none">
                <a:latin typeface="+mn-lt"/>
              </a:rPr>
              <a:t>Vizsgaremek védés</a:t>
            </a:r>
            <a:endParaRPr lang="hu-HU" sz="5000" cap="none">
              <a:latin typeface="+mn-lt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22F8594-FB32-4925-BCBD-B0BFCA5A8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3607" y="3374942"/>
            <a:ext cx="6864779" cy="2830947"/>
          </a:xfrm>
          <a:solidFill>
            <a:srgbClr val="236887"/>
          </a:solidFill>
          <a:ln w="1270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0" indent="0" algn="ctr" rtl="0">
              <a:buNone/>
            </a:pPr>
            <a:r>
              <a:rPr lang="hu-HU" sz="3600" b="1">
                <a:latin typeface="+mj-lt"/>
              </a:rPr>
              <a:t>Máté Gergely</a:t>
            </a:r>
          </a:p>
          <a:p>
            <a:pPr marL="0" indent="0" algn="ctr" rtl="0">
              <a:buNone/>
            </a:pPr>
            <a:r>
              <a:rPr lang="hu-HU" sz="3600" b="1">
                <a:latin typeface="+mj-lt"/>
              </a:rPr>
              <a:t>Junior automata tesztelő szakirány</a:t>
            </a:r>
          </a:p>
          <a:p>
            <a:pPr marL="0" indent="0" algn="ctr" rtl="0">
              <a:buNone/>
            </a:pPr>
            <a:r>
              <a:rPr lang="hu-HU" sz="3600" b="1">
                <a:latin typeface="+mj-lt"/>
              </a:rPr>
              <a:t>2023.05.17.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E39155BA-9484-41B0-B8E3-C8E0B8D0FE0F}"/>
              </a:ext>
            </a:extLst>
          </p:cNvPr>
          <p:cNvSpPr txBox="1"/>
          <p:nvPr/>
        </p:nvSpPr>
        <p:spPr>
          <a:xfrm>
            <a:off x="2663607" y="1937086"/>
            <a:ext cx="6864779" cy="646331"/>
          </a:xfrm>
          <a:prstGeom prst="rect">
            <a:avLst/>
          </a:prstGeom>
          <a:solidFill>
            <a:srgbClr val="236887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hu-HU" sz="3600"/>
              <a:t>Conduit webalkalmazás tesztelése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BFBC0E3C-8121-4EE9-95AC-58D67D539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76" y="1504721"/>
            <a:ext cx="1532214" cy="1287060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2EE25AC4-4195-46DF-9B21-FFAAA0DDB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2259" y="1350574"/>
            <a:ext cx="2513152" cy="1696378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768B391F-A9B9-41EF-B7B2-41D142E055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041" y="3046952"/>
            <a:ext cx="1408012" cy="1408012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B92FF539-3E18-4B36-8C7A-3182B5CD3C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93369" y="3115492"/>
            <a:ext cx="1270932" cy="1270932"/>
          </a:xfrm>
          <a:prstGeom prst="rect">
            <a:avLst/>
          </a:prstGeom>
        </p:spPr>
      </p:pic>
      <p:pic>
        <p:nvPicPr>
          <p:cNvPr id="16" name="Kép 15">
            <a:extLst>
              <a:ext uri="{FF2B5EF4-FFF2-40B4-BE49-F238E27FC236}">
                <a16:creationId xmlns:a16="http://schemas.microsoft.com/office/drawing/2014/main" id="{3676FEFA-05BE-4CE2-9A57-71FC0AF6DE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56822" y="4790416"/>
            <a:ext cx="1944026" cy="1093515"/>
          </a:xfrm>
          <a:prstGeom prst="rect">
            <a:avLst/>
          </a:prstGeom>
        </p:spPr>
      </p:pic>
      <p:pic>
        <p:nvPicPr>
          <p:cNvPr id="18" name="Kép 17">
            <a:extLst>
              <a:ext uri="{FF2B5EF4-FFF2-40B4-BE49-F238E27FC236}">
                <a16:creationId xmlns:a16="http://schemas.microsoft.com/office/drawing/2014/main" id="{0760CEDA-36A9-41F1-878E-5A88CEF1C9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4557" y="5099899"/>
            <a:ext cx="1940652" cy="47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889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>
            <a:extLst>
              <a:ext uri="{FF2B5EF4-FFF2-40B4-BE49-F238E27FC236}">
                <a16:creationId xmlns:a16="http://schemas.microsoft.com/office/drawing/2014/main" id="{85DF0A0F-CB2F-4D3C-A552-C7EFD18CD583}"/>
              </a:ext>
            </a:extLst>
          </p:cNvPr>
          <p:cNvSpPr txBox="1">
            <a:spLocks/>
          </p:cNvSpPr>
          <p:nvPr/>
        </p:nvSpPr>
        <p:spPr>
          <a:xfrm>
            <a:off x="2700337" y="121097"/>
            <a:ext cx="6538911" cy="1130472"/>
          </a:xfrm>
          <a:prstGeom prst="rect">
            <a:avLst/>
          </a:prstGeom>
          <a:solidFill>
            <a:srgbClr val="23688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400" b="1" cap="none">
                <a:ln w="0"/>
                <a:solidFill>
                  <a:schemeClr val="tx1"/>
                </a:solidFill>
                <a:latin typeface="Segoe UI (Szövegtörzs)"/>
              </a:rPr>
              <a:t>Alkalmazás elérése:</a:t>
            </a:r>
            <a:br>
              <a:rPr lang="hu-HU" sz="2000" b="1" cap="none">
                <a:ln w="0"/>
                <a:solidFill>
                  <a:schemeClr val="tx1"/>
                </a:solidFill>
                <a:latin typeface="Segoe UI (Szövegtörzs)"/>
              </a:rPr>
            </a:br>
            <a:br>
              <a:rPr lang="hu-HU" sz="2000" b="1" cap="none">
                <a:ln w="0"/>
                <a:solidFill>
                  <a:schemeClr val="tx1"/>
                </a:solidFill>
                <a:latin typeface="Segoe UI (Szövegtörzs)"/>
              </a:rPr>
            </a:br>
            <a:br>
              <a:rPr lang="hu-HU" sz="2000" b="1" cap="none">
                <a:ln w="0"/>
                <a:solidFill>
                  <a:schemeClr val="tx1"/>
                </a:solidFill>
                <a:latin typeface="Segoe UI (Szövegtörzs)"/>
              </a:rPr>
            </a:br>
            <a:r>
              <a:rPr lang="hu-HU" sz="1800" b="1" cap="none">
                <a:ln w="0"/>
                <a:solidFill>
                  <a:schemeClr val="tx1"/>
                </a:solidFill>
                <a:latin typeface="Segoe UI (Szövegtörzs)"/>
              </a:rPr>
              <a:t>http://localhost:1667</a:t>
            </a:r>
          </a:p>
        </p:txBody>
      </p:sp>
      <p:sp>
        <p:nvSpPr>
          <p:cNvPr id="6" name="Cím 1">
            <a:extLst>
              <a:ext uri="{FF2B5EF4-FFF2-40B4-BE49-F238E27FC236}">
                <a16:creationId xmlns:a16="http://schemas.microsoft.com/office/drawing/2014/main" id="{22A42C57-7C36-4240-B67B-C822426F1AE8}"/>
              </a:ext>
            </a:extLst>
          </p:cNvPr>
          <p:cNvSpPr txBox="1">
            <a:spLocks/>
          </p:cNvSpPr>
          <p:nvPr/>
        </p:nvSpPr>
        <p:spPr>
          <a:xfrm>
            <a:off x="2700337" y="1393926"/>
            <a:ext cx="6538911" cy="2076985"/>
          </a:xfrm>
          <a:prstGeom prst="rect">
            <a:avLst/>
          </a:prstGeom>
          <a:solidFill>
            <a:srgbClr val="23688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400" b="1" cap="none">
                <a:solidFill>
                  <a:schemeClr val="tx1"/>
                </a:solidFill>
              </a:rPr>
              <a:t>Automatizált tesztelés:</a:t>
            </a:r>
          </a:p>
          <a:p>
            <a:pPr algn="ctr"/>
            <a:endParaRPr lang="hu-HU" sz="1200" b="1" cap="none">
              <a:solidFill>
                <a:schemeClr val="tx1"/>
              </a:solidFill>
            </a:endParaRPr>
          </a:p>
          <a:p>
            <a:pPr algn="ctr"/>
            <a:r>
              <a:rPr lang="hu-HU" sz="1800" b="1" cap="none">
                <a:solidFill>
                  <a:schemeClr val="tx1"/>
                </a:solidFill>
              </a:rPr>
              <a:t>Elérés: https://github.com/mategeri/conduit</a:t>
            </a:r>
          </a:p>
          <a:p>
            <a:pPr algn="ctr"/>
            <a:endParaRPr lang="hu-HU" sz="1800" b="1" cap="none">
              <a:solidFill>
                <a:schemeClr val="tx1"/>
              </a:solidFill>
            </a:endParaRPr>
          </a:p>
          <a:p>
            <a:pPr algn="ctr"/>
            <a:r>
              <a:rPr lang="hu-HU" sz="1800" b="1" cap="none">
                <a:solidFill>
                  <a:schemeClr val="tx1"/>
                </a:solidFill>
              </a:rPr>
              <a:t>Forráskód:</a:t>
            </a:r>
          </a:p>
          <a:p>
            <a:pPr algn="ctr"/>
            <a:r>
              <a:rPr lang="hu-HU" sz="1800" b="1" cap="none">
                <a:solidFill>
                  <a:schemeClr val="tx1"/>
                </a:solidFill>
              </a:rPr>
              <a:t>https://github.Com/mategeri/conduit/tree/master/test</a:t>
            </a:r>
          </a:p>
          <a:p>
            <a:pPr algn="ctr"/>
            <a:endParaRPr lang="hu-HU" sz="1200" b="1" cap="none">
              <a:solidFill>
                <a:schemeClr val="tx1"/>
              </a:solidFill>
            </a:endParaRPr>
          </a:p>
          <a:p>
            <a:pPr algn="ctr"/>
            <a:endParaRPr lang="hu-HU" sz="1200" b="1" cap="none">
              <a:solidFill>
                <a:schemeClr val="tx1"/>
              </a:solidFill>
            </a:endParaRPr>
          </a:p>
          <a:p>
            <a:pPr algn="ctr"/>
            <a:endParaRPr lang="hu-HU" sz="1200" b="1" cap="none">
              <a:solidFill>
                <a:schemeClr val="tx1"/>
              </a:solidFill>
            </a:endParaRPr>
          </a:p>
        </p:txBody>
      </p:sp>
      <p:sp>
        <p:nvSpPr>
          <p:cNvPr id="7" name="Cím 1">
            <a:extLst>
              <a:ext uri="{FF2B5EF4-FFF2-40B4-BE49-F238E27FC236}">
                <a16:creationId xmlns:a16="http://schemas.microsoft.com/office/drawing/2014/main" id="{69C77A7C-2EA1-4101-BE75-368FFAFE58A8}"/>
              </a:ext>
            </a:extLst>
          </p:cNvPr>
          <p:cNvSpPr txBox="1">
            <a:spLocks/>
          </p:cNvSpPr>
          <p:nvPr/>
        </p:nvSpPr>
        <p:spPr>
          <a:xfrm>
            <a:off x="2700338" y="4932314"/>
            <a:ext cx="6538911" cy="1577205"/>
          </a:xfrm>
          <a:prstGeom prst="rect">
            <a:avLst/>
          </a:prstGeom>
          <a:solidFill>
            <a:srgbClr val="23688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400" b="1" cap="none">
                <a:solidFill>
                  <a:schemeClr val="tx1"/>
                </a:solidFill>
              </a:rPr>
              <a:t>Manuális tesztjegyzőkönyv:</a:t>
            </a:r>
          </a:p>
          <a:p>
            <a:pPr algn="ctr"/>
            <a:endParaRPr lang="hu-HU" sz="1800" b="1" cap="none">
              <a:solidFill>
                <a:schemeClr val="tx1"/>
              </a:solidFill>
            </a:endParaRPr>
          </a:p>
          <a:p>
            <a:pPr algn="ctr"/>
            <a:r>
              <a:rPr lang="hu-HU" sz="1800" b="1" cap="none">
                <a:solidFill>
                  <a:schemeClr val="tx1"/>
                </a:solidFill>
              </a:rPr>
              <a:t>https://github.com/mategeri/conduit/blob/master/Manual_Test_Report.xlsx</a:t>
            </a:r>
          </a:p>
        </p:txBody>
      </p:sp>
      <p:sp>
        <p:nvSpPr>
          <p:cNvPr id="9" name="Cím 1">
            <a:extLst>
              <a:ext uri="{FF2B5EF4-FFF2-40B4-BE49-F238E27FC236}">
                <a16:creationId xmlns:a16="http://schemas.microsoft.com/office/drawing/2014/main" id="{CA70A64C-CEB4-4B41-9FE7-BA822CFB15C4}"/>
              </a:ext>
            </a:extLst>
          </p:cNvPr>
          <p:cNvSpPr txBox="1">
            <a:spLocks/>
          </p:cNvSpPr>
          <p:nvPr/>
        </p:nvSpPr>
        <p:spPr>
          <a:xfrm>
            <a:off x="2700337" y="3613268"/>
            <a:ext cx="6538911" cy="1124777"/>
          </a:xfrm>
          <a:prstGeom prst="rect">
            <a:avLst/>
          </a:prstGeom>
          <a:solidFill>
            <a:srgbClr val="23688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400" b="1" cap="none">
                <a:solidFill>
                  <a:schemeClr val="tx1"/>
                </a:solidFill>
              </a:rPr>
              <a:t>Vezetői jelentés: </a:t>
            </a:r>
          </a:p>
          <a:p>
            <a:pPr algn="ctr"/>
            <a:endParaRPr lang="hu-HU" sz="1200" b="1" cap="none">
              <a:solidFill>
                <a:schemeClr val="tx1"/>
              </a:solidFill>
            </a:endParaRPr>
          </a:p>
          <a:p>
            <a:pPr algn="ctr"/>
            <a:r>
              <a:rPr lang="hu-HU" sz="1800" b="1" cap="none">
                <a:solidFill>
                  <a:schemeClr val="tx1"/>
                </a:solidFill>
              </a:rPr>
              <a:t>https://mategeri.github.io/conduit/96/</a:t>
            </a:r>
          </a:p>
        </p:txBody>
      </p:sp>
    </p:spTree>
    <p:extLst>
      <p:ext uri="{BB962C8B-B14F-4D97-AF65-F5344CB8AC3E}">
        <p14:creationId xmlns:p14="http://schemas.microsoft.com/office/powerpoint/2010/main" val="2468337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468FC3E-9646-4876-AD9B-64215FBD4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7471" y="275009"/>
            <a:ext cx="7457057" cy="810841"/>
          </a:xfrm>
          <a:solidFill>
            <a:srgbClr val="236887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hu-HU" sz="4000" b="1" cap="none"/>
              <a:t>Manuális tesztjegyzőkönyv</a:t>
            </a:r>
            <a:endParaRPr lang="hu-HU" sz="4000" cap="none"/>
          </a:p>
        </p:txBody>
      </p:sp>
      <p:pic>
        <p:nvPicPr>
          <p:cNvPr id="7" name="Tartalom helye 6">
            <a:extLst>
              <a:ext uri="{FF2B5EF4-FFF2-40B4-BE49-F238E27FC236}">
                <a16:creationId xmlns:a16="http://schemas.microsoft.com/office/drawing/2014/main" id="{FF6AB1AE-9ED3-4373-AB21-D24CC66146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4335" y="1219200"/>
            <a:ext cx="9403327" cy="5463568"/>
          </a:xfrm>
          <a:ln>
            <a:solidFill>
              <a:schemeClr val="bg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8311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468FC3E-9646-4876-AD9B-64215FBD4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7471" y="275009"/>
            <a:ext cx="7457057" cy="810841"/>
          </a:xfrm>
          <a:solidFill>
            <a:srgbClr val="236887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hu-HU" sz="4000" b="1" cap="none"/>
              <a:t>Automatizált funkciók</a:t>
            </a:r>
            <a:endParaRPr lang="hu-HU" sz="4000" cap="none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1E97AB3-11B2-4440-BA1B-CA6A26C5A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7137" y="1554161"/>
            <a:ext cx="9905999" cy="5028829"/>
          </a:xfrm>
          <a:solidFill>
            <a:srgbClr val="236887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hu-HU" sz="6400">
                <a:highlight>
                  <a:srgbClr val="236887"/>
                </a:highlight>
              </a:rPr>
              <a:t>Regisztráció: # TC2 – </a:t>
            </a:r>
            <a:r>
              <a:rPr lang="hu-HU" sz="6400" err="1">
                <a:highlight>
                  <a:srgbClr val="236887"/>
                </a:highlight>
              </a:rPr>
              <a:t>test_registration</a:t>
            </a:r>
            <a:endParaRPr lang="hu-HU" sz="6400">
              <a:highlight>
                <a:srgbClr val="236887"/>
              </a:highlight>
            </a:endParaRPr>
          </a:p>
          <a:p>
            <a:pPr marL="0" indent="0">
              <a:buNone/>
            </a:pPr>
            <a:r>
              <a:rPr lang="hu-HU" sz="6400">
                <a:highlight>
                  <a:srgbClr val="236887"/>
                </a:highlight>
              </a:rPr>
              <a:t>Bejelentkezés: # TC3 – </a:t>
            </a:r>
            <a:r>
              <a:rPr lang="hu-HU" sz="6400" err="1">
                <a:highlight>
                  <a:srgbClr val="236887"/>
                </a:highlight>
              </a:rPr>
              <a:t>test_login</a:t>
            </a:r>
            <a:endParaRPr lang="hu-HU" sz="6400">
              <a:highlight>
                <a:srgbClr val="236887"/>
              </a:highlight>
            </a:endParaRPr>
          </a:p>
          <a:p>
            <a:pPr marL="0" indent="0">
              <a:buNone/>
            </a:pPr>
            <a:r>
              <a:rPr lang="hu-HU" sz="6400">
                <a:highlight>
                  <a:srgbClr val="236887"/>
                </a:highlight>
              </a:rPr>
              <a:t>Adatkezelési nyilatkozat használata: # TC1 - </a:t>
            </a:r>
            <a:r>
              <a:rPr lang="hu-HU" sz="6400" err="1">
                <a:highlight>
                  <a:srgbClr val="236887"/>
                </a:highlight>
              </a:rPr>
              <a:t>test_cookies</a:t>
            </a:r>
            <a:endParaRPr lang="hu-HU" sz="6400">
              <a:highlight>
                <a:srgbClr val="236887"/>
              </a:highlight>
            </a:endParaRPr>
          </a:p>
          <a:p>
            <a:pPr marL="0" indent="0">
              <a:buNone/>
            </a:pPr>
            <a:r>
              <a:rPr lang="hu-HU" sz="6400">
                <a:highlight>
                  <a:srgbClr val="236887"/>
                </a:highlight>
              </a:rPr>
              <a:t>Adatok listázása: #TC4 – </a:t>
            </a:r>
            <a:r>
              <a:rPr lang="hu-HU" sz="6400" err="1">
                <a:highlight>
                  <a:srgbClr val="236887"/>
                </a:highlight>
              </a:rPr>
              <a:t>test_data_list</a:t>
            </a:r>
            <a:endParaRPr lang="hu-HU" sz="6400">
              <a:highlight>
                <a:srgbClr val="236887"/>
              </a:highlight>
            </a:endParaRPr>
          </a:p>
          <a:p>
            <a:pPr marL="0" indent="0">
              <a:buNone/>
            </a:pPr>
            <a:r>
              <a:rPr lang="hu-HU" sz="6400">
                <a:highlight>
                  <a:srgbClr val="236887"/>
                </a:highlight>
              </a:rPr>
              <a:t>Több oldalas lista bejárása: #TC5 - </a:t>
            </a:r>
            <a:r>
              <a:rPr lang="hu-HU" sz="6400" err="1">
                <a:highlight>
                  <a:srgbClr val="236887"/>
                </a:highlight>
              </a:rPr>
              <a:t>test_all_pages</a:t>
            </a:r>
            <a:endParaRPr lang="hu-HU" sz="6400">
              <a:highlight>
                <a:srgbClr val="236887"/>
              </a:highlight>
            </a:endParaRPr>
          </a:p>
          <a:p>
            <a:pPr marL="0" indent="0">
              <a:buNone/>
            </a:pPr>
            <a:r>
              <a:rPr lang="hu-HU" sz="6400">
                <a:highlight>
                  <a:srgbClr val="236887"/>
                </a:highlight>
              </a:rPr>
              <a:t>Új adat bevitel: #TC6 - </a:t>
            </a:r>
            <a:r>
              <a:rPr lang="hu-HU" sz="6400" b="0" i="0" err="1">
                <a:effectLst/>
                <a:highlight>
                  <a:srgbClr val="236887"/>
                </a:highlight>
                <a:latin typeface="ui-monospace"/>
              </a:rPr>
              <a:t>test_new_article</a:t>
            </a:r>
            <a:endParaRPr lang="hu-HU" sz="6400" b="0" i="0">
              <a:effectLst/>
              <a:highlight>
                <a:srgbClr val="236887"/>
              </a:highlight>
              <a:latin typeface="ui-monospace"/>
            </a:endParaRPr>
          </a:p>
          <a:p>
            <a:pPr marL="0" indent="0">
              <a:buNone/>
            </a:pPr>
            <a:r>
              <a:rPr lang="hu-HU" sz="6400">
                <a:highlight>
                  <a:srgbClr val="236887"/>
                </a:highlight>
              </a:rPr>
              <a:t>Ismételt és sorozatos adatbevitel adatforrásból: #TC7 - </a:t>
            </a:r>
            <a:r>
              <a:rPr lang="en-US" sz="6400" b="0" i="0" err="1">
                <a:effectLst/>
                <a:highlight>
                  <a:srgbClr val="236887"/>
                </a:highlight>
                <a:latin typeface="ui-monospace"/>
              </a:rPr>
              <a:t>test_import_datas_from_csv</a:t>
            </a:r>
            <a:endParaRPr lang="hu-HU" sz="6400" b="0" i="0">
              <a:effectLst/>
              <a:highlight>
                <a:srgbClr val="236887"/>
              </a:highlight>
              <a:latin typeface="ui-monospace"/>
            </a:endParaRPr>
          </a:p>
          <a:p>
            <a:pPr marL="0" indent="0">
              <a:buNone/>
            </a:pPr>
            <a:r>
              <a:rPr lang="hu-HU" sz="6400">
                <a:highlight>
                  <a:srgbClr val="236887"/>
                </a:highlight>
              </a:rPr>
              <a:t>Meglévő adat módosítás: #TC8 - </a:t>
            </a:r>
            <a:r>
              <a:rPr lang="en-US" sz="6400" b="0" i="0" err="1">
                <a:effectLst/>
                <a:highlight>
                  <a:srgbClr val="236887"/>
                </a:highlight>
                <a:latin typeface="ui-monospace"/>
              </a:rPr>
              <a:t>test_modification_of_existing_username</a:t>
            </a:r>
            <a:endParaRPr lang="hu-HU" sz="6400" b="0" i="0">
              <a:effectLst/>
              <a:highlight>
                <a:srgbClr val="236887"/>
              </a:highlight>
              <a:latin typeface="ui-monospace"/>
            </a:endParaRPr>
          </a:p>
          <a:p>
            <a:pPr marL="0" indent="0">
              <a:buNone/>
            </a:pPr>
            <a:r>
              <a:rPr lang="hu-HU" sz="6400">
                <a:highlight>
                  <a:srgbClr val="236887"/>
                </a:highlight>
                <a:latin typeface="ui-monospace"/>
              </a:rPr>
              <a:t>Adat vagy adatok törlése: #TC9 - </a:t>
            </a:r>
            <a:r>
              <a:rPr lang="hu-HU" sz="6400" err="1">
                <a:highlight>
                  <a:srgbClr val="236887"/>
                </a:highlight>
                <a:latin typeface="ui-monospace"/>
              </a:rPr>
              <a:t>test_delete_data</a:t>
            </a:r>
            <a:endParaRPr lang="hu-HU" sz="6400">
              <a:highlight>
                <a:srgbClr val="236887"/>
              </a:highlight>
              <a:latin typeface="ui-monospace"/>
            </a:endParaRPr>
          </a:p>
          <a:p>
            <a:pPr marL="0" indent="0">
              <a:buNone/>
            </a:pPr>
            <a:r>
              <a:rPr lang="hu-HU" sz="6400">
                <a:highlight>
                  <a:srgbClr val="236887"/>
                </a:highlight>
                <a:latin typeface="ui-monospace"/>
              </a:rPr>
              <a:t>Adatok lementése a felületről: #TC10 -  </a:t>
            </a:r>
            <a:r>
              <a:rPr lang="hu-HU" sz="6400" err="1">
                <a:highlight>
                  <a:srgbClr val="236887"/>
                </a:highlight>
                <a:latin typeface="ui-monospace"/>
              </a:rPr>
              <a:t>test_save_date_to_csv</a:t>
            </a:r>
            <a:endParaRPr lang="hu-HU" sz="6400">
              <a:highlight>
                <a:srgbClr val="236887"/>
              </a:highlight>
              <a:latin typeface="ui-monospace"/>
            </a:endParaRPr>
          </a:p>
          <a:p>
            <a:pPr marL="0" indent="0">
              <a:buNone/>
            </a:pPr>
            <a:r>
              <a:rPr lang="hu-HU" sz="6400">
                <a:highlight>
                  <a:srgbClr val="236887"/>
                </a:highlight>
                <a:latin typeface="ui-monospace"/>
              </a:rPr>
              <a:t>Kijelentkezés: #TC11 - </a:t>
            </a:r>
            <a:r>
              <a:rPr lang="hu-HU" sz="6400" err="1">
                <a:highlight>
                  <a:srgbClr val="236887"/>
                </a:highlight>
                <a:latin typeface="ui-monospace"/>
              </a:rPr>
              <a:t>test_logout</a:t>
            </a:r>
            <a:endParaRPr lang="hu-HU" sz="6400">
              <a:highlight>
                <a:srgbClr val="236887"/>
              </a:highlight>
            </a:endParaRPr>
          </a:p>
          <a:p>
            <a:pPr marL="0" indent="0">
              <a:buNone/>
            </a:pPr>
            <a:endParaRPr lang="hu-HU">
              <a:highlight>
                <a:srgbClr val="4CB0C8"/>
              </a:highlight>
            </a:endParaRPr>
          </a:p>
          <a:p>
            <a:pPr marL="0" indent="0">
              <a:buNone/>
            </a:pP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58135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468FC3E-9646-4876-AD9B-64215FBD4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7471" y="275009"/>
            <a:ext cx="7457057" cy="810841"/>
          </a:xfrm>
          <a:solidFill>
            <a:srgbClr val="236887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hu-HU" sz="4000" b="1" cap="none"/>
              <a:t>Github actions</a:t>
            </a:r>
            <a:endParaRPr lang="hu-HU" sz="4000" cap="none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212742A6-1ADE-41D7-84F7-D082299EA9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790" y="1585518"/>
            <a:ext cx="11630420" cy="4739781"/>
          </a:xfrm>
          <a:prstGeom prst="rect">
            <a:avLst/>
          </a:prstGeom>
          <a:solidFill>
            <a:srgbClr val="000000">
              <a:shade val="95000"/>
            </a:srgbClr>
          </a:solidFill>
          <a:ln w="76200" cap="sq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4187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468FC3E-9646-4876-AD9B-64215FBD4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7471" y="275009"/>
            <a:ext cx="7457057" cy="810841"/>
          </a:xfrm>
          <a:solidFill>
            <a:srgbClr val="23688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hu-HU" sz="4000" b="1" cap="none"/>
              <a:t>Allure – Vezetői Tesztjelentés 2/1</a:t>
            </a:r>
            <a:endParaRPr lang="hu-HU" sz="4000" cap="none"/>
          </a:p>
        </p:txBody>
      </p:sp>
      <p:pic>
        <p:nvPicPr>
          <p:cNvPr id="7" name="Tartalom helye 6">
            <a:extLst>
              <a:ext uri="{FF2B5EF4-FFF2-40B4-BE49-F238E27FC236}">
                <a16:creationId xmlns:a16="http://schemas.microsoft.com/office/drawing/2014/main" id="{E8EA5E0A-7B4E-4299-BEE4-A10FC112E6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4611" y="1594524"/>
            <a:ext cx="11022777" cy="4495884"/>
          </a:xfrm>
          <a:noFill/>
          <a:ln w="3810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4959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468FC3E-9646-4876-AD9B-64215FBD4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7471" y="275009"/>
            <a:ext cx="7457057" cy="810841"/>
          </a:xfrm>
          <a:solidFill>
            <a:srgbClr val="23688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hu-HU" sz="4000" b="1" cap="none"/>
              <a:t>Allure – Vezetői Tesztjelentés 2/2</a:t>
            </a:r>
            <a:endParaRPr lang="hu-HU" sz="4000" cap="none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7993F19-38A7-4791-9AC2-BC3CC25EE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5620AA75-8949-4E3B-8928-02C773B13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016" y="1403521"/>
            <a:ext cx="11384790" cy="4871444"/>
          </a:xfrm>
          <a:prstGeom prst="rect">
            <a:avLst/>
          </a:prstGeom>
          <a:noFill/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2889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zövegdoboz 6">
            <a:extLst>
              <a:ext uri="{FF2B5EF4-FFF2-40B4-BE49-F238E27FC236}">
                <a16:creationId xmlns:a16="http://schemas.microsoft.com/office/drawing/2014/main" id="{5CCFF8EA-CE31-47AD-ABB2-9FAA3FE8F4C6}"/>
              </a:ext>
            </a:extLst>
          </p:cNvPr>
          <p:cNvSpPr txBox="1"/>
          <p:nvPr/>
        </p:nvSpPr>
        <p:spPr>
          <a:xfrm>
            <a:off x="2614219" y="2998113"/>
            <a:ext cx="6963562" cy="861774"/>
          </a:xfrm>
          <a:prstGeom prst="rect">
            <a:avLst/>
          </a:prstGeom>
          <a:solidFill>
            <a:srgbClr val="236887"/>
          </a:solidFill>
          <a:ln w="28575">
            <a:solidFill>
              <a:srgbClr val="236887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hu-HU" sz="5000" b="1">
                <a:highlight>
                  <a:srgbClr val="236887"/>
                </a:highlight>
              </a:rPr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2163806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TM04033919[[fn=Áramkör]]</Template>
  <TotalTime>219</TotalTime>
  <Words>248</Words>
  <Application>Microsoft Office PowerPoint</Application>
  <PresentationFormat>Szélesvásznú</PresentationFormat>
  <Paragraphs>36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3" baseType="lpstr">
      <vt:lpstr>Arial</vt:lpstr>
      <vt:lpstr>Segoe UI (Szövegtörzs)</vt:lpstr>
      <vt:lpstr>Tw Cen MT</vt:lpstr>
      <vt:lpstr>ui-monospace</vt:lpstr>
      <vt:lpstr>Áramkör</vt:lpstr>
      <vt:lpstr>Vizsgaremek védés</vt:lpstr>
      <vt:lpstr>PowerPoint-bemutató</vt:lpstr>
      <vt:lpstr>Manuális tesztjegyzőkönyv</vt:lpstr>
      <vt:lpstr>Automatizált funkciók</vt:lpstr>
      <vt:lpstr>Github actions</vt:lpstr>
      <vt:lpstr>Allure – Vezetői Tesztjelentés 2/1</vt:lpstr>
      <vt:lpstr>Allure – Vezetői Tesztjelentés 2/2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Vizsgaremek védés</dc:title>
  <dc:creator>Gergely Máté</dc:creator>
  <cp:lastModifiedBy>Gergely Máté</cp:lastModifiedBy>
  <cp:revision>14</cp:revision>
  <dcterms:created xsi:type="dcterms:W3CDTF">2023-05-11T13:28:30Z</dcterms:created>
  <dcterms:modified xsi:type="dcterms:W3CDTF">2023-05-15T13:29:06Z</dcterms:modified>
</cp:coreProperties>
</file>