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icumatei@gmail.com" TargetMode="External"/><Relationship Id="rId3" Type="http://schemas.openxmlformats.org/officeDocument/2006/relationships/hyperlink" Target="mailto:matei10@yahoo.com" TargetMode="External"/><Relationship Id="rId5" Type="http://schemas.openxmlformats.org/officeDocument/2006/relationships/hyperlink" Target="https://github.com/matei10/atestat-2015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05.png"/><Relationship Id="rId6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392725" y="335950"/>
            <a:ext cx="8388600" cy="275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marL="0" algn="r">
              <a:spcBef>
                <a:spcPts val="0"/>
              </a:spcBef>
              <a:buNone/>
            </a:pPr>
            <a:r>
              <a:rPr lang="ro" sz="6000"/>
              <a:t>Drumuri minime și maxime in grafuri orientate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9625" y="3564775"/>
            <a:ext cx="8388600" cy="13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o" sz="1800"/>
              <a:t>Autor : Micu Matei-Marius</a:t>
            </a:r>
          </a:p>
          <a:p>
            <a:pPr rtl="0">
              <a:spcBef>
                <a:spcPts val="0"/>
              </a:spcBef>
              <a:buNone/>
            </a:pPr>
            <a:r>
              <a:rPr lang="ro" sz="1800"/>
              <a:t>Profesor coodronator : Oancea Constantin</a:t>
            </a:r>
          </a:p>
          <a:p>
            <a:pPr>
              <a:spcBef>
                <a:spcPts val="0"/>
              </a:spcBef>
              <a:buNone/>
            </a:pPr>
            <a:r>
              <a:rPr lang="ro" sz="1800"/>
              <a:t>Anul: 2015 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74050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/>
              <a:t>1.8. 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Metode de parcurgere în lățime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3150" y="1244725"/>
            <a:ext cx="9017699" cy="5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Această metodă foloseşte o structură de tip coadă. Se porneşte de la nodul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găsesc toate nodurile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Va. î. (x, y) U,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apoi se ia fiecare nod y găsit şi se repetă procesul pentru acesta 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74050" y="1800550"/>
            <a:ext cx="35855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Fie graful reprezentat grafic astfel : 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102" y="3614975"/>
            <a:ext cx="2294675" cy="11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801500" y="3997100"/>
            <a:ext cx="199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o">
                <a:solidFill>
                  <a:srgbClr val="FFFFFF"/>
                </a:solidFill>
              </a:rPr>
              <a:t>Parcurgere Lătime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76" y="2227150"/>
            <a:ext cx="4265665" cy="25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476250" y="1803325"/>
            <a:ext cx="4485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Pornind de la nodul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vom descoperi nodurile în ordinea următoare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6, 1, 2, 5, 4, 1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Pornind de la nodul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vom descoperi nodurile în ordinea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următore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1, 4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74050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/>
              <a:t>1.9. 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Metode de parcurgere în adâncime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3150" y="1238150"/>
            <a:ext cx="9017699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Această metodă foloseşte o structură de tip stiva. Se porneşte de la nodul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găseşte primul nod 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Va. î. (x, y) U,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iar pentru acest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repetă procesul, când ajungem la un nod care nu are vecini nevizitați, coborâm în stivă şi cautăm un alt vecin nevizitat, până stiva devine vidă 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33050" y="2097100"/>
            <a:ext cx="35855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Fie graful reprezentat grafic astfel :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527" y="3948600"/>
            <a:ext cx="2294675" cy="11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884925" y="4330725"/>
            <a:ext cx="199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o">
                <a:solidFill>
                  <a:srgbClr val="FFFFFF"/>
                </a:solidFill>
              </a:rPr>
              <a:t>Parcurgere Lătime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51" y="2523700"/>
            <a:ext cx="4265665" cy="25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494800" y="2135825"/>
            <a:ext cx="4485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Pornind de la nodul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vom descoperi nodurile în ordinea următore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6, 1, 4, 2, 3, 5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Pornind de la nodul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vom descoperi nodurile în ordinea următoare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1, 4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74050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/>
              <a:t>2.1. 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Aloritmul Roy-Floyd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3150" y="1238150"/>
            <a:ext cx="9017699" cy="209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Acest algoritm se aplică în cazul în care se dă un graf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= (V, U )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care are matricea costurilor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şi se cere să se determine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lungimea drumurilor minime( maxime ),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 în unele cazuri și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nodurile care constituie drumurile respective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între oricare două noduri ale grafului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Algoritmul se bazează pe următoarea idee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“Dacă drumul minim de la nodul i la nodul j trece prin nodul k, atunci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 drumul de la nodul i la k, precum și de la nodul k la j , este minim”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477" y="3936500"/>
            <a:ext cx="2294675" cy="11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844875" y="4318625"/>
            <a:ext cx="199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o">
                <a:solidFill>
                  <a:srgbClr val="FFFFFF"/>
                </a:solidFill>
              </a:rPr>
              <a:t>Roy-Floyd Maxim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14200" y="3038825"/>
            <a:ext cx="45783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esentă, vom vedea dacă costul unui drum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- j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mai mic decât suma costurilor drumurilor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- k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şi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- j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dacă 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- j &lt; i - k  + k - j,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ştim că drumul minim de la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trece prin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9" y="3936500"/>
            <a:ext cx="2294675" cy="11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214187" y="4318612"/>
            <a:ext cx="199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o">
                <a:solidFill>
                  <a:srgbClr val="FFFFFF"/>
                </a:solidFill>
              </a:rPr>
              <a:t>Roy-Floyd Minim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797050" y="3380900"/>
            <a:ext cx="3158699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o"/>
              <a:t>Observatie </a:t>
            </a:r>
            <a:r>
              <a:rPr lang="ro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Modificarea algoritmului pentru căutarea drumurilor maxime este rudimentara deoarece nu se cunoaste momentan un algoritm eficient pentru căutarea drumurilor maxime 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74050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/>
              <a:t>2.2. 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Aloritmul Dijkstra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7075" y="1238150"/>
            <a:ext cx="9043800" cy="1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Acest algoritm se aplică în cazul în care se dă un graf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= (V, U )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care are matricea costurilor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şi se cere să se determine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lungimea drumurilor minime( maxime ),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în unele cazuri și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nodurile care constituie drumurile respective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între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nod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oricare alt nod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grafului.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74050" y="2137100"/>
            <a:ext cx="8772000" cy="6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Algoritmi de cautare a drumurilor minime si maxime sunt des folosite in jocuri pentru modelarea Inteligentei Artificiale ( N.P.C., A.I. ) în analizarea datelor ( Big Data ).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64" y="3321025"/>
            <a:ext cx="2294675" cy="11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4263075" y="3703137"/>
            <a:ext cx="199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o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</a:t>
            </a:r>
            <a:r>
              <a:rPr b="1" lang="ro">
                <a:solidFill>
                  <a:srgbClr val="FFFFFF"/>
                </a:solidFill>
              </a:rPr>
              <a:t> Minim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75" y="2752098"/>
            <a:ext cx="3322824" cy="22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327" y="3321025"/>
            <a:ext cx="2294675" cy="11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651362" y="3703137"/>
            <a:ext cx="199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o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</a:t>
            </a:r>
            <a:r>
              <a:rPr b="1" lang="ro">
                <a:solidFill>
                  <a:srgbClr val="FFFFFF"/>
                </a:solidFill>
              </a:rPr>
              <a:t> Maxim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74050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/>
              <a:t>3.1. 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 auxiliar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42050" y="1282850"/>
            <a:ext cx="8774100" cy="9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 sz="1800"/>
              <a:t>Deoarece majoritatea programelor prezentate citesc matricea costurilor dintr-un fișier, acest program citește numarul de noduri și de muchii, apoi citește muchiile și costul acestora apoi generează matricea costurilor asociată .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327" y="3321025"/>
            <a:ext cx="2294675" cy="11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6651362" y="3703137"/>
            <a:ext cx="199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ro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Auxiliar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75" y="2359950"/>
            <a:ext cx="3684275" cy="268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936537" y="2747200"/>
            <a:ext cx="23967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o"/>
              <a:t>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o"/>
              <a:t>0.00 5.00 4.00 -1.00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o"/>
              <a:t>-1.00 0.00 -1.00 10.00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o"/>
              <a:t>-1.00 -1.00 0.00 20.00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o"/>
              <a:t>-1.00 -1.00 -1.00 0.00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4.1. 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Complex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62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Pentru a exemplifica toate metodele de parcurgere si de aflare a drumurilor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minime și maxime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am conceput un program care înglobează toți acești algoritmi într-un program complex usor de utilizat .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57200" y="1822050"/>
            <a:ext cx="36513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o"/>
              <a:t>Programul are urmatoarele comenzi 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/>
              <a:t>   set_nume(arg)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/>
              <a:t>   set_file(arg)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/>
              <a:t>   citire_mat_cost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/>
              <a:t>   citire_mat_adj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/>
              <a:t>   parcurge_adancime(arg)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/>
              <a:t>   parcurge_latime(arg)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/>
              <a:t>   afisare_muchii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/>
              <a:t>   afisare_muchii_cost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/>
              <a:t>   afis_mat_adj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o"/>
              <a:t>   afis_mat_cost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3368250" y="1822050"/>
            <a:ext cx="36513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o">
                <a:solidFill>
                  <a:schemeClr val="dk1"/>
                </a:solidFill>
              </a:rPr>
              <a:t>   roy_floyd_min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o">
                <a:solidFill>
                  <a:schemeClr val="dk1"/>
                </a:solidFill>
              </a:rPr>
              <a:t>   roy_floyd_max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o">
                <a:solidFill>
                  <a:schemeClr val="dk1"/>
                </a:solidFill>
              </a:rPr>
              <a:t>   dijkstra_min(arg)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o">
                <a:solidFill>
                  <a:schemeClr val="dk1"/>
                </a:solidFill>
              </a:rPr>
              <a:t>   dijkstra_max(arg)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o">
                <a:solidFill>
                  <a:schemeClr val="dk1"/>
                </a:solidFill>
              </a:rPr>
              <a:t>   drum(arg, arg)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o">
                <a:solidFill>
                  <a:schemeClr val="dk1"/>
                </a:solidFill>
              </a:rPr>
              <a:t>   roy_floyd_max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o">
                <a:solidFill>
                  <a:schemeClr val="dk1"/>
                </a:solidFill>
              </a:rPr>
              <a:t>   roy_floyd_min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o">
                <a:solidFill>
                  <a:schemeClr val="dk1"/>
                </a:solidFill>
              </a:rPr>
              <a:t>   dijkstra_min(arg)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o">
                <a:solidFill>
                  <a:schemeClr val="dk1"/>
                </a:solidFill>
              </a:rPr>
              <a:t>   drum_min(arg, arg)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o">
                <a:solidFill>
                  <a:schemeClr val="dk1"/>
                </a:solidFill>
              </a:rPr>
              <a:t>   drum_max(arg, arg)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252" y="2876175"/>
            <a:ext cx="2294675" cy="11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6475287" y="3258287"/>
            <a:ext cx="199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o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Complex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4.2 Exemplu - 1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986175" y="1924275"/>
            <a:ext cx="3884999" cy="300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 sz="2400"/>
              <a:t>Având graful alaturat putem exemplifica toți algoritmi prezentati !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5" y="1381225"/>
            <a:ext cx="44958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4.3 Exemplu - 1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29178"/>
            <a:ext cx="8686800" cy="298494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57200" y="1355475"/>
            <a:ext cx="6668400" cy="55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 sz="2400"/>
              <a:t>Exemplu mai complex :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5.1 Sfârsit 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9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ro" sz="1800"/>
              <a:t>Autor : Micu Matei-Marius</a:t>
            </a:r>
          </a:p>
          <a:p>
            <a:pPr rtl="0">
              <a:spcBef>
                <a:spcPts val="0"/>
              </a:spcBef>
              <a:buNone/>
            </a:pPr>
            <a:r>
              <a:rPr b="1" lang="ro" sz="1800"/>
              <a:t>Profesor coodornat : </a:t>
            </a:r>
            <a:r>
              <a:rPr b="1" lang="ro" sz="1800">
                <a:solidFill>
                  <a:srgbClr val="000000"/>
                </a:solidFill>
              </a:rPr>
              <a:t>Oancea Constantin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Email : </a:t>
            </a:r>
            <a:r>
              <a:rPr b="1" lang="ro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matei10@yahoo.com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Gmail : </a:t>
            </a:r>
            <a:r>
              <a:rPr b="1" lang="ro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micumatei@gmail.com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GitHub : https://github.com/matei10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StackOverflow : http://stackoverflow.com/users/4311994/matei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Toata lucrarea și programele pot fi găsite pe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o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https://github.com/matei10/atestat-2015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 sz="3000"/>
              <a:t>1.1.		Noțiuni teoretice 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143575"/>
            <a:ext cx="8229600" cy="39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Definiție.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Se numește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graf orientat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o pereche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ordonată de mulțimi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notate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 = (V, U)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unde :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V :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este o mulțime ,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finintă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şi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nevidă,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ale cărei elemente se numesc 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	        vârfuri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sau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noduri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 U :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este o mulțime de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perechi ordonate de elemente distincte din V,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ale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cărei elemente se numesc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arce.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Exemplu :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 = (V, U)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unde :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V = { 1, 2, 3, 4 }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		U = { (1, 2); (2, 3); (1, 4)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Observație :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Într-un graf orientat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arcul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(x, y)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este diferit de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arcul (y, x)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04425" y="136350"/>
            <a:ext cx="8903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	Metode de reprezentare a grafului orientat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26650" y="1739775"/>
            <a:ext cx="3459300" cy="31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 sz="1400"/>
              <a:t>1.	Reprezentare textuala :		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ro" sz="1400"/>
              <a:t>Exemplu :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G = (V, U)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unde :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V = { 1, 2, 3, 4 }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U = { (1, 2); (2, 3); (1, 4)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700" y="2340050"/>
            <a:ext cx="3104526" cy="26658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2" type="body"/>
          </p:nvPr>
        </p:nvSpPr>
        <p:spPr>
          <a:xfrm>
            <a:off x="539975" y="1187175"/>
            <a:ext cx="8229600" cy="67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 sz="1800"/>
              <a:t>Există două doua metode de reprezentare a grafurilor orientate 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235375" y="1858875"/>
            <a:ext cx="4847700" cy="31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 sz="1400"/>
              <a:t>2.	Reprezentare grafica :		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 sz="3000"/>
              <a:t>1.2.	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Noțiunea de graf parțial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75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Definiție.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Fie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G=(V, U)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un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graf orientat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.Se numeşte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graf parțial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al grafului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graful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 	     orientat G1 = (V, U1)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unde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 U1  U.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17750" y="1954650"/>
            <a:ext cx="3690000" cy="318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o"/>
              <a:t>Fie graful </a:t>
            </a:r>
            <a:r>
              <a:rPr b="1" lang="ro"/>
              <a:t>G </a:t>
            </a:r>
            <a:r>
              <a:rPr lang="ro"/>
              <a:t>reprezentat grafic astfel 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75" y="2368275"/>
            <a:ext cx="2763125" cy="23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107750" y="1954650"/>
            <a:ext cx="5036399" cy="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o"/>
              <a:t>Un exemplu de graf parțial poate fi graful reprezentat grafic</a:t>
            </a:r>
          </a:p>
          <a:p>
            <a:pPr rtl="0">
              <a:spcBef>
                <a:spcPts val="0"/>
              </a:spcBef>
              <a:buNone/>
            </a:pPr>
            <a:r>
              <a:rPr lang="ro"/>
              <a:t>astfel :					</a:t>
            </a:r>
          </a:p>
          <a:p>
            <a:pPr rtl="0">
              <a:spcBef>
                <a:spcPts val="0"/>
              </a:spcBef>
              <a:buNone/>
            </a:pPr>
            <a:r>
              <a:rPr lang="ro"/>
              <a:t>		</a:t>
            </a:r>
          </a:p>
          <a:p>
            <a:pPr>
              <a:spcBef>
                <a:spcPts val="0"/>
              </a:spcBef>
              <a:buNone/>
            </a:pPr>
            <a:r>
              <a:rPr lang="ro"/>
              <a:t>							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475" y="2497925"/>
            <a:ext cx="2897925" cy="24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7293150" y="2497925"/>
            <a:ext cx="1850999" cy="264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o"/>
              <a:t>S-a eliminat arcul</a:t>
            </a:r>
          </a:p>
          <a:p>
            <a:pPr rtl="0">
              <a:spcBef>
                <a:spcPts val="0"/>
              </a:spcBef>
              <a:buNone/>
            </a:pP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(2, 4)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146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 sz="3000"/>
              <a:t>1.3	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Noțiunea de subgraf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105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Definiție.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Fie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G=(V, U)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un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graf orientat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.Se numeşte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subgraf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al grafului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graful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 	 orientat G1 = (V1, U1)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unde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 V1  V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, iar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U1 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conține toate arcele din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care 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 au extremitățile în </a:t>
            </a:r>
            <a:r>
              <a:rPr b="1" lang="ro" sz="1800">
                <a:latin typeface="Times New Roman"/>
                <a:ea typeface="Times New Roman"/>
                <a:cs typeface="Times New Roman"/>
                <a:sym typeface="Times New Roman"/>
              </a:rPr>
              <a:t>V1</a:t>
            </a:r>
            <a:r>
              <a:rPr lang="ro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417750" y="2180975"/>
            <a:ext cx="36900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Fie graful </a:t>
            </a:r>
            <a:r>
              <a:rPr b="1" lang="ro"/>
              <a:t>G </a:t>
            </a:r>
            <a:r>
              <a:rPr lang="ro"/>
              <a:t>reprezentat grafic astfel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50" y="2620650"/>
            <a:ext cx="2763125" cy="23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038125" y="2180975"/>
            <a:ext cx="5036399" cy="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Un exemplu de graf parțial poate fi graful reprezentat grafic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astfel :					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ro"/>
              <a:t>							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750" y="2795825"/>
            <a:ext cx="26193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6858000" y="2724275"/>
            <a:ext cx="2286000" cy="24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S-a eliminat nodul </a:t>
            </a:r>
            <a:r>
              <a:rPr b="1" lang="ro"/>
              <a:t>4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1.4.		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Gradul exterior al unui nod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64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Definiție.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Fie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G=(V, U)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un graf orientat și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un nod al său. Se numeşte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grad exterior  al nodului x , numărul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       arcelor de forma (x, y)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( adică numărul arcelor care ies din x ), notat d+(x).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52375" y="1841550"/>
            <a:ext cx="35855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Fie graful reprezentat grafic astfel : 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00" y="2268150"/>
            <a:ext cx="3665217" cy="27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837975" y="1841550"/>
            <a:ext cx="5305799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Gradul exterior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nodului 1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d+(1)=2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graf, sunt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trei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arce care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ies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nodu 1)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Gradul exterior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nodului 2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d+(2)=1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graf, sunt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doua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arce care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ies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nodu 2)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Gradul exterior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nodului 3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d+(3)=0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graf, sunt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arce care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ies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nodu 3)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Gradul exterior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nodului 4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d+(4)=0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graf, sunt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arce care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ies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nodu 4)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1.5.		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Gradul interior al unui nod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64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Definiție.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Fie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G=(V, U)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un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graf orientat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şi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un nod al său. Se numeşte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grad interior al nodului x ,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       numărul arcelor de forma (y, x)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( adică numărul arcelor care intra din x ), notat d-(x)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52375" y="1841550"/>
            <a:ext cx="35855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Fie graful reprezentat grafic astfel : 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00" y="2268150"/>
            <a:ext cx="3665217" cy="27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837975" y="1841550"/>
            <a:ext cx="5305799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Gradul exterior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nodului 1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d-(1)=0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graf, sunt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arce care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intra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nodu 1)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Gradul exterior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nodului 2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d-(2)=2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graf, sunt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doua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arce care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intra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nodu2)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Gradul exterior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nodului 3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d-(3)=2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graf, sunt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doua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arce care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intra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nodu 3)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Gradul exterior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nodului 4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d-(4)=1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 graf, este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 care </a:t>
            </a:r>
            <a:r>
              <a:rPr b="1"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intra </a:t>
            </a:r>
            <a:r>
              <a:rPr lang="ro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nodu 4)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"/>
              <a:t>1.6.		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Drum elementar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Definiție.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Fie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G=(V, U)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un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graf orientat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. Se numeşte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drum elementar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, în graful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, drumul 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       D = ( x1, x2, x3, ... ,xk) cu proprietatea că </a:t>
            </a: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oricare două noduri ale sale sunt distincte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( altfel spus,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ro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 printr-un nod nu se trece decât o singură dată </a:t>
            </a:r>
            <a:r>
              <a:rPr lang="ro" sz="14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0" y="2143500"/>
            <a:ext cx="3000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</a:rPr>
              <a:t>Fie graful reprezentat grafic astfel : 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9650"/>
            <a:ext cx="5338549" cy="23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395900" y="2311525"/>
            <a:ext cx="37482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</a:rPr>
              <a:t>Drumul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(4, 1, 3, 2)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este, în graful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 </a:t>
            </a:r>
          </a:p>
          <a:p>
            <a:pPr rtl="0">
              <a:spcBef>
                <a:spcPts val="0"/>
              </a:spcBef>
              <a:buNone/>
            </a:pP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drum elementar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 lungimea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</a:t>
            </a:r>
          </a:p>
          <a:p>
            <a:pPr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extremitățile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 </a:t>
            </a:r>
            <a:r>
              <a:rPr b="1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74050" y="205975"/>
            <a:ext cx="8970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/>
              <a:t>1.7. </a:t>
            </a:r>
            <a:r>
              <a:rPr lang="ro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Metode de stocare digitală a grafurilor orientate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700" y="1544875"/>
            <a:ext cx="1752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26300" y="1244725"/>
            <a:ext cx="9017699" cy="129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>
                <a:latin typeface="Times New Roman"/>
                <a:ea typeface="Times New Roman"/>
                <a:cs typeface="Times New Roman"/>
                <a:sym typeface="Times New Roman"/>
              </a:rPr>
              <a:t>Definiție. Matricea de adiacență </a:t>
            </a: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( A Mn({0, 1}) ), asociată grafului </a:t>
            </a:r>
            <a:r>
              <a:rPr b="1" lang="ro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,este </a:t>
            </a:r>
            <a:r>
              <a:rPr b="1" lang="ro">
                <a:latin typeface="Times New Roman"/>
                <a:ea typeface="Times New Roman"/>
                <a:cs typeface="Times New Roman"/>
                <a:sym typeface="Times New Roman"/>
              </a:rPr>
              <a:t>o matrice pătratică de ordin n</a:t>
            </a: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, cu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      elementele: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( altfel spus, ai, j = 1  dacă </a:t>
            </a:r>
            <a:r>
              <a:rPr b="1" lang="ro">
                <a:latin typeface="Times New Roman"/>
                <a:ea typeface="Times New Roman"/>
                <a:cs typeface="Times New Roman"/>
                <a:sym typeface="Times New Roman"/>
              </a:rPr>
              <a:t>există </a:t>
            </a: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 arc între </a:t>
            </a:r>
            <a:r>
              <a:rPr b="1" lang="ro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 şi </a:t>
            </a:r>
            <a:r>
              <a:rPr b="1" lang="ro">
                <a:latin typeface="Times New Roman"/>
                <a:ea typeface="Times New Roman"/>
                <a:cs typeface="Times New Roman"/>
                <a:sym typeface="Times New Roman"/>
              </a:rPr>
              <a:t> j </a:t>
            </a: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şi ai, j = 0 dacă între </a:t>
            </a:r>
            <a:r>
              <a:rPr b="1" lang="ro"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şi </a:t>
            </a:r>
            <a:r>
              <a:rPr b="1" lang="ro">
                <a:latin typeface="Times New Roman"/>
                <a:ea typeface="Times New Roman"/>
                <a:cs typeface="Times New Roman"/>
                <a:sym typeface="Times New Roman"/>
              </a:rPr>
              <a:t> j </a:t>
            </a: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">
                <a:latin typeface="Times New Roman"/>
                <a:ea typeface="Times New Roman"/>
                <a:cs typeface="Times New Roman"/>
                <a:sym typeface="Times New Roman"/>
              </a:rPr>
              <a:t>nu există</a:t>
            </a:r>
            <a:r>
              <a:rPr lang="ro">
                <a:latin typeface="Times New Roman"/>
                <a:ea typeface="Times New Roman"/>
                <a:cs typeface="Times New Roman"/>
                <a:sym typeface="Times New Roman"/>
              </a:rPr>
              <a:t> arc 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26300" y="2537725"/>
            <a:ext cx="35855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"/>
              <a:t>Fie graful reprezentat grafic astfel :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50" y="2964325"/>
            <a:ext cx="3359561" cy="21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899100" y="2537725"/>
            <a:ext cx="5244899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Matricea de adiacență asociată grafului este :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8950" y="2920825"/>
            <a:ext cx="1814300" cy="10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5425" y="4094512"/>
            <a:ext cx="1932275" cy="96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4219825" y="4382600"/>
            <a:ext cx="1601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o">
                <a:solidFill>
                  <a:srgbClr val="FFFFFF"/>
                </a:solidFill>
              </a:rPr>
              <a:t>Listă arce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986675" y="2903750"/>
            <a:ext cx="3063599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Această matrice de adiacența poate fi formată prin citirea listelor de arce sau direct a matrici de adiacență 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512" y="4091100"/>
            <a:ext cx="1932275" cy="96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6614325" y="4379200"/>
            <a:ext cx="175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o">
                <a:solidFill>
                  <a:srgbClr val="FFFFFF"/>
                </a:solidFill>
              </a:rPr>
              <a:t>Matrice adiacența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