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3.png" ContentType="image/png"/>
  <Override PartName="/ppt/media/image32.png" ContentType="image/png"/>
  <Override PartName="/ppt/media/image28.jpeg" ContentType="image/jpeg"/>
  <Override PartName="/ppt/media/image27.png" ContentType="image/png"/>
  <Override PartName="/ppt/media/image26.png" ContentType="image/png"/>
  <Override PartName="/ppt/media/image30.png" ContentType="image/png"/>
  <Override PartName="/ppt/media/image25.jpeg" ContentType="image/jpeg"/>
  <Override PartName="/ppt/media/image22.png" ContentType="image/png"/>
  <Override PartName="/ppt/media/image31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349668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p>
            <a:r>
              <a:rPr lang="en-US" sz="7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98D2DCC-90D1-4327-87DE-34F2DDB88895}" type="slidenum">
              <a:rPr lang="en-US" sz="1300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</p:sp>
      <p:sp>
        <p:nvSpPr>
          <p:cNvPr id="40" name="CustomShape 2"/>
          <p:cNvSpPr/>
          <p:nvPr/>
        </p:nvSpPr>
        <p:spPr>
          <a:xfrm>
            <a:off x="0" y="1127880"/>
            <a:ext cx="9143640" cy="3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</a:ln>
        </p:spPr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lang="en-US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7EFC7B7C-14F1-435E-ACA3-F44444EDF7F7}" type="slidenum">
              <a:rPr lang="en-US" sz="1300">
                <a:solidFill>
                  <a:srgbClr val="2388db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92760" y="335880"/>
            <a:ext cx="8388360" cy="2749680"/>
          </a:xfrm>
          <a:prstGeom prst="rect">
            <a:avLst/>
          </a:prstGeom>
        </p:spPr>
        <p:txBody>
          <a:bodyPr tIns="91440" bIns="91440" anchor="b"/>
          <a:p>
            <a:pPr algn="r">
              <a:lnSpc>
                <a:spcPct val="100000"/>
              </a:lnSpc>
            </a:pPr>
            <a:r>
              <a:rPr b="1" lang="en-US" sz="6000">
                <a:solidFill>
                  <a:srgbClr val="ffffff"/>
                </a:solidFill>
                <a:latin typeface="Arial"/>
                <a:ea typeface="Arial"/>
              </a:rPr>
              <a:t>Drumuri minime și maxime in grafuri orientate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69480" y="3564720"/>
            <a:ext cx="8388360" cy="13053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2388db"/>
                </a:solidFill>
                <a:latin typeface="Arial"/>
                <a:ea typeface="Arial"/>
              </a:rPr>
              <a:t>Autor : Micu Matei-Marius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88db"/>
                </a:solidFill>
                <a:latin typeface="Arial"/>
                <a:ea typeface="Arial"/>
              </a:rPr>
              <a:t>Profesor coodronator : Oancea Constantin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2388db"/>
                </a:solidFill>
                <a:latin typeface="Arial"/>
                <a:ea typeface="Arial"/>
              </a:rPr>
              <a:t>Anul: 2015 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73880" y="205920"/>
            <a:ext cx="896976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15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1.8. </a:t>
            </a: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</a:rPr>
              <a:t>Metode de parcurgere în lățime 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63000" y="1244880"/>
            <a:ext cx="9017280" cy="558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Această metodă foloseşte o structură de tip coadă. Se porneşte de la nodul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se găsesc toate nodurile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 y Va. î. (x, y) U,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apoi se ia fiecare nod y găsit şi se repetă procesul pentru acesta .</a:t>
            </a:r>
            <a:endParaRPr/>
          </a:p>
        </p:txBody>
      </p:sp>
      <p:sp>
        <p:nvSpPr>
          <p:cNvPr id="131" name="CustomShape 3"/>
          <p:cNvSpPr/>
          <p:nvPr/>
        </p:nvSpPr>
        <p:spPr>
          <a:xfrm>
            <a:off x="173880" y="1800720"/>
            <a:ext cx="3585240" cy="426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Fie graful reprezentat grafic astfel : </a:t>
            </a:r>
            <a:endParaRPr/>
          </a:p>
        </p:txBody>
      </p:sp>
      <p:pic>
        <p:nvPicPr>
          <p:cNvPr id="132" name="Shape 12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77840" y="3425040"/>
            <a:ext cx="2294280" cy="1146960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5780160" y="4006440"/>
            <a:ext cx="1992240" cy="382680"/>
          </a:xfrm>
          <a:prstGeom prst="rect">
            <a:avLst/>
          </a:prstGeom>
          <a:noFill/>
          <a:ln>
            <a:noFill/>
          </a:ln>
        </p:spPr>
      </p:sp>
      <p:pic>
        <p:nvPicPr>
          <p:cNvPr id="134" name="Shape 13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3840" y="2227320"/>
            <a:ext cx="4265280" cy="2534760"/>
          </a:xfrm>
          <a:prstGeom prst="rect">
            <a:avLst/>
          </a:prstGeom>
          <a:ln>
            <a:noFill/>
          </a:ln>
        </p:spPr>
      </p:pic>
      <p:sp>
        <p:nvSpPr>
          <p:cNvPr id="135" name="CustomShape 5"/>
          <p:cNvSpPr/>
          <p:nvPr/>
        </p:nvSpPr>
        <p:spPr>
          <a:xfrm>
            <a:off x="4476240" y="1803240"/>
            <a:ext cx="4485240" cy="1861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Pornind de la nodul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 6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vom descoperi nodurile în ordinea următoare :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6, 1, 2, 5, 4, 1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Pornind de la nodul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 1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vom descoperi nodurile în ordinea 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următore :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1, 4</a:t>
            </a:r>
            <a:endParaRPr/>
          </a:p>
        </p:txBody>
      </p:sp>
      <p:sp>
        <p:nvSpPr>
          <p:cNvPr id="136" name="TextShape 6"/>
          <p:cNvSpPr txBox="1"/>
          <p:nvPr/>
        </p:nvSpPr>
        <p:spPr>
          <a:xfrm>
            <a:off x="5755320" y="3840480"/>
            <a:ext cx="2017080" cy="2905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Arial"/>
                <a:ea typeface="Arial"/>
              </a:rPr>
              <a:t>Parcurgere Lătime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73880" y="205920"/>
            <a:ext cx="896976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15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1.9. </a:t>
            </a: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</a:rPr>
              <a:t>Metode de parcurgere în adâncime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63000" y="1238040"/>
            <a:ext cx="9017280" cy="935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Această metodă foloseşte o structură de tip stiva. Se porneşte de la nodul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se găseşte primul nod 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 y Va. î. (x, y) U,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iar pentru acest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y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se repetă procesul, când ajungem la un nod care nu are vecini nevizitați, coborâm în stivă şi cautăm un alt vecin nevizitat, până stiva devine vidă .</a:t>
            </a:r>
            <a:endParaRPr/>
          </a:p>
          <a:p>
            <a:pPr>
              <a:lnSpc>
                <a:spcPct val="115000"/>
              </a:lnSpc>
            </a:pP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133200" y="2097000"/>
            <a:ext cx="3585240" cy="426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Fie graful reprezentat grafic astfel : </a:t>
            </a:r>
            <a:endParaRPr/>
          </a:p>
        </p:txBody>
      </p:sp>
      <p:pic>
        <p:nvPicPr>
          <p:cNvPr id="140" name="Shape 14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12480" y="3948480"/>
            <a:ext cx="2294280" cy="114696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5796000" y="4330800"/>
            <a:ext cx="2160000" cy="382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Arial"/>
                <a:ea typeface="Arial"/>
              </a:rPr>
              <a:t>Parcurgere Adâncime</a:t>
            </a:r>
            <a:endParaRPr/>
          </a:p>
        </p:txBody>
      </p:sp>
      <p:pic>
        <p:nvPicPr>
          <p:cNvPr id="142" name="Shape 14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3200" y="2523600"/>
            <a:ext cx="4265280" cy="2534760"/>
          </a:xfrm>
          <a:prstGeom prst="rect">
            <a:avLst/>
          </a:prstGeom>
          <a:ln>
            <a:noFill/>
          </a:ln>
        </p:spPr>
      </p:pic>
      <p:sp>
        <p:nvSpPr>
          <p:cNvPr id="143" name="CustomShape 5"/>
          <p:cNvSpPr/>
          <p:nvPr/>
        </p:nvSpPr>
        <p:spPr>
          <a:xfrm>
            <a:off x="4494960" y="2135880"/>
            <a:ext cx="4485240" cy="1861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Pornind de la nodul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 6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vom descoperi nodurile în ordinea următore :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6, 1, 4, 2, 3, 5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Pornind de la nodul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 1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vom descoperi nodurile în ordinea următoare :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1, 4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73880" y="205920"/>
            <a:ext cx="896976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15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2.1. </a:t>
            </a: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</a:rPr>
              <a:t>Aloritmul Roy-Floyd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63000" y="1238040"/>
            <a:ext cx="9017280" cy="2089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Acest algoritm se aplică în cazul în care se dă un graf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G = (V, U )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, care are matricea costurilor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, şi se cere să se determine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lungimea drumurilor minime( maxime ),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și în unele cazuri și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nodurile care constituie drumurile respective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între oricare două noduri ale grafului 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Algoritmul se bazează pe următoarea idee :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 algn="ctr"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“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Dacă drumul minim de la nodul i la nodul j trece prin nodul k, atunci</a:t>
            </a:r>
            <a:endParaRPr/>
          </a:p>
          <a:p>
            <a:pPr algn="ctr">
              <a:lnSpc>
                <a:spcPct val="115000"/>
              </a:lnSpc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și drumul de la nodul i la k, precum și de la nodul k la j , este minim”</a:t>
            </a:r>
            <a:endParaRPr/>
          </a:p>
          <a:p>
            <a:pPr>
              <a:lnSpc>
                <a:spcPct val="115000"/>
              </a:lnSpc>
            </a:pPr>
            <a:endParaRPr/>
          </a:p>
        </p:txBody>
      </p:sp>
      <p:pic>
        <p:nvPicPr>
          <p:cNvPr id="146" name="Shape 15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72640" y="3936600"/>
            <a:ext cx="2294280" cy="114696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2844720" y="4318560"/>
            <a:ext cx="1992240" cy="382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Arial"/>
                <a:ea typeface="Arial"/>
              </a:rPr>
              <a:t>Roy-Floyd Maxim</a:t>
            </a:r>
            <a:endParaRPr/>
          </a:p>
        </p:txBody>
      </p:sp>
      <p:sp>
        <p:nvSpPr>
          <p:cNvPr id="148" name="CustomShape 4"/>
          <p:cNvSpPr/>
          <p:nvPr/>
        </p:nvSpPr>
        <p:spPr>
          <a:xfrm>
            <a:off x="214200" y="3038760"/>
            <a:ext cx="4578120" cy="1411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În esentă, vom vedea dacă costul unui drum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 i - j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este mai mic decât suma costurilor drumurilor 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i - k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şi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k - j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, dacă 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i - j &lt; i - k  + k - j,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ştim că drumul minim de la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 i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la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 j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trece prin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 k.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9" name="Shape 15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000" y="3936600"/>
            <a:ext cx="2294280" cy="1146960"/>
          </a:xfrm>
          <a:prstGeom prst="rect">
            <a:avLst/>
          </a:prstGeom>
          <a:ln>
            <a:noFill/>
          </a:ln>
        </p:spPr>
      </p:pic>
      <p:sp>
        <p:nvSpPr>
          <p:cNvPr id="150" name="CustomShape 5"/>
          <p:cNvSpPr/>
          <p:nvPr/>
        </p:nvSpPr>
        <p:spPr>
          <a:xfrm>
            <a:off x="214200" y="4318560"/>
            <a:ext cx="1992240" cy="382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Arial"/>
                <a:ea typeface="Arial"/>
              </a:rPr>
              <a:t>Roy-Floyd Minim</a:t>
            </a:r>
            <a:endParaRPr/>
          </a:p>
        </p:txBody>
      </p:sp>
      <p:sp>
        <p:nvSpPr>
          <p:cNvPr id="151" name="CustomShape 6"/>
          <p:cNvSpPr/>
          <p:nvPr/>
        </p:nvSpPr>
        <p:spPr>
          <a:xfrm>
            <a:off x="5797080" y="3380760"/>
            <a:ext cx="3158280" cy="1702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Observatie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Modificarea algoritmului pentru căutarea drumurilor maxime este rudimentara deoarece nu se cunoaste momentan un algoritm eficient pentru căutarea drumurilor maxime 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73880" y="205920"/>
            <a:ext cx="896976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15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2.2. </a:t>
            </a: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</a:rPr>
              <a:t>Aloritmul Dijkstra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37080" y="1238040"/>
            <a:ext cx="9043560" cy="1185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Acest algoritm se aplică în cazul în care se dă un graf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G = (V, U )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, care are matricea costurilor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, şi se cere să se determine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lungimea drumurilor minime( maxime ),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și în unele cazuri și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 nodurile care constituie drumurile respective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, între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un nod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și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 oricare alt nod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al grafului.</a:t>
            </a:r>
            <a:endParaRPr/>
          </a:p>
          <a:p>
            <a:pPr>
              <a:lnSpc>
                <a:spcPct val="115000"/>
              </a:lnSpc>
            </a:pP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173880" y="2136960"/>
            <a:ext cx="8771760" cy="614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Algoritmi de cautare a drumurilor minime si maxime sunt des folosite in jocuri pentru modelarea Inteligentei Artificiale ( N.P.C., A.I. ) în analizarea datelor ( Big Data ).</a:t>
            </a:r>
            <a:endParaRPr/>
          </a:p>
        </p:txBody>
      </p:sp>
      <p:pic>
        <p:nvPicPr>
          <p:cNvPr id="155" name="Shape 16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49360" y="2911680"/>
            <a:ext cx="2294280" cy="1146960"/>
          </a:xfrm>
          <a:prstGeom prst="rect">
            <a:avLst/>
          </a:prstGeom>
          <a:ln>
            <a:noFill/>
          </a:ln>
        </p:spPr>
      </p:pic>
      <p:sp>
        <p:nvSpPr>
          <p:cNvPr id="156" name="CustomShape 4"/>
          <p:cNvSpPr/>
          <p:nvPr/>
        </p:nvSpPr>
        <p:spPr>
          <a:xfrm>
            <a:off x="7000560" y="3293640"/>
            <a:ext cx="1992240" cy="382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Times New Roman"/>
                <a:ea typeface="Times New Roman"/>
              </a:rPr>
              <a:t>Dijkstra</a:t>
            </a:r>
            <a:r>
              <a:rPr b="1" lang="en-US" sz="1400">
                <a:solidFill>
                  <a:srgbClr val="ffffff"/>
                </a:solidFill>
                <a:latin typeface="Arial"/>
                <a:ea typeface="Arial"/>
              </a:rPr>
              <a:t> Minim</a:t>
            </a:r>
            <a:endParaRPr/>
          </a:p>
        </p:txBody>
      </p:sp>
      <p:pic>
        <p:nvPicPr>
          <p:cNvPr id="157" name="Shape 16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5160" y="2752200"/>
            <a:ext cx="3322440" cy="2284920"/>
          </a:xfrm>
          <a:prstGeom prst="rect">
            <a:avLst/>
          </a:prstGeom>
          <a:ln>
            <a:noFill/>
          </a:ln>
        </p:spPr>
      </p:pic>
      <p:pic>
        <p:nvPicPr>
          <p:cNvPr id="158" name="Shape 16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849360" y="3996000"/>
            <a:ext cx="2294280" cy="1146960"/>
          </a:xfrm>
          <a:prstGeom prst="rect">
            <a:avLst/>
          </a:prstGeom>
          <a:ln>
            <a:noFill/>
          </a:ln>
        </p:spPr>
      </p:pic>
      <p:sp>
        <p:nvSpPr>
          <p:cNvPr id="159" name="CustomShape 5"/>
          <p:cNvSpPr/>
          <p:nvPr/>
        </p:nvSpPr>
        <p:spPr>
          <a:xfrm>
            <a:off x="7000560" y="4378320"/>
            <a:ext cx="1992240" cy="382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Times New Roman"/>
                <a:ea typeface="Times New Roman"/>
              </a:rPr>
              <a:t>Dijkstra</a:t>
            </a:r>
            <a:r>
              <a:rPr b="1" lang="en-US" sz="1400">
                <a:solidFill>
                  <a:srgbClr val="ffffff"/>
                </a:solidFill>
                <a:latin typeface="Arial"/>
                <a:ea typeface="Arial"/>
              </a:rPr>
              <a:t> Maxim</a:t>
            </a:r>
            <a:endParaRPr/>
          </a:p>
        </p:txBody>
      </p:sp>
      <p:sp>
        <p:nvSpPr>
          <p:cNvPr id="160" name="CustomShape 6"/>
          <p:cNvSpPr/>
          <p:nvPr/>
        </p:nvSpPr>
        <p:spPr>
          <a:xfrm>
            <a:off x="3786120" y="3676680"/>
            <a:ext cx="2973240" cy="1360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Fun Fact: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Pe Facebook orce persoană este la aproximativ 3,76 prieteni departare de orcare alta persoana pe facebook!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73880" y="205920"/>
            <a:ext cx="896976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15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2.3. </a:t>
            </a: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</a:rPr>
              <a:t>Metodă brută 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50040" y="1231560"/>
            <a:ext cx="9043560" cy="713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</a:rPr>
              <a:t>O metodă pe care o putem folosi pentru a obține drumurile maxime este cea brută, evident ca nu este eficientă ( deși unele optimizări s-au făcut )</a:t>
            </a: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2406600" y="2014560"/>
            <a:ext cx="6737040" cy="102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Se folosește BackTrakingul pentru a genera toate drumurile posibile de la nodul 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x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la nodul 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 y,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și se pastreaza doar solutiile care au costul mai mare decat restul.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Se observa complexicatea algoritmului ca fiind 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O(N * N),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metoda ne fiind viabilă. </a:t>
            </a:r>
            <a:endParaRPr/>
          </a:p>
          <a:p>
            <a:pPr>
              <a:lnSpc>
                <a:spcPct val="115000"/>
              </a:lnSpc>
            </a:pPr>
            <a:endParaRPr/>
          </a:p>
        </p:txBody>
      </p:sp>
      <p:pic>
        <p:nvPicPr>
          <p:cNvPr id="164" name="Shape 17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040" y="1998000"/>
            <a:ext cx="2294280" cy="1146960"/>
          </a:xfrm>
          <a:prstGeom prst="rect">
            <a:avLst/>
          </a:prstGeom>
          <a:ln>
            <a:noFill/>
          </a:ln>
        </p:spPr>
      </p:pic>
      <p:sp>
        <p:nvSpPr>
          <p:cNvPr id="165" name="CustomShape 4"/>
          <p:cNvSpPr/>
          <p:nvPr/>
        </p:nvSpPr>
        <p:spPr>
          <a:xfrm>
            <a:off x="201240" y="2380320"/>
            <a:ext cx="1992240" cy="382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Times New Roman"/>
                <a:ea typeface="Times New Roman"/>
              </a:rPr>
              <a:t>Metodă Brută</a:t>
            </a:r>
            <a:endParaRPr/>
          </a:p>
        </p:txBody>
      </p:sp>
      <p:graphicFrame>
        <p:nvGraphicFramePr>
          <p:cNvPr id="166" name="Table 5"/>
          <p:cNvGraphicFramePr/>
          <p:nvPr/>
        </p:nvGraphicFramePr>
        <p:xfrm>
          <a:off x="891000" y="3197880"/>
          <a:ext cx="3901320" cy="1584360"/>
        </p:xfrm>
        <a:graphic>
          <a:graphicData uri="http://schemas.openxmlformats.org/drawingml/2006/table">
            <a:tbl>
              <a:tblPr/>
              <a:tblGrid>
                <a:gridCol w="1950480"/>
                <a:gridCol w="1950840"/>
              </a:tblGrid>
              <a:tr h="3960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Timp</a:t>
                      </a:r>
                      <a:endParaRPr/>
                    </a:p>
                  </a:txBody>
                  <a:tcPr/>
                </a:tc>
              </a:tr>
              <a:tr h="3960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960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100</a:t>
                      </a: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24</a:t>
                      </a:r>
                      <a:endParaRPr/>
                    </a:p>
                  </a:txBody>
                  <a:tcPr/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576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7" name="Shape 17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10720" y="2829600"/>
            <a:ext cx="3833280" cy="23133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73880" y="205920"/>
            <a:ext cx="896976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15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3.1. </a:t>
            </a: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</a:rPr>
              <a:t>Algoritm auxiliar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241920" y="1282680"/>
            <a:ext cx="8773920" cy="967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Deoarece majoritatea programelor prezentate citesc matricea costurilor dintr-un fișier, acest program citește numarul de noduri și de muchii, apoi citește muchiile și costul acestora apoi generează matricea costurilor asociată .</a:t>
            </a:r>
            <a:endParaRPr/>
          </a:p>
        </p:txBody>
      </p:sp>
      <p:pic>
        <p:nvPicPr>
          <p:cNvPr id="170" name="Shape 18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00160" y="3321000"/>
            <a:ext cx="2294280" cy="1146960"/>
          </a:xfrm>
          <a:prstGeom prst="rect">
            <a:avLst/>
          </a:prstGeom>
          <a:ln>
            <a:noFill/>
          </a:ln>
        </p:spPr>
      </p:pic>
      <p:sp>
        <p:nvSpPr>
          <p:cNvPr id="171" name="CustomShape 3"/>
          <p:cNvSpPr/>
          <p:nvPr/>
        </p:nvSpPr>
        <p:spPr>
          <a:xfrm>
            <a:off x="6651360" y="3702960"/>
            <a:ext cx="1992240" cy="382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Times New Roman"/>
                <a:ea typeface="Times New Roman"/>
              </a:rPr>
              <a:t>Program Auxiliar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172" name="Shape 18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5320" y="2359800"/>
            <a:ext cx="3683880" cy="2684880"/>
          </a:xfrm>
          <a:prstGeom prst="rect">
            <a:avLst/>
          </a:prstGeom>
          <a:ln>
            <a:noFill/>
          </a:ln>
        </p:spPr>
      </p:pic>
      <p:sp>
        <p:nvSpPr>
          <p:cNvPr id="173" name="CustomShape 4"/>
          <p:cNvSpPr/>
          <p:nvPr/>
        </p:nvSpPr>
        <p:spPr>
          <a:xfrm>
            <a:off x="3936600" y="2747160"/>
            <a:ext cx="2396520" cy="1597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0.00 5.00 4.00 -1.00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-1.00 0.00 -1.00 10.00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-1.00 -1.00 0.00 20.00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-1.00 -1.00 -1.00 0.00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4.1. </a:t>
            </a: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</a:rPr>
              <a:t>Program Complex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457200" y="1200240"/>
            <a:ext cx="8229240" cy="6217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Pentru a exemplifica toate metodele de parcurgere si de aflare a drumurilor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minime și maxime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am conceput un program care înglobează toți acești algoritmi într-un program complex usor de utilizat .</a:t>
            </a: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457200" y="1821960"/>
            <a:ext cx="3651120" cy="3078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Programul are urmatoarele comenzi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set_nume(arg)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set_file(arg)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citire_mat_cost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citire_mat_adj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parcurge_adancime(arg)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parcurge_latime(arg)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afisare_muchii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afisare_muchii_cost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afis_mat_adj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afis_mat_cost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7" name="CustomShape 4"/>
          <p:cNvSpPr/>
          <p:nvPr/>
        </p:nvSpPr>
        <p:spPr>
          <a:xfrm>
            <a:off x="3368160" y="1821960"/>
            <a:ext cx="3651120" cy="3078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roy_floyd_min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roy_floyd_max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dijkstra_min(arg)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drum(arg, arg)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roy_floyd_max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roy_floyd_min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dijkstra_min(arg)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drum_min(arg, arg)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drum_max(arg, arg)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bkt</a:t>
            </a:r>
            <a:endParaRPr/>
          </a:p>
        </p:txBody>
      </p:sp>
      <p:pic>
        <p:nvPicPr>
          <p:cNvPr id="178" name="Shape 19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24120" y="2876040"/>
            <a:ext cx="2294280" cy="1146960"/>
          </a:xfrm>
          <a:prstGeom prst="rect">
            <a:avLst/>
          </a:prstGeom>
          <a:ln>
            <a:noFill/>
          </a:ln>
        </p:spPr>
      </p:pic>
      <p:sp>
        <p:nvSpPr>
          <p:cNvPr id="179" name="CustomShape 5"/>
          <p:cNvSpPr/>
          <p:nvPr/>
        </p:nvSpPr>
        <p:spPr>
          <a:xfrm>
            <a:off x="6475320" y="3258360"/>
            <a:ext cx="1992240" cy="382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Times New Roman"/>
                <a:ea typeface="Times New Roman"/>
              </a:rPr>
              <a:t>Program Complex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4.2 Exemplu - 1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4986000" y="1924200"/>
            <a:ext cx="3884760" cy="30009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Având graful alaturat putem exemplifica toți algoritmi prezentati !</a:t>
            </a:r>
            <a:endParaRPr/>
          </a:p>
        </p:txBody>
      </p:sp>
      <p:pic>
        <p:nvPicPr>
          <p:cNvPr id="182" name="Shape 20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7720" y="1381320"/>
            <a:ext cx="4495320" cy="327636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4.3 Exemplu - 2</a:t>
            </a:r>
            <a:endParaRPr/>
          </a:p>
        </p:txBody>
      </p:sp>
      <p:pic>
        <p:nvPicPr>
          <p:cNvPr id="184" name="Shape 2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2029320"/>
            <a:ext cx="8686440" cy="298476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457200" y="1355400"/>
            <a:ext cx="6667920" cy="556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Exemplu mai complex :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5.1 Sfârsit 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457200" y="1200240"/>
            <a:ext cx="8229240" cy="39430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Autor : Micu Matei-Marius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  <a:ea typeface="Arial"/>
              </a:rPr>
              <a:t>Profesor coodornat : Oancea Constantin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Email : </a:t>
            </a:r>
            <a:r>
              <a:rPr b="1" lang="en-US" u="sng">
                <a:solidFill>
                  <a:srgbClr val="185da2"/>
                </a:solidFill>
                <a:latin typeface="Times New Roman"/>
                <a:ea typeface="Times New Roman"/>
              </a:rPr>
              <a:t>matei10@yahoo.com</a:t>
            </a:r>
            <a:endParaRPr/>
          </a:p>
          <a:p>
            <a:pPr>
              <a:lnSpc>
                <a:spcPct val="115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Gmail : </a:t>
            </a:r>
            <a:r>
              <a:rPr b="1" lang="en-US" u="sng">
                <a:solidFill>
                  <a:srgbClr val="185da2"/>
                </a:solidFill>
                <a:latin typeface="Times New Roman"/>
                <a:ea typeface="Times New Roman"/>
              </a:rPr>
              <a:t>micumatei@gmail.com</a:t>
            </a:r>
            <a:endParaRPr/>
          </a:p>
          <a:p>
            <a:pPr>
              <a:lnSpc>
                <a:spcPct val="115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GitHub : https://github.com/matei10</a:t>
            </a:r>
            <a:endParaRPr/>
          </a:p>
          <a:p>
            <a:pPr>
              <a:lnSpc>
                <a:spcPct val="115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StackOverflow : http://stackoverflow.com/users/4311994/matei 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Toata lucrarea și programele pot fi găsite pe :</a:t>
            </a:r>
            <a:endParaRPr/>
          </a:p>
          <a:p>
            <a:pPr>
              <a:lnSpc>
                <a:spcPct val="115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US" u="sng">
                <a:solidFill>
                  <a:srgbClr val="185da2"/>
                </a:solidFill>
                <a:latin typeface="Times New Roman"/>
                <a:ea typeface="Times New Roman"/>
              </a:rPr>
              <a:t>https://github.com/matei10/atestat-2015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ffffff"/>
                </a:solidFill>
                <a:latin typeface="Arial"/>
                <a:ea typeface="Arial"/>
              </a:rPr>
              <a:t>1.1.</a:t>
            </a:r>
            <a:r>
              <a:rPr b="1" lang="en-US" sz="30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en-US" sz="30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en-US" sz="3000">
                <a:solidFill>
                  <a:srgbClr val="ffffff"/>
                </a:solidFill>
                <a:latin typeface="Arial"/>
                <a:ea typeface="Arial"/>
              </a:rPr>
              <a:t>Noțiuni teoretice 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143720"/>
            <a:ext cx="8229240" cy="39423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Definiție.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</a:rPr>
              <a:t> Se numește </a:t>
            </a: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graf orientat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</a:rPr>
              <a:t>o pereche </a:t>
            </a: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ordonată de mulțimi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</a:rPr>
              <a:t>notate </a:t>
            </a: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G = (V, U)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</a:rPr>
              <a:t>unde :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V :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</a:rPr>
              <a:t> este o mulțime ,</a:t>
            </a: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finintă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</a:rPr>
              <a:t> şi </a:t>
            </a: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nevidă,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</a:rPr>
              <a:t> ale cărei elemente se numesc 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        </a:t>
            </a: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vârfuri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</a:rPr>
              <a:t> sau </a:t>
            </a: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noduri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U :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</a:rPr>
              <a:t>este o mulțime de </a:t>
            </a: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perechi ordonate de elemente distincte din V,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</a:rPr>
              <a:t> ale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</a:rPr>
              <a:t>                       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</a:rPr>
              <a:t>cărei elemente se numesc </a:t>
            </a: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arce.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Exemplu :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G = (V, U)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</a:rPr>
              <a:t>unde :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V = { 1, 2, 3, 4 }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U = { (1, 2); (2, 3); (1, 4) }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Observație :</a:t>
            </a:r>
            <a:endParaRPr/>
          </a:p>
          <a:p>
            <a:pPr>
              <a:lnSpc>
                <a:spcPct val="115000"/>
              </a:lnSpc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</a:rPr>
              <a:t>Într-un graf orientat </a:t>
            </a: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arcul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(x, y)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</a:rPr>
              <a:t> este diferit de </a:t>
            </a:r>
            <a:r>
              <a:rPr b="1" lang="en-US" sz="1600">
                <a:solidFill>
                  <a:srgbClr val="000000"/>
                </a:solidFill>
                <a:latin typeface="Times New Roman"/>
                <a:ea typeface="Times New Roman"/>
              </a:rPr>
              <a:t>arcul (y, x) 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/>
          </a:p>
          <a:p>
            <a:pPr>
              <a:lnSpc>
                <a:spcPct val="115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04400" y="136440"/>
            <a:ext cx="890280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15000"/>
              </a:lnSpc>
            </a:pP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</a:rPr>
              <a:t>1.1.</a:t>
            </a: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</a:rPr>
              <a:t>	</a:t>
            </a: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</a:rPr>
              <a:t>Metode de reprezentare a grafului orientat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326520" y="1739880"/>
            <a:ext cx="3458880" cy="31467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1.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Reprezentare textuala :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Exemplu :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G = (V, U)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unde :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V = { 1, 2, 3, 4 }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U = { (1, 2); (2, 3); (1, 4) }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4" name="Shape 5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61720" y="2340000"/>
            <a:ext cx="3104280" cy="2665440"/>
          </a:xfrm>
          <a:prstGeom prst="rect">
            <a:avLst/>
          </a:prstGeom>
          <a:ln>
            <a:noFill/>
          </a:ln>
        </p:spPr>
      </p:pic>
      <p:sp>
        <p:nvSpPr>
          <p:cNvPr id="85" name="TextShape 3"/>
          <p:cNvSpPr txBox="1"/>
          <p:nvPr/>
        </p:nvSpPr>
        <p:spPr>
          <a:xfrm>
            <a:off x="540000" y="1187280"/>
            <a:ext cx="8229240" cy="6714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Există două doua metode de reprezentare a grafurilor orientate 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6" name="TextShape 4"/>
          <p:cNvSpPr txBox="1"/>
          <p:nvPr/>
        </p:nvSpPr>
        <p:spPr>
          <a:xfrm>
            <a:off x="4235400" y="1859040"/>
            <a:ext cx="4847400" cy="31467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2.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Reprezentare grafica :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ffffff"/>
                </a:solidFill>
                <a:latin typeface="Arial"/>
                <a:ea typeface="Arial"/>
              </a:rPr>
              <a:t>1.2.</a:t>
            </a:r>
            <a:r>
              <a:rPr b="1" lang="en-US" sz="30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</a:rPr>
              <a:t>Noțiunea de graf parțial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200240"/>
            <a:ext cx="8229240" cy="75420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Definiție.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</a:rPr>
              <a:t> Fie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G=(V, U)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</a:rPr>
              <a:t>un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graf orientat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</a:rPr>
              <a:t>.Se numeşte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graf parțial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</a:rPr>
              <a:t> al grafului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G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graful</a:t>
            </a:r>
            <a:endParaRPr/>
          </a:p>
          <a:p>
            <a:pPr>
              <a:lnSpc>
                <a:spcPct val="115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orientat G1 = (V, U1)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</a:rPr>
              <a:t> unde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 U1  U.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417600" y="1954800"/>
            <a:ext cx="3689640" cy="3188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Fie graful 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G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reprezentat grafic astfel 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0" name="Shape 6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9720" y="2368440"/>
            <a:ext cx="2762640" cy="236124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4107600" y="1954800"/>
            <a:ext cx="5036040" cy="542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Un exemplu de graf parțial poate fi graful reprezentat grafic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astfel :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</p:txBody>
      </p:sp>
      <p:pic>
        <p:nvPicPr>
          <p:cNvPr id="92" name="Shape 6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12360" y="2498040"/>
            <a:ext cx="2897640" cy="2496960"/>
          </a:xfrm>
          <a:prstGeom prst="rect">
            <a:avLst/>
          </a:prstGeom>
          <a:ln>
            <a:noFill/>
          </a:ln>
        </p:spPr>
      </p:pic>
      <p:sp>
        <p:nvSpPr>
          <p:cNvPr id="93" name="CustomShape 5"/>
          <p:cNvSpPr/>
          <p:nvPr/>
        </p:nvSpPr>
        <p:spPr>
          <a:xfrm>
            <a:off x="7293240" y="2498040"/>
            <a:ext cx="1850760" cy="2644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S-a eliminat arcul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(2, 4)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1456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000">
                <a:solidFill>
                  <a:srgbClr val="ffffff"/>
                </a:solidFill>
                <a:latin typeface="Arial"/>
                <a:ea typeface="Arial"/>
              </a:rPr>
              <a:t>1.3</a:t>
            </a:r>
            <a:r>
              <a:rPr b="1" lang="en-US" sz="30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</a:rPr>
              <a:t>Noțiunea de subgraf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200240"/>
            <a:ext cx="8229240" cy="10587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Definiție.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</a:rPr>
              <a:t> Fie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G=(V, U)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</a:rPr>
              <a:t>un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graf orientat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</a:rPr>
              <a:t>.Se numeşte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subgraf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</a:rPr>
              <a:t> al grafului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G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graful</a:t>
            </a:r>
            <a:endParaRPr/>
          </a:p>
          <a:p>
            <a:pPr>
              <a:lnSpc>
                <a:spcPct val="115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orientat G1 = (V1, U1)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</a:rPr>
              <a:t> unde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 V1  V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</a:rPr>
              <a:t>, iar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U1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</a:rPr>
              <a:t>conține toate arcele din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U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</a:rPr>
              <a:t> care </a:t>
            </a:r>
            <a:endParaRPr/>
          </a:p>
          <a:p>
            <a:pPr>
              <a:lnSpc>
                <a:spcPct val="115000"/>
              </a:lnSpc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</a:rPr>
              <a:t>au extremitățile în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</a:rPr>
              <a:t>V1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417600" y="2180880"/>
            <a:ext cx="3689640" cy="2962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Fie graful 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G 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reprezentat grafic astfel 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7" name="Shape 7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1600" y="2620800"/>
            <a:ext cx="2762640" cy="2361240"/>
          </a:xfrm>
          <a:prstGeom prst="rect">
            <a:avLst/>
          </a:prstGeom>
          <a:ln>
            <a:noFill/>
          </a:ln>
        </p:spPr>
      </p:pic>
      <p:sp>
        <p:nvSpPr>
          <p:cNvPr id="98" name="CustomShape 4"/>
          <p:cNvSpPr/>
          <p:nvPr/>
        </p:nvSpPr>
        <p:spPr>
          <a:xfrm>
            <a:off x="4038120" y="2180880"/>
            <a:ext cx="5036040" cy="542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Un exemplu de graf parțial poate fi graful reprezentat grafic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astfel :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</p:txBody>
      </p:sp>
      <p:pic>
        <p:nvPicPr>
          <p:cNvPr id="99" name="Shape 7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07600" y="2795760"/>
            <a:ext cx="2619000" cy="1923840"/>
          </a:xfrm>
          <a:prstGeom prst="rect">
            <a:avLst/>
          </a:prstGeom>
          <a:ln>
            <a:noFill/>
          </a:ln>
        </p:spPr>
      </p:pic>
      <p:sp>
        <p:nvSpPr>
          <p:cNvPr id="100" name="CustomShape 5"/>
          <p:cNvSpPr/>
          <p:nvPr/>
        </p:nvSpPr>
        <p:spPr>
          <a:xfrm>
            <a:off x="6858000" y="2724120"/>
            <a:ext cx="2285640" cy="2418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S-a eliminat nodul 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4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1.4.</a:t>
            </a: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</a:rPr>
              <a:t>Gradul exterior al unui nod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200240"/>
            <a:ext cx="8229240" cy="6411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Definiție.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Fie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G=(V, U)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un graf orientat și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x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un nod al său. Se numeşte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grad exterior  al nodului x , numărul 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arcelor de forma (x, y)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( adică numărul arcelor care ies din x ), notat d+(x).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252360" y="1841400"/>
            <a:ext cx="3585240" cy="426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Fie graful reprezentat grafic astfel : </a:t>
            </a:r>
            <a:endParaRPr/>
          </a:p>
        </p:txBody>
      </p:sp>
      <p:pic>
        <p:nvPicPr>
          <p:cNvPr id="104" name="Shape 8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080" y="2268000"/>
            <a:ext cx="3664800" cy="2787120"/>
          </a:xfrm>
          <a:prstGeom prst="rect">
            <a:avLst/>
          </a:prstGeom>
          <a:ln>
            <a:noFill/>
          </a:ln>
        </p:spPr>
      </p:pic>
      <p:sp>
        <p:nvSpPr>
          <p:cNvPr id="105" name="CustomShape 4"/>
          <p:cNvSpPr/>
          <p:nvPr/>
        </p:nvSpPr>
        <p:spPr>
          <a:xfrm>
            <a:off x="3837960" y="1841400"/>
            <a:ext cx="5305320" cy="3301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Gradul exterior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al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nodului 1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este </a:t>
            </a:r>
            <a:endParaRPr/>
          </a:p>
          <a:p>
            <a:pPr>
              <a:lnSpc>
                <a:spcPct val="115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d+(1)=2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(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în graf, sunt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trei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arce care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ies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din nodu 1)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Gradul exterior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al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nodului 2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este </a:t>
            </a:r>
            <a:endParaRPr/>
          </a:p>
          <a:p>
            <a:pPr>
              <a:lnSpc>
                <a:spcPct val="115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d+(2)=1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(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în graf, sunt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doua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arce care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ies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din nodu 2)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Gradul exterior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al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nodului 3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este </a:t>
            </a:r>
            <a:endParaRPr/>
          </a:p>
          <a:p>
            <a:pPr>
              <a:lnSpc>
                <a:spcPct val="115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d+(3)=0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(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în graf, sunt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zero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arce care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ies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din nodu 3)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Gradul exterior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al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nodului 4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este </a:t>
            </a:r>
            <a:endParaRPr/>
          </a:p>
          <a:p>
            <a:pPr>
              <a:lnSpc>
                <a:spcPct val="115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d+(4)=0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(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în graf, sunt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zero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arce care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ies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din nodu 4)</a:t>
            </a:r>
            <a:endParaRPr/>
          </a:p>
          <a:p>
            <a:pPr>
              <a:lnSpc>
                <a:spcPct val="115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1.5.</a:t>
            </a: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</a:rPr>
              <a:t>Gradul interior al unui nod 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200240"/>
            <a:ext cx="8229240" cy="6411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Definiție.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Fie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G=(V, U)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un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graf orientat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şi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x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un nod al său. Se numeşte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grad interior al nodului x , 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numărul arcelor de forma (y, x)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( adică numărul arcelor care intra din x ), notat d-(x)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/>
          </a:p>
        </p:txBody>
      </p:sp>
      <p:sp>
        <p:nvSpPr>
          <p:cNvPr id="108" name="CustomShape 3"/>
          <p:cNvSpPr/>
          <p:nvPr/>
        </p:nvSpPr>
        <p:spPr>
          <a:xfrm>
            <a:off x="252360" y="1841400"/>
            <a:ext cx="3585240" cy="426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Fie graful reprezentat grafic astfel : </a:t>
            </a:r>
            <a:endParaRPr/>
          </a:p>
        </p:txBody>
      </p:sp>
      <p:pic>
        <p:nvPicPr>
          <p:cNvPr id="109" name="Shape 9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080" y="2268000"/>
            <a:ext cx="3664800" cy="2787120"/>
          </a:xfrm>
          <a:prstGeom prst="rect">
            <a:avLst/>
          </a:prstGeom>
          <a:ln>
            <a:noFill/>
          </a:ln>
        </p:spPr>
      </p:pic>
      <p:sp>
        <p:nvSpPr>
          <p:cNvPr id="110" name="CustomShape 4"/>
          <p:cNvSpPr/>
          <p:nvPr/>
        </p:nvSpPr>
        <p:spPr>
          <a:xfrm>
            <a:off x="3837960" y="1841400"/>
            <a:ext cx="5305320" cy="3301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Gradul exterior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al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nodului 1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este </a:t>
            </a:r>
            <a:endParaRPr/>
          </a:p>
          <a:p>
            <a:pPr>
              <a:lnSpc>
                <a:spcPct val="115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d-(1)=0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(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în graf, sunt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zero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arce care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intra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din nodu 1)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Gradul exterior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al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nodului 2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este </a:t>
            </a:r>
            <a:endParaRPr/>
          </a:p>
          <a:p>
            <a:pPr>
              <a:lnSpc>
                <a:spcPct val="115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d-(2)=2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(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în graf, sunt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doua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arce care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intra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din nodu2)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Gradul exterior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al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nodului 3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este </a:t>
            </a:r>
            <a:endParaRPr/>
          </a:p>
          <a:p>
            <a:pPr>
              <a:lnSpc>
                <a:spcPct val="115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d-(3)=2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(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în graf, sunt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doua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arce care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intra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din nodu 3)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Gradul exterior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al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nodului 4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este </a:t>
            </a:r>
            <a:endParaRPr/>
          </a:p>
          <a:p>
            <a:pPr>
              <a:lnSpc>
                <a:spcPct val="115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d-(4)=1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(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în graf, este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un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arc care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</a:rPr>
              <a:t> intra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</a:rPr>
              <a:t> din nodu 4)</a:t>
            </a:r>
            <a:endParaRPr/>
          </a:p>
          <a:p>
            <a:pPr>
              <a:lnSpc>
                <a:spcPct val="115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1.6.</a:t>
            </a: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</a:rPr>
              <a:t>Drum elementar 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200240"/>
            <a:ext cx="8229240" cy="8571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Definiție.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Fie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G=(V, U)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un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graf orientat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. Se numeşte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drum elementar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, în graful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G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, drumul  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D = ( x1, x2, x3, ... ,xk) cu proprietatea că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oricare două noduri ale sale sunt distincte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( altfel spus, 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                 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printr-un nod nu se trece decât o singură dată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0" y="2143440"/>
            <a:ext cx="2999520" cy="393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Fie graful reprezentat grafic astfel : </a:t>
            </a:r>
            <a:endParaRPr/>
          </a:p>
        </p:txBody>
      </p:sp>
      <p:pic>
        <p:nvPicPr>
          <p:cNvPr id="114" name="Shape 10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659680"/>
            <a:ext cx="5338080" cy="2309400"/>
          </a:xfrm>
          <a:prstGeom prst="rect">
            <a:avLst/>
          </a:prstGeom>
          <a:ln>
            <a:noFill/>
          </a:ln>
        </p:spPr>
      </p:pic>
      <p:sp>
        <p:nvSpPr>
          <p:cNvPr id="115" name="CustomShape 4"/>
          <p:cNvSpPr/>
          <p:nvPr/>
        </p:nvSpPr>
        <p:spPr>
          <a:xfrm>
            <a:off x="5396040" y="2311560"/>
            <a:ext cx="3747960" cy="2831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Drumul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D = (4, 1, 3, 2)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este, în graful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G,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drum elementar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cu lungimea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3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și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extremitățile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4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și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2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73880" y="205920"/>
            <a:ext cx="8969760" cy="8571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15000"/>
              </a:lnSpc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</a:rPr>
              <a:t>1.7. </a:t>
            </a:r>
            <a:r>
              <a:rPr b="1" lang="en-US" sz="3000">
                <a:solidFill>
                  <a:srgbClr val="ffffff"/>
                </a:solidFill>
                <a:latin typeface="Times New Roman"/>
                <a:ea typeface="Times New Roman"/>
              </a:rPr>
              <a:t>Metode de stocare digitală a grafurilor orientate </a:t>
            </a:r>
            <a:endParaRPr/>
          </a:p>
        </p:txBody>
      </p:sp>
      <p:pic>
        <p:nvPicPr>
          <p:cNvPr id="117" name="Shape 11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93880" y="1544760"/>
            <a:ext cx="1752120" cy="41868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126360" y="1244880"/>
            <a:ext cx="9017280" cy="1292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Definiție. Matricea de adiacență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( A Mn({0, 1}) ), asociată grafului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G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,este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o matrice pătratică de ordin n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, cu </a:t>
            </a: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    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elementele:</a:t>
            </a:r>
            <a:endParaRPr/>
          </a:p>
          <a:p>
            <a:pPr algn="ctr"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( altfel spus, ai, j = 1  dacă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există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arc între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i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şi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 j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şi ai, j = 0 dacă între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 i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şi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 j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/>
          </a:p>
          <a:p>
            <a:pPr>
              <a:lnSpc>
                <a:spcPct val="115000"/>
              </a:lnSpc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</a:rPr>
              <a:t>nu există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 arc )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126360" y="2537640"/>
            <a:ext cx="3585240" cy="426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Fie graful reprezentat grafic astfel : </a:t>
            </a:r>
            <a:endParaRPr/>
          </a:p>
        </p:txBody>
      </p:sp>
      <p:pic>
        <p:nvPicPr>
          <p:cNvPr id="120" name="Shape 11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880" y="2964240"/>
            <a:ext cx="3359160" cy="2178720"/>
          </a:xfrm>
          <a:prstGeom prst="rect">
            <a:avLst/>
          </a:prstGeom>
          <a:ln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3899160" y="2537640"/>
            <a:ext cx="5244480" cy="382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Matricea de adiacență asociată grafului este :</a:t>
            </a:r>
            <a:endParaRPr/>
          </a:p>
        </p:txBody>
      </p:sp>
      <p:pic>
        <p:nvPicPr>
          <p:cNvPr id="122" name="Shape 11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958920" y="2920680"/>
            <a:ext cx="1814040" cy="1034280"/>
          </a:xfrm>
          <a:prstGeom prst="rect">
            <a:avLst/>
          </a:prstGeom>
          <a:ln>
            <a:noFill/>
          </a:ln>
        </p:spPr>
      </p:pic>
      <p:pic>
        <p:nvPicPr>
          <p:cNvPr id="123" name="Shape 1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194720" y="4114800"/>
            <a:ext cx="1931760" cy="965880"/>
          </a:xfrm>
          <a:prstGeom prst="rect">
            <a:avLst/>
          </a:prstGeom>
          <a:ln>
            <a:noFill/>
          </a:ln>
        </p:spPr>
      </p:pic>
      <p:sp>
        <p:nvSpPr>
          <p:cNvPr id="124" name="CustomShape 5"/>
          <p:cNvSpPr/>
          <p:nvPr/>
        </p:nvSpPr>
        <p:spPr>
          <a:xfrm>
            <a:off x="4219920" y="4382640"/>
            <a:ext cx="1600920" cy="38268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CustomShape 6"/>
          <p:cNvSpPr/>
          <p:nvPr/>
        </p:nvSpPr>
        <p:spPr>
          <a:xfrm>
            <a:off x="5986800" y="2903760"/>
            <a:ext cx="3063240" cy="1226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Această matrice de adiacența poate fi formată prin citirea listelor de arce sau direct a matrici de adiacență .</a:t>
            </a:r>
            <a:endParaRPr/>
          </a:p>
        </p:txBody>
      </p:sp>
      <p:pic>
        <p:nvPicPr>
          <p:cNvPr id="126" name="Shape 120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572160" y="4114800"/>
            <a:ext cx="1931760" cy="965880"/>
          </a:xfrm>
          <a:prstGeom prst="rect">
            <a:avLst/>
          </a:prstGeom>
          <a:ln>
            <a:noFill/>
          </a:ln>
        </p:spPr>
      </p:pic>
      <p:sp>
        <p:nvSpPr>
          <p:cNvPr id="127" name="TextShape 7"/>
          <p:cNvSpPr txBox="1"/>
          <p:nvPr/>
        </p:nvSpPr>
        <p:spPr>
          <a:xfrm>
            <a:off x="4194720" y="4464360"/>
            <a:ext cx="1840320" cy="2905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Arial"/>
                <a:ea typeface="Arial"/>
              </a:rPr>
              <a:t>Listă Arce</a:t>
            </a:r>
            <a:endParaRPr/>
          </a:p>
        </p:txBody>
      </p:sp>
      <p:sp>
        <p:nvSpPr>
          <p:cNvPr id="128" name="TextShape 8"/>
          <p:cNvSpPr txBox="1"/>
          <p:nvPr/>
        </p:nvSpPr>
        <p:spPr>
          <a:xfrm>
            <a:off x="6584760" y="4464360"/>
            <a:ext cx="2017080" cy="2905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Arial"/>
                <a:ea typeface="Arial"/>
              </a:rPr>
              <a:t>Matrice Adiacență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