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0" r:id="rId21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9FA7"/>
    <a:srgbClr val="4590B8"/>
    <a:srgbClr val="6E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ro-RO" noProof="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0DEEE8-779F-4A60-A0B6-8946CD04D5B0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1EB3F3A1-A964-4A83-9412-656EE1FADAB4}" type="pres">
      <dgm:prSet presAssocID="{6750AC01-D39D-4F3A-9DC8-2A211EE986A2}" presName="composite" presStyleCnt="0"/>
      <dgm:spPr/>
    </dgm:pt>
    <dgm:pt modelId="{A72D0157-FEAA-4391-9FCF-AC28C3278E78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B639A45-115F-48B3-A72D-A221DF8BA4E2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3FCCC7F-D0FB-49AB-89F3-C95A095086AC}" type="pres">
      <dgm:prSet presAssocID="{6750AC01-D39D-4F3A-9DC8-2A211EE986A2}" presName="BalanceSpacing" presStyleCnt="0"/>
      <dgm:spPr/>
    </dgm:pt>
    <dgm:pt modelId="{EC07541E-F808-4030-81AE-D8015BCED2BB}" type="pres">
      <dgm:prSet presAssocID="{6750AC01-D39D-4F3A-9DC8-2A211EE986A2}" presName="BalanceSpacing1" presStyleCnt="0"/>
      <dgm:spPr/>
    </dgm:pt>
    <dgm:pt modelId="{C913FB15-17FA-4B0F-B886-55A7ED1663AF}" type="pres">
      <dgm:prSet presAssocID="{CA077D98-8478-47EA-B6A9-99ACE60C64D4}" presName="Accent1Text" presStyleLbl="node1" presStyleIdx="1" presStyleCnt="6"/>
      <dgm:spPr/>
    </dgm:pt>
    <dgm:pt modelId="{3AC5616B-D2C5-46FF-B53B-8EB9DCDC3DDC}" type="pres">
      <dgm:prSet presAssocID="{CA077D98-8478-47EA-B6A9-99ACE60C64D4}" presName="spaceBetweenRectangles" presStyleCnt="0"/>
      <dgm:spPr/>
    </dgm:pt>
    <dgm:pt modelId="{A3B51371-3DD7-4B08-91AD-0C9C6A11E74F}" type="pres">
      <dgm:prSet presAssocID="{0BEF68B8-1228-47BB-83B5-7B9CD1E3F84E}" presName="composite" presStyleCnt="0"/>
      <dgm:spPr/>
    </dgm:pt>
    <dgm:pt modelId="{E23543E9-49D3-4A9B-B025-8499CC465994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DD4306C-D357-4258-AE53-3F4A3FF37635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4FF3449-A057-4324-9B9D-02E70782524D}" type="pres">
      <dgm:prSet presAssocID="{0BEF68B8-1228-47BB-83B5-7B9CD1E3F84E}" presName="BalanceSpacing" presStyleCnt="0"/>
      <dgm:spPr/>
    </dgm:pt>
    <dgm:pt modelId="{7FD92003-5B38-4BB7-9BF8-29F6FDC2F093}" type="pres">
      <dgm:prSet presAssocID="{0BEF68B8-1228-47BB-83B5-7B9CD1E3F84E}" presName="BalanceSpacing1" presStyleCnt="0"/>
      <dgm:spPr/>
    </dgm:pt>
    <dgm:pt modelId="{559413A0-4C60-45DD-9052-FB91952E1627}" type="pres">
      <dgm:prSet presAssocID="{FD949706-EDCC-4ADC-8EDF-8EDA49C92325}" presName="Accent1Text" presStyleLbl="node1" presStyleIdx="3" presStyleCnt="6"/>
      <dgm:spPr/>
    </dgm:pt>
    <dgm:pt modelId="{24761244-F0BB-44F7-844B-1A602E18D697}" type="pres">
      <dgm:prSet presAssocID="{FD949706-EDCC-4ADC-8EDF-8EDA49C92325}" presName="spaceBetweenRectangles" presStyleCnt="0"/>
      <dgm:spPr/>
    </dgm:pt>
    <dgm:pt modelId="{3E62B628-8001-453F-A3BB-3147172C2ADE}" type="pres">
      <dgm:prSet presAssocID="{5605D28D-2CE6-4513-8566-952984E21E14}" presName="composite" presStyleCnt="0"/>
      <dgm:spPr/>
    </dgm:pt>
    <dgm:pt modelId="{D51F8C69-2791-4140-8E37-0A2536EE3A14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B065FFC-4A0B-470E-94C2-0AF59E1BC3AA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36AEAE8-8579-4BE5-8D5D-33521FE6E0A3}" type="pres">
      <dgm:prSet presAssocID="{5605D28D-2CE6-4513-8566-952984E21E14}" presName="BalanceSpacing" presStyleCnt="0"/>
      <dgm:spPr/>
    </dgm:pt>
    <dgm:pt modelId="{BAB88C7A-E0F1-40CB-B915-6655F293D436}" type="pres">
      <dgm:prSet presAssocID="{5605D28D-2CE6-4513-8566-952984E21E14}" presName="BalanceSpacing1" presStyleCnt="0"/>
      <dgm:spPr/>
    </dgm:pt>
    <dgm:pt modelId="{D943297F-663B-48D4-AF7C-CD9338D3694F}" type="pres">
      <dgm:prSet presAssocID="{823D1971-2C4D-4EC5-A874-2F463DE37109}" presName="Accent1Text" presStyleLbl="node1" presStyleIdx="5" presStyleCnt="6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B46A146-E20C-4103-9D48-37F12F53ACDA}" type="presOf" srcId="{823D1971-2C4D-4EC5-A874-2F463DE37109}" destId="{D943297F-663B-48D4-AF7C-CD9338D3694F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A68C9F9F-704B-4965-A873-A20E2BE30B1B}" type="presOf" srcId="{CA077D98-8478-47EA-B6A9-99ACE60C64D4}" destId="{C913FB15-17FA-4B0F-B886-55A7ED1663AF}" srcOrd="0" destOrd="0" presId="urn:microsoft.com/office/officeart/2008/layout/AlternatingHexagons"/>
    <dgm:cxn modelId="{B98331C0-A31C-4108-A271-D27A765EE461}" type="presOf" srcId="{0BEF68B8-1228-47BB-83B5-7B9CD1E3F84E}" destId="{E23543E9-49D3-4A9B-B025-8499CC465994}" srcOrd="0" destOrd="0" presId="urn:microsoft.com/office/officeart/2008/layout/AlternatingHexagons"/>
    <dgm:cxn modelId="{0FA796C1-CD9C-4D04-BEE5-88FBFFA85A87}" type="presOf" srcId="{7E5AA53B-3EEE-4DE4-BB81-9044890C2946}" destId="{930DEEE8-779F-4A60-A0B6-8946CD04D5B0}" srcOrd="0" destOrd="0" presId="urn:microsoft.com/office/officeart/2008/layout/AlternatingHexagons"/>
    <dgm:cxn modelId="{92B8B5C8-D310-4371-9010-4363317F16F0}" type="presOf" srcId="{6750AC01-D39D-4F3A-9DC8-2A211EE986A2}" destId="{A72D0157-FEAA-4391-9FCF-AC28C3278E78}" srcOrd="0" destOrd="0" presId="urn:microsoft.com/office/officeart/2008/layout/AlternatingHexagons"/>
    <dgm:cxn modelId="{5E7E3BEC-CE8A-44CF-876B-87A5BC1489B3}" type="presOf" srcId="{FD949706-EDCC-4ADC-8EDF-8EDA49C92325}" destId="{559413A0-4C60-45DD-9052-FB91952E1627}" srcOrd="0" destOrd="0" presId="urn:microsoft.com/office/officeart/2008/layout/AlternatingHexagons"/>
    <dgm:cxn modelId="{5255E5EF-107F-4437-A215-EB363C7EC9FB}" type="presOf" srcId="{5605D28D-2CE6-4513-8566-952984E21E14}" destId="{D51F8C69-2791-4140-8E37-0A2536EE3A14}" srcOrd="0" destOrd="0" presId="urn:microsoft.com/office/officeart/2008/layout/AlternatingHexagons"/>
    <dgm:cxn modelId="{917BAF93-C8E5-43CB-99C0-6EDA4977E248}" type="presParOf" srcId="{930DEEE8-779F-4A60-A0B6-8946CD04D5B0}" destId="{1EB3F3A1-A964-4A83-9412-656EE1FADAB4}" srcOrd="0" destOrd="0" presId="urn:microsoft.com/office/officeart/2008/layout/AlternatingHexagons"/>
    <dgm:cxn modelId="{72CC15EC-4082-46F5-8E86-DF73B306CF81}" type="presParOf" srcId="{1EB3F3A1-A964-4A83-9412-656EE1FADAB4}" destId="{A72D0157-FEAA-4391-9FCF-AC28C3278E78}" srcOrd="0" destOrd="0" presId="urn:microsoft.com/office/officeart/2008/layout/AlternatingHexagons"/>
    <dgm:cxn modelId="{421C168B-A239-49D1-93B4-9563BA62D84E}" type="presParOf" srcId="{1EB3F3A1-A964-4A83-9412-656EE1FADAB4}" destId="{1B639A45-115F-48B3-A72D-A221DF8BA4E2}" srcOrd="1" destOrd="0" presId="urn:microsoft.com/office/officeart/2008/layout/AlternatingHexagons"/>
    <dgm:cxn modelId="{686513E1-FBA0-46F3-80C3-5423D7B4E9B3}" type="presParOf" srcId="{1EB3F3A1-A964-4A83-9412-656EE1FADAB4}" destId="{53FCCC7F-D0FB-49AB-89F3-C95A095086AC}" srcOrd="2" destOrd="0" presId="urn:microsoft.com/office/officeart/2008/layout/AlternatingHexagons"/>
    <dgm:cxn modelId="{C1633226-E7F6-4E49-B122-2526A8E87387}" type="presParOf" srcId="{1EB3F3A1-A964-4A83-9412-656EE1FADAB4}" destId="{EC07541E-F808-4030-81AE-D8015BCED2BB}" srcOrd="3" destOrd="0" presId="urn:microsoft.com/office/officeart/2008/layout/AlternatingHexagons"/>
    <dgm:cxn modelId="{37D29332-8CB9-4E07-8E27-0E4E14125214}" type="presParOf" srcId="{1EB3F3A1-A964-4A83-9412-656EE1FADAB4}" destId="{C913FB15-17FA-4B0F-B886-55A7ED1663AF}" srcOrd="4" destOrd="0" presId="urn:microsoft.com/office/officeart/2008/layout/AlternatingHexagons"/>
    <dgm:cxn modelId="{487A81F5-9105-4F9F-BF51-5372C3C4712D}" type="presParOf" srcId="{930DEEE8-779F-4A60-A0B6-8946CD04D5B0}" destId="{3AC5616B-D2C5-46FF-B53B-8EB9DCDC3DDC}" srcOrd="1" destOrd="0" presId="urn:microsoft.com/office/officeart/2008/layout/AlternatingHexagons"/>
    <dgm:cxn modelId="{3CDB1BD4-C4E2-43FE-AAC1-283454A0786E}" type="presParOf" srcId="{930DEEE8-779F-4A60-A0B6-8946CD04D5B0}" destId="{A3B51371-3DD7-4B08-91AD-0C9C6A11E74F}" srcOrd="2" destOrd="0" presId="urn:microsoft.com/office/officeart/2008/layout/AlternatingHexagons"/>
    <dgm:cxn modelId="{69ACD8DA-EF29-44AE-956F-038C74188941}" type="presParOf" srcId="{A3B51371-3DD7-4B08-91AD-0C9C6A11E74F}" destId="{E23543E9-49D3-4A9B-B025-8499CC465994}" srcOrd="0" destOrd="0" presId="urn:microsoft.com/office/officeart/2008/layout/AlternatingHexagons"/>
    <dgm:cxn modelId="{0850F65C-FFB6-435D-B31E-7DB675689EA3}" type="presParOf" srcId="{A3B51371-3DD7-4B08-91AD-0C9C6A11E74F}" destId="{4DD4306C-D357-4258-AE53-3F4A3FF37635}" srcOrd="1" destOrd="0" presId="urn:microsoft.com/office/officeart/2008/layout/AlternatingHexagons"/>
    <dgm:cxn modelId="{CDF13090-B6EB-4337-8477-39C7A142EFFC}" type="presParOf" srcId="{A3B51371-3DD7-4B08-91AD-0C9C6A11E74F}" destId="{D4FF3449-A057-4324-9B9D-02E70782524D}" srcOrd="2" destOrd="0" presId="urn:microsoft.com/office/officeart/2008/layout/AlternatingHexagons"/>
    <dgm:cxn modelId="{FE7E15AE-7802-457E-B87B-18BB539FB2B4}" type="presParOf" srcId="{A3B51371-3DD7-4B08-91AD-0C9C6A11E74F}" destId="{7FD92003-5B38-4BB7-9BF8-29F6FDC2F093}" srcOrd="3" destOrd="0" presId="urn:microsoft.com/office/officeart/2008/layout/AlternatingHexagons"/>
    <dgm:cxn modelId="{0CF868E5-7878-42F6-A95D-8B9779069372}" type="presParOf" srcId="{A3B51371-3DD7-4B08-91AD-0C9C6A11E74F}" destId="{559413A0-4C60-45DD-9052-FB91952E1627}" srcOrd="4" destOrd="0" presId="urn:microsoft.com/office/officeart/2008/layout/AlternatingHexagons"/>
    <dgm:cxn modelId="{4FEA58A8-0D4C-4F4E-8794-E96DED600FE2}" type="presParOf" srcId="{930DEEE8-779F-4A60-A0B6-8946CD04D5B0}" destId="{24761244-F0BB-44F7-844B-1A602E18D697}" srcOrd="3" destOrd="0" presId="urn:microsoft.com/office/officeart/2008/layout/AlternatingHexagons"/>
    <dgm:cxn modelId="{DABDED28-62A9-43DA-88ED-791BB83D977D}" type="presParOf" srcId="{930DEEE8-779F-4A60-A0B6-8946CD04D5B0}" destId="{3E62B628-8001-453F-A3BB-3147172C2ADE}" srcOrd="4" destOrd="0" presId="urn:microsoft.com/office/officeart/2008/layout/AlternatingHexagons"/>
    <dgm:cxn modelId="{6C0B2A59-BED3-4879-841C-6C66B4F81DCD}" type="presParOf" srcId="{3E62B628-8001-453F-A3BB-3147172C2ADE}" destId="{D51F8C69-2791-4140-8E37-0A2536EE3A14}" srcOrd="0" destOrd="0" presId="urn:microsoft.com/office/officeart/2008/layout/AlternatingHexagons"/>
    <dgm:cxn modelId="{B0BA40BD-0F5D-4677-9950-EB12441A7B57}" type="presParOf" srcId="{3E62B628-8001-453F-A3BB-3147172C2ADE}" destId="{8B065FFC-4A0B-470E-94C2-0AF59E1BC3AA}" srcOrd="1" destOrd="0" presId="urn:microsoft.com/office/officeart/2008/layout/AlternatingHexagons"/>
    <dgm:cxn modelId="{7AC71A0A-CEFD-487C-BCD0-699CC7BABC2E}" type="presParOf" srcId="{3E62B628-8001-453F-A3BB-3147172C2ADE}" destId="{F36AEAE8-8579-4BE5-8D5D-33521FE6E0A3}" srcOrd="2" destOrd="0" presId="urn:microsoft.com/office/officeart/2008/layout/AlternatingHexagons"/>
    <dgm:cxn modelId="{FBCCBFEF-55B6-4F58-AEFA-AFF086B5B231}" type="presParOf" srcId="{3E62B628-8001-453F-A3BB-3147172C2ADE}" destId="{BAB88C7A-E0F1-40CB-B915-6655F293D436}" srcOrd="3" destOrd="0" presId="urn:microsoft.com/office/officeart/2008/layout/AlternatingHexagons"/>
    <dgm:cxn modelId="{3F419FA2-CA0B-4496-919B-0A87CDEE7BF2}" type="presParOf" srcId="{3E62B628-8001-453F-A3BB-3147172C2ADE}" destId="{D943297F-663B-48D4-AF7C-CD9338D3694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0157-FEAA-4391-9FCF-AC28C3278E78}">
      <dsp:nvSpPr>
        <dsp:cNvPr id="0" name=""/>
        <dsp:cNvSpPr/>
      </dsp:nvSpPr>
      <dsp:spPr>
        <a:xfrm rot="5400000">
          <a:off x="1442148" y="802324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000" kern="1200" noProof="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sp:txBody>
      <dsp:txXfrm rot="-5400000">
        <a:off x="1632124" y="888358"/>
        <a:ext cx="567208" cy="651963"/>
      </dsp:txXfrm>
    </dsp:sp>
    <dsp:sp modelId="{1B639A45-115F-48B3-A72D-A221DF8BA4E2}">
      <dsp:nvSpPr>
        <dsp:cNvPr id="0" name=""/>
        <dsp:cNvSpPr/>
      </dsp:nvSpPr>
      <dsp:spPr>
        <a:xfrm>
          <a:off x="2352749" y="930191"/>
          <a:ext cx="1057032" cy="56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3FB15-17FA-4B0F-B886-55A7ED1663AF}">
      <dsp:nvSpPr>
        <dsp:cNvPr id="0" name=""/>
        <dsp:cNvSpPr/>
      </dsp:nvSpPr>
      <dsp:spPr>
        <a:xfrm rot="5400000">
          <a:off x="552195" y="802324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742171" y="888358"/>
        <a:ext cx="567208" cy="651963"/>
      </dsp:txXfrm>
    </dsp:sp>
    <dsp:sp modelId="{E23543E9-49D3-4A9B-B025-8499CC465994}">
      <dsp:nvSpPr>
        <dsp:cNvPr id="0" name=""/>
        <dsp:cNvSpPr/>
      </dsp:nvSpPr>
      <dsp:spPr>
        <a:xfrm rot="5400000">
          <a:off x="995466" y="1606275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1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85442" y="1692309"/>
        <a:ext cx="567208" cy="651963"/>
      </dsp:txXfrm>
    </dsp:sp>
    <dsp:sp modelId="{4DD4306C-D357-4258-AE53-3F4A3FF37635}">
      <dsp:nvSpPr>
        <dsp:cNvPr id="0" name=""/>
        <dsp:cNvSpPr/>
      </dsp:nvSpPr>
      <dsp:spPr>
        <a:xfrm>
          <a:off x="0" y="1734142"/>
          <a:ext cx="1022934" cy="56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413A0-4C60-45DD-9052-FB91952E1627}">
      <dsp:nvSpPr>
        <dsp:cNvPr id="0" name=""/>
        <dsp:cNvSpPr/>
      </dsp:nvSpPr>
      <dsp:spPr>
        <a:xfrm rot="5400000">
          <a:off x="1885420" y="1606275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75396" y="1692309"/>
        <a:ext cx="567208" cy="651963"/>
      </dsp:txXfrm>
    </dsp:sp>
    <dsp:sp modelId="{D51F8C69-2791-4140-8E37-0A2536EE3A14}">
      <dsp:nvSpPr>
        <dsp:cNvPr id="0" name=""/>
        <dsp:cNvSpPr/>
      </dsp:nvSpPr>
      <dsp:spPr>
        <a:xfrm rot="5400000">
          <a:off x="1442148" y="2410226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1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632124" y="2496260"/>
        <a:ext cx="567208" cy="651963"/>
      </dsp:txXfrm>
    </dsp:sp>
    <dsp:sp modelId="{8B065FFC-4A0B-470E-94C2-0AF59E1BC3AA}">
      <dsp:nvSpPr>
        <dsp:cNvPr id="0" name=""/>
        <dsp:cNvSpPr/>
      </dsp:nvSpPr>
      <dsp:spPr>
        <a:xfrm>
          <a:off x="2352749" y="2538093"/>
          <a:ext cx="1057032" cy="56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3297F-663B-48D4-AF7C-CD9338D3694F}">
      <dsp:nvSpPr>
        <dsp:cNvPr id="0" name=""/>
        <dsp:cNvSpPr/>
      </dsp:nvSpPr>
      <dsp:spPr>
        <a:xfrm rot="5400000">
          <a:off x="552195" y="2410226"/>
          <a:ext cx="947161" cy="8240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742171" y="2496260"/>
        <a:ext cx="567208" cy="65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055D3A83-EB59-4E7C-B061-1F8ECC81EF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3F617A2-E80E-470B-B1C1-ACDBF9177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B1D2E-2AFA-424D-B1A0-C6855BB8C3BB}" type="datetimeFigureOut">
              <a:rPr lang="ro-RO" smtClean="0"/>
              <a:t>16.04.2024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B1185B1-B93A-4A54-937E-03BED392C0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7DED727-31B4-4998-B376-6933D047A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5AEC5-CE7F-47E0-BAE0-ED1F34FF9BDC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75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ADCE-550F-4516-95E2-BC0F66EB7DB6}" type="datetimeFigureOut">
              <a:rPr lang="ro-RO" smtClean="0"/>
              <a:t>16.04.2024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6C3C5-D8B6-4D1D-83D2-37794426C6A4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1935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537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8589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928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4607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672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296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6C3C5-D8B6-4D1D-83D2-37794426C6A4}" type="slidenum">
              <a:rPr lang="ro-RO" smtClean="0"/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85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8748B6-EDB7-4C0D-A1F0-4F63CDC930C5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072C9-24FE-4FE3-B1C0-A7807F25C4E9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25E86C-CB3D-4DF5-9449-CF22B86CBC38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40E88-2019-44E1-8810-4F6658D029BB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6371F04-327E-49C2-8D3C-AEA7C0A1A221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17385F-DEA3-43B4-AF09-CD690DE43800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12" name="Titlu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31BE4-AB0C-408B-9DD5-AE309FD47022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31FF64-5C37-4173-91DE-699CD63201F4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  <p:sp>
        <p:nvSpPr>
          <p:cNvPr id="7" name="Dreptunghi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8" name="Titlu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974B27-2154-4CCC-A79C-6FF350570635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209F81-9863-4ED3-B3C7-53EA2DDC026C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o-RO" dirty="0"/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77A8D-587B-459A-A5F3-B34A6DAA9449}" type="datetime1">
              <a:rPr lang="ro-RO" smtClean="0"/>
              <a:t>16.04.2024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7DE3F897-3574-4C9C-AA77-EDF03F1D0D95}" type="datetime1">
              <a:rPr lang="ro-RO" smtClean="0"/>
              <a:pPr/>
              <a:t>16.04.2024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D57F1E4F-1CFF-5643-939E-217C01CDF565}" type="slidenum">
              <a:rPr lang="ro-RO" smtClean="0"/>
              <a:pPr/>
              <a:t>‹#›</a:t>
            </a:fld>
            <a:endParaRPr lang="ro-RO" dirty="0"/>
          </a:p>
        </p:txBody>
      </p:sp>
      <p:sp>
        <p:nvSpPr>
          <p:cNvPr id="9" name="Dreptunghi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10" name="Dreptunghi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11" name="Dreptunghi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reptunghi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>
              <a:latin typeface="Arial" panose="020B0604020202020204" pitchFamily="34" charset="0"/>
            </a:endParaRPr>
          </a:p>
        </p:txBody>
      </p:sp>
      <p:pic>
        <p:nvPicPr>
          <p:cNvPr id="7" name="Imagine 6" descr="Conexiuni digital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9" name="Dreptunghi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20" name="Dreptunghi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  <p:sp>
        <p:nvSpPr>
          <p:cNvPr id="22" name="Dreptunghi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24493-0E66-6399-5478-6364CC3D3D1E}"/>
              </a:ext>
            </a:extLst>
          </p:cNvPr>
          <p:cNvSpPr/>
          <p:nvPr/>
        </p:nvSpPr>
        <p:spPr>
          <a:xfrm>
            <a:off x="446533" y="3192780"/>
            <a:ext cx="11260667" cy="1235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014804"/>
            <a:ext cx="10993549" cy="2452440"/>
          </a:xfrm>
        </p:spPr>
        <p:txBody>
          <a:bodyPr rtlCol="0">
            <a:noAutofit/>
          </a:bodyPr>
          <a:lstStyle/>
          <a:p>
            <a:pPr rtl="0"/>
            <a:r>
              <a:rPr lang="en-US" sz="4400">
                <a:solidFill>
                  <a:schemeClr val="bg1"/>
                </a:solidFill>
              </a:rPr>
              <a:t>Sistem software pentru prelucrarea si gestionarea comenzilor intr-un restaurant</a:t>
            </a:r>
            <a:endParaRPr lang="ro-RO" sz="4400" dirty="0">
              <a:solidFill>
                <a:schemeClr val="bg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41304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Ciuc</a:t>
            </a:r>
            <a:r>
              <a:rPr lang="ro-RO" dirty="0">
                <a:solidFill>
                  <a:srgbClr val="7CEBFF"/>
                </a:solidFill>
              </a:rPr>
              <a:t>ă Matei-Alexandru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pic>
        <p:nvPicPr>
          <p:cNvPr id="4" name="Content Placeholder 3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4A5B23A3-CADD-FEC1-0F1C-97D05B25D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499" y="1127283"/>
            <a:ext cx="2382833" cy="515207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361746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6" name="Picture 5" descr="A menu card with a green background&#10;&#10;Description automatically generated">
            <a:extLst>
              <a:ext uri="{FF2B5EF4-FFF2-40B4-BE49-F238E27FC236}">
                <a16:creationId xmlns:a16="http://schemas.microsoft.com/office/drawing/2014/main" id="{950CE414-ECB1-083C-9730-078CCE103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07" y="1069475"/>
            <a:ext cx="2417275" cy="5239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5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Filtru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12B64F87-5AEE-5C18-923D-BBE7C5233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2" y="1028278"/>
            <a:ext cx="2454743" cy="5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9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Selectare</a:t>
            </a:r>
            <a:r>
              <a:rPr lang="en-US" sz="2800" dirty="0">
                <a:solidFill>
                  <a:schemeClr val="bg1"/>
                </a:solidFill>
              </a:rPr>
              <a:t> preparate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A2DCA0F-22DE-FB4D-0C5F-716011164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" y="1048058"/>
            <a:ext cx="2397963" cy="5199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50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Comanda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B5A52E63-B15A-70BB-669F-FEE005D2D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0" y="1130719"/>
            <a:ext cx="2388903" cy="5178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18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7FF61E-4BA9-4C8B-AD03-05E9B2A4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6425F-5B9E-47A4-9DDB-F86B8737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79D05-88C5-81B0-24F6-192E7CE7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2A89-00B7-BDFF-0F84-86115D99F481}"/>
              </a:ext>
            </a:extLst>
          </p:cNvPr>
          <p:cNvSpPr/>
          <p:nvPr/>
        </p:nvSpPr>
        <p:spPr>
          <a:xfrm>
            <a:off x="4241830" y="2438400"/>
            <a:ext cx="7507794" cy="253076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6F617-EE14-CDBC-72B7-15D54FD0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30" y="2785609"/>
            <a:ext cx="2627022" cy="18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Plata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7884015A-F68A-5D44-EEFE-525B205C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0" y="1100852"/>
            <a:ext cx="2381061" cy="5162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47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5049812"/>
          </a:xfrm>
        </p:spPr>
        <p:txBody>
          <a:bodyPr rtlCol="0" anchor="ctr">
            <a:normAutofit/>
          </a:bodyPr>
          <a:lstStyle/>
          <a:p>
            <a:pPr rtl="0"/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perspective de </a:t>
            </a:r>
            <a:r>
              <a:rPr lang="en-US" dirty="0" err="1"/>
              <a:t>viitor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CDCE-4DB6-D6FC-196A-F66791A6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334" y="2670772"/>
            <a:ext cx="7324473" cy="277094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Plata online direct de pe </a:t>
            </a:r>
            <a:r>
              <a:rPr lang="en-US" sz="2000" dirty="0" err="1"/>
              <a:t>aplicatie</a:t>
            </a:r>
            <a:endParaRPr lang="en-US" sz="2000" dirty="0"/>
          </a:p>
          <a:p>
            <a:pPr algn="just"/>
            <a:r>
              <a:rPr lang="en-US" sz="2000" dirty="0" err="1"/>
              <a:t>Oferte</a:t>
            </a:r>
            <a:r>
              <a:rPr lang="en-US" sz="2000" dirty="0"/>
              <a:t> </a:t>
            </a:r>
            <a:r>
              <a:rPr lang="en-US" sz="2000" dirty="0" err="1"/>
              <a:t>personalizate</a:t>
            </a:r>
            <a:r>
              <a:rPr lang="en-US" sz="2000" dirty="0"/>
              <a:t>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istoricului</a:t>
            </a:r>
            <a:r>
              <a:rPr lang="en-US" sz="2000" dirty="0"/>
              <a:t> </a:t>
            </a:r>
            <a:r>
              <a:rPr lang="en-US" sz="2000" dirty="0" err="1"/>
              <a:t>comenzilor</a:t>
            </a:r>
            <a:endParaRPr lang="en-US" sz="2000" dirty="0"/>
          </a:p>
          <a:p>
            <a:pPr algn="just"/>
            <a:r>
              <a:rPr lang="en-US" sz="2000" dirty="0" err="1"/>
              <a:t>Salvarea</a:t>
            </a:r>
            <a:r>
              <a:rPr lang="en-US" sz="2000" dirty="0"/>
              <a:t> </a:t>
            </a:r>
            <a:r>
              <a:rPr lang="en-US" sz="2000" dirty="0" err="1"/>
              <a:t>comenzilor</a:t>
            </a:r>
            <a:r>
              <a:rPr lang="en-US" sz="2000" dirty="0"/>
              <a:t> </a:t>
            </a:r>
            <a:r>
              <a:rPr lang="en-US" sz="2000" dirty="0" err="1"/>
              <a:t>cotidiene</a:t>
            </a:r>
            <a:r>
              <a:rPr lang="en-US" sz="2000" dirty="0"/>
              <a:t> in </a:t>
            </a:r>
            <a:r>
              <a:rPr lang="en-US" sz="2000" dirty="0" err="1"/>
              <a:t>cadrul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clientii</a:t>
            </a:r>
            <a:r>
              <a:rPr lang="en-US" sz="2000" dirty="0"/>
              <a:t> </a:t>
            </a:r>
            <a:r>
              <a:rPr lang="en-US" sz="2000" dirty="0" err="1"/>
              <a:t>fideli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obisnuiti</a:t>
            </a:r>
            <a:endParaRPr lang="ro-RO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E38B3-57B1-9C01-70C1-078A3350B4EE}"/>
              </a:ext>
            </a:extLst>
          </p:cNvPr>
          <p:cNvSpPr/>
          <p:nvPr/>
        </p:nvSpPr>
        <p:spPr>
          <a:xfrm>
            <a:off x="4354717" y="661533"/>
            <a:ext cx="7399215" cy="1509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4235-ACBC-1BA0-745F-D8772A0FCF42}"/>
              </a:ext>
            </a:extLst>
          </p:cNvPr>
          <p:cNvSpPr txBox="1"/>
          <p:nvPr/>
        </p:nvSpPr>
        <p:spPr>
          <a:xfrm>
            <a:off x="4418091" y="778598"/>
            <a:ext cx="718970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en-US" sz="2000" dirty="0" err="1"/>
              <a:t>Proiectul</a:t>
            </a:r>
            <a:r>
              <a:rPr lang="en-US" sz="2000" dirty="0"/>
              <a:t> </a:t>
            </a:r>
            <a:r>
              <a:rPr lang="en-US" sz="2000" dirty="0" err="1"/>
              <a:t>prezentat</a:t>
            </a:r>
            <a:r>
              <a:rPr lang="en-US" sz="2000" dirty="0"/>
              <a:t> </a:t>
            </a:r>
            <a:r>
              <a:rPr lang="en-US" sz="2000" dirty="0" err="1"/>
              <a:t>reprezinta</a:t>
            </a:r>
            <a:r>
              <a:rPr lang="en-US" sz="2000" dirty="0"/>
              <a:t> o </a:t>
            </a:r>
            <a:r>
              <a:rPr lang="en-US" sz="2000" dirty="0" err="1"/>
              <a:t>solutie</a:t>
            </a:r>
            <a:r>
              <a:rPr lang="en-US" sz="2000" dirty="0"/>
              <a:t> </a:t>
            </a:r>
            <a:r>
              <a:rPr lang="en-US" sz="2000" dirty="0" err="1"/>
              <a:t>complexa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eficienta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satisfice </a:t>
            </a:r>
            <a:r>
              <a:rPr lang="en-US" sz="2000" dirty="0" err="1"/>
              <a:t>nevoile</a:t>
            </a:r>
            <a:r>
              <a:rPr lang="en-US" sz="2000" dirty="0"/>
              <a:t> </a:t>
            </a:r>
            <a:r>
              <a:rPr lang="en-US" sz="2000" dirty="0" err="1"/>
              <a:t>utilizatorilor</a:t>
            </a:r>
            <a:r>
              <a:rPr lang="en-US" sz="2000" dirty="0"/>
              <a:t> in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priveste</a:t>
            </a:r>
            <a:r>
              <a:rPr lang="en-US" sz="2000" dirty="0"/>
              <a:t> </a:t>
            </a:r>
            <a:r>
              <a:rPr lang="en-US" sz="2000" dirty="0" err="1"/>
              <a:t>experienta</a:t>
            </a:r>
            <a:r>
              <a:rPr lang="en-US" sz="2000" dirty="0"/>
              <a:t> </a:t>
            </a:r>
            <a:r>
              <a:rPr lang="en-US" sz="2000" dirty="0" err="1"/>
              <a:t>culinara</a:t>
            </a:r>
            <a:r>
              <a:rPr lang="en-US" sz="2000" dirty="0"/>
              <a:t> din restaurant, </a:t>
            </a:r>
            <a:r>
              <a:rPr lang="en-US" sz="2000" dirty="0" err="1"/>
              <a:t>functionalitatea</a:t>
            </a:r>
            <a:r>
              <a:rPr lang="en-US" sz="2000" dirty="0"/>
              <a:t> </a:t>
            </a:r>
            <a:r>
              <a:rPr lang="en-US" sz="2000" dirty="0" err="1"/>
              <a:t>principala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adaptarea</a:t>
            </a:r>
            <a:r>
              <a:rPr lang="en-US" sz="2000" dirty="0"/>
              <a:t> </a:t>
            </a:r>
            <a:r>
              <a:rPr lang="en-US" sz="2000" dirty="0" err="1"/>
              <a:t>notei</a:t>
            </a:r>
            <a:r>
              <a:rPr lang="en-US" sz="2000" dirty="0"/>
              <a:t> de </a:t>
            </a:r>
            <a:r>
              <a:rPr lang="en-US" sz="2000" dirty="0" err="1"/>
              <a:t>plata</a:t>
            </a:r>
            <a:r>
              <a:rPr lang="en-US" sz="2000" dirty="0"/>
              <a:t> la </a:t>
            </a:r>
            <a:r>
              <a:rPr lang="en-US" sz="2000" dirty="0" err="1"/>
              <a:t>cererile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r>
              <a:rPr lang="en-US" sz="2000" dirty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00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reptunghi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dirty="0">
              <a:latin typeface="Arial" panose="020B0604020202020204" pitchFamily="34" charset="0"/>
            </a:endParaRP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Dreptunghi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 dirty="0">
              <a:latin typeface="Arial" panose="020B0604020202020204" pitchFamily="34" charset="0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1572" y="2555619"/>
            <a:ext cx="3244470" cy="1746762"/>
          </a:xfrm>
        </p:spPr>
        <p:txBody>
          <a:bodyPr rtlCol="0">
            <a:normAutofit/>
          </a:bodyPr>
          <a:lstStyle/>
          <a:p>
            <a:pPr rtl="0"/>
            <a:r>
              <a:rPr lang="ro-RO" dirty="0">
                <a:solidFill>
                  <a:srgbClr val="FFFFFF"/>
                </a:solidFill>
              </a:rPr>
              <a:t>Vă mulțum</a:t>
            </a:r>
            <a:r>
              <a:rPr lang="en-US" dirty="0">
                <a:solidFill>
                  <a:srgbClr val="FFFFFF"/>
                </a:solidFill>
              </a:rPr>
              <a:t>esc!</a:t>
            </a:r>
            <a:endParaRPr lang="ro-RO" dirty="0">
              <a:solidFill>
                <a:srgbClr val="FFFFFF"/>
              </a:solidFill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reptunghi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pPr rtl="0"/>
            <a:r>
              <a:rPr lang="ro-RO" dirty="0">
                <a:solidFill>
                  <a:srgbClr val="FFFEFF"/>
                </a:solidFill>
              </a:rPr>
              <a:t>Cuprins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E3FE1F-DC0D-73CB-BAAC-1EC247B6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000" dirty="0"/>
              <a:t>Introducere – Motivație alegere temă</a:t>
            </a:r>
          </a:p>
          <a:p>
            <a:r>
              <a:rPr lang="ro-RO" sz="2000" dirty="0"/>
              <a:t>State-of-the-art</a:t>
            </a:r>
          </a:p>
          <a:p>
            <a:r>
              <a:rPr lang="ro-RO" sz="2000" dirty="0"/>
              <a:t>Tehnologii folosite</a:t>
            </a:r>
          </a:p>
          <a:p>
            <a:r>
              <a:rPr lang="ro-RO" sz="2000" dirty="0"/>
              <a:t>Funcționalități</a:t>
            </a:r>
          </a:p>
          <a:p>
            <a:r>
              <a:rPr lang="ro-RO" sz="2000" dirty="0"/>
              <a:t>Arhitectura sistemului software</a:t>
            </a:r>
          </a:p>
          <a:p>
            <a:r>
              <a:rPr lang="ro-RO" sz="2000" dirty="0"/>
              <a:t>Scenarii de utilizare</a:t>
            </a:r>
          </a:p>
          <a:p>
            <a:r>
              <a:rPr lang="ro-RO" sz="2000" dirty="0"/>
              <a:t>Implementarea prin metoda Agile</a:t>
            </a:r>
          </a:p>
          <a:p>
            <a:r>
              <a:rPr lang="ro-RO" sz="2000" dirty="0"/>
              <a:t>Demo produs</a:t>
            </a:r>
          </a:p>
          <a:p>
            <a:r>
              <a:rPr lang="ro-RO" sz="2000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5049812"/>
          </a:xfrm>
        </p:spPr>
        <p:txBody>
          <a:bodyPr rtlCol="0" anchor="ctr">
            <a:normAutofit/>
          </a:bodyPr>
          <a:lstStyle/>
          <a:p>
            <a:pPr rtl="0"/>
            <a:r>
              <a:rPr lang="ro-RO" dirty="0"/>
              <a:t>Motivația alegerii temei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CDCE-4DB6-D6FC-196A-F66791A6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334" y="618068"/>
            <a:ext cx="7324473" cy="5774264"/>
          </a:xfrm>
        </p:spPr>
        <p:txBody>
          <a:bodyPr>
            <a:normAutofit/>
          </a:bodyPr>
          <a:lstStyle/>
          <a:p>
            <a:pPr algn="just"/>
            <a:r>
              <a:rPr lang="ro-RO" sz="2000" dirty="0"/>
              <a:t>Îmbunătățirea experienței clienților în restaurante prin reducerea timpului de așteptare în cadrul restaurantului și reducerea greșelilor plăților sau comenzilor</a:t>
            </a:r>
          </a:p>
        </p:txBody>
      </p:sp>
    </p:spTree>
    <p:extLst>
      <p:ext uri="{BB962C8B-B14F-4D97-AF65-F5344CB8AC3E}">
        <p14:creationId xmlns:p14="http://schemas.microsoft.com/office/powerpoint/2010/main" val="15410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44DDCC-C10C-4075-9F45-FA0F08EA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457280"/>
            <a:ext cx="6400367" cy="1431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>
                <a:latin typeface="+mj-lt"/>
              </a:rPr>
              <a:t>State-of-the-art</a:t>
            </a:r>
            <a:endParaRPr lang="en-US" dirty="0">
              <a:latin typeface="+mj-lt"/>
            </a:endParaRPr>
          </a:p>
        </p:txBody>
      </p:sp>
      <p:pic>
        <p:nvPicPr>
          <p:cNvPr id="11" name="Substituent conținut 4" descr="Diagra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93" r="18469"/>
          <a:stretch/>
        </p:blipFill>
        <p:spPr>
          <a:xfrm>
            <a:off x="-15594" y="2591266"/>
            <a:ext cx="4612054" cy="42973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620FE85-AFE2-4056-ACA1-568599FA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77708F-73DD-4DD9-9489-B7F7C88F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B4811-1665-F895-082C-47F3EA893741}"/>
              </a:ext>
            </a:extLst>
          </p:cNvPr>
          <p:cNvSpPr/>
          <p:nvPr/>
        </p:nvSpPr>
        <p:spPr>
          <a:xfrm>
            <a:off x="-1641" y="453643"/>
            <a:ext cx="4668135" cy="1435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Picture 7" descr="A blue and orange circle with a few missing pieces&#10;&#10;Description automatically generated with medium confidence">
            <a:extLst>
              <a:ext uri="{FF2B5EF4-FFF2-40B4-BE49-F238E27FC236}">
                <a16:creationId xmlns:a16="http://schemas.microsoft.com/office/drawing/2014/main" id="{CDC4812D-818D-409A-A6BD-058B9AEBF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95" y="1916782"/>
            <a:ext cx="3708990" cy="223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AB43FF07-29D5-67EA-75F2-2317115006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-1258" r="20534"/>
          <a:stretch/>
        </p:blipFill>
        <p:spPr bwMode="auto">
          <a:xfrm>
            <a:off x="9523183" y="1888679"/>
            <a:ext cx="2375130" cy="22611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F2178E-8F30-5CEF-7E22-DC421C07752D}"/>
              </a:ext>
            </a:extLst>
          </p:cNvPr>
          <p:cNvSpPr txBox="1"/>
          <p:nvPr/>
        </p:nvSpPr>
        <p:spPr>
          <a:xfrm>
            <a:off x="4779195" y="4463357"/>
            <a:ext cx="370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solidFill>
                  <a:schemeClr val="bg1"/>
                </a:solidFill>
              </a:rPr>
              <a:t>47% din persoane prefera sa manance si sa comande in restaurant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F014-74B9-DC6F-D388-A19F889913AD}"/>
              </a:ext>
            </a:extLst>
          </p:cNvPr>
          <p:cNvSpPr txBox="1"/>
          <p:nvPr/>
        </p:nvSpPr>
        <p:spPr>
          <a:xfrm>
            <a:off x="9523183" y="4463357"/>
            <a:ext cx="237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solidFill>
                  <a:schemeClr val="bg1"/>
                </a:solidFill>
              </a:rPr>
              <a:t>90% din persoane s-au plans de comenzi gresite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rtlCol="0">
            <a:normAutofit/>
          </a:bodyPr>
          <a:lstStyle/>
          <a:p>
            <a:pPr rtl="0"/>
            <a:r>
              <a:rPr lang="ro-RO" dirty="0"/>
              <a:t>Tehnologii folosite</a:t>
            </a: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4791522" y="1614071"/>
            <a:ext cx="6489819" cy="3650488"/>
          </a:xfrm>
          <a:prstGeom prst="rect">
            <a:avLst/>
          </a:prstGeom>
        </p:spPr>
      </p:pic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81086"/>
              </p:ext>
            </p:extLst>
          </p:nvPr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3BC07B-DE3C-547B-0C70-A66C7CEDF126}"/>
              </a:ext>
            </a:extLst>
          </p:cNvPr>
          <p:cNvSpPr txBox="1"/>
          <p:nvPr/>
        </p:nvSpPr>
        <p:spPr>
          <a:xfrm>
            <a:off x="1256145" y="2983345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CA281-E0BF-AA0D-23E2-3193FC7DBD6B}"/>
              </a:ext>
            </a:extLst>
          </p:cNvPr>
          <p:cNvSpPr txBox="1"/>
          <p:nvPr/>
        </p:nvSpPr>
        <p:spPr>
          <a:xfrm>
            <a:off x="2238849" y="2983344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06D4F-DD8A-A4AF-31BD-C06E3DD559B1}"/>
              </a:ext>
            </a:extLst>
          </p:cNvPr>
          <p:cNvSpPr txBox="1"/>
          <p:nvPr/>
        </p:nvSpPr>
        <p:spPr>
          <a:xfrm>
            <a:off x="1916511" y="3785107"/>
            <a:ext cx="7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B909C-B51D-03FC-0F64-33FCFDE916C9}"/>
              </a:ext>
            </a:extLst>
          </p:cNvPr>
          <p:cNvSpPr txBox="1"/>
          <p:nvPr/>
        </p:nvSpPr>
        <p:spPr>
          <a:xfrm>
            <a:off x="2616949" y="3785107"/>
            <a:ext cx="75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B2ABB-29AD-F5C9-8B9E-748942804EE4}"/>
              </a:ext>
            </a:extLst>
          </p:cNvPr>
          <p:cNvSpPr txBox="1"/>
          <p:nvPr/>
        </p:nvSpPr>
        <p:spPr>
          <a:xfrm>
            <a:off x="1196108" y="4586869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Node.js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ACA0C-29F8-AF0C-BD36-D6BDFCCC85A0}"/>
              </a:ext>
            </a:extLst>
          </p:cNvPr>
          <p:cNvSpPr txBox="1"/>
          <p:nvPr/>
        </p:nvSpPr>
        <p:spPr>
          <a:xfrm>
            <a:off x="2072594" y="4586868"/>
            <a:ext cx="9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FCBA-0BB6-9E78-517E-15B62563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Functionalitati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A2C84-0980-6E89-EC48-93A76AC204BE}"/>
              </a:ext>
            </a:extLst>
          </p:cNvPr>
          <p:cNvSpPr/>
          <p:nvPr/>
        </p:nvSpPr>
        <p:spPr>
          <a:xfrm>
            <a:off x="905347" y="1928388"/>
            <a:ext cx="9669101" cy="2571184"/>
          </a:xfrm>
          <a:prstGeom prst="rect">
            <a:avLst/>
          </a:prstGeom>
          <a:solidFill>
            <a:srgbClr val="969F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55F52-5578-1C62-AE99-4D484D20A9F4}"/>
              </a:ext>
            </a:extLst>
          </p:cNvPr>
          <p:cNvSpPr txBox="1"/>
          <p:nvPr/>
        </p:nvSpPr>
        <p:spPr>
          <a:xfrm>
            <a:off x="911644" y="2009870"/>
            <a:ext cx="342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Aplicatie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7DFAD-0299-1A87-9306-4ED5B265CA3E}"/>
              </a:ext>
            </a:extLst>
          </p:cNvPr>
          <p:cNvSpPr txBox="1"/>
          <p:nvPr/>
        </p:nvSpPr>
        <p:spPr>
          <a:xfrm>
            <a:off x="5246484" y="2009870"/>
            <a:ext cx="333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Aplicatie restaurant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2B0CE-3585-592D-A206-C8E15781FED9}"/>
              </a:ext>
            </a:extLst>
          </p:cNvPr>
          <p:cNvSpPr/>
          <p:nvPr/>
        </p:nvSpPr>
        <p:spPr>
          <a:xfrm>
            <a:off x="581192" y="2533090"/>
            <a:ext cx="9332353" cy="2962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11702-2EEA-FBD9-9A58-0272437541CD}"/>
              </a:ext>
            </a:extLst>
          </p:cNvPr>
          <p:cNvSpPr txBox="1"/>
          <p:nvPr/>
        </p:nvSpPr>
        <p:spPr>
          <a:xfrm>
            <a:off x="581192" y="2644170"/>
            <a:ext cx="3223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Signup/Login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Scanare cod QR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Filtru de cautare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Comanda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Plateste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Bonusuri/Puncte fidelitate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E0A65-76E1-70B0-4D8F-DF70916CD3B8}"/>
              </a:ext>
            </a:extLst>
          </p:cNvPr>
          <p:cNvSpPr txBox="1"/>
          <p:nvPr/>
        </p:nvSpPr>
        <p:spPr>
          <a:xfrm>
            <a:off x="4952245" y="2644170"/>
            <a:ext cx="4372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Signup/Login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Introducere comanda manuala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Filtru de cautare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bg1"/>
                </a:solidFill>
              </a:rPr>
              <a:t>Generare nota de plata</a:t>
            </a:r>
          </a:p>
        </p:txBody>
      </p:sp>
    </p:spTree>
    <p:extLst>
      <p:ext uri="{BB962C8B-B14F-4D97-AF65-F5344CB8AC3E}">
        <p14:creationId xmlns:p14="http://schemas.microsoft.com/office/powerpoint/2010/main" val="15237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881B-1DA7-86B1-2C86-612DA84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sistemului software</a:t>
            </a:r>
          </a:p>
        </p:txBody>
      </p:sp>
      <p:pic>
        <p:nvPicPr>
          <p:cNvPr id="4" name="Content Placeholder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DBF8DF6B-83DF-DA3E-6245-1B27334A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8" y="2181225"/>
            <a:ext cx="7815424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C507-5A6B-389D-8649-4461DAF3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Scenarii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5E86-4456-A5F8-4353-5010D2A4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Scenariul</a:t>
            </a:r>
            <a:r>
              <a:rPr lang="en-US" sz="2000" dirty="0"/>
              <a:t> de </a:t>
            </a:r>
            <a:r>
              <a:rPr lang="en-US" sz="2000" dirty="0" err="1"/>
              <a:t>inregistrare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comanda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Utilizatorul</a:t>
            </a:r>
            <a:r>
              <a:rPr lang="en-US" sz="2000" dirty="0"/>
              <a:t> </a:t>
            </a:r>
            <a:r>
              <a:rPr lang="en-US" sz="2000" dirty="0" err="1"/>
              <a:t>scaneaza</a:t>
            </a:r>
            <a:r>
              <a:rPr lang="en-US" sz="2000" dirty="0"/>
              <a:t> </a:t>
            </a:r>
            <a:r>
              <a:rPr lang="en-US" sz="2000" dirty="0" err="1"/>
              <a:t>codul</a:t>
            </a:r>
            <a:r>
              <a:rPr lang="en-US" sz="2000" dirty="0"/>
              <a:t> QR de la masa </a:t>
            </a:r>
            <a:r>
              <a:rPr lang="en-US" sz="2000" dirty="0" err="1"/>
              <a:t>unde</a:t>
            </a:r>
            <a:r>
              <a:rPr lang="en-US" sz="2000" dirty="0"/>
              <a:t> o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stea</a:t>
            </a:r>
            <a:r>
              <a:rPr lang="en-US" sz="2000" dirty="0"/>
              <a:t>, se </a:t>
            </a:r>
            <a:r>
              <a:rPr lang="en-US" sz="2000" dirty="0" err="1"/>
              <a:t>inregistreaza</a:t>
            </a:r>
            <a:r>
              <a:rPr lang="en-US" sz="2000" dirty="0"/>
              <a:t> pe </a:t>
            </a:r>
            <a:r>
              <a:rPr lang="en-US" sz="2000" dirty="0" err="1"/>
              <a:t>aplicatie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selecteaza</a:t>
            </a:r>
            <a:r>
              <a:rPr lang="en-US" sz="2000" dirty="0"/>
              <a:t> </a:t>
            </a:r>
            <a:r>
              <a:rPr lang="en-US" sz="2000" dirty="0" err="1"/>
              <a:t>preparatele</a:t>
            </a:r>
            <a:r>
              <a:rPr lang="en-US" sz="2000" dirty="0"/>
              <a:t> </a:t>
            </a:r>
            <a:r>
              <a:rPr lang="en-US" sz="2000" dirty="0" err="1"/>
              <a:t>dorite</a:t>
            </a:r>
            <a:r>
              <a:rPr lang="en-US" sz="2000" dirty="0"/>
              <a:t>. </a:t>
            </a:r>
            <a:r>
              <a:rPr lang="en-US" sz="2000" dirty="0" err="1"/>
              <a:t>Apasa</a:t>
            </a:r>
            <a:r>
              <a:rPr lang="en-US" sz="2000" dirty="0"/>
              <a:t> </a:t>
            </a:r>
            <a:r>
              <a:rPr lang="en-US" sz="2000" dirty="0" err="1"/>
              <a:t>butonul</a:t>
            </a:r>
            <a:r>
              <a:rPr lang="en-US" sz="2000" dirty="0"/>
              <a:t> “</a:t>
            </a:r>
            <a:r>
              <a:rPr lang="en-US" sz="2000" dirty="0" err="1"/>
              <a:t>Comanda</a:t>
            </a:r>
            <a:r>
              <a:rPr lang="en-US" sz="2000" dirty="0"/>
              <a:t>”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inregistra</a:t>
            </a:r>
            <a:r>
              <a:rPr lang="en-US" sz="2000" dirty="0"/>
              <a:t> </a:t>
            </a:r>
            <a:r>
              <a:rPr lang="en-US" sz="2000" dirty="0" err="1"/>
              <a:t>comanda</a:t>
            </a:r>
            <a:r>
              <a:rPr lang="en-US" sz="2000" dirty="0"/>
              <a:t> in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bucataria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instiintata</a:t>
            </a:r>
            <a:r>
              <a:rPr lang="en-US" sz="2000" dirty="0"/>
              <a:t> de </a:t>
            </a:r>
            <a:r>
              <a:rPr lang="en-US" sz="2000" dirty="0" err="1"/>
              <a:t>noua</a:t>
            </a:r>
            <a:r>
              <a:rPr lang="en-US" sz="2000" dirty="0"/>
              <a:t> </a:t>
            </a:r>
            <a:r>
              <a:rPr lang="en-US" sz="2000" dirty="0" err="1"/>
              <a:t>comanda</a:t>
            </a:r>
            <a:r>
              <a:rPr lang="en-US" sz="2000" dirty="0"/>
              <a:t> </a:t>
            </a:r>
            <a:r>
              <a:rPr lang="en-US" sz="2000" dirty="0" err="1"/>
              <a:t>plasata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La final,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selecteaza</a:t>
            </a:r>
            <a:r>
              <a:rPr lang="en-US" sz="2000" dirty="0"/>
              <a:t> </a:t>
            </a:r>
            <a:r>
              <a:rPr lang="en-US" sz="2000" dirty="0" err="1"/>
              <a:t>modalitatea</a:t>
            </a:r>
            <a:r>
              <a:rPr lang="en-US" sz="2000" dirty="0"/>
              <a:t> de </a:t>
            </a:r>
            <a:r>
              <a:rPr lang="en-US" sz="2000" dirty="0" err="1"/>
              <a:t>plata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chelnerii</a:t>
            </a:r>
            <a:r>
              <a:rPr lang="en-US" sz="2000" dirty="0"/>
              <a:t> sunt </a:t>
            </a:r>
            <a:r>
              <a:rPr lang="en-US" sz="2000" dirty="0" err="1"/>
              <a:t>instiintati</a:t>
            </a:r>
            <a:r>
              <a:rPr lang="en-US" sz="2000" dirty="0"/>
              <a:t> de nota de </a:t>
            </a:r>
            <a:r>
              <a:rPr lang="en-US" sz="2000" dirty="0" err="1"/>
              <a:t>plata</a:t>
            </a:r>
            <a:r>
              <a:rPr lang="en-US" sz="2000" dirty="0"/>
              <a:t>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apasarea</a:t>
            </a:r>
            <a:r>
              <a:rPr lang="en-US" sz="2000" dirty="0"/>
              <a:t> </a:t>
            </a:r>
            <a:r>
              <a:rPr lang="en-US" sz="2000" dirty="0" err="1"/>
              <a:t>butonului</a:t>
            </a:r>
            <a:r>
              <a:rPr lang="en-US" sz="2000" dirty="0"/>
              <a:t> “Plata”.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2789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5BA4-3FF3-0C9E-71E9-0C6C20CA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AGile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F1CB0-6FEC-1883-F397-F1E6933A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45988"/>
            <a:ext cx="2629267" cy="3096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27FD3C-8923-1184-F722-D72E4295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74" y="2045988"/>
            <a:ext cx="8030654" cy="1152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92CBAE-AD91-0E9B-340A-6FB8D170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799" y="3198690"/>
            <a:ext cx="7993329" cy="1044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3A8A1E-7609-27AB-B748-92B770287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467" y="4275636"/>
            <a:ext cx="8002661" cy="866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3C5530-B89E-3CA6-BDFD-4423688B1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467" y="5141400"/>
            <a:ext cx="8030654" cy="8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3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Tehnologie - proiectare Dividend</Template>
  <TotalTime>85</TotalTime>
  <Words>301</Words>
  <Application>Microsoft Office PowerPoint</Application>
  <PresentationFormat>Widescreen</PresentationFormat>
  <Paragraphs>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Dividend</vt:lpstr>
      <vt:lpstr>Sistem software pentru prelucrarea si gestionarea comenzilor intr-un restaurant</vt:lpstr>
      <vt:lpstr>Cuprins</vt:lpstr>
      <vt:lpstr>Motivația alegerii temei</vt:lpstr>
      <vt:lpstr>State-of-the-art</vt:lpstr>
      <vt:lpstr>Tehnologii folosite</vt:lpstr>
      <vt:lpstr>Functionalitati</vt:lpstr>
      <vt:lpstr>Arhitectura sistemului software</vt:lpstr>
      <vt:lpstr>Scenarii de utilizare</vt:lpstr>
      <vt:lpstr>Implementarea proiectului prin metoda AGile</vt:lpstr>
      <vt:lpstr>Demo produs</vt:lpstr>
      <vt:lpstr>Demo produs</vt:lpstr>
      <vt:lpstr>Demo produs</vt:lpstr>
      <vt:lpstr>Demo produs</vt:lpstr>
      <vt:lpstr>Demo produs</vt:lpstr>
      <vt:lpstr>Demo produs</vt:lpstr>
      <vt:lpstr>Concluzii si perspective de viitor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software pentru prelucrarea si gestionarea comenzilor intr-un restaurant</dc:title>
  <dc:creator>Matei-Alexandru CIUCA</dc:creator>
  <cp:lastModifiedBy>Matei-Alexandru CIUCA</cp:lastModifiedBy>
  <cp:revision>42</cp:revision>
  <dcterms:created xsi:type="dcterms:W3CDTF">2024-04-15T23:21:48Z</dcterms:created>
  <dcterms:modified xsi:type="dcterms:W3CDTF">2024-04-16T00:47:03Z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