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4"/>
  </p:sldMasterIdLst>
  <p:notesMasterIdLst>
    <p:notesMasterId r:id="rId49"/>
  </p:notesMasterIdLst>
  <p:sldIdLst>
    <p:sldId id="304" r:id="rId5"/>
    <p:sldId id="310" r:id="rId6"/>
    <p:sldId id="305" r:id="rId7"/>
    <p:sldId id="311" r:id="rId8"/>
    <p:sldId id="499" r:id="rId9"/>
    <p:sldId id="312" r:id="rId10"/>
    <p:sldId id="313" r:id="rId11"/>
    <p:sldId id="501" r:id="rId12"/>
    <p:sldId id="502" r:id="rId13"/>
    <p:sldId id="503" r:id="rId14"/>
    <p:sldId id="504" r:id="rId15"/>
    <p:sldId id="506" r:id="rId16"/>
    <p:sldId id="507" r:id="rId17"/>
    <p:sldId id="508" r:id="rId18"/>
    <p:sldId id="509" r:id="rId19"/>
    <p:sldId id="308" r:id="rId20"/>
    <p:sldId id="261" r:id="rId21"/>
    <p:sldId id="318" r:id="rId22"/>
    <p:sldId id="265" r:id="rId23"/>
    <p:sldId id="321" r:id="rId24"/>
    <p:sldId id="320" r:id="rId25"/>
    <p:sldId id="319" r:id="rId26"/>
    <p:sldId id="498" r:id="rId27"/>
    <p:sldId id="500" r:id="rId28"/>
    <p:sldId id="316" r:id="rId29"/>
    <p:sldId id="497" r:id="rId30"/>
    <p:sldId id="496" r:id="rId31"/>
    <p:sldId id="325" r:id="rId32"/>
    <p:sldId id="306" r:id="rId33"/>
    <p:sldId id="302" r:id="rId34"/>
    <p:sldId id="303" r:id="rId35"/>
    <p:sldId id="323" r:id="rId36"/>
    <p:sldId id="324" r:id="rId37"/>
    <p:sldId id="307" r:id="rId38"/>
    <p:sldId id="326" r:id="rId39"/>
    <p:sldId id="327" r:id="rId40"/>
    <p:sldId id="328" r:id="rId41"/>
    <p:sldId id="309" r:id="rId42"/>
    <p:sldId id="490" r:id="rId43"/>
    <p:sldId id="480" r:id="rId44"/>
    <p:sldId id="485" r:id="rId45"/>
    <p:sldId id="495" r:id="rId46"/>
    <p:sldId id="483" r:id="rId47"/>
    <p:sldId id="298" r:id="rId48"/>
  </p:sldIdLst>
  <p:sldSz cx="9144000" cy="5143500" type="screen16x9"/>
  <p:notesSz cx="6858000" cy="103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kp1oPnRkXsZJb1RHTM/u+1pED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518F-583A-494B-B52C-1F58E07C908C}" v="750" dt="2020-07-16T19:29:33.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977" autoAdjust="0"/>
  </p:normalViewPr>
  <p:slideViewPr>
    <p:cSldViewPr snapToGrid="0">
      <p:cViewPr varScale="1">
        <p:scale>
          <a:sx n="126" d="100"/>
          <a:sy n="126" d="100"/>
        </p:scale>
        <p:origin x="11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customschemas.google.com/relationships/presentationmetadata" Target="metadata"/><Relationship Id="rId58"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3.org/Protocols/rfc2616/rfc2616-sec14.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json.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anielmiessler.com/study/difference-between-uri-ur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7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275"/>
              <a:buNone/>
            </a:pPr>
            <a:r>
              <a:rPr lang="en-US"/>
              <a:t>Al doua constrângere este client-server, probabil ca sunteți familiari de la rețele cu acest model. Acest lucru înseamna ca fiecare parte (clientul si server-ul ) trebuie sa evolueze independent fără dependente una fata de cealaltă componenta. Un client ar trebui sa știe doar URI-ul resursei si atât. Cam acesta e modelul după care se ghidează în mare parte aplicațiile în ziua de azi.</a:t>
            </a:r>
          </a:p>
        </p:txBody>
      </p:sp>
    </p:spTree>
    <p:extLst>
      <p:ext uri="{BB962C8B-B14F-4D97-AF65-F5344CB8AC3E}">
        <p14:creationId xmlns:p14="http://schemas.microsoft.com/office/powerpoint/2010/main" val="413761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indent="-171450">
              <a:buSzPts val="275"/>
            </a:pPr>
            <a:r>
              <a:rPr lang="en-US"/>
              <a:t>Constrângerea de stateless este inspirata din HTTP, după cum știți fiecare request încapsulează suficienta informație, astfel ca server-ul nu va stoca nimic despre ultimul request HTTP adresat de client. Va trata fiecare cerere ca si cum ar fi una noi, fără sesiuni si fără un istoric. Daca avem nevoie de state de exemplu când ne logam undeva si avem anumite drepturi, atunci aceste informații sunt ținute pe client si fiecare request pe care îl va face va conține informația necesara autentificării de exemplu un cod de autorizare si autentificare JWT. Nimic despre contextul clientului nu va fi salvat pe server intre requesturi, clientul este responsabil pentru a face managementul stării aplicației.</a:t>
            </a:r>
          </a:p>
        </p:txBody>
      </p:sp>
    </p:spTree>
    <p:extLst>
      <p:ext uri="{BB962C8B-B14F-4D97-AF65-F5344CB8AC3E}">
        <p14:creationId xmlns:p14="http://schemas.microsoft.com/office/powerpoint/2010/main" val="422975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indent="-171450">
              <a:buSzPts val="275"/>
            </a:pPr>
            <a:r>
              <a:rPr lang="en-US"/>
              <a:t> cache-ul reprezinta abilitatea de a stoca copii frecvente a datelor accesata cu tot cu calea de request-response ca un dicționar care are ca si cheie requestul si valoare reponse-ul, când un client are nevoie de o resursa daca aceasta exista în cache va fi folosita si astfel va scuti server-ul sa apeleze serviciul.</a:t>
            </a:r>
          </a:p>
          <a:p>
            <a:pPr marL="171450" indent="-171450">
              <a:buSzPts val="275"/>
            </a:pPr>
            <a:r>
              <a:rPr lang="en-US"/>
              <a:t>Gandii-va la un serviciu meteo care da vremea din ora în ora. Daca cineva vine la fix si cere informații, aplicația va apela serviciul de vreme va lua informațiile si le va salva într-un cache deoarece știe ca timp de o ora nu se vor schimba si astfel nu mai consuma resurse sa ia acele informații din nou, când un client vine va folosii acele informații pana când apar altele noi si cache-ul se reîmprospătează</a:t>
            </a:r>
            <a:br>
              <a:rPr lang="en-US" dirty="0"/>
            </a:br>
            <a:endParaRPr lang="en-US" dirty="0"/>
          </a:p>
          <a:p>
            <a:pPr>
              <a:buSzPts val="275"/>
            </a:pPr>
            <a:r>
              <a:rPr lang="en-US"/>
              <a:t>De obicei browserele tratează request-urile GET ca fiind cachable, POST, PUT, DELETE niciodată by default. Daca vrem sa modificam comportamentul pre definit ne vom baza pe headerele Expire sau Cache Control</a:t>
            </a:r>
          </a:p>
          <a:p>
            <a:pPr marL="171450" indent="-171450">
              <a:buSzPts val="275"/>
            </a:pPr>
            <a:endParaRPr lang="en-US" dirty="0"/>
          </a:p>
        </p:txBody>
      </p:sp>
    </p:spTree>
    <p:extLst>
      <p:ext uri="{BB962C8B-B14F-4D97-AF65-F5344CB8AC3E}">
        <p14:creationId xmlns:p14="http://schemas.microsoft.com/office/powerpoint/2010/main" val="264759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SzPts val="275"/>
              <a:buNone/>
            </a:pPr>
            <a:br>
              <a:rPr lang="en-US" dirty="0"/>
            </a:br>
            <a:endParaRPr lang="en-US"/>
          </a:p>
          <a:p>
            <a:pPr>
              <a:buSzPts val="275"/>
            </a:pPr>
            <a:r>
              <a:rPr lang="en-US"/>
              <a:t>REST ne lasă sa folosim o arhitectura bazate pe layere de exemplu deployezi un api pe server-ul A , stochezi datele pe server-ul B si autentifici totul în server-ul C, pe client-ul a nu îl interesează si nu ar trebui sa îl interesează daca e conectat direct la server sau la un intermediar, astfel obținem avantaje cum ar fi load balancing ( sa distribuim requesturile către mai multe instante ale aplicației noastre.</a:t>
            </a:r>
          </a:p>
          <a:p>
            <a:pPr marL="0" indent="0">
              <a:buSzPts val="275"/>
              <a:buNone/>
            </a:pPr>
            <a:br>
              <a:rPr lang="en-US" dirty="0"/>
            </a:br>
            <a:endParaRPr lang="en-US" dirty="0"/>
          </a:p>
        </p:txBody>
      </p:sp>
    </p:spTree>
    <p:extLst>
      <p:ext uri="{BB962C8B-B14F-4D97-AF65-F5344CB8AC3E}">
        <p14:creationId xmlns:p14="http://schemas.microsoft.com/office/powerpoint/2010/main" val="368349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275"/>
              <a:buNone/>
            </a:pPr>
            <a:br>
              <a:rPr lang="en-US" dirty="0"/>
            </a:br>
            <a:endParaRPr lang="en-US"/>
          </a:p>
          <a:p>
            <a:pPr>
              <a:buSzPts val="275"/>
              <a:buNone/>
            </a:pPr>
            <a:r>
              <a:rPr lang="en-US"/>
              <a:t>Ultima constrângere este opționala. De obicei când vei returna date în urma unor requesturi acestea vor fi statice, de exemplu JSON XML. Dar când este nevoie poți returna si cod executabil pentru anumite parți ale aplicației, de exemplu un client poate folosi API-ul tău pentru a randa un widget pe UI si API-ul ii va returna codul. Acest lucru este permis.</a:t>
            </a:r>
          </a:p>
          <a:p>
            <a:pPr marL="158750" indent="0">
              <a:buSzPts val="275"/>
              <a:buNone/>
            </a:pPr>
            <a:br>
              <a:rPr lang="en-US" dirty="0"/>
            </a:br>
            <a:endParaRPr lang="en-US" dirty="0"/>
          </a:p>
        </p:txBody>
      </p:sp>
    </p:spTree>
    <p:extLst>
      <p:ext uri="{BB962C8B-B14F-4D97-AF65-F5344CB8AC3E}">
        <p14:creationId xmlns:p14="http://schemas.microsoft.com/office/powerpoint/2010/main" val="4072261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1400"/>
              <a:buNone/>
            </a:pPr>
            <a:r>
              <a:rPr lang="en-US"/>
              <a:t>E foarte bun pentru ca se separa resposabilitatile.</a:t>
            </a: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45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275"/>
              <a:buNone/>
            </a:pPr>
            <a:r>
              <a:rPr lang="en-US"/>
              <a:t>POCO – o clasa simpla cu proprietati care nu are dependinte la nimic</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8622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2375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a:solidFill>
                  <a:schemeClr val="dk1"/>
                </a:solidFill>
                <a:effectLst/>
                <a:latin typeface="Arial"/>
                <a:ea typeface="Arial"/>
                <a:cs typeface="Arial"/>
                <a:sym typeface="Arial"/>
              </a:rPr>
              <a:t>Content negotiation</a:t>
            </a:r>
          </a:p>
          <a:p>
            <a:r>
              <a:rPr lang="en-US" sz="1100" b="0" i="0" u="none" strike="noStrike" cap="none" dirty="0">
                <a:solidFill>
                  <a:schemeClr val="dk1"/>
                </a:solidFill>
                <a:effectLst/>
                <a:latin typeface="Arial"/>
                <a:ea typeface="Arial"/>
                <a:cs typeface="Arial"/>
                <a:sym typeface="Arial"/>
              </a:rPr>
              <a:t>Content negotiation occurs when the client specifies an </a:t>
            </a:r>
            <a:r>
              <a:rPr lang="en-US" sz="1100" b="0" i="0" u="none" strike="noStrike" cap="none" dirty="0">
                <a:solidFill>
                  <a:schemeClr val="dk1"/>
                </a:solidFill>
                <a:effectLst/>
                <a:latin typeface="Arial"/>
                <a:ea typeface="Arial"/>
                <a:cs typeface="Arial"/>
                <a:sym typeface="Arial"/>
                <a:hlinkClick r:id="rId3"/>
              </a:rPr>
              <a:t>Accept header</a:t>
            </a:r>
            <a:r>
              <a:rPr lang="en-US" sz="1100" b="0" i="0" u="none" strike="noStrike" cap="none" dirty="0">
                <a:solidFill>
                  <a:schemeClr val="dk1"/>
                </a:solidFill>
                <a:effectLst/>
                <a:latin typeface="Arial"/>
                <a:ea typeface="Arial"/>
                <a:cs typeface="Arial"/>
                <a:sym typeface="Arial"/>
              </a:rPr>
              <a:t>. The default format used by ASP.NET Core is </a:t>
            </a:r>
            <a:r>
              <a:rPr lang="en-US" sz="1100" b="0" i="0" u="none" strike="noStrike" cap="none" dirty="0">
                <a:solidFill>
                  <a:schemeClr val="dk1"/>
                </a:solidFill>
                <a:effectLst/>
                <a:latin typeface="Arial"/>
                <a:ea typeface="Arial"/>
                <a:cs typeface="Arial"/>
                <a:sym typeface="Arial"/>
                <a:hlinkClick r:id="rId4"/>
              </a:rPr>
              <a:t>JSON</a:t>
            </a:r>
            <a:r>
              <a:rPr lang="en-US" sz="1100" b="0" i="0" u="none" strike="noStrike" cap="none" dirty="0">
                <a:solidFill>
                  <a:schemeClr val="dk1"/>
                </a:solidFill>
                <a:effectLst/>
                <a:latin typeface="Arial"/>
                <a:ea typeface="Arial"/>
                <a:cs typeface="Arial"/>
                <a:sym typeface="Arial"/>
              </a:rPr>
              <a:t>.</a:t>
            </a:r>
          </a:p>
          <a:p>
            <a:endParaRPr lang="en-US" sz="1100" b="0" i="0" u="none" strike="noStrike" cap="none" dirty="0">
              <a:solidFill>
                <a:schemeClr val="dk1"/>
              </a:solidFill>
              <a:effectLst/>
              <a:latin typeface="Arial"/>
              <a:ea typeface="Arial"/>
              <a:cs typeface="Arial"/>
              <a:sym typeface="Arial"/>
            </a:endParaRPr>
          </a:p>
          <a:p>
            <a:r>
              <a:rPr lang="en-US" sz="1100" b="0" i="0" u="none" strike="noStrike" cap="none" dirty="0">
                <a:solidFill>
                  <a:schemeClr val="dk1"/>
                </a:solidFill>
                <a:effectLst/>
                <a:latin typeface="Arial"/>
                <a:ea typeface="Arial"/>
                <a:cs typeface="Arial"/>
                <a:sym typeface="Arial"/>
              </a:rPr>
              <a:t>Content </a:t>
            </a:r>
            <a:r>
              <a:rPr lang="en-US" sz="1100" b="0" i="1" u="none" strike="noStrike" cap="none" dirty="0">
                <a:solidFill>
                  <a:schemeClr val="dk1"/>
                </a:solidFill>
                <a:effectLst/>
                <a:latin typeface="Arial"/>
                <a:ea typeface="Arial"/>
                <a:cs typeface="Arial"/>
                <a:sym typeface="Arial"/>
              </a:rPr>
              <a:t>negotiation</a:t>
            </a:r>
            <a:r>
              <a:rPr lang="en-US" sz="1100" b="0" i="0" u="none" strike="noStrike" cap="none" dirty="0">
                <a:solidFill>
                  <a:schemeClr val="dk1"/>
                </a:solidFill>
                <a:effectLst/>
                <a:latin typeface="Arial"/>
                <a:ea typeface="Arial"/>
                <a:cs typeface="Arial"/>
                <a:sym typeface="Arial"/>
              </a:rPr>
              <a:t> takes place when an Accept header appears in the request. When a request contains an accept header, ASP.NET Core:</a:t>
            </a:r>
          </a:p>
          <a:p>
            <a:r>
              <a:rPr lang="en-US" sz="1100" b="0" i="0" u="none" strike="noStrike" cap="none" dirty="0">
                <a:solidFill>
                  <a:schemeClr val="dk1"/>
                </a:solidFill>
                <a:effectLst/>
                <a:latin typeface="Arial"/>
                <a:ea typeface="Arial"/>
                <a:cs typeface="Arial"/>
                <a:sym typeface="Arial"/>
              </a:rPr>
              <a:t>Enumerates the media types in the accept header in preference order.</a:t>
            </a:r>
          </a:p>
          <a:p>
            <a:r>
              <a:rPr lang="en-US" sz="1100" b="0" i="0" u="none" strike="noStrike" cap="none" dirty="0">
                <a:solidFill>
                  <a:schemeClr val="dk1"/>
                </a:solidFill>
                <a:effectLst/>
                <a:latin typeface="Arial"/>
                <a:ea typeface="Arial"/>
                <a:cs typeface="Arial"/>
                <a:sym typeface="Arial"/>
              </a:rPr>
              <a:t>Tries to find a formatter that can produce a response in one of the formats specified.</a:t>
            </a:r>
          </a:p>
          <a:p>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0153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4299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ASP.NET MVC offers us three options ViewData, ViewBag, and TempData for passing data from controller to view and in next request.</a:t>
            </a:r>
          </a:p>
          <a:p>
            <a:pPr>
              <a:buNone/>
            </a:pPr>
            <a:endParaRPr lang="en-US" dirty="0"/>
          </a:p>
          <a:p>
            <a:pPr>
              <a:buNone/>
            </a:pPr>
            <a:r>
              <a:rPr lang="en-US"/>
              <a:t>ViewBag e doar un o modalitate dynamica a lui ViewData si apare in MVC 3.</a:t>
            </a:r>
            <a:endParaRPr lang="en-US" dirty="0"/>
          </a:p>
        </p:txBody>
      </p:sp>
    </p:spTree>
    <p:extLst>
      <p:ext uri="{BB962C8B-B14F-4D97-AF65-F5344CB8AC3E}">
        <p14:creationId xmlns:p14="http://schemas.microsoft.com/office/powerpoint/2010/main" val="1156957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Dictionar care tine date pentru o perioada foarte mica de timp (pentru un singur HTTP request), foloseste variable de Sesiune. Trebuie folosit cu Redirectari (302/ 303- acelasi request).</a:t>
            </a:r>
          </a:p>
          <a:p>
            <a:pPr>
              <a:buNone/>
            </a:pPr>
            <a:endParaRPr lang="en-US" dirty="0"/>
          </a:p>
        </p:txBody>
      </p:sp>
    </p:spTree>
    <p:extLst>
      <p:ext uri="{BB962C8B-B14F-4D97-AF65-F5344CB8AC3E}">
        <p14:creationId xmlns:p14="http://schemas.microsoft.com/office/powerpoint/2010/main" val="877196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Razor = o syantaxa pentru a crea pagini web cu c#</a:t>
            </a:r>
          </a:p>
          <a:p>
            <a:pPr>
              <a:buNone/>
            </a:pPr>
            <a:r>
              <a:rPr lang="en-US">
                <a:latin typeface="Calibri"/>
                <a:cs typeface="Calibri"/>
              </a:rPr>
              <a:t>Html helper e o clasa C# care genereaza elemente html intr-un view razor</a:t>
            </a:r>
            <a:endParaRPr lang="en-US" dirty="0">
              <a:latin typeface="Calibri"/>
              <a:cs typeface="Calibri"/>
            </a:endParaRPr>
          </a:p>
          <a:p>
            <a:pPr>
              <a:buNone/>
            </a:pPr>
            <a:endParaRPr lang="en-US" dirty="0">
              <a:latin typeface="Calibri"/>
              <a:cs typeface="Calibri"/>
            </a:endParaRPr>
          </a:p>
          <a:p>
            <a:pPr>
              <a:buNone/>
            </a:pPr>
            <a:r>
              <a:rPr lang="en-US">
                <a:latin typeface="Calibri"/>
                <a:cs typeface="Calibri"/>
              </a:rPr>
              <a:t>Diferenta o face clasele din care mosteneste controller-ul (pt mvc e Controller si pt api e ControllerBase)</a:t>
            </a:r>
            <a:endParaRPr lang="en-US" dirty="0">
              <a:latin typeface="Calibri"/>
              <a:cs typeface="Calibri"/>
            </a:endParaRPr>
          </a:p>
        </p:txBody>
      </p:sp>
    </p:spTree>
    <p:extLst>
      <p:ext uri="{BB962C8B-B14F-4D97-AF65-F5344CB8AC3E}">
        <p14:creationId xmlns:p14="http://schemas.microsoft.com/office/powerpoint/2010/main" val="412141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38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bb137e4e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5bb137e4ef_1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1400"/>
              <a:buNone/>
            </a:pPr>
            <a:r>
              <a:rPr lang="en"/>
              <a:t>URI – identifier iti spune unde e resursa</a:t>
            </a:r>
            <a:endParaRPr lang="en" sz="1100" b="0" i="0" u="none" strike="noStrike" cap="none">
              <a:solidFill>
                <a:schemeClr val="dk1"/>
              </a:solidFill>
              <a:latin typeface="Arial"/>
              <a:ea typeface="Arial"/>
              <a:cs typeface="Arial"/>
            </a:endParaRPr>
          </a:p>
          <a:p>
            <a:pPr marL="0" indent="0">
              <a:buSzPts val="1400"/>
              <a:buNone/>
            </a:pPr>
            <a:r>
              <a:rPr lang="en"/>
              <a:t>URL- localizare, iti spune si cum o acceszi</a:t>
            </a:r>
            <a:endParaRPr lang="en" dirty="0"/>
          </a:p>
          <a:p>
            <a:pPr marL="0" marR="0" lvl="0" indent="0" algn="l" rtl="0">
              <a:spcBef>
                <a:spcPts val="0"/>
              </a:spcBef>
              <a:spcAft>
                <a:spcPts val="0"/>
              </a:spcAft>
              <a:buClr>
                <a:schemeClr val="dk1"/>
              </a:buClr>
              <a:buSzPts val="1400"/>
              <a:buFont typeface="Arial"/>
              <a:buNone/>
            </a:pPr>
            <a:r>
              <a:rPr lang="en-US" sz="1100" b="0" i="0" u="none" strike="noStrike" cap="none" dirty="0">
                <a:solidFill>
                  <a:schemeClr val="dk1"/>
                </a:solidFill>
                <a:latin typeface="Arial"/>
                <a:ea typeface="Arial"/>
                <a:cs typeface="Arial"/>
                <a:sym typeface="Arial"/>
              </a:rPr>
              <a:t>U</a:t>
            </a:r>
            <a:r>
              <a:rPr lang="en" sz="1100" b="0" i="0" u="none" strike="noStrike" cap="none" dirty="0">
                <a:solidFill>
                  <a:schemeClr val="dk1"/>
                </a:solidFill>
                <a:latin typeface="Arial"/>
                <a:ea typeface="Arial"/>
                <a:cs typeface="Arial"/>
                <a:sym typeface="Arial"/>
              </a:rPr>
              <a:t>ri vs url ? </a:t>
            </a:r>
            <a:r>
              <a:rPr lang="en-US" dirty="0">
                <a:hlinkClick r:id="rId3"/>
              </a:rPr>
              <a:t>https://danielmiessler.com/study/difference-between-uri-url/</a:t>
            </a:r>
          </a:p>
          <a:p>
            <a:pPr marL="0" indent="0">
              <a:buSzPts val="1400"/>
              <a:buNone/>
            </a:pPr>
            <a:r>
              <a:rPr lang="en-US"/>
              <a:t>.Net are un modul de rutare integrat care mapeaza requesturile catre actiunile unui controller</a:t>
            </a:r>
          </a:p>
          <a:p>
            <a:pPr marL="0" indent="0">
              <a:buSzPts val="1400"/>
              <a:buNone/>
            </a:pPr>
            <a:r>
              <a:rPr lang="en-US"/>
              <a:t>Ar trebui sa iti poti da seama din url ce controller- actiune acesezi</a:t>
            </a:r>
            <a:endParaRPr lang="en-US" dirty="0"/>
          </a:p>
          <a:p>
            <a:pPr marL="361950" indent="-361950">
              <a:buSzPts val="1400"/>
              <a:buFont typeface="Noto Sans Symbols,Sans-Serif"/>
              <a:buChar char="●"/>
            </a:pPr>
            <a:r>
              <a:rPr lang="en-US"/>
              <a:t>Matches request URI with controller action</a:t>
            </a:r>
          </a:p>
          <a:p>
            <a:pPr marL="361950" indent="-361950">
              <a:buSzPts val="1400"/>
              <a:buFont typeface="Noto Sans Symbols,Sans-Serif"/>
              <a:buChar char="●"/>
            </a:pPr>
            <a:r>
              <a:rPr lang="en-US"/>
              <a:t>Used to map requests to route handlers</a:t>
            </a:r>
          </a:p>
          <a:p>
            <a:pPr marL="361950" indent="-361950">
              <a:buSzPts val="1400"/>
              <a:buFont typeface="Noto Sans Symbols,Sans-Serif"/>
              <a:buChar char="●"/>
            </a:pPr>
            <a:r>
              <a:rPr lang="en-US"/>
              <a:t>Configured when the application starts up</a:t>
            </a:r>
          </a:p>
          <a:p>
            <a:pPr marL="361950" indent="-361950">
              <a:buSzPts val="1400"/>
              <a:buFont typeface="Noto Sans Symbols,Sans-Serif"/>
              <a:buChar char="●"/>
            </a:pPr>
            <a:r>
              <a:rPr lang="en-US"/>
              <a:t>Can extract values from the URL that will be used for request processing</a:t>
            </a:r>
          </a:p>
          <a:p>
            <a:pPr marL="361950" indent="-361950">
              <a:buSzPts val="1400"/>
              <a:buFont typeface="Noto Sans Symbols,Sans-Serif"/>
              <a:buChar char="●"/>
            </a:pPr>
            <a:r>
              <a:rPr lang="en-US"/>
              <a:t>Also responsible for generating links using the defined routes in ASP.NET apps</a:t>
            </a:r>
          </a:p>
          <a:p>
            <a:pPr marL="361950" indent="-361950">
              <a:buSzPts val="1400"/>
              <a:buFont typeface="Noto Sans Symbols,Sans-Serif"/>
              <a:buChar char="●"/>
            </a:pPr>
            <a:r>
              <a:rPr lang="en-US"/>
              <a:t>Is convention based or attribute based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r>
              <a:rPr lang="en" dirty="0"/>
              <a:t>app.UseMvcWithDefaultRoute();</a:t>
            </a: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Cand creem un obiect e important sa ne asiguram ca datele sunt bune, ca user-ul nu pune litere unde trebuie cifre</a:t>
            </a:r>
          </a:p>
        </p:txBody>
      </p:sp>
    </p:spTree>
    <p:extLst>
      <p:ext uri="{BB962C8B-B14F-4D97-AF65-F5344CB8AC3E}">
        <p14:creationId xmlns:p14="http://schemas.microsoft.com/office/powerpoint/2010/main" val="248238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275"/>
              <a:buNone/>
            </a:pPr>
            <a:r>
              <a:rPr lang="en-US"/>
              <a:t>39 de verbe</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71337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6013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Are rolul de a intercepta un request  si de a-l procesa in mai multi pasi. </a:t>
            </a:r>
          </a:p>
          <a:p>
            <a:pPr>
              <a:buNone/>
            </a:pPr>
            <a:r>
              <a:rPr lang="en-US">
                <a:latin typeface="Calibri"/>
                <a:cs typeface="Calibri"/>
              </a:rPr>
              <a:t>Procesul prin care trece requestul e format din 3 middleware sau 3 etape, alogie cu recursivitatea</a:t>
            </a:r>
            <a:endParaRPr lang="en-US" dirty="0">
              <a:latin typeface="Calibri"/>
              <a:cs typeface="Calibri"/>
            </a:endParaRPr>
          </a:p>
          <a:p>
            <a:pPr>
              <a:buNone/>
            </a:pPr>
            <a:r>
              <a:rPr lang="en-US">
                <a:latin typeface="Calibri"/>
                <a:cs typeface="Calibri"/>
              </a:rPr>
              <a:t>Ii un mod de a abstractiza procesarea care se intampla in controller, pentru ca requestul va ajunge mai intai in middleware si apoi daca vrem va fi procesat de catre controller-ul nostru</a:t>
            </a:r>
          </a:p>
          <a:p>
            <a:pPr>
              <a:buNone/>
            </a:pPr>
            <a:r>
              <a:rPr lang="en-US">
                <a:latin typeface="Calibri"/>
                <a:cs typeface="Calibri"/>
              </a:rPr>
              <a:t>Middleware de autorizare</a:t>
            </a:r>
            <a:endParaRPr lang="en-US" dirty="0">
              <a:latin typeface="Calibri"/>
              <a:cs typeface="Calibri"/>
            </a:endParaRPr>
          </a:p>
        </p:txBody>
      </p:sp>
    </p:spTree>
    <p:extLst>
      <p:ext uri="{BB962C8B-B14F-4D97-AF65-F5344CB8AC3E}">
        <p14:creationId xmlns:p14="http://schemas.microsoft.com/office/powerpoint/2010/main" val="382257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Putem defini un anumit drum pe care requestul nostru trebuie sa il ia</a:t>
            </a:r>
          </a:p>
          <a:p>
            <a:pPr>
              <a:buNone/>
            </a:pPr>
            <a:endParaRPr lang="en-US" dirty="0">
              <a:latin typeface="Calibri"/>
              <a:cs typeface="Calibri"/>
            </a:endParaRPr>
          </a:p>
        </p:txBody>
      </p:sp>
    </p:spTree>
    <p:extLst>
      <p:ext uri="{BB962C8B-B14F-4D97-AF65-F5344CB8AC3E}">
        <p14:creationId xmlns:p14="http://schemas.microsoft.com/office/powerpoint/2010/main" val="1941937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92A00-7BDE-084E-98A7-C48377FBC6B1}" type="slidenum">
              <a:rPr lang="en-US" smtClean="0"/>
              <a:t>42</a:t>
            </a:fld>
            <a:endParaRPr lang="en-US"/>
          </a:p>
        </p:txBody>
      </p:sp>
    </p:spTree>
    <p:extLst>
      <p:ext uri="{BB962C8B-B14F-4D97-AF65-F5344CB8AC3E}">
        <p14:creationId xmlns:p14="http://schemas.microsoft.com/office/powerpoint/2010/main" val="1981840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697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275"/>
              <a:buNone/>
            </a:pPr>
            <a:r>
              <a:rPr lang="en-US"/>
              <a:t>Metoda safe : metoda care nu modifica o resursa. Un GET nu va modifica niciodata o resursa. Este posibil ca o metoda safe sa modifice anumite lucruri pe server dar acest lucru nu se va reflecta in reprezentarea resursei.</a:t>
            </a:r>
          </a:p>
          <a:p>
            <a:pPr marL="0" indent="0">
              <a:buSzPts val="275"/>
              <a:buNone/>
            </a:pPr>
            <a:r>
              <a:rPr lang="en-US"/>
              <a:t>Metodata idempotenta: nu conteaza de cate ori o apelezi: va da acelasi rezultat</a:t>
            </a:r>
          </a:p>
          <a:p>
            <a:pPr marL="0" indent="0">
              <a:buSzPts val="275"/>
              <a:buNone/>
            </a:pPr>
            <a:r>
              <a:rPr lang="en-US"/>
              <a:t>De exemplu POST nu e idempotenta daca faci POST la server sa adaugi o noua resursa o va adauga si de 10 ori, dar PUT spre exemplu daca faci update de 10 ori la aceiasi resursa o sa ai acelasi rezultat. De ce e important asta? Pentru ca e posibil sa ai un bug prin aplicatie sau ceva sa nu mearga bine si un update de resursa sa dureze mai mult, ce face un user cand vede ca aplicatia se incarca mai greu? Pai o sa apese butonu de 100 de ori</a:t>
            </a:r>
            <a:endParaRPr lang="en-US" dirty="0"/>
          </a:p>
        </p:txBody>
      </p:sp>
    </p:spTree>
    <p:extLst>
      <p:ext uri="{BB962C8B-B14F-4D97-AF65-F5344CB8AC3E}">
        <p14:creationId xmlns:p14="http://schemas.microsoft.com/office/powerpoint/2010/main" val="20378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275"/>
              <a:buNone/>
            </a:pPr>
            <a:r>
              <a:rPr lang="en-US"/>
              <a:t>Status codes:</a:t>
            </a:r>
            <a:endParaRPr lang="en-US" dirty="0"/>
          </a:p>
          <a:p>
            <a:pPr marL="0" indent="0">
              <a:buSzPts val="275"/>
              <a:buNone/>
            </a:pPr>
            <a:r>
              <a:rPr lang="en-US"/>
              <a:t>Avem 5 categorii, iar in functie de acestea ar trebui sa putem spune ce s a intamplat cu un anumit request doar uitandu-ne la un status code (ofc daca e implementat bine api-ul)</a:t>
            </a:r>
          </a:p>
          <a:p>
            <a:pPr marL="0" indent="0">
              <a:buSzPts val="275"/>
              <a:buNone/>
            </a:pPr>
            <a:endParaRPr lang="en-US" dirty="0"/>
          </a:p>
          <a:p>
            <a:pPr marL="0" indent="0">
              <a:buSzPts val="275"/>
              <a:buNone/>
            </a:pPr>
            <a:r>
              <a:rPr lang="en-US"/>
              <a:t>400 bad request : ce inseamna ? Nu ar trebui sa returnezi 400 bad request daca din cauza un reguli de business din api-ul tau, nu ai reusit sa procesezi cereea, bad request ar trebui sa insemne ca user-ul nu a formulat corect cererea. La create cand creem un nou obiect – POST method tu formulezi corect cererea dar el poate exista deja, nu e vina ta deci requestul tau e corect., ar trebui sa returnezi un 409- conflict sau 422 Unprocessable Entity care merg aplicate si la validarea obiectului. 406- not acceptable cand ceri datele intr-un anumit format si server-ul nu ti-l poate da, 415 cand trimiti un format care server-ul nu il poate intelege (xml poate). 63 de status codes</a:t>
            </a:r>
            <a:endParaRPr lang="en-US" dirty="0"/>
          </a:p>
        </p:txBody>
      </p:sp>
    </p:spTree>
    <p:extLst>
      <p:ext uri="{BB962C8B-B14F-4D97-AF65-F5344CB8AC3E}">
        <p14:creationId xmlns:p14="http://schemas.microsoft.com/office/powerpoint/2010/main" val="843243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SzPts val="275"/>
              <a:buNone/>
            </a:pPr>
            <a:r>
              <a:rPr lang="en-US"/>
              <a:t>Sunt facute pentru ca server-ul si clientul sa poata sa trimite informatii adiotionale in request sau in raspuns</a:t>
            </a:r>
          </a:p>
          <a:p>
            <a:pPr marL="0" indent="0">
              <a:buSzPts val="275"/>
              <a:buNone/>
            </a:pPr>
            <a:r>
              <a:rPr lang="en-US"/>
              <a:t>Accept header si content type sunt folosite in negocierea continului-le – prin accept se indica tipul de raspuns pe care clientul il accepta de la server si content-type despre se refera la continutul mesajului in sine (xml sau json)</a:t>
            </a:r>
          </a:p>
          <a:p>
            <a:pPr marL="0" indent="0">
              <a:buSzPts val="275"/>
              <a:buNone/>
            </a:pPr>
            <a:r>
              <a:rPr lang="en-US"/>
              <a:t>Cache control- determina daca un raspuns este cacheuit si daca da de catra tine si pentru cat timp, se folsoeste in combinatie cu alte headere</a:t>
            </a:r>
            <a:endParaRPr lang="en-US" dirty="0"/>
          </a:p>
        </p:txBody>
      </p:sp>
    </p:spTree>
    <p:extLst>
      <p:ext uri="{BB962C8B-B14F-4D97-AF65-F5344CB8AC3E}">
        <p14:creationId xmlns:p14="http://schemas.microsoft.com/office/powerpoint/2010/main" val="416819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414096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0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275"/>
              <a:buNone/>
            </a:pPr>
            <a:r>
              <a:rPr lang="en-US"/>
              <a:t>Practic ce spune acest constraint este faptul ca avem nevoie ca server-ul si clientul nostru sa fie decuplate, astfel încât atunci când faci o modificare în oricare dintre ele sa nu trebuiască sa modifici si cealaltă parte (mai mult sau mai puțin). Ideea de baza este ca fiecare componenta sa lucreze si sa evolueze independent. Când e doar un server nu e o problema foarte mare ca sa îl redeployezi dar când ai 10 20 de microservicii devine o problema foarte mare, de aceea trebuie sa rămână decuplate</a:t>
            </a:r>
          </a:p>
          <a:p>
            <a:pPr>
              <a:buSzPts val="275"/>
              <a:buNone/>
            </a:pPr>
            <a:endParaRPr lang="en-US" dirty="0"/>
          </a:p>
          <a:p>
            <a:pPr>
              <a:buSzPts val="275"/>
              <a:buNone/>
            </a:pPr>
            <a:r>
              <a:rPr lang="en-US"/>
              <a:t>Acum, cum ajungi sa respecți constrângerea asta? Probabil ca sunteți familiari cu Uniform resource indentifier(uri) si cu standardele sale legate de rest, adică fiecare ruta ar trebuie sa corespunda unei resurse, maparea corecta a operaților CRUD peste verbele HTTP e o alta modalitate</a:t>
            </a:r>
          </a:p>
          <a:p>
            <a:pPr marL="0" indent="0">
              <a:buSzPts val="275"/>
              <a:buNone/>
            </a:pPr>
            <a:br>
              <a:rPr lang="en-US" dirty="0"/>
            </a:br>
            <a:endParaRPr lang="en-US" dirty="0"/>
          </a:p>
        </p:txBody>
      </p:sp>
    </p:spTree>
    <p:extLst>
      <p:ext uri="{BB962C8B-B14F-4D97-AF65-F5344CB8AC3E}">
        <p14:creationId xmlns:p14="http://schemas.microsoft.com/office/powerpoint/2010/main" val="24727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C960-083D-49EF-9C7D-CC379123773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AF03162-4F13-4D84-8B42-B7C51EA62D7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6120C36-3441-4473-A45E-17AD2268F8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7D94C02-F4D4-4BEE-ABE9-C9BE52B39B9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978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715D-7DB2-409D-8E01-D1E3C92C48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B8FCE9-8478-456E-B305-6914DB2513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1312D-3F60-4B6E-8AB0-4D7E8217946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85FB80-4786-4F8E-8D1F-630F2B439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EBE12-47AC-447C-B246-7C8ED82E06D8}"/>
              </a:ext>
            </a:extLst>
          </p:cNvPr>
          <p:cNvSpPr>
            <a:spLocks noGrp="1"/>
          </p:cNvSpPr>
          <p:nvPr>
            <p:ph type="sldNum" sz="quarter" idx="12"/>
          </p:nvPr>
        </p:nvSpPr>
        <p:spPr>
          <a:xfrm>
            <a:off x="6457950" y="4767263"/>
            <a:ext cx="2057400" cy="273844"/>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88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79248-6FAA-4ACC-93FE-46BEC30F2EA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925C6C-578C-4DCF-BEF4-B5BD797F1D03}"/>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EB7F9-17B0-47C4-8ACF-EE97450A1B9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6526CF-866B-4D29-BE04-672DAE837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D6E52-1049-443B-98BC-E2FC23B720F5}"/>
              </a:ext>
            </a:extLst>
          </p:cNvPr>
          <p:cNvSpPr>
            <a:spLocks noGrp="1"/>
          </p:cNvSpPr>
          <p:nvPr>
            <p:ph type="sldNum" sz="quarter" idx="12"/>
          </p:nvPr>
        </p:nvSpPr>
        <p:spPr>
          <a:xfrm>
            <a:off x="6457950" y="4767263"/>
            <a:ext cx="2057400" cy="273844"/>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173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
        <p:cNvGrpSpPr/>
        <p:nvPr/>
      </p:nvGrpSpPr>
      <p:grpSpPr>
        <a:xfrm>
          <a:off x="0" y="0"/>
          <a:ext cx="0" cy="0"/>
          <a:chOff x="0" y="0"/>
          <a:chExt cx="0" cy="0"/>
        </a:xfrm>
      </p:grpSpPr>
      <p:sp>
        <p:nvSpPr>
          <p:cNvPr id="12" name="Google Shape;12;p50"/>
          <p:cNvSpPr txBox="1">
            <a:spLocks noGrp="1"/>
          </p:cNvSpPr>
          <p:nvPr>
            <p:ph type="body" idx="1"/>
          </p:nvPr>
        </p:nvSpPr>
        <p:spPr>
          <a:xfrm>
            <a:off x="57150" y="4696825"/>
            <a:ext cx="8381999" cy="446700"/>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3" name="Google Shape;13;p50"/>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0121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8" name="TextBox 19"/>
          <p:cNvSpPr txBox="1"/>
          <p:nvPr/>
        </p:nvSpPr>
        <p:spPr>
          <a:xfrm>
            <a:off x="4407555" y="2456336"/>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9" name="Title 1"/>
          <p:cNvSpPr>
            <a:spLocks noGrp="1"/>
          </p:cNvSpPr>
          <p:nvPr>
            <p:ph type="title" hasCustomPrompt="1"/>
          </p:nvPr>
        </p:nvSpPr>
        <p:spPr>
          <a:xfrm>
            <a:off x="1045845" y="2553083"/>
            <a:ext cx="5440680" cy="797540"/>
          </a:xfrm>
        </p:spPr>
        <p:txBody>
          <a:bodyPr wrap="square" lIns="0" anchor="b" anchorCtr="0">
            <a:normAutofit/>
          </a:bodyPr>
          <a:lstStyle>
            <a:lvl1pPr marL="0" algn="l" defTabSz="6858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TITLE GOES HERE. It may stretch to two lines.</a:t>
            </a:r>
            <a:endParaRPr lang="en-GB" dirty="0"/>
          </a:p>
        </p:txBody>
      </p:sp>
      <p:sp>
        <p:nvSpPr>
          <p:cNvPr id="11" name="Content Placeholder 2"/>
          <p:cNvSpPr>
            <a:spLocks noGrp="1"/>
          </p:cNvSpPr>
          <p:nvPr>
            <p:ph idx="13" hasCustomPrompt="1"/>
          </p:nvPr>
        </p:nvSpPr>
        <p:spPr>
          <a:xfrm>
            <a:off x="1045845" y="3400425"/>
            <a:ext cx="5440680" cy="781955"/>
          </a:xfrm>
        </p:spPr>
        <p:txBody>
          <a:bodyPr lIns="0"/>
          <a:lstStyle>
            <a:lvl1pPr marL="257175" marR="0" indent="-257175"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lang="en-US" sz="1650" b="0" kern="1200" cap="all" baseline="0">
                <a:solidFill>
                  <a:srgbClr val="000000"/>
                </a:solidFill>
                <a:latin typeface="Arial Narrow Bold" panose="020B0706020202030204" pitchFamily="34" charset="0"/>
                <a:ea typeface="Arial" charset="0"/>
                <a:cs typeface="Arial" charset="0"/>
              </a:defRPr>
            </a:lvl1pPr>
            <a:lvl2pPr marL="0" indent="0" algn="l">
              <a:buNone/>
              <a:defRPr sz="1200">
                <a:solidFill>
                  <a:srgbClr val="4A4E52"/>
                </a:solidFill>
              </a:defRPr>
            </a:lvl2pPr>
            <a:lvl3pPr marL="942975" indent="-257175">
              <a:buClr>
                <a:srgbClr val="81ADB5"/>
              </a:buClr>
              <a:buFont typeface="Arial" panose="020B0604020202020204" pitchFamily="34" charset="0"/>
              <a:buChar char="•"/>
              <a:defRPr sz="1200">
                <a:solidFill>
                  <a:srgbClr val="4A4E52"/>
                </a:solidFill>
              </a:defRPr>
            </a:lvl3pPr>
            <a:lvl4pPr marL="1200150" indent="-171450">
              <a:buFont typeface="Calibri" panose="020F0502020204030204" pitchFamily="34" charset="0"/>
              <a:buChar char="-"/>
              <a:defRPr sz="1125">
                <a:solidFill>
                  <a:srgbClr val="4A4E52"/>
                </a:solidFill>
              </a:defRPr>
            </a:lvl4pPr>
            <a:lvl5pPr>
              <a:defRPr>
                <a:solidFill>
                  <a:srgbClr val="4A4E52"/>
                </a:solidFill>
              </a:defRPr>
            </a:lvl5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This is subtitle text it can It can also go to additional lines if necessary. If this goes to multiple lines it looks like this.</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4529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TextBox 19"/>
          <p:cNvSpPr txBox="1"/>
          <p:nvPr/>
        </p:nvSpPr>
        <p:spPr>
          <a:xfrm>
            <a:off x="3646611" y="2418821"/>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9" name="Title 1"/>
          <p:cNvSpPr>
            <a:spLocks noGrp="1"/>
          </p:cNvSpPr>
          <p:nvPr>
            <p:ph type="title" hasCustomPrompt="1"/>
          </p:nvPr>
        </p:nvSpPr>
        <p:spPr>
          <a:xfrm>
            <a:off x="2405166" y="1784541"/>
            <a:ext cx="5566410" cy="445660"/>
          </a:xfrm>
        </p:spPr>
        <p:txBody>
          <a:bodyPr wrap="square" lIns="0" tIns="0" rIns="0" bIns="0" anchor="t" anchorCtr="0">
            <a:normAutofit/>
          </a:bodyPr>
          <a:lstStyle>
            <a:lvl1pPr marL="0" algn="r" defTabSz="685800" rtl="0" eaLnBrk="1" latinLnBrk="0" hangingPunct="1">
              <a:lnSpc>
                <a:spcPct val="70000"/>
              </a:lnSpc>
              <a:spcBef>
                <a:spcPct val="0"/>
              </a:spcBef>
              <a:buNone/>
              <a:defRPr lang="en-GB" sz="3600" b="1" kern="1200" cap="none" baseline="0" dirty="0">
                <a:solidFill>
                  <a:srgbClr val="000000"/>
                </a:solidFill>
                <a:latin typeface="Arial Narrow" charset="0"/>
                <a:ea typeface="Arial Narrow" charset="0"/>
                <a:cs typeface="Arial Narrow" charset="0"/>
              </a:defRPr>
            </a:lvl1pPr>
          </a:lstStyle>
          <a:p>
            <a:r>
              <a:rPr lang="en-US" dirty="0"/>
              <a:t>THANK YOU</a:t>
            </a:r>
            <a:endParaRPr lang="en-GB" dirty="0"/>
          </a:p>
        </p:txBody>
      </p:sp>
      <p:sp>
        <p:nvSpPr>
          <p:cNvPr id="4" name="Content Placeholder 2"/>
          <p:cNvSpPr>
            <a:spLocks noGrp="1"/>
          </p:cNvSpPr>
          <p:nvPr>
            <p:ph idx="20" hasCustomPrompt="1"/>
          </p:nvPr>
        </p:nvSpPr>
        <p:spPr>
          <a:xfrm>
            <a:off x="4192683" y="3503691"/>
            <a:ext cx="3778894" cy="162114"/>
          </a:xfrm>
        </p:spPr>
        <p:txBody>
          <a:bodyPr lIns="0" tIns="0" rIns="0" bIns="0"/>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350" b="0" kern="1200" cap="none" baseline="0" dirty="0" smtClean="0">
                <a:solidFill>
                  <a:srgbClr val="000000"/>
                </a:solidFill>
                <a:latin typeface="+mn-lt"/>
                <a:ea typeface="Arial" charset="0"/>
                <a:cs typeface="Arial" charset="0"/>
              </a:defRPr>
            </a:lvl1pPr>
            <a:lvl2pPr marL="0" indent="0" algn="l">
              <a:buNone/>
              <a:defRPr sz="1200">
                <a:solidFill>
                  <a:srgbClr val="4A4E52"/>
                </a:solidFill>
              </a:defRPr>
            </a:lvl2pPr>
            <a:lvl3pPr marL="942975" indent="-257175">
              <a:buClr>
                <a:srgbClr val="81ADB5"/>
              </a:buClr>
              <a:buFont typeface="Arial" panose="020B0604020202020204" pitchFamily="34" charset="0"/>
              <a:buChar char="•"/>
              <a:defRPr sz="1200">
                <a:solidFill>
                  <a:srgbClr val="4A4E52"/>
                </a:solidFill>
              </a:defRPr>
            </a:lvl3pPr>
            <a:lvl4pPr marL="1200150" indent="-171450">
              <a:buFont typeface="Calibri" panose="020F0502020204030204" pitchFamily="34" charset="0"/>
              <a:buChar char="-"/>
              <a:defRPr sz="1125">
                <a:solidFill>
                  <a:srgbClr val="4A4E52"/>
                </a:solidFill>
              </a:defRPr>
            </a:lvl4pPr>
            <a:lvl5pPr>
              <a:defRPr>
                <a:solidFill>
                  <a:srgbClr val="4A4E52"/>
                </a:solidFill>
              </a:defRPr>
            </a:lvl5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+ 00 000 000 000</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5" name="Content Placeholder 2"/>
          <p:cNvSpPr>
            <a:spLocks noGrp="1"/>
          </p:cNvSpPr>
          <p:nvPr>
            <p:ph idx="21" hasCustomPrompt="1"/>
          </p:nvPr>
        </p:nvSpPr>
        <p:spPr>
          <a:xfrm>
            <a:off x="4192683" y="2649654"/>
            <a:ext cx="3778893" cy="336478"/>
          </a:xfrm>
        </p:spPr>
        <p:txBody>
          <a:bodyPr lIns="0" tIns="0" rIns="0" bIns="0" anchor="b" anchorCtr="0">
            <a:normAutofit/>
          </a:bodyPr>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800" b="1" kern="1200" cap="all" baseline="0" dirty="0" smtClean="0">
                <a:solidFill>
                  <a:srgbClr val="DF411C"/>
                </a:solidFill>
                <a:latin typeface="+mj-lt"/>
                <a:ea typeface="Arial" charset="0"/>
                <a:cs typeface="Arial" charset="0"/>
              </a:defRPr>
            </a:lvl1pPr>
            <a:lvl2pPr marL="0" indent="0" algn="l">
              <a:buNone/>
              <a:defRPr sz="1200">
                <a:solidFill>
                  <a:srgbClr val="4A4E52"/>
                </a:solidFill>
              </a:defRPr>
            </a:lvl2pPr>
            <a:lvl3pPr marL="942975" indent="-257175">
              <a:buClr>
                <a:srgbClr val="81ADB5"/>
              </a:buClr>
              <a:buFont typeface="Arial" panose="020B0604020202020204" pitchFamily="34" charset="0"/>
              <a:buChar char="•"/>
              <a:defRPr sz="1200">
                <a:solidFill>
                  <a:srgbClr val="4A4E52"/>
                </a:solidFill>
              </a:defRPr>
            </a:lvl3pPr>
            <a:lvl4pPr marL="1200150" indent="-171450">
              <a:buFont typeface="Calibri" panose="020F0502020204030204" pitchFamily="34" charset="0"/>
              <a:buChar char="-"/>
              <a:defRPr sz="1125">
                <a:solidFill>
                  <a:srgbClr val="4A4E52"/>
                </a:solidFill>
              </a:defRPr>
            </a:lvl4pPr>
            <a:lvl5pPr>
              <a:defRPr>
                <a:solidFill>
                  <a:srgbClr val="4A4E52"/>
                </a:solidFill>
              </a:defRPr>
            </a:lvl5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Name surname</a:t>
            </a:r>
          </a:p>
        </p:txBody>
      </p:sp>
      <p:sp>
        <p:nvSpPr>
          <p:cNvPr id="6" name="Content Placeholder 2"/>
          <p:cNvSpPr>
            <a:spLocks noGrp="1"/>
          </p:cNvSpPr>
          <p:nvPr>
            <p:ph idx="22" hasCustomPrompt="1"/>
          </p:nvPr>
        </p:nvSpPr>
        <p:spPr>
          <a:xfrm>
            <a:off x="4192683" y="3666322"/>
            <a:ext cx="3765313" cy="217615"/>
          </a:xfrm>
        </p:spPr>
        <p:txBody>
          <a:bodyPr lIns="0" tIns="0" rIns="0" bIns="0"/>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35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200">
                <a:solidFill>
                  <a:srgbClr val="4A4E52"/>
                </a:solidFill>
              </a:defRPr>
            </a:lvl2pPr>
            <a:lvl3pPr marL="942975" indent="-257175">
              <a:buClr>
                <a:srgbClr val="81ADB5"/>
              </a:buClr>
              <a:buFont typeface="Arial" panose="020B0604020202020204" pitchFamily="34" charset="0"/>
              <a:buChar char="•"/>
              <a:defRPr sz="1200">
                <a:solidFill>
                  <a:srgbClr val="4A4E52"/>
                </a:solidFill>
              </a:defRPr>
            </a:lvl3pPr>
            <a:lvl4pPr marL="1200150" indent="-171450">
              <a:buFont typeface="Calibri" panose="020F0502020204030204" pitchFamily="34" charset="0"/>
              <a:buChar char="-"/>
              <a:defRPr sz="1125">
                <a:solidFill>
                  <a:srgbClr val="4A4E52"/>
                </a:solidFill>
              </a:defRPr>
            </a:lvl4pPr>
            <a:lvl5pPr>
              <a:defRPr>
                <a:solidFill>
                  <a:srgbClr val="4A4E52"/>
                </a:solidFill>
              </a:defRPr>
            </a:lvl5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name.surname@endava.com</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7" name="Content Placeholder 2"/>
          <p:cNvSpPr>
            <a:spLocks noGrp="1"/>
          </p:cNvSpPr>
          <p:nvPr>
            <p:ph idx="23" hasCustomPrompt="1"/>
          </p:nvPr>
        </p:nvSpPr>
        <p:spPr>
          <a:xfrm>
            <a:off x="4192683" y="2986132"/>
            <a:ext cx="3778893" cy="157685"/>
          </a:xfrm>
        </p:spPr>
        <p:txBody>
          <a:bodyPr lIns="0" tIns="0" rIns="0" bIns="0" anchor="b" anchorCtr="0">
            <a:normAutofit/>
          </a:bodyPr>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200" b="1" kern="1200" cap="all" baseline="0" dirty="0" smtClean="0">
                <a:solidFill>
                  <a:schemeClr val="tx1"/>
                </a:solidFill>
                <a:latin typeface="+mj-lt"/>
                <a:ea typeface="Arial" charset="0"/>
                <a:cs typeface="Arial" charset="0"/>
              </a:defRPr>
            </a:lvl1pPr>
            <a:lvl2pPr marL="0" indent="0" algn="l">
              <a:buNone/>
              <a:defRPr sz="1200">
                <a:solidFill>
                  <a:srgbClr val="4A4E52"/>
                </a:solidFill>
              </a:defRPr>
            </a:lvl2pPr>
            <a:lvl3pPr marL="942975" indent="-257175">
              <a:buClr>
                <a:srgbClr val="81ADB5"/>
              </a:buClr>
              <a:buFont typeface="Arial" panose="020B0604020202020204" pitchFamily="34" charset="0"/>
              <a:buChar char="•"/>
              <a:defRPr sz="1200">
                <a:solidFill>
                  <a:srgbClr val="4A4E52"/>
                </a:solidFill>
              </a:defRPr>
            </a:lvl3pPr>
            <a:lvl4pPr marL="1200150" indent="-171450">
              <a:buFont typeface="Calibri" panose="020F0502020204030204" pitchFamily="34" charset="0"/>
              <a:buChar char="-"/>
              <a:defRPr sz="1125">
                <a:solidFill>
                  <a:srgbClr val="4A4E52"/>
                </a:solidFill>
              </a:defRPr>
            </a:lvl4pPr>
            <a:lvl5pPr>
              <a:defRPr>
                <a:solidFill>
                  <a:srgbClr val="4A4E52"/>
                </a:solidFill>
              </a:defRPr>
            </a:lvl5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Job title</a:t>
            </a:r>
          </a:p>
        </p:txBody>
      </p:sp>
    </p:spTree>
    <p:extLst>
      <p:ext uri="{BB962C8B-B14F-4D97-AF65-F5344CB8AC3E}">
        <p14:creationId xmlns:p14="http://schemas.microsoft.com/office/powerpoint/2010/main" val="23251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5"/>
        <p:cNvGrpSpPr/>
        <p:nvPr/>
      </p:nvGrpSpPr>
      <p:grpSpPr>
        <a:xfrm>
          <a:off x="0" y="0"/>
          <a:ext cx="0" cy="0"/>
          <a:chOff x="0" y="0"/>
          <a:chExt cx="0" cy="0"/>
        </a:xfrm>
      </p:grpSpPr>
      <p:sp>
        <p:nvSpPr>
          <p:cNvPr id="16" name="Google Shape;16;p3"/>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sldNum" idx="12"/>
          </p:nvPr>
        </p:nvSpPr>
        <p:spPr>
          <a:xfrm>
            <a:off x="8523550" y="4695625"/>
            <a:ext cx="548700" cy="446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ctr">
              <a:lnSpc>
                <a:spcPct val="100000"/>
              </a:lnSpc>
              <a:spcBef>
                <a:spcPts val="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solidFill>
                <a:srgbClr val="000000"/>
              </a:solidFill>
            </a:endParaRPr>
          </a:p>
        </p:txBody>
      </p:sp>
      <p:pic>
        <p:nvPicPr>
          <p:cNvPr id="19" name="Google Shape;19;p3"/>
          <p:cNvPicPr preferRelativeResize="0"/>
          <p:nvPr/>
        </p:nvPicPr>
        <p:blipFill rotWithShape="1">
          <a:blip r:embed="rId2">
            <a:alphaModFix/>
          </a:blip>
          <a:srcRect/>
          <a:stretch/>
        </p:blipFill>
        <p:spPr>
          <a:xfrm>
            <a:off x="161800" y="4760950"/>
            <a:ext cx="732000" cy="318600"/>
          </a:xfrm>
          <a:prstGeom prst="rect">
            <a:avLst/>
          </a:prstGeom>
          <a:noFill/>
          <a:ln>
            <a:noFill/>
          </a:ln>
        </p:spPr>
      </p:pic>
    </p:spTree>
    <p:extLst>
      <p:ext uri="{BB962C8B-B14F-4D97-AF65-F5344CB8AC3E}">
        <p14:creationId xmlns:p14="http://schemas.microsoft.com/office/powerpoint/2010/main" val="23868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Slide 4 - Tab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137" y="69564"/>
            <a:ext cx="8147726" cy="463027"/>
          </a:xfrm>
          <a:prstGeom prst="rect">
            <a:avLst/>
          </a:prstGeom>
        </p:spPr>
        <p:txBody>
          <a:bodyPr/>
          <a:lstStyle>
            <a:lvl1pPr>
              <a:defRPr sz="3600">
                <a:solidFill>
                  <a:srgbClr val="002060"/>
                </a:solidFill>
                <a:latin typeface="+mj-lt"/>
              </a:defRPr>
            </a:lvl1pPr>
          </a:lstStyle>
          <a:p>
            <a:r>
              <a:rPr lang="en-US" dirty="0"/>
              <a:t>TITLE</a:t>
            </a:r>
          </a:p>
        </p:txBody>
      </p:sp>
      <p:sp>
        <p:nvSpPr>
          <p:cNvPr id="4" name="Content Placeholder 3"/>
          <p:cNvSpPr>
            <a:spLocks noGrp="1"/>
          </p:cNvSpPr>
          <p:nvPr>
            <p:ph sz="quarter" idx="10" hasCustomPrompt="1"/>
          </p:nvPr>
        </p:nvSpPr>
        <p:spPr>
          <a:xfrm>
            <a:off x="490538" y="627435"/>
            <a:ext cx="8147447" cy="4114800"/>
          </a:xfrm>
        </p:spPr>
        <p:txBody>
          <a:bodyPr>
            <a:normAutofit/>
          </a:bodyPr>
          <a:lstStyle>
            <a:lvl1pPr algn="l">
              <a:defRPr sz="1200">
                <a:solidFill>
                  <a:srgbClr val="2C2F5A"/>
                </a:solidFill>
                <a:latin typeface="+mn-lt"/>
              </a:defRPr>
            </a:lvl1pPr>
          </a:lstStyle>
          <a:p>
            <a:pPr lvl="0"/>
            <a:r>
              <a:rPr lang="en-US" dirty="0"/>
              <a:t>Text</a:t>
            </a:r>
            <a:endParaRPr lang="en-GB" dirty="0"/>
          </a:p>
        </p:txBody>
      </p:sp>
      <p:sp>
        <p:nvSpPr>
          <p:cNvPr id="7" name="Picture Placeholder 6">
            <a:extLst>
              <a:ext uri="{FF2B5EF4-FFF2-40B4-BE49-F238E27FC236}">
                <a16:creationId xmlns:a16="http://schemas.microsoft.com/office/drawing/2014/main" id="{E444052F-BB38-41FD-BDE3-FE148FA6813D}"/>
              </a:ext>
            </a:extLst>
          </p:cNvPr>
          <p:cNvSpPr>
            <a:spLocks noGrp="1"/>
          </p:cNvSpPr>
          <p:nvPr>
            <p:ph type="pic" sz="quarter" idx="11"/>
          </p:nvPr>
        </p:nvSpPr>
        <p:spPr>
          <a:xfrm>
            <a:off x="131325" y="4851673"/>
            <a:ext cx="1087066" cy="284534"/>
          </a:xfrm>
          <a:blipFill>
            <a:blip r:embed="rId2"/>
            <a:stretch>
              <a:fillRect/>
            </a:stretch>
          </a:blipFill>
        </p:spPr>
        <p:txBody>
          <a:bodyPr/>
          <a:lstStyle>
            <a:lvl1pPr marL="0" indent="0">
              <a:buNone/>
              <a:defRPr>
                <a:noFill/>
              </a:defRPr>
            </a:lvl1pPr>
          </a:lstStyle>
          <a:p>
            <a:endParaRPr lang="en-US" dirty="0"/>
          </a:p>
        </p:txBody>
      </p:sp>
    </p:spTree>
    <p:extLst>
      <p:ext uri="{BB962C8B-B14F-4D97-AF65-F5344CB8AC3E}">
        <p14:creationId xmlns:p14="http://schemas.microsoft.com/office/powerpoint/2010/main" val="245743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1120-35B3-475D-BABE-F9BE4EDAE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44CDDB-408B-400B-BC9B-86F9EDD02F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402A1-02D3-4FA9-8A0B-704F66532ED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BCD389-806C-4D2D-894F-95427B7EE44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077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3DDC-A4CA-487E-AF91-8C7873478BA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F9323C4-7006-4F9C-B95A-B2FAC98458A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2FCB2E-A36D-494A-9E44-6C8D7719397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B1631D1-A238-469D-8C26-65F205FAA3A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9981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F364-9C77-4A69-AE3E-77E22E2FF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A8A18-3346-43ED-8420-9AC2A34884E2}"/>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3E988-9030-445B-8D52-78C4EA6F0AC9}"/>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A33E2A-C768-4B28-BF2B-3F4993EBB6A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A2AB946-E668-46A5-AFB6-1428B4ACA6D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3708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50A7-5AEC-4377-BEC4-B394F567327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C936F-F3A6-41BB-AF65-333A5700F91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F5DC475-FF64-42C2-8004-2519A786AA3A}"/>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B043F8-8292-4D52-B3AD-A0926E9C8FE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966941-7A56-4DBE-B280-2838F2B09D79}"/>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6D184-A2FB-46A7-B701-BECF22C88E2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746D0D8-6F6D-427A-96D2-8C2DBF7BCA7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4235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1B9B-9564-4D2F-93F2-F86BBCF7E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011FFD-0E4B-4A35-8A20-8828F7B756A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7B0F1C7-1BC8-437D-87CE-18DE771B8C1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5710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CF3FE-74C0-42CB-8630-80E22974B03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64DFD3D-AC20-4BEE-8CE8-2EFB31F7489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7191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392E-11E5-49C8-8656-0B8736ECD23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BB29FAA-B08E-4872-BD44-52EB3E71C04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9D03A3-D526-4DCE-9D3B-761A23F0A34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B155031-41E9-4D6E-8979-5A533E8E9C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1A1BD3D-276B-4EA1-BB12-00E3A62D9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3AE67-70E5-44AE-99C6-2A029B478A25}"/>
              </a:ext>
            </a:extLst>
          </p:cNvPr>
          <p:cNvSpPr>
            <a:spLocks noGrp="1"/>
          </p:cNvSpPr>
          <p:nvPr>
            <p:ph type="sldNum" sz="quarter" idx="12"/>
          </p:nvPr>
        </p:nvSpPr>
        <p:spPr>
          <a:xfrm>
            <a:off x="6457950" y="4767263"/>
            <a:ext cx="2057400" cy="273844"/>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777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9CDF-402F-4A36-BAE9-2E06ED7C95B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AE824FC-5362-480B-B450-9A26E65983C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AB6BD83-2D80-48B4-9DA9-D257C406989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D3D6C2A-D4E9-4649-9EDA-8756099E77D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63506E1-7717-4CC6-B42D-F7369B21B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EC8B1-87CC-4176-930B-9E0D43F7D56F}"/>
              </a:ext>
            </a:extLst>
          </p:cNvPr>
          <p:cNvSpPr>
            <a:spLocks noGrp="1"/>
          </p:cNvSpPr>
          <p:nvPr>
            <p:ph type="sldNum" sz="quarter" idx="12"/>
          </p:nvPr>
        </p:nvSpPr>
        <p:spPr>
          <a:xfrm>
            <a:off x="6457950" y="4767263"/>
            <a:ext cx="2057400" cy="273844"/>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555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A82FE-7949-4886-9492-9813E7D10AD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AC5A9-4DE4-46F1-B54F-A079A510355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79CA-3D46-426F-A444-365D403631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2D3B68-4B80-4128-8166-AF06C71844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Tree>
    <p:extLst>
      <p:ext uri="{BB962C8B-B14F-4D97-AF65-F5344CB8AC3E}">
        <p14:creationId xmlns:p14="http://schemas.microsoft.com/office/powerpoint/2010/main" val="156913106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5">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Freeform: Shape 47">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39241" cy="51435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49">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32679" cy="51435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57211" y="1483453"/>
            <a:ext cx="5252331" cy="3286125"/>
          </a:xfrm>
        </p:spPr>
        <p:txBody>
          <a:bodyPr vert="horz" lIns="91440" tIns="45720" rIns="91440" bIns="45720" rtlCol="0" anchor="ctr">
            <a:normAutofit/>
          </a:bodyPr>
          <a:lstStyle/>
          <a:p>
            <a:pPr defTabSz="914400">
              <a:lnSpc>
                <a:spcPct val="90000"/>
              </a:lnSpc>
            </a:pPr>
            <a:r>
              <a:rPr lang="en-US" sz="5400" kern="1200" dirty="0">
                <a:solidFill>
                  <a:schemeClr val="tx1"/>
                </a:solidFill>
                <a:latin typeface="Arial Narrow" panose="020B0606020202030204" pitchFamily="34" charset="0"/>
                <a:ea typeface="+mj-ea"/>
                <a:cs typeface="+mj-cs"/>
              </a:rPr>
              <a:t>WEB API &amp; rest</a:t>
            </a:r>
          </a:p>
        </p:txBody>
      </p:sp>
      <p:sp>
        <p:nvSpPr>
          <p:cNvPr id="52" name="Rectangle 51">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0937"/>
            <a:ext cx="96012" cy="891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A picture containing food, drawing&#10;&#10;Description automatically generated">
            <a:extLst>
              <a:ext uri="{FF2B5EF4-FFF2-40B4-BE49-F238E27FC236}">
                <a16:creationId xmlns:a16="http://schemas.microsoft.com/office/drawing/2014/main" id="{3E8E52B3-7D0D-44E8-A916-A97CA0626939}"/>
              </a:ext>
            </a:extLst>
          </p:cNvPr>
          <p:cNvPicPr>
            <a:picLocks noChangeAspect="1"/>
          </p:cNvPicPr>
          <p:nvPr/>
        </p:nvPicPr>
        <p:blipFill>
          <a:blip r:embed="rId3"/>
          <a:stretch>
            <a:fillRect/>
          </a:stretch>
        </p:blipFill>
        <p:spPr>
          <a:xfrm>
            <a:off x="391232" y="149748"/>
            <a:ext cx="3454443" cy="1178990"/>
          </a:xfrm>
          <a:prstGeom prst="rect">
            <a:avLst/>
          </a:prstGeom>
        </p:spPr>
      </p:pic>
    </p:spTree>
    <p:extLst>
      <p:ext uri="{BB962C8B-B14F-4D97-AF65-F5344CB8AC3E}">
        <p14:creationId xmlns:p14="http://schemas.microsoft.com/office/powerpoint/2010/main" val="141592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endParaRPr lang="en-US" dirty="0">
              <a:latin typeface="Arial Narrow"/>
              <a:ea typeface="+mn-lt"/>
              <a:cs typeface="+mn-lt"/>
            </a:endParaRPr>
          </a:p>
          <a:p>
            <a:pPr marL="285750" indent="-285750">
              <a:buClr>
                <a:srgbClr val="000000"/>
              </a:buClr>
              <a:buSzPts val="1680"/>
              <a:buFont typeface="Arial"/>
              <a:buChar char="•"/>
            </a:pPr>
            <a:r>
              <a:rPr lang="en-US">
                <a:latin typeface="Arial Narrow"/>
                <a:ea typeface="+mn-lt"/>
                <a:cs typeface="+mn-lt"/>
                <a:sym typeface="Arial"/>
              </a:rPr>
              <a:t>A uniform interface between clients and servers simplifies and decouples the architecture  </a:t>
            </a:r>
            <a:endParaRPr lang="en-US">
              <a:latin typeface="Arial Narrow"/>
              <a:cs typeface="Calibri"/>
            </a:endParaRPr>
          </a:p>
          <a:p>
            <a:pPr marL="285750" indent="-285750">
              <a:buClr>
                <a:srgbClr val="000000"/>
              </a:buClr>
              <a:buSzPts val="1680"/>
              <a:buFont typeface="Arial"/>
              <a:buChar char="•"/>
            </a:pPr>
            <a:r>
              <a:rPr lang="en-US">
                <a:latin typeface="Arial Narrow"/>
                <a:ea typeface="+mn-lt"/>
                <a:cs typeface="+mn-lt"/>
              </a:rPr>
              <a:t>A resource in the </a:t>
            </a:r>
            <a:r>
              <a:rPr lang="en-US">
                <a:latin typeface="Arial Narrow"/>
                <a:ea typeface="+mn-lt"/>
                <a:cs typeface="+mn-lt"/>
                <a:sym typeface="Arial"/>
              </a:rPr>
              <a:t>system should have only one logical URI</a:t>
            </a:r>
            <a:endParaRPr lang="en-US">
              <a:latin typeface="Arial Narrow"/>
            </a:endParaRPr>
          </a:p>
          <a:p>
            <a:pPr marL="285750" indent="-285750">
              <a:buClr>
                <a:srgbClr val="000000"/>
              </a:buClr>
              <a:buSzPts val="1680"/>
              <a:buFont typeface="Arial"/>
              <a:buChar char="•"/>
            </a:pPr>
            <a:r>
              <a:rPr lang="en-US">
                <a:latin typeface="Arial Narrow"/>
                <a:ea typeface="+mn-lt"/>
                <a:cs typeface="+mn-lt"/>
                <a:sym typeface="Arial"/>
              </a:rPr>
              <a:t>Any single resource should not be too large and contain each and everything in its representation</a:t>
            </a:r>
            <a:endParaRPr lang="en-US">
              <a:latin typeface="Arial Narrow"/>
            </a:endParaRPr>
          </a:p>
          <a:p>
            <a:pPr marL="285750" indent="-285750">
              <a:buClr>
                <a:srgbClr val="000000"/>
              </a:buClr>
              <a:buSzPts val="1680"/>
              <a:buFont typeface="Arial"/>
              <a:buChar char="•"/>
            </a:pPr>
            <a:endParaRPr lang="en-US" dirty="0">
              <a:latin typeface="Arial Narrow"/>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2" name="TextBox 1">
            <a:extLst>
              <a:ext uri="{FF2B5EF4-FFF2-40B4-BE49-F238E27FC236}">
                <a16:creationId xmlns:a16="http://schemas.microsoft.com/office/drawing/2014/main" id="{E53C5754-EDCF-4610-B33A-D2CB9B879020}"/>
              </a:ext>
            </a:extLst>
          </p:cNvPr>
          <p:cNvSpPr txBox="1"/>
          <p:nvPr/>
        </p:nvSpPr>
        <p:spPr>
          <a:xfrm>
            <a:off x="2235028" y="3061387"/>
            <a:ext cx="46739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ea typeface="+mn-lt"/>
                <a:cs typeface="+mn-lt"/>
              </a:rPr>
              <a:t>This enable each part to evolve independently</a:t>
            </a:r>
            <a:endParaRPr lang="en-US"/>
          </a:p>
          <a:p>
            <a:br>
              <a:rPr lang="en-US" dirty="0"/>
            </a:br>
            <a:endParaRPr lang="en-US" dirty="0"/>
          </a:p>
        </p:txBody>
      </p:sp>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Uniform interface</a:t>
            </a:r>
            <a:endParaRPr lang="en-US"/>
          </a:p>
        </p:txBody>
      </p:sp>
    </p:spTree>
    <p:extLst>
      <p:ext uri="{BB962C8B-B14F-4D97-AF65-F5344CB8AC3E}">
        <p14:creationId xmlns:p14="http://schemas.microsoft.com/office/powerpoint/2010/main" val="1388269212"/>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rPr>
              <a:t>Clients</a:t>
            </a:r>
            <a:r>
              <a:rPr lang="en-US">
                <a:latin typeface="Arial Narrow"/>
                <a:ea typeface="+mn-lt"/>
                <a:cs typeface="+mn-lt"/>
                <a:sym typeface="Arial"/>
              </a:rPr>
              <a:t> are separated from servers by a uniform interface</a:t>
            </a:r>
            <a:endParaRPr lang="en-US">
              <a:latin typeface="Arial Narrow"/>
              <a:ea typeface="+mn-lt"/>
              <a:cs typeface="+mn-lt"/>
            </a:endParaRPr>
          </a:p>
          <a:p>
            <a:pPr marL="285750" indent="-285750">
              <a:buClr>
                <a:srgbClr val="000000"/>
              </a:buClr>
              <a:buSzPts val="1680"/>
              <a:buFont typeface="Arial"/>
              <a:buChar char="•"/>
            </a:pPr>
            <a:r>
              <a:rPr lang="en-US">
                <a:latin typeface="Arial Narrow"/>
                <a:ea typeface="+mn-lt"/>
                <a:cs typeface="+mn-lt"/>
              </a:rPr>
              <a:t>Driven by separation of concerns</a:t>
            </a:r>
            <a:endParaRPr lang="en-US">
              <a:latin typeface="Arial Narrow"/>
            </a:endParaRPr>
          </a:p>
          <a:p>
            <a:pPr marL="742950" lvl="1" indent="-285750">
              <a:buClr>
                <a:srgbClr val="000000"/>
              </a:buClr>
              <a:buSzPts val="1680"/>
              <a:buFont typeface="Arial"/>
              <a:buChar char="•"/>
            </a:pPr>
            <a:r>
              <a:rPr lang="en-US">
                <a:latin typeface="Arial Narrow"/>
                <a:ea typeface="+mn-lt"/>
                <a:cs typeface="+mn-lt"/>
              </a:rPr>
              <a:t>Clients</a:t>
            </a:r>
            <a:r>
              <a:rPr lang="en-US">
                <a:latin typeface="Arial Narrow"/>
                <a:ea typeface="+mn-lt"/>
                <a:cs typeface="+mn-lt"/>
                <a:sym typeface="Arial"/>
              </a:rPr>
              <a:t> are concerned with the presentation to </a:t>
            </a:r>
            <a:r>
              <a:rPr lang="en-US">
                <a:latin typeface="Arial Narrow"/>
                <a:ea typeface="+mn-lt"/>
                <a:cs typeface="+mn-lt"/>
              </a:rPr>
              <a:t>the </a:t>
            </a:r>
            <a:r>
              <a:rPr lang="en-US">
                <a:latin typeface="Arial Narrow"/>
                <a:ea typeface="+mn-lt"/>
                <a:cs typeface="+mn-lt"/>
                <a:sym typeface="Arial"/>
              </a:rPr>
              <a:t>user</a:t>
            </a:r>
            <a:endParaRPr lang="en-US">
              <a:latin typeface="Arial Narrow"/>
            </a:endParaRPr>
          </a:p>
          <a:p>
            <a:pPr marL="742950" lvl="1" indent="-285750">
              <a:buClr>
                <a:srgbClr val="000000"/>
              </a:buClr>
              <a:buSzPts val="1680"/>
              <a:buFont typeface="Arial"/>
              <a:buChar char="•"/>
            </a:pPr>
            <a:r>
              <a:rPr lang="en-US">
                <a:latin typeface="Arial Narrow"/>
                <a:ea typeface="+mn-lt"/>
                <a:cs typeface="+mn-lt"/>
                <a:sym typeface="Arial"/>
              </a:rPr>
              <a:t>Servers are concerned with the data storage, domain, model logic etc</a:t>
            </a:r>
            <a:endParaRPr lang="en-US">
              <a:latin typeface="Arial Narrow"/>
            </a:endParaRPr>
          </a:p>
          <a:p>
            <a:pPr marL="285750" indent="-285750">
              <a:buClr>
                <a:srgbClr val="000000"/>
              </a:buClr>
              <a:buSzPts val="1680"/>
              <a:buFont typeface="Arial"/>
              <a:buChar char="•"/>
            </a:pPr>
            <a:endParaRPr lang="en-US" dirty="0">
              <a:cs typeface="Calibri" panose="020F0502020204030204"/>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Client-server</a:t>
            </a:r>
            <a:endParaRPr lang="en-US"/>
          </a:p>
        </p:txBody>
      </p:sp>
      <p:pic>
        <p:nvPicPr>
          <p:cNvPr id="4" name="Picture 5" descr="A close up of a logo&#10;&#10;Description automatically generated">
            <a:extLst>
              <a:ext uri="{FF2B5EF4-FFF2-40B4-BE49-F238E27FC236}">
                <a16:creationId xmlns:a16="http://schemas.microsoft.com/office/drawing/2014/main" id="{19718ED4-7A05-4A89-8AF7-EE741C9F3281}"/>
              </a:ext>
            </a:extLst>
          </p:cNvPr>
          <p:cNvPicPr>
            <a:picLocks noChangeAspect="1"/>
          </p:cNvPicPr>
          <p:nvPr/>
        </p:nvPicPr>
        <p:blipFill>
          <a:blip r:embed="rId5"/>
          <a:stretch>
            <a:fillRect/>
          </a:stretch>
        </p:blipFill>
        <p:spPr>
          <a:xfrm>
            <a:off x="2065766" y="2434280"/>
            <a:ext cx="4981575" cy="1943100"/>
          </a:xfrm>
          <a:prstGeom prst="rect">
            <a:avLst/>
          </a:prstGeom>
        </p:spPr>
      </p:pic>
    </p:spTree>
    <p:extLst>
      <p:ext uri="{BB962C8B-B14F-4D97-AF65-F5344CB8AC3E}">
        <p14:creationId xmlns:p14="http://schemas.microsoft.com/office/powerpoint/2010/main" val="4196126592"/>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rPr>
              <a:t>No client context is stored on the server between requests</a:t>
            </a:r>
            <a:endParaRPr lang="en-US">
              <a:latin typeface="Arial Narrow"/>
              <a:cs typeface="Calibri"/>
            </a:endParaRPr>
          </a:p>
          <a:p>
            <a:pPr marL="285750" indent="-285750">
              <a:buClr>
                <a:srgbClr val="000000"/>
              </a:buClr>
              <a:buSzPts val="1680"/>
              <a:buFont typeface="Arial"/>
              <a:buChar char="•"/>
            </a:pPr>
            <a:r>
              <a:rPr lang="en-US">
                <a:latin typeface="Arial Narrow"/>
                <a:ea typeface="+mn-lt"/>
                <a:cs typeface="+mn-lt"/>
              </a:rPr>
              <a:t>Each request </a:t>
            </a:r>
            <a:r>
              <a:rPr lang="en-US">
                <a:latin typeface="Arial Narrow"/>
                <a:ea typeface="+mn-lt"/>
                <a:cs typeface="+mn-lt"/>
                <a:sym typeface="Arial"/>
              </a:rPr>
              <a:t>from any client contains all the information necessary to </a:t>
            </a:r>
            <a:r>
              <a:rPr lang="en-US">
                <a:latin typeface="Arial Narrow"/>
                <a:ea typeface="+mn-lt"/>
                <a:cs typeface="+mn-lt"/>
              </a:rPr>
              <a:t>service in the </a:t>
            </a:r>
            <a:r>
              <a:rPr lang="en-US">
                <a:latin typeface="Arial Narrow"/>
                <a:ea typeface="+mn-lt"/>
                <a:cs typeface="+mn-lt"/>
                <a:sym typeface="Arial"/>
              </a:rPr>
              <a:t>request, and any state is held în the client.</a:t>
            </a:r>
            <a:endParaRPr lang="en-US">
              <a:latin typeface="Arial Narrow"/>
            </a:endParaRPr>
          </a:p>
          <a:p>
            <a:pPr marL="285750" indent="-285750">
              <a:buClr>
                <a:srgbClr val="000000"/>
              </a:buClr>
              <a:buSzPts val="1680"/>
              <a:buFont typeface="Arial"/>
              <a:buChar char="•"/>
            </a:pPr>
            <a:r>
              <a:rPr lang="en-US">
                <a:latin typeface="Arial Narrow"/>
                <a:ea typeface="+mn-lt"/>
                <a:cs typeface="+mn-lt"/>
                <a:sym typeface="Arial"/>
              </a:rPr>
              <a:t>The server can be stateful, this constraint merely requires that server-side state be addressable by URL as a resource</a:t>
            </a:r>
            <a:endParaRPr lang="en-US">
              <a:latin typeface="Arial Narrow"/>
            </a:endParaRPr>
          </a:p>
          <a:p>
            <a:pPr marL="285750" indent="-285750">
              <a:buClr>
                <a:srgbClr val="000000"/>
              </a:buClr>
              <a:buSzPts val="1680"/>
              <a:buFont typeface="Arial"/>
              <a:buChar char="•"/>
            </a:pPr>
            <a:endParaRPr lang="en-US" dirty="0">
              <a:latin typeface="Arial Narrow"/>
              <a:cs typeface="Calibri" panose="020F0502020204030204"/>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Stateless</a:t>
            </a:r>
            <a:endParaRPr lang="en-US"/>
          </a:p>
        </p:txBody>
      </p:sp>
    </p:spTree>
    <p:extLst>
      <p:ext uri="{BB962C8B-B14F-4D97-AF65-F5344CB8AC3E}">
        <p14:creationId xmlns:p14="http://schemas.microsoft.com/office/powerpoint/2010/main" val="966753569"/>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rPr>
              <a:t>Clients are able </a:t>
            </a:r>
            <a:r>
              <a:rPr lang="en-US">
                <a:latin typeface="Arial Narrow"/>
                <a:ea typeface="+mn-lt"/>
                <a:cs typeface="+mn-lt"/>
                <a:sym typeface="Arial"/>
              </a:rPr>
              <a:t>to </a:t>
            </a:r>
            <a:r>
              <a:rPr lang="en-US">
                <a:latin typeface="Arial Narrow"/>
                <a:ea typeface="+mn-lt"/>
                <a:cs typeface="+mn-lt"/>
              </a:rPr>
              <a:t>cache responses</a:t>
            </a:r>
            <a:endParaRPr lang="en-US">
              <a:cs typeface="Calibri" panose="020F0502020204030204"/>
            </a:endParaRPr>
          </a:p>
          <a:p>
            <a:pPr marL="285750" indent="-285750">
              <a:buClr>
                <a:srgbClr val="000000"/>
              </a:buClr>
              <a:buSzPts val="1680"/>
              <a:buFont typeface="Arial"/>
              <a:buChar char="•"/>
            </a:pPr>
            <a:r>
              <a:rPr lang="en-US">
                <a:latin typeface="Arial Narrow"/>
                <a:ea typeface="+mn-lt"/>
                <a:cs typeface="+mn-lt"/>
              </a:rPr>
              <a:t>Responses must, implicitly or explicitly</a:t>
            </a:r>
            <a:r>
              <a:rPr lang="en-US">
                <a:latin typeface="Arial Narrow"/>
                <a:ea typeface="+mn-lt"/>
                <a:cs typeface="+mn-lt"/>
                <a:sym typeface="Arial"/>
              </a:rPr>
              <a:t>, define themselves as cacheable or not (</a:t>
            </a:r>
            <a:r>
              <a:rPr lang="en-US" b="1" i="1">
                <a:latin typeface="Arial Narrow"/>
                <a:ea typeface="+mn-lt"/>
                <a:cs typeface="+mn-lt"/>
                <a:sym typeface="Arial"/>
              </a:rPr>
              <a:t>How?</a:t>
            </a:r>
            <a:r>
              <a:rPr lang="en-US">
                <a:latin typeface="Arial Narrow"/>
                <a:ea typeface="+mn-lt"/>
                <a:cs typeface="+mn-lt"/>
                <a:sym typeface="Arial"/>
              </a:rPr>
              <a:t>)</a:t>
            </a:r>
            <a:endParaRPr lang="en-US">
              <a:latin typeface="Arial Narrow"/>
            </a:endParaRPr>
          </a:p>
          <a:p>
            <a:pPr marL="285750" indent="-285750">
              <a:buClr>
                <a:srgbClr val="000000"/>
              </a:buClr>
              <a:buSzPts val="1680"/>
              <a:buFont typeface="Arial"/>
              <a:buChar char="•"/>
            </a:pPr>
            <a:r>
              <a:rPr lang="en-US">
                <a:latin typeface="Arial Narrow"/>
                <a:ea typeface="+mn-lt"/>
                <a:cs typeface="+mn-lt"/>
                <a:sym typeface="Arial"/>
              </a:rPr>
              <a:t>Brings performance improvement for client-side and better scope for scalability(server-side)</a:t>
            </a:r>
            <a:endParaRPr lang="en-US">
              <a:latin typeface="Arial Narrow"/>
            </a:endParaRPr>
          </a:p>
          <a:p>
            <a:pPr marL="285750" indent="-285750">
              <a:buClr>
                <a:srgbClr val="000000"/>
              </a:buClr>
              <a:buSzPts val="1680"/>
              <a:buFont typeface="Arial"/>
              <a:buChar char="•"/>
            </a:pPr>
            <a:r>
              <a:rPr lang="en-US">
                <a:latin typeface="Arial Narrow"/>
                <a:ea typeface="+mn-lt"/>
                <a:cs typeface="+mn-lt"/>
                <a:sym typeface="Arial"/>
              </a:rPr>
              <a:t>Partially or completely eliminates some client-server interactions</a:t>
            </a:r>
            <a:endParaRPr lang="en-US">
              <a:latin typeface="Arial Narrow"/>
            </a:endParaRPr>
          </a:p>
          <a:p>
            <a:pPr marL="285750" indent="-285750">
              <a:buClr>
                <a:srgbClr val="000000"/>
              </a:buClr>
              <a:buSzPts val="1680"/>
              <a:buFont typeface="Arial"/>
              <a:buChar char="•"/>
            </a:pPr>
            <a:r>
              <a:rPr lang="en-US">
                <a:latin typeface="Arial Narrow"/>
                <a:cs typeface="Calibri" panose="020F0502020204030204"/>
              </a:rPr>
              <a:t>There are two main HTTP response headers that we can use to control caching behavior</a:t>
            </a:r>
          </a:p>
          <a:p>
            <a:pPr>
              <a:buClr>
                <a:srgbClr val="000000"/>
              </a:buClr>
              <a:buSzPts val="1680"/>
            </a:pPr>
            <a:br>
              <a:rPr lang="en-US" dirty="0"/>
            </a:br>
            <a:endParaRPr lang="en-US">
              <a:latin typeface="Arial Narrow"/>
              <a:cs typeface="Calibri" panose="020F0502020204030204"/>
            </a:endParaRPr>
          </a:p>
          <a:p>
            <a:pPr marL="285750" indent="-285750">
              <a:buClr>
                <a:srgbClr val="000000"/>
              </a:buClr>
              <a:buSzPts val="1680"/>
              <a:buFont typeface="Arial"/>
              <a:buChar char="•"/>
            </a:pPr>
            <a:r>
              <a:rPr lang="en-US">
                <a:latin typeface="Arial Narrow"/>
                <a:cs typeface="Calibri" panose="020F0502020204030204"/>
              </a:rPr>
              <a:t>Expires - specifies an absolute expiry time  (Fri, 20 May 2016 19:20:49 IST)</a:t>
            </a:r>
            <a:endParaRPr lang="en-US"/>
          </a:p>
          <a:p>
            <a:pPr marL="285750" indent="-285750">
              <a:buClr>
                <a:srgbClr val="000000"/>
              </a:buClr>
              <a:buSzPts val="1680"/>
              <a:buFont typeface="Arial"/>
              <a:buChar char="•"/>
            </a:pPr>
            <a:r>
              <a:rPr lang="en-US">
                <a:latin typeface="Arial Narrow"/>
                <a:cs typeface="Calibri" panose="020F0502020204030204"/>
              </a:rPr>
              <a:t>Cache-Control - comprises one or more directives (max-age=3600)</a:t>
            </a:r>
          </a:p>
          <a:p>
            <a:pPr marL="285750" indent="-285750">
              <a:buClr>
                <a:srgbClr val="000000"/>
              </a:buClr>
              <a:buSzPts val="1680"/>
              <a:buFont typeface="Arial"/>
              <a:buChar char="•"/>
            </a:pPr>
            <a:endParaRPr lang="en-US" dirty="0">
              <a:latin typeface="Arial Narrow"/>
              <a:cs typeface="Calibri" panose="020F0502020204030204"/>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Cacheable</a:t>
            </a:r>
            <a:endParaRPr lang="en-US"/>
          </a:p>
        </p:txBody>
      </p:sp>
    </p:spTree>
    <p:extLst>
      <p:ext uri="{BB962C8B-B14F-4D97-AF65-F5344CB8AC3E}">
        <p14:creationId xmlns:p14="http://schemas.microsoft.com/office/powerpoint/2010/main" val="1049044561"/>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rPr>
              <a:t>A client cannot ordinarily tell whether it is connected directly </a:t>
            </a:r>
            <a:r>
              <a:rPr lang="en-US">
                <a:latin typeface="Arial Narrow"/>
                <a:ea typeface="+mn-lt"/>
                <a:cs typeface="+mn-lt"/>
                <a:sym typeface="Arial"/>
              </a:rPr>
              <a:t>to </a:t>
            </a:r>
            <a:r>
              <a:rPr lang="en-US">
                <a:latin typeface="Arial Narrow"/>
                <a:ea typeface="+mn-lt"/>
                <a:cs typeface="+mn-lt"/>
              </a:rPr>
              <a:t>the end server, or to an intermediary along the way</a:t>
            </a:r>
            <a:endParaRPr lang="en-US">
              <a:latin typeface="Arial Narrow"/>
              <a:cs typeface="Calibri" panose="020F0502020204030204"/>
            </a:endParaRPr>
          </a:p>
          <a:p>
            <a:pPr marL="285750" indent="-285750">
              <a:buClr>
                <a:srgbClr val="000000"/>
              </a:buClr>
              <a:buSzPts val="1680"/>
              <a:buFont typeface="Arial"/>
              <a:buChar char="•"/>
            </a:pPr>
            <a:r>
              <a:rPr lang="en-US">
                <a:latin typeface="Arial Narrow"/>
                <a:ea typeface="+mn-lt"/>
                <a:cs typeface="+mn-lt"/>
              </a:rPr>
              <a:t>Layers provides load balancing</a:t>
            </a:r>
            <a:r>
              <a:rPr lang="en-US">
                <a:latin typeface="Arial Narrow"/>
                <a:ea typeface="+mn-lt"/>
                <a:cs typeface="+mn-lt"/>
                <a:sym typeface="Arial"/>
              </a:rPr>
              <a:t>, </a:t>
            </a:r>
            <a:r>
              <a:rPr lang="en-US">
                <a:latin typeface="Arial Narrow"/>
                <a:ea typeface="+mn-lt"/>
                <a:cs typeface="+mn-lt"/>
              </a:rPr>
              <a:t>security </a:t>
            </a:r>
            <a:r>
              <a:rPr lang="en-US">
                <a:latin typeface="Arial Narrow"/>
                <a:ea typeface="+mn-lt"/>
                <a:cs typeface="+mn-lt"/>
                <a:sym typeface="Arial"/>
              </a:rPr>
              <a:t>or </a:t>
            </a:r>
            <a:r>
              <a:rPr lang="en-US">
                <a:latin typeface="Arial Narrow"/>
                <a:ea typeface="+mn-lt"/>
                <a:cs typeface="+mn-lt"/>
              </a:rPr>
              <a:t>shared caching </a:t>
            </a:r>
            <a:r>
              <a:rPr lang="en-US">
                <a:latin typeface="Arial Narrow"/>
                <a:ea typeface="+mn-lt"/>
                <a:cs typeface="+mn-lt"/>
                <a:sym typeface="Arial"/>
              </a:rPr>
              <a:t>and </a:t>
            </a:r>
            <a:r>
              <a:rPr lang="en-US">
                <a:latin typeface="Arial Narrow"/>
                <a:ea typeface="+mn-lt"/>
                <a:cs typeface="+mn-lt"/>
              </a:rPr>
              <a:t>can be added or removed very easily this way</a:t>
            </a:r>
            <a:endParaRPr lang="en-US">
              <a:latin typeface="Arial Narrow"/>
              <a:cs typeface="Calibri" panose="020F0502020204030204"/>
            </a:endParaRPr>
          </a:p>
          <a:p>
            <a:pPr marL="285750" indent="-285750">
              <a:buClr>
                <a:srgbClr val="000000"/>
              </a:buClr>
              <a:buSzPts val="1680"/>
              <a:buFont typeface="Arial"/>
              <a:buChar char="•"/>
            </a:pPr>
            <a:endParaRPr lang="en-US" dirty="0">
              <a:latin typeface="Arial Narrow"/>
              <a:cs typeface="Calibri" panose="020F0502020204030204"/>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Layered system</a:t>
            </a:r>
            <a:endParaRPr lang="en-US"/>
          </a:p>
        </p:txBody>
      </p:sp>
      <p:pic>
        <p:nvPicPr>
          <p:cNvPr id="2" name="Picture 3" descr="A screenshot of a cell phone&#10;&#10;Description automatically generated">
            <a:extLst>
              <a:ext uri="{FF2B5EF4-FFF2-40B4-BE49-F238E27FC236}">
                <a16:creationId xmlns:a16="http://schemas.microsoft.com/office/drawing/2014/main" id="{F57AA2D9-C6DB-415E-A5B8-01F25E84ADD0}"/>
              </a:ext>
            </a:extLst>
          </p:cNvPr>
          <p:cNvPicPr>
            <a:picLocks noChangeAspect="1"/>
          </p:cNvPicPr>
          <p:nvPr/>
        </p:nvPicPr>
        <p:blipFill>
          <a:blip r:embed="rId5"/>
          <a:stretch>
            <a:fillRect/>
          </a:stretch>
        </p:blipFill>
        <p:spPr>
          <a:xfrm>
            <a:off x="1791874" y="2757096"/>
            <a:ext cx="6076950" cy="1743075"/>
          </a:xfrm>
          <a:prstGeom prst="rect">
            <a:avLst/>
          </a:prstGeom>
        </p:spPr>
      </p:pic>
    </p:spTree>
    <p:extLst>
      <p:ext uri="{BB962C8B-B14F-4D97-AF65-F5344CB8AC3E}">
        <p14:creationId xmlns:p14="http://schemas.microsoft.com/office/powerpoint/2010/main" val="737339583"/>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rPr>
              <a:t>Optional Constraint</a:t>
            </a:r>
            <a:endParaRPr lang="en-US" dirty="0">
              <a:latin typeface="Arial Narrow"/>
              <a:cs typeface="Calibri" panose="020F0502020204030204"/>
            </a:endParaRPr>
          </a:p>
          <a:p>
            <a:pPr marL="285750" indent="-285750">
              <a:buClr>
                <a:srgbClr val="000000"/>
              </a:buClr>
              <a:buSzPts val="1680"/>
              <a:buFont typeface="Arial"/>
              <a:buChar char="•"/>
            </a:pPr>
            <a:r>
              <a:rPr lang="en-US">
                <a:latin typeface="Arial Narrow"/>
                <a:ea typeface="+mn-lt"/>
                <a:cs typeface="+mn-lt"/>
              </a:rPr>
              <a:t>Your API can return</a:t>
            </a:r>
            <a:r>
              <a:rPr lang="en-US" b="1">
                <a:latin typeface="Arial Narrow"/>
                <a:ea typeface="+mn-lt"/>
                <a:cs typeface="+mn-lt"/>
              </a:rPr>
              <a:t> executable code</a:t>
            </a:r>
            <a:endParaRPr lang="en-US">
              <a:latin typeface="Arial Narrow"/>
            </a:endParaRPr>
          </a:p>
          <a:p>
            <a:pPr marL="285750" indent="-285750">
              <a:buClr>
                <a:srgbClr val="000000"/>
              </a:buClr>
              <a:buSzPts val="1680"/>
              <a:buFont typeface="Arial"/>
              <a:buChar char="•"/>
            </a:pPr>
            <a:r>
              <a:rPr lang="en-US">
                <a:latin typeface="Arial Narrow"/>
                <a:ea typeface="+mn-lt"/>
                <a:cs typeface="+mn-lt"/>
              </a:rPr>
              <a:t>Example : return executable code to render a UI widget</a:t>
            </a:r>
            <a:endParaRPr lang="en-US">
              <a:latin typeface="Arial Narrow"/>
            </a:endParaRPr>
          </a:p>
          <a:p>
            <a:pPr marL="285750" indent="-285750">
              <a:buClr>
                <a:srgbClr val="000000"/>
              </a:buClr>
              <a:buSzPts val="1680"/>
              <a:buFont typeface="Arial"/>
              <a:buChar char="•"/>
            </a:pPr>
            <a:endParaRPr lang="en-US" dirty="0">
              <a:latin typeface="Arial Narrow"/>
              <a:cs typeface="Calibri" panose="020F0502020204030204"/>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3" name="TextBox 2">
            <a:extLst>
              <a:ext uri="{FF2B5EF4-FFF2-40B4-BE49-F238E27FC236}">
                <a16:creationId xmlns:a16="http://schemas.microsoft.com/office/drawing/2014/main" id="{79BD1B62-A6D2-4D8B-8E38-3CE8E671F67A}"/>
              </a:ext>
            </a:extLst>
          </p:cNvPr>
          <p:cNvSpPr txBox="1"/>
          <p:nvPr/>
        </p:nvSpPr>
        <p:spPr>
          <a:xfrm>
            <a:off x="342900" y="165271"/>
            <a:ext cx="74078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Arial Narrow"/>
              </a:rPr>
              <a:t>Code on demand</a:t>
            </a:r>
            <a:endParaRPr lang="en-US" sz="2600" b="1" dirty="0">
              <a:latin typeface="Arial Narrow"/>
            </a:endParaRPr>
          </a:p>
        </p:txBody>
      </p:sp>
    </p:spTree>
    <p:extLst>
      <p:ext uri="{BB962C8B-B14F-4D97-AF65-F5344CB8AC3E}">
        <p14:creationId xmlns:p14="http://schemas.microsoft.com/office/powerpoint/2010/main" val="3885695773"/>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latin typeface="Arial Narrow" panose="020B0606020202030204" pitchFamily="34" charset="0"/>
              </a:rPr>
              <a:t>MVC Pattern</a:t>
            </a: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F64A3580-98E4-4FE7-A00F-60AE4B8881F5}"/>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178339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ldNum" idx="12"/>
          </p:nvPr>
        </p:nvSpPr>
        <p:spPr>
          <a:xfrm>
            <a:off x="8523540" y="4695623"/>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 sz="1400" b="0" i="0" u="none" strike="noStrike" cap="none">
                <a:solidFill>
                  <a:srgbClr val="000000"/>
                </a:solidFill>
                <a:latin typeface="Arial Narrow" panose="020B0606020202030204" pitchFamily="34" charset="0"/>
                <a:sym typeface="Arial"/>
              </a:rPr>
              <a:t>17</a:t>
            </a:fld>
            <a:endParaRPr sz="1400" b="0" i="0" u="none" strike="noStrike" cap="none">
              <a:solidFill>
                <a:srgbClr val="000000"/>
              </a:solidFill>
              <a:latin typeface="Arial Narrow" panose="020B0606020202030204" pitchFamily="34" charset="0"/>
              <a:sym typeface="Arial"/>
            </a:endParaRPr>
          </a:p>
        </p:txBody>
      </p:sp>
      <p:pic>
        <p:nvPicPr>
          <p:cNvPr id="122" name="Google Shape;122;p19"/>
          <p:cNvPicPr preferRelativeResize="0"/>
          <p:nvPr/>
        </p:nvPicPr>
        <p:blipFill rotWithShape="1">
          <a:blip r:embed="rId3">
            <a:alphaModFix/>
          </a:blip>
          <a:srcRect/>
          <a:stretch/>
        </p:blipFill>
        <p:spPr>
          <a:xfrm>
            <a:off x="161800" y="4760950"/>
            <a:ext cx="732000" cy="318600"/>
          </a:xfrm>
          <a:prstGeom prst="rect">
            <a:avLst/>
          </a:prstGeom>
          <a:noFill/>
          <a:ln>
            <a:noFill/>
          </a:ln>
        </p:spPr>
      </p:pic>
      <p:sp>
        <p:nvSpPr>
          <p:cNvPr id="123" name="Google Shape;123;p19"/>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 sz="2600" b="1" i="0" u="none" strike="noStrike" cap="none" dirty="0">
                <a:solidFill>
                  <a:srgbClr val="000000"/>
                </a:solidFill>
                <a:latin typeface="Arial Narrow" panose="020B0606020202030204" pitchFamily="34" charset="0"/>
                <a:ea typeface="Calibri"/>
                <a:cs typeface="Calibri"/>
                <a:sym typeface="Calibri"/>
              </a:rPr>
              <a:t>The MVC Pattern</a:t>
            </a:r>
            <a:endParaRPr dirty="0">
              <a:latin typeface="Arial Narrow" panose="020B0606020202030204" pitchFamily="34" charset="0"/>
            </a:endParaRPr>
          </a:p>
        </p:txBody>
      </p:sp>
      <p:sp>
        <p:nvSpPr>
          <p:cNvPr id="124" name="Google Shape;124;p19"/>
          <p:cNvSpPr txBox="1"/>
          <p:nvPr/>
        </p:nvSpPr>
        <p:spPr>
          <a:xfrm>
            <a:off x="417975" y="1009125"/>
            <a:ext cx="8278200" cy="2624400"/>
          </a:xfrm>
          <a:prstGeom prst="rect">
            <a:avLst/>
          </a:prstGeom>
          <a:noFill/>
          <a:ln>
            <a:noFill/>
          </a:ln>
        </p:spPr>
        <p:txBody>
          <a:bodyPr spcFirstLastPara="1" wrap="square" lIns="91425" tIns="91425" rIns="91425" bIns="91425" anchor="t" anchorCtr="0">
            <a:noAutofit/>
          </a:bodyPr>
          <a:lstStyle/>
          <a:p>
            <a:pPr marL="282575" marR="0" lvl="0" indent="-280035" algn="l" rtl="0">
              <a:lnSpc>
                <a:spcPct val="115000"/>
              </a:lnSpc>
              <a:spcBef>
                <a:spcPts val="0"/>
              </a:spcBef>
              <a:spcAft>
                <a:spcPts val="0"/>
              </a:spcAft>
              <a:buClr>
                <a:srgbClr val="000000"/>
              </a:buClr>
              <a:buSzPts val="2200"/>
              <a:buFont typeface="Noto Sans Symbols"/>
              <a:buChar char="●"/>
            </a:pPr>
            <a:r>
              <a:rPr lang="en" sz="2200" i="0" u="none" strike="noStrike" cap="none" dirty="0">
                <a:solidFill>
                  <a:srgbClr val="000000"/>
                </a:solidFill>
                <a:latin typeface="Arial Narrow" panose="020B0606020202030204" pitchFamily="34" charset="0"/>
                <a:ea typeface="Calibri"/>
                <a:cs typeface="Calibri"/>
                <a:sym typeface="Calibri"/>
              </a:rPr>
              <a:t>Model–view–controller (MVC) is a software architecture pattern</a:t>
            </a:r>
            <a:endParaRPr dirty="0">
              <a:latin typeface="Arial Narrow" panose="020B0606020202030204" pitchFamily="34" charset="0"/>
            </a:endParaRPr>
          </a:p>
          <a:p>
            <a:pPr marL="282575" marR="0" lvl="0" indent="-280035" algn="l" rtl="0">
              <a:lnSpc>
                <a:spcPct val="115000"/>
              </a:lnSpc>
              <a:spcBef>
                <a:spcPts val="1000"/>
              </a:spcBef>
              <a:spcAft>
                <a:spcPts val="0"/>
              </a:spcAft>
              <a:buClr>
                <a:srgbClr val="000000"/>
              </a:buClr>
              <a:buSzPts val="2200"/>
              <a:buFont typeface="Noto Sans Symbols"/>
              <a:buChar char="●"/>
            </a:pPr>
            <a:r>
              <a:rPr lang="en" sz="2200" i="0" u="none" strike="noStrike" cap="none" dirty="0">
                <a:solidFill>
                  <a:srgbClr val="000000"/>
                </a:solidFill>
                <a:latin typeface="Arial Narrow" panose="020B0606020202030204" pitchFamily="34" charset="0"/>
                <a:ea typeface="Calibri"/>
                <a:cs typeface="Calibri"/>
                <a:sym typeface="Calibri"/>
              </a:rPr>
              <a:t>Originally formulated in the late 1970s by Trygve Reenskaug as part of the Smalltalk</a:t>
            </a:r>
            <a:endParaRPr dirty="0">
              <a:latin typeface="Arial Narrow" panose="020B0606020202030204" pitchFamily="34" charset="0"/>
            </a:endParaRPr>
          </a:p>
          <a:p>
            <a:pPr marL="282575" marR="0" lvl="0" indent="-280035" algn="l" rtl="0">
              <a:lnSpc>
                <a:spcPct val="115000"/>
              </a:lnSpc>
              <a:spcBef>
                <a:spcPts val="1000"/>
              </a:spcBef>
              <a:spcAft>
                <a:spcPts val="0"/>
              </a:spcAft>
              <a:buClr>
                <a:srgbClr val="000000"/>
              </a:buClr>
              <a:buSzPts val="2200"/>
              <a:buFont typeface="Noto Sans Symbols"/>
              <a:buChar char="●"/>
            </a:pPr>
            <a:r>
              <a:rPr lang="en" sz="2200" i="0" u="none" strike="noStrike" cap="none" dirty="0">
                <a:solidFill>
                  <a:srgbClr val="000000"/>
                </a:solidFill>
                <a:latin typeface="Arial Narrow" panose="020B0606020202030204" pitchFamily="34" charset="0"/>
                <a:ea typeface="Calibri"/>
                <a:cs typeface="Calibri"/>
                <a:sym typeface="Calibri"/>
              </a:rPr>
              <a:t>Code reusability and separation of concerns</a:t>
            </a:r>
            <a:endParaRPr dirty="0">
              <a:latin typeface="Arial Narrow" panose="020B0606020202030204" pitchFamily="34" charset="0"/>
            </a:endParaRPr>
          </a:p>
          <a:p>
            <a:pPr marL="282575" marR="0" lvl="0" indent="-280035" algn="l" rtl="0">
              <a:lnSpc>
                <a:spcPct val="115000"/>
              </a:lnSpc>
              <a:spcBef>
                <a:spcPts val="1000"/>
              </a:spcBef>
              <a:spcAft>
                <a:spcPts val="0"/>
              </a:spcAft>
              <a:buClr>
                <a:srgbClr val="000000"/>
              </a:buClr>
              <a:buSzPts val="2200"/>
              <a:buFont typeface="Noto Sans Symbols"/>
              <a:buChar char="●"/>
            </a:pPr>
            <a:r>
              <a:rPr lang="en" sz="2200" i="0" u="none" strike="noStrike" cap="none" dirty="0">
                <a:solidFill>
                  <a:srgbClr val="000000"/>
                </a:solidFill>
                <a:latin typeface="Arial Narrow" panose="020B0606020202030204" pitchFamily="34" charset="0"/>
                <a:ea typeface="Calibri"/>
                <a:cs typeface="Calibri"/>
                <a:sym typeface="Calibri"/>
              </a:rPr>
              <a:t>Originally developed for desktop, then adapted for internet applications</a:t>
            </a:r>
            <a:endParaRPr dirty="0">
              <a:latin typeface="Arial Narrow" panose="020B0606020202030204" pitchFamily="34" charset="0"/>
            </a:endParaRPr>
          </a:p>
          <a:p>
            <a:pPr marL="0" marR="0" lvl="0" indent="0" algn="l" rtl="0">
              <a:lnSpc>
                <a:spcPct val="115000"/>
              </a:lnSpc>
              <a:spcBef>
                <a:spcPts val="1000"/>
              </a:spcBef>
              <a:spcAft>
                <a:spcPts val="0"/>
              </a:spcAft>
              <a:buClr>
                <a:srgbClr val="000000"/>
              </a:buClr>
              <a:buSzPts val="2200"/>
              <a:buFont typeface="Arial"/>
              <a:buNone/>
            </a:pPr>
            <a:endParaRPr sz="2200" i="0" u="none" strike="noStrike" cap="none" dirty="0">
              <a:solidFill>
                <a:srgbClr val="000000"/>
              </a:solidFill>
              <a:latin typeface="Arial Narrow" panose="020B0606020202030204" pitchFamily="34" charset="0"/>
              <a:ea typeface="Calibri"/>
              <a:cs typeface="Calibri"/>
              <a:sym typeface="Calibri"/>
            </a:endParaRPr>
          </a:p>
          <a:p>
            <a:pPr marL="457200" marR="0" lvl="0" indent="0" algn="l" rtl="0">
              <a:lnSpc>
                <a:spcPct val="115000"/>
              </a:lnSpc>
              <a:spcBef>
                <a:spcPts val="1000"/>
              </a:spcBef>
              <a:spcAft>
                <a:spcPts val="0"/>
              </a:spcAft>
              <a:buClr>
                <a:srgbClr val="000000"/>
              </a:buClr>
              <a:buSzPts val="2200"/>
              <a:buFont typeface="Arial"/>
              <a:buNone/>
            </a:pPr>
            <a:endParaRPr sz="2200" i="0" u="none" strike="noStrike" cap="none" dirty="0">
              <a:solidFill>
                <a:srgbClr val="000000"/>
              </a:solidFill>
              <a:latin typeface="Arial Narrow" panose="020B0606020202030204" pitchFamily="34" charset="0"/>
              <a:ea typeface="Calibri"/>
              <a:cs typeface="Calibri"/>
              <a:sym typeface="Calibri"/>
            </a:endParaRPr>
          </a:p>
        </p:txBody>
      </p:sp>
      <p:pic>
        <p:nvPicPr>
          <p:cNvPr id="6" name="Picture 5" descr="A picture containing food, drawing&#10;&#10;Description automatically generated">
            <a:extLst>
              <a:ext uri="{FF2B5EF4-FFF2-40B4-BE49-F238E27FC236}">
                <a16:creationId xmlns:a16="http://schemas.microsoft.com/office/drawing/2014/main" id="{32CADBCF-9429-4051-B298-CB73FCAFD223}"/>
              </a:ext>
            </a:extLst>
          </p:cNvPr>
          <p:cNvPicPr>
            <a:picLocks noChangeAspect="1"/>
          </p:cNvPicPr>
          <p:nvPr/>
        </p:nvPicPr>
        <p:blipFill>
          <a:blip r:embed="rId4"/>
          <a:stretch>
            <a:fillRect/>
          </a:stretch>
        </p:blipFill>
        <p:spPr>
          <a:xfrm>
            <a:off x="6991910" y="150416"/>
            <a:ext cx="1885389" cy="643477"/>
          </a:xfrm>
          <a:prstGeom prst="rect">
            <a:avLst/>
          </a:prstGeom>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endParaRPr sz="2600" b="1" i="0" u="none" strike="noStrike" cap="none" dirty="0">
              <a:solidFill>
                <a:srgbClr val="000000"/>
              </a:solidFill>
              <a:latin typeface="Calibri"/>
              <a:ea typeface="Calibri"/>
              <a:cs typeface="Calibri"/>
              <a:sym typeface="Calibri"/>
            </a:endParaRPr>
          </a:p>
        </p:txBody>
      </p:sp>
      <p:pic>
        <p:nvPicPr>
          <p:cNvPr id="1026" name="Picture 2" descr="https://lh6.googleusercontent.com/O_hwE2ZpuUYymLz0NJ03IDOK-6qtw4_Lwu_e26ZjjN2f0nOG52_KI8sy07C7HLegAYTOfmqGhYf5Hogzq7bPphI7AV4JHjvcnGKj47ruVBpfm9U3MyrUmcSRHFUKKwfTyckRaUgqqa8">
            <a:extLst>
              <a:ext uri="{FF2B5EF4-FFF2-40B4-BE49-F238E27FC236}">
                <a16:creationId xmlns:a16="http://schemas.microsoft.com/office/drawing/2014/main" id="{53BAEAAC-F54E-4FCA-A635-B87A3DE40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684" y="696250"/>
            <a:ext cx="6365476" cy="4321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food, drawing&#10;&#10;Description automatically generated">
            <a:extLst>
              <a:ext uri="{FF2B5EF4-FFF2-40B4-BE49-F238E27FC236}">
                <a16:creationId xmlns:a16="http://schemas.microsoft.com/office/drawing/2014/main" id="{03D47E25-B163-47D7-82EE-EA0507E9342A}"/>
              </a:ext>
            </a:extLst>
          </p:cNvPr>
          <p:cNvPicPr>
            <a:picLocks noChangeAspect="1"/>
          </p:cNvPicPr>
          <p:nvPr/>
        </p:nvPicPr>
        <p:blipFill>
          <a:blip r:embed="rId5"/>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953270130"/>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sldNum" idx="12"/>
          </p:nvPr>
        </p:nvSpPr>
        <p:spPr>
          <a:xfrm>
            <a:off x="8523540" y="4695623"/>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 sz="1400" b="0" i="0" u="none" strike="noStrike" cap="none">
                <a:solidFill>
                  <a:srgbClr val="000000"/>
                </a:solidFill>
                <a:latin typeface="Arial Narrow" panose="020B0606020202030204" pitchFamily="34" charset="0"/>
                <a:sym typeface="Arial"/>
              </a:rPr>
              <a:t>19</a:t>
            </a:fld>
            <a:endParaRPr sz="1400" b="0" i="0" u="none" strike="noStrike" cap="none">
              <a:solidFill>
                <a:srgbClr val="000000"/>
              </a:solidFill>
              <a:latin typeface="Arial Narrow" panose="020B0606020202030204" pitchFamily="34" charset="0"/>
              <a:sym typeface="Arial"/>
            </a:endParaRPr>
          </a:p>
        </p:txBody>
      </p:sp>
      <p:pic>
        <p:nvPicPr>
          <p:cNvPr id="154" name="Google Shape;154;p23"/>
          <p:cNvPicPr preferRelativeResize="0"/>
          <p:nvPr/>
        </p:nvPicPr>
        <p:blipFill rotWithShape="1">
          <a:blip r:embed="rId3">
            <a:alphaModFix/>
          </a:blip>
          <a:srcRect/>
          <a:stretch/>
        </p:blipFill>
        <p:spPr>
          <a:xfrm>
            <a:off x="161800" y="4760950"/>
            <a:ext cx="732000" cy="318600"/>
          </a:xfrm>
          <a:prstGeom prst="rect">
            <a:avLst/>
          </a:prstGeom>
          <a:noFill/>
          <a:ln>
            <a:noFill/>
          </a:ln>
        </p:spPr>
      </p:pic>
      <p:sp>
        <p:nvSpPr>
          <p:cNvPr id="155" name="Google Shape;155;p23"/>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 sz="2600" b="1" i="0" u="none" strike="noStrike" cap="none" dirty="0">
                <a:solidFill>
                  <a:srgbClr val="000000"/>
                </a:solidFill>
                <a:latin typeface="Arial Narrow" panose="020B0606020202030204" pitchFamily="34" charset="0"/>
                <a:ea typeface="Calibri"/>
                <a:cs typeface="Calibri"/>
                <a:sym typeface="Calibri"/>
              </a:rPr>
              <a:t>The MVC Pattern</a:t>
            </a:r>
            <a:endParaRPr dirty="0">
              <a:latin typeface="Arial Narrow" panose="020B0606020202030204" pitchFamily="34" charset="0"/>
            </a:endParaRPr>
          </a:p>
        </p:txBody>
      </p:sp>
      <p:sp>
        <p:nvSpPr>
          <p:cNvPr id="157" name="Google Shape;157;p23"/>
          <p:cNvSpPr/>
          <p:nvPr/>
        </p:nvSpPr>
        <p:spPr>
          <a:xfrm rot="10800000">
            <a:off x="4952205" y="3909009"/>
            <a:ext cx="1816200" cy="264600"/>
          </a:xfrm>
          <a:prstGeom prst="leftArrow">
            <a:avLst>
              <a:gd name="adj1" fmla="val 50000"/>
              <a:gd name="adj2" fmla="val 50000"/>
            </a:avLst>
          </a:prstGeom>
          <a:gradFill>
            <a:gsLst>
              <a:gs pos="0">
                <a:srgbClr val="F2F2F2"/>
              </a:gs>
              <a:gs pos="100000">
                <a:srgbClr val="A6A6A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2C2F5A"/>
              </a:solidFill>
              <a:latin typeface="Arial Narrow" panose="020B0606020202030204" pitchFamily="34" charset="0"/>
              <a:ea typeface="Calibri"/>
              <a:cs typeface="Calibri"/>
              <a:sym typeface="Calibri"/>
            </a:endParaRPr>
          </a:p>
        </p:txBody>
      </p:sp>
      <p:sp>
        <p:nvSpPr>
          <p:cNvPr id="158" name="Google Shape;158;p23"/>
          <p:cNvSpPr/>
          <p:nvPr/>
        </p:nvSpPr>
        <p:spPr>
          <a:xfrm rot="7916058">
            <a:off x="2965363" y="2280420"/>
            <a:ext cx="555308" cy="1652121"/>
          </a:xfrm>
          <a:prstGeom prst="downArrow">
            <a:avLst>
              <a:gd name="adj1" fmla="val 50000"/>
              <a:gd name="adj2" fmla="val 50000"/>
            </a:avLst>
          </a:prstGeom>
          <a:gradFill>
            <a:gsLst>
              <a:gs pos="0">
                <a:srgbClr val="F2F2F2"/>
              </a:gs>
              <a:gs pos="100000">
                <a:srgbClr val="A6A6A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2C2F5A"/>
              </a:solidFill>
              <a:latin typeface="Arial Narrow" panose="020B0606020202030204" pitchFamily="34" charset="0"/>
              <a:ea typeface="Calibri"/>
              <a:cs typeface="Calibri"/>
              <a:sym typeface="Calibri"/>
            </a:endParaRPr>
          </a:p>
        </p:txBody>
      </p:sp>
      <p:sp>
        <p:nvSpPr>
          <p:cNvPr id="159" name="Google Shape;159;p23"/>
          <p:cNvSpPr/>
          <p:nvPr/>
        </p:nvSpPr>
        <p:spPr>
          <a:xfrm rot="2493431">
            <a:off x="2810145" y="2888773"/>
            <a:ext cx="1533087" cy="3202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C2F5A"/>
              </a:buClr>
              <a:buSzPts val="1400"/>
              <a:buFont typeface="Calibri"/>
              <a:buNone/>
            </a:pPr>
            <a:r>
              <a:rPr lang="en" sz="1400" b="1" i="0" u="none" strike="noStrike" cap="none">
                <a:solidFill>
                  <a:srgbClr val="2C2F5A"/>
                </a:solidFill>
                <a:latin typeface="Arial Narrow" panose="020B0606020202030204" pitchFamily="34" charset="0"/>
                <a:ea typeface="Calibri"/>
                <a:cs typeface="Calibri"/>
                <a:sym typeface="Calibri"/>
              </a:rPr>
              <a:t>HTTP Response</a:t>
            </a:r>
            <a:endParaRPr>
              <a:latin typeface="Arial Narrow" panose="020B0606020202030204" pitchFamily="34" charset="0"/>
            </a:endParaRPr>
          </a:p>
        </p:txBody>
      </p:sp>
      <p:sp>
        <p:nvSpPr>
          <p:cNvPr id="160" name="Google Shape;160;p23"/>
          <p:cNvSpPr/>
          <p:nvPr/>
        </p:nvSpPr>
        <p:spPr>
          <a:xfrm>
            <a:off x="5070358" y="3724193"/>
            <a:ext cx="1533300" cy="264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C2F5A"/>
              </a:buClr>
              <a:buSzPts val="1400"/>
              <a:buFont typeface="Calibri"/>
              <a:buNone/>
            </a:pPr>
            <a:r>
              <a:rPr lang="en" sz="1400" b="1" i="0" u="none" strike="noStrike" cap="none">
                <a:solidFill>
                  <a:srgbClr val="2C2F5A"/>
                </a:solidFill>
                <a:latin typeface="Arial Narrow" panose="020B0606020202030204" pitchFamily="34" charset="0"/>
                <a:ea typeface="Calibri"/>
                <a:cs typeface="Calibri"/>
                <a:sym typeface="Calibri"/>
              </a:rPr>
              <a:t>Use model data</a:t>
            </a:r>
            <a:endParaRPr>
              <a:latin typeface="Arial Narrow" panose="020B0606020202030204" pitchFamily="34" charset="0"/>
            </a:endParaRPr>
          </a:p>
        </p:txBody>
      </p:sp>
      <p:sp>
        <p:nvSpPr>
          <p:cNvPr id="161" name="Google Shape;161;p23"/>
          <p:cNvSpPr/>
          <p:nvPr/>
        </p:nvSpPr>
        <p:spPr>
          <a:xfrm>
            <a:off x="5260918" y="1449375"/>
            <a:ext cx="1138200" cy="1138200"/>
          </a:xfrm>
          <a:prstGeom prst="ellipse">
            <a:avLst/>
          </a:pr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Arial Narrow" panose="020B0606020202030204" pitchFamily="34" charset="0"/>
                <a:ea typeface="Calibri"/>
                <a:cs typeface="Calibri"/>
                <a:sym typeface="Calibri"/>
              </a:rPr>
              <a:t>Controller</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Input logic</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control logic</a:t>
            </a:r>
            <a:endParaRPr>
              <a:latin typeface="Arial Narrow" panose="020B0606020202030204" pitchFamily="34" charset="0"/>
            </a:endParaRPr>
          </a:p>
        </p:txBody>
      </p:sp>
      <p:sp>
        <p:nvSpPr>
          <p:cNvPr id="162" name="Google Shape;162;p23"/>
          <p:cNvSpPr/>
          <p:nvPr/>
        </p:nvSpPr>
        <p:spPr>
          <a:xfrm>
            <a:off x="6788324" y="3450425"/>
            <a:ext cx="1138200" cy="1138200"/>
          </a:xfrm>
          <a:prstGeom prst="ellipse">
            <a:avLst/>
          </a:prstGeom>
          <a:gradFill>
            <a:gsLst>
              <a:gs pos="0">
                <a:srgbClr val="81AEF8"/>
              </a:gs>
              <a:gs pos="100000">
                <a:srgbClr val="1663D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Arial Narrow" panose="020B0606020202030204" pitchFamily="34" charset="0"/>
                <a:ea typeface="Calibri"/>
                <a:cs typeface="Calibri"/>
                <a:sym typeface="Calibri"/>
              </a:rPr>
              <a:t>Model</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data entities</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business layer</a:t>
            </a:r>
            <a:endParaRPr>
              <a:latin typeface="Arial Narrow" panose="020B0606020202030204" pitchFamily="34" charset="0"/>
            </a:endParaRPr>
          </a:p>
        </p:txBody>
      </p:sp>
      <p:sp>
        <p:nvSpPr>
          <p:cNvPr id="163" name="Google Shape;163;p23"/>
          <p:cNvSpPr/>
          <p:nvPr/>
        </p:nvSpPr>
        <p:spPr>
          <a:xfrm>
            <a:off x="3784681" y="3472342"/>
            <a:ext cx="1138200" cy="1138200"/>
          </a:xfrm>
          <a:prstGeom prst="ellipse">
            <a:avLst/>
          </a:prstGeom>
          <a:gradFill>
            <a:gsLst>
              <a:gs pos="0">
                <a:srgbClr val="FFCA37"/>
              </a:gs>
              <a:gs pos="100000">
                <a:srgbClr val="AD8107"/>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Arial Narrow" panose="020B0606020202030204" pitchFamily="34" charset="0"/>
                <a:ea typeface="Calibri"/>
                <a:cs typeface="Calibri"/>
                <a:sym typeface="Calibri"/>
              </a:rPr>
              <a:t>View</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view logic</a:t>
            </a:r>
            <a:endParaRPr>
              <a:latin typeface="Arial Narrow" panose="020B0606020202030204" pitchFamily="34" charset="0"/>
            </a:endParaRPr>
          </a:p>
          <a:p>
            <a:pPr marL="0" marR="0" lvl="0" indent="0" algn="ctr" rtl="0">
              <a:lnSpc>
                <a:spcPct val="100000"/>
              </a:lnSpc>
              <a:spcBef>
                <a:spcPts val="0"/>
              </a:spcBef>
              <a:spcAft>
                <a:spcPts val="0"/>
              </a:spcAft>
              <a:buClr>
                <a:srgbClr val="000000"/>
              </a:buClr>
              <a:buSzPts val="800"/>
              <a:buFont typeface="Calibri"/>
              <a:buNone/>
            </a:pPr>
            <a:r>
              <a:rPr lang="en" sz="800" b="0" i="0" u="none" strike="noStrike" cap="none">
                <a:solidFill>
                  <a:srgbClr val="000000"/>
                </a:solidFill>
                <a:latin typeface="Arial Narrow" panose="020B0606020202030204" pitchFamily="34" charset="0"/>
                <a:ea typeface="Calibri"/>
                <a:cs typeface="Calibri"/>
                <a:sym typeface="Calibri"/>
              </a:rPr>
              <a:t>presentation layer</a:t>
            </a:r>
            <a:endParaRPr>
              <a:latin typeface="Arial Narrow" panose="020B0606020202030204" pitchFamily="34" charset="0"/>
            </a:endParaRPr>
          </a:p>
        </p:txBody>
      </p:sp>
      <p:sp>
        <p:nvSpPr>
          <p:cNvPr id="164" name="Google Shape;164;p23"/>
          <p:cNvSpPr/>
          <p:nvPr/>
        </p:nvSpPr>
        <p:spPr>
          <a:xfrm rot="-2111670">
            <a:off x="6476204" y="2364152"/>
            <a:ext cx="250367" cy="1305121"/>
          </a:xfrm>
          <a:prstGeom prst="downArrow">
            <a:avLst>
              <a:gd name="adj1" fmla="val 50000"/>
              <a:gd name="adj2" fmla="val 50000"/>
            </a:avLst>
          </a:prstGeom>
          <a:gradFill>
            <a:gsLst>
              <a:gs pos="0">
                <a:srgbClr val="F2F2F2"/>
              </a:gs>
              <a:gs pos="100000">
                <a:srgbClr val="A6A6A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2C2F5A"/>
              </a:solidFill>
              <a:latin typeface="Arial Narrow" panose="020B0606020202030204" pitchFamily="34" charset="0"/>
              <a:ea typeface="Calibri"/>
              <a:cs typeface="Calibri"/>
              <a:sym typeface="Calibri"/>
            </a:endParaRPr>
          </a:p>
        </p:txBody>
      </p:sp>
      <p:sp>
        <p:nvSpPr>
          <p:cNvPr id="165" name="Google Shape;165;p23"/>
          <p:cNvSpPr/>
          <p:nvPr/>
        </p:nvSpPr>
        <p:spPr>
          <a:xfrm rot="2081970" flipH="1">
            <a:off x="4970100" y="2401333"/>
            <a:ext cx="250320" cy="1269377"/>
          </a:xfrm>
          <a:prstGeom prst="downArrow">
            <a:avLst>
              <a:gd name="adj1" fmla="val 50000"/>
              <a:gd name="adj2" fmla="val 50000"/>
            </a:avLst>
          </a:prstGeom>
          <a:gradFill>
            <a:gsLst>
              <a:gs pos="0">
                <a:srgbClr val="F2F2F2"/>
              </a:gs>
              <a:gs pos="100000">
                <a:srgbClr val="A6A6A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2C2F5A"/>
              </a:solidFill>
              <a:latin typeface="Arial Narrow" panose="020B0606020202030204" pitchFamily="34" charset="0"/>
              <a:ea typeface="Calibri"/>
              <a:cs typeface="Calibri"/>
              <a:sym typeface="Calibri"/>
            </a:endParaRPr>
          </a:p>
        </p:txBody>
      </p:sp>
      <p:sp>
        <p:nvSpPr>
          <p:cNvPr id="166" name="Google Shape;166;p23"/>
          <p:cNvSpPr/>
          <p:nvPr/>
        </p:nvSpPr>
        <p:spPr>
          <a:xfrm rot="3326123">
            <a:off x="5916040" y="2667678"/>
            <a:ext cx="1357399" cy="534072"/>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2C2F5A"/>
              </a:buClr>
              <a:buSzPts val="1400"/>
              <a:buFont typeface="Calibri"/>
              <a:buNone/>
            </a:pPr>
            <a:r>
              <a:rPr lang="en" sz="1400" b="1" i="0" u="none" strike="noStrike" cap="none">
                <a:solidFill>
                  <a:srgbClr val="2C2F5A"/>
                </a:solidFill>
                <a:latin typeface="Arial Narrow" panose="020B0606020202030204" pitchFamily="34" charset="0"/>
                <a:ea typeface="Calibri"/>
                <a:cs typeface="Calibri"/>
                <a:sym typeface="Calibri"/>
              </a:rPr>
              <a:t>Manipulate (CRUD) model</a:t>
            </a:r>
            <a:endParaRPr>
              <a:latin typeface="Arial Narrow" panose="020B0606020202030204" pitchFamily="34" charset="0"/>
            </a:endParaRPr>
          </a:p>
        </p:txBody>
      </p:sp>
      <p:sp>
        <p:nvSpPr>
          <p:cNvPr id="167" name="Google Shape;167;p23"/>
          <p:cNvSpPr/>
          <p:nvPr/>
        </p:nvSpPr>
        <p:spPr>
          <a:xfrm rot="-3324986">
            <a:off x="4437095" y="2690463"/>
            <a:ext cx="1285924" cy="534072"/>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2C2F5A"/>
              </a:buClr>
              <a:buSzPts val="1400"/>
              <a:buFont typeface="Calibri"/>
              <a:buNone/>
            </a:pPr>
            <a:r>
              <a:rPr lang="en" sz="1400" b="1" i="0" u="none" strike="noStrike" cap="none">
                <a:solidFill>
                  <a:srgbClr val="2C2F5A"/>
                </a:solidFill>
                <a:latin typeface="Arial Narrow" panose="020B0606020202030204" pitchFamily="34" charset="0"/>
                <a:ea typeface="Calibri"/>
                <a:cs typeface="Calibri"/>
                <a:sym typeface="Calibri"/>
              </a:rPr>
              <a:t>Select view &amp;</a:t>
            </a:r>
            <a:br>
              <a:rPr lang="en" sz="1400" b="1" i="0" u="none" strike="noStrike" cap="none">
                <a:solidFill>
                  <a:srgbClr val="2C2F5A"/>
                </a:solidFill>
                <a:latin typeface="Arial Narrow" panose="020B0606020202030204" pitchFamily="34" charset="0"/>
                <a:ea typeface="Calibri"/>
                <a:cs typeface="Calibri"/>
                <a:sym typeface="Calibri"/>
              </a:rPr>
            </a:br>
            <a:r>
              <a:rPr lang="en" sz="1400" b="1" i="0" u="none" strike="noStrike" cap="none">
                <a:solidFill>
                  <a:srgbClr val="2C2F5A"/>
                </a:solidFill>
                <a:latin typeface="Arial Narrow" panose="020B0606020202030204" pitchFamily="34" charset="0"/>
                <a:ea typeface="Calibri"/>
                <a:cs typeface="Calibri"/>
                <a:sym typeface="Calibri"/>
              </a:rPr>
              <a:t>Pass model</a:t>
            </a:r>
            <a:endParaRPr>
              <a:latin typeface="Arial Narrow" panose="020B0606020202030204" pitchFamily="34" charset="0"/>
            </a:endParaRPr>
          </a:p>
        </p:txBody>
      </p:sp>
      <p:sp>
        <p:nvSpPr>
          <p:cNvPr id="168" name="Google Shape;168;p23"/>
          <p:cNvSpPr/>
          <p:nvPr/>
        </p:nvSpPr>
        <p:spPr>
          <a:xfrm rot="-5398143" flipH="1">
            <a:off x="3801010" y="843929"/>
            <a:ext cx="555300" cy="2269200"/>
          </a:xfrm>
          <a:prstGeom prst="downArrow">
            <a:avLst>
              <a:gd name="adj1" fmla="val 50000"/>
              <a:gd name="adj2" fmla="val 50000"/>
            </a:avLst>
          </a:prstGeom>
          <a:gradFill>
            <a:gsLst>
              <a:gs pos="0">
                <a:srgbClr val="F2F2F2"/>
              </a:gs>
              <a:gs pos="100000">
                <a:srgbClr val="A6A6A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2C2F5A"/>
              </a:solidFill>
              <a:latin typeface="Arial Narrow" panose="020B0606020202030204" pitchFamily="34" charset="0"/>
              <a:ea typeface="Calibri"/>
              <a:cs typeface="Calibri"/>
              <a:sym typeface="Calibri"/>
            </a:endParaRPr>
          </a:p>
        </p:txBody>
      </p:sp>
      <p:sp>
        <p:nvSpPr>
          <p:cNvPr id="169" name="Google Shape;169;p23"/>
          <p:cNvSpPr/>
          <p:nvPr/>
        </p:nvSpPr>
        <p:spPr>
          <a:xfrm>
            <a:off x="2936525" y="1846148"/>
            <a:ext cx="1977900" cy="264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 sz="1400" b="1" i="0" u="none" strike="noStrike" cap="none">
                <a:solidFill>
                  <a:srgbClr val="000000"/>
                </a:solidFill>
                <a:latin typeface="Arial Narrow" panose="020B0606020202030204" pitchFamily="34" charset="0"/>
                <a:ea typeface="Calibri"/>
                <a:cs typeface="Calibri"/>
                <a:sym typeface="Calibri"/>
              </a:rPr>
              <a:t>/{Controller/{Action}/</a:t>
            </a:r>
            <a:endParaRPr>
              <a:latin typeface="Arial Narrow" panose="020B0606020202030204" pitchFamily="34" charset="0"/>
            </a:endParaRPr>
          </a:p>
        </p:txBody>
      </p:sp>
      <p:sp>
        <p:nvSpPr>
          <p:cNvPr id="170" name="Google Shape;170;p23"/>
          <p:cNvSpPr/>
          <p:nvPr/>
        </p:nvSpPr>
        <p:spPr>
          <a:xfrm rot="-722">
            <a:off x="3153106" y="1588211"/>
            <a:ext cx="1428900" cy="32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C2F5A"/>
              </a:buClr>
              <a:buSzPts val="1400"/>
              <a:buFont typeface="Calibri"/>
              <a:buNone/>
            </a:pPr>
            <a:r>
              <a:rPr lang="en" sz="1400" b="1" i="0" u="none" strike="noStrike" cap="none">
                <a:solidFill>
                  <a:srgbClr val="2C2F5A"/>
                </a:solidFill>
                <a:latin typeface="Arial Narrow" panose="020B0606020202030204" pitchFamily="34" charset="0"/>
                <a:ea typeface="Calibri"/>
                <a:cs typeface="Calibri"/>
                <a:sym typeface="Calibri"/>
              </a:rPr>
              <a:t>HTTP Request</a:t>
            </a:r>
            <a:endParaRPr>
              <a:latin typeface="Arial Narrow" panose="020B0606020202030204" pitchFamily="34" charset="0"/>
            </a:endParaRPr>
          </a:p>
        </p:txBody>
      </p:sp>
      <p:pic>
        <p:nvPicPr>
          <p:cNvPr id="171" name="Google Shape;171;p23"/>
          <p:cNvPicPr preferRelativeResize="0"/>
          <p:nvPr/>
        </p:nvPicPr>
        <p:blipFill rotWithShape="1">
          <a:blip r:embed="rId4">
            <a:alphaModFix/>
          </a:blip>
          <a:srcRect/>
          <a:stretch/>
        </p:blipFill>
        <p:spPr>
          <a:xfrm>
            <a:off x="1864975" y="1453125"/>
            <a:ext cx="927000" cy="927000"/>
          </a:xfrm>
          <a:prstGeom prst="rect">
            <a:avLst/>
          </a:prstGeom>
          <a:noFill/>
          <a:ln>
            <a:noFill/>
          </a:ln>
        </p:spPr>
      </p:pic>
      <p:pic>
        <p:nvPicPr>
          <p:cNvPr id="20" name="Picture 19" descr="A picture containing food, drawing&#10;&#10;Description automatically generated">
            <a:extLst>
              <a:ext uri="{FF2B5EF4-FFF2-40B4-BE49-F238E27FC236}">
                <a16:creationId xmlns:a16="http://schemas.microsoft.com/office/drawing/2014/main" id="{59EF84E1-1068-437A-A89B-F39B802D78E3}"/>
              </a:ext>
            </a:extLst>
          </p:cNvPr>
          <p:cNvPicPr>
            <a:picLocks noChangeAspect="1"/>
          </p:cNvPicPr>
          <p:nvPr/>
        </p:nvPicPr>
        <p:blipFill>
          <a:blip r:embed="rId5"/>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191543"/>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Web API Core</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780525"/>
            <a:ext cx="8278200" cy="3915000"/>
          </a:xfrm>
          <a:prstGeom prst="rect">
            <a:avLst/>
          </a:prstGeom>
          <a:noFill/>
          <a:ln>
            <a:noFill/>
          </a:ln>
        </p:spPr>
        <p:txBody>
          <a:bodyPr spcFirstLastPara="1" wrap="square" lIns="91425" tIns="91425" rIns="91425" bIns="91425" anchor="t" anchorCtr="0">
            <a:noAutofit/>
          </a:bodyPr>
          <a:lstStyle/>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Framework to build HTTP based services on top of .NET</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Convention over configuration</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Respects M’V’C pattern</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Used to create REST services</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Returns data in JSON format (or any other format defined)</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Does </a:t>
            </a:r>
            <a:r>
              <a:rPr lang="en-US" dirty="0">
                <a:solidFill>
                  <a:srgbClr val="FF0000"/>
                </a:solidFill>
                <a:latin typeface="Arial Narrow" panose="020B0606020202030204" pitchFamily="34" charset="0"/>
                <a:ea typeface="Arial"/>
                <a:cs typeface="Arial"/>
                <a:sym typeface="Arial"/>
              </a:rPr>
              <a:t>content-negotiation</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latin typeface="Arial Narrow" panose="020B0606020202030204" pitchFamily="34" charset="0"/>
                <a:ea typeface="Arial"/>
                <a:cs typeface="Arial"/>
                <a:sym typeface="Arial"/>
              </a:rPr>
              <a:t>Model Binding &amp; Validation</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latin typeface="Arial Narrow" panose="020B0606020202030204" pitchFamily="34" charset="0"/>
                <a:ea typeface="Arial"/>
                <a:cs typeface="Arial"/>
                <a:sym typeface="Arial"/>
              </a:rPr>
              <a:t>Input &amp; Output formatters</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Integrated DI</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latin typeface="Arial Narrow" panose="020B0606020202030204" pitchFamily="34" charset="0"/>
                <a:ea typeface="Arial"/>
                <a:cs typeface="Arial"/>
                <a:sym typeface="Arial"/>
              </a:rPr>
              <a:t>Self-Hosted</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Cross-platform</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Easy to test</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Modern</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Extensible</a:t>
            </a:r>
          </a:p>
          <a:p>
            <a:pPr marL="361950" marR="0" lvl="0" indent="-361950" algn="l" rtl="0">
              <a:lnSpc>
                <a:spcPct val="100000"/>
              </a:lnSpc>
              <a:spcBef>
                <a:spcPts val="0"/>
              </a:spcBef>
              <a:spcAft>
                <a:spcPts val="0"/>
              </a:spcAft>
              <a:buClr>
                <a:srgbClr val="000000"/>
              </a:buClr>
              <a:buSzPts val="1680"/>
              <a:buFont typeface="Noto Sans Symbols"/>
              <a:buChar char="●"/>
            </a:pPr>
            <a:endParaRPr i="0" u="none" strike="noStrike" cap="none" dirty="0">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9E8099FF-6CEA-4E9F-8E73-A829F442F495}"/>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4060809316"/>
      </p:ext>
    </p:extLst>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Model</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Doesn’t have any logic</a:t>
            </a:r>
          </a:p>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Used to transport data from controller to the view, and backwards</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Helps with data validation</a:t>
            </a:r>
          </a:p>
          <a:p>
            <a:pPr marL="282575" lvl="0" indent="-267335">
              <a:lnSpc>
                <a:spcPct val="115000"/>
              </a:lnSpc>
              <a:buClr>
                <a:srgbClr val="2C2F5A"/>
              </a:buClr>
              <a:buSzPts val="2000"/>
              <a:buFont typeface="Noto Sans Symbols"/>
              <a:buChar char="●"/>
            </a:pPr>
            <a:r>
              <a:rPr lang="en-US" dirty="0">
                <a:latin typeface="Arial Narrow" panose="020B0606020202030204" pitchFamily="34" charset="0"/>
                <a:ea typeface="Calibri"/>
                <a:cs typeface="Calibri"/>
                <a:sym typeface="Calibri"/>
              </a:rPr>
              <a:t>Set of classes that describes the data we are working with as well as the business</a:t>
            </a:r>
            <a:endParaRPr lang="en-US" dirty="0">
              <a:latin typeface="Arial Narrow" panose="020B0606020202030204" pitchFamily="34" charset="0"/>
            </a:endParaRPr>
          </a:p>
          <a:p>
            <a:pPr marL="282575" lvl="0" indent="-267335">
              <a:lnSpc>
                <a:spcPct val="115000"/>
              </a:lnSpc>
              <a:buClr>
                <a:srgbClr val="2C2F5A"/>
              </a:buClr>
              <a:buSzPts val="2000"/>
              <a:buFont typeface="Noto Sans Symbols"/>
              <a:buChar char="●"/>
            </a:pPr>
            <a:r>
              <a:rPr lang="en-US" dirty="0">
                <a:latin typeface="Arial Narrow" panose="020B0606020202030204" pitchFamily="34" charset="0"/>
                <a:ea typeface="Calibri"/>
                <a:cs typeface="Calibri"/>
                <a:sym typeface="Calibri"/>
              </a:rPr>
              <a:t>Rules for how the data can be changed and manipulated</a:t>
            </a:r>
            <a:endParaRPr lang="en-US" dirty="0">
              <a:latin typeface="Arial Narrow" panose="020B0606020202030204" pitchFamily="34" charset="0"/>
            </a:endParaRPr>
          </a:p>
          <a:p>
            <a:pPr marL="282575" lvl="0" indent="-267335">
              <a:lnSpc>
                <a:spcPct val="115000"/>
              </a:lnSpc>
              <a:buClr>
                <a:srgbClr val="2C2F5A"/>
              </a:buClr>
              <a:buSzPts val="2000"/>
              <a:buFont typeface="Noto Sans Symbols"/>
              <a:buChar char="●"/>
            </a:pPr>
            <a:r>
              <a:rPr lang="en-US" dirty="0">
                <a:latin typeface="Arial Narrow" panose="020B0606020202030204" pitchFamily="34" charset="0"/>
                <a:ea typeface="Calibri"/>
                <a:cs typeface="Calibri"/>
                <a:sym typeface="Calibri"/>
              </a:rPr>
              <a:t>May contain data validation rules</a:t>
            </a:r>
            <a:endParaRPr lang="en-US" dirty="0">
              <a:latin typeface="Arial Narrow" panose="020B0606020202030204" pitchFamily="34" charset="0"/>
            </a:endParaRPr>
          </a:p>
          <a:p>
            <a:pPr marL="282575" lvl="0" indent="-267335">
              <a:lnSpc>
                <a:spcPct val="115000"/>
              </a:lnSpc>
              <a:buClr>
                <a:srgbClr val="2C2F5A"/>
              </a:buClr>
              <a:buSzPts val="2000"/>
              <a:buFont typeface="Noto Sans Symbols"/>
              <a:buChar char="●"/>
            </a:pPr>
            <a:r>
              <a:rPr lang="en-US" dirty="0">
                <a:latin typeface="Arial Narrow" panose="020B0606020202030204" pitchFamily="34" charset="0"/>
                <a:ea typeface="Calibri"/>
                <a:cs typeface="Calibri"/>
                <a:sym typeface="Calibri"/>
              </a:rPr>
              <a:t>Often encapsulate data stored in a database as well as code used to manipulate the data</a:t>
            </a:r>
            <a:endParaRPr lang="en-US" dirty="0">
              <a:latin typeface="Arial Narrow" panose="020B0606020202030204" pitchFamily="34" charset="0"/>
            </a:endParaRPr>
          </a:p>
          <a:p>
            <a:pPr marL="282575" lvl="0" indent="-267335">
              <a:lnSpc>
                <a:spcPct val="115000"/>
              </a:lnSpc>
              <a:buClr>
                <a:srgbClr val="2C2F5A"/>
              </a:buClr>
              <a:buSzPts val="2000"/>
              <a:buFont typeface="Noto Sans Symbols"/>
              <a:buChar char="●"/>
            </a:pPr>
            <a:r>
              <a:rPr lang="en-US" dirty="0">
                <a:latin typeface="Arial Narrow" panose="020B0606020202030204" pitchFamily="34" charset="0"/>
                <a:ea typeface="Calibri"/>
                <a:cs typeface="Calibri"/>
                <a:sym typeface="Calibri"/>
              </a:rPr>
              <a:t>Apart from giving the data objects, it doesn't have significance in the framework</a:t>
            </a:r>
            <a:endParaRPr lang="en-US" dirty="0">
              <a:latin typeface="Arial Narrow" panose="020B0606020202030204" pitchFamily="34" charset="0"/>
            </a:endParaRPr>
          </a:p>
          <a:p>
            <a:pPr lvl="0">
              <a:lnSpc>
                <a:spcPct val="115000"/>
              </a:lnSpc>
              <a:buClr>
                <a:srgbClr val="000000"/>
              </a:buClr>
              <a:buSzPts val="2000"/>
            </a:pPr>
            <a:endParaRPr lang="en-US" dirty="0">
              <a:latin typeface="Arial Narrow" panose="020B0606020202030204" pitchFamily="34" charset="0"/>
              <a:ea typeface="Calibri"/>
              <a:cs typeface="Calibri"/>
              <a:sym typeface="Calibri"/>
            </a:endParaRPr>
          </a:p>
          <a:p>
            <a:pPr marL="457200" lvl="0">
              <a:lnSpc>
                <a:spcPct val="115000"/>
              </a:lnSpc>
              <a:buClr>
                <a:srgbClr val="000000"/>
              </a:buClr>
              <a:buSzPts val="2000"/>
            </a:pPr>
            <a:endParaRPr lang="en-US" dirty="0">
              <a:latin typeface="Arial Narrow" panose="020B0606020202030204" pitchFamily="34" charset="0"/>
              <a:ea typeface="Calibri"/>
              <a:cs typeface="Calibri"/>
              <a:sym typeface="Calibri"/>
            </a:endParaRPr>
          </a:p>
          <a:p>
            <a:pPr marL="361950" marR="0" lvl="0" indent="-361950" algn="l" rtl="0">
              <a:lnSpc>
                <a:spcPct val="100000"/>
              </a:lnSpc>
              <a:spcBef>
                <a:spcPts val="0"/>
              </a:spcBef>
              <a:spcAft>
                <a:spcPts val="0"/>
              </a:spcAft>
              <a:buClr>
                <a:srgbClr val="000000"/>
              </a:buClr>
              <a:buSzPts val="1680"/>
              <a:buFont typeface="Noto Sans Symbols"/>
              <a:buChar char="●"/>
            </a:pPr>
            <a:endParaRPr lang="en-US" i="0" u="none" strike="noStrike" cap="none" dirty="0">
              <a:solidFill>
                <a:srgbClr val="000000"/>
              </a:solidFill>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8BF0CD40-C8B0-4A58-816A-DD0897A885A2}"/>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782332192"/>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View</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680"/>
              <a:buFont typeface="Arial" panose="020B0604020202020204" pitchFamily="34" charset="0"/>
              <a:buChar char="•"/>
            </a:pPr>
            <a:r>
              <a:rPr lang="en-US" dirty="0">
                <a:latin typeface="Arial Narrow" panose="020B0606020202030204" pitchFamily="34" charset="0"/>
                <a:ea typeface="Arial"/>
                <a:cs typeface="Arial"/>
                <a:sym typeface="Arial"/>
              </a:rPr>
              <a:t>Is responsible for displaying data</a:t>
            </a:r>
          </a:p>
          <a:p>
            <a:pPr marL="285750" lvl="0" indent="-285750">
              <a:lnSpc>
                <a:spcPct val="105000"/>
              </a:lnSpc>
              <a:buClr>
                <a:srgbClr val="2C2F5A"/>
              </a:buClr>
              <a:buSzPts val="2400"/>
              <a:buFont typeface="Arial" panose="020B0604020202020204" pitchFamily="34" charset="0"/>
              <a:buChar char="•"/>
            </a:pPr>
            <a:r>
              <a:rPr lang="en-US" dirty="0">
                <a:latin typeface="Arial Narrow" panose="020B0606020202030204" pitchFamily="34" charset="0"/>
                <a:ea typeface="Calibri"/>
                <a:cs typeface="Calibri"/>
                <a:sym typeface="Calibri"/>
              </a:rPr>
              <a:t>Defines how the application’s user interface (UI) will be displayed</a:t>
            </a:r>
            <a:endParaRPr lang="en-US" dirty="0">
              <a:latin typeface="Arial Narrow" panose="020B0606020202030204" pitchFamily="34" charset="0"/>
            </a:endParaRPr>
          </a:p>
          <a:p>
            <a:pPr marL="285750" lvl="0" indent="-285750">
              <a:lnSpc>
                <a:spcPct val="105000"/>
              </a:lnSpc>
              <a:spcBef>
                <a:spcPts val="1200"/>
              </a:spcBef>
              <a:buClr>
                <a:srgbClr val="2C2F5A"/>
              </a:buClr>
              <a:buSzPts val="2400"/>
              <a:buFont typeface="Arial" panose="020B0604020202020204" pitchFamily="34" charset="0"/>
              <a:buChar char="•"/>
            </a:pPr>
            <a:r>
              <a:rPr lang="en-US" dirty="0">
                <a:latin typeface="Arial Narrow" panose="020B0606020202030204" pitchFamily="34" charset="0"/>
                <a:ea typeface="Calibri"/>
                <a:cs typeface="Calibri"/>
                <a:sym typeface="Calibri"/>
              </a:rPr>
              <a:t>May support master views (layouts) and sub-views (partial views or controls)</a:t>
            </a:r>
            <a:endParaRPr lang="en-US" dirty="0">
              <a:latin typeface="Arial Narrow" panose="020B0606020202030204" pitchFamily="34" charset="0"/>
            </a:endParaRPr>
          </a:p>
          <a:p>
            <a:pPr marL="285750" lvl="0" indent="-285750">
              <a:lnSpc>
                <a:spcPct val="105000"/>
              </a:lnSpc>
              <a:spcBef>
                <a:spcPts val="1200"/>
              </a:spcBef>
              <a:buClr>
                <a:srgbClr val="2C2F5A"/>
              </a:buClr>
              <a:buSzPts val="2400"/>
              <a:buFont typeface="Arial" panose="020B0604020202020204" pitchFamily="34" charset="0"/>
              <a:buChar char="•"/>
            </a:pPr>
            <a:r>
              <a:rPr lang="en-US" dirty="0">
                <a:latin typeface="Arial Narrow" panose="020B0606020202030204" pitchFamily="34" charset="0"/>
                <a:ea typeface="Calibri"/>
                <a:cs typeface="Calibri"/>
                <a:sym typeface="Calibri"/>
              </a:rPr>
              <a:t>Web: Template to dynamically generate HTML</a:t>
            </a:r>
            <a:endParaRPr lang="en-US" dirty="0">
              <a:latin typeface="Arial Narrow" panose="020B0606020202030204" pitchFamily="34" charset="0"/>
            </a:endParaRPr>
          </a:p>
          <a:p>
            <a:pPr marL="285750" lvl="0" indent="-285750">
              <a:lnSpc>
                <a:spcPct val="105000"/>
              </a:lnSpc>
              <a:spcBef>
                <a:spcPts val="1200"/>
              </a:spcBef>
              <a:buClr>
                <a:srgbClr val="000000"/>
              </a:buClr>
              <a:buSzPts val="2400"/>
              <a:buFont typeface="Arial" panose="020B0604020202020204" pitchFamily="34" charset="0"/>
              <a:buChar char="•"/>
            </a:pPr>
            <a:endParaRPr lang="en-US" dirty="0">
              <a:latin typeface="Arial Narrow" panose="020B0606020202030204" pitchFamily="34" charset="0"/>
              <a:ea typeface="Calibri"/>
              <a:cs typeface="Calibri"/>
              <a:sym typeface="Calibri"/>
            </a:endParaRPr>
          </a:p>
          <a:p>
            <a:pPr marL="285750" lvl="0" indent="-285750">
              <a:buClr>
                <a:srgbClr val="000000"/>
              </a:buClr>
              <a:buSzPts val="2400"/>
              <a:buFont typeface="Arial" panose="020B0604020202020204" pitchFamily="34" charset="0"/>
              <a:buChar char="•"/>
            </a:pPr>
            <a:endParaRPr lang="en-US" dirty="0">
              <a:latin typeface="Arial Narrow" panose="020B0606020202030204" pitchFamily="34" charset="0"/>
              <a:ea typeface="Calibri"/>
              <a:cs typeface="Calibri"/>
              <a:sym typeface="Calibri"/>
            </a:endParaRPr>
          </a:p>
          <a:p>
            <a:pPr marL="742950" lvl="0" indent="-285750">
              <a:lnSpc>
                <a:spcPct val="115000"/>
              </a:lnSpc>
              <a:buClr>
                <a:srgbClr val="000000"/>
              </a:buClr>
              <a:buSzPts val="2400"/>
              <a:buFont typeface="Arial" panose="020B0604020202020204" pitchFamily="34" charset="0"/>
              <a:buChar char="•"/>
            </a:pPr>
            <a:endParaRPr lang="en-US" dirty="0">
              <a:latin typeface="Arial Narrow" panose="020B0606020202030204" pitchFamily="34" charset="0"/>
              <a:ea typeface="Calibri"/>
              <a:cs typeface="Calibri"/>
              <a:sym typeface="Calibri"/>
            </a:endParaRPr>
          </a:p>
          <a:p>
            <a:pPr marL="285750" marR="0" lvl="0" indent="-285750" algn="l" rtl="0">
              <a:lnSpc>
                <a:spcPct val="100000"/>
              </a:lnSpc>
              <a:spcBef>
                <a:spcPts val="0"/>
              </a:spcBef>
              <a:spcAft>
                <a:spcPts val="0"/>
              </a:spcAft>
              <a:buClr>
                <a:srgbClr val="000000"/>
              </a:buClr>
              <a:buSzPts val="1680"/>
              <a:buFont typeface="Arial" panose="020B0604020202020204" pitchFamily="34" charset="0"/>
              <a:buChar char="•"/>
            </a:pPr>
            <a:endParaRPr lang="en-US" dirty="0">
              <a:latin typeface="Arial Narrow" panose="020B0606020202030204" pitchFamily="34" charset="0"/>
              <a:ea typeface="Arial"/>
              <a:cs typeface="Arial"/>
              <a:sym typeface="Arial"/>
            </a:endParaRPr>
          </a:p>
          <a:p>
            <a:pPr marL="285750" marR="0" lvl="0" indent="-285750" algn="l" rtl="0">
              <a:lnSpc>
                <a:spcPct val="100000"/>
              </a:lnSpc>
              <a:spcBef>
                <a:spcPts val="0"/>
              </a:spcBef>
              <a:spcAft>
                <a:spcPts val="0"/>
              </a:spcAft>
              <a:buClr>
                <a:srgbClr val="000000"/>
              </a:buClr>
              <a:buSzPts val="1680"/>
              <a:buFont typeface="Arial" panose="020B0604020202020204" pitchFamily="34" charset="0"/>
              <a:buChar char="•"/>
            </a:pPr>
            <a:endParaRPr lang="en-US" i="0" u="none" strike="noStrike" cap="none" dirty="0">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4140DB1E-4E54-45C8-B757-2AE509248535}"/>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470307741"/>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Controller</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8290" lvl="0" indent="-285750">
              <a:lnSpc>
                <a:spcPct val="115000"/>
              </a:lnSpc>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The core MVC component</a:t>
            </a:r>
            <a:endParaRPr lang="en-US" dirty="0">
              <a:latin typeface="Arial Narrow" panose="020B0606020202030204" pitchFamily="34" charset="0"/>
            </a:endParaRPr>
          </a:p>
          <a:p>
            <a:pPr marL="288290" lvl="0"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Process the requests with the help of views and models</a:t>
            </a:r>
            <a:endParaRPr lang="en-US" dirty="0">
              <a:latin typeface="Arial Narrow" panose="020B0606020202030204" pitchFamily="34" charset="0"/>
            </a:endParaRPr>
          </a:p>
          <a:p>
            <a:pPr marL="288290" lvl="0"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A set of classes that handles</a:t>
            </a:r>
            <a:endParaRPr lang="en-US" dirty="0">
              <a:latin typeface="Arial Narrow" panose="020B0606020202030204" pitchFamily="34" charset="0"/>
            </a:endParaRPr>
          </a:p>
          <a:p>
            <a:pPr marL="692150" lvl="1"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Communication from the user</a:t>
            </a:r>
          </a:p>
          <a:p>
            <a:pPr marL="692150" lvl="1"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Overall application flow</a:t>
            </a:r>
            <a:endParaRPr lang="en-US" dirty="0">
              <a:latin typeface="Arial Narrow" panose="020B0606020202030204" pitchFamily="34" charset="0"/>
            </a:endParaRPr>
          </a:p>
          <a:p>
            <a:pPr marL="692150" lvl="1"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Application-specific logic</a:t>
            </a:r>
            <a:endParaRPr lang="en-US" dirty="0">
              <a:latin typeface="Arial Narrow" panose="020B0606020202030204" pitchFamily="34" charset="0"/>
            </a:endParaRPr>
          </a:p>
          <a:p>
            <a:pPr marL="288290" lvl="0" indent="-285750">
              <a:lnSpc>
                <a:spcPct val="115000"/>
              </a:lnSpc>
              <a:spcBef>
                <a:spcPts val="1000"/>
              </a:spcBef>
              <a:buClr>
                <a:srgbClr val="2C2F5A"/>
              </a:buClr>
              <a:buSzPts val="2200"/>
              <a:buFont typeface="Arial" panose="020B0604020202020204" pitchFamily="34" charset="0"/>
              <a:buChar char="•"/>
            </a:pPr>
            <a:r>
              <a:rPr lang="en-US" dirty="0">
                <a:latin typeface="Arial Narrow" panose="020B0606020202030204" pitchFamily="34" charset="0"/>
                <a:ea typeface="Calibri"/>
                <a:cs typeface="Calibri"/>
                <a:sym typeface="Calibri"/>
              </a:rPr>
              <a:t>Every controller has one or more "Actions“ mapped to Verbs</a:t>
            </a:r>
          </a:p>
          <a:p>
            <a:pPr marL="285750" marR="0" lvl="0" indent="-285750" algn="l" rtl="0">
              <a:lnSpc>
                <a:spcPct val="100000"/>
              </a:lnSpc>
              <a:spcBef>
                <a:spcPts val="0"/>
              </a:spcBef>
              <a:spcAft>
                <a:spcPts val="0"/>
              </a:spcAft>
              <a:buClr>
                <a:srgbClr val="000000"/>
              </a:buClr>
              <a:buSzPts val="1680"/>
              <a:buFont typeface="Arial" panose="020B0604020202020204" pitchFamily="34" charset="0"/>
              <a:buChar char="•"/>
            </a:pPr>
            <a:endParaRPr lang="en-US" i="0" u="none" strike="noStrike" cap="none" dirty="0">
              <a:solidFill>
                <a:srgbClr val="000000"/>
              </a:solidFill>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9CD3F03B-0B5A-4845-9243-3933256489B6}"/>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1986505939"/>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a:latin typeface="Arial Narrow"/>
              </a:rPr>
              <a:t>ViewData vs ViewBag</a:t>
            </a:r>
            <a:endParaRPr lang="en-US"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34E78F48-FB87-427C-A309-B4FAB29EF545}"/>
              </a:ext>
            </a:extLst>
          </p:cNvPr>
          <p:cNvPicPr>
            <a:picLocks noChangeAspect="1"/>
          </p:cNvPicPr>
          <p:nvPr/>
        </p:nvPicPr>
        <p:blipFill>
          <a:blip r:embed="rId3"/>
          <a:stretch>
            <a:fillRect/>
          </a:stretch>
        </p:blipFill>
        <p:spPr>
          <a:xfrm>
            <a:off x="6991910" y="164704"/>
            <a:ext cx="1885389" cy="643477"/>
          </a:xfrm>
          <a:prstGeom prst="rect">
            <a:avLst/>
          </a:prstGeom>
        </p:spPr>
      </p:pic>
      <p:pic>
        <p:nvPicPr>
          <p:cNvPr id="7" name="Picture 7" descr="A screenshot of a cell phone&#10;&#10;Description automatically generated">
            <a:extLst>
              <a:ext uri="{FF2B5EF4-FFF2-40B4-BE49-F238E27FC236}">
                <a16:creationId xmlns:a16="http://schemas.microsoft.com/office/drawing/2014/main" id="{05F2C707-010E-4830-B6CF-DD7B4ECA85F4}"/>
              </a:ext>
            </a:extLst>
          </p:cNvPr>
          <p:cNvPicPr>
            <a:picLocks noGrp="1" noChangeAspect="1"/>
          </p:cNvPicPr>
          <p:nvPr>
            <p:ph sz="quarter" idx="10"/>
          </p:nvPr>
        </p:nvPicPr>
        <p:blipFill>
          <a:blip r:embed="rId4"/>
          <a:stretch>
            <a:fillRect/>
          </a:stretch>
        </p:blipFill>
        <p:spPr>
          <a:xfrm>
            <a:off x="159222" y="1015656"/>
            <a:ext cx="4191364" cy="3617328"/>
          </a:xfrm>
        </p:spPr>
      </p:pic>
      <p:pic>
        <p:nvPicPr>
          <p:cNvPr id="3" name="Picture 4" descr="A screenshot of a cell phone&#10;&#10;Description automatically generated">
            <a:extLst>
              <a:ext uri="{FF2B5EF4-FFF2-40B4-BE49-F238E27FC236}">
                <a16:creationId xmlns:a16="http://schemas.microsoft.com/office/drawing/2014/main" id="{920E3109-4B1F-4B37-8FEB-D44318367358}"/>
              </a:ext>
            </a:extLst>
          </p:cNvPr>
          <p:cNvPicPr>
            <a:picLocks noChangeAspect="1"/>
          </p:cNvPicPr>
          <p:nvPr/>
        </p:nvPicPr>
        <p:blipFill>
          <a:blip r:embed="rId5"/>
          <a:stretch>
            <a:fillRect/>
          </a:stretch>
        </p:blipFill>
        <p:spPr>
          <a:xfrm>
            <a:off x="4575089" y="1064180"/>
            <a:ext cx="4210564" cy="3617531"/>
          </a:xfrm>
          <a:prstGeom prst="rect">
            <a:avLst/>
          </a:prstGeom>
        </p:spPr>
      </p:pic>
    </p:spTree>
    <p:extLst>
      <p:ext uri="{BB962C8B-B14F-4D97-AF65-F5344CB8AC3E}">
        <p14:creationId xmlns:p14="http://schemas.microsoft.com/office/powerpoint/2010/main" val="20487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a:latin typeface="Arial Narrow"/>
              </a:rPr>
              <a:t>TempData</a:t>
            </a:r>
            <a:endParaRPr lang="en-US"/>
          </a:p>
        </p:txBody>
      </p:sp>
      <p:pic>
        <p:nvPicPr>
          <p:cNvPr id="4" name="Picture 3" descr="A picture containing food, drawing&#10;&#10;Description automatically generated">
            <a:extLst>
              <a:ext uri="{FF2B5EF4-FFF2-40B4-BE49-F238E27FC236}">
                <a16:creationId xmlns:a16="http://schemas.microsoft.com/office/drawing/2014/main" id="{34E78F48-FB87-427C-A309-B4FAB29EF545}"/>
              </a:ext>
            </a:extLst>
          </p:cNvPr>
          <p:cNvPicPr>
            <a:picLocks noChangeAspect="1"/>
          </p:cNvPicPr>
          <p:nvPr/>
        </p:nvPicPr>
        <p:blipFill>
          <a:blip r:embed="rId3"/>
          <a:stretch>
            <a:fillRect/>
          </a:stretch>
        </p:blipFill>
        <p:spPr>
          <a:xfrm>
            <a:off x="6991910" y="164704"/>
            <a:ext cx="1885389" cy="643477"/>
          </a:xfrm>
          <a:prstGeom prst="rect">
            <a:avLst/>
          </a:prstGeom>
        </p:spPr>
      </p:pic>
      <p:pic>
        <p:nvPicPr>
          <p:cNvPr id="7" name="Picture 7" descr="A screenshot of a cell phone&#10;&#10;Description automatically generated">
            <a:extLst>
              <a:ext uri="{FF2B5EF4-FFF2-40B4-BE49-F238E27FC236}">
                <a16:creationId xmlns:a16="http://schemas.microsoft.com/office/drawing/2014/main" id="{05F2C707-010E-4830-B6CF-DD7B4ECA85F4}"/>
              </a:ext>
            </a:extLst>
          </p:cNvPr>
          <p:cNvPicPr>
            <a:picLocks noGrp="1" noChangeAspect="1"/>
          </p:cNvPicPr>
          <p:nvPr>
            <p:ph sz="quarter" idx="10"/>
          </p:nvPr>
        </p:nvPicPr>
        <p:blipFill>
          <a:blip r:embed="rId4"/>
          <a:stretch>
            <a:fillRect/>
          </a:stretch>
        </p:blipFill>
        <p:spPr>
          <a:xfrm>
            <a:off x="159222" y="1015656"/>
            <a:ext cx="4191364" cy="3617328"/>
          </a:xfrm>
        </p:spPr>
      </p:pic>
      <p:pic>
        <p:nvPicPr>
          <p:cNvPr id="3" name="Picture 4" descr="A screenshot of a cell phone&#10;&#10;Description automatically generated">
            <a:extLst>
              <a:ext uri="{FF2B5EF4-FFF2-40B4-BE49-F238E27FC236}">
                <a16:creationId xmlns:a16="http://schemas.microsoft.com/office/drawing/2014/main" id="{920E3109-4B1F-4B37-8FEB-D44318367358}"/>
              </a:ext>
            </a:extLst>
          </p:cNvPr>
          <p:cNvPicPr>
            <a:picLocks noChangeAspect="1"/>
          </p:cNvPicPr>
          <p:nvPr/>
        </p:nvPicPr>
        <p:blipFill>
          <a:blip r:embed="rId5"/>
          <a:stretch>
            <a:fillRect/>
          </a:stretch>
        </p:blipFill>
        <p:spPr>
          <a:xfrm>
            <a:off x="4575089" y="1064180"/>
            <a:ext cx="4210564" cy="3617531"/>
          </a:xfrm>
          <a:prstGeom prst="rect">
            <a:avLst/>
          </a:prstGeom>
        </p:spPr>
      </p:pic>
    </p:spTree>
    <p:extLst>
      <p:ext uri="{BB962C8B-B14F-4D97-AF65-F5344CB8AC3E}">
        <p14:creationId xmlns:p14="http://schemas.microsoft.com/office/powerpoint/2010/main" val="354027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latin typeface="Arial Narrow" panose="020B0606020202030204" pitchFamily="34" charset="0"/>
              </a:rPr>
              <a:t>Web API</a:t>
            </a: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556D4E79-DC36-4909-8309-FDF83D824B02}"/>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2960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0C08DBB-7414-49EF-BB35-470362A3E0E7}"/>
              </a:ext>
            </a:extLst>
          </p:cNvPr>
          <p:cNvGrpSpPr/>
          <p:nvPr/>
        </p:nvGrpSpPr>
        <p:grpSpPr>
          <a:xfrm>
            <a:off x="1075565" y="94592"/>
            <a:ext cx="6400730" cy="4272891"/>
            <a:chOff x="4663994" y="1760168"/>
            <a:chExt cx="4937007" cy="4388449"/>
          </a:xfrm>
        </p:grpSpPr>
        <p:grpSp>
          <p:nvGrpSpPr>
            <p:cNvPr id="24" name="Group 23">
              <a:extLst>
                <a:ext uri="{FF2B5EF4-FFF2-40B4-BE49-F238E27FC236}">
                  <a16:creationId xmlns:a16="http://schemas.microsoft.com/office/drawing/2014/main" id="{9E866983-413D-484F-8C12-9994E139F31D}"/>
                </a:ext>
              </a:extLst>
            </p:cNvPr>
            <p:cNvGrpSpPr/>
            <p:nvPr/>
          </p:nvGrpSpPr>
          <p:grpSpPr>
            <a:xfrm>
              <a:off x="4663994" y="1760168"/>
              <a:ext cx="2377077" cy="4388449"/>
              <a:chOff x="4663994" y="1760168"/>
              <a:chExt cx="2377077" cy="4388449"/>
            </a:xfrm>
          </p:grpSpPr>
          <p:sp>
            <p:nvSpPr>
              <p:cNvPr id="32" name="Rectangle 31">
                <a:extLst>
                  <a:ext uri="{FF2B5EF4-FFF2-40B4-BE49-F238E27FC236}">
                    <a16:creationId xmlns:a16="http://schemas.microsoft.com/office/drawing/2014/main" id="{91A81F6A-845C-4E43-B629-4611FEBE6FE2}"/>
                  </a:ext>
                </a:extLst>
              </p:cNvPr>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33" name="Rectangle 32">
                <a:extLst>
                  <a:ext uri="{FF2B5EF4-FFF2-40B4-BE49-F238E27FC236}">
                    <a16:creationId xmlns:a16="http://schemas.microsoft.com/office/drawing/2014/main" id="{4AA890D3-703D-47B6-A04A-06CCCBDCB27F}"/>
                  </a:ext>
                </a:extLst>
              </p:cNvPr>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34" name="Rectangle 33">
                <a:extLst>
                  <a:ext uri="{FF2B5EF4-FFF2-40B4-BE49-F238E27FC236}">
                    <a16:creationId xmlns:a16="http://schemas.microsoft.com/office/drawing/2014/main" id="{3F1F0D1F-24B3-4477-A47B-0A93C064D42A}"/>
                  </a:ext>
                </a:extLst>
              </p:cNvPr>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35" name="Rectangle 34">
                <a:extLst>
                  <a:ext uri="{FF2B5EF4-FFF2-40B4-BE49-F238E27FC236}">
                    <a16:creationId xmlns:a16="http://schemas.microsoft.com/office/drawing/2014/main" id="{7F4DBE34-67D1-455C-9A63-4FCBFEA2B42A}"/>
                  </a:ext>
                </a:extLst>
              </p:cNvPr>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36" name="Rectangle 35">
                <a:extLst>
                  <a:ext uri="{FF2B5EF4-FFF2-40B4-BE49-F238E27FC236}">
                    <a16:creationId xmlns:a16="http://schemas.microsoft.com/office/drawing/2014/main" id="{441ACBFA-532C-4B55-8D6B-7DA7AC08AD2F}"/>
                  </a:ext>
                </a:extLst>
              </p:cNvPr>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37" name="Rectangle 36">
                <a:extLst>
                  <a:ext uri="{FF2B5EF4-FFF2-40B4-BE49-F238E27FC236}">
                    <a16:creationId xmlns:a16="http://schemas.microsoft.com/office/drawing/2014/main" id="{C548CF1D-487F-41DD-B405-C20463664C33}"/>
                  </a:ext>
                </a:extLst>
              </p:cNvPr>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38" name="Rectangle 37">
                <a:extLst>
                  <a:ext uri="{FF2B5EF4-FFF2-40B4-BE49-F238E27FC236}">
                    <a16:creationId xmlns:a16="http://schemas.microsoft.com/office/drawing/2014/main" id="{C02ED3F4-CA42-4DFA-86C9-A0DA39A97021}"/>
                  </a:ext>
                </a:extLst>
              </p:cNvPr>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39" name="Rectangle 38">
                <a:extLst>
                  <a:ext uri="{FF2B5EF4-FFF2-40B4-BE49-F238E27FC236}">
                    <a16:creationId xmlns:a16="http://schemas.microsoft.com/office/drawing/2014/main" id="{CD2112CD-3B82-4BE4-8731-5141113CCE58}"/>
                  </a:ext>
                </a:extLst>
              </p:cNvPr>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5" name="Group 24">
              <a:extLst>
                <a:ext uri="{FF2B5EF4-FFF2-40B4-BE49-F238E27FC236}">
                  <a16:creationId xmlns:a16="http://schemas.microsoft.com/office/drawing/2014/main" id="{7C1AA708-9BDB-47F0-AC70-59280F03F54C}"/>
                </a:ext>
              </a:extLst>
            </p:cNvPr>
            <p:cNvGrpSpPr/>
            <p:nvPr/>
          </p:nvGrpSpPr>
          <p:grpSpPr>
            <a:xfrm>
              <a:off x="7223924" y="1760168"/>
              <a:ext cx="2377077" cy="4388449"/>
              <a:chOff x="7223924" y="1760168"/>
              <a:chExt cx="2377077" cy="4388449"/>
            </a:xfrm>
          </p:grpSpPr>
          <p:sp>
            <p:nvSpPr>
              <p:cNvPr id="26" name="Rectangle 25">
                <a:extLst>
                  <a:ext uri="{FF2B5EF4-FFF2-40B4-BE49-F238E27FC236}">
                    <a16:creationId xmlns:a16="http://schemas.microsoft.com/office/drawing/2014/main" id="{373AB832-C5C5-40BB-B21B-2AEAFC612AB2}"/>
                  </a:ext>
                </a:extLst>
              </p:cNvPr>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27" name="Rectangle 26">
                <a:extLst>
                  <a:ext uri="{FF2B5EF4-FFF2-40B4-BE49-F238E27FC236}">
                    <a16:creationId xmlns:a16="http://schemas.microsoft.com/office/drawing/2014/main" id="{318CFC8B-0F3C-4B2B-ADED-0CE53AF0598A}"/>
                  </a:ext>
                </a:extLst>
              </p:cNvPr>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28" name="Rectangle 27">
                <a:extLst>
                  <a:ext uri="{FF2B5EF4-FFF2-40B4-BE49-F238E27FC236}">
                    <a16:creationId xmlns:a16="http://schemas.microsoft.com/office/drawing/2014/main" id="{9C442119-050A-4269-9EB1-B5C789F8B6C8}"/>
                  </a:ext>
                </a:extLst>
              </p:cNvPr>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29" name="Rectangle 28">
                <a:extLst>
                  <a:ext uri="{FF2B5EF4-FFF2-40B4-BE49-F238E27FC236}">
                    <a16:creationId xmlns:a16="http://schemas.microsoft.com/office/drawing/2014/main" id="{DC3EFE57-6001-45CA-A30E-F6F0AA9BED43}"/>
                  </a:ext>
                </a:extLst>
              </p:cNvPr>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30" name="Rectangle 29">
                <a:extLst>
                  <a:ext uri="{FF2B5EF4-FFF2-40B4-BE49-F238E27FC236}">
                    <a16:creationId xmlns:a16="http://schemas.microsoft.com/office/drawing/2014/main" id="{B3B82631-D298-4F8A-855A-EB045EB5A95B}"/>
                  </a:ext>
                </a:extLst>
              </p:cNvPr>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31" name="Rectangle 30">
                <a:extLst>
                  <a:ext uri="{FF2B5EF4-FFF2-40B4-BE49-F238E27FC236}">
                    <a16:creationId xmlns:a16="http://schemas.microsoft.com/office/drawing/2014/main" id="{4EB0E7F3-A738-47C0-B1F9-25F61F57F998}"/>
                  </a:ext>
                </a:extLst>
              </p:cNvPr>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pic>
        <p:nvPicPr>
          <p:cNvPr id="19" name="Picture 18" descr="A picture containing food, drawing&#10;&#10;Description automatically generated">
            <a:extLst>
              <a:ext uri="{FF2B5EF4-FFF2-40B4-BE49-F238E27FC236}">
                <a16:creationId xmlns:a16="http://schemas.microsoft.com/office/drawing/2014/main" id="{82C5E2F3-075F-4AA6-93B4-33C0DE87F00B}"/>
              </a:ext>
            </a:extLst>
          </p:cNvPr>
          <p:cNvPicPr>
            <a:picLocks noChangeAspect="1"/>
          </p:cNvPicPr>
          <p:nvPr/>
        </p:nvPicPr>
        <p:blipFill>
          <a:blip r:embed="rId3"/>
          <a:stretch>
            <a:fillRect/>
          </a:stretch>
        </p:blipFill>
        <p:spPr>
          <a:xfrm>
            <a:off x="7476295" y="94592"/>
            <a:ext cx="1564946" cy="534111"/>
          </a:xfrm>
          <a:prstGeom prst="rect">
            <a:avLst/>
          </a:prstGeom>
        </p:spPr>
      </p:pic>
    </p:spTree>
    <p:extLst>
      <p:ext uri="{BB962C8B-B14F-4D97-AF65-F5344CB8AC3E}">
        <p14:creationId xmlns:p14="http://schemas.microsoft.com/office/powerpoint/2010/main" val="1377852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latin typeface="Arial Narrow" panose="020B0606020202030204" pitchFamily="34" charset="0"/>
              </a:rPr>
              <a:t>Responding to requests</a:t>
            </a: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8D673EC1-89B5-4BE2-A524-34BFE4000149}"/>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89870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59253"/>
          </a:xfrm>
        </p:spPr>
        <p:txBody>
          <a:bodyPr>
            <a:normAutofit fontScale="90000"/>
          </a:bodyPr>
          <a:lstStyle/>
          <a:p>
            <a:r>
              <a:rPr lang="en-GB" dirty="0">
                <a:solidFill>
                  <a:srgbClr val="DE411B"/>
                </a:solidFill>
                <a:latin typeface="Arial Narrow" panose="020B0606020202030204" pitchFamily="34" charset="0"/>
              </a:rPr>
              <a:t>Responding to requests</a:t>
            </a:r>
          </a:p>
        </p:txBody>
      </p:sp>
      <p:sp useBgFill="1">
        <p:nvSpPr>
          <p:cNvPr id="3" name="Rectangle 2">
            <a:extLst>
              <a:ext uri="{FF2B5EF4-FFF2-40B4-BE49-F238E27FC236}">
                <a16:creationId xmlns:a16="http://schemas.microsoft.com/office/drawing/2014/main" id="{13F1C2EE-D7F9-4379-9CAE-DD842D97998C}"/>
              </a:ext>
            </a:extLst>
          </p:cNvPr>
          <p:cNvSpPr/>
          <p:nvPr/>
        </p:nvSpPr>
        <p:spPr bwMode="auto">
          <a:xfrm>
            <a:off x="3369286" y="3528981"/>
            <a:ext cx="5669673" cy="6498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US" sz="1600" dirty="0">
                <a:solidFill>
                  <a:srgbClr val="000000"/>
                </a:solidFill>
                <a:latin typeface="Arial Narrow" panose="020B0606020202030204" pitchFamily="34" charset="0"/>
                <a:cs typeface="Consolas" panose="020B0609020204030204" pitchFamily="49" charset="0"/>
              </a:rPr>
              <a:t>[</a:t>
            </a:r>
            <a:r>
              <a:rPr lang="en-US" sz="1600" dirty="0" err="1">
                <a:solidFill>
                  <a:srgbClr val="000000"/>
                </a:solidFill>
                <a:latin typeface="Arial Narrow" panose="020B0606020202030204" pitchFamily="34" charset="0"/>
                <a:cs typeface="Consolas" panose="020B0609020204030204" pitchFamily="49" charset="0"/>
              </a:rPr>
              <a:t>HttpPost</a:t>
            </a:r>
            <a:r>
              <a:rPr lang="en-US" sz="1600" dirty="0">
                <a:solidFill>
                  <a:srgbClr val="000000"/>
                </a:solidFill>
                <a:latin typeface="Arial Narrow" panose="020B0606020202030204" pitchFamily="34" charset="0"/>
                <a:cs typeface="Consolas" panose="020B0609020204030204" pitchFamily="49" charset="0"/>
              </a:rPr>
              <a:t>]</a:t>
            </a:r>
          </a:p>
          <a:p>
            <a:pPr lvl="0" eaLnBrk="0" fontAlgn="base" hangingPunct="0">
              <a:spcBef>
                <a:spcPct val="0"/>
              </a:spcBef>
              <a:spcAft>
                <a:spcPct val="0"/>
              </a:spcAft>
            </a:pPr>
            <a:r>
              <a:rPr lang="en-US" sz="1600" dirty="0">
                <a:solidFill>
                  <a:srgbClr val="000000"/>
                </a:solidFill>
                <a:latin typeface="Arial Narrow" panose="020B0606020202030204" pitchFamily="34" charset="0"/>
                <a:cs typeface="Consolas" panose="020B0609020204030204" pitchFamily="49" charset="0"/>
              </a:rPr>
              <a:t>public </a:t>
            </a:r>
            <a:r>
              <a:rPr lang="en-US" sz="1600" dirty="0" err="1">
                <a:solidFill>
                  <a:srgbClr val="000000"/>
                </a:solidFill>
                <a:latin typeface="Arial Narrow" panose="020B0606020202030204" pitchFamily="34" charset="0"/>
                <a:cs typeface="Consolas" panose="020B0609020204030204" pitchFamily="49" charset="0"/>
              </a:rPr>
              <a:t>IActionResult</a:t>
            </a:r>
            <a:r>
              <a:rPr lang="en-US" sz="1600" dirty="0">
                <a:solidFill>
                  <a:srgbClr val="000000"/>
                </a:solidFill>
                <a:latin typeface="Arial Narrow" panose="020B0606020202030204" pitchFamily="34" charset="0"/>
                <a:cs typeface="Consolas" panose="020B0609020204030204" pitchFamily="49" charset="0"/>
              </a:rPr>
              <a:t> </a:t>
            </a:r>
            <a:r>
              <a:rPr lang="en-US" sz="1600" dirty="0" err="1">
                <a:solidFill>
                  <a:srgbClr val="000000"/>
                </a:solidFill>
                <a:latin typeface="Arial Narrow" panose="020B0606020202030204" pitchFamily="34" charset="0"/>
                <a:cs typeface="Consolas" panose="020B0609020204030204" pitchFamily="49" charset="0"/>
              </a:rPr>
              <a:t>GetName</a:t>
            </a:r>
            <a:r>
              <a:rPr lang="en-US" sz="1600" dirty="0">
                <a:solidFill>
                  <a:srgbClr val="000000"/>
                </a:solidFill>
                <a:latin typeface="Arial Narrow" panose="020B0606020202030204" pitchFamily="34" charset="0"/>
                <a:cs typeface="Consolas" panose="020B0609020204030204" pitchFamily="49" charset="0"/>
              </a:rPr>
              <a:t>(Person person)</a:t>
            </a:r>
          </a:p>
        </p:txBody>
      </p:sp>
      <p:grpSp>
        <p:nvGrpSpPr>
          <p:cNvPr id="4" name="Group 3" descr="The slide displays a form shown in a browser. In the form, the text box below the First Name label contains the text James, and the text box below the Last Name label contains the text Smith. Below these boxes, there is a button with the text Submit my name. An arrow from the browser points to a rectangular box, which contains the text Person. Below this text, the text FirstName=James and below this text, the text LastName=Smith is displayed. Another arrow from the rectangular box points to the code that presents the GetName action.">
            <a:extLst>
              <a:ext uri="{FF2B5EF4-FFF2-40B4-BE49-F238E27FC236}">
                <a16:creationId xmlns:a16="http://schemas.microsoft.com/office/drawing/2014/main" id="{A27F2C07-E760-48D0-8B74-E1EF57D97490}"/>
              </a:ext>
            </a:extLst>
          </p:cNvPr>
          <p:cNvGrpSpPr/>
          <p:nvPr/>
        </p:nvGrpSpPr>
        <p:grpSpPr>
          <a:xfrm>
            <a:off x="258574" y="795065"/>
            <a:ext cx="8780385" cy="3012921"/>
            <a:chOff x="183457" y="1646403"/>
            <a:chExt cx="8780385" cy="3012921"/>
          </a:xfrm>
        </p:grpSpPr>
        <p:sp>
          <p:nvSpPr>
            <p:cNvPr id="5" name="Rectangle 4">
              <a:extLst>
                <a:ext uri="{FF2B5EF4-FFF2-40B4-BE49-F238E27FC236}">
                  <a16:creationId xmlns:a16="http://schemas.microsoft.com/office/drawing/2014/main" id="{9057BED5-B65E-4935-99DC-C70895F5A6DF}"/>
                </a:ext>
              </a:extLst>
            </p:cNvPr>
            <p:cNvSpPr/>
            <p:nvPr/>
          </p:nvSpPr>
          <p:spPr bwMode="auto">
            <a:xfrm>
              <a:off x="5597707" y="1852746"/>
              <a:ext cx="3366135" cy="1643029"/>
            </a:xfrm>
            <a:prstGeom prst="rect">
              <a:avLst/>
            </a:prstGeom>
            <a:solidFill>
              <a:srgbClr val="D2D2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000" b="1" dirty="0">
                  <a:solidFill>
                    <a:srgbClr val="8DACD0">
                      <a:lumMod val="50000"/>
                    </a:srgbClr>
                  </a:solidFill>
                  <a:latin typeface="Arial Narrow" panose="020B0606020202030204" pitchFamily="34" charset="0"/>
                  <a:cs typeface="Segoe UI" panose="020B0502040204020203" pitchFamily="34" charset="0"/>
                </a:rPr>
                <a:t>Person</a:t>
              </a:r>
            </a:p>
            <a:p>
              <a:pPr lvl="0" algn="ctr" eaLnBrk="0" fontAlgn="base" hangingPunct="0">
                <a:spcBef>
                  <a:spcPct val="0"/>
                </a:spcBef>
                <a:spcAft>
                  <a:spcPct val="0"/>
                </a:spcAft>
              </a:pPr>
              <a:r>
                <a:rPr lang="en-US" sz="2000" dirty="0" err="1">
                  <a:latin typeface="Arial Narrow" panose="020B0606020202030204" pitchFamily="34" charset="0"/>
                  <a:cs typeface="Segoe UI" panose="020B0502040204020203" pitchFamily="34" charset="0"/>
                </a:rPr>
                <a:t>FirstName</a:t>
              </a:r>
              <a:r>
                <a:rPr lang="en-US" sz="2000" dirty="0">
                  <a:latin typeface="Arial Narrow" panose="020B0606020202030204" pitchFamily="34" charset="0"/>
                  <a:cs typeface="Segoe UI" panose="020B0502040204020203" pitchFamily="34" charset="0"/>
                </a:rPr>
                <a:t>=James</a:t>
              </a:r>
            </a:p>
            <a:p>
              <a:pPr lvl="0" algn="ctr" eaLnBrk="0" fontAlgn="base" hangingPunct="0">
                <a:spcBef>
                  <a:spcPct val="0"/>
                </a:spcBef>
                <a:spcAft>
                  <a:spcPct val="0"/>
                </a:spcAft>
              </a:pPr>
              <a:r>
                <a:rPr lang="en-US" sz="2000" dirty="0" err="1">
                  <a:latin typeface="Arial Narrow" panose="020B0606020202030204" pitchFamily="34" charset="0"/>
                  <a:cs typeface="Segoe UI" panose="020B0502040204020203" pitchFamily="34" charset="0"/>
                </a:rPr>
                <a:t>LastName</a:t>
              </a:r>
              <a:r>
                <a:rPr lang="en-US" sz="2000" dirty="0">
                  <a:latin typeface="Arial Narrow" panose="020B0606020202030204" pitchFamily="34" charset="0"/>
                  <a:cs typeface="Segoe UI" panose="020B0502040204020203" pitchFamily="34" charset="0"/>
                </a:rPr>
                <a:t>=Smith</a:t>
              </a:r>
            </a:p>
          </p:txBody>
        </p:sp>
        <p:sp>
          <p:nvSpPr>
            <p:cNvPr id="6" name="Down Arrow 5">
              <a:extLst>
                <a:ext uri="{FF2B5EF4-FFF2-40B4-BE49-F238E27FC236}">
                  <a16:creationId xmlns:a16="http://schemas.microsoft.com/office/drawing/2014/main" id="{1E5BD32A-567B-43C5-840F-C4F7B569E81E}"/>
                </a:ext>
              </a:extLst>
            </p:cNvPr>
            <p:cNvSpPr/>
            <p:nvPr/>
          </p:nvSpPr>
          <p:spPr bwMode="auto">
            <a:xfrm rot="16200000">
              <a:off x="4497044" y="1959185"/>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latin typeface="Arial Narrow" panose="020B0606020202030204" pitchFamily="34" charset="0"/>
              </a:endParaRPr>
            </a:p>
          </p:txBody>
        </p:sp>
        <p:sp>
          <p:nvSpPr>
            <p:cNvPr id="7" name="Down Arrow 7">
              <a:extLst>
                <a:ext uri="{FF2B5EF4-FFF2-40B4-BE49-F238E27FC236}">
                  <a16:creationId xmlns:a16="http://schemas.microsoft.com/office/drawing/2014/main" id="{A680A146-62A6-4973-9844-1983A485E0B2}"/>
                </a:ext>
              </a:extLst>
            </p:cNvPr>
            <p:cNvSpPr/>
            <p:nvPr/>
          </p:nvSpPr>
          <p:spPr bwMode="auto">
            <a:xfrm>
              <a:off x="7001153" y="3519899"/>
              <a:ext cx="279621" cy="799571"/>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latin typeface="Arial Narrow" panose="020B0606020202030204" pitchFamily="34" charset="0"/>
              </a:endParaRPr>
            </a:p>
          </p:txBody>
        </p:sp>
        <p:pic>
          <p:nvPicPr>
            <p:cNvPr id="8" name="Picture 7">
              <a:extLst>
                <a:ext uri="{FF2B5EF4-FFF2-40B4-BE49-F238E27FC236}">
                  <a16:creationId xmlns:a16="http://schemas.microsoft.com/office/drawing/2014/main" id="{18735F2B-6EF3-46FE-86CB-D870A0CECD1C}"/>
                </a:ext>
              </a:extLst>
            </p:cNvPr>
            <p:cNvPicPr>
              <a:picLocks noChangeAspect="1"/>
            </p:cNvPicPr>
            <p:nvPr/>
          </p:nvPicPr>
          <p:blipFill>
            <a:blip r:embed="rId3"/>
            <a:stretch>
              <a:fillRect/>
            </a:stretch>
          </p:blipFill>
          <p:spPr>
            <a:xfrm>
              <a:off x="183457" y="1646403"/>
              <a:ext cx="3608792" cy="3012921"/>
            </a:xfrm>
            <a:prstGeom prst="rect">
              <a:avLst/>
            </a:prstGeom>
          </p:spPr>
        </p:pic>
      </p:grpSp>
      <p:pic>
        <p:nvPicPr>
          <p:cNvPr id="9" name="Picture 8" descr="A picture containing food, drawing&#10;&#10;Description automatically generated">
            <a:extLst>
              <a:ext uri="{FF2B5EF4-FFF2-40B4-BE49-F238E27FC236}">
                <a16:creationId xmlns:a16="http://schemas.microsoft.com/office/drawing/2014/main" id="{009B55F2-210B-433B-9C8B-74135421B948}"/>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38453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latin typeface="Arial Narrow" panose="020B0606020202030204" pitchFamily="34" charset="0"/>
              </a:rPr>
              <a:t>Routing</a:t>
            </a: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3AC359DA-4FD7-44E1-9992-37A054EFD885}"/>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66667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DE411B"/>
                </a:solidFill>
                <a:latin typeface="Arial Narrow" panose="020B0606020202030204" pitchFamily="34" charset="0"/>
              </a:rPr>
              <a:t>Http Basics</a:t>
            </a:r>
            <a:endParaRPr lang="en-GB" dirty="0">
              <a:solidFill>
                <a:srgbClr val="DE411B"/>
              </a:solidFill>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A18D23C2-90FF-46E3-B6E0-ABE0FD82B218}"/>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247833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0"/>
          <p:cNvSpPr txBox="1">
            <a:spLocks noGrp="1"/>
          </p:cNvSpPr>
          <p:nvPr>
            <p:ph type="sldNum" idx="4294967295"/>
          </p:nvPr>
        </p:nvSpPr>
        <p:spPr>
          <a:xfrm>
            <a:off x="8594725" y="4695825"/>
            <a:ext cx="549275" cy="4460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1000"/>
              <a:buFont typeface="Arial"/>
              <a:buNone/>
            </a:pPr>
            <a:fld id="{00000000-1234-1234-1234-123412341234}" type="slidenum">
              <a:rPr lang="en">
                <a:latin typeface="Arial Narrow" panose="020B0606020202030204" pitchFamily="34" charset="0"/>
              </a:rPr>
              <a:t>30</a:t>
            </a:fld>
            <a:endParaRPr>
              <a:solidFill>
                <a:schemeClr val="lt2"/>
              </a:solidFill>
              <a:latin typeface="Arial Narrow" panose="020B0606020202030204" pitchFamily="34" charset="0"/>
              <a:ea typeface="Roboto"/>
              <a:cs typeface="Roboto"/>
              <a:sym typeface="Roboto"/>
            </a:endParaRPr>
          </a:p>
        </p:txBody>
      </p:sp>
      <p:sp>
        <p:nvSpPr>
          <p:cNvPr id="494" name="Google Shape;494;p60"/>
          <p:cNvSpPr txBox="1"/>
          <p:nvPr/>
        </p:nvSpPr>
        <p:spPr>
          <a:xfrm>
            <a:off x="417975" y="1009125"/>
            <a:ext cx="8493600" cy="746400"/>
          </a:xfrm>
          <a:prstGeom prst="rect">
            <a:avLst/>
          </a:prstGeom>
          <a:noFill/>
          <a:ln>
            <a:noFill/>
          </a:ln>
        </p:spPr>
        <p:txBody>
          <a:bodyPr spcFirstLastPara="1" wrap="square" lIns="91425" tIns="91425" rIns="91425" bIns="91425" anchor="t" anchorCtr="0">
            <a:noAutofit/>
          </a:bodyPr>
          <a:lstStyle/>
          <a:p>
            <a:pPr marL="314325" marR="0" lvl="0" indent="-286385" algn="l" rtl="0">
              <a:lnSpc>
                <a:spcPct val="115000"/>
              </a:lnSpc>
              <a:spcBef>
                <a:spcPts val="0"/>
              </a:spcBef>
              <a:spcAft>
                <a:spcPts val="0"/>
              </a:spcAft>
              <a:buClr>
                <a:srgbClr val="000000"/>
              </a:buClr>
              <a:buSzPts val="1800"/>
              <a:buFont typeface="Calibri"/>
              <a:buChar char="●"/>
            </a:pPr>
            <a:r>
              <a:rPr lang="en" sz="1800" b="1" i="0" u="none" strike="noStrike" cap="none" dirty="0">
                <a:solidFill>
                  <a:srgbClr val="000000"/>
                </a:solidFill>
                <a:latin typeface="Arial Narrow" panose="020B0606020202030204" pitchFamily="34" charset="0"/>
                <a:ea typeface="Calibri"/>
                <a:cs typeface="Calibri"/>
                <a:sym typeface="Calibri"/>
              </a:rPr>
              <a:t>The Routing module is responsible for mapping incoming browser requests to particular MVC controller actions.</a:t>
            </a:r>
            <a:endParaRPr sz="1800" b="0" i="0" u="none" strike="noStrike" cap="none" dirty="0">
              <a:solidFill>
                <a:srgbClr val="000000"/>
              </a:solidFill>
              <a:latin typeface="Arial Narrow" panose="020B0606020202030204" pitchFamily="34" charset="0"/>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Arial Narrow" panose="020B0606020202030204" pitchFamily="34" charset="0"/>
              <a:ea typeface="Calibri"/>
              <a:cs typeface="Calibri"/>
              <a:sym typeface="Calibri"/>
            </a:endParaRPr>
          </a:p>
        </p:txBody>
      </p:sp>
      <p:sp>
        <p:nvSpPr>
          <p:cNvPr id="495" name="Google Shape;495;p60"/>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 sz="2600" b="1" i="0" u="none" strike="noStrike" cap="none">
                <a:solidFill>
                  <a:srgbClr val="000000"/>
                </a:solidFill>
                <a:latin typeface="Arial Narrow" panose="020B0606020202030204" pitchFamily="34" charset="0"/>
                <a:ea typeface="Calibri"/>
                <a:cs typeface="Calibri"/>
                <a:sym typeface="Calibri"/>
              </a:rPr>
              <a:t>Routing</a:t>
            </a:r>
            <a:endParaRPr sz="1400" b="0" i="0" u="none" strike="noStrike" cap="none">
              <a:solidFill>
                <a:srgbClr val="000000"/>
              </a:solidFill>
              <a:latin typeface="Arial Narrow" panose="020B0606020202030204" pitchFamily="34" charset="0"/>
              <a:ea typeface="Arial"/>
              <a:cs typeface="Arial"/>
              <a:sym typeface="Arial"/>
            </a:endParaRPr>
          </a:p>
        </p:txBody>
      </p:sp>
      <p:pic>
        <p:nvPicPr>
          <p:cNvPr id="496" name="Google Shape;496;p60"/>
          <p:cNvPicPr preferRelativeResize="0"/>
          <p:nvPr/>
        </p:nvPicPr>
        <p:blipFill>
          <a:blip r:embed="rId3">
            <a:alphaModFix/>
          </a:blip>
          <a:stretch>
            <a:fillRect/>
          </a:stretch>
        </p:blipFill>
        <p:spPr>
          <a:xfrm>
            <a:off x="1561875" y="1954388"/>
            <a:ext cx="7134225" cy="2542375"/>
          </a:xfrm>
          <a:prstGeom prst="rect">
            <a:avLst/>
          </a:prstGeom>
          <a:noFill/>
          <a:ln>
            <a:noFill/>
          </a:ln>
        </p:spPr>
      </p:pic>
      <p:pic>
        <p:nvPicPr>
          <p:cNvPr id="6" name="Picture 5" descr="A picture containing food, drawing&#10;&#10;Description automatically generated">
            <a:extLst>
              <a:ext uri="{FF2B5EF4-FFF2-40B4-BE49-F238E27FC236}">
                <a16:creationId xmlns:a16="http://schemas.microsoft.com/office/drawing/2014/main" id="{34BCEF1E-94C5-4EE8-9B97-041923CA29F2}"/>
              </a:ext>
            </a:extLst>
          </p:cNvPr>
          <p:cNvPicPr>
            <a:picLocks noChangeAspect="1"/>
          </p:cNvPicPr>
          <p:nvPr/>
        </p:nvPicPr>
        <p:blipFill>
          <a:blip r:embed="rId4"/>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sldNum" idx="4294967295"/>
          </p:nvPr>
        </p:nvSpPr>
        <p:spPr>
          <a:xfrm>
            <a:off x="8594725" y="4695825"/>
            <a:ext cx="549275" cy="4460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1000"/>
              <a:buFont typeface="Arial"/>
              <a:buNone/>
            </a:pPr>
            <a:fld id="{00000000-1234-1234-1234-123412341234}" type="slidenum">
              <a:rPr lang="en">
                <a:latin typeface="Arial Narrow" panose="020B0606020202030204" pitchFamily="34" charset="0"/>
              </a:rPr>
              <a:t>31</a:t>
            </a:fld>
            <a:endParaRPr>
              <a:solidFill>
                <a:schemeClr val="lt2"/>
              </a:solidFill>
              <a:latin typeface="Arial Narrow" panose="020B0606020202030204" pitchFamily="34" charset="0"/>
              <a:ea typeface="Roboto"/>
              <a:cs typeface="Roboto"/>
              <a:sym typeface="Roboto"/>
            </a:endParaRPr>
          </a:p>
        </p:txBody>
      </p:sp>
      <p:sp>
        <p:nvSpPr>
          <p:cNvPr id="502" name="Google Shape;502;p61"/>
          <p:cNvSpPr txBox="1"/>
          <p:nvPr/>
        </p:nvSpPr>
        <p:spPr>
          <a:xfrm>
            <a:off x="432900" y="790400"/>
            <a:ext cx="8278200" cy="4132788"/>
          </a:xfrm>
          <a:prstGeom prst="rect">
            <a:avLst/>
          </a:prstGeom>
          <a:noFill/>
          <a:ln>
            <a:noFill/>
          </a:ln>
        </p:spPr>
        <p:txBody>
          <a:bodyPr spcFirstLastPara="1" wrap="square" lIns="91425" tIns="91425" rIns="91425" bIns="91425" anchor="t" anchorCtr="0">
            <a:noAutofit/>
          </a:bodyPr>
          <a:lstStyle/>
          <a:p>
            <a:pPr marL="314325" marR="0" lvl="0" indent="-314325" algn="l" rtl="0">
              <a:lnSpc>
                <a:spcPct val="115000"/>
              </a:lnSpc>
              <a:spcBef>
                <a:spcPts val="0"/>
              </a:spcBef>
              <a:spcAft>
                <a:spcPts val="0"/>
              </a:spcAft>
              <a:buClr>
                <a:srgbClr val="000000"/>
              </a:buClr>
              <a:buSzPts val="2400"/>
              <a:buFont typeface="Noto Sans Symbols"/>
              <a:buChar char="●"/>
            </a:pPr>
            <a:r>
              <a:rPr lang="en" i="0" u="none" strike="noStrike" cap="none" dirty="0">
                <a:solidFill>
                  <a:srgbClr val="000000"/>
                </a:solidFill>
                <a:latin typeface="Arial Narrow" panose="020B0606020202030204" pitchFamily="34" charset="0"/>
                <a:ea typeface="Calibri"/>
                <a:cs typeface="Calibri"/>
                <a:sym typeface="Calibri"/>
              </a:rPr>
              <a:t>The Routing module is responsible for mapping incoming browser requests to particular MVC controller actions.</a:t>
            </a:r>
            <a:endParaRPr i="0" u="none" strike="noStrike" cap="none" dirty="0">
              <a:solidFill>
                <a:srgbClr val="000000"/>
              </a:solidFill>
              <a:latin typeface="Arial Narrow" panose="020B0606020202030204" pitchFamily="34" charset="0"/>
              <a:ea typeface="Arial"/>
              <a:cs typeface="Arial"/>
              <a:sym typeface="Arial"/>
            </a:endParaRPr>
          </a:p>
          <a:p>
            <a:pPr marL="314325" marR="0" lvl="0" indent="-314325" algn="l" rtl="0">
              <a:lnSpc>
                <a:spcPct val="115000"/>
              </a:lnSpc>
              <a:spcBef>
                <a:spcPts val="638"/>
              </a:spcBef>
              <a:spcAft>
                <a:spcPts val="0"/>
              </a:spcAft>
              <a:buClr>
                <a:srgbClr val="000000"/>
              </a:buClr>
              <a:buSzPts val="2400"/>
              <a:buFont typeface="Noto Sans Symbols"/>
              <a:buChar char="●"/>
            </a:pPr>
            <a:r>
              <a:rPr lang="en" i="0" u="none" strike="noStrike" cap="none" dirty="0">
                <a:solidFill>
                  <a:srgbClr val="000000"/>
                </a:solidFill>
                <a:latin typeface="Arial Narrow" panose="020B0606020202030204" pitchFamily="34" charset="0"/>
                <a:ea typeface="Calibri"/>
                <a:cs typeface="Calibri"/>
                <a:sym typeface="Calibri"/>
              </a:rPr>
              <a:t>Setup places:</a:t>
            </a:r>
            <a:endParaRPr i="0" u="none" strike="noStrike" cap="none" dirty="0">
              <a:solidFill>
                <a:srgbClr val="000000"/>
              </a:solidFill>
              <a:latin typeface="Arial Narrow" panose="020B0606020202030204" pitchFamily="34" charset="0"/>
              <a:ea typeface="Arial"/>
              <a:cs typeface="Arial"/>
              <a:sym typeface="Arial"/>
            </a:endParaRPr>
          </a:p>
          <a:p>
            <a:pPr marL="627062" marR="0" lvl="1" indent="-338137" algn="l" rtl="0">
              <a:lnSpc>
                <a:spcPct val="115000"/>
              </a:lnSpc>
              <a:spcBef>
                <a:spcPts val="600"/>
              </a:spcBef>
              <a:spcAft>
                <a:spcPts val="0"/>
              </a:spcAft>
              <a:buClr>
                <a:schemeClr val="accent6"/>
              </a:buClr>
              <a:buSzPts val="2400"/>
              <a:buFont typeface="Noto Sans Symbols"/>
              <a:buChar char="○"/>
            </a:pPr>
            <a:r>
              <a:rPr lang="en" i="0" u="none" strike="noStrike" cap="none" dirty="0">
                <a:solidFill>
                  <a:schemeClr val="accent6"/>
                </a:solidFill>
                <a:latin typeface="Arial Narrow" panose="020B0606020202030204" pitchFamily="34" charset="0"/>
                <a:ea typeface="Calibri"/>
                <a:cs typeface="Calibri"/>
                <a:sym typeface="Calibri"/>
              </a:rPr>
              <a:t>Startup.cs</a:t>
            </a:r>
            <a:r>
              <a:rPr lang="en" i="0" u="none" strike="noStrike" cap="none" dirty="0">
                <a:solidFill>
                  <a:srgbClr val="000000"/>
                </a:solidFill>
                <a:latin typeface="Arial Narrow" panose="020B0606020202030204" pitchFamily="34" charset="0"/>
                <a:ea typeface="Calibri"/>
                <a:cs typeface="Calibri"/>
                <a:sym typeface="Calibri"/>
              </a:rPr>
              <a:t> file</a:t>
            </a:r>
            <a:endParaRPr i="0" u="none" strike="noStrike" cap="none" dirty="0">
              <a:solidFill>
                <a:srgbClr val="000000"/>
              </a:solidFill>
              <a:latin typeface="Arial Narrow" panose="020B0606020202030204" pitchFamily="34" charset="0"/>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i="0" u="none" strike="noStrike" cap="none" dirty="0">
              <a:solidFill>
                <a:srgbClr val="000000"/>
              </a:solidFill>
              <a:latin typeface="Arial Narrow" panose="020B0606020202030204" pitchFamily="34" charset="0"/>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i="0" u="none" strike="noStrike" cap="none" dirty="0">
              <a:solidFill>
                <a:srgbClr val="000000"/>
              </a:solidFill>
              <a:latin typeface="Arial Narrow" panose="020B0606020202030204" pitchFamily="34" charset="0"/>
              <a:ea typeface="Calibri"/>
              <a:cs typeface="Calibri"/>
              <a:sym typeface="Calibri"/>
            </a:endParaRPr>
          </a:p>
        </p:txBody>
      </p:sp>
      <p:sp>
        <p:nvSpPr>
          <p:cNvPr id="504" name="Google Shape;504;p61"/>
          <p:cNvSpPr/>
          <p:nvPr/>
        </p:nvSpPr>
        <p:spPr>
          <a:xfrm>
            <a:off x="966800" y="3346950"/>
            <a:ext cx="7234800" cy="1176300"/>
          </a:xfrm>
          <a:prstGeom prst="rect">
            <a:avLst/>
          </a:prstGeom>
          <a:solidFill>
            <a:srgbClr val="EEECE1"/>
          </a:solidFill>
          <a:ln w="12700" cap="flat" cmpd="sng">
            <a:solidFill>
              <a:srgbClr val="8064A2"/>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200"/>
            </a:pPr>
            <a:r>
              <a:rPr lang="en" sz="1200" b="1">
                <a:latin typeface="Arial Narrow"/>
                <a:ea typeface="+mn-lt"/>
                <a:cs typeface="+mn-lt"/>
                <a:sym typeface="Consolas"/>
              </a:rPr>
              <a:t> </a:t>
            </a:r>
            <a:r>
              <a:rPr lang="en" sz="1200" b="1" i="0" u="none" strike="noStrike" cap="none">
                <a:latin typeface="Arial Narrow"/>
                <a:ea typeface="+mn-lt"/>
                <a:cs typeface="+mn-lt"/>
                <a:sym typeface="Consolas"/>
              </a:rPr>
              <a:t>app.</a:t>
            </a:r>
            <a:r>
              <a:rPr lang="en" sz="1200" b="1">
                <a:latin typeface="Arial Narrow"/>
                <a:ea typeface="+mn-lt"/>
                <a:cs typeface="+mn-lt"/>
                <a:sym typeface="Consolas"/>
              </a:rPr>
              <a:t>UseEndpoints</a:t>
            </a:r>
            <a:r>
              <a:rPr lang="en" sz="1200" b="1" i="0" u="none" strike="noStrike" cap="none">
                <a:latin typeface="Arial Narrow"/>
                <a:ea typeface="+mn-lt"/>
                <a:cs typeface="+mn-lt"/>
                <a:sym typeface="Consolas"/>
              </a:rPr>
              <a:t>(</a:t>
            </a:r>
            <a:r>
              <a:rPr lang="en" sz="1200" b="1">
                <a:latin typeface="Arial Narrow"/>
                <a:ea typeface="+mn-lt"/>
                <a:cs typeface="+mn-lt"/>
                <a:sym typeface="Consolas"/>
              </a:rPr>
              <a:t>endpoints </a:t>
            </a:r>
            <a:r>
              <a:rPr lang="en" sz="1200" b="1" i="0" u="none" strike="noStrike" cap="none">
                <a:latin typeface="Arial Narrow"/>
                <a:ea typeface="+mn-lt"/>
                <a:cs typeface="+mn-lt"/>
                <a:sym typeface="Consolas"/>
              </a:rPr>
              <a:t>=&gt;</a:t>
            </a:r>
            <a:endParaRPr lang="en-US" b="1">
              <a:latin typeface="Arial Narrow"/>
              <a:ea typeface="+mn-lt"/>
              <a:cs typeface="+mn-lt"/>
            </a:endParaRPr>
          </a:p>
          <a:p>
            <a:pPr>
              <a:buClr>
                <a:srgbClr val="000000"/>
              </a:buClr>
              <a:buSzPts val="1200"/>
            </a:pPr>
            <a:r>
              <a:rPr lang="en" sz="1200" b="1">
                <a:latin typeface="Arial Narrow"/>
                <a:ea typeface="+mn-lt"/>
                <a:cs typeface="+mn-lt"/>
                <a:sym typeface="Consolas"/>
              </a:rPr>
              <a:t>  </a:t>
            </a:r>
            <a:r>
              <a:rPr lang="en" sz="1200" b="1" i="0" u="none" strike="noStrike" cap="none">
                <a:latin typeface="Arial Narrow"/>
                <a:ea typeface="+mn-lt"/>
                <a:cs typeface="+mn-lt"/>
                <a:sym typeface="Consolas"/>
              </a:rPr>
              <a:t>{</a:t>
            </a:r>
            <a:endParaRPr lang="en" b="1">
              <a:latin typeface="Arial Narrow"/>
              <a:ea typeface="+mn-lt"/>
              <a:cs typeface="+mn-lt"/>
            </a:endParaRPr>
          </a:p>
          <a:p>
            <a:pPr>
              <a:buClr>
                <a:srgbClr val="000000"/>
              </a:buClr>
              <a:buSzPts val="1200"/>
            </a:pPr>
            <a:r>
              <a:rPr lang="en" sz="1200" b="1">
                <a:latin typeface="Arial Narrow"/>
                <a:ea typeface="+mn-lt"/>
                <a:cs typeface="+mn-lt"/>
                <a:sym typeface="Consolas"/>
              </a:rPr>
              <a:t>    endpoints</a:t>
            </a:r>
            <a:r>
              <a:rPr lang="en" sz="1200" b="1" i="0" u="none" strike="noStrike" cap="none">
                <a:latin typeface="Arial Narrow"/>
                <a:ea typeface="+mn-lt"/>
                <a:cs typeface="+mn-lt"/>
                <a:sym typeface="Consolas"/>
              </a:rPr>
              <a:t>.</a:t>
            </a:r>
            <a:r>
              <a:rPr lang="en" sz="1200" b="1">
                <a:latin typeface="Arial Narrow"/>
                <a:ea typeface="+mn-lt"/>
                <a:cs typeface="+mn-lt"/>
                <a:sym typeface="Consolas"/>
              </a:rPr>
              <a:t>MapControllerRoute</a:t>
            </a:r>
            <a:r>
              <a:rPr lang="en" sz="1200" b="1" i="0" u="none" strike="noStrike" cap="none">
                <a:latin typeface="Arial Narrow"/>
                <a:ea typeface="+mn-lt"/>
                <a:cs typeface="+mn-lt"/>
                <a:sym typeface="Consolas"/>
              </a:rPr>
              <a:t>(</a:t>
            </a:r>
            <a:endParaRPr lang="en" b="1">
              <a:latin typeface="Arial Narrow"/>
              <a:ea typeface="+mn-lt"/>
              <a:cs typeface="+mn-lt"/>
            </a:endParaRPr>
          </a:p>
          <a:p>
            <a:pPr>
              <a:buClr>
                <a:srgbClr val="000000"/>
              </a:buClr>
              <a:buSzPts val="1200"/>
            </a:pPr>
            <a:r>
              <a:rPr lang="en" sz="1200" b="1">
                <a:latin typeface="Arial Narrow"/>
                <a:ea typeface="+mn-lt"/>
                <a:cs typeface="+mn-lt"/>
                <a:sym typeface="Consolas"/>
              </a:rPr>
              <a:t>    </a:t>
            </a:r>
            <a:r>
              <a:rPr lang="en" sz="1200" b="1" i="0" u="none" strike="noStrike" cap="none">
                <a:latin typeface="Arial Narrow"/>
                <a:ea typeface="+mn-lt"/>
                <a:cs typeface="+mn-lt"/>
                <a:sym typeface="Consolas"/>
              </a:rPr>
              <a:t>name: "default",</a:t>
            </a:r>
            <a:endParaRPr lang="en" b="1">
              <a:latin typeface="Arial Narrow"/>
              <a:ea typeface="+mn-lt"/>
              <a:cs typeface="+mn-lt"/>
            </a:endParaRPr>
          </a:p>
          <a:p>
            <a:pPr>
              <a:buClr>
                <a:srgbClr val="000000"/>
              </a:buClr>
              <a:buSzPts val="1200"/>
            </a:pPr>
            <a:r>
              <a:rPr lang="en" sz="1200" b="1">
                <a:latin typeface="Arial Narrow"/>
                <a:ea typeface="+mn-lt"/>
                <a:cs typeface="+mn-lt"/>
                <a:sym typeface="Consolas"/>
              </a:rPr>
              <a:t>    pattern</a:t>
            </a:r>
            <a:r>
              <a:rPr lang="en" sz="1200" b="1" i="0" u="none" strike="noStrike" cap="none">
                <a:latin typeface="Arial Narrow"/>
                <a:ea typeface="+mn-lt"/>
                <a:cs typeface="+mn-lt"/>
                <a:sym typeface="Consolas"/>
              </a:rPr>
              <a:t>: "{controller=Home}/{action=Index}/{id?}");</a:t>
            </a:r>
            <a:endParaRPr lang="en" b="1">
              <a:latin typeface="Arial Narrow"/>
              <a:ea typeface="+mn-lt"/>
              <a:cs typeface="+mn-lt"/>
            </a:endParaRPr>
          </a:p>
          <a:p>
            <a:pPr>
              <a:buClr>
                <a:srgbClr val="000000"/>
              </a:buClr>
              <a:buSzPts val="1200"/>
            </a:pPr>
            <a:r>
              <a:rPr lang="en" sz="1200" b="1">
                <a:latin typeface="Arial Narrow"/>
                <a:ea typeface="+mn-lt"/>
                <a:cs typeface="+mn-lt"/>
                <a:sym typeface="Consolas"/>
              </a:rPr>
              <a:t>    </a:t>
            </a:r>
            <a:r>
              <a:rPr lang="en" sz="1200" b="1" i="0" u="none" strike="noStrike" cap="none">
                <a:latin typeface="Arial Narrow"/>
                <a:ea typeface="+mn-lt"/>
                <a:cs typeface="+mn-lt"/>
                <a:sym typeface="Consolas"/>
              </a:rPr>
              <a:t>});</a:t>
            </a:r>
            <a:endParaRPr lang="en-US" b="1">
              <a:latin typeface="Arial Narrow"/>
              <a:ea typeface="+mn-lt"/>
              <a:cs typeface="+mn-lt"/>
            </a:endParaRPr>
          </a:p>
        </p:txBody>
      </p:sp>
      <p:sp>
        <p:nvSpPr>
          <p:cNvPr id="505" name="Google Shape;505;p61"/>
          <p:cNvSpPr/>
          <p:nvPr/>
        </p:nvSpPr>
        <p:spPr>
          <a:xfrm rot="20100000">
            <a:off x="2837102" y="3776103"/>
            <a:ext cx="1088957" cy="152430"/>
          </a:xfrm>
          <a:prstGeom prst="leftArrow">
            <a:avLst>
              <a:gd name="adj1" fmla="val 50000"/>
              <a:gd name="adj2"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rgbClr val="CCFF66"/>
              </a:solidFill>
              <a:latin typeface="Arial Narrow" panose="020B0606020202030204" pitchFamily="34" charset="0"/>
              <a:ea typeface="Calibri"/>
              <a:cs typeface="Calibri"/>
              <a:sym typeface="Calibri"/>
            </a:endParaRPr>
          </a:p>
        </p:txBody>
      </p:sp>
      <p:sp>
        <p:nvSpPr>
          <p:cNvPr id="506" name="Google Shape;506;p61"/>
          <p:cNvSpPr txBox="1"/>
          <p:nvPr/>
        </p:nvSpPr>
        <p:spPr>
          <a:xfrm>
            <a:off x="3903390" y="3486878"/>
            <a:ext cx="2005500" cy="278700"/>
          </a:xfrm>
          <a:prstGeom prst="rect">
            <a:avLst/>
          </a:prstGeom>
          <a:solidFill>
            <a:srgbClr val="F69221"/>
          </a:solidFill>
          <a:ln w="25400" cap="flat" cmpd="sng">
            <a:solidFill>
              <a:srgbClr val="F6922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Calibri"/>
              <a:buNone/>
            </a:pPr>
            <a:r>
              <a:rPr lang="en" sz="1600" b="1" i="0" u="none" strike="noStrike" cap="none">
                <a:solidFill>
                  <a:srgbClr val="000000"/>
                </a:solidFill>
                <a:latin typeface="Arial Narrow" panose="020B0606020202030204" pitchFamily="34" charset="0"/>
                <a:ea typeface="Calibri"/>
                <a:cs typeface="Calibri"/>
                <a:sym typeface="Calibri"/>
              </a:rPr>
              <a:t>Route name</a:t>
            </a:r>
            <a:endParaRPr sz="1600" b="1" i="0" u="none" strike="noStrike" cap="none">
              <a:solidFill>
                <a:srgbClr val="000000"/>
              </a:solidFill>
              <a:latin typeface="Arial Narrow" panose="020B0606020202030204" pitchFamily="34" charset="0"/>
              <a:ea typeface="Calibri"/>
              <a:cs typeface="Calibri"/>
              <a:sym typeface="Calibri"/>
            </a:endParaRPr>
          </a:p>
        </p:txBody>
      </p:sp>
      <p:sp>
        <p:nvSpPr>
          <p:cNvPr id="507" name="Google Shape;507;p61"/>
          <p:cNvSpPr/>
          <p:nvPr/>
        </p:nvSpPr>
        <p:spPr>
          <a:xfrm rot="969139">
            <a:off x="3140130" y="4351022"/>
            <a:ext cx="707425" cy="129312"/>
          </a:xfrm>
          <a:prstGeom prst="leftArrow">
            <a:avLst>
              <a:gd name="adj1" fmla="val 50000"/>
              <a:gd name="adj2"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rgbClr val="CCFF66"/>
              </a:solidFill>
              <a:latin typeface="Arial Narrow" panose="020B0606020202030204" pitchFamily="34" charset="0"/>
              <a:ea typeface="Calibri"/>
              <a:cs typeface="Calibri"/>
              <a:sym typeface="Calibri"/>
            </a:endParaRPr>
          </a:p>
        </p:txBody>
      </p:sp>
      <p:sp>
        <p:nvSpPr>
          <p:cNvPr id="508" name="Google Shape;508;p61"/>
          <p:cNvSpPr txBox="1"/>
          <p:nvPr/>
        </p:nvSpPr>
        <p:spPr>
          <a:xfrm>
            <a:off x="3716200" y="4348550"/>
            <a:ext cx="1392900" cy="278700"/>
          </a:xfrm>
          <a:prstGeom prst="rect">
            <a:avLst/>
          </a:prstGeom>
          <a:solidFill>
            <a:srgbClr val="F69221"/>
          </a:solidFill>
          <a:ln w="25400" cap="flat" cmpd="sng">
            <a:solidFill>
              <a:srgbClr val="F6922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Calibri"/>
              <a:buNone/>
            </a:pPr>
            <a:r>
              <a:rPr lang="en" sz="1600" b="1" i="0" u="none" strike="noStrike" cap="none">
                <a:solidFill>
                  <a:srgbClr val="000000"/>
                </a:solidFill>
                <a:latin typeface="Arial Narrow" panose="020B0606020202030204" pitchFamily="34" charset="0"/>
                <a:ea typeface="Calibri"/>
                <a:cs typeface="Calibri"/>
                <a:sym typeface="Calibri"/>
              </a:rPr>
              <a:t>Route pattern</a:t>
            </a:r>
            <a:endParaRPr sz="1600" b="0" i="0" u="none" strike="noStrike" cap="none">
              <a:solidFill>
                <a:srgbClr val="000000"/>
              </a:solidFill>
              <a:latin typeface="Arial Narrow" panose="020B0606020202030204" pitchFamily="34" charset="0"/>
              <a:ea typeface="Arial"/>
              <a:cs typeface="Arial"/>
              <a:sym typeface="Arial"/>
            </a:endParaRPr>
          </a:p>
        </p:txBody>
      </p:sp>
      <p:sp>
        <p:nvSpPr>
          <p:cNvPr id="509" name="Google Shape;509;p61"/>
          <p:cNvSpPr/>
          <p:nvPr/>
        </p:nvSpPr>
        <p:spPr>
          <a:xfrm flipV="1">
            <a:off x="4416286" y="4127400"/>
            <a:ext cx="1045427" cy="121195"/>
          </a:xfrm>
          <a:prstGeom prst="leftArrow">
            <a:avLst>
              <a:gd name="adj1" fmla="val 50000"/>
              <a:gd name="adj2"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rgbClr val="CCFF66"/>
              </a:solidFill>
              <a:latin typeface="Arial Narrow" panose="020B0606020202030204" pitchFamily="34" charset="0"/>
              <a:ea typeface="Calibri"/>
              <a:cs typeface="Calibri"/>
              <a:sym typeface="Calibri"/>
            </a:endParaRPr>
          </a:p>
        </p:txBody>
      </p:sp>
      <p:sp>
        <p:nvSpPr>
          <p:cNvPr id="510" name="Google Shape;510;p61"/>
          <p:cNvSpPr txBox="1"/>
          <p:nvPr/>
        </p:nvSpPr>
        <p:spPr>
          <a:xfrm>
            <a:off x="5505349" y="4052808"/>
            <a:ext cx="2005500" cy="278700"/>
          </a:xfrm>
          <a:prstGeom prst="rect">
            <a:avLst/>
          </a:prstGeom>
          <a:solidFill>
            <a:srgbClr val="F69221"/>
          </a:solidFill>
          <a:ln w="25400" cap="flat" cmpd="sng">
            <a:solidFill>
              <a:srgbClr val="F6922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Calibri"/>
              <a:buNone/>
            </a:pPr>
            <a:r>
              <a:rPr lang="en" sz="1600" b="1" i="0" u="none" strike="noStrike" cap="none">
                <a:solidFill>
                  <a:srgbClr val="000000"/>
                </a:solidFill>
                <a:latin typeface="Arial Narrow" panose="020B0606020202030204" pitchFamily="34" charset="0"/>
                <a:ea typeface="Calibri"/>
                <a:cs typeface="Calibri"/>
                <a:sym typeface="Calibri"/>
              </a:rPr>
              <a:t>Default parameters</a:t>
            </a:r>
            <a:endParaRPr sz="1600" b="0" i="0" u="none" strike="noStrike" cap="none">
              <a:solidFill>
                <a:srgbClr val="000000"/>
              </a:solidFill>
              <a:latin typeface="Arial Narrow" panose="020B0606020202030204" pitchFamily="34" charset="0"/>
              <a:ea typeface="Arial"/>
              <a:cs typeface="Arial"/>
              <a:sym typeface="Arial"/>
            </a:endParaRPr>
          </a:p>
        </p:txBody>
      </p:sp>
      <p:sp>
        <p:nvSpPr>
          <p:cNvPr id="511" name="Google Shape;511;p61"/>
          <p:cNvSpPr/>
          <p:nvPr/>
        </p:nvSpPr>
        <p:spPr>
          <a:xfrm>
            <a:off x="4621700" y="2404950"/>
            <a:ext cx="3579900" cy="805800"/>
          </a:xfrm>
          <a:prstGeom prst="rect">
            <a:avLst/>
          </a:prstGeom>
          <a:solidFill>
            <a:srgbClr val="EEECE1"/>
          </a:solidFill>
          <a:ln w="12700" cap="flat" cmpd="sng">
            <a:solidFill>
              <a:srgbClr val="8064A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onsolas"/>
              <a:buNone/>
            </a:pPr>
            <a:r>
              <a:rPr lang="en" sz="1200" b="1" i="0" u="none" strike="noStrike" cap="none">
                <a:solidFill>
                  <a:srgbClr val="000000"/>
                </a:solidFill>
                <a:latin typeface="Arial Narrow" panose="020B0606020202030204" pitchFamily="34" charset="0"/>
                <a:ea typeface="Consolas"/>
                <a:cs typeface="Consolas"/>
                <a:sym typeface="Consolas"/>
              </a:rPr>
              <a:t>http://www.mysite.com/Products/ById/3</a:t>
            </a:r>
            <a:br>
              <a:rPr lang="en" sz="1200" b="1" i="0" u="none" strike="noStrike" cap="none">
                <a:solidFill>
                  <a:srgbClr val="000000"/>
                </a:solidFill>
                <a:latin typeface="Arial Narrow" panose="020B0606020202030204" pitchFamily="34" charset="0"/>
                <a:ea typeface="Consolas"/>
                <a:cs typeface="Consolas"/>
                <a:sym typeface="Consolas"/>
              </a:rPr>
            </a:br>
            <a:r>
              <a:rPr lang="en" sz="1200" b="1" i="0" u="none" strike="noStrike" cap="none">
                <a:solidFill>
                  <a:srgbClr val="000000"/>
                </a:solidFill>
                <a:latin typeface="Arial Narrow" panose="020B0606020202030204" pitchFamily="34" charset="0"/>
                <a:ea typeface="Consolas"/>
                <a:cs typeface="Consolas"/>
                <a:sym typeface="Consolas"/>
              </a:rPr>
              <a:t>// controller = Products</a:t>
            </a:r>
            <a:br>
              <a:rPr lang="en" sz="1200" b="1" i="0" u="none" strike="noStrike" cap="none">
                <a:solidFill>
                  <a:srgbClr val="000000"/>
                </a:solidFill>
                <a:latin typeface="Arial Narrow" panose="020B0606020202030204" pitchFamily="34" charset="0"/>
                <a:ea typeface="Consolas"/>
                <a:cs typeface="Consolas"/>
                <a:sym typeface="Consolas"/>
              </a:rPr>
            </a:br>
            <a:r>
              <a:rPr lang="en" sz="1200" b="1" i="0" u="none" strike="noStrike" cap="none">
                <a:solidFill>
                  <a:srgbClr val="000000"/>
                </a:solidFill>
                <a:latin typeface="Arial Narrow" panose="020B0606020202030204" pitchFamily="34" charset="0"/>
                <a:ea typeface="Consolas"/>
                <a:cs typeface="Consolas"/>
                <a:sym typeface="Consolas"/>
              </a:rPr>
              <a:t>// action = ById</a:t>
            </a:r>
            <a:br>
              <a:rPr lang="en" sz="1200" b="1" i="0" u="none" strike="noStrike" cap="none">
                <a:solidFill>
                  <a:srgbClr val="000000"/>
                </a:solidFill>
                <a:latin typeface="Arial Narrow" panose="020B0606020202030204" pitchFamily="34" charset="0"/>
                <a:ea typeface="Consolas"/>
                <a:cs typeface="Consolas"/>
                <a:sym typeface="Consolas"/>
              </a:rPr>
            </a:br>
            <a:r>
              <a:rPr lang="en" sz="1200" b="1" i="0" u="none" strike="noStrike" cap="none">
                <a:solidFill>
                  <a:srgbClr val="000000"/>
                </a:solidFill>
                <a:latin typeface="Arial Narrow" panose="020B0606020202030204" pitchFamily="34" charset="0"/>
                <a:ea typeface="Consolas"/>
                <a:cs typeface="Consolas"/>
                <a:sym typeface="Consolas"/>
              </a:rPr>
              <a:t>// id = 3</a:t>
            </a:r>
            <a:br>
              <a:rPr lang="en" sz="1200" b="1" i="0" u="none" strike="noStrike" cap="none">
                <a:solidFill>
                  <a:srgbClr val="000000"/>
                </a:solidFill>
                <a:latin typeface="Arial Narrow" panose="020B0606020202030204" pitchFamily="34" charset="0"/>
                <a:ea typeface="Consolas"/>
                <a:cs typeface="Consolas"/>
                <a:sym typeface="Consolas"/>
              </a:rPr>
            </a:br>
            <a:endParaRPr sz="1200" b="1" i="0" u="none" strike="noStrike" cap="none">
              <a:solidFill>
                <a:srgbClr val="000000"/>
              </a:solidFill>
              <a:latin typeface="Arial Narrow" panose="020B0606020202030204" pitchFamily="34" charset="0"/>
              <a:ea typeface="Consolas"/>
              <a:cs typeface="Consolas"/>
              <a:sym typeface="Consolas"/>
            </a:endParaRPr>
          </a:p>
        </p:txBody>
      </p:sp>
      <p:sp>
        <p:nvSpPr>
          <p:cNvPr id="512" name="Google Shape;512;p61"/>
          <p:cNvSpPr/>
          <p:nvPr/>
        </p:nvSpPr>
        <p:spPr>
          <a:xfrm>
            <a:off x="966800" y="2889750"/>
            <a:ext cx="3510600" cy="321000"/>
          </a:xfrm>
          <a:prstGeom prst="rect">
            <a:avLst/>
          </a:prstGeom>
          <a:solidFill>
            <a:srgbClr val="EEECE1"/>
          </a:solidFill>
          <a:ln w="12700" cap="flat" cmpd="sng">
            <a:solidFill>
              <a:srgbClr val="8064A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onsolas"/>
              <a:buNone/>
            </a:pPr>
            <a:r>
              <a:rPr lang="en" sz="1200" b="1" i="0" u="none" strike="noStrike" cap="none">
                <a:solidFill>
                  <a:srgbClr val="000000"/>
                </a:solidFill>
                <a:latin typeface="Arial Narrow"/>
                <a:ea typeface="Consolas"/>
                <a:cs typeface="Consolas"/>
                <a:sym typeface="Consolas"/>
              </a:rPr>
              <a:t>app.</a:t>
            </a:r>
            <a:r>
              <a:rPr lang="en" sz="1200" b="1">
                <a:solidFill>
                  <a:srgbClr val="000000"/>
                </a:solidFill>
                <a:latin typeface="Arial Narrow"/>
                <a:ea typeface="Consolas"/>
                <a:cs typeface="Consolas"/>
                <a:sym typeface="Consolas"/>
              </a:rPr>
              <a:t>UseRouting</a:t>
            </a:r>
            <a:r>
              <a:rPr lang="en" sz="1200" b="1" i="0" u="none" strike="noStrike" cap="none">
                <a:solidFill>
                  <a:srgbClr val="000000"/>
                </a:solidFill>
                <a:latin typeface="Arial Narrow"/>
                <a:ea typeface="Consolas"/>
                <a:cs typeface="Consolas"/>
                <a:sym typeface="Consolas"/>
              </a:rPr>
              <a:t>();</a:t>
            </a:r>
            <a:endParaRPr sz="1200" b="1" i="0" u="none" strike="noStrike" cap="none">
              <a:solidFill>
                <a:srgbClr val="000000"/>
              </a:solidFill>
              <a:latin typeface="Arial Narrow"/>
              <a:ea typeface="Consolas"/>
              <a:cs typeface="Consolas"/>
              <a:sym typeface="Consolas"/>
            </a:endParaRPr>
          </a:p>
        </p:txBody>
      </p:sp>
      <p:pic>
        <p:nvPicPr>
          <p:cNvPr id="13" name="Picture 12" descr="A picture containing food, drawing&#10;&#10;Description automatically generated">
            <a:extLst>
              <a:ext uri="{FF2B5EF4-FFF2-40B4-BE49-F238E27FC236}">
                <a16:creationId xmlns:a16="http://schemas.microsoft.com/office/drawing/2014/main" id="{6CC20AF7-E1DA-4E5D-9104-01BC0CFB3071}"/>
              </a:ext>
            </a:extLst>
          </p:cNvPr>
          <p:cNvPicPr>
            <a:picLocks noChangeAspect="1"/>
          </p:cNvPicPr>
          <p:nvPr/>
        </p:nvPicPr>
        <p:blipFill>
          <a:blip r:embed="rId3"/>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2"/>
          <p:cNvSpPr txBox="1">
            <a:spLocks noGrp="1"/>
          </p:cNvSpPr>
          <p:nvPr>
            <p:ph type="sldNum" idx="4294967295"/>
          </p:nvPr>
        </p:nvSpPr>
        <p:spPr>
          <a:xfrm>
            <a:off x="8594725" y="4695825"/>
            <a:ext cx="549275" cy="4460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1000"/>
              <a:buFont typeface="Arial"/>
              <a:buNone/>
            </a:pPr>
            <a:fld id="{00000000-1234-1234-1234-123412341234}" type="slidenum">
              <a:rPr lang="en"/>
              <a:t>32</a:t>
            </a:fld>
            <a:endParaRPr>
              <a:solidFill>
                <a:schemeClr val="lt2"/>
              </a:solidFill>
              <a:latin typeface="Roboto"/>
              <a:ea typeface="Roboto"/>
              <a:cs typeface="Roboto"/>
              <a:sym typeface="Roboto"/>
            </a:endParaRPr>
          </a:p>
        </p:txBody>
      </p:sp>
      <p:sp>
        <p:nvSpPr>
          <p:cNvPr id="518" name="Google Shape;518;p62"/>
          <p:cNvSpPr txBox="1"/>
          <p:nvPr/>
        </p:nvSpPr>
        <p:spPr>
          <a:xfrm>
            <a:off x="500963" y="1024177"/>
            <a:ext cx="4388100" cy="2624400"/>
          </a:xfrm>
          <a:prstGeom prst="rect">
            <a:avLst/>
          </a:prstGeom>
          <a:noFill/>
          <a:ln>
            <a:noFill/>
          </a:ln>
        </p:spPr>
        <p:txBody>
          <a:bodyPr spcFirstLastPara="1" wrap="square" lIns="91425" tIns="91425" rIns="91425" bIns="91425" anchor="t" anchorCtr="0">
            <a:noAutofit/>
          </a:bodyPr>
          <a:lstStyle/>
          <a:p>
            <a:pPr marL="114300" marR="0" lvl="0" algn="l" rtl="0">
              <a:lnSpc>
                <a:spcPct val="115000"/>
              </a:lnSpc>
              <a:spcBef>
                <a:spcPts val="0"/>
              </a:spcBef>
              <a:spcAft>
                <a:spcPts val="0"/>
              </a:spcAft>
              <a:buClr>
                <a:srgbClr val="000000"/>
              </a:buClr>
              <a:buSzPts val="1800"/>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b="1" i="0" u="none" strike="noStrike" cap="none" dirty="0">
                <a:solidFill>
                  <a:srgbClr val="000000"/>
                </a:solidFill>
                <a:latin typeface="Arial Narrow" panose="020B0606020202030204" pitchFamily="34" charset="0"/>
                <a:ea typeface="Calibri"/>
                <a:cs typeface="Calibri"/>
                <a:sym typeface="Calibri"/>
              </a:rPr>
              <a:t>Attribute routing with Http[Verb]</a:t>
            </a:r>
            <a:endParaRPr sz="1800" b="1" i="0" u="none" strike="noStrike" cap="none" dirty="0">
              <a:solidFill>
                <a:srgbClr val="000000"/>
              </a:solidFill>
              <a:latin typeface="Arial Narrow" panose="020B0606020202030204" pitchFamily="34" charset="0"/>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Calibri"/>
              <a:ea typeface="Calibri"/>
              <a:cs typeface="Calibri"/>
              <a:sym typeface="Calibri"/>
            </a:endParaRPr>
          </a:p>
        </p:txBody>
      </p:sp>
      <p:sp>
        <p:nvSpPr>
          <p:cNvPr id="519" name="Google Shape;519;p62"/>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 sz="2600" b="1" i="0" u="none" strike="noStrike" cap="none" dirty="0">
                <a:solidFill>
                  <a:srgbClr val="000000"/>
                </a:solidFill>
                <a:latin typeface="Arial Narrow" panose="020B0606020202030204" pitchFamily="34" charset="0"/>
                <a:ea typeface="Calibri"/>
                <a:cs typeface="Calibri"/>
                <a:sym typeface="Calibri"/>
              </a:rPr>
              <a:t>Attribute Routing</a:t>
            </a:r>
            <a:endParaRPr sz="1400" b="0" i="0" u="none" strike="noStrike" cap="none" dirty="0">
              <a:solidFill>
                <a:srgbClr val="000000"/>
              </a:solidFill>
              <a:latin typeface="Arial Narrow" panose="020B0606020202030204" pitchFamily="34" charset="0"/>
              <a:ea typeface="Arial"/>
              <a:cs typeface="Arial"/>
              <a:sym typeface="Arial"/>
            </a:endParaRPr>
          </a:p>
        </p:txBody>
      </p:sp>
      <p:sp>
        <p:nvSpPr>
          <p:cNvPr id="8" name="Google Shape;186;p15">
            <a:extLst>
              <a:ext uri="{FF2B5EF4-FFF2-40B4-BE49-F238E27FC236}">
                <a16:creationId xmlns:a16="http://schemas.microsoft.com/office/drawing/2014/main" id="{20F530AD-3899-438D-9C80-AB2F22294DF0}"/>
              </a:ext>
            </a:extLst>
          </p:cNvPr>
          <p:cNvSpPr/>
          <p:nvPr/>
        </p:nvSpPr>
        <p:spPr>
          <a:xfrm>
            <a:off x="894474" y="802125"/>
            <a:ext cx="6121181" cy="2335213"/>
          </a:xfrm>
          <a:prstGeom prst="rect">
            <a:avLst/>
          </a:prstGeom>
          <a:solidFill>
            <a:srgbClr val="B4DAE4">
              <a:alpha val="14117"/>
            </a:srgbClr>
          </a:solidFill>
          <a:ln w="12700" cap="flat" cmpd="sng">
            <a:solidFill>
              <a:srgbClr val="8EC9D7"/>
            </a:solidFill>
            <a:prstDash val="solid"/>
            <a:round/>
            <a:headEnd type="none" w="sm" len="sm"/>
            <a:tailEnd type="none" w="sm" len="sm"/>
          </a:ln>
        </p:spPr>
        <p:txBody>
          <a:bodyPr spcFirstLastPara="1" wrap="square" lIns="91425" tIns="45700" rIns="91425" bIns="45700" anchor="t" anchorCtr="0">
            <a:noAutofit/>
          </a:bodyPr>
          <a:lstStyle/>
          <a:p>
            <a:r>
              <a:rPr lang="en-US" sz="1400" dirty="0">
                <a:solidFill>
                  <a:srgbClr val="000000"/>
                </a:solidFill>
                <a:latin typeface="Consolas" panose="020B0609020204030204" pitchFamily="49" charset="0"/>
              </a:rPr>
              <a:t>    [Route(</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api</a:t>
            </a:r>
            <a:r>
              <a:rPr lang="en-US" sz="1400" dirty="0">
                <a:solidFill>
                  <a:srgbClr val="A31515"/>
                </a:solidFill>
                <a:latin typeface="Consolas" panose="020B0609020204030204" pitchFamily="49" charset="0"/>
              </a:rPr>
              <a:t>/[controller]"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ApiController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FeedbackController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ControllerBase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HttpGet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ActionResult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IEnumerable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&gt;&gt; Get()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sz="1400" b="0" i="0" u="none" strike="noStrike" cap="none" dirty="0">
              <a:solidFill>
                <a:srgbClr val="000000"/>
              </a:solidFill>
              <a:latin typeface="Arial"/>
              <a:ea typeface="Arial"/>
              <a:cs typeface="Arial"/>
              <a:sym typeface="Arial"/>
            </a:endParaRPr>
          </a:p>
        </p:txBody>
      </p:sp>
      <p:sp>
        <p:nvSpPr>
          <p:cNvPr id="10" name="Google Shape;186;p15">
            <a:extLst>
              <a:ext uri="{FF2B5EF4-FFF2-40B4-BE49-F238E27FC236}">
                <a16:creationId xmlns:a16="http://schemas.microsoft.com/office/drawing/2014/main" id="{FD5FB3EB-7777-4B12-9CA0-0F94B81BACD6}"/>
              </a:ext>
            </a:extLst>
          </p:cNvPr>
          <p:cNvSpPr/>
          <p:nvPr/>
        </p:nvSpPr>
        <p:spPr>
          <a:xfrm>
            <a:off x="477315" y="3668126"/>
            <a:ext cx="4234574" cy="1346497"/>
          </a:xfrm>
          <a:prstGeom prst="rect">
            <a:avLst/>
          </a:prstGeom>
          <a:solidFill>
            <a:srgbClr val="B4DAE4">
              <a:alpha val="14117"/>
            </a:srgbClr>
          </a:solidFill>
          <a:ln w="12700" cap="flat" cmpd="sng">
            <a:solidFill>
              <a:srgbClr val="8EC9D7"/>
            </a:solidFill>
            <a:prstDash val="solid"/>
            <a:round/>
            <a:headEnd type="none" w="sm" len="sm"/>
            <a:tailEnd type="none" w="sm" len="sm"/>
          </a:ln>
        </p:spPr>
        <p:txBody>
          <a:bodyPr spcFirstLastPara="1" wrap="square" lIns="91425" tIns="45700" rIns="91425" bIns="45700" anchor="t" anchorCtr="0">
            <a:noAutofit/>
          </a:bodyPr>
          <a:lstStyle/>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HttpGet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myfeedback</a:t>
            </a:r>
            <a:r>
              <a:rPr lang="en-US" sz="1400" dirty="0">
                <a:solidFill>
                  <a:srgbClr val="A31515"/>
                </a:solidFill>
                <a:latin typeface="Consolas" panose="020B0609020204030204" pitchFamily="49" charset="0"/>
              </a:rPr>
              <a:t>/{id}"</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Feedback Get(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Feedback();</a:t>
            </a:r>
          </a:p>
          <a:p>
            <a:r>
              <a:rPr lang="en-US" sz="1400" dirty="0">
                <a:solidFill>
                  <a:srgbClr val="000000"/>
                </a:solidFill>
                <a:latin typeface="Consolas" panose="020B0609020204030204" pitchFamily="49" charset="0"/>
              </a:rPr>
              <a:t>}</a:t>
            </a:r>
            <a:endParaRPr sz="1400" b="0" i="0" u="none" strike="noStrike" cap="none" dirty="0">
              <a:solidFill>
                <a:srgbClr val="000000"/>
              </a:solidFill>
              <a:latin typeface="Arial"/>
              <a:ea typeface="Arial"/>
              <a:cs typeface="Arial"/>
              <a:sym typeface="Arial"/>
            </a:endParaRPr>
          </a:p>
        </p:txBody>
      </p:sp>
      <p:pic>
        <p:nvPicPr>
          <p:cNvPr id="7" name="Picture 6" descr="A picture containing food, drawing&#10;&#10;Description automatically generated">
            <a:extLst>
              <a:ext uri="{FF2B5EF4-FFF2-40B4-BE49-F238E27FC236}">
                <a16:creationId xmlns:a16="http://schemas.microsoft.com/office/drawing/2014/main" id="{5ED24C6C-3BC1-4569-9B59-27BCDCC076DC}"/>
              </a:ext>
            </a:extLst>
          </p:cNvPr>
          <p:cNvPicPr>
            <a:picLocks noChangeAspect="1"/>
          </p:cNvPicPr>
          <p:nvPr/>
        </p:nvPicPr>
        <p:blipFill>
          <a:blip r:embed="rId3"/>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647A9-38AB-44E2-B0BA-1842FE5B6DAD}"/>
              </a:ext>
            </a:extLst>
          </p:cNvPr>
          <p:cNvSpPr>
            <a:spLocks noGrp="1"/>
          </p:cNvSpPr>
          <p:nvPr>
            <p:ph idx="1"/>
          </p:nvPr>
        </p:nvSpPr>
        <p:spPr>
          <a:xfrm>
            <a:off x="209675" y="802125"/>
            <a:ext cx="8305675" cy="3830598"/>
          </a:xfrm>
        </p:spPr>
        <p:txBody>
          <a:bodyPr>
            <a:normAutofit lnSpcReduction="10000"/>
          </a:bodyPr>
          <a:lstStyle/>
          <a:p>
            <a:r>
              <a:rPr lang="en-US" sz="1800" dirty="0">
                <a:solidFill>
                  <a:srgbClr val="FF0000"/>
                </a:solidFill>
                <a:latin typeface="Arial Narrow" panose="020B0606020202030204" pitchFamily="34" charset="0"/>
                <a:ea typeface="Calibri"/>
                <a:cs typeface="Calibri"/>
                <a:sym typeface="Calibri"/>
              </a:rPr>
              <a:t>alpha</a:t>
            </a:r>
            <a:r>
              <a:rPr lang="en-US" sz="1800" dirty="0">
                <a:solidFill>
                  <a:srgbClr val="000000"/>
                </a:solidFill>
                <a:latin typeface="Arial Narrow" panose="020B0606020202030204" pitchFamily="34" charset="0"/>
                <a:ea typeface="Calibri"/>
                <a:cs typeface="Calibri"/>
                <a:sym typeface="Calibri"/>
              </a:rPr>
              <a:t> - Matches uppercase or lowercase Latin alphabet characters (a-z, A-Z)</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bool</a:t>
            </a:r>
            <a:r>
              <a:rPr lang="en-US" sz="1800" dirty="0">
                <a:solidFill>
                  <a:srgbClr val="000000"/>
                </a:solidFill>
                <a:latin typeface="Arial Narrow" panose="020B0606020202030204" pitchFamily="34" charset="0"/>
                <a:ea typeface="Calibri"/>
                <a:cs typeface="Calibri"/>
                <a:sym typeface="Calibri"/>
              </a:rPr>
              <a:t> - Matches a Boolean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datetime</a:t>
            </a:r>
            <a:r>
              <a:rPr lang="en-US" sz="1800" dirty="0">
                <a:solidFill>
                  <a:srgbClr val="000000"/>
                </a:solidFill>
                <a:latin typeface="Arial Narrow" panose="020B0606020202030204" pitchFamily="34" charset="0"/>
                <a:ea typeface="Calibri"/>
                <a:cs typeface="Calibri"/>
                <a:sym typeface="Calibri"/>
              </a:rPr>
              <a:t> - Matches a </a:t>
            </a:r>
            <a:r>
              <a:rPr lang="en-US" sz="1800" dirty="0" err="1">
                <a:solidFill>
                  <a:srgbClr val="000000"/>
                </a:solidFill>
                <a:latin typeface="Arial Narrow" panose="020B0606020202030204" pitchFamily="34" charset="0"/>
                <a:ea typeface="Calibri"/>
                <a:cs typeface="Calibri"/>
                <a:sym typeface="Calibri"/>
              </a:rPr>
              <a:t>DateTime</a:t>
            </a:r>
            <a:r>
              <a:rPr lang="en-US" sz="1800" dirty="0">
                <a:solidFill>
                  <a:srgbClr val="000000"/>
                </a:solidFill>
                <a:latin typeface="Arial Narrow" panose="020B0606020202030204" pitchFamily="34" charset="0"/>
                <a:ea typeface="Calibri"/>
                <a:cs typeface="Calibri"/>
                <a:sym typeface="Calibri"/>
              </a:rPr>
              <a:t>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decimal</a:t>
            </a:r>
            <a:r>
              <a:rPr lang="en-US" sz="1800" dirty="0">
                <a:solidFill>
                  <a:srgbClr val="000000"/>
                </a:solidFill>
                <a:latin typeface="Arial Narrow" panose="020B0606020202030204" pitchFamily="34" charset="0"/>
                <a:ea typeface="Calibri"/>
                <a:cs typeface="Calibri"/>
                <a:sym typeface="Calibri"/>
              </a:rPr>
              <a:t> - Matches a decimal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double</a:t>
            </a:r>
            <a:r>
              <a:rPr lang="en-US" sz="1800" dirty="0">
                <a:solidFill>
                  <a:srgbClr val="000000"/>
                </a:solidFill>
                <a:latin typeface="Arial Narrow" panose="020B0606020202030204" pitchFamily="34" charset="0"/>
                <a:ea typeface="Calibri"/>
                <a:cs typeface="Calibri"/>
                <a:sym typeface="Calibri"/>
              </a:rPr>
              <a:t> - Matches a 64-bit floating-point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float</a:t>
            </a:r>
            <a:r>
              <a:rPr lang="en-US" sz="1800" dirty="0">
                <a:solidFill>
                  <a:srgbClr val="000000"/>
                </a:solidFill>
                <a:latin typeface="Arial Narrow" panose="020B0606020202030204" pitchFamily="34" charset="0"/>
                <a:ea typeface="Calibri"/>
                <a:cs typeface="Calibri"/>
                <a:sym typeface="Calibri"/>
              </a:rPr>
              <a:t> - Matches a 32-bit floating-point value.</a:t>
            </a:r>
            <a:br>
              <a:rPr lang="en-US" sz="1800" dirty="0">
                <a:solidFill>
                  <a:srgbClr val="000000"/>
                </a:solidFill>
                <a:latin typeface="Arial Narrow" panose="020B0606020202030204" pitchFamily="34" charset="0"/>
                <a:ea typeface="Calibri"/>
                <a:cs typeface="Calibri"/>
                <a:sym typeface="Calibri"/>
              </a:rPr>
            </a:br>
            <a:r>
              <a:rPr lang="en-US" sz="1800" dirty="0" err="1">
                <a:solidFill>
                  <a:srgbClr val="FF0000"/>
                </a:solidFill>
                <a:latin typeface="Arial Narrow" panose="020B0606020202030204" pitchFamily="34" charset="0"/>
                <a:ea typeface="Calibri"/>
                <a:cs typeface="Calibri"/>
                <a:sym typeface="Calibri"/>
              </a:rPr>
              <a:t>guid</a:t>
            </a:r>
            <a:r>
              <a:rPr lang="en-US" sz="1800" dirty="0">
                <a:solidFill>
                  <a:srgbClr val="000000"/>
                </a:solidFill>
                <a:latin typeface="Arial Narrow" panose="020B0606020202030204" pitchFamily="34" charset="0"/>
                <a:ea typeface="Calibri"/>
                <a:cs typeface="Calibri"/>
                <a:sym typeface="Calibri"/>
              </a:rPr>
              <a:t> - Matches a GUID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int</a:t>
            </a:r>
            <a:r>
              <a:rPr lang="en-US" sz="1800" dirty="0">
                <a:solidFill>
                  <a:srgbClr val="000000"/>
                </a:solidFill>
                <a:latin typeface="Arial Narrow" panose="020B0606020202030204" pitchFamily="34" charset="0"/>
                <a:ea typeface="Calibri"/>
                <a:cs typeface="Calibri"/>
                <a:sym typeface="Calibri"/>
              </a:rPr>
              <a:t> - Matches a 32-bit integer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length</a:t>
            </a:r>
            <a:r>
              <a:rPr lang="en-US" sz="1800" dirty="0">
                <a:solidFill>
                  <a:srgbClr val="000000"/>
                </a:solidFill>
                <a:latin typeface="Arial Narrow" panose="020B0606020202030204" pitchFamily="34" charset="0"/>
                <a:ea typeface="Calibri"/>
                <a:cs typeface="Calibri"/>
                <a:sym typeface="Calibri"/>
              </a:rPr>
              <a:t> - Matches a string with the specified length or within a specified range of </a:t>
            </a:r>
            <a:r>
              <a:rPr lang="en-US" sz="1800" dirty="0">
                <a:solidFill>
                  <a:srgbClr val="FF0000"/>
                </a:solidFill>
                <a:latin typeface="Arial Narrow" panose="020B0606020202030204" pitchFamily="34" charset="0"/>
                <a:ea typeface="Calibri"/>
                <a:cs typeface="Calibri"/>
                <a:sym typeface="Calibri"/>
              </a:rPr>
              <a:t>lengths</a:t>
            </a:r>
            <a:r>
              <a:rPr lang="en-US" sz="1800" dirty="0">
                <a:solidFill>
                  <a:srgbClr val="000000"/>
                </a:solidFill>
                <a:latin typeface="Arial Narrow" panose="020B0606020202030204" pitchFamily="34" charset="0"/>
                <a:ea typeface="Calibri"/>
                <a:cs typeface="Calibri"/>
                <a:sym typeface="Calibri"/>
              </a:rPr>
              <a:t>.</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long</a:t>
            </a:r>
            <a:r>
              <a:rPr lang="en-US" sz="1800" dirty="0">
                <a:solidFill>
                  <a:srgbClr val="000000"/>
                </a:solidFill>
                <a:latin typeface="Arial Narrow" panose="020B0606020202030204" pitchFamily="34" charset="0"/>
                <a:ea typeface="Calibri"/>
                <a:cs typeface="Calibri"/>
                <a:sym typeface="Calibri"/>
              </a:rPr>
              <a:t> - Matches a 64-bit integer value.</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max</a:t>
            </a:r>
            <a:r>
              <a:rPr lang="en-US" sz="1800" dirty="0">
                <a:solidFill>
                  <a:srgbClr val="000000"/>
                </a:solidFill>
                <a:latin typeface="Arial Narrow" panose="020B0606020202030204" pitchFamily="34" charset="0"/>
                <a:ea typeface="Calibri"/>
                <a:cs typeface="Calibri"/>
                <a:sym typeface="Calibri"/>
              </a:rPr>
              <a:t> - Matches an integer with a maximum value.</a:t>
            </a:r>
            <a:br>
              <a:rPr lang="en-US" sz="1800" dirty="0">
                <a:solidFill>
                  <a:srgbClr val="000000"/>
                </a:solidFill>
                <a:latin typeface="Arial Narrow" panose="020B0606020202030204" pitchFamily="34" charset="0"/>
                <a:ea typeface="Calibri"/>
                <a:cs typeface="Calibri"/>
                <a:sym typeface="Calibri"/>
              </a:rPr>
            </a:br>
            <a:r>
              <a:rPr lang="en-US" sz="1800" dirty="0" err="1">
                <a:solidFill>
                  <a:srgbClr val="FF0000"/>
                </a:solidFill>
                <a:latin typeface="Arial Narrow" panose="020B0606020202030204" pitchFamily="34" charset="0"/>
                <a:ea typeface="Calibri"/>
                <a:cs typeface="Calibri"/>
                <a:sym typeface="Calibri"/>
              </a:rPr>
              <a:t>maxlength</a:t>
            </a:r>
            <a:r>
              <a:rPr lang="en-US" sz="1800" dirty="0">
                <a:solidFill>
                  <a:srgbClr val="000000"/>
                </a:solidFill>
                <a:latin typeface="Arial Narrow" panose="020B0606020202030204" pitchFamily="34" charset="0"/>
                <a:ea typeface="Calibri"/>
                <a:cs typeface="Calibri"/>
                <a:sym typeface="Calibri"/>
              </a:rPr>
              <a:t> - Matches a string with a maximum length.</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min</a:t>
            </a:r>
            <a:r>
              <a:rPr lang="en-US" sz="1800" dirty="0">
                <a:solidFill>
                  <a:srgbClr val="000000"/>
                </a:solidFill>
                <a:latin typeface="Arial Narrow" panose="020B0606020202030204" pitchFamily="34" charset="0"/>
                <a:ea typeface="Calibri"/>
                <a:cs typeface="Calibri"/>
                <a:sym typeface="Calibri"/>
              </a:rPr>
              <a:t> - Matches an integer with a minimum value.</a:t>
            </a:r>
            <a:br>
              <a:rPr lang="en-US" sz="1800" dirty="0">
                <a:solidFill>
                  <a:srgbClr val="000000"/>
                </a:solidFill>
                <a:latin typeface="Arial Narrow" panose="020B0606020202030204" pitchFamily="34" charset="0"/>
                <a:ea typeface="Calibri"/>
                <a:cs typeface="Calibri"/>
                <a:sym typeface="Calibri"/>
              </a:rPr>
            </a:br>
            <a:r>
              <a:rPr lang="en-US" sz="1800" dirty="0" err="1">
                <a:solidFill>
                  <a:srgbClr val="FF0000"/>
                </a:solidFill>
                <a:latin typeface="Arial Narrow" panose="020B0606020202030204" pitchFamily="34" charset="0"/>
                <a:ea typeface="Calibri"/>
                <a:cs typeface="Calibri"/>
                <a:sym typeface="Calibri"/>
              </a:rPr>
              <a:t>minlength</a:t>
            </a:r>
            <a:r>
              <a:rPr lang="en-US" sz="1800" dirty="0">
                <a:solidFill>
                  <a:srgbClr val="000000"/>
                </a:solidFill>
                <a:latin typeface="Arial Narrow" panose="020B0606020202030204" pitchFamily="34" charset="0"/>
                <a:ea typeface="Calibri"/>
                <a:cs typeface="Calibri"/>
                <a:sym typeface="Calibri"/>
              </a:rPr>
              <a:t> - Matches a string with a minimum length.</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range</a:t>
            </a:r>
            <a:r>
              <a:rPr lang="en-US" sz="1800" dirty="0">
                <a:solidFill>
                  <a:srgbClr val="000000"/>
                </a:solidFill>
                <a:latin typeface="Arial Narrow" panose="020B0606020202030204" pitchFamily="34" charset="0"/>
                <a:ea typeface="Calibri"/>
                <a:cs typeface="Calibri"/>
                <a:sym typeface="Calibri"/>
              </a:rPr>
              <a:t> - Matches an integer within a range of values.</a:t>
            </a:r>
            <a:br>
              <a:rPr lang="en-US" sz="1800" dirty="0">
                <a:solidFill>
                  <a:srgbClr val="000000"/>
                </a:solidFill>
                <a:latin typeface="Arial Narrow" panose="020B0606020202030204" pitchFamily="34" charset="0"/>
                <a:ea typeface="Calibri"/>
                <a:cs typeface="Calibri"/>
                <a:sym typeface="Calibri"/>
              </a:rPr>
            </a:br>
            <a:r>
              <a:rPr lang="en-US" sz="1800" dirty="0">
                <a:solidFill>
                  <a:srgbClr val="FF0000"/>
                </a:solidFill>
                <a:latin typeface="Arial Narrow" panose="020B0606020202030204" pitchFamily="34" charset="0"/>
                <a:ea typeface="Calibri"/>
                <a:cs typeface="Calibri"/>
                <a:sym typeface="Calibri"/>
              </a:rPr>
              <a:t>regex</a:t>
            </a:r>
            <a:r>
              <a:rPr lang="en-US" sz="1800" dirty="0">
                <a:solidFill>
                  <a:srgbClr val="000000"/>
                </a:solidFill>
                <a:latin typeface="Arial Narrow" panose="020B0606020202030204" pitchFamily="34" charset="0"/>
                <a:ea typeface="Calibri"/>
                <a:cs typeface="Calibri"/>
                <a:sym typeface="Calibri"/>
              </a:rPr>
              <a:t> - Matches a regular expression.</a:t>
            </a:r>
          </a:p>
          <a:p>
            <a:endParaRPr lang="en-US" sz="1600" dirty="0">
              <a:latin typeface="Arial Narrow" panose="020B0606020202030204" pitchFamily="34" charset="0"/>
            </a:endParaRPr>
          </a:p>
        </p:txBody>
      </p:sp>
      <p:sp>
        <p:nvSpPr>
          <p:cNvPr id="528" name="Google Shape;528;p63"/>
          <p:cNvSpPr txBox="1">
            <a:spLocks noGrp="1"/>
          </p:cNvSpPr>
          <p:nvPr>
            <p:ph type="sldNum" idx="4294967295"/>
          </p:nvPr>
        </p:nvSpPr>
        <p:spPr>
          <a:xfrm>
            <a:off x="8594725" y="4695825"/>
            <a:ext cx="549275" cy="4460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1000"/>
              <a:buFont typeface="Arial"/>
              <a:buNone/>
            </a:pPr>
            <a:fld id="{00000000-1234-1234-1234-123412341234}" type="slidenum">
              <a:rPr lang="en">
                <a:latin typeface="Arial Narrow" panose="020B0606020202030204" pitchFamily="34" charset="0"/>
              </a:rPr>
              <a:t>33</a:t>
            </a:fld>
            <a:endParaRPr>
              <a:solidFill>
                <a:schemeClr val="lt2"/>
              </a:solidFill>
              <a:latin typeface="Arial Narrow" panose="020B0606020202030204" pitchFamily="34" charset="0"/>
              <a:ea typeface="Roboto"/>
              <a:cs typeface="Roboto"/>
              <a:sym typeface="Roboto"/>
            </a:endParaRPr>
          </a:p>
        </p:txBody>
      </p:sp>
      <p:sp>
        <p:nvSpPr>
          <p:cNvPr id="530" name="Google Shape;530;p63"/>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 sz="2600" b="1" i="0" u="none" strike="noStrike" cap="none">
                <a:solidFill>
                  <a:srgbClr val="000000"/>
                </a:solidFill>
                <a:latin typeface="Arial Narrow" panose="020B0606020202030204" pitchFamily="34" charset="0"/>
                <a:ea typeface="Calibri"/>
                <a:cs typeface="Calibri"/>
                <a:sym typeface="Calibri"/>
              </a:rPr>
              <a:t>Attribute Routing Constraints</a:t>
            </a:r>
            <a:endParaRPr sz="1400" b="0" i="0" u="none" strike="noStrike" cap="none">
              <a:solidFill>
                <a:srgbClr val="000000"/>
              </a:solidFill>
              <a:latin typeface="Arial Narrow" panose="020B0606020202030204" pitchFamily="34" charset="0"/>
              <a:ea typeface="Arial"/>
              <a:cs typeface="Arial"/>
              <a:sym typeface="Arial"/>
            </a:endParaRPr>
          </a:p>
        </p:txBody>
      </p:sp>
      <p:sp>
        <p:nvSpPr>
          <p:cNvPr id="531" name="Google Shape;531;p63"/>
          <p:cNvSpPr/>
          <p:nvPr/>
        </p:nvSpPr>
        <p:spPr>
          <a:xfrm>
            <a:off x="4089085" y="1042125"/>
            <a:ext cx="4372800" cy="699600"/>
          </a:xfrm>
          <a:prstGeom prst="rect">
            <a:avLst/>
          </a:prstGeom>
          <a:solidFill>
            <a:srgbClr val="EEECE1"/>
          </a:solidFill>
          <a:ln w="12700" cap="flat" cmpd="sng">
            <a:solidFill>
              <a:srgbClr val="8064A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i="0" u="none" strike="noStrike" cap="none">
                <a:solidFill>
                  <a:srgbClr val="000000"/>
                </a:solidFill>
                <a:latin typeface="Arial Narrow" panose="020B0606020202030204" pitchFamily="34" charset="0"/>
                <a:ea typeface="Consolas"/>
                <a:cs typeface="Consolas"/>
                <a:sym typeface="Consolas"/>
              </a:rPr>
              <a:t>// combining multiple constraints using colon (:)</a:t>
            </a:r>
            <a:endParaRPr sz="1200" b="1" i="0" u="none" strike="noStrike" cap="none">
              <a:solidFill>
                <a:srgbClr val="000000"/>
              </a:solidFill>
              <a:latin typeface="Arial Narrow" panose="020B0606020202030204" pitchFamily="34" charset="0"/>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200" b="1" i="0" u="none" strike="noStrike" cap="none">
              <a:solidFill>
                <a:srgbClr val="000000"/>
              </a:solidFill>
              <a:latin typeface="Arial Narrow" panose="020B0606020202030204" pitchFamily="34" charset="0"/>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n" sz="1200" b="1" i="0" u="none" strike="noStrike" cap="none">
                <a:solidFill>
                  <a:srgbClr val="000000"/>
                </a:solidFill>
                <a:latin typeface="Arial Narrow" panose="020B0606020202030204" pitchFamily="34" charset="0"/>
                <a:ea typeface="Consolas"/>
                <a:cs typeface="Consolas"/>
                <a:sym typeface="Consolas"/>
              </a:rPr>
              <a:t>"/{id:alpha:minlength(6)?}"</a:t>
            </a:r>
            <a:endParaRPr sz="1200" b="1" i="0" u="none" strike="noStrike" cap="none">
              <a:solidFill>
                <a:srgbClr val="000000"/>
              </a:solidFill>
              <a:latin typeface="Arial Narrow" panose="020B0606020202030204" pitchFamily="34" charset="0"/>
              <a:ea typeface="Consolas"/>
              <a:cs typeface="Consolas"/>
              <a:sym typeface="Consolas"/>
            </a:endParaRPr>
          </a:p>
          <a:p>
            <a:pPr marL="0" marR="0" lvl="0" indent="0" algn="l" rtl="0">
              <a:lnSpc>
                <a:spcPct val="100000"/>
              </a:lnSpc>
              <a:spcBef>
                <a:spcPts val="0"/>
              </a:spcBef>
              <a:spcAft>
                <a:spcPts val="0"/>
              </a:spcAft>
              <a:buClr>
                <a:srgbClr val="F5FFE0"/>
              </a:buClr>
              <a:buSzPts val="1200"/>
              <a:buFont typeface="Courier New"/>
              <a:buNone/>
            </a:pPr>
            <a:endParaRPr sz="1200" b="1" i="0" u="none" strike="noStrike" cap="none">
              <a:solidFill>
                <a:srgbClr val="000000"/>
              </a:solidFill>
              <a:latin typeface="Arial Narrow" panose="020B0606020202030204" pitchFamily="34" charset="0"/>
              <a:ea typeface="Consolas"/>
              <a:cs typeface="Consolas"/>
              <a:sym typeface="Consolas"/>
            </a:endParaRPr>
          </a:p>
        </p:txBody>
      </p:sp>
      <p:pic>
        <p:nvPicPr>
          <p:cNvPr id="6" name="Picture 5" descr="A picture containing food, drawing&#10;&#10;Description automatically generated">
            <a:extLst>
              <a:ext uri="{FF2B5EF4-FFF2-40B4-BE49-F238E27FC236}">
                <a16:creationId xmlns:a16="http://schemas.microsoft.com/office/drawing/2014/main" id="{AA820B2E-F9B6-44FC-8DE2-B89438CB3A4B}"/>
              </a:ext>
            </a:extLst>
          </p:cNvPr>
          <p:cNvPicPr>
            <a:picLocks noChangeAspect="1"/>
          </p:cNvPicPr>
          <p:nvPr/>
        </p:nvPicPr>
        <p:blipFill>
          <a:blip r:embed="rId3"/>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latin typeface="Arial Narrow" panose="020B0606020202030204" pitchFamily="34" charset="0"/>
              </a:rPr>
              <a:t>Model Validation</a:t>
            </a: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17C5B78E-3F2A-40F9-8BB2-7BB355184F20}"/>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86033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2309A4-AC43-42B2-AA7A-BB0E2CF896B5}"/>
              </a:ext>
            </a:extLst>
          </p:cNvPr>
          <p:cNvSpPr>
            <a:spLocks noGrp="1"/>
          </p:cNvSpPr>
          <p:nvPr>
            <p:ph idx="1"/>
          </p:nvPr>
        </p:nvSpPr>
        <p:spPr>
          <a:xfrm>
            <a:off x="628650" y="734647"/>
            <a:ext cx="7886700" cy="836246"/>
          </a:xfrm>
        </p:spPr>
        <p:txBody>
          <a:bodyPr>
            <a:normAutofit fontScale="77500" lnSpcReduction="20000"/>
          </a:bodyPr>
          <a:lstStyle/>
          <a:p>
            <a:r>
              <a:rPr lang="en-US" dirty="0">
                <a:latin typeface="Arial Narrow" panose="020B0606020202030204" pitchFamily="34" charset="0"/>
              </a:rPr>
              <a:t>Done by adding attributes on the properties of the model class</a:t>
            </a:r>
          </a:p>
          <a:p>
            <a:r>
              <a:rPr lang="en-US" dirty="0">
                <a:latin typeface="Arial Narrow" panose="020B0606020202030204" pitchFamily="34" charset="0"/>
              </a:rPr>
              <a:t>Standard attributes or your own</a:t>
            </a:r>
          </a:p>
          <a:p>
            <a:r>
              <a:rPr lang="en-US" dirty="0">
                <a:latin typeface="Arial Narrow" panose="020B0606020202030204" pitchFamily="34" charset="0"/>
              </a:rPr>
              <a:t>Belong to </a:t>
            </a:r>
            <a:r>
              <a:rPr lang="en-US" dirty="0" err="1">
                <a:latin typeface="Arial Narrow" panose="020B0606020202030204" pitchFamily="34" charset="0"/>
              </a:rPr>
              <a:t>System.ComponentModel.DataAnnotations</a:t>
            </a:r>
            <a:r>
              <a:rPr lang="en-US" dirty="0">
                <a:latin typeface="Arial Narrow" panose="020B0606020202030204" pitchFamily="34" charset="0"/>
              </a:rPr>
              <a:t>;</a:t>
            </a:r>
          </a:p>
          <a:p>
            <a:endParaRPr lang="en-US" dirty="0">
              <a:latin typeface="Arial Narrow" panose="020B0606020202030204" pitchFamily="34" charset="0"/>
            </a:endParaRPr>
          </a:p>
        </p:txBody>
      </p:sp>
      <p:sp>
        <p:nvSpPr>
          <p:cNvPr id="5" name="Google Shape;186;p15">
            <a:extLst>
              <a:ext uri="{FF2B5EF4-FFF2-40B4-BE49-F238E27FC236}">
                <a16:creationId xmlns:a16="http://schemas.microsoft.com/office/drawing/2014/main" id="{E55CE917-C77D-4A66-A161-FAEB087FF437}"/>
              </a:ext>
            </a:extLst>
          </p:cNvPr>
          <p:cNvSpPr/>
          <p:nvPr/>
        </p:nvSpPr>
        <p:spPr>
          <a:xfrm>
            <a:off x="1454150" y="1838569"/>
            <a:ext cx="5537200" cy="2889738"/>
          </a:xfrm>
          <a:prstGeom prst="rect">
            <a:avLst/>
          </a:prstGeom>
          <a:solidFill>
            <a:srgbClr val="B4DAE4">
              <a:alpha val="14117"/>
            </a:srgbClr>
          </a:solidFill>
          <a:ln w="12700" cap="flat" cmpd="sng">
            <a:solidFill>
              <a:srgbClr val="8EC9D7"/>
            </a:solidFill>
            <a:prstDash val="solid"/>
            <a:round/>
            <a:headEnd type="none" w="sm" len="sm"/>
            <a:tailEnd type="none" w="sm" len="sm"/>
          </a:ln>
        </p:spPr>
        <p:txBody>
          <a:bodyPr spcFirstLastPara="1" wrap="square" lIns="91425" tIns="45700" rIns="91425" bIns="45700" anchor="t" anchorCtr="0">
            <a:noAutofit/>
          </a:bodyPr>
          <a:lstStyle/>
          <a:p>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public</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class</a:t>
            </a:r>
            <a:r>
              <a:rPr lang="en-US" sz="1400" dirty="0">
                <a:solidFill>
                  <a:srgbClr val="000000"/>
                </a:solidFill>
                <a:latin typeface="Arial Narrow" panose="020B0606020202030204" pitchFamily="34" charset="0"/>
              </a:rPr>
              <a:t> </a:t>
            </a:r>
            <a:r>
              <a:rPr lang="en-US" sz="1400" dirty="0">
                <a:solidFill>
                  <a:srgbClr val="2B91AF"/>
                </a:solidFill>
                <a:latin typeface="Arial Narrow" panose="020B0606020202030204" pitchFamily="34" charset="0"/>
              </a:rPr>
              <a:t>Feedback</a:t>
            </a:r>
            <a:endParaRPr lang="en-US" sz="1400" dirty="0">
              <a:solidFill>
                <a:srgbClr val="000000"/>
              </a:solidFill>
              <a:latin typeface="Arial Narrow" panose="020B0606020202030204" pitchFamily="34" charset="0"/>
            </a:endParaRPr>
          </a:p>
          <a:p>
            <a:r>
              <a:rPr lang="en-US" sz="1400" dirty="0">
                <a:solidFill>
                  <a:srgbClr val="000000"/>
                </a:solidFill>
                <a:latin typeface="Arial Narrow" panose="020B0606020202030204" pitchFamily="34" charset="0"/>
              </a:rPr>
              <a:t>    {</a:t>
            </a:r>
          </a:p>
          <a:p>
            <a:r>
              <a:rPr lang="en-US" sz="1400" dirty="0">
                <a:solidFill>
                  <a:srgbClr val="000000"/>
                </a:solidFill>
                <a:latin typeface="Arial Narrow" panose="020B0606020202030204" pitchFamily="34" charset="0"/>
              </a:rPr>
              <a:t>        [</a:t>
            </a:r>
            <a:r>
              <a:rPr lang="en-US" sz="1400" dirty="0" err="1">
                <a:solidFill>
                  <a:srgbClr val="000000"/>
                </a:solidFill>
                <a:latin typeface="Arial Narrow" panose="020B0606020202030204" pitchFamily="34" charset="0"/>
              </a:rPr>
              <a:t>MinLength</a:t>
            </a:r>
            <a:r>
              <a:rPr lang="en-US" sz="1400" dirty="0">
                <a:solidFill>
                  <a:srgbClr val="000000"/>
                </a:solidFill>
                <a:latin typeface="Arial Narrow" panose="020B0606020202030204" pitchFamily="34" charset="0"/>
              </a:rPr>
              <a:t>(10)]</a:t>
            </a:r>
          </a:p>
          <a:p>
            <a:r>
              <a:rPr lang="en-US" sz="1400" dirty="0">
                <a:solidFill>
                  <a:srgbClr val="000000"/>
                </a:solidFill>
                <a:latin typeface="Arial Narrow" panose="020B0606020202030204" pitchFamily="34" charset="0"/>
              </a:rPr>
              <a:t>        [Required]</a:t>
            </a:r>
          </a:p>
          <a:p>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public</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string</a:t>
            </a:r>
            <a:r>
              <a:rPr lang="en-US" sz="1400" dirty="0">
                <a:solidFill>
                  <a:srgbClr val="000000"/>
                </a:solidFill>
                <a:latin typeface="Arial Narrow" panose="020B0606020202030204" pitchFamily="34" charset="0"/>
              </a:rPr>
              <a:t> Comment { </a:t>
            </a:r>
            <a:r>
              <a:rPr lang="en-US" sz="1400" dirty="0">
                <a:solidFill>
                  <a:srgbClr val="0000FF"/>
                </a:solidFill>
                <a:latin typeface="Arial Narrow" panose="020B0606020202030204" pitchFamily="34" charset="0"/>
              </a:rPr>
              <a:t>get</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set</a:t>
            </a:r>
            <a:r>
              <a:rPr lang="en-US" sz="1400" dirty="0">
                <a:solidFill>
                  <a:srgbClr val="000000"/>
                </a:solidFill>
                <a:latin typeface="Arial Narrow" panose="020B0606020202030204" pitchFamily="34" charset="0"/>
              </a:rPr>
              <a:t>; }</a:t>
            </a:r>
          </a:p>
          <a:p>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public</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int</a:t>
            </a:r>
            <a:r>
              <a:rPr lang="en-US" sz="1400" dirty="0">
                <a:solidFill>
                  <a:srgbClr val="000000"/>
                </a:solidFill>
                <a:latin typeface="Arial Narrow" panose="020B0606020202030204" pitchFamily="34" charset="0"/>
              </a:rPr>
              <a:t> Content { </a:t>
            </a:r>
            <a:r>
              <a:rPr lang="en-US" sz="1400" dirty="0">
                <a:solidFill>
                  <a:srgbClr val="0000FF"/>
                </a:solidFill>
                <a:latin typeface="Arial Narrow" panose="020B0606020202030204" pitchFamily="34" charset="0"/>
              </a:rPr>
              <a:t>get</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set</a:t>
            </a:r>
            <a:r>
              <a:rPr lang="en-US" sz="1400" dirty="0">
                <a:solidFill>
                  <a:srgbClr val="000000"/>
                </a:solidFill>
                <a:latin typeface="Arial Narrow" panose="020B0606020202030204" pitchFamily="34" charset="0"/>
              </a:rPr>
              <a:t>; }</a:t>
            </a:r>
          </a:p>
          <a:p>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public</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int</a:t>
            </a:r>
            <a:r>
              <a:rPr lang="en-US" sz="1400" dirty="0">
                <a:solidFill>
                  <a:srgbClr val="000000"/>
                </a:solidFill>
                <a:latin typeface="Arial Narrow" panose="020B0606020202030204" pitchFamily="34" charset="0"/>
              </a:rPr>
              <a:t> Delivery { </a:t>
            </a:r>
            <a:r>
              <a:rPr lang="en-US" sz="1400" dirty="0">
                <a:solidFill>
                  <a:srgbClr val="0000FF"/>
                </a:solidFill>
                <a:latin typeface="Arial Narrow" panose="020B0606020202030204" pitchFamily="34" charset="0"/>
              </a:rPr>
              <a:t>get</a:t>
            </a:r>
            <a:r>
              <a:rPr lang="en-US" sz="1400" dirty="0">
                <a:solidFill>
                  <a:srgbClr val="000000"/>
                </a:solidFill>
                <a:latin typeface="Arial Narrow" panose="020B0606020202030204" pitchFamily="34" charset="0"/>
              </a:rPr>
              <a:t>; </a:t>
            </a:r>
            <a:r>
              <a:rPr lang="en-US" sz="1400" dirty="0">
                <a:solidFill>
                  <a:srgbClr val="0000FF"/>
                </a:solidFill>
                <a:latin typeface="Arial Narrow" panose="020B0606020202030204" pitchFamily="34" charset="0"/>
              </a:rPr>
              <a:t>set</a:t>
            </a:r>
            <a:r>
              <a:rPr lang="en-US" sz="1400" dirty="0">
                <a:solidFill>
                  <a:srgbClr val="000000"/>
                </a:solidFill>
                <a:latin typeface="Arial Narrow" panose="020B0606020202030204" pitchFamily="34" charset="0"/>
              </a:rPr>
              <a:t>; }</a:t>
            </a:r>
          </a:p>
          <a:p>
            <a:r>
              <a:rPr lang="en-US" sz="1400" dirty="0">
                <a:solidFill>
                  <a:srgbClr val="000000"/>
                </a:solidFill>
                <a:latin typeface="Arial Narrow" panose="020B0606020202030204" pitchFamily="34" charset="0"/>
              </a:rPr>
              <a:t>    }</a:t>
            </a:r>
            <a:endParaRPr sz="1400" b="0" i="0" u="none" strike="noStrike" cap="none" dirty="0">
              <a:solidFill>
                <a:srgbClr val="000000"/>
              </a:solidFill>
              <a:latin typeface="Arial Narrow" panose="020B0606020202030204" pitchFamily="34" charset="0"/>
              <a:ea typeface="Arial"/>
              <a:cs typeface="Arial"/>
              <a:sym typeface="Arial"/>
            </a:endParaRPr>
          </a:p>
        </p:txBody>
      </p:sp>
      <p:sp>
        <p:nvSpPr>
          <p:cNvPr id="8" name="Google Shape;796;p83">
            <a:extLst>
              <a:ext uri="{FF2B5EF4-FFF2-40B4-BE49-F238E27FC236}">
                <a16:creationId xmlns:a16="http://schemas.microsoft.com/office/drawing/2014/main" id="{FCE9FD39-05DC-4119-8F3B-32A6910C3693}"/>
              </a:ext>
            </a:extLst>
          </p:cNvPr>
          <p:cNvSpPr txBox="1"/>
          <p:nvPr/>
        </p:nvSpPr>
        <p:spPr>
          <a:xfrm>
            <a:off x="402600" y="120293"/>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US" sz="2600" b="1" dirty="0">
                <a:solidFill>
                  <a:srgbClr val="000000"/>
                </a:solidFill>
                <a:latin typeface="Arial Narrow" panose="020B0606020202030204" pitchFamily="34" charset="0"/>
                <a:ea typeface="Calibri"/>
                <a:cs typeface="Calibri"/>
                <a:sym typeface="Calibri"/>
              </a:rPr>
              <a:t>Model validation</a:t>
            </a:r>
            <a:endParaRPr sz="1400" b="0" i="0" u="none" strike="noStrike" cap="none" dirty="0">
              <a:solidFill>
                <a:srgbClr val="000000"/>
              </a:solidFill>
              <a:latin typeface="Arial Narrow" panose="020B0606020202030204" pitchFamily="34" charset="0"/>
              <a:ea typeface="Calibri"/>
              <a:cs typeface="Calibri"/>
              <a:sym typeface="Calibri"/>
            </a:endParaRPr>
          </a:p>
        </p:txBody>
      </p:sp>
      <p:pic>
        <p:nvPicPr>
          <p:cNvPr id="6" name="Picture 5" descr="A picture containing food, drawing&#10;&#10;Description automatically generated">
            <a:extLst>
              <a:ext uri="{FF2B5EF4-FFF2-40B4-BE49-F238E27FC236}">
                <a16:creationId xmlns:a16="http://schemas.microsoft.com/office/drawing/2014/main" id="{A016C3D4-F82E-4B14-9D2D-A054CAC1AF8A}"/>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901086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3"/>
          <p:cNvSpPr txBox="1">
            <a:spLocks noGrp="1"/>
          </p:cNvSpPr>
          <p:nvPr>
            <p:ph type="sldNum" idx="12"/>
          </p:nvPr>
        </p:nvSpPr>
        <p:spPr/>
        <p:txBody>
          <a:bodyPr/>
          <a:lstStyle/>
          <a:p>
            <a:pPr lvl="0"/>
            <a:fld id="{00000000-1234-1234-1234-123412341234}" type="slidenum">
              <a:rPr lang="en" smtClean="0">
                <a:latin typeface="Arial Narrow" panose="020B0606020202030204" pitchFamily="34" charset="0"/>
              </a:rPr>
              <a:pPr lvl="0"/>
              <a:t>36</a:t>
            </a:fld>
            <a:endParaRPr lang="en">
              <a:latin typeface="Arial Narrow" panose="020B0606020202030204" pitchFamily="34" charset="0"/>
              <a:sym typeface="Roboto"/>
            </a:endParaRPr>
          </a:p>
        </p:txBody>
      </p:sp>
      <p:sp>
        <p:nvSpPr>
          <p:cNvPr id="795" name="Google Shape;795;p83"/>
          <p:cNvSpPr txBox="1"/>
          <p:nvPr/>
        </p:nvSpPr>
        <p:spPr>
          <a:xfrm>
            <a:off x="417975" y="780525"/>
            <a:ext cx="8278200" cy="3651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CreditCard</a:t>
            </a:r>
            <a:r>
              <a:rPr lang="en" sz="1800" i="0" u="none" strike="noStrike" cap="none" dirty="0">
                <a:solidFill>
                  <a:srgbClr val="000000"/>
                </a:solidFill>
                <a:latin typeface="Arial Narrow" panose="020B0606020202030204" pitchFamily="34" charset="0"/>
                <a:ea typeface="Calibri"/>
                <a:cs typeface="Calibri"/>
                <a:sym typeface="Calibri"/>
              </a:rPr>
              <a:t>]: Validates the property has a credit card format.</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Compare</a:t>
            </a:r>
            <a:r>
              <a:rPr lang="en" sz="1800" i="0" u="none" strike="noStrike" cap="none" dirty="0">
                <a:solidFill>
                  <a:srgbClr val="000000"/>
                </a:solidFill>
                <a:latin typeface="Arial Narrow" panose="020B0606020202030204" pitchFamily="34" charset="0"/>
                <a:ea typeface="Calibri"/>
                <a:cs typeface="Calibri"/>
                <a:sym typeface="Calibri"/>
              </a:rPr>
              <a:t>]: Validates two properties in a model match.</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EmailAddress</a:t>
            </a:r>
            <a:r>
              <a:rPr lang="en" sz="1800" i="0" u="none" strike="noStrike" cap="none" dirty="0">
                <a:solidFill>
                  <a:srgbClr val="000000"/>
                </a:solidFill>
                <a:latin typeface="Arial Narrow" panose="020B0606020202030204" pitchFamily="34" charset="0"/>
                <a:ea typeface="Calibri"/>
                <a:cs typeface="Calibri"/>
                <a:sym typeface="Calibri"/>
              </a:rPr>
              <a:t>]: Validates the property has an email format.</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Phone</a:t>
            </a:r>
            <a:r>
              <a:rPr lang="en" sz="1800" i="0" u="none" strike="noStrike" cap="none" dirty="0">
                <a:solidFill>
                  <a:srgbClr val="000000"/>
                </a:solidFill>
                <a:latin typeface="Arial Narrow" panose="020B0606020202030204" pitchFamily="34" charset="0"/>
                <a:ea typeface="Calibri"/>
                <a:cs typeface="Calibri"/>
                <a:sym typeface="Calibri"/>
              </a:rPr>
              <a:t>]: Validates the property has a telephone format.</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Range</a:t>
            </a:r>
            <a:r>
              <a:rPr lang="en" sz="1800" i="0" u="none" strike="noStrike" cap="none" dirty="0">
                <a:solidFill>
                  <a:srgbClr val="000000"/>
                </a:solidFill>
                <a:latin typeface="Arial Narrow" panose="020B0606020202030204" pitchFamily="34" charset="0"/>
                <a:ea typeface="Calibri"/>
                <a:cs typeface="Calibri"/>
                <a:sym typeface="Calibri"/>
              </a:rPr>
              <a:t>]: Validates the property value falls within the given range.</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RegularExpression</a:t>
            </a:r>
            <a:r>
              <a:rPr lang="en" sz="1800" i="0" u="none" strike="noStrike" cap="none" dirty="0">
                <a:solidFill>
                  <a:srgbClr val="000000"/>
                </a:solidFill>
                <a:latin typeface="Arial Narrow" panose="020B0606020202030204" pitchFamily="34" charset="0"/>
                <a:ea typeface="Calibri"/>
                <a:cs typeface="Calibri"/>
                <a:sym typeface="Calibri"/>
              </a:rPr>
              <a:t>]: Validates that the data matches the specified regular expression.</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Required</a:t>
            </a:r>
            <a:r>
              <a:rPr lang="en" sz="1800" i="0" u="none" strike="noStrike" cap="none" dirty="0">
                <a:solidFill>
                  <a:srgbClr val="000000"/>
                </a:solidFill>
                <a:latin typeface="Arial Narrow" panose="020B0606020202030204" pitchFamily="34" charset="0"/>
                <a:ea typeface="Calibri"/>
                <a:cs typeface="Calibri"/>
                <a:sym typeface="Calibri"/>
              </a:rPr>
              <a:t>]: Makes a property required.</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StringLength</a:t>
            </a:r>
            <a:r>
              <a:rPr lang="en" sz="1800" i="0" u="none" strike="noStrike" cap="none" dirty="0">
                <a:solidFill>
                  <a:srgbClr val="000000"/>
                </a:solidFill>
                <a:latin typeface="Arial Narrow" panose="020B0606020202030204" pitchFamily="34" charset="0"/>
                <a:ea typeface="Calibri"/>
                <a:cs typeface="Calibri"/>
                <a:sym typeface="Calibri"/>
              </a:rPr>
              <a:t>]: Validates that a string property has at most the given maximum length.</a:t>
            </a:r>
            <a:endParaRPr sz="1800" i="0" u="none" strike="noStrike" cap="none" dirty="0">
              <a:solidFill>
                <a:srgbClr val="000000"/>
              </a:solidFill>
              <a:latin typeface="Arial Narrow" panose="020B0606020202030204" pitchFamily="34" charset="0"/>
              <a:ea typeface="Calibri"/>
              <a:cs typeface="Calibri"/>
              <a:sym typeface="Calibri"/>
            </a:endParaRPr>
          </a:p>
          <a:p>
            <a:pPr marL="457200" marR="0" lvl="0" indent="-342900" algn="l" rtl="0">
              <a:lnSpc>
                <a:spcPct val="115000"/>
              </a:lnSpc>
              <a:spcBef>
                <a:spcPts val="0"/>
              </a:spcBef>
              <a:spcAft>
                <a:spcPts val="0"/>
              </a:spcAft>
              <a:buClr>
                <a:srgbClr val="000000"/>
              </a:buClr>
              <a:buSzPts val="1800"/>
              <a:buFont typeface="Calibri"/>
              <a:buChar char="●"/>
            </a:pPr>
            <a:r>
              <a:rPr lang="en" sz="1800" i="0" u="none" strike="noStrike" cap="none" dirty="0">
                <a:solidFill>
                  <a:srgbClr val="000000"/>
                </a:solidFill>
                <a:latin typeface="Arial Narrow" panose="020B0606020202030204" pitchFamily="34" charset="0"/>
                <a:ea typeface="Calibri"/>
                <a:cs typeface="Calibri"/>
                <a:sym typeface="Calibri"/>
              </a:rPr>
              <a:t>[</a:t>
            </a:r>
            <a:r>
              <a:rPr lang="en" sz="1800" i="0" u="none" strike="noStrike" cap="none" dirty="0">
                <a:solidFill>
                  <a:schemeClr val="accent6"/>
                </a:solidFill>
                <a:latin typeface="Arial Narrow" panose="020B0606020202030204" pitchFamily="34" charset="0"/>
                <a:ea typeface="Calibri"/>
                <a:cs typeface="Calibri"/>
                <a:sym typeface="Calibri"/>
              </a:rPr>
              <a:t>Url</a:t>
            </a:r>
            <a:r>
              <a:rPr lang="en" sz="1800" i="0" u="none" strike="noStrike" cap="none" dirty="0">
                <a:solidFill>
                  <a:srgbClr val="000000"/>
                </a:solidFill>
                <a:latin typeface="Arial Narrow" panose="020B0606020202030204" pitchFamily="34" charset="0"/>
                <a:ea typeface="Calibri"/>
                <a:cs typeface="Calibri"/>
                <a:sym typeface="Calibri"/>
              </a:rPr>
              <a:t>]: Validates the property has a URL format.</a:t>
            </a:r>
            <a:endParaRPr sz="1800" i="0" u="none" strike="noStrike" cap="none" dirty="0">
              <a:solidFill>
                <a:srgbClr val="F69221"/>
              </a:solidFill>
              <a:latin typeface="Arial Narrow" panose="020B0606020202030204" pitchFamily="34" charset="0"/>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800" i="0" u="none" strike="noStrike" cap="none" dirty="0">
              <a:solidFill>
                <a:srgbClr val="000000"/>
              </a:solidFill>
              <a:latin typeface="Arial Narrow" panose="020B0606020202030204" pitchFamily="34" charset="0"/>
              <a:ea typeface="Calibri"/>
              <a:cs typeface="Calibri"/>
              <a:sym typeface="Calibri"/>
            </a:endParaRPr>
          </a:p>
        </p:txBody>
      </p:sp>
      <p:sp>
        <p:nvSpPr>
          <p:cNvPr id="796" name="Google Shape;796;p83"/>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Existing attributes</a:t>
            </a:r>
            <a:endParaRPr sz="1400" b="0" i="0" u="none" strike="noStrike" cap="none" dirty="0">
              <a:solidFill>
                <a:srgbClr val="000000"/>
              </a:solidFill>
              <a:latin typeface="Arial Narrow" panose="020B0606020202030204" pitchFamily="34" charset="0"/>
              <a:ea typeface="Calibri"/>
              <a:cs typeface="Calibri"/>
              <a:sym typeface="Calibri"/>
            </a:endParaRPr>
          </a:p>
        </p:txBody>
      </p:sp>
      <p:pic>
        <p:nvPicPr>
          <p:cNvPr id="5" name="Picture 4" descr="A picture containing food, drawing&#10;&#10;Description automatically generated">
            <a:extLst>
              <a:ext uri="{FF2B5EF4-FFF2-40B4-BE49-F238E27FC236}">
                <a16:creationId xmlns:a16="http://schemas.microsoft.com/office/drawing/2014/main" id="{C676F3D1-D394-44AA-8564-9A3B07A0B862}"/>
              </a:ext>
            </a:extLst>
          </p:cNvPr>
          <p:cNvPicPr>
            <a:picLocks noChangeAspect="1"/>
          </p:cNvPicPr>
          <p:nvPr/>
        </p:nvPicPr>
        <p:blipFill>
          <a:blip r:embed="rId3"/>
          <a:stretch>
            <a:fillRect/>
          </a:stretch>
        </p:blipFill>
        <p:spPr>
          <a:xfrm>
            <a:off x="6991910" y="164704"/>
            <a:ext cx="1885389" cy="643477"/>
          </a:xfrm>
          <a:prstGeom prst="rect">
            <a:avLst/>
          </a:prstGeom>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3"/>
          <p:cNvSpPr txBox="1">
            <a:spLocks noGrp="1"/>
          </p:cNvSpPr>
          <p:nvPr>
            <p:ph type="sldNum" idx="4294967295"/>
          </p:nvPr>
        </p:nvSpPr>
        <p:spPr>
          <a:xfrm>
            <a:off x="8594725" y="4695825"/>
            <a:ext cx="549275" cy="393700"/>
          </a:xfrm>
          <a:prstGeom prst="rect">
            <a:avLst/>
          </a:prstGeom>
        </p:spPr>
        <p:txBody>
          <a:bodyPr/>
          <a:lstStyle/>
          <a:p>
            <a:pPr lvl="0"/>
            <a:fld id="{00000000-1234-1234-1234-123412341234}" type="slidenum">
              <a:rPr lang="en" smtClean="0"/>
              <a:pPr lvl="0"/>
              <a:t>37</a:t>
            </a:fld>
            <a:endParaRPr lang="en">
              <a:sym typeface="Roboto"/>
            </a:endParaRPr>
          </a:p>
        </p:txBody>
      </p:sp>
      <p:sp>
        <p:nvSpPr>
          <p:cNvPr id="796" name="Google Shape;796;p83"/>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Validation in Controller</a:t>
            </a:r>
            <a:endParaRPr sz="1400" b="0" i="0" u="none" strike="noStrike" cap="none" dirty="0">
              <a:solidFill>
                <a:srgbClr val="000000"/>
              </a:solidFill>
              <a:latin typeface="Arial Narrow" panose="020B0606020202030204" pitchFamily="34" charset="0"/>
              <a:ea typeface="Calibri"/>
              <a:cs typeface="Calibri"/>
              <a:sym typeface="Calibri"/>
            </a:endParaRPr>
          </a:p>
        </p:txBody>
      </p:sp>
      <p:sp>
        <p:nvSpPr>
          <p:cNvPr id="5" name="Google Shape;186;p15">
            <a:extLst>
              <a:ext uri="{FF2B5EF4-FFF2-40B4-BE49-F238E27FC236}">
                <a16:creationId xmlns:a16="http://schemas.microsoft.com/office/drawing/2014/main" id="{E6F2B24E-225C-4B0D-AE4A-D0BC7BDC90CF}"/>
              </a:ext>
            </a:extLst>
          </p:cNvPr>
          <p:cNvSpPr/>
          <p:nvPr/>
        </p:nvSpPr>
        <p:spPr>
          <a:xfrm>
            <a:off x="1054099" y="1136650"/>
            <a:ext cx="7540625" cy="3427535"/>
          </a:xfrm>
          <a:prstGeom prst="rect">
            <a:avLst/>
          </a:prstGeom>
          <a:solidFill>
            <a:srgbClr val="B4DAE4">
              <a:alpha val="14117"/>
            </a:srgbClr>
          </a:solidFill>
          <a:ln w="12700" cap="flat" cmpd="sng">
            <a:solidFill>
              <a:srgbClr val="8EC9D7"/>
            </a:solidFill>
            <a:prstDash val="solid"/>
            <a:round/>
            <a:headEnd type="none" w="sm" len="sm"/>
            <a:tailEnd type="none" w="sm" len="sm"/>
          </a:ln>
        </p:spPr>
        <p:txBody>
          <a:bodyPr spcFirstLastPara="1" wrap="square" lIns="91425" tIns="45700" rIns="91425" bIns="45700" anchor="t" anchorCtr="0">
            <a:noAutofit/>
          </a:bodyPr>
          <a:lstStyle/>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HttpPost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IActionResult</a:t>
            </a:r>
            <a:r>
              <a:rPr lang="en-US" sz="1400" dirty="0">
                <a:solidFill>
                  <a:srgbClr val="000000"/>
                </a:solidFill>
                <a:latin typeface="Consolas" panose="020B0609020204030204" pitchFamily="49" charset="0"/>
              </a:rPr>
              <a:t> Create(Feedback model)</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ModelState.IsValid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save the Feedback in database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Created(</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CreationRoute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model);</a:t>
            </a:r>
          </a:p>
          <a:p>
            <a:r>
              <a:rPr lang="en-US" sz="1400" dirty="0">
                <a:solidFill>
                  <a:srgbClr val="000000"/>
                </a:solidFill>
                <a:latin typeface="Consolas" panose="020B0609020204030204" pitchFamily="49" charset="0"/>
              </a:rPr>
              <a:t>        }</a:t>
            </a:r>
            <a:endParaRPr sz="1400" b="0" i="0" u="none" strike="noStrike" cap="none" dirty="0">
              <a:solidFill>
                <a:srgbClr val="000000"/>
              </a:solidFill>
              <a:latin typeface="Arial"/>
              <a:ea typeface="Arial"/>
              <a:cs typeface="Arial"/>
              <a:sym typeface="Arial"/>
            </a:endParaRPr>
          </a:p>
        </p:txBody>
      </p:sp>
      <p:pic>
        <p:nvPicPr>
          <p:cNvPr id="6" name="Picture 5" descr="A picture containing food, drawing&#10;&#10;Description automatically generated">
            <a:extLst>
              <a:ext uri="{FF2B5EF4-FFF2-40B4-BE49-F238E27FC236}">
                <a16:creationId xmlns:a16="http://schemas.microsoft.com/office/drawing/2014/main" id="{C3916AFA-5624-47C0-86A3-7657D1A903D7}"/>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411497320"/>
      </p:ext>
    </p:extLst>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DE411B"/>
                </a:solidFill>
              </a:rPr>
              <a:t>Middleware</a:t>
            </a:r>
          </a:p>
        </p:txBody>
      </p:sp>
      <p:sp>
        <p:nvSpPr>
          <p:cNvPr id="3" name="Content Placeholder 2"/>
          <p:cNvSpPr>
            <a:spLocks noGrp="1"/>
          </p:cNvSpPr>
          <p:nvPr>
            <p:ph type="body" idx="1"/>
          </p:nvPr>
        </p:nvSpPr>
        <p:spPr/>
        <p:txBody>
          <a:bodyPr/>
          <a:lstStyle/>
          <a:p>
            <a:pPr marL="0" indent="0">
              <a:buNone/>
            </a:pPr>
            <a:endParaRPr lang="en-GB" dirty="0"/>
          </a:p>
        </p:txBody>
      </p:sp>
      <p:pic>
        <p:nvPicPr>
          <p:cNvPr id="4" name="Picture 3" descr="A picture containing food, drawing&#10;&#10;Description automatically generated">
            <a:extLst>
              <a:ext uri="{FF2B5EF4-FFF2-40B4-BE49-F238E27FC236}">
                <a16:creationId xmlns:a16="http://schemas.microsoft.com/office/drawing/2014/main" id="{BC4456A7-99CD-4D60-8774-0C3315A2C7F1}"/>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985736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a:xfrm>
            <a:off x="498137" y="69564"/>
            <a:ext cx="8147726" cy="463027"/>
          </a:xfrm>
        </p:spPr>
        <p:txBody>
          <a:bodyPr>
            <a:normAutofit fontScale="90000"/>
          </a:bodyPr>
          <a:lstStyle/>
          <a:p>
            <a:pPr lvl="0">
              <a:lnSpc>
                <a:spcPct val="100000"/>
              </a:lnSpc>
              <a:spcBef>
                <a:spcPts val="0"/>
              </a:spcBef>
              <a:buClr>
                <a:srgbClr val="000000"/>
              </a:buClr>
              <a:buSzPts val="2600"/>
            </a:pPr>
            <a:r>
              <a:rPr lang="en-US" b="1" dirty="0">
                <a:solidFill>
                  <a:srgbClr val="000000"/>
                </a:solidFill>
                <a:latin typeface="Arial Narrow" panose="020B0606020202030204" pitchFamily="34" charset="0"/>
                <a:ea typeface="Calibri"/>
                <a:cs typeface="Calibri"/>
                <a:sym typeface="Calibri"/>
              </a:rPr>
              <a:t>What is a middleware</a:t>
            </a:r>
            <a:endParaRPr lang="en-US" sz="1800" dirty="0">
              <a:solidFill>
                <a:srgbClr val="000000"/>
              </a:solidFill>
              <a:latin typeface="Arial Narrow" panose="020B0606020202030204" pitchFamily="34" charset="0"/>
              <a:ea typeface="Calibri"/>
              <a:cs typeface="Calibri"/>
              <a:sym typeface="Calibri"/>
            </a:endParaRPr>
          </a:p>
        </p:txBody>
      </p:sp>
      <p:pic>
        <p:nvPicPr>
          <p:cNvPr id="6" name="Content Placeholder 5">
            <a:extLst>
              <a:ext uri="{FF2B5EF4-FFF2-40B4-BE49-F238E27FC236}">
                <a16:creationId xmlns:a16="http://schemas.microsoft.com/office/drawing/2014/main" id="{ADC08CD8-FD8D-49E1-BD22-CDA581AFF6D0}"/>
              </a:ext>
            </a:extLst>
          </p:cNvPr>
          <p:cNvPicPr>
            <a:picLocks noGrp="1" noChangeAspect="1"/>
          </p:cNvPicPr>
          <p:nvPr>
            <p:ph sz="quarter" idx="10"/>
          </p:nvPr>
        </p:nvPicPr>
        <p:blipFill>
          <a:blip r:embed="rId3"/>
          <a:stretch>
            <a:fillRect/>
          </a:stretch>
        </p:blipFill>
        <p:spPr>
          <a:xfrm>
            <a:off x="656360" y="669526"/>
            <a:ext cx="6646044" cy="4253468"/>
          </a:xfrm>
        </p:spPr>
      </p:pic>
      <p:pic>
        <p:nvPicPr>
          <p:cNvPr id="4" name="Picture 3" descr="A picture containing food, drawing&#10;&#10;Description automatically generated">
            <a:extLst>
              <a:ext uri="{FF2B5EF4-FFF2-40B4-BE49-F238E27FC236}">
                <a16:creationId xmlns:a16="http://schemas.microsoft.com/office/drawing/2014/main" id="{8FDDBC1A-7888-475F-9759-549D24B95B02}"/>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05439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191543"/>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Request</a:t>
            </a:r>
          </a:p>
        </p:txBody>
      </p:sp>
      <p:sp>
        <p:nvSpPr>
          <p:cNvPr id="82" name="Google Shape;82;p4"/>
          <p:cNvSpPr txBox="1"/>
          <p:nvPr/>
        </p:nvSpPr>
        <p:spPr>
          <a:xfrm>
            <a:off x="417975" y="780525"/>
            <a:ext cx="8278200" cy="3915000"/>
          </a:xfrm>
          <a:prstGeom prst="rect">
            <a:avLst/>
          </a:prstGeom>
          <a:noFill/>
          <a:ln>
            <a:noFill/>
          </a:ln>
        </p:spPr>
        <p:txBody>
          <a:bodyPr spcFirstLastPara="1" wrap="square" lIns="91425" tIns="91425" rIns="91425" bIns="91425" anchor="t" anchorCtr="0">
            <a:noAutofit/>
          </a:bodyPr>
          <a:lstStyle/>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latin typeface="Arial Narrow" panose="020B0606020202030204" pitchFamily="34" charset="0"/>
                <a:ea typeface="Arial"/>
                <a:cs typeface="Arial"/>
                <a:sym typeface="Arial"/>
              </a:rPr>
              <a:t>Header</a:t>
            </a:r>
            <a:endParaRPr lang="en-US" i="0" u="none" strike="noStrike" cap="none" dirty="0">
              <a:solidFill>
                <a:srgbClr val="FF0000"/>
              </a:solidFill>
              <a:latin typeface="Arial Narrow" panose="020B0606020202030204" pitchFamily="34" charset="0"/>
              <a:ea typeface="Arial"/>
              <a:cs typeface="Arial"/>
              <a:sym typeface="Arial"/>
            </a:endParaRPr>
          </a:p>
          <a:p>
            <a:pPr marL="361950" marR="0" lvl="0" indent="-361950" algn="l" rtl="0">
              <a:lnSpc>
                <a:spcPct val="100000"/>
              </a:lnSpc>
              <a:spcBef>
                <a:spcPts val="0"/>
              </a:spcBef>
              <a:spcAft>
                <a:spcPts val="0"/>
              </a:spcAft>
              <a:buClr>
                <a:srgbClr val="000000"/>
              </a:buClr>
              <a:buSzPts val="1680"/>
              <a:buFont typeface="Noto Sans Symbols"/>
              <a:buChar char="●"/>
            </a:pPr>
            <a:r>
              <a:rPr lang="en-US" dirty="0">
                <a:latin typeface="Arial Narrow" panose="020B0606020202030204" pitchFamily="34" charset="0"/>
                <a:ea typeface="Arial"/>
                <a:cs typeface="Arial"/>
                <a:sym typeface="Arial"/>
              </a:rPr>
              <a:t>Body</a:t>
            </a:r>
          </a:p>
          <a:p>
            <a:pPr marL="361950" lvl="0" indent="-361950">
              <a:buClr>
                <a:srgbClr val="000000"/>
              </a:buClr>
              <a:buSzPts val="1680"/>
              <a:buFont typeface="Noto Sans Symbols"/>
              <a:buChar char="●"/>
            </a:pPr>
            <a:r>
              <a:rPr lang="en-US" dirty="0">
                <a:solidFill>
                  <a:srgbClr val="FF0000"/>
                </a:solidFill>
                <a:latin typeface="Arial Narrow" panose="020B0606020202030204" pitchFamily="34" charset="0"/>
                <a:ea typeface="Arial"/>
                <a:cs typeface="Arial"/>
                <a:sym typeface="Arial"/>
              </a:rPr>
              <a:t>Http Method(VERB)</a:t>
            </a:r>
          </a:p>
          <a:p>
            <a:pPr marL="819150" lvl="1" indent="-361950">
              <a:buClr>
                <a:srgbClr val="000000"/>
              </a:buClr>
              <a:buSzPts val="1680"/>
              <a:buFont typeface="Noto Sans Symbols"/>
              <a:buChar char="●"/>
            </a:pPr>
            <a:r>
              <a:rPr lang="en-US" dirty="0">
                <a:solidFill>
                  <a:srgbClr val="FF0000"/>
                </a:solidFill>
                <a:latin typeface="Arial Narrow" panose="020B0606020202030204" pitchFamily="34" charset="0"/>
                <a:ea typeface="Arial"/>
                <a:cs typeface="Arial"/>
                <a:sym typeface="Arial"/>
              </a:rPr>
              <a:t>GET</a:t>
            </a:r>
          </a:p>
          <a:p>
            <a:pPr marL="819150" lvl="1" indent="-361950">
              <a:buClr>
                <a:srgbClr val="000000"/>
              </a:buClr>
              <a:buSzPts val="1680"/>
              <a:buFont typeface="Noto Sans Symbols"/>
              <a:buChar char="●"/>
            </a:pPr>
            <a:r>
              <a:rPr lang="en-US" dirty="0">
                <a:solidFill>
                  <a:srgbClr val="FF0000"/>
                </a:solidFill>
                <a:latin typeface="Arial Narrow" panose="020B0606020202030204" pitchFamily="34" charset="0"/>
                <a:ea typeface="Arial"/>
                <a:cs typeface="Arial"/>
                <a:sym typeface="Arial"/>
              </a:rPr>
              <a:t>POST</a:t>
            </a:r>
          </a:p>
          <a:p>
            <a:pPr marL="819150" lvl="1" indent="-361950">
              <a:buClr>
                <a:srgbClr val="000000"/>
              </a:buClr>
              <a:buSzPts val="1680"/>
              <a:buFont typeface="Noto Sans Symbols"/>
              <a:buChar char="●"/>
            </a:pPr>
            <a:r>
              <a:rPr lang="en-US">
                <a:solidFill>
                  <a:srgbClr val="FF0000"/>
                </a:solidFill>
                <a:latin typeface="Arial Narrow"/>
                <a:ea typeface="Arial"/>
                <a:cs typeface="Arial"/>
                <a:sym typeface="Arial"/>
              </a:rPr>
              <a:t>PUT</a:t>
            </a:r>
            <a:endParaRPr lang="en-US">
              <a:solidFill>
                <a:srgbClr val="FF0000"/>
              </a:solidFill>
              <a:latin typeface="Arial Narrow"/>
              <a:ea typeface="Arial"/>
              <a:cs typeface="Arial"/>
            </a:endParaRPr>
          </a:p>
          <a:p>
            <a:pPr marL="819150" lvl="1" indent="-361950">
              <a:buClr>
                <a:srgbClr val="000000"/>
              </a:buClr>
              <a:buSzPts val="1680"/>
              <a:buFont typeface="Noto Sans Symbols"/>
              <a:buChar char="●"/>
            </a:pPr>
            <a:r>
              <a:rPr lang="en-US" dirty="0">
                <a:solidFill>
                  <a:srgbClr val="FF0000"/>
                </a:solidFill>
                <a:latin typeface="Arial Narrow" panose="020B0606020202030204" pitchFamily="34" charset="0"/>
                <a:ea typeface="Arial"/>
                <a:cs typeface="Arial"/>
                <a:sym typeface="Arial"/>
              </a:rPr>
              <a:t>PATCH</a:t>
            </a:r>
          </a:p>
          <a:p>
            <a:pPr marL="819150" lvl="1" indent="-361950">
              <a:buClr>
                <a:srgbClr val="000000"/>
              </a:buClr>
              <a:buSzPts val="1680"/>
              <a:buFont typeface="Noto Sans Symbols"/>
              <a:buChar char="●"/>
            </a:pPr>
            <a:r>
              <a:rPr lang="en-US">
                <a:solidFill>
                  <a:srgbClr val="FF0000"/>
                </a:solidFill>
                <a:latin typeface="Arial Narrow"/>
                <a:ea typeface="Arial"/>
                <a:cs typeface="Arial"/>
              </a:rPr>
              <a:t>DELETE</a:t>
            </a:r>
            <a:endParaRPr lang="en-US" dirty="0">
              <a:solidFill>
                <a:srgbClr val="FF0000"/>
              </a:solidFill>
              <a:latin typeface="Arial Narrow"/>
              <a:ea typeface="Arial"/>
              <a:cs typeface="Arial"/>
              <a:sym typeface="Arial"/>
            </a:endParaRPr>
          </a:p>
          <a:p>
            <a:pPr marL="819150" lvl="1" indent="-361950">
              <a:buClr>
                <a:srgbClr val="000000"/>
              </a:buClr>
              <a:buSzPts val="1680"/>
              <a:buFont typeface="Noto Sans Symbols"/>
              <a:buChar char="●"/>
            </a:pPr>
            <a:r>
              <a:rPr lang="en-US" dirty="0">
                <a:latin typeface="Arial Narrow" panose="020B0606020202030204" pitchFamily="34" charset="0"/>
                <a:ea typeface="Arial"/>
                <a:cs typeface="Arial"/>
                <a:sym typeface="Arial"/>
              </a:rPr>
              <a:t>Others(): Trace, Connect, Head, Options</a:t>
            </a:r>
          </a:p>
          <a:p>
            <a:pPr marL="361950" marR="0" lvl="0" indent="-361950" algn="l" rtl="0">
              <a:lnSpc>
                <a:spcPct val="100000"/>
              </a:lnSpc>
              <a:spcBef>
                <a:spcPts val="0"/>
              </a:spcBef>
              <a:spcAft>
                <a:spcPts val="0"/>
              </a:spcAft>
              <a:buClr>
                <a:srgbClr val="000000"/>
              </a:buClr>
              <a:buSzPts val="1680"/>
              <a:buFont typeface="Noto Sans Symbols"/>
              <a:buChar char="●"/>
            </a:pPr>
            <a:endParaRPr lang="en-US" b="1" i="0" u="none" strike="noStrike" cap="none" dirty="0">
              <a:latin typeface="Arial Narrow" panose="020B0606020202030204" pitchFamily="34" charset="0"/>
              <a:ea typeface="Arial"/>
              <a:cs typeface="Arial"/>
              <a:sym typeface="Arial"/>
            </a:endParaRPr>
          </a:p>
          <a:p>
            <a:pPr marL="361950" marR="0" lvl="0" indent="-361950" algn="l" rtl="0">
              <a:lnSpc>
                <a:spcPct val="100000"/>
              </a:lnSpc>
              <a:spcBef>
                <a:spcPts val="0"/>
              </a:spcBef>
              <a:spcAft>
                <a:spcPts val="0"/>
              </a:spcAft>
              <a:buClr>
                <a:srgbClr val="000000"/>
              </a:buClr>
              <a:buSzPts val="1680"/>
              <a:buFont typeface="Noto Sans Symbols"/>
              <a:buChar char="●"/>
            </a:pPr>
            <a:endParaRPr lang="en-US" b="1" i="0" u="none" strike="noStrike" cap="none" dirty="0">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CE87C14E-9426-4584-981B-C37AD527FA4A}"/>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1913975823"/>
      </p:ext>
    </p:extLst>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b="1" dirty="0">
                <a:solidFill>
                  <a:srgbClr val="000000"/>
                </a:solidFill>
                <a:latin typeface="Arial Narrow" panose="020B0606020202030204" pitchFamily="34" charset="0"/>
                <a:ea typeface="Calibri"/>
                <a:cs typeface="Calibri"/>
                <a:sym typeface="Calibri"/>
              </a:rPr>
              <a:t>What is a middleware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8861B002-C852-4C14-980E-62785997777C}"/>
              </a:ext>
            </a:extLst>
          </p:cNvPr>
          <p:cNvSpPr>
            <a:spLocks noGrp="1"/>
          </p:cNvSpPr>
          <p:nvPr>
            <p:ph sz="quarter" idx="10"/>
          </p:nvPr>
        </p:nvSpPr>
        <p:spPr/>
        <p:txBody>
          <a:bodyPr>
            <a:normAutofit/>
          </a:bodyPr>
          <a:lstStyle/>
          <a:p>
            <a:r>
              <a:rPr lang="en-US" sz="2700" dirty="0">
                <a:latin typeface="Arial Narrow" panose="020B0606020202030204" pitchFamily="34" charset="0"/>
              </a:rPr>
              <a:t>Order of calling matters!</a:t>
            </a:r>
          </a:p>
          <a:p>
            <a:r>
              <a:rPr lang="en-US" sz="2700" dirty="0">
                <a:latin typeface="Arial Narrow" panose="020B0606020202030204" pitchFamily="34" charset="0"/>
              </a:rPr>
              <a:t>A way to intervene and build your request pipeline</a:t>
            </a:r>
          </a:p>
          <a:p>
            <a:endParaRPr lang="en-US" sz="2700"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A556DBAC-7C7A-4B92-AB1E-DF7E39874185}"/>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4060013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dirty="0">
                <a:latin typeface="Arial Narrow" panose="020B0606020202030204" pitchFamily="34" charset="0"/>
              </a:rPr>
              <a:t>What is a middleware</a:t>
            </a:r>
          </a:p>
        </p:txBody>
      </p:sp>
      <p:sp>
        <p:nvSpPr>
          <p:cNvPr id="31" name="Rectangle 30">
            <a:extLst>
              <a:ext uri="{FF2B5EF4-FFF2-40B4-BE49-F238E27FC236}">
                <a16:creationId xmlns:a16="http://schemas.microsoft.com/office/drawing/2014/main" id="{81BF4A70-AD9E-4941-9C0E-6EAB746E6A84}"/>
              </a:ext>
            </a:extLst>
          </p:cNvPr>
          <p:cNvSpPr/>
          <p:nvPr/>
        </p:nvSpPr>
        <p:spPr bwMode="auto">
          <a:xfrm>
            <a:off x="1666875" y="2228850"/>
            <a:ext cx="1714500" cy="1085850"/>
          </a:xfrm>
          <a:prstGeom prst="rect">
            <a:avLst/>
          </a:prstGeom>
          <a:solidFill>
            <a:srgbClr val="D3D3A9"/>
          </a:solidFill>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solidFill>
                  <a:schemeClr val="tx1"/>
                </a:solidFill>
                <a:latin typeface="Arial Narrow" panose="020B0606020202030204" pitchFamily="34" charset="0"/>
              </a:rPr>
              <a:t>Me</a:t>
            </a:r>
          </a:p>
        </p:txBody>
      </p:sp>
      <p:sp>
        <p:nvSpPr>
          <p:cNvPr id="32" name="Rectangle 31">
            <a:extLst>
              <a:ext uri="{FF2B5EF4-FFF2-40B4-BE49-F238E27FC236}">
                <a16:creationId xmlns:a16="http://schemas.microsoft.com/office/drawing/2014/main" id="{F6999881-808C-4DB1-B03A-EC80CA51D28E}"/>
              </a:ext>
            </a:extLst>
          </p:cNvPr>
          <p:cNvSpPr/>
          <p:nvPr/>
        </p:nvSpPr>
        <p:spPr bwMode="auto">
          <a:xfrm>
            <a:off x="3695700" y="2228850"/>
            <a:ext cx="1714500" cy="1085850"/>
          </a:xfrm>
          <a:prstGeom prst="rect">
            <a:avLst/>
          </a:prstGeom>
          <a:solidFill>
            <a:srgbClr val="D3D3A9"/>
          </a:solidFill>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solidFill>
                  <a:schemeClr val="tx1"/>
                </a:solidFill>
                <a:latin typeface="Arial Narrow" panose="020B0606020202030204" pitchFamily="34" charset="0"/>
              </a:rPr>
              <a:t>Mom</a:t>
            </a:r>
          </a:p>
        </p:txBody>
      </p:sp>
      <p:sp>
        <p:nvSpPr>
          <p:cNvPr id="33" name="Rectangle 32">
            <a:extLst>
              <a:ext uri="{FF2B5EF4-FFF2-40B4-BE49-F238E27FC236}">
                <a16:creationId xmlns:a16="http://schemas.microsoft.com/office/drawing/2014/main" id="{8B8D87F8-F203-4072-BC80-13FDED7275B6}"/>
              </a:ext>
            </a:extLst>
          </p:cNvPr>
          <p:cNvSpPr/>
          <p:nvPr/>
        </p:nvSpPr>
        <p:spPr bwMode="auto">
          <a:xfrm>
            <a:off x="5715000" y="2228850"/>
            <a:ext cx="1714500" cy="1085850"/>
          </a:xfrm>
          <a:prstGeom prst="rect">
            <a:avLst/>
          </a:prstGeom>
          <a:solidFill>
            <a:srgbClr val="D3D3A9"/>
          </a:solidFill>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solidFill>
                  <a:schemeClr val="tx1"/>
                </a:solidFill>
                <a:latin typeface="Arial Narrow" panose="020B0606020202030204" pitchFamily="34" charset="0"/>
              </a:rPr>
              <a:t>Dad</a:t>
            </a:r>
          </a:p>
        </p:txBody>
      </p:sp>
      <p:pic>
        <p:nvPicPr>
          <p:cNvPr id="34" name="Picture 6" descr="http://whatscookingamerica.net/Vegetables/Photos/UnshuckedCorn1.jpg">
            <a:extLst>
              <a:ext uri="{FF2B5EF4-FFF2-40B4-BE49-F238E27FC236}">
                <a16:creationId xmlns:a16="http://schemas.microsoft.com/office/drawing/2014/main" id="{52DEAFD9-6DB0-46EA-8B10-78C0FBA6A5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391" y="1800172"/>
            <a:ext cx="1083469" cy="614468"/>
          </a:xfrm>
          <a:prstGeom prst="rect">
            <a:avLst/>
          </a:prstGeom>
          <a:noFill/>
          <a:extLst>
            <a:ext uri="{909E8E84-426E-40DD-AFC4-6F175D3DCCD1}">
              <a14:hiddenFill xmlns:a14="http://schemas.microsoft.com/office/drawing/2010/main">
                <a:solidFill>
                  <a:srgbClr val="FFFFFF"/>
                </a:solidFill>
              </a14:hiddenFill>
            </a:ext>
          </a:extLst>
        </p:spPr>
      </p:pic>
      <p:sp>
        <p:nvSpPr>
          <p:cNvPr id="35" name="Right Arrow 8">
            <a:extLst>
              <a:ext uri="{FF2B5EF4-FFF2-40B4-BE49-F238E27FC236}">
                <a16:creationId xmlns:a16="http://schemas.microsoft.com/office/drawing/2014/main" id="{1B8DEC5A-04CC-48BE-9EBD-D67510392AB8}"/>
              </a:ext>
            </a:extLst>
          </p:cNvPr>
          <p:cNvSpPr/>
          <p:nvPr/>
        </p:nvSpPr>
        <p:spPr bwMode="auto">
          <a:xfrm>
            <a:off x="3126581" y="2250281"/>
            <a:ext cx="819150" cy="457200"/>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latin typeface="Arial Narrow" panose="020B0606020202030204" pitchFamily="34" charset="0"/>
              </a:rPr>
              <a:t>next</a:t>
            </a:r>
          </a:p>
        </p:txBody>
      </p:sp>
      <p:pic>
        <p:nvPicPr>
          <p:cNvPr id="36" name="Picture 8" descr="http://whatscookingamerica.net/Vegetables/Photos/ShuckedCorn1.jpg">
            <a:extLst>
              <a:ext uri="{FF2B5EF4-FFF2-40B4-BE49-F238E27FC236}">
                <a16:creationId xmlns:a16="http://schemas.microsoft.com/office/drawing/2014/main" id="{67416A59-0141-40AF-B176-0D737316BC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794" y="1763592"/>
            <a:ext cx="922140" cy="651048"/>
          </a:xfrm>
          <a:prstGeom prst="rect">
            <a:avLst/>
          </a:prstGeom>
          <a:noFill/>
          <a:extLst>
            <a:ext uri="{909E8E84-426E-40DD-AFC4-6F175D3DCCD1}">
              <a14:hiddenFill xmlns:a14="http://schemas.microsoft.com/office/drawing/2010/main">
                <a:solidFill>
                  <a:srgbClr val="FFFFFF"/>
                </a:solidFill>
              </a14:hiddenFill>
            </a:ext>
          </a:extLst>
        </p:spPr>
      </p:pic>
      <p:sp>
        <p:nvSpPr>
          <p:cNvPr id="37" name="Right Arrow 12">
            <a:extLst>
              <a:ext uri="{FF2B5EF4-FFF2-40B4-BE49-F238E27FC236}">
                <a16:creationId xmlns:a16="http://schemas.microsoft.com/office/drawing/2014/main" id="{5ABD454A-7CFE-4B43-85CA-D09F47389E0F}"/>
              </a:ext>
            </a:extLst>
          </p:cNvPr>
          <p:cNvSpPr/>
          <p:nvPr/>
        </p:nvSpPr>
        <p:spPr bwMode="auto">
          <a:xfrm>
            <a:off x="5147220" y="2250281"/>
            <a:ext cx="819150" cy="457200"/>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latin typeface="Arial Narrow" panose="020B0606020202030204" pitchFamily="34" charset="0"/>
              </a:rPr>
              <a:t>next</a:t>
            </a:r>
          </a:p>
        </p:txBody>
      </p:sp>
      <p:sp>
        <p:nvSpPr>
          <p:cNvPr id="38" name="Left Arrow 9">
            <a:extLst>
              <a:ext uri="{FF2B5EF4-FFF2-40B4-BE49-F238E27FC236}">
                <a16:creationId xmlns:a16="http://schemas.microsoft.com/office/drawing/2014/main" id="{69FBC7FE-4D32-4E39-AEA2-B0F201683459}"/>
              </a:ext>
            </a:extLst>
          </p:cNvPr>
          <p:cNvSpPr/>
          <p:nvPr/>
        </p:nvSpPr>
        <p:spPr bwMode="auto">
          <a:xfrm>
            <a:off x="5157899" y="2843213"/>
            <a:ext cx="821085" cy="457200"/>
          </a:xfrm>
          <a:prstGeom prst="lef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latin typeface="Arial Narrow" panose="020B0606020202030204" pitchFamily="34" charset="0"/>
              </a:rPr>
              <a:t>return</a:t>
            </a:r>
          </a:p>
        </p:txBody>
      </p:sp>
      <p:pic>
        <p:nvPicPr>
          <p:cNvPr id="39" name="Picture 14" descr="http://www.food-skills-for-self-sufficiency.com/images/blanching-corn.jpg">
            <a:extLst>
              <a:ext uri="{FF2B5EF4-FFF2-40B4-BE49-F238E27FC236}">
                <a16:creationId xmlns:a16="http://schemas.microsoft.com/office/drawing/2014/main" id="{9B326F93-3D62-4CBA-9B92-EEF1E61313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4283" y="1746041"/>
            <a:ext cx="795935" cy="6861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http://www.food-skills-for-self-sufficiency.com/images/chilling-blanched-corn.jpg">
            <a:extLst>
              <a:ext uri="{FF2B5EF4-FFF2-40B4-BE49-F238E27FC236}">
                <a16:creationId xmlns:a16="http://schemas.microsoft.com/office/drawing/2014/main" id="{F623842A-E1FB-44FF-B4CD-1237D1795EC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2968" y="3121820"/>
            <a:ext cx="749871" cy="7021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8" descr="http://www.pickyourown.org/corn/corn%20cob%20cut.jpg">
            <a:extLst>
              <a:ext uri="{FF2B5EF4-FFF2-40B4-BE49-F238E27FC236}">
                <a16:creationId xmlns:a16="http://schemas.microsoft.com/office/drawing/2014/main" id="{C65BB254-4870-473D-B761-E70637EC9E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5559" y="3152873"/>
            <a:ext cx="920690" cy="690518"/>
          </a:xfrm>
          <a:prstGeom prst="rect">
            <a:avLst/>
          </a:prstGeom>
          <a:noFill/>
          <a:extLst>
            <a:ext uri="{909E8E84-426E-40DD-AFC4-6F175D3DCCD1}">
              <a14:hiddenFill xmlns:a14="http://schemas.microsoft.com/office/drawing/2010/main">
                <a:solidFill>
                  <a:srgbClr val="FFFFFF"/>
                </a:solidFill>
              </a14:hiddenFill>
            </a:ext>
          </a:extLst>
        </p:spPr>
      </p:pic>
      <p:sp>
        <p:nvSpPr>
          <p:cNvPr id="42" name="Left Arrow 20">
            <a:extLst>
              <a:ext uri="{FF2B5EF4-FFF2-40B4-BE49-F238E27FC236}">
                <a16:creationId xmlns:a16="http://schemas.microsoft.com/office/drawing/2014/main" id="{C845AEC1-2C4D-42D9-883D-A93A616AEA6A}"/>
              </a:ext>
            </a:extLst>
          </p:cNvPr>
          <p:cNvSpPr/>
          <p:nvPr/>
        </p:nvSpPr>
        <p:spPr bwMode="auto">
          <a:xfrm>
            <a:off x="3132758" y="2857500"/>
            <a:ext cx="821085" cy="457200"/>
          </a:xfrm>
          <a:prstGeom prst="lef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500" dirty="0">
                <a:latin typeface="Arial Narrow" panose="020B0606020202030204" pitchFamily="34" charset="0"/>
              </a:rPr>
              <a:t>return</a:t>
            </a:r>
          </a:p>
        </p:txBody>
      </p:sp>
      <p:pic>
        <p:nvPicPr>
          <p:cNvPr id="43" name="Picture 22" descr="http://secretcorners.net/weblog/blogs/media/blogs/a/corn_in_freezer_bags.png">
            <a:extLst>
              <a:ext uri="{FF2B5EF4-FFF2-40B4-BE49-F238E27FC236}">
                <a16:creationId xmlns:a16="http://schemas.microsoft.com/office/drawing/2014/main" id="{78F82A3E-00D4-4261-ADEC-23E1AB797C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0569" y="3121819"/>
            <a:ext cx="1018646" cy="7008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food, drawing&#10;&#10;Description automatically generated">
            <a:extLst>
              <a:ext uri="{FF2B5EF4-FFF2-40B4-BE49-F238E27FC236}">
                <a16:creationId xmlns:a16="http://schemas.microsoft.com/office/drawing/2014/main" id="{137FB70B-BB8C-469A-ABD8-704D6F4C8FF4}"/>
              </a:ext>
            </a:extLst>
          </p:cNvPr>
          <p:cNvPicPr>
            <a:picLocks noChangeAspect="1"/>
          </p:cNvPicPr>
          <p:nvPr/>
        </p:nvPicPr>
        <p:blipFill>
          <a:blip r:embed="rId8"/>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78417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P spid="37" grpId="0" animBg="1"/>
      <p:bldP spid="38" grpId="0" animBg="1"/>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dirty="0">
                <a:latin typeface="Arial Narrow" panose="020B0606020202030204" pitchFamily="34" charset="0"/>
              </a:rPr>
              <a:t>Custom </a:t>
            </a:r>
            <a:r>
              <a:rPr lang="en-US" dirty="0" err="1">
                <a:latin typeface="Arial Narrow" panose="020B0606020202030204" pitchFamily="34" charset="0"/>
              </a:rPr>
              <a:t>Middlewares</a:t>
            </a:r>
            <a:endParaRPr lang="en-US" dirty="0">
              <a:latin typeface="Arial Narrow" panose="020B0606020202030204" pitchFamily="34" charset="0"/>
            </a:endParaRPr>
          </a:p>
        </p:txBody>
      </p:sp>
      <p:sp>
        <p:nvSpPr>
          <p:cNvPr id="7" name="Rectangle 6">
            <a:extLst>
              <a:ext uri="{FF2B5EF4-FFF2-40B4-BE49-F238E27FC236}">
                <a16:creationId xmlns:a16="http://schemas.microsoft.com/office/drawing/2014/main" id="{C8687D9D-74DD-41BA-A76D-65A02496F454}"/>
              </a:ext>
            </a:extLst>
          </p:cNvPr>
          <p:cNvSpPr/>
          <p:nvPr/>
        </p:nvSpPr>
        <p:spPr>
          <a:xfrm>
            <a:off x="498137" y="875132"/>
            <a:ext cx="8384213" cy="2677656"/>
          </a:xfrm>
          <a:prstGeom prst="rect">
            <a:avLst/>
          </a:prstGeom>
        </p:spPr>
        <p:txBody>
          <a:bodyPr wrap="square">
            <a:spAutoFit/>
          </a:bodyPr>
          <a:lstStyle/>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class</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Greetings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private</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readonly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RequestDelegate</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next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Greetings</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RequestDelegate</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next</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this</a:t>
            </a:r>
            <a:r>
              <a:rPr lang="en-US" sz="1050" dirty="0" err="1">
                <a:solidFill>
                  <a:srgbClr val="000000"/>
                </a:solidFill>
                <a:latin typeface="Consolas" panose="020B0609020204030204" pitchFamily="49" charset="0"/>
              </a:rPr>
              <a:t>.next</a:t>
            </a:r>
            <a:r>
              <a:rPr lang="en-US" sz="1050" dirty="0">
                <a:solidFill>
                  <a:srgbClr val="000000"/>
                </a:solidFill>
                <a:latin typeface="Consolas" panose="020B0609020204030204" pitchFamily="49" charset="0"/>
              </a:rPr>
              <a:t> = next;</a:t>
            </a:r>
          </a:p>
          <a:p>
            <a:r>
              <a:rPr lang="en-US" sz="1050" dirty="0">
                <a:solidFill>
                  <a:srgbClr val="000000"/>
                </a:solidFill>
                <a:latin typeface="Consolas" panose="020B0609020204030204" pitchFamily="49" charset="0"/>
              </a:rPr>
              <a:t>        }</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async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Task</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Invoke</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HttpContext</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context</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await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context.Response.</a:t>
            </a:r>
            <a:r>
              <a:rPr lang="en-US" sz="1050" dirty="0" err="1">
                <a:solidFill>
                  <a:srgbClr val="2B91AF"/>
                </a:solidFill>
                <a:latin typeface="Consolas" panose="020B0609020204030204" pitchFamily="49" charset="0"/>
              </a:rPr>
              <a:t>WriteAsync</a:t>
            </a:r>
            <a:r>
              <a:rPr lang="en-US" sz="1050" dirty="0">
                <a:solidFill>
                  <a:srgbClr val="000000"/>
                </a:solidFill>
                <a:latin typeface="Consolas" panose="020B0609020204030204" pitchFamily="49" charset="0"/>
              </a:rPr>
              <a:t>(</a:t>
            </a:r>
            <a:r>
              <a:rPr lang="en-US" sz="1050" dirty="0">
                <a:solidFill>
                  <a:srgbClr val="A31515"/>
                </a:solidFill>
                <a:latin typeface="Consolas" panose="020B0609020204030204" pitchFamily="49" charset="0"/>
              </a:rPr>
              <a:t>"get only THE hello!"</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await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this</a:t>
            </a:r>
            <a:r>
              <a:rPr lang="en-US" sz="1050" dirty="0" err="1">
                <a:solidFill>
                  <a:srgbClr val="000000"/>
                </a:solidFill>
                <a:latin typeface="Consolas" panose="020B0609020204030204" pitchFamily="49" charset="0"/>
              </a:rPr>
              <a:t>.next.</a:t>
            </a:r>
            <a:r>
              <a:rPr lang="en-US" sz="1050" dirty="0" err="1">
                <a:solidFill>
                  <a:srgbClr val="2B91AF"/>
                </a:solidFill>
                <a:latin typeface="Consolas" panose="020B0609020204030204" pitchFamily="49" charset="0"/>
              </a:rPr>
              <a:t>Invoke</a:t>
            </a:r>
            <a:r>
              <a:rPr lang="en-US" sz="1050" dirty="0">
                <a:solidFill>
                  <a:srgbClr val="000000"/>
                </a:solidFill>
                <a:latin typeface="Consolas" panose="020B0609020204030204" pitchFamily="49" charset="0"/>
              </a:rPr>
              <a:t>(context);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endParaRPr lang="en-US" sz="1050" dirty="0"/>
          </a:p>
        </p:txBody>
      </p:sp>
      <p:pic>
        <p:nvPicPr>
          <p:cNvPr id="5" name="Picture 4" descr="A picture containing food, drawing&#10;&#10;Description automatically generated">
            <a:extLst>
              <a:ext uri="{FF2B5EF4-FFF2-40B4-BE49-F238E27FC236}">
                <a16:creationId xmlns:a16="http://schemas.microsoft.com/office/drawing/2014/main" id="{2E6D1C72-EA53-4A7A-A4E2-1B67E6026BC9}"/>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500157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719-06CD-4133-9C48-50B1FB996322}"/>
              </a:ext>
            </a:extLst>
          </p:cNvPr>
          <p:cNvSpPr>
            <a:spLocks noGrp="1"/>
          </p:cNvSpPr>
          <p:nvPr>
            <p:ph type="title"/>
          </p:nvPr>
        </p:nvSpPr>
        <p:spPr/>
        <p:txBody>
          <a:bodyPr>
            <a:normAutofit fontScale="90000"/>
          </a:bodyPr>
          <a:lstStyle/>
          <a:p>
            <a:r>
              <a:rPr lang="en-US" dirty="0">
                <a:latin typeface="Arial Narrow" panose="020B0606020202030204" pitchFamily="34" charset="0"/>
              </a:rPr>
              <a:t>Middleware Extensions</a:t>
            </a:r>
          </a:p>
        </p:txBody>
      </p:sp>
      <p:sp>
        <p:nvSpPr>
          <p:cNvPr id="3" name="Content Placeholder 2">
            <a:extLst>
              <a:ext uri="{FF2B5EF4-FFF2-40B4-BE49-F238E27FC236}">
                <a16:creationId xmlns:a16="http://schemas.microsoft.com/office/drawing/2014/main" id="{8861B002-C852-4C14-980E-62785997777C}"/>
              </a:ext>
            </a:extLst>
          </p:cNvPr>
          <p:cNvSpPr>
            <a:spLocks noGrp="1"/>
          </p:cNvSpPr>
          <p:nvPr>
            <p:ph sz="quarter" idx="10"/>
          </p:nvPr>
        </p:nvSpPr>
        <p:spPr/>
        <p:txBody>
          <a:bodyPr/>
          <a:lstStyle/>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Extensions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IApplicationBuilder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UseGreetingsMiddleware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IApplicationBuilder</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app</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app</a:t>
            </a:r>
            <a:r>
              <a:rPr lang="en-US" dirty="0" err="1">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UseMiddleware</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Greetings</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endParaRPr lang="en-US" dirty="0"/>
          </a:p>
        </p:txBody>
      </p:sp>
      <p:pic>
        <p:nvPicPr>
          <p:cNvPr id="4" name="Picture 3" descr="A picture containing food, drawing&#10;&#10;Description automatically generated">
            <a:extLst>
              <a:ext uri="{FF2B5EF4-FFF2-40B4-BE49-F238E27FC236}">
                <a16:creationId xmlns:a16="http://schemas.microsoft.com/office/drawing/2014/main" id="{34E78F48-FB87-427C-A309-B4FAB29EF545}"/>
              </a:ext>
            </a:extLst>
          </p:cNvPr>
          <p:cNvPicPr>
            <a:picLocks noChangeAspect="1"/>
          </p:cNvPicPr>
          <p:nvPr/>
        </p:nvPicPr>
        <p:blipFill>
          <a:blip r:embed="rId2"/>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1694679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a:t>
            </a:r>
          </a:p>
        </p:txBody>
      </p:sp>
      <p:sp>
        <p:nvSpPr>
          <p:cNvPr id="4" name="Content Placeholder 3"/>
          <p:cNvSpPr>
            <a:spLocks noGrp="1"/>
          </p:cNvSpPr>
          <p:nvPr>
            <p:ph idx="21"/>
          </p:nvPr>
        </p:nvSpPr>
        <p:spPr>
          <a:xfrm>
            <a:off x="4192683" y="2649654"/>
            <a:ext cx="4227417" cy="722196"/>
          </a:xfrm>
        </p:spPr>
        <p:txBody>
          <a:bodyPr/>
          <a:lstStyle/>
          <a:p>
            <a:r>
              <a:rPr lang="en-GB" dirty="0"/>
              <a:t>Irina Scurtu</a:t>
            </a:r>
          </a:p>
          <a:p>
            <a:r>
              <a:rPr lang="en-GB" dirty="0"/>
              <a:t>Matei MADALIN</a:t>
            </a:r>
          </a:p>
        </p:txBody>
      </p:sp>
      <p:pic>
        <p:nvPicPr>
          <p:cNvPr id="7" name="Picture 6" descr="A picture containing food, drawing&#10;&#10;Description automatically generated">
            <a:extLst>
              <a:ext uri="{FF2B5EF4-FFF2-40B4-BE49-F238E27FC236}">
                <a16:creationId xmlns:a16="http://schemas.microsoft.com/office/drawing/2014/main" id="{B713E793-0F53-4B06-B932-E3E4A19BE084}"/>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104897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191543"/>
            <a:ext cx="8338800" cy="589800"/>
          </a:xfrm>
          <a:prstGeom prst="rect">
            <a:avLst/>
          </a:prstGeom>
          <a:noFill/>
          <a:ln>
            <a:noFill/>
          </a:ln>
        </p:spPr>
        <p:txBody>
          <a:bodyPr spcFirstLastPara="1" wrap="square" lIns="91425" tIns="91425" rIns="91425" bIns="91425" anchor="t" anchorCtr="0">
            <a:noAutofit/>
          </a:bodyPr>
          <a:lstStyle/>
          <a:p>
            <a:pPr>
              <a:buClr>
                <a:srgbClr val="000000"/>
              </a:buClr>
              <a:buSzPts val="650"/>
            </a:pPr>
            <a:r>
              <a:rPr lang="en-US" sz="2600" b="1">
                <a:solidFill>
                  <a:srgbClr val="000000"/>
                </a:solidFill>
                <a:latin typeface="Arial Narrow"/>
                <a:ea typeface="Calibri"/>
                <a:cs typeface="Calibri"/>
              </a:rPr>
              <a:t>Idempotent and safe methods</a:t>
            </a:r>
            <a:endParaRPr lang="en-US" sz="2600" b="1" i="0" u="none" strike="noStrike" cap="none" dirty="0">
              <a:solidFill>
                <a:srgbClr val="000000"/>
              </a:solidFill>
              <a:latin typeface="Arial Narrow" panose="020B0606020202030204" pitchFamily="34" charset="0"/>
              <a:ea typeface="Calibri"/>
              <a:cs typeface="Calibri"/>
            </a:endParaRPr>
          </a:p>
        </p:txBody>
      </p:sp>
      <p:sp>
        <p:nvSpPr>
          <p:cNvPr id="82" name="Google Shape;82;p4"/>
          <p:cNvSpPr txBox="1"/>
          <p:nvPr/>
        </p:nvSpPr>
        <p:spPr>
          <a:xfrm>
            <a:off x="417975" y="780525"/>
            <a:ext cx="8278200" cy="3915000"/>
          </a:xfrm>
          <a:prstGeom prst="rect">
            <a:avLst/>
          </a:prstGeom>
          <a:noFill/>
          <a:ln>
            <a:noFill/>
          </a:ln>
        </p:spPr>
        <p:txBody>
          <a:bodyPr spcFirstLastPara="1" wrap="square" lIns="91425" tIns="91425" rIns="91425" bIns="91425" anchor="t" anchorCtr="0">
            <a:noAutofit/>
          </a:bodyPr>
          <a:lstStyle/>
          <a:p>
            <a:pPr marL="361950" indent="-361950">
              <a:buClr>
                <a:srgbClr val="000000"/>
              </a:buClr>
              <a:buSzPts val="1680"/>
              <a:buFont typeface="Noto Sans Symbols"/>
              <a:buChar char="●"/>
            </a:pPr>
            <a:r>
              <a:rPr lang="en-US">
                <a:latin typeface="Arial Narrow"/>
                <a:ea typeface="Arial"/>
                <a:cs typeface="Arial"/>
              </a:rPr>
              <a:t>Safe methods</a:t>
            </a:r>
            <a:endParaRPr lang="en-US" i="0" u="none" strike="noStrike" cap="none" dirty="0">
              <a:latin typeface="Arial Narrow" panose="020B0606020202030204" pitchFamily="34" charset="0"/>
              <a:ea typeface="Arial"/>
              <a:cs typeface="Arial"/>
            </a:endParaRPr>
          </a:p>
          <a:p>
            <a:pPr marL="742950" lvl="1" indent="-285750">
              <a:buClr>
                <a:srgbClr val="000000"/>
              </a:buClr>
              <a:buSzPts val="1680"/>
              <a:buFont typeface="Arial"/>
              <a:buChar char="•"/>
            </a:pPr>
            <a:r>
              <a:rPr lang="en-US">
                <a:latin typeface="Arial Narrow"/>
                <a:ea typeface="+mn-lt"/>
                <a:cs typeface="Arial"/>
              </a:rPr>
              <a:t>  Should not modify resources, for example: a GET method</a:t>
            </a:r>
            <a:endParaRPr lang="en-US">
              <a:ea typeface="+mn-lt"/>
              <a:cs typeface="+mn-lt"/>
            </a:endParaRPr>
          </a:p>
          <a:p>
            <a:pPr marL="819150" lvl="1" indent="-361950">
              <a:buClr>
                <a:srgbClr val="000000"/>
              </a:buClr>
              <a:buSzPts val="1680"/>
              <a:buFont typeface="Arial"/>
              <a:buChar char="•"/>
            </a:pPr>
            <a:r>
              <a:rPr lang="en-US">
                <a:latin typeface="Arial Narrow"/>
                <a:cs typeface="Arial"/>
              </a:rPr>
              <a:t>Can be cached</a:t>
            </a:r>
            <a:endParaRPr lang="en-US">
              <a:cs typeface="Calibri" panose="020F0502020204030204"/>
            </a:endParaRPr>
          </a:p>
          <a:p>
            <a:pPr marL="361950" indent="-361950">
              <a:buClr>
                <a:srgbClr val="000000"/>
              </a:buClr>
              <a:buSzPts val="1680"/>
              <a:buFont typeface="Noto Sans Symbols"/>
              <a:buChar char="●"/>
            </a:pPr>
            <a:r>
              <a:rPr lang="en-US">
                <a:latin typeface="Arial Narrow"/>
                <a:ea typeface="Arial"/>
                <a:cs typeface="Arial"/>
              </a:rPr>
              <a:t>Idempotent methods</a:t>
            </a:r>
            <a:endParaRPr lang="en-US" dirty="0">
              <a:latin typeface="Arial Narrow"/>
              <a:ea typeface="Arial"/>
              <a:cs typeface="Arial"/>
            </a:endParaRPr>
          </a:p>
          <a:p>
            <a:pPr marL="742950" lvl="1" indent="-285750">
              <a:buClr>
                <a:srgbClr val="000000"/>
              </a:buClr>
              <a:buSzPts val="1680"/>
              <a:buFont typeface="Arial"/>
              <a:buChar char="•"/>
            </a:pPr>
            <a:r>
              <a:rPr lang="en-US">
                <a:latin typeface="Arial Narrow"/>
                <a:ea typeface="Arial"/>
                <a:cs typeface="Arial"/>
              </a:rPr>
              <a:t>Can be called many times without different outcomes</a:t>
            </a:r>
            <a:endParaRPr lang="en-US" dirty="0">
              <a:latin typeface="Arial Narrow"/>
              <a:ea typeface="Arial"/>
              <a:cs typeface="Arial"/>
            </a:endParaRPr>
          </a:p>
          <a:p>
            <a:pPr marL="742950" lvl="1" indent="-285750">
              <a:buClr>
                <a:srgbClr val="000000"/>
              </a:buClr>
              <a:buSzPts val="1680"/>
              <a:buFont typeface="Arial"/>
              <a:buChar char="•"/>
            </a:pPr>
            <a:r>
              <a:rPr lang="en-US">
                <a:latin typeface="Arial Narrow"/>
                <a:ea typeface="Arial"/>
                <a:cs typeface="Arial"/>
              </a:rPr>
              <a:t>a=4 is idempotent, a++ is not idempotent</a:t>
            </a:r>
            <a:endParaRPr lang="en-US" i="0" u="none" strike="noStrike" cap="none" dirty="0">
              <a:latin typeface="Arial Narrow"/>
              <a:ea typeface="Arial"/>
              <a:cs typeface="Arial"/>
            </a:endParaRPr>
          </a:p>
          <a:p>
            <a:pPr marL="361950" indent="-361950">
              <a:buClr>
                <a:srgbClr val="000000"/>
              </a:buClr>
              <a:buSzPts val="1680"/>
              <a:buFont typeface="Noto Sans Symbols"/>
              <a:buChar char="●"/>
            </a:pPr>
            <a:endParaRPr lang="en-US" dirty="0">
              <a:latin typeface="Arial Narrow" panose="020B0606020202030204" pitchFamily="34" charset="0"/>
              <a:ea typeface="Arial"/>
              <a:cs typeface="Arial"/>
            </a:endParaRPr>
          </a:p>
          <a:p>
            <a:pPr marL="819150" lvl="1" indent="-361950">
              <a:buClr>
                <a:srgbClr val="000000"/>
              </a:buClr>
              <a:buSzPts val="1680"/>
              <a:buFont typeface="Noto Sans Symbols"/>
              <a:buChar char="●"/>
            </a:pPr>
            <a:endParaRPr lang="en-US" dirty="0">
              <a:latin typeface="Arial Narrow" panose="020B0606020202030204" pitchFamily="34" charset="0"/>
              <a:ea typeface="Arial"/>
              <a:cs typeface="Arial"/>
            </a:endParaRPr>
          </a:p>
          <a:p>
            <a:pPr marL="361950" indent="-361950">
              <a:buClr>
                <a:srgbClr val="000000"/>
              </a:buClr>
              <a:buSzPts val="1680"/>
              <a:buFont typeface="Noto Sans Symbols"/>
              <a:buChar char="●"/>
            </a:pPr>
            <a:endParaRPr lang="en-US" dirty="0">
              <a:latin typeface="Arial Narrow" panose="020B0606020202030204" pitchFamily="34" charset="0"/>
              <a:ea typeface="Arial"/>
              <a:cs typeface="Arial"/>
            </a:endParaRPr>
          </a:p>
          <a:p>
            <a:pPr marL="361950" indent="-361950">
              <a:buClr>
                <a:srgbClr val="000000"/>
              </a:buClr>
              <a:buSzPts val="1680"/>
              <a:buFont typeface="Noto Sans Symbols"/>
              <a:buChar char="●"/>
            </a:pPr>
            <a:endParaRPr lang="en-US" b="1" dirty="0">
              <a:latin typeface="Arial Narrow" panose="020B0606020202030204" pitchFamily="34" charset="0"/>
              <a:ea typeface="Arial"/>
              <a:cs typeface="Arial"/>
            </a:endParaRPr>
          </a:p>
        </p:txBody>
      </p:sp>
      <p:pic>
        <p:nvPicPr>
          <p:cNvPr id="5" name="Picture 4" descr="A picture containing food, drawing&#10;&#10;Description automatically generated">
            <a:extLst>
              <a:ext uri="{FF2B5EF4-FFF2-40B4-BE49-F238E27FC236}">
                <a16:creationId xmlns:a16="http://schemas.microsoft.com/office/drawing/2014/main" id="{CE87C14E-9426-4584-981B-C37AD527FA4A}"/>
              </a:ext>
            </a:extLst>
          </p:cNvPr>
          <p:cNvPicPr>
            <a:picLocks noChangeAspect="1"/>
          </p:cNvPicPr>
          <p:nvPr/>
        </p:nvPicPr>
        <p:blipFill>
          <a:blip r:embed="rId4"/>
          <a:stretch>
            <a:fillRect/>
          </a:stretch>
        </p:blipFill>
        <p:spPr>
          <a:xfrm>
            <a:off x="6991910" y="164704"/>
            <a:ext cx="1885389" cy="643477"/>
          </a:xfrm>
          <a:prstGeom prst="rect">
            <a:avLst/>
          </a:prstGeom>
        </p:spPr>
      </p:pic>
      <p:pic>
        <p:nvPicPr>
          <p:cNvPr id="2" name="Picture 2" descr="A screenshot of a cell phone&#10;&#10;Description automatically generated">
            <a:extLst>
              <a:ext uri="{FF2B5EF4-FFF2-40B4-BE49-F238E27FC236}">
                <a16:creationId xmlns:a16="http://schemas.microsoft.com/office/drawing/2014/main" id="{B9C39E94-34CE-4B4A-95A2-901331AC6D48}"/>
              </a:ext>
            </a:extLst>
          </p:cNvPr>
          <p:cNvPicPr>
            <a:picLocks noChangeAspect="1"/>
          </p:cNvPicPr>
          <p:nvPr/>
        </p:nvPicPr>
        <p:blipFill>
          <a:blip r:embed="rId5"/>
          <a:stretch>
            <a:fillRect/>
          </a:stretch>
        </p:blipFill>
        <p:spPr>
          <a:xfrm>
            <a:off x="1926110" y="2737237"/>
            <a:ext cx="5284058" cy="2256222"/>
          </a:xfrm>
          <a:prstGeom prst="rect">
            <a:avLst/>
          </a:prstGeom>
        </p:spPr>
      </p:pic>
    </p:spTree>
    <p:extLst>
      <p:ext uri="{BB962C8B-B14F-4D97-AF65-F5344CB8AC3E}">
        <p14:creationId xmlns:p14="http://schemas.microsoft.com/office/powerpoint/2010/main" val="1204379169"/>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Response</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780525"/>
            <a:ext cx="8278200" cy="3915000"/>
          </a:xfrm>
          <a:prstGeom prst="rect">
            <a:avLst/>
          </a:prstGeom>
          <a:noFill/>
          <a:ln>
            <a:noFill/>
          </a:ln>
        </p:spPr>
        <p:txBody>
          <a:bodyPr spcFirstLastPara="1" wrap="square" lIns="91425" tIns="91425" rIns="91425" bIns="91425" anchor="t" anchorCtr="0">
            <a:noAutofit/>
          </a:bodyPr>
          <a:lstStyle/>
          <a:p>
            <a:pPr marL="361950" lvl="0" indent="-361950">
              <a:buClr>
                <a:srgbClr val="000000"/>
              </a:buClr>
              <a:buSzPts val="1680"/>
              <a:buFont typeface="Noto Sans Symbols"/>
              <a:buChar char="●"/>
            </a:pPr>
            <a:r>
              <a:rPr lang="en-US" sz="1400" dirty="0">
                <a:latin typeface="Arial Narrow"/>
                <a:ea typeface="Arial"/>
                <a:cs typeface="Arial"/>
                <a:sym typeface="Arial"/>
              </a:rPr>
              <a:t>Header</a:t>
            </a:r>
            <a:endParaRPr lang="en-US" sz="1400" dirty="0">
              <a:solidFill>
                <a:srgbClr val="FF0000"/>
              </a:solidFill>
              <a:latin typeface="Arial Narrow"/>
              <a:ea typeface="Arial"/>
              <a:cs typeface="Arial"/>
            </a:endParaRPr>
          </a:p>
          <a:p>
            <a:pPr marL="361950" lvl="0" indent="-361950">
              <a:buClr>
                <a:srgbClr val="000000"/>
              </a:buClr>
              <a:buSzPts val="1680"/>
              <a:buFont typeface="Noto Sans Symbols"/>
              <a:buChar char="●"/>
            </a:pPr>
            <a:r>
              <a:rPr lang="en-US" sz="1400" dirty="0">
                <a:latin typeface="Arial Narrow"/>
                <a:ea typeface="Arial"/>
                <a:cs typeface="Arial"/>
                <a:sym typeface="Arial"/>
              </a:rPr>
              <a:t>Body</a:t>
            </a:r>
            <a:endParaRPr lang="en-US" sz="1400" dirty="0">
              <a:latin typeface="Arial Narrow"/>
              <a:ea typeface="Arial"/>
              <a:cs typeface="Arial"/>
            </a:endParaRPr>
          </a:p>
          <a:p>
            <a:pPr marL="361950" lvl="0" indent="-361950">
              <a:buClr>
                <a:srgbClr val="000000"/>
              </a:buClr>
              <a:buSzPts val="1680"/>
              <a:buFont typeface="Noto Sans Symbols"/>
              <a:buChar char="●"/>
            </a:pPr>
            <a:r>
              <a:rPr lang="en-US" sz="1400" dirty="0">
                <a:solidFill>
                  <a:srgbClr val="FF0000"/>
                </a:solidFill>
                <a:latin typeface="Arial Narrow"/>
                <a:ea typeface="Arial"/>
                <a:cs typeface="Arial"/>
                <a:sym typeface="Arial"/>
              </a:rPr>
              <a:t>Status Code</a:t>
            </a:r>
            <a:endParaRPr lang="en-US" sz="1400" dirty="0">
              <a:solidFill>
                <a:srgbClr val="FF0000"/>
              </a:solidFill>
              <a:latin typeface="Arial Narrow"/>
              <a:ea typeface="Arial"/>
              <a:cs typeface="Arial"/>
            </a:endParaRPr>
          </a:p>
          <a:p>
            <a:pPr marL="819150" lvl="1" indent="-361950">
              <a:buClr>
                <a:srgbClr val="000000"/>
              </a:buClr>
              <a:buSzPts val="1680"/>
              <a:buFont typeface="Noto Sans Symbols"/>
              <a:buChar char="●"/>
            </a:pPr>
            <a:r>
              <a:rPr lang="en-US" sz="1400" dirty="0">
                <a:solidFill>
                  <a:srgbClr val="FF0000"/>
                </a:solidFill>
                <a:latin typeface="Arial Narrow"/>
                <a:ea typeface="Arial"/>
                <a:cs typeface="Arial"/>
                <a:sym typeface="Arial"/>
              </a:rPr>
              <a:t>1xx </a:t>
            </a:r>
            <a:r>
              <a:rPr lang="en-US" sz="1400" dirty="0">
                <a:latin typeface="Arial Narrow"/>
                <a:ea typeface="Arial"/>
                <a:cs typeface="Arial"/>
                <a:sym typeface="Arial"/>
              </a:rPr>
              <a:t>- Informational</a:t>
            </a:r>
            <a:endParaRPr lang="en-US" sz="1400" dirty="0">
              <a:solidFill>
                <a:srgbClr val="FF0000"/>
              </a:solidFill>
              <a:latin typeface="Arial Narrow"/>
              <a:ea typeface="Arial"/>
              <a:cs typeface="Arial"/>
            </a:endParaRPr>
          </a:p>
          <a:p>
            <a:pPr marL="819150" lvl="1" indent="-361950">
              <a:buClr>
                <a:srgbClr val="000000"/>
              </a:buClr>
              <a:buSzPts val="1680"/>
              <a:buFont typeface="Noto Sans Symbols"/>
              <a:buChar char="●"/>
            </a:pPr>
            <a:r>
              <a:rPr lang="en-US" sz="1400" dirty="0">
                <a:solidFill>
                  <a:srgbClr val="FF0000"/>
                </a:solidFill>
                <a:latin typeface="Arial Narrow"/>
                <a:ea typeface="Arial"/>
                <a:cs typeface="Arial"/>
                <a:sym typeface="Arial"/>
              </a:rPr>
              <a:t>2xx </a:t>
            </a:r>
            <a:r>
              <a:rPr lang="en-US" sz="1400" dirty="0">
                <a:latin typeface="Arial Narrow"/>
                <a:ea typeface="Arial"/>
                <a:cs typeface="Arial"/>
                <a:sym typeface="Arial"/>
              </a:rPr>
              <a:t>– Success</a:t>
            </a:r>
            <a:endParaRPr lang="en-US" sz="1400" dirty="0">
              <a:latin typeface="Arial Narrow"/>
              <a:ea typeface="Arial"/>
              <a:cs typeface="Arial"/>
            </a:endParaRPr>
          </a:p>
          <a:p>
            <a:pPr marL="1276350" lvl="2" indent="-361950">
              <a:buClr>
                <a:srgbClr val="000000"/>
              </a:buClr>
              <a:buSzPts val="1680"/>
              <a:buFont typeface="Noto Sans Symbols"/>
              <a:buChar char="●"/>
            </a:pPr>
            <a:r>
              <a:rPr lang="en-US" sz="1400" dirty="0">
                <a:latin typeface="Arial Narrow"/>
                <a:ea typeface="Arial"/>
                <a:cs typeface="Arial"/>
                <a:sym typeface="Arial"/>
              </a:rPr>
              <a:t>200 OK, 201 Created, 204 No Content,</a:t>
            </a:r>
            <a:endParaRPr lang="en-US" sz="1400" dirty="0">
              <a:latin typeface="Arial Narrow"/>
              <a:ea typeface="Arial"/>
              <a:cs typeface="Arial"/>
            </a:endParaRPr>
          </a:p>
          <a:p>
            <a:pPr marL="819150" lvl="1" indent="-361950">
              <a:buClr>
                <a:srgbClr val="000000"/>
              </a:buClr>
              <a:buSzPts val="1680"/>
              <a:buFont typeface="Noto Sans Symbols"/>
              <a:buChar char="●"/>
            </a:pPr>
            <a:r>
              <a:rPr lang="en-US" sz="1400" dirty="0">
                <a:solidFill>
                  <a:srgbClr val="FF0000"/>
                </a:solidFill>
                <a:latin typeface="Arial Narrow"/>
                <a:ea typeface="Arial"/>
                <a:cs typeface="Arial"/>
                <a:sym typeface="Arial"/>
              </a:rPr>
              <a:t>3xx </a:t>
            </a:r>
            <a:r>
              <a:rPr lang="en-US" sz="1400" dirty="0">
                <a:latin typeface="Arial Narrow"/>
                <a:ea typeface="Arial"/>
                <a:cs typeface="Arial"/>
                <a:sym typeface="Arial"/>
              </a:rPr>
              <a:t>– Redirect</a:t>
            </a:r>
            <a:endParaRPr lang="en-US" sz="1400" dirty="0">
              <a:latin typeface="Arial Narrow"/>
              <a:ea typeface="Arial"/>
              <a:cs typeface="Arial"/>
            </a:endParaRPr>
          </a:p>
          <a:p>
            <a:pPr marL="1276350" lvl="2" indent="-361950">
              <a:buClr>
                <a:srgbClr val="000000"/>
              </a:buClr>
              <a:buSzPts val="1680"/>
              <a:buFont typeface="Noto Sans Symbols"/>
              <a:buChar char="●"/>
            </a:pPr>
            <a:r>
              <a:rPr lang="en-US" sz="1400" dirty="0">
                <a:latin typeface="Arial Narrow"/>
                <a:ea typeface="Arial"/>
                <a:cs typeface="Arial"/>
                <a:sym typeface="Arial"/>
              </a:rPr>
              <a:t>301, 302</a:t>
            </a:r>
            <a:endParaRPr lang="en-US" sz="1400" dirty="0">
              <a:latin typeface="Arial Narrow"/>
              <a:ea typeface="Arial"/>
              <a:cs typeface="Arial"/>
            </a:endParaRPr>
          </a:p>
          <a:p>
            <a:pPr marL="819150" lvl="1" indent="-361950">
              <a:buClr>
                <a:srgbClr val="000000"/>
              </a:buClr>
              <a:buSzPts val="1680"/>
              <a:buFont typeface="Noto Sans Symbols"/>
              <a:buChar char="●"/>
            </a:pPr>
            <a:r>
              <a:rPr lang="en-US" sz="1400" dirty="0">
                <a:solidFill>
                  <a:srgbClr val="FF0000"/>
                </a:solidFill>
                <a:latin typeface="Arial Narrow"/>
                <a:ea typeface="Arial"/>
                <a:cs typeface="Arial"/>
                <a:sym typeface="Arial"/>
              </a:rPr>
              <a:t>4xx </a:t>
            </a:r>
            <a:r>
              <a:rPr lang="en-US" sz="1400" dirty="0">
                <a:latin typeface="Arial Narrow"/>
                <a:ea typeface="Arial"/>
                <a:cs typeface="Arial"/>
                <a:sym typeface="Arial"/>
              </a:rPr>
              <a:t>– Client Error</a:t>
            </a:r>
            <a:endParaRPr lang="en-US" sz="1400" dirty="0">
              <a:latin typeface="Arial Narrow"/>
              <a:ea typeface="Arial"/>
              <a:cs typeface="Arial"/>
            </a:endParaRPr>
          </a:p>
          <a:p>
            <a:pPr marL="1276350" lvl="2" indent="-361950">
              <a:buClr>
                <a:srgbClr val="000000"/>
              </a:buClr>
              <a:buSzPts val="1680"/>
              <a:buFont typeface="Noto Sans Symbols"/>
              <a:buChar char="●"/>
            </a:pPr>
            <a:r>
              <a:rPr lang="en-US" sz="1400" dirty="0">
                <a:latin typeface="Arial Narrow"/>
                <a:ea typeface="Arial"/>
                <a:cs typeface="Arial"/>
                <a:sym typeface="Arial"/>
              </a:rPr>
              <a:t>400 Bad Request, 409 Conflict, 404 Not Found, 401 Unauthorized</a:t>
            </a:r>
            <a:endParaRPr lang="en-US" sz="1400" dirty="0">
              <a:latin typeface="Arial Narrow"/>
              <a:ea typeface="Arial"/>
              <a:cs typeface="Arial"/>
            </a:endParaRPr>
          </a:p>
          <a:p>
            <a:pPr marL="819150" lvl="1" indent="-361950">
              <a:buClr>
                <a:srgbClr val="000000"/>
              </a:buClr>
              <a:buSzPts val="1680"/>
              <a:buFont typeface="Noto Sans Symbols"/>
              <a:buChar char="●"/>
            </a:pPr>
            <a:r>
              <a:rPr lang="en-US" sz="1400" dirty="0">
                <a:solidFill>
                  <a:srgbClr val="FF0000"/>
                </a:solidFill>
                <a:latin typeface="Arial Narrow"/>
                <a:ea typeface="Arial"/>
                <a:cs typeface="Arial"/>
                <a:sym typeface="Arial"/>
              </a:rPr>
              <a:t>5xx </a:t>
            </a:r>
            <a:r>
              <a:rPr lang="en-US" sz="1400" dirty="0">
                <a:latin typeface="Arial Narrow"/>
                <a:ea typeface="Arial"/>
                <a:cs typeface="Arial"/>
                <a:sym typeface="Arial"/>
              </a:rPr>
              <a:t>– Server Error</a:t>
            </a:r>
            <a:endParaRPr lang="en-US" sz="1400" dirty="0">
              <a:latin typeface="Arial Narrow"/>
              <a:ea typeface="Arial"/>
              <a:cs typeface="Arial"/>
            </a:endParaRPr>
          </a:p>
          <a:p>
            <a:pPr marL="1276350" lvl="2" indent="-361950">
              <a:buClr>
                <a:srgbClr val="000000"/>
              </a:buClr>
              <a:buSzPts val="1680"/>
              <a:buFont typeface="Noto Sans Symbols"/>
              <a:buChar char="●"/>
            </a:pPr>
            <a:r>
              <a:rPr lang="en-US" sz="1400" dirty="0">
                <a:latin typeface="Arial Narrow"/>
                <a:ea typeface="Arial"/>
                <a:cs typeface="Arial"/>
                <a:sym typeface="Arial"/>
              </a:rPr>
              <a:t>500 internal Server error</a:t>
            </a:r>
            <a:endParaRPr lang="en-US" sz="1400" dirty="0">
              <a:latin typeface="Arial Narrow"/>
              <a:ea typeface="Arial"/>
              <a:cs typeface="Arial"/>
            </a:endParaRPr>
          </a:p>
        </p:txBody>
      </p:sp>
      <p:pic>
        <p:nvPicPr>
          <p:cNvPr id="5" name="Picture 4" descr="A picture containing food, drawing&#10;&#10;Description automatically generated">
            <a:extLst>
              <a:ext uri="{FF2B5EF4-FFF2-40B4-BE49-F238E27FC236}">
                <a16:creationId xmlns:a16="http://schemas.microsoft.com/office/drawing/2014/main" id="{ECB2E24D-C52A-40DC-86B4-7D766BB0A10F}"/>
              </a:ext>
            </a:extLst>
          </p:cNvPr>
          <p:cNvPicPr>
            <a:picLocks noChangeAspect="1"/>
          </p:cNvPicPr>
          <p:nvPr/>
        </p:nvPicPr>
        <p:blipFill>
          <a:blip r:embed="rId4"/>
          <a:stretch>
            <a:fillRect/>
          </a:stretch>
        </p:blipFill>
        <p:spPr>
          <a:xfrm>
            <a:off x="6991910" y="164704"/>
            <a:ext cx="1885389" cy="643477"/>
          </a:xfrm>
          <a:prstGeom prst="rect">
            <a:avLst/>
          </a:prstGeom>
        </p:spPr>
      </p:pic>
      <p:pic>
        <p:nvPicPr>
          <p:cNvPr id="2" name="Picture 2" descr="A screenshot of a cell phone&#10;&#10;Description automatically generated">
            <a:extLst>
              <a:ext uri="{FF2B5EF4-FFF2-40B4-BE49-F238E27FC236}">
                <a16:creationId xmlns:a16="http://schemas.microsoft.com/office/drawing/2014/main" id="{E519E37C-4D4A-46E3-AA1F-7BEB95814654}"/>
              </a:ext>
            </a:extLst>
          </p:cNvPr>
          <p:cNvPicPr>
            <a:picLocks noChangeAspect="1"/>
          </p:cNvPicPr>
          <p:nvPr/>
        </p:nvPicPr>
        <p:blipFill>
          <a:blip r:embed="rId5"/>
          <a:stretch>
            <a:fillRect/>
          </a:stretch>
        </p:blipFill>
        <p:spPr>
          <a:xfrm>
            <a:off x="3654467" y="3395498"/>
            <a:ext cx="5076172" cy="1194345"/>
          </a:xfrm>
          <a:prstGeom prst="rect">
            <a:avLst/>
          </a:prstGeom>
        </p:spPr>
      </p:pic>
    </p:spTree>
    <p:extLst>
      <p:ext uri="{BB962C8B-B14F-4D97-AF65-F5344CB8AC3E}">
        <p14:creationId xmlns:p14="http://schemas.microsoft.com/office/powerpoint/2010/main" val="1266808524"/>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1" name="Google Shape;81;p4"/>
          <p:cNvSpPr txBox="1"/>
          <p:nvPr/>
        </p:nvSpPr>
        <p:spPr>
          <a:xfrm>
            <a:off x="357300" y="212325"/>
            <a:ext cx="83388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50"/>
              <a:buFont typeface="Calibri"/>
              <a:buNone/>
            </a:pPr>
            <a:r>
              <a:rPr lang="en-US" sz="2600" b="1" i="0" u="none" strike="noStrike" cap="none" dirty="0">
                <a:solidFill>
                  <a:srgbClr val="000000"/>
                </a:solidFill>
                <a:latin typeface="Arial Narrow" panose="020B0606020202030204" pitchFamily="34" charset="0"/>
                <a:ea typeface="Calibri"/>
                <a:cs typeface="Calibri"/>
                <a:sym typeface="Calibri"/>
              </a:rPr>
              <a:t>Headers</a:t>
            </a:r>
            <a:endParaRPr sz="2600" b="1" i="0" u="none" strike="noStrike" cap="none" dirty="0">
              <a:solidFill>
                <a:srgbClr val="000000"/>
              </a:solidFill>
              <a:latin typeface="Arial Narrow" panose="020B0606020202030204" pitchFamily="34" charset="0"/>
              <a:ea typeface="Calibri"/>
              <a:cs typeface="Calibri"/>
              <a:sym typeface="Calibri"/>
            </a:endParaRPr>
          </a:p>
        </p:txBody>
      </p:sp>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361950" marR="0" lvl="0" indent="-361950" algn="l" rtl="0">
              <a:lnSpc>
                <a:spcPct val="100000"/>
              </a:lnSpc>
              <a:spcBef>
                <a:spcPts val="0"/>
              </a:spcBef>
              <a:spcAft>
                <a:spcPts val="0"/>
              </a:spcAft>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Can be standard or custom</a:t>
            </a:r>
          </a:p>
          <a:p>
            <a:pPr marL="361950" marR="0" lvl="0" indent="-361950" algn="l" rtl="0">
              <a:lnSpc>
                <a:spcPct val="100000"/>
              </a:lnSpc>
              <a:spcBef>
                <a:spcPts val="0"/>
              </a:spcBef>
              <a:spcAft>
                <a:spcPts val="0"/>
              </a:spcAft>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Aids the content</a:t>
            </a:r>
            <a:r>
              <a:rPr lang="en-US" dirty="0">
                <a:solidFill>
                  <a:srgbClr val="000000"/>
                </a:solidFill>
                <a:latin typeface="Arial Narrow" panose="020B0606020202030204" pitchFamily="34" charset="0"/>
                <a:ea typeface="Arial"/>
                <a:cs typeface="Arial"/>
                <a:sym typeface="Arial"/>
              </a:rPr>
              <a:t>-negotiation</a:t>
            </a:r>
          </a:p>
          <a:p>
            <a:pPr marL="361950" marR="0" lvl="0" indent="-361950" algn="l" rtl="0">
              <a:lnSpc>
                <a:spcPct val="100000"/>
              </a:lnSpc>
              <a:spcBef>
                <a:spcPts val="0"/>
              </a:spcBef>
              <a:spcAft>
                <a:spcPts val="0"/>
              </a:spcAft>
              <a:buClr>
                <a:srgbClr val="000000"/>
              </a:buClr>
              <a:buSzPts val="1680"/>
              <a:buFont typeface="Noto Sans Symbols"/>
              <a:buChar char="●"/>
            </a:pPr>
            <a:endParaRPr lang="en-US" i="0" u="none" strike="noStrike" cap="none" dirty="0">
              <a:solidFill>
                <a:srgbClr val="000000"/>
              </a:solidFill>
              <a:latin typeface="Arial Narrow" panose="020B0606020202030204" pitchFamily="34" charset="0"/>
              <a:ea typeface="Arial"/>
              <a:cs typeface="Arial"/>
              <a:sym typeface="Arial"/>
            </a:endParaRPr>
          </a:p>
          <a:p>
            <a:pPr marL="819150" lvl="1" indent="-361950">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Accept: </a:t>
            </a:r>
          </a:p>
          <a:p>
            <a:pPr marL="819150" lvl="1" indent="-361950">
              <a:buClr>
                <a:srgbClr val="000000"/>
              </a:buClr>
              <a:buSzPts val="1680"/>
              <a:buFont typeface="Noto Sans Symbols"/>
              <a:buChar char="●"/>
            </a:pPr>
            <a:r>
              <a:rPr lang="en-US" dirty="0">
                <a:solidFill>
                  <a:srgbClr val="000000"/>
                </a:solidFill>
                <a:latin typeface="Arial Narrow" panose="020B0606020202030204" pitchFamily="34" charset="0"/>
                <a:ea typeface="Arial"/>
                <a:cs typeface="Arial"/>
                <a:sym typeface="Arial"/>
              </a:rPr>
              <a:t>Content-Type :</a:t>
            </a:r>
          </a:p>
          <a:p>
            <a:pPr marL="819150" lvl="1" indent="-361950">
              <a:buClr>
                <a:srgbClr val="000000"/>
              </a:buClr>
              <a:buSzPts val="1680"/>
              <a:buFont typeface="Noto Sans Symbols"/>
              <a:buChar char="●"/>
            </a:pPr>
            <a:r>
              <a:rPr lang="en-US" i="0" u="none" strike="noStrike" cap="none" dirty="0">
                <a:solidFill>
                  <a:srgbClr val="000000"/>
                </a:solidFill>
                <a:latin typeface="Arial Narrow" panose="020B0606020202030204" pitchFamily="34" charset="0"/>
                <a:ea typeface="Arial"/>
                <a:cs typeface="Arial"/>
                <a:sym typeface="Arial"/>
              </a:rPr>
              <a:t>Cache-Control:</a:t>
            </a:r>
          </a:p>
          <a:p>
            <a:pPr marL="819150" lvl="1" indent="-361950">
              <a:buClr>
                <a:srgbClr val="000000"/>
              </a:buClr>
              <a:buSzPts val="1680"/>
              <a:buFont typeface="Noto Sans Symbols"/>
              <a:buChar char="●"/>
            </a:pPr>
            <a:r>
              <a:rPr lang="en-US">
                <a:solidFill>
                  <a:srgbClr val="000000"/>
                </a:solidFill>
                <a:latin typeface="Arial Narrow"/>
                <a:ea typeface="Arial"/>
                <a:cs typeface="Arial"/>
              </a:rPr>
              <a:t>Authorization</a:t>
            </a:r>
            <a:endParaRPr lang="en-US" dirty="0">
              <a:solidFill>
                <a:srgbClr val="000000"/>
              </a:solidFill>
              <a:latin typeface="Arial Narrow"/>
              <a:ea typeface="Arial"/>
              <a:cs typeface="Arial"/>
            </a:endParaRPr>
          </a:p>
          <a:p>
            <a:pPr marL="819150" lvl="1" indent="-361950">
              <a:buClr>
                <a:srgbClr val="000000"/>
              </a:buClr>
              <a:buSzPts val="1680"/>
              <a:buFont typeface="Noto Sans Symbols"/>
              <a:buChar char="●"/>
            </a:pPr>
            <a:endParaRPr lang="en-US" i="0" u="none" strike="noStrike" cap="none" dirty="0">
              <a:solidFill>
                <a:srgbClr val="000000"/>
              </a:solidFill>
              <a:latin typeface="Arial Narrow" panose="020B0606020202030204" pitchFamily="34" charset="0"/>
              <a:ea typeface="Arial"/>
              <a:cs typeface="Arial"/>
              <a:sym typeface="Arial"/>
            </a:endParaRPr>
          </a:p>
          <a:p>
            <a:pPr marL="819150" lvl="1" indent="-361950">
              <a:buClr>
                <a:srgbClr val="000000"/>
              </a:buClr>
              <a:buSzPts val="1680"/>
              <a:buFont typeface="Noto Sans Symbols"/>
              <a:buChar char="●"/>
            </a:pPr>
            <a:endParaRPr lang="en-US" i="0" u="none" strike="noStrike" cap="none" dirty="0">
              <a:solidFill>
                <a:srgbClr val="000000"/>
              </a:solidFill>
              <a:latin typeface="Arial Narrow" panose="020B0606020202030204" pitchFamily="34" charset="0"/>
              <a:ea typeface="Arial"/>
              <a:cs typeface="Arial"/>
              <a:sym typeface="Arial"/>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3683524703"/>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solidFill>
                  <a:srgbClr val="DE411B"/>
                </a:solidFill>
                <a:latin typeface="Arial Narrow"/>
              </a:rPr>
              <a:t>REST </a:t>
            </a:r>
            <a:endParaRPr lang="en-GB" dirty="0">
              <a:solidFill>
                <a:srgbClr val="DE411B"/>
              </a:solidFill>
              <a:latin typeface="Arial Narrow" panose="020B0606020202030204" pitchFamily="34" charset="0"/>
            </a:endParaRPr>
          </a:p>
        </p:txBody>
      </p:sp>
      <p:sp>
        <p:nvSpPr>
          <p:cNvPr id="3" name="Content Placeholder 2"/>
          <p:cNvSpPr>
            <a:spLocks noGrp="1"/>
          </p:cNvSpPr>
          <p:nvPr>
            <p:ph type="body" idx="1"/>
          </p:nvPr>
        </p:nvSpPr>
        <p:spPr/>
        <p:txBody>
          <a:bodyPr/>
          <a:lstStyle/>
          <a:p>
            <a:pPr marL="0" indent="0">
              <a:buNone/>
            </a:pPr>
            <a:endParaRPr lang="en-GB" dirty="0">
              <a:latin typeface="Arial Narrow" panose="020B0606020202030204" pitchFamily="34" charset="0"/>
            </a:endParaRPr>
          </a:p>
        </p:txBody>
      </p:sp>
      <p:pic>
        <p:nvPicPr>
          <p:cNvPr id="4" name="Picture 3" descr="A picture containing food, drawing&#10;&#10;Description automatically generated">
            <a:extLst>
              <a:ext uri="{FF2B5EF4-FFF2-40B4-BE49-F238E27FC236}">
                <a16:creationId xmlns:a16="http://schemas.microsoft.com/office/drawing/2014/main" id="{F64A3580-98E4-4FE7-A00F-60AE4B8881F5}"/>
              </a:ext>
            </a:extLst>
          </p:cNvPr>
          <p:cNvPicPr>
            <a:picLocks noChangeAspect="1"/>
          </p:cNvPicPr>
          <p:nvPr/>
        </p:nvPicPr>
        <p:blipFill>
          <a:blip r:embed="rId3"/>
          <a:stretch>
            <a:fillRect/>
          </a:stretch>
        </p:blipFill>
        <p:spPr>
          <a:xfrm>
            <a:off x="6991910" y="164704"/>
            <a:ext cx="1885389" cy="643477"/>
          </a:xfrm>
          <a:prstGeom prst="rect">
            <a:avLst/>
          </a:prstGeom>
        </p:spPr>
      </p:pic>
    </p:spTree>
    <p:extLst>
      <p:ext uri="{BB962C8B-B14F-4D97-AF65-F5344CB8AC3E}">
        <p14:creationId xmlns:p14="http://schemas.microsoft.com/office/powerpoint/2010/main" val="222473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161800" y="4760950"/>
            <a:ext cx="732000" cy="318297"/>
          </a:xfrm>
          <a:prstGeom prst="rect">
            <a:avLst/>
          </a:prstGeom>
          <a:noFill/>
          <a:ln>
            <a:noFill/>
          </a:ln>
        </p:spPr>
      </p:pic>
      <p:sp>
        <p:nvSpPr>
          <p:cNvPr id="82" name="Google Shape;82;p4"/>
          <p:cNvSpPr txBox="1"/>
          <p:nvPr/>
        </p:nvSpPr>
        <p:spPr>
          <a:xfrm>
            <a:off x="417975" y="801307"/>
            <a:ext cx="8278200" cy="3915000"/>
          </a:xfrm>
          <a:prstGeom prst="rect">
            <a:avLst/>
          </a:prstGeom>
          <a:noFill/>
          <a:ln>
            <a:noFill/>
          </a:ln>
        </p:spPr>
        <p:txBody>
          <a:bodyPr spcFirstLastPara="1" wrap="square" lIns="91425" tIns="91425" rIns="91425" bIns="91425" anchor="t" anchorCtr="0">
            <a:noAutofit/>
          </a:bodyPr>
          <a:lstStyle/>
          <a:p>
            <a:pPr marL="285750" indent="-285750">
              <a:buClr>
                <a:srgbClr val="000000"/>
              </a:buClr>
              <a:buSzPts val="1680"/>
              <a:buFont typeface="Arial"/>
              <a:buChar char="•"/>
            </a:pPr>
            <a:r>
              <a:rPr lang="en-US">
                <a:latin typeface="Arial Narrow"/>
                <a:ea typeface="+mn-lt"/>
                <a:cs typeface="+mn-lt"/>
                <a:sym typeface="Arial"/>
              </a:rPr>
              <a:t>Representational State Transfer</a:t>
            </a:r>
            <a:endParaRPr lang="en-US">
              <a:latin typeface="Arial Narrow"/>
              <a:ea typeface="+mn-lt"/>
              <a:cs typeface="Calibri"/>
            </a:endParaRPr>
          </a:p>
          <a:p>
            <a:pPr marL="285750" indent="-285750">
              <a:buClr>
                <a:srgbClr val="000000"/>
              </a:buClr>
              <a:buSzPts val="1680"/>
              <a:buFont typeface="Arial"/>
              <a:buChar char="•"/>
            </a:pPr>
            <a:r>
              <a:rPr lang="en-US">
                <a:latin typeface="Arial Narrow"/>
                <a:ea typeface="+mn-lt"/>
                <a:cs typeface="+mn-lt"/>
                <a:sym typeface="Arial"/>
              </a:rPr>
              <a:t>“Father of REST” </a:t>
            </a:r>
            <a:r>
              <a:rPr lang="en-US" b="1" i="1">
                <a:latin typeface="Arial Narrow"/>
                <a:ea typeface="+mn-lt"/>
                <a:cs typeface="+mn-lt"/>
                <a:sym typeface="Arial"/>
              </a:rPr>
              <a:t>Roy Fielding</a:t>
            </a:r>
            <a:r>
              <a:rPr lang="en-US">
                <a:latin typeface="Arial Narrow"/>
                <a:ea typeface="+mn-lt"/>
                <a:cs typeface="+mn-lt"/>
                <a:sym typeface="Arial"/>
              </a:rPr>
              <a:t> in 2000</a:t>
            </a:r>
            <a:endParaRPr lang="en-US">
              <a:latin typeface="Arial Narrow"/>
            </a:endParaRPr>
          </a:p>
          <a:p>
            <a:pPr marL="285750" indent="-285750">
              <a:buClr>
                <a:srgbClr val="000000"/>
              </a:buClr>
              <a:buSzPts val="1680"/>
              <a:buFont typeface="Arial"/>
              <a:buChar char="•"/>
            </a:pPr>
            <a:r>
              <a:rPr lang="en-US">
                <a:latin typeface="Arial Narrow"/>
                <a:ea typeface="+mn-lt"/>
                <a:cs typeface="+mn-lt"/>
                <a:sym typeface="Arial"/>
              </a:rPr>
              <a:t>Defines 6 Architectural Constraints for a</a:t>
            </a:r>
            <a:r>
              <a:rPr lang="en-US" b="1" i="1">
                <a:latin typeface="Arial Narrow"/>
                <a:ea typeface="+mn-lt"/>
                <a:cs typeface="+mn-lt"/>
                <a:sym typeface="Arial"/>
              </a:rPr>
              <a:t> true RESTful API</a:t>
            </a:r>
            <a:endParaRPr lang="en-US">
              <a:latin typeface="Arial Narrow"/>
            </a:endParaRPr>
          </a:p>
          <a:p>
            <a:pPr marL="800100" lvl="1" indent="-342900">
              <a:buClr>
                <a:srgbClr val="000000"/>
              </a:buClr>
              <a:buSzPts val="1680"/>
              <a:buAutoNum type="arabicPeriod"/>
            </a:pPr>
            <a:r>
              <a:rPr lang="en-US">
                <a:latin typeface="Arial Narrow"/>
                <a:ea typeface="+mn-lt"/>
                <a:cs typeface="+mn-lt"/>
                <a:sym typeface="Arial"/>
              </a:rPr>
              <a:t>Uniform interface</a:t>
            </a:r>
            <a:endParaRPr lang="en-US">
              <a:latin typeface="Arial Narrow"/>
            </a:endParaRPr>
          </a:p>
          <a:p>
            <a:pPr marL="800100" lvl="1" indent="-342900" algn="l">
              <a:lnSpc>
                <a:spcPct val="100000"/>
              </a:lnSpc>
              <a:spcBef>
                <a:spcPts val="0"/>
              </a:spcBef>
              <a:spcAft>
                <a:spcPts val="0"/>
              </a:spcAft>
              <a:buClr>
                <a:srgbClr val="000000"/>
              </a:buClr>
              <a:buSzPts val="1680"/>
              <a:buAutoNum type="arabicPeriod"/>
            </a:pPr>
            <a:r>
              <a:rPr lang="en-US">
                <a:latin typeface="Arial Narrow"/>
                <a:ea typeface="+mn-lt"/>
                <a:cs typeface="+mn-lt"/>
              </a:rPr>
              <a:t>Client-server</a:t>
            </a:r>
            <a:endParaRPr lang="en-US">
              <a:latin typeface="Arial Narrow"/>
            </a:endParaRPr>
          </a:p>
          <a:p>
            <a:pPr marL="800100" lvl="1" indent="-342900">
              <a:buClr>
                <a:srgbClr val="000000"/>
              </a:buClr>
              <a:buSzPts val="1680"/>
              <a:buAutoNum type="arabicPeriod"/>
            </a:pPr>
            <a:r>
              <a:rPr lang="en-US">
                <a:latin typeface="Arial Narrow"/>
                <a:ea typeface="+mn-lt"/>
                <a:cs typeface="+mn-lt"/>
                <a:sym typeface="Arial"/>
              </a:rPr>
              <a:t>Stateless</a:t>
            </a:r>
            <a:endParaRPr lang="en-US">
              <a:latin typeface="Arial Narrow"/>
            </a:endParaRPr>
          </a:p>
          <a:p>
            <a:pPr marL="800100" lvl="1" indent="-342900">
              <a:buClr>
                <a:srgbClr val="000000"/>
              </a:buClr>
              <a:buSzPts val="1680"/>
              <a:buAutoNum type="arabicPeriod"/>
            </a:pPr>
            <a:r>
              <a:rPr lang="en-US">
                <a:latin typeface="Arial Narrow"/>
                <a:ea typeface="+mn-lt"/>
                <a:cs typeface="+mn-lt"/>
                <a:sym typeface="Arial"/>
              </a:rPr>
              <a:t>Cacheable</a:t>
            </a:r>
            <a:endParaRPr lang="en-US">
              <a:latin typeface="Arial Narrow"/>
            </a:endParaRPr>
          </a:p>
          <a:p>
            <a:pPr marL="800100" lvl="1" indent="-342900">
              <a:buClr>
                <a:srgbClr val="000000"/>
              </a:buClr>
              <a:buSzPts val="1680"/>
              <a:buAutoNum type="arabicPeriod"/>
            </a:pPr>
            <a:r>
              <a:rPr lang="en-US">
                <a:latin typeface="Arial Narrow"/>
                <a:ea typeface="+mn-lt"/>
                <a:cs typeface="+mn-lt"/>
                <a:sym typeface="Arial"/>
              </a:rPr>
              <a:t>Layered system</a:t>
            </a:r>
            <a:endParaRPr lang="en-US">
              <a:latin typeface="Arial Narrow"/>
            </a:endParaRPr>
          </a:p>
          <a:p>
            <a:pPr marL="800100" lvl="1" indent="-342900">
              <a:buClr>
                <a:srgbClr val="000000"/>
              </a:buClr>
              <a:buSzPts val="1680"/>
              <a:buAutoNum type="arabicPeriod"/>
            </a:pPr>
            <a:r>
              <a:rPr lang="en-US">
                <a:latin typeface="Arial Narrow"/>
                <a:ea typeface="+mn-lt"/>
                <a:cs typeface="+mn-lt"/>
              </a:rPr>
              <a:t>Code on demand</a:t>
            </a:r>
            <a:endParaRPr lang="en-US">
              <a:latin typeface="Arial Narrow"/>
            </a:endParaRPr>
          </a:p>
          <a:p>
            <a:pPr marL="361950" indent="-361950">
              <a:buClr>
                <a:srgbClr val="000000"/>
              </a:buClr>
              <a:buSzPts val="1680"/>
              <a:buFont typeface="Noto Sans Symbols"/>
              <a:buChar char="●"/>
            </a:pPr>
            <a:endParaRPr lang="en-US" i="0" u="none" strike="noStrike" cap="none" dirty="0">
              <a:solidFill>
                <a:srgbClr val="000000"/>
              </a:solidFill>
              <a:latin typeface="Arial Narrow" panose="020B0606020202030204" pitchFamily="34" charset="0"/>
              <a:ea typeface="Arial"/>
              <a:cs typeface="Arial"/>
            </a:endParaRPr>
          </a:p>
        </p:txBody>
      </p:sp>
      <p:pic>
        <p:nvPicPr>
          <p:cNvPr id="5" name="Picture 4" descr="A picture containing food, drawing&#10;&#10;Description automatically generated">
            <a:extLst>
              <a:ext uri="{FF2B5EF4-FFF2-40B4-BE49-F238E27FC236}">
                <a16:creationId xmlns:a16="http://schemas.microsoft.com/office/drawing/2014/main" id="{965BA737-0B8F-44C6-9999-A1214E8C415F}"/>
              </a:ext>
            </a:extLst>
          </p:cNvPr>
          <p:cNvPicPr>
            <a:picLocks noChangeAspect="1"/>
          </p:cNvPicPr>
          <p:nvPr/>
        </p:nvPicPr>
        <p:blipFill>
          <a:blip r:embed="rId4"/>
          <a:stretch>
            <a:fillRect/>
          </a:stretch>
        </p:blipFill>
        <p:spPr>
          <a:xfrm>
            <a:off x="6991910" y="164704"/>
            <a:ext cx="1885389" cy="643477"/>
          </a:xfrm>
          <a:prstGeom prst="rect">
            <a:avLst/>
          </a:prstGeom>
        </p:spPr>
      </p:pic>
      <p:sp>
        <p:nvSpPr>
          <p:cNvPr id="2" name="TextBox 1">
            <a:extLst>
              <a:ext uri="{FF2B5EF4-FFF2-40B4-BE49-F238E27FC236}">
                <a16:creationId xmlns:a16="http://schemas.microsoft.com/office/drawing/2014/main" id="{CB70D3D0-EA66-4562-86EE-144CD9F28FBE}"/>
              </a:ext>
            </a:extLst>
          </p:cNvPr>
          <p:cNvSpPr txBox="1"/>
          <p:nvPr/>
        </p:nvSpPr>
        <p:spPr>
          <a:xfrm>
            <a:off x="522962" y="190239"/>
            <a:ext cx="6227001"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600" b="1">
                <a:latin typeface="Arial Narrow"/>
              </a:rPr>
              <a:t>REST</a:t>
            </a:r>
            <a:endParaRPr lang="en-US" sz="2600" b="1">
              <a:latin typeface="Arial Narrow"/>
              <a:cs typeface="Calibri"/>
            </a:endParaRPr>
          </a:p>
        </p:txBody>
      </p:sp>
    </p:spTree>
    <p:extLst>
      <p:ext uri="{BB962C8B-B14F-4D97-AF65-F5344CB8AC3E}">
        <p14:creationId xmlns:p14="http://schemas.microsoft.com/office/powerpoint/2010/main" val="151541131"/>
      </p:ext>
    </p:extLst>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06C0D28FF1F941A521D105A54B138D" ma:contentTypeVersion="13" ma:contentTypeDescription="Create a new document." ma:contentTypeScope="" ma:versionID="e8944718da2df9becc94499fd72356b8">
  <xsd:schema xmlns:xsd="http://www.w3.org/2001/XMLSchema" xmlns:xs="http://www.w3.org/2001/XMLSchema" xmlns:p="http://schemas.microsoft.com/office/2006/metadata/properties" xmlns:ns3="552046b0-0a91-423a-a301-d644aba3e05e" xmlns:ns4="720d0fdf-1573-4a8f-98aa-eb2d0c75842c" targetNamespace="http://schemas.microsoft.com/office/2006/metadata/properties" ma:root="true" ma:fieldsID="470e1ba8b044bdfd8451972834acc057" ns3:_="" ns4:_="">
    <xsd:import namespace="552046b0-0a91-423a-a301-d644aba3e05e"/>
    <xsd:import namespace="720d0fdf-1573-4a8f-98aa-eb2d0c75842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2046b0-0a91-423a-a301-d644aba3e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0d0fdf-1573-4a8f-98aa-eb2d0c75842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D69B02-BB97-4409-AA33-60C6BB881D36}">
  <ds:schemaRefs>
    <ds:schemaRef ds:uri="http://schemas.microsoft.com/sharepoint/v3/contenttype/forms"/>
  </ds:schemaRefs>
</ds:datastoreItem>
</file>

<file path=customXml/itemProps2.xml><?xml version="1.0" encoding="utf-8"?>
<ds:datastoreItem xmlns:ds="http://schemas.openxmlformats.org/officeDocument/2006/customXml" ds:itemID="{9D9DBFD5-B475-4DED-9691-E55ACD954C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2046b0-0a91-423a-a301-d644aba3e05e"/>
    <ds:schemaRef ds:uri="720d0fdf-1573-4a8f-98aa-eb2d0c7584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92374B-8AA7-4AE3-8A64-AAD3CE76D080}">
  <ds:schemaRef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terms/"/>
    <ds:schemaRef ds:uri="552046b0-0a91-423a-a301-d644aba3e05e"/>
    <ds:schemaRef ds:uri="720d0fdf-1573-4a8f-98aa-eb2d0c7584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143</TotalTime>
  <Words>3099</Words>
  <Application>Microsoft Office PowerPoint</Application>
  <PresentationFormat>On-screen Show (16:9)</PresentationFormat>
  <Paragraphs>362</Paragraphs>
  <Slides>44</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Arial Narrow</vt:lpstr>
      <vt:lpstr>Arial Narrow Bold</vt:lpstr>
      <vt:lpstr>Calibri</vt:lpstr>
      <vt:lpstr>Calibri Light</vt:lpstr>
      <vt:lpstr>Consolas</vt:lpstr>
      <vt:lpstr>Courier New</vt:lpstr>
      <vt:lpstr>Noto Sans Symbols</vt:lpstr>
      <vt:lpstr>Noto Sans Symbols,Sans-Serif</vt:lpstr>
      <vt:lpstr>Roboto</vt:lpstr>
      <vt:lpstr>Office Theme</vt:lpstr>
      <vt:lpstr>WEB API &amp; rest</vt:lpstr>
      <vt:lpstr>PowerPoint Presentation</vt:lpstr>
      <vt:lpstr>Http Basics</vt:lpstr>
      <vt:lpstr>PowerPoint Presentation</vt:lpstr>
      <vt:lpstr>PowerPoint Presentation</vt:lpstr>
      <vt:lpstr>PowerPoint Presentation</vt:lpstr>
      <vt:lpstr>PowerPoint Presentation</vt:lpstr>
      <vt:lpstr>REST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MVC Pattern</vt:lpstr>
      <vt:lpstr>PowerPoint Presentation</vt:lpstr>
      <vt:lpstr>PowerPoint Presentation</vt:lpstr>
      <vt:lpstr>PowerPoint Presentation</vt:lpstr>
      <vt:lpstr>PowerPoint Presentation</vt:lpstr>
      <vt:lpstr>PowerPoint Presentation</vt:lpstr>
      <vt:lpstr>PowerPoint Presentation</vt:lpstr>
      <vt:lpstr>ViewData vs ViewBag</vt:lpstr>
      <vt:lpstr>TempData</vt:lpstr>
      <vt:lpstr>Web API</vt:lpstr>
      <vt:lpstr>PowerPoint Presentation</vt:lpstr>
      <vt:lpstr>Responding to requests</vt:lpstr>
      <vt:lpstr>Responding to requests</vt:lpstr>
      <vt:lpstr>Routing</vt:lpstr>
      <vt:lpstr>PowerPoint Presentation</vt:lpstr>
      <vt:lpstr>PowerPoint Presentation</vt:lpstr>
      <vt:lpstr>PowerPoint Presentation</vt:lpstr>
      <vt:lpstr>PowerPoint Presentation</vt:lpstr>
      <vt:lpstr>Model Validation</vt:lpstr>
      <vt:lpstr>PowerPoint Presentation</vt:lpstr>
      <vt:lpstr>PowerPoint Presentation</vt:lpstr>
      <vt:lpstr>PowerPoint Presentation</vt:lpstr>
      <vt:lpstr>Middleware</vt:lpstr>
      <vt:lpstr>What is a middleware</vt:lpstr>
      <vt:lpstr>What is a middleware</vt:lpstr>
      <vt:lpstr>What is a middleware</vt:lpstr>
      <vt:lpstr>Custom Middlewares</vt:lpstr>
      <vt:lpstr>Middleware Extensions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&amp; rest</dc:title>
  <dc:creator>Madalin Matei</dc:creator>
  <cp:lastModifiedBy>Madalin Matei</cp:lastModifiedBy>
  <cp:revision>628</cp:revision>
  <dcterms:created xsi:type="dcterms:W3CDTF">2020-07-14T07:21:17Z</dcterms:created>
  <dcterms:modified xsi:type="dcterms:W3CDTF">2020-07-17T08:06:06Z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0x0101001906C0D28FF1F941A521D105A54B138D</vt:lpwstr>
  </property>
</Properties>
</file>