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0"/>
  </p:notesMasterIdLst>
  <p:handoutMasterIdLst>
    <p:handoutMasterId r:id="rId31"/>
  </p:handoutMasterIdLst>
  <p:sldIdLst>
    <p:sldId id="256" r:id="rId2"/>
    <p:sldId id="264" r:id="rId3"/>
    <p:sldId id="262" r:id="rId4"/>
    <p:sldId id="263" r:id="rId5"/>
    <p:sldId id="271" r:id="rId6"/>
    <p:sldId id="313" r:id="rId7"/>
    <p:sldId id="317" r:id="rId8"/>
    <p:sldId id="342" r:id="rId9"/>
    <p:sldId id="343" r:id="rId10"/>
    <p:sldId id="344" r:id="rId11"/>
    <p:sldId id="345" r:id="rId12"/>
    <p:sldId id="346" r:id="rId13"/>
    <p:sldId id="356" r:id="rId14"/>
    <p:sldId id="347" r:id="rId15"/>
    <p:sldId id="348" r:id="rId16"/>
    <p:sldId id="357" r:id="rId17"/>
    <p:sldId id="358" r:id="rId18"/>
    <p:sldId id="359" r:id="rId19"/>
    <p:sldId id="355" r:id="rId20"/>
    <p:sldId id="334" r:id="rId21"/>
    <p:sldId id="360" r:id="rId22"/>
    <p:sldId id="361" r:id="rId23"/>
    <p:sldId id="362" r:id="rId24"/>
    <p:sldId id="363" r:id="rId25"/>
    <p:sldId id="364" r:id="rId26"/>
    <p:sldId id="365" r:id="rId27"/>
    <p:sldId id="258" r:id="rId28"/>
    <p:sldId id="366" r:id="rId29"/>
  </p:sldIdLst>
  <p:sldSz cx="9144000" cy="5143500" type="screen16x9"/>
  <p:notesSz cx="6858000" cy="9144000"/>
  <p:embeddedFontLst>
    <p:embeddedFont>
      <p:font typeface="Aharoni" panose="02010803020104030203" pitchFamily="2" charset="-79"/>
      <p:bold r:id="rId32"/>
    </p:embeddedFont>
    <p:embeddedFont>
      <p:font typeface="Assistant" pitchFamily="2" charset="-79"/>
      <p:regular r:id="rId33"/>
      <p:bold r:id="rId34"/>
    </p:embeddedFont>
    <p:embeddedFont>
      <p:font typeface="Bebas Neue" panose="020B0606020202050201" pitchFamily="34" charset="0"/>
      <p:regular r:id="rId35"/>
    </p:embeddedFont>
    <p:embeddedFont>
      <p:font typeface="Open Sans ExtraBold" panose="020B0906030804020204" pitchFamily="3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8E4943-926A-465A-AD87-E2A3266DCE78}">
  <a:tblStyle styleId="{398E4943-926A-465A-AD87-E2A3266DC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69" autoAdjust="0"/>
    <p:restoredTop sz="79661" autoAdjust="0"/>
  </p:normalViewPr>
  <p:slideViewPr>
    <p:cSldViewPr snapToGrid="0">
      <p:cViewPr varScale="1">
        <p:scale>
          <a:sx n="116" d="100"/>
          <a:sy n="116" d="100"/>
        </p:scale>
        <p:origin x="1836" y="102"/>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7FA849F5-C02D-2448-8C9F-7240AD040A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a:extLst>
              <a:ext uri="{FF2B5EF4-FFF2-40B4-BE49-F238E27FC236}">
                <a16:creationId xmlns:a16="http://schemas.microsoft.com/office/drawing/2014/main" id="{468525C6-7424-DCFB-1980-81E1369C9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21801E-78FA-49C3-BDD5-9C090D68C7B1}" type="datetimeFigureOut">
              <a:rPr lang="ro-RO" smtClean="0"/>
              <a:t>04.12.2024</a:t>
            </a:fld>
            <a:endParaRPr lang="ro-RO"/>
          </a:p>
        </p:txBody>
      </p:sp>
      <p:sp>
        <p:nvSpPr>
          <p:cNvPr id="4" name="Substituent subsol 3">
            <a:extLst>
              <a:ext uri="{FF2B5EF4-FFF2-40B4-BE49-F238E27FC236}">
                <a16:creationId xmlns:a16="http://schemas.microsoft.com/office/drawing/2014/main" id="{6C41AE8A-0384-6865-25C4-3919ADC93D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5" name="Substituent număr diapozitiv 4">
            <a:extLst>
              <a:ext uri="{FF2B5EF4-FFF2-40B4-BE49-F238E27FC236}">
                <a16:creationId xmlns:a16="http://schemas.microsoft.com/office/drawing/2014/main" id="{F615355D-4073-81C6-3140-0F9DADAD0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B1549-A3E8-4A0C-8365-24E72192CBC6}" type="slidenum">
              <a:rPr lang="ro-RO" smtClean="0"/>
              <a:t>‹#›</a:t>
            </a:fld>
            <a:endParaRPr lang="ro-RO"/>
          </a:p>
        </p:txBody>
      </p:sp>
    </p:spTree>
    <p:extLst>
      <p:ext uri="{BB962C8B-B14F-4D97-AF65-F5344CB8AC3E}">
        <p14:creationId xmlns:p14="http://schemas.microsoft.com/office/powerpoint/2010/main" val="33458176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89bbd41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f89bbd41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 In this presentation I’ll present my work where the primary goal is the automatic recognition of emotions for low </a:t>
            </a:r>
            <a:r>
              <a:rPr lang="en-US" dirty="0" err="1"/>
              <a:t>resourse</a:t>
            </a:r>
            <a:r>
              <a:rPr lang="en-US" dirty="0"/>
              <a:t> Romanian language.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C4A4A2C7-CC81-E616-6C05-C5483D0B18D9}"/>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95AE93A7-5B40-C318-9D52-EA20AE2FCA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84A21565-3A09-59BC-B93E-07EFCA9F2D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English dataset used will be SST-2. I’ve selected around 70K English sentences, sentences part of movie reviews.</a:t>
            </a:r>
            <a:endParaRPr dirty="0"/>
          </a:p>
        </p:txBody>
      </p:sp>
    </p:spTree>
    <p:extLst>
      <p:ext uri="{BB962C8B-B14F-4D97-AF65-F5344CB8AC3E}">
        <p14:creationId xmlns:p14="http://schemas.microsoft.com/office/powerpoint/2010/main" val="3095952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04EB8332-A8CA-55D1-A424-747FBE24DCFB}"/>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CFE92387-E07F-5565-E404-2FE934B027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6034E63F-B418-FEF3-B8D4-B50B42C0D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for the news categorization task, the Romanian selected dataset is </a:t>
            </a:r>
            <a:r>
              <a:rPr lang="en-US" dirty="0" err="1"/>
              <a:t>MoRoCo</a:t>
            </a:r>
            <a:r>
              <a:rPr lang="en-US" dirty="0"/>
              <a:t>. It contains somewhere around 33K Romanian and </a:t>
            </a:r>
            <a:r>
              <a:rPr lang="en-US" dirty="0" err="1"/>
              <a:t>moldovian</a:t>
            </a:r>
            <a:r>
              <a:rPr lang="en-US" dirty="0"/>
              <a:t> news articles. You can see the labels in this figure.</a:t>
            </a:r>
            <a:endParaRPr dirty="0"/>
          </a:p>
        </p:txBody>
      </p:sp>
    </p:spTree>
    <p:extLst>
      <p:ext uri="{BB962C8B-B14F-4D97-AF65-F5344CB8AC3E}">
        <p14:creationId xmlns:p14="http://schemas.microsoft.com/office/powerpoint/2010/main" val="1536340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28550079-991F-5E62-4E13-EF7C80A8CC8A}"/>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B570F33F-8264-14F4-E7DA-F4EBC42343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EF8F231E-6CAF-17E1-531D-DC53B39891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dirty="0" err="1"/>
              <a:t>Moroco’s</a:t>
            </a:r>
            <a:r>
              <a:rPr lang="en-US" dirty="0"/>
              <a:t> pair would be </a:t>
            </a:r>
            <a:r>
              <a:rPr lang="en-US" dirty="0" err="1"/>
              <a:t>AgNews</a:t>
            </a:r>
            <a:r>
              <a:rPr lang="en-US" dirty="0"/>
              <a:t> – a large news corpus, from which I’ve selected a subset of 120K examples. This dataset have only 4 main labels.</a:t>
            </a:r>
            <a:endParaRPr dirty="0"/>
          </a:p>
        </p:txBody>
      </p:sp>
    </p:spTree>
    <p:extLst>
      <p:ext uri="{BB962C8B-B14F-4D97-AF65-F5344CB8AC3E}">
        <p14:creationId xmlns:p14="http://schemas.microsoft.com/office/powerpoint/2010/main" val="2805790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92287F8D-A554-4FAE-4830-2B01630A9AB5}"/>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DB954BAB-6BDD-2400-98E3-C9123E768C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D8B73331-5C1C-B183-C93D-90D17E947D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you can observe the datasets and the domains they belong to. On one hand, there are the specific domains, and on the other, the language domain to which they belong, along with the relationship between them.</a:t>
            </a:r>
            <a:endParaRPr dirty="0"/>
          </a:p>
        </p:txBody>
      </p:sp>
    </p:spTree>
    <p:extLst>
      <p:ext uri="{BB962C8B-B14F-4D97-AF65-F5344CB8AC3E}">
        <p14:creationId xmlns:p14="http://schemas.microsoft.com/office/powerpoint/2010/main" val="271113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A77C7FE6-F285-7FF6-2F4C-798D9E43D50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EB4AD798-C0B5-5A27-9AD4-F9D5E3AE66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EF26D8FB-352C-6BE3-AFB7-2A52C87E36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444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C4B752BE-BEDE-0E6B-98A6-5E54EC1B4FE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85BDAC82-757F-2AB0-ABD0-94265A3236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1AF91D26-BC03-0FBE-2C68-FAE760ADAB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Trying to take advantage of the fact that the model used is BERT-base-</a:t>
            </a:r>
            <a:r>
              <a:rPr lang="en-US" dirty="0" err="1"/>
              <a:t>ro</a:t>
            </a:r>
            <a:r>
              <a:rPr lang="en-US" dirty="0"/>
              <a:t>, which has been pre-trained on a multi-</a:t>
            </a:r>
            <a:r>
              <a:rPr lang="en-US" dirty="0" err="1"/>
              <a:t>bert</a:t>
            </a:r>
            <a:r>
              <a:rPr lang="en-US" dirty="0"/>
              <a:t> architecture that knows both English and Romanian, I attempted a domain adaptation method that could be called multi-stage cross-lingual fine-tuning. This involves simple fine-tuning on the English dataset, and then the resulting model going for another fine-tuning phase, this time with the help of the Romanian dataset.</a:t>
            </a:r>
            <a:endParaRPr dirty="0"/>
          </a:p>
        </p:txBody>
      </p:sp>
    </p:spTree>
    <p:extLst>
      <p:ext uri="{BB962C8B-B14F-4D97-AF65-F5344CB8AC3E}">
        <p14:creationId xmlns:p14="http://schemas.microsoft.com/office/powerpoint/2010/main" val="3288470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854B1AF6-1E54-6A7C-B7DF-4C9DB8A534A6}"/>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B3FFF8FC-1086-7238-0563-78142D387B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8F7FC2A2-0C8C-3A61-9285-54E19556FF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second method attempting cross-lingual learning is represented by this architecture inspired by Adversarial Deep Averaging Networks (ADAN). What I accomplished was translating the English dataset into Romanian and creating a new parallel dataset, where the label indicates the language of the text. Then, starting from the model fine-tuned on the English dataset, a multi-task learning approach was applied, which, on one hand, solves the main task with Redv2, and on the other hand, learns to differentiate the language in the parallel dataset.</a:t>
            </a:r>
            <a:endParaRPr dirty="0"/>
          </a:p>
        </p:txBody>
      </p:sp>
    </p:spTree>
    <p:extLst>
      <p:ext uri="{BB962C8B-B14F-4D97-AF65-F5344CB8AC3E}">
        <p14:creationId xmlns:p14="http://schemas.microsoft.com/office/powerpoint/2010/main" val="94071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55942D7A-3718-3278-B66C-C93D6AA4174D}"/>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B6791250-BDF2-9650-D61C-EA9168140A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D30F6395-BB5A-FC04-3048-3759376442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From this method forward, I will focus on optimization, setting aside the benefits of a cross-lingual environment. Here, I used a multi-tasking environment to obtain a model </a:t>
            </a:r>
            <a:r>
              <a:rPr lang="en-US" dirty="0" err="1"/>
              <a:t>specialised</a:t>
            </a:r>
            <a:r>
              <a:rPr lang="en-US" dirty="0"/>
              <a:t> in all three tasks: emotion classification and the other two auxiliary tasks.</a:t>
            </a:r>
          </a:p>
        </p:txBody>
      </p:sp>
    </p:spTree>
    <p:extLst>
      <p:ext uri="{BB962C8B-B14F-4D97-AF65-F5344CB8AC3E}">
        <p14:creationId xmlns:p14="http://schemas.microsoft.com/office/powerpoint/2010/main" val="2722954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39D20BB0-EED2-9493-AF82-7FA7657808F5}"/>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42403382-6292-6FB6-85B3-687483C8A4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AD77854C-FF2B-7DF7-5F43-D6717326F2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The last architecture is improved by using self-knowledge distillation. This involves training a student, which is a multi-tasking model, with the help of teachers that are the same size as the student but specialized in a single task. The transfer of information is done through distillation. Distillation benefits from what could be called 'dark knowledge,' meaning the information hidden behind a simple final prediction. Thus, the teachers not only provide the correct answer but also provide a signal indicating how confident they are in the answer and to what extent, which is scaled through temperature.</a:t>
            </a:r>
          </a:p>
        </p:txBody>
      </p:sp>
    </p:spTree>
    <p:extLst>
      <p:ext uri="{BB962C8B-B14F-4D97-AF65-F5344CB8AC3E}">
        <p14:creationId xmlns:p14="http://schemas.microsoft.com/office/powerpoint/2010/main" val="151459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a:extLst>
            <a:ext uri="{FF2B5EF4-FFF2-40B4-BE49-F238E27FC236}">
              <a16:creationId xmlns:a16="http://schemas.microsoft.com/office/drawing/2014/main" id="{B3556261-E440-19DB-5884-B64D18E4C6E5}"/>
            </a:ext>
          </a:extLst>
        </p:cNvPr>
        <p:cNvGrpSpPr/>
        <p:nvPr/>
      </p:nvGrpSpPr>
      <p:grpSpPr>
        <a:xfrm>
          <a:off x="0" y="0"/>
          <a:ext cx="0" cy="0"/>
          <a:chOff x="0" y="0"/>
          <a:chExt cx="0" cy="0"/>
        </a:xfrm>
      </p:grpSpPr>
      <p:sp>
        <p:nvSpPr>
          <p:cNvPr id="398" name="Google Shape;398;gecc7082a34_0_45:notes">
            <a:extLst>
              <a:ext uri="{FF2B5EF4-FFF2-40B4-BE49-F238E27FC236}">
                <a16:creationId xmlns:a16="http://schemas.microsoft.com/office/drawing/2014/main" id="{F3AD0A0D-D4FA-57D8-D68C-1A4459FFD8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cc7082a34_0_45:notes">
            <a:extLst>
              <a:ext uri="{FF2B5EF4-FFF2-40B4-BE49-F238E27FC236}">
                <a16:creationId xmlns:a16="http://schemas.microsoft.com/office/drawing/2014/main" id="{14A2C8F0-0599-F42D-7C24-8D3877E62F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method presented is also known as 'Born Again Multi-Task Networks.' Finally, I will optimize the method using the teacher annealing technique. Teacher Annealing (TA) [11] is a method from knowledge distillation that mitigates the increasing gap between the teacher and the student models. Sometimes, when transitioning from a specialized teacher to a student who is still in the learning process, there can be a gap, which can be better bridged if the student relies more on the teacher at the beginning of the learning process and becomes more independent as time passes. This can be controlled through the variable alpha or lambda, as shown in the formula image, lambda linearly increased from 0 to 1. (the standard setting).</a:t>
            </a:r>
            <a:endParaRPr dirty="0"/>
          </a:p>
        </p:txBody>
      </p:sp>
    </p:spTree>
    <p:extLst>
      <p:ext uri="{BB962C8B-B14F-4D97-AF65-F5344CB8AC3E}">
        <p14:creationId xmlns:p14="http://schemas.microsoft.com/office/powerpoint/2010/main" val="4275391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Emotions color every experience we live, representing a central aspect of relationships between people. Research in this area has intensified, emotion analysis being a task that has been intensively researched in the Natural Language Processing (NLP) community for years [7]. In her book 1 , Dr. Rosalind Picard described automatic emotion recognition as: "Giving Computers Emotional Skills". So using automatic emotion recognition can generate great harm, but also facilitate enormous progress. About this ethic problem, and the correct balance writes Mohammad in his paper.</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811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9FEFF12F-4033-4BEC-9E82-5FE9DF3A45AB}"/>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3BA0A960-D97D-A60C-1538-D4F6C8DEEC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3CB8089A-9BC7-7842-97C5-2D18140570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for the performance obtained from the cross-lingual approaches, no impressive results were achieved. Where the datasets were more consistent, and the results were already somewhat saturated (95%) or (86%), no higher scores were obtained. However, for the main task, the improvement was 0.7%. This small gain can probably be explained by the fact that the task of distinguishing between English and Romanian was too simple, and the model tended to overfit after just a few iterations. Additionally, I did not use a more complex loss function, such as contrastive loss or something else. Although I also tried other solutions, such as changing the sign in the loss calculation to introduce confusion instead of discrimination and to bring the English and Romanian embeddings closer together in the dimensional space, this approach did not work</a:t>
            </a:r>
            <a:endParaRPr dirty="0"/>
          </a:p>
        </p:txBody>
      </p:sp>
    </p:spTree>
    <p:extLst>
      <p:ext uri="{BB962C8B-B14F-4D97-AF65-F5344CB8AC3E}">
        <p14:creationId xmlns:p14="http://schemas.microsoft.com/office/powerpoint/2010/main" val="2860477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62CD2BA2-F232-44BD-F155-DDC6012950E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6D787F3A-D175-13E9-A36E-E3CBD41176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8BCAEEEC-36D6-34AB-3995-CF2CED9B91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much improved results are achieved. Significant percentage increases can be observed with each added method, approximately 1 F1 point for multi-task learning, knowledge distillation, and teacher annealing, respectively. So the results are good.</a:t>
            </a:r>
            <a:endParaRPr dirty="0"/>
          </a:p>
        </p:txBody>
      </p:sp>
    </p:spTree>
    <p:extLst>
      <p:ext uri="{BB962C8B-B14F-4D97-AF65-F5344CB8AC3E}">
        <p14:creationId xmlns:p14="http://schemas.microsoft.com/office/powerpoint/2010/main" val="3352046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E0EF8738-D8BD-44D2-F323-C20AFA988824}"/>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685AA0D1-3B12-A5FD-50A0-35283587DF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5A7FD0B5-3490-54E1-5D75-F9397E8928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balance the contribution of each task in the unified environment, I tried to balance the situation by dividing the loss of the auxiliary tasks by 5, 10, and 15. Intuitively, it was found that dividing by 10, which was intuitive since the secondary datasets are approximately 10 times larger than Redv2, yielded the best results.</a:t>
            </a:r>
            <a:endParaRPr dirty="0"/>
          </a:p>
        </p:txBody>
      </p:sp>
    </p:spTree>
    <p:extLst>
      <p:ext uri="{BB962C8B-B14F-4D97-AF65-F5344CB8AC3E}">
        <p14:creationId xmlns:p14="http://schemas.microsoft.com/office/powerpoint/2010/main" val="281293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AE934A82-9D98-838E-71DC-59C95BC0A03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762948E7-C01F-FE38-2764-6DC5A967D4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2BD06688-E5A3-5CF8-127C-561EC976DB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 tried to vary the hyperparameters alpha and temperature. Some trends can be observed. The precision decreases, but recall increases as the temperature rises, while alpha remains fixed. It is also observed that when alpha is higher, meaning the student relies more on the ground truth than on the teacher, the F1 score is higher, and both precision and recall start from higher values. Section 3 demonstrates the benefit provided by the teachers. The final section demonstrates the advantage of learning with teacher annealing.</a:t>
            </a:r>
            <a:endParaRPr dirty="0"/>
          </a:p>
        </p:txBody>
      </p:sp>
    </p:spTree>
    <p:extLst>
      <p:ext uri="{BB962C8B-B14F-4D97-AF65-F5344CB8AC3E}">
        <p14:creationId xmlns:p14="http://schemas.microsoft.com/office/powerpoint/2010/main" val="2796067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EA3A4070-7F2B-3FA3-CC9F-12F2CE593935}"/>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FB0C66F5-41E2-12D9-3233-0599D916EF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24E1636F-1B9B-8711-3C4E-E0C63AD7F1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ablation study demonstrates that each task contributes positively to the final result, as excluding one of the tasks leads to a worse final outcome.</a:t>
            </a:r>
            <a:endParaRPr dirty="0"/>
          </a:p>
        </p:txBody>
      </p:sp>
    </p:spTree>
    <p:extLst>
      <p:ext uri="{BB962C8B-B14F-4D97-AF65-F5344CB8AC3E}">
        <p14:creationId xmlns:p14="http://schemas.microsoft.com/office/powerpoint/2010/main" val="720171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D9107D48-48FB-F2A7-27CC-67A293FCB5B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378DEB63-2B32-B50D-89B6-610DA0711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A25EA9B8-2046-7822-C099-6F6240E2F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Considering the final results, since this is a multi-label classification problem, the results are still far from qualitative. The final F1 score is only around 70%, which is still pretty low and means that the predictions are aligned with the measured performance. As it can be observed, in the first example, the model gives several labels, and words like "</a:t>
            </a:r>
            <a:r>
              <a:rPr lang="en-US" dirty="0" err="1"/>
              <a:t>convingerea</a:t>
            </a:r>
            <a:r>
              <a:rPr lang="en-US" dirty="0"/>
              <a:t>" (conviction) keep suggesting Trust, whereas "</a:t>
            </a:r>
            <a:r>
              <a:rPr lang="en-US" dirty="0" err="1"/>
              <a:t>izolare</a:t>
            </a:r>
            <a:r>
              <a:rPr lang="en-US" dirty="0"/>
              <a:t>" (isolation) would suggest Anger. Therefore, I would not say that the understanding of the model is somehow far from being correct. In the second example, the lack of punctuation probably misled the model in predicting Surprise, but the confusion between Fear and Anger does not seem very serious. However, in the last two examples, the model still seems to be confused and is unable to make the right decisions.</a:t>
            </a:r>
            <a:endParaRPr dirty="0"/>
          </a:p>
        </p:txBody>
      </p:sp>
    </p:spTree>
    <p:extLst>
      <p:ext uri="{BB962C8B-B14F-4D97-AF65-F5344CB8AC3E}">
        <p14:creationId xmlns:p14="http://schemas.microsoft.com/office/powerpoint/2010/main" val="3986514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I successfully trained a model that solves the main task of recognizing emotions in text with an F1 score of approximately 67.33%. Additionally, I was able to draw some conclusions regarding the cross-lingual techniques used, which brought a slight improvement of only 0.7%. Ultimately, the true performance came from multi-task learning, where, through knowledge distillation and teacher annealing, I managed to improve the score by approximately 3 percentage points. A successful method. Thank you!</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a:extLst>
            <a:ext uri="{FF2B5EF4-FFF2-40B4-BE49-F238E27FC236}">
              <a16:creationId xmlns:a16="http://schemas.microsoft.com/office/drawing/2014/main" id="{97A06A90-1771-45C4-5E61-E45481184A6E}"/>
            </a:ext>
          </a:extLst>
        </p:cNvPr>
        <p:cNvGrpSpPr/>
        <p:nvPr/>
      </p:nvGrpSpPr>
      <p:grpSpPr>
        <a:xfrm>
          <a:off x="0" y="0"/>
          <a:ext cx="0" cy="0"/>
          <a:chOff x="0" y="0"/>
          <a:chExt cx="0" cy="0"/>
        </a:xfrm>
      </p:grpSpPr>
      <p:sp>
        <p:nvSpPr>
          <p:cNvPr id="1102" name="Google Shape;1102;gd362d286f3_1_159:notes">
            <a:extLst>
              <a:ext uri="{FF2B5EF4-FFF2-40B4-BE49-F238E27FC236}">
                <a16:creationId xmlns:a16="http://schemas.microsoft.com/office/drawing/2014/main" id="{098F7326-F48A-79C7-7898-255CF598F7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d362d286f3_1_159:notes">
            <a:extLst>
              <a:ext uri="{FF2B5EF4-FFF2-40B4-BE49-F238E27FC236}">
                <a16:creationId xmlns:a16="http://schemas.microsoft.com/office/drawing/2014/main" id="{B65CF957-480C-B462-8B78-5B239C0946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970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cc7082a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cc7082a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Why this study for our language ? First, we can say that we have unsaturated research in this specific task, or area. I think there is still potential to discover new interesting </a:t>
            </a:r>
            <a:r>
              <a:rPr lang="en-US" dirty="0" err="1"/>
              <a:t>expriments</a:t>
            </a:r>
            <a:r>
              <a:rPr lang="en-US" dirty="0"/>
              <a:t>. And secondly, Romanian is a low-resource language, so the availability of the datasets is limited, so we can still explore a diverse range of approaches to enrich our solution, and this is really needed in order to have good results.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7378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REDv2 2 [5] is a large available resource for emotion analysis in Romanian language. Its second version includes 5,449 manually verified tweets, each marked with one of these seven emotions as you can see in the figure. The SOTA on this dataset is 0.668 F1 score. Score obtained with Ro-BERT.</a:t>
            </a:r>
            <a:endParaRPr dirty="0"/>
          </a:p>
        </p:txBody>
      </p:sp>
    </p:spTree>
    <p:extLst>
      <p:ext uri="{BB962C8B-B14F-4D97-AF65-F5344CB8AC3E}">
        <p14:creationId xmlns:p14="http://schemas.microsoft.com/office/powerpoint/2010/main" val="39505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A56EEC2C-87A7-CD88-12B2-0C2B7A42EB0A}"/>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0FC6FF21-5A03-D079-BF65-96BF88AD46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9E218223-2C69-440E-A2AB-2165B35655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Redv2 English pair dataset will be the emotion dataset. It’s made of 20.000 English Twitter messages, categorized into six basic emotions as you can see in the figure.</a:t>
            </a:r>
            <a:endParaRPr dirty="0"/>
          </a:p>
        </p:txBody>
      </p:sp>
    </p:spTree>
    <p:extLst>
      <p:ext uri="{BB962C8B-B14F-4D97-AF65-F5344CB8AC3E}">
        <p14:creationId xmlns:p14="http://schemas.microsoft.com/office/powerpoint/2010/main" val="221155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7DB1C8D4-6FA3-E984-67E0-7F8E2FF91703}"/>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01F3053C-57EF-3556-DF75-413A28AF04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8AE5FD63-ED8A-8688-8DF1-B76C35E7FE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sentiment task, I’ll use </a:t>
            </a:r>
            <a:r>
              <a:rPr lang="en-US" dirty="0" err="1"/>
              <a:t>LaroSeDa</a:t>
            </a:r>
            <a:r>
              <a:rPr lang="en-US" dirty="0"/>
              <a:t> as the main Romanian dataset. It includes 15K Romanian reviews collected from one the largest e-commerce platforms.</a:t>
            </a:r>
            <a:endParaRPr dirty="0"/>
          </a:p>
        </p:txBody>
      </p:sp>
    </p:spTree>
    <p:extLst>
      <p:ext uri="{BB962C8B-B14F-4D97-AF65-F5344CB8AC3E}">
        <p14:creationId xmlns:p14="http://schemas.microsoft.com/office/powerpoint/2010/main" val="90050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6977" y="1039006"/>
            <a:ext cx="2434870" cy="629400"/>
            <a:chOff x="2948823" y="810406"/>
            <a:chExt cx="2434870" cy="629400"/>
          </a:xfrm>
        </p:grpSpPr>
        <p:sp>
          <p:nvSpPr>
            <p:cNvPr id="10" name="Google Shape;10;p2"/>
            <p:cNvSpPr/>
            <p:nvPr/>
          </p:nvSpPr>
          <p:spPr>
            <a:xfrm rot="5400000">
              <a:off x="2908473"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3851558"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794643"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a:off x="0" y="2400300"/>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458600" y="0"/>
            <a:ext cx="16854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20004" y="1520025"/>
            <a:ext cx="4935900" cy="19203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5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20004" y="3839975"/>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4"/>
        <p:cNvGrpSpPr/>
        <p:nvPr/>
      </p:nvGrpSpPr>
      <p:grpSpPr>
        <a:xfrm>
          <a:off x="0" y="0"/>
          <a:ext cx="0" cy="0"/>
          <a:chOff x="0" y="0"/>
          <a:chExt cx="0" cy="0"/>
        </a:xfrm>
      </p:grpSpPr>
      <p:sp>
        <p:nvSpPr>
          <p:cNvPr id="105" name="Google Shape;105;p16"/>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a:spLocks noGrp="1"/>
          </p:cNvSpPr>
          <p:nvPr>
            <p:ph type="title"/>
          </p:nvPr>
        </p:nvSpPr>
        <p:spPr>
          <a:xfrm>
            <a:off x="7200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6"/>
          <p:cNvSpPr txBox="1">
            <a:spLocks noGrp="1"/>
          </p:cNvSpPr>
          <p:nvPr>
            <p:ph type="title" idx="2" hasCustomPrompt="1"/>
          </p:nvPr>
        </p:nvSpPr>
        <p:spPr>
          <a:xfrm>
            <a:off x="720005" y="1310030"/>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6"/>
          <p:cNvSpPr txBox="1">
            <a:spLocks noGrp="1"/>
          </p:cNvSpPr>
          <p:nvPr>
            <p:ph type="subTitle" idx="1"/>
          </p:nvPr>
        </p:nvSpPr>
        <p:spPr>
          <a:xfrm>
            <a:off x="7200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6"/>
          <p:cNvSpPr txBox="1">
            <a:spLocks noGrp="1"/>
          </p:cNvSpPr>
          <p:nvPr>
            <p:ph type="title" idx="3"/>
          </p:nvPr>
        </p:nvSpPr>
        <p:spPr>
          <a:xfrm>
            <a:off x="35661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 name="Google Shape;111;p16"/>
          <p:cNvSpPr txBox="1">
            <a:spLocks noGrp="1"/>
          </p:cNvSpPr>
          <p:nvPr>
            <p:ph type="title" idx="4" hasCustomPrompt="1"/>
          </p:nvPr>
        </p:nvSpPr>
        <p:spPr>
          <a:xfrm>
            <a:off x="3569857" y="1310030"/>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6"/>
          <p:cNvSpPr txBox="1">
            <a:spLocks noGrp="1"/>
          </p:cNvSpPr>
          <p:nvPr>
            <p:ph type="subTitle" idx="5"/>
          </p:nvPr>
        </p:nvSpPr>
        <p:spPr>
          <a:xfrm>
            <a:off x="35661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title" idx="6"/>
          </p:nvPr>
        </p:nvSpPr>
        <p:spPr>
          <a:xfrm>
            <a:off x="64122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p16"/>
          <p:cNvSpPr txBox="1">
            <a:spLocks noGrp="1"/>
          </p:cNvSpPr>
          <p:nvPr>
            <p:ph type="title" idx="7" hasCustomPrompt="1"/>
          </p:nvPr>
        </p:nvSpPr>
        <p:spPr>
          <a:xfrm>
            <a:off x="6383809" y="1310030"/>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6"/>
          <p:cNvSpPr txBox="1">
            <a:spLocks noGrp="1"/>
          </p:cNvSpPr>
          <p:nvPr>
            <p:ph type="subTitle" idx="8"/>
          </p:nvPr>
        </p:nvSpPr>
        <p:spPr>
          <a:xfrm>
            <a:off x="64122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idx="9"/>
          </p:nvPr>
        </p:nvSpPr>
        <p:spPr>
          <a:xfrm>
            <a:off x="7200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7" name="Google Shape;117;p16"/>
          <p:cNvSpPr txBox="1">
            <a:spLocks noGrp="1"/>
          </p:cNvSpPr>
          <p:nvPr>
            <p:ph type="title" idx="13" hasCustomPrompt="1"/>
          </p:nvPr>
        </p:nvSpPr>
        <p:spPr>
          <a:xfrm>
            <a:off x="720005" y="3072509"/>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6"/>
          <p:cNvSpPr txBox="1">
            <a:spLocks noGrp="1"/>
          </p:cNvSpPr>
          <p:nvPr>
            <p:ph type="subTitle" idx="14"/>
          </p:nvPr>
        </p:nvSpPr>
        <p:spPr>
          <a:xfrm>
            <a:off x="7200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6"/>
          <p:cNvSpPr txBox="1">
            <a:spLocks noGrp="1"/>
          </p:cNvSpPr>
          <p:nvPr>
            <p:ph type="title" idx="15"/>
          </p:nvPr>
        </p:nvSpPr>
        <p:spPr>
          <a:xfrm>
            <a:off x="35661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16"/>
          <p:cNvSpPr txBox="1">
            <a:spLocks noGrp="1"/>
          </p:cNvSpPr>
          <p:nvPr>
            <p:ph type="title" idx="16" hasCustomPrompt="1"/>
          </p:nvPr>
        </p:nvSpPr>
        <p:spPr>
          <a:xfrm>
            <a:off x="3569857" y="3072509"/>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6"/>
          <p:cNvSpPr txBox="1">
            <a:spLocks noGrp="1"/>
          </p:cNvSpPr>
          <p:nvPr>
            <p:ph type="subTitle" idx="17"/>
          </p:nvPr>
        </p:nvSpPr>
        <p:spPr>
          <a:xfrm>
            <a:off x="35661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title" idx="18"/>
          </p:nvPr>
        </p:nvSpPr>
        <p:spPr>
          <a:xfrm>
            <a:off x="64122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 name="Google Shape;123;p16"/>
          <p:cNvSpPr txBox="1">
            <a:spLocks noGrp="1"/>
          </p:cNvSpPr>
          <p:nvPr>
            <p:ph type="title" idx="19" hasCustomPrompt="1"/>
          </p:nvPr>
        </p:nvSpPr>
        <p:spPr>
          <a:xfrm>
            <a:off x="6383809" y="3072509"/>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6"/>
          <p:cNvSpPr txBox="1">
            <a:spLocks noGrp="1"/>
          </p:cNvSpPr>
          <p:nvPr>
            <p:ph type="subTitle" idx="20"/>
          </p:nvPr>
        </p:nvSpPr>
        <p:spPr>
          <a:xfrm>
            <a:off x="64122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25" name="Google Shape;125;p16"/>
          <p:cNvGrpSpPr/>
          <p:nvPr/>
        </p:nvGrpSpPr>
        <p:grpSpPr>
          <a:xfrm flipH="1">
            <a:off x="-227075" y="-6920"/>
            <a:ext cx="846139" cy="916664"/>
            <a:chOff x="4609750" y="1462400"/>
            <a:chExt cx="1524025" cy="1671525"/>
          </a:xfrm>
        </p:grpSpPr>
        <p:sp>
          <p:nvSpPr>
            <p:cNvPr id="126" name="Google Shape;126;p16"/>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6"/>
          <p:cNvSpPr txBox="1">
            <a:spLocks noGrp="1"/>
          </p:cNvSpPr>
          <p:nvPr>
            <p:ph type="title" idx="21"/>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03002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rot="10800000">
            <a:off x="6400800" y="-43"/>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0" y="1485857"/>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31875" y="539994"/>
            <a:ext cx="1280100" cy="12801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2286000" y="2803394"/>
            <a:ext cx="4572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rot="10800000" flipH="1">
            <a:off x="0" y="-43"/>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10800000">
            <a:off x="7516200" y="1485857"/>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title"/>
          </p:nvPr>
        </p:nvSpPr>
        <p:spPr>
          <a:xfrm>
            <a:off x="1325850" y="1571609"/>
            <a:ext cx="6492300" cy="2011800"/>
          </a:xfrm>
          <a:prstGeom prst="rect">
            <a:avLst/>
          </a:prstGeom>
        </p:spPr>
        <p:txBody>
          <a:bodyPr spcFirstLastPara="1" wrap="square" lIns="0" tIns="0" rIns="0" bIns="0" anchor="ctr" anchorCtr="0">
            <a:noAutofit/>
          </a:bodyPr>
          <a:lstStyle>
            <a:lvl1pPr lvl="0" algn="ctr">
              <a:lnSpc>
                <a:spcPct val="70000"/>
              </a:lnSpc>
              <a:spcBef>
                <a:spcPts val="0"/>
              </a:spcBef>
              <a:spcAft>
                <a:spcPts val="0"/>
              </a:spcAft>
              <a:buSzPts val="6000"/>
              <a:buNone/>
              <a:defRPr sz="79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flipH="1">
            <a:off x="6400801" y="2400300"/>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1" y="0"/>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2285988" y="1354288"/>
            <a:ext cx="4572000" cy="1188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801525" y="2735325"/>
            <a:ext cx="3540900" cy="105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0"/>
        <p:cNvGrpSpPr/>
        <p:nvPr/>
      </p:nvGrpSpPr>
      <p:grpSpPr>
        <a:xfrm>
          <a:off x="0" y="0"/>
          <a:ext cx="0" cy="0"/>
          <a:chOff x="0" y="0"/>
          <a:chExt cx="0" cy="0"/>
        </a:xfrm>
      </p:grpSpPr>
      <p:sp>
        <p:nvSpPr>
          <p:cNvPr id="81" name="Google Shape;81;p13"/>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subTitle" idx="1"/>
          </p:nvPr>
        </p:nvSpPr>
        <p:spPr>
          <a:xfrm>
            <a:off x="1698905" y="1564750"/>
            <a:ext cx="51861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4" name="Google Shape;84;p13"/>
          <p:cNvSpPr txBox="1">
            <a:spLocks noGrp="1"/>
          </p:cNvSpPr>
          <p:nvPr>
            <p:ph type="subTitle" idx="2"/>
          </p:nvPr>
        </p:nvSpPr>
        <p:spPr>
          <a:xfrm>
            <a:off x="2259030" y="3023075"/>
            <a:ext cx="5186100" cy="45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13"/>
          <p:cNvSpPr txBox="1">
            <a:spLocks noGrp="1"/>
          </p:cNvSpPr>
          <p:nvPr>
            <p:ph type="subTitle" idx="3"/>
          </p:nvPr>
        </p:nvSpPr>
        <p:spPr>
          <a:xfrm>
            <a:off x="1698882" y="2021950"/>
            <a:ext cx="51861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subTitle" idx="4"/>
          </p:nvPr>
        </p:nvSpPr>
        <p:spPr>
          <a:xfrm>
            <a:off x="2259007" y="3480275"/>
            <a:ext cx="51861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7" name="Google Shape;87;p13"/>
          <p:cNvGrpSpPr/>
          <p:nvPr/>
        </p:nvGrpSpPr>
        <p:grpSpPr>
          <a:xfrm flipH="1">
            <a:off x="-227075" y="-6920"/>
            <a:ext cx="846139" cy="916664"/>
            <a:chOff x="4609750" y="1462400"/>
            <a:chExt cx="1524025" cy="1671525"/>
          </a:xfrm>
        </p:grpSpPr>
        <p:sp>
          <p:nvSpPr>
            <p:cNvPr id="88" name="Google Shape;88;p13"/>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3"/>
          <p:cNvSpPr txBox="1">
            <a:spLocks noGrp="1"/>
          </p:cNvSpPr>
          <p:nvPr>
            <p:ph type="title"/>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0"/>
        <p:cNvGrpSpPr/>
        <p:nvPr/>
      </p:nvGrpSpPr>
      <p:grpSpPr>
        <a:xfrm>
          <a:off x="0" y="0"/>
          <a:ext cx="0" cy="0"/>
          <a:chOff x="0" y="0"/>
          <a:chExt cx="0" cy="0"/>
        </a:xfrm>
      </p:grpSpPr>
      <p:sp>
        <p:nvSpPr>
          <p:cNvPr id="191" name="Google Shape;191;p24"/>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txBox="1">
            <a:spLocks noGrp="1"/>
          </p:cNvSpPr>
          <p:nvPr>
            <p:ph type="title"/>
          </p:nvPr>
        </p:nvSpPr>
        <p:spPr>
          <a:xfrm>
            <a:off x="7200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4"/>
          <p:cNvSpPr txBox="1">
            <a:spLocks noGrp="1"/>
          </p:cNvSpPr>
          <p:nvPr>
            <p:ph type="subTitle" idx="1"/>
          </p:nvPr>
        </p:nvSpPr>
        <p:spPr>
          <a:xfrm>
            <a:off x="7200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4"/>
          <p:cNvSpPr txBox="1">
            <a:spLocks noGrp="1"/>
          </p:cNvSpPr>
          <p:nvPr>
            <p:ph type="title" idx="2"/>
          </p:nvPr>
        </p:nvSpPr>
        <p:spPr>
          <a:xfrm>
            <a:off x="34038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4"/>
          <p:cNvSpPr txBox="1">
            <a:spLocks noGrp="1"/>
          </p:cNvSpPr>
          <p:nvPr>
            <p:ph type="subTitle" idx="3"/>
          </p:nvPr>
        </p:nvSpPr>
        <p:spPr>
          <a:xfrm>
            <a:off x="34038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4"/>
          <p:cNvSpPr txBox="1">
            <a:spLocks noGrp="1"/>
          </p:cNvSpPr>
          <p:nvPr>
            <p:ph type="title" idx="4"/>
          </p:nvPr>
        </p:nvSpPr>
        <p:spPr>
          <a:xfrm>
            <a:off x="60876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4"/>
          <p:cNvSpPr txBox="1">
            <a:spLocks noGrp="1"/>
          </p:cNvSpPr>
          <p:nvPr>
            <p:ph type="subTitle" idx="5"/>
          </p:nvPr>
        </p:nvSpPr>
        <p:spPr>
          <a:xfrm>
            <a:off x="60876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9" name="Google Shape;199;p24"/>
          <p:cNvGrpSpPr/>
          <p:nvPr/>
        </p:nvGrpSpPr>
        <p:grpSpPr>
          <a:xfrm flipH="1">
            <a:off x="-227075" y="-6920"/>
            <a:ext cx="846139" cy="916664"/>
            <a:chOff x="4609750" y="1462400"/>
            <a:chExt cx="1524025" cy="1671525"/>
          </a:xfrm>
        </p:grpSpPr>
        <p:sp>
          <p:nvSpPr>
            <p:cNvPr id="200" name="Google Shape;200;p24"/>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4"/>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4"/>
        <p:cNvGrpSpPr/>
        <p:nvPr/>
      </p:nvGrpSpPr>
      <p:grpSpPr>
        <a:xfrm>
          <a:off x="0" y="0"/>
          <a:ext cx="0" cy="0"/>
          <a:chOff x="0" y="0"/>
          <a:chExt cx="0" cy="0"/>
        </a:xfrm>
      </p:grpSpPr>
      <p:sp>
        <p:nvSpPr>
          <p:cNvPr id="295" name="Google Shape;295;p32"/>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8"/>
        <p:cNvGrpSpPr/>
        <p:nvPr/>
      </p:nvGrpSpPr>
      <p:grpSpPr>
        <a:xfrm>
          <a:off x="0" y="0"/>
          <a:ext cx="0" cy="0"/>
          <a:chOff x="0" y="0"/>
          <a:chExt cx="0" cy="0"/>
        </a:xfrm>
      </p:grpSpPr>
      <p:sp>
        <p:nvSpPr>
          <p:cNvPr id="289" name="Google Shape;289;p31"/>
          <p:cNvSpPr txBox="1">
            <a:spLocks noGrp="1"/>
          </p:cNvSpPr>
          <p:nvPr>
            <p:ph type="ctrTitle"/>
          </p:nvPr>
        </p:nvSpPr>
        <p:spPr>
          <a:xfrm>
            <a:off x="2429950" y="540000"/>
            <a:ext cx="4284000" cy="997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0" name="Google Shape;290;p31"/>
          <p:cNvSpPr txBox="1">
            <a:spLocks noGrp="1"/>
          </p:cNvSpPr>
          <p:nvPr>
            <p:ph type="subTitle" idx="1"/>
          </p:nvPr>
        </p:nvSpPr>
        <p:spPr>
          <a:xfrm>
            <a:off x="2425075" y="1537800"/>
            <a:ext cx="4293900" cy="12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31"/>
          <p:cNvSpPr txBox="1"/>
          <p:nvPr/>
        </p:nvSpPr>
        <p:spPr>
          <a:xfrm>
            <a:off x="2450300" y="3872100"/>
            <a:ext cx="42435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lang="en" sz="1200">
                <a:solidFill>
                  <a:schemeClr val="lt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200">
                <a:solidFill>
                  <a:schemeClr val="dk1"/>
                </a:solidFill>
                <a:latin typeface="Assistant"/>
                <a:ea typeface="Assistant"/>
                <a:cs typeface="Assistant"/>
                <a:sym typeface="Assistant"/>
              </a:rPr>
              <a:t>, including icons by </a:t>
            </a:r>
            <a:r>
              <a:rPr lang="en" sz="1200">
                <a:solidFill>
                  <a:schemeClr val="lt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200">
                <a:solidFill>
                  <a:schemeClr val="dk1"/>
                </a:solidFill>
                <a:latin typeface="Assistant"/>
                <a:ea typeface="Assistant"/>
                <a:cs typeface="Assistant"/>
                <a:sym typeface="Assistant"/>
              </a:rPr>
              <a:t>, and infographics &amp; images by </a:t>
            </a:r>
            <a:r>
              <a:rPr lang="en" sz="1200">
                <a:solidFill>
                  <a:schemeClr val="lt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200">
              <a:solidFill>
                <a:schemeClr val="lt1"/>
              </a:solidFill>
              <a:latin typeface="Assistant"/>
              <a:ea typeface="Assistant"/>
              <a:cs typeface="Assistant"/>
              <a:sym typeface="Assistant"/>
            </a:endParaRPr>
          </a:p>
        </p:txBody>
      </p:sp>
      <p:sp>
        <p:nvSpPr>
          <p:cNvPr id="292" name="Google Shape;292;p31"/>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5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5876"/>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1pPr>
            <a:lvl2pPr lvl="1"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2pPr>
            <a:lvl3pPr lvl="2"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3pPr>
            <a:lvl4pPr lvl="3"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4pPr>
            <a:lvl5pPr lvl="4"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5pPr>
            <a:lvl6pPr lvl="5"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6pPr>
            <a:lvl7pPr lvl="6"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7pPr>
            <a:lvl8pPr lvl="7"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8pPr>
            <a:lvl9pPr lvl="8"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70" r:id="rId7"/>
    <p:sldLayoutId id="2147483678" r:id="rId8"/>
    <p:sldLayoutId id="2147483682" r:id="rId9"/>
    <p:sldLayoutId id="2147483683"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ctrTitle"/>
          </p:nvPr>
        </p:nvSpPr>
        <p:spPr>
          <a:xfrm>
            <a:off x="781709" y="1043707"/>
            <a:ext cx="8147044" cy="1920300"/>
          </a:xfrm>
          <a:prstGeom prst="rect">
            <a:avLst/>
          </a:prstGeom>
        </p:spPr>
        <p:txBody>
          <a:bodyPr spcFirstLastPara="1" wrap="square" lIns="0" tIns="0" rIns="0" bIns="0" anchor="ctr" anchorCtr="0">
            <a:noAutofit/>
          </a:bodyPr>
          <a:lstStyle/>
          <a:p>
            <a:pPr marL="0" lvl="0" indent="0" algn="r" rtl="0">
              <a:lnSpc>
                <a:spcPct val="90000"/>
              </a:lnSpc>
              <a:spcBef>
                <a:spcPts val="0"/>
              </a:spcBef>
              <a:spcAft>
                <a:spcPts val="0"/>
              </a:spcAft>
              <a:buNone/>
            </a:pPr>
            <a:r>
              <a:rPr lang="en-US" sz="3200" dirty="0">
                <a:solidFill>
                  <a:srgbClr val="0070C0"/>
                </a:solidFill>
              </a:rPr>
              <a:t> </a:t>
            </a:r>
            <a:r>
              <a:rPr lang="en-US" sz="3200" dirty="0">
                <a:solidFill>
                  <a:srgbClr val="00B050"/>
                </a:solidFill>
              </a:rPr>
              <a:t>Cross-Lingual</a:t>
            </a:r>
            <a:r>
              <a:rPr lang="en-US" sz="3200" dirty="0">
                <a:solidFill>
                  <a:schemeClr val="tx1"/>
                </a:solidFill>
              </a:rPr>
              <a:t> and</a:t>
            </a:r>
            <a:r>
              <a:rPr lang="en-US" sz="3200" dirty="0">
                <a:solidFill>
                  <a:srgbClr val="0070C0"/>
                </a:solidFill>
              </a:rPr>
              <a:t> Multi-Task Learning </a:t>
            </a:r>
            <a:r>
              <a:rPr lang="en-US" sz="3200" dirty="0">
                <a:solidFill>
                  <a:schemeClr val="tx2">
                    <a:lumMod val="10000"/>
                  </a:schemeClr>
                </a:solidFill>
              </a:rPr>
              <a:t>with</a:t>
            </a:r>
            <a:r>
              <a:rPr lang="en-US" sz="3200" dirty="0">
                <a:solidFill>
                  <a:srgbClr val="0070C0"/>
                </a:solidFill>
              </a:rPr>
              <a:t> </a:t>
            </a:r>
            <a:r>
              <a:rPr lang="en-US" sz="3200" dirty="0">
                <a:solidFill>
                  <a:schemeClr val="bg2"/>
                </a:solidFill>
              </a:rPr>
              <a:t>Knowledge Distillation </a:t>
            </a:r>
            <a:r>
              <a:rPr lang="en-US" sz="3200" dirty="0">
                <a:solidFill>
                  <a:schemeClr val="tx2">
                    <a:lumMod val="10000"/>
                  </a:schemeClr>
                </a:solidFill>
              </a:rPr>
              <a:t>for</a:t>
            </a:r>
            <a:br>
              <a:rPr lang="en-US" sz="3200" dirty="0">
                <a:solidFill>
                  <a:srgbClr val="0070C0"/>
                </a:solidFill>
              </a:rPr>
            </a:br>
            <a:r>
              <a:rPr lang="en-US" sz="3200" dirty="0">
                <a:solidFill>
                  <a:schemeClr val="bg1">
                    <a:lumMod val="75000"/>
                  </a:schemeClr>
                </a:solidFill>
              </a:rPr>
              <a:t>Emotion Recognition </a:t>
            </a:r>
            <a:br>
              <a:rPr lang="en-US" sz="3200" dirty="0">
                <a:solidFill>
                  <a:srgbClr val="0070C0"/>
                </a:solidFill>
              </a:rPr>
            </a:br>
            <a:r>
              <a:rPr lang="en-US" sz="3200" dirty="0">
                <a:solidFill>
                  <a:schemeClr val="tx2">
                    <a:lumMod val="10000"/>
                  </a:schemeClr>
                </a:solidFill>
              </a:rPr>
              <a:t>in</a:t>
            </a:r>
            <a:r>
              <a:rPr lang="en-US" sz="3200" dirty="0">
                <a:solidFill>
                  <a:srgbClr val="0070C0"/>
                </a:solidFill>
              </a:rPr>
              <a:t> </a:t>
            </a:r>
            <a:r>
              <a:rPr lang="en-US" sz="3200" dirty="0">
                <a:solidFill>
                  <a:schemeClr val="bg2">
                    <a:lumMod val="75000"/>
                  </a:schemeClr>
                </a:solidFill>
              </a:rPr>
              <a:t>Low Resource Romanian</a:t>
            </a:r>
            <a:r>
              <a:rPr lang="ro-RO" sz="3200" dirty="0">
                <a:solidFill>
                  <a:schemeClr val="bg2">
                    <a:lumMod val="75000"/>
                  </a:schemeClr>
                </a:solidFill>
              </a:rPr>
              <a:t> </a:t>
            </a:r>
            <a:endParaRPr sz="3200" dirty="0">
              <a:solidFill>
                <a:schemeClr val="bg2">
                  <a:lumMod val="75000"/>
                </a:schemeClr>
              </a:solidFill>
            </a:endParaRPr>
          </a:p>
        </p:txBody>
      </p:sp>
      <p:sp>
        <p:nvSpPr>
          <p:cNvPr id="308" name="Google Shape;308;p36"/>
          <p:cNvSpPr txBox="1">
            <a:spLocks noGrp="1"/>
          </p:cNvSpPr>
          <p:nvPr>
            <p:ph type="subTitle" idx="1"/>
          </p:nvPr>
        </p:nvSpPr>
        <p:spPr>
          <a:xfrm>
            <a:off x="4656983" y="4296489"/>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University Politehnica of </a:t>
            </a:r>
            <a:r>
              <a:rPr lang="ro-RO" dirty="0" err="1"/>
              <a:t>Bucharest</a:t>
            </a:r>
            <a:endParaRPr dirty="0">
              <a:solidFill>
                <a:schemeClr val="dk1"/>
              </a:solidFill>
            </a:endParaRPr>
          </a:p>
        </p:txBody>
      </p:sp>
      <p:sp>
        <p:nvSpPr>
          <p:cNvPr id="309" name="Google Shape;309;p36"/>
          <p:cNvSpPr/>
          <p:nvPr/>
        </p:nvSpPr>
        <p:spPr>
          <a:xfrm>
            <a:off x="385062" y="309388"/>
            <a:ext cx="1280100" cy="2742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1"/>
                </a:solidFill>
                <a:latin typeface="Assistant"/>
                <a:ea typeface="Assistant"/>
                <a:cs typeface="Assistant"/>
                <a:sym typeface="Assistant"/>
              </a:rPr>
              <a:t>Slidesgo School</a:t>
            </a:r>
            <a:endParaRPr sz="1200" dirty="0">
              <a:solidFill>
                <a:schemeClr val="accent1"/>
              </a:solidFill>
              <a:latin typeface="Assistant"/>
              <a:ea typeface="Assistant"/>
              <a:cs typeface="Assistant"/>
              <a:sym typeface="Assistant"/>
            </a:endParaRPr>
          </a:p>
        </p:txBody>
      </p:sp>
      <p:pic>
        <p:nvPicPr>
          <p:cNvPr id="2" name="Imagine 1" descr="O imagine care conține text, siglă, Font, Marcă comercială&#10;&#10;Descriere generată automat">
            <a:extLst>
              <a:ext uri="{FF2B5EF4-FFF2-40B4-BE49-F238E27FC236}">
                <a16:creationId xmlns:a16="http://schemas.microsoft.com/office/drawing/2014/main" id="{AC45FE65-F6E0-6562-0428-F9FEEB19F5D6}"/>
              </a:ext>
            </a:extLst>
          </p:cNvPr>
          <p:cNvPicPr>
            <a:picLocks noChangeAspect="1"/>
          </p:cNvPicPr>
          <p:nvPr/>
        </p:nvPicPr>
        <p:blipFill rotWithShape="1">
          <a:blip r:embed="rId3"/>
          <a:srcRect t="-206" b="206"/>
          <a:stretch/>
        </p:blipFill>
        <p:spPr>
          <a:xfrm>
            <a:off x="8035503" y="4054614"/>
            <a:ext cx="893250" cy="893250"/>
          </a:xfrm>
          <a:prstGeom prst="flowChartConnector">
            <a:avLst/>
          </a:prstGeom>
        </p:spPr>
      </p:pic>
      <p:pic>
        <p:nvPicPr>
          <p:cNvPr id="3" name="Imagine 2">
            <a:extLst>
              <a:ext uri="{FF2B5EF4-FFF2-40B4-BE49-F238E27FC236}">
                <a16:creationId xmlns:a16="http://schemas.microsoft.com/office/drawing/2014/main" id="{3F84FEE0-12FF-32CC-2167-89777AF9DC80}"/>
              </a:ext>
            </a:extLst>
          </p:cNvPr>
          <p:cNvPicPr>
            <a:picLocks noChangeAspect="1"/>
          </p:cNvPicPr>
          <p:nvPr/>
        </p:nvPicPr>
        <p:blipFill>
          <a:blip r:embed="rId4"/>
          <a:stretch>
            <a:fillRect/>
          </a:stretch>
        </p:blipFill>
        <p:spPr>
          <a:xfrm>
            <a:off x="229042" y="214617"/>
            <a:ext cx="1471290" cy="650386"/>
          </a:xfrm>
          <a:prstGeom prst="rect">
            <a:avLst/>
          </a:prstGeom>
        </p:spPr>
      </p:pic>
      <p:sp>
        <p:nvSpPr>
          <p:cNvPr id="5" name="Google Shape;308;p36">
            <a:extLst>
              <a:ext uri="{FF2B5EF4-FFF2-40B4-BE49-F238E27FC236}">
                <a16:creationId xmlns:a16="http://schemas.microsoft.com/office/drawing/2014/main" id="{108F010D-EAF7-C335-F23A-13862A6D82DF}"/>
              </a:ext>
            </a:extLst>
          </p:cNvPr>
          <p:cNvSpPr txBox="1">
            <a:spLocks/>
          </p:cNvSpPr>
          <p:nvPr/>
        </p:nvSpPr>
        <p:spPr>
          <a:xfrm>
            <a:off x="6786254" y="3486078"/>
            <a:ext cx="2229729" cy="350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marL="0" indent="0" algn="r"/>
            <a:r>
              <a:rPr lang="ro-RO" sz="1800" dirty="0"/>
              <a:t>Matei Vlad Cristian</a:t>
            </a:r>
            <a:endParaRPr lang="en-US" sz="1800" dirty="0"/>
          </a:p>
          <a:p>
            <a:pPr marL="0" indent="0" algn="r"/>
            <a:r>
              <a:rPr lang="en-US" sz="1800" dirty="0"/>
              <a:t>AI Master II</a:t>
            </a:r>
          </a:p>
          <a:p>
            <a:pPr marL="0" indent="0" algn="r"/>
            <a:endParaRPr lang="ro-RO" sz="1800" dirty="0"/>
          </a:p>
        </p:txBody>
      </p:sp>
      <p:sp>
        <p:nvSpPr>
          <p:cNvPr id="4" name="Google Shape;307;p36">
            <a:extLst>
              <a:ext uri="{FF2B5EF4-FFF2-40B4-BE49-F238E27FC236}">
                <a16:creationId xmlns:a16="http://schemas.microsoft.com/office/drawing/2014/main" id="{FF86E6A3-B99A-FFF2-43F0-BAE29FE0D0C2}"/>
              </a:ext>
            </a:extLst>
          </p:cNvPr>
          <p:cNvSpPr txBox="1">
            <a:spLocks/>
          </p:cNvSpPr>
          <p:nvPr/>
        </p:nvSpPr>
        <p:spPr>
          <a:xfrm>
            <a:off x="-2408360" y="2785689"/>
            <a:ext cx="8147044" cy="192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Open Sans ExtraBold"/>
              <a:buNone/>
              <a:defRPr sz="5500" b="0" i="0" u="none" strike="noStrike" cap="none">
                <a:solidFill>
                  <a:srgbClr val="191919"/>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9pPr>
          </a:lstStyle>
          <a:p>
            <a:pPr algn="r">
              <a:lnSpc>
                <a:spcPct val="90000"/>
              </a:lnSpc>
            </a:pPr>
            <a:r>
              <a:rPr lang="en-US" sz="1400" dirty="0">
                <a:solidFill>
                  <a:schemeClr val="bg1">
                    <a:lumMod val="75000"/>
                  </a:schemeClr>
                </a:solidFill>
              </a:rPr>
              <a:t>You must tell the audience what are you going to show them</a:t>
            </a:r>
          </a:p>
          <a:p>
            <a:pPr algn="r">
              <a:lnSpc>
                <a:spcPct val="90000"/>
              </a:lnSpc>
            </a:pPr>
            <a:r>
              <a:rPr lang="en-US" sz="1400" dirty="0">
                <a:solidFill>
                  <a:schemeClr val="bg1">
                    <a:lumMod val="75000"/>
                  </a:schemeClr>
                </a:solidFill>
              </a:rPr>
              <a:t>(traditional approach)</a:t>
            </a:r>
            <a:endParaRPr lang="en-US" sz="48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F95D4F4B-A06A-C1D0-2464-2C26180B4945}"/>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B9D31809-D1DD-BCB4-EB34-BB5A5389DC91}"/>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3856E7F3-EE0C-D966-8958-35A778E21E92}"/>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2</a:t>
            </a:r>
            <a:endParaRPr lang="ro-RO" sz="1100" dirty="0">
              <a:solidFill>
                <a:schemeClr val="tx2"/>
              </a:solidFill>
            </a:endParaRPr>
          </a:p>
        </p:txBody>
      </p:sp>
      <p:pic>
        <p:nvPicPr>
          <p:cNvPr id="4" name="Imagine 3">
            <a:extLst>
              <a:ext uri="{FF2B5EF4-FFF2-40B4-BE49-F238E27FC236}">
                <a16:creationId xmlns:a16="http://schemas.microsoft.com/office/drawing/2014/main" id="{2DA9F665-2F0D-4617-4FB0-2A803E266026}"/>
              </a:ext>
            </a:extLst>
          </p:cNvPr>
          <p:cNvPicPr>
            <a:picLocks noChangeAspect="1"/>
          </p:cNvPicPr>
          <p:nvPr/>
        </p:nvPicPr>
        <p:blipFill>
          <a:blip r:embed="rId3"/>
          <a:srcRect/>
          <a:stretch/>
        </p:blipFill>
        <p:spPr>
          <a:xfrm>
            <a:off x="1261508" y="1895475"/>
            <a:ext cx="2549420" cy="2723935"/>
          </a:xfrm>
          <a:prstGeom prst="rect">
            <a:avLst/>
          </a:prstGeom>
        </p:spPr>
      </p:pic>
      <p:sp>
        <p:nvSpPr>
          <p:cNvPr id="6" name="Google Shape;643;p51">
            <a:extLst>
              <a:ext uri="{FF2B5EF4-FFF2-40B4-BE49-F238E27FC236}">
                <a16:creationId xmlns:a16="http://schemas.microsoft.com/office/drawing/2014/main" id="{929766E1-DB1D-F4EF-EF1D-5CE7470F030B}"/>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SST-2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A19CE7E6-4950-A6B8-B563-2A96A71567C7}"/>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Sentiment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908228CF-5D6F-72D6-AF22-0936A86FC5EA}"/>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77FB9E45-61AF-6EAC-77D2-6B77E7979F68}"/>
              </a:ext>
            </a:extLst>
          </p:cNvPr>
          <p:cNvSpPr txBox="1"/>
          <p:nvPr/>
        </p:nvSpPr>
        <p:spPr>
          <a:xfrm>
            <a:off x="4572000" y="1267481"/>
            <a:ext cx="4000500" cy="375487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Selected ~70K English sentences extracted from movie reviews.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96% train, 1.3% validation, and 2.6% test will be used in this research.</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It can be observed that there are various domains, not only in terms of language but also regarding the source domain of the datasets.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p:txBody>
      </p:sp>
    </p:spTree>
    <p:extLst>
      <p:ext uri="{BB962C8B-B14F-4D97-AF65-F5344CB8AC3E}">
        <p14:creationId xmlns:p14="http://schemas.microsoft.com/office/powerpoint/2010/main" val="121355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4E39D410-30FD-5DA0-FE9B-3D6EEFE7947D}"/>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3CAB2774-18DB-481A-F864-11459A64E589}"/>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9ECE82D6-FA45-0C5A-62D0-C55875D3DA74}"/>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3</a:t>
            </a:r>
            <a:endParaRPr lang="ro-RO" sz="1100" dirty="0">
              <a:solidFill>
                <a:schemeClr val="tx2"/>
              </a:solidFill>
            </a:endParaRPr>
          </a:p>
        </p:txBody>
      </p:sp>
      <p:pic>
        <p:nvPicPr>
          <p:cNvPr id="4" name="Imagine 3">
            <a:extLst>
              <a:ext uri="{FF2B5EF4-FFF2-40B4-BE49-F238E27FC236}">
                <a16:creationId xmlns:a16="http://schemas.microsoft.com/office/drawing/2014/main" id="{0A959310-5CBE-D71E-F06D-CBF6AF59E2B7}"/>
              </a:ext>
            </a:extLst>
          </p:cNvPr>
          <p:cNvPicPr>
            <a:picLocks noChangeAspect="1"/>
          </p:cNvPicPr>
          <p:nvPr/>
        </p:nvPicPr>
        <p:blipFill>
          <a:blip r:embed="rId3"/>
          <a:srcRect/>
          <a:stretch/>
        </p:blipFill>
        <p:spPr>
          <a:xfrm>
            <a:off x="942975" y="1783138"/>
            <a:ext cx="3133725" cy="2999102"/>
          </a:xfrm>
          <a:prstGeom prst="rect">
            <a:avLst/>
          </a:prstGeom>
        </p:spPr>
      </p:pic>
      <p:sp>
        <p:nvSpPr>
          <p:cNvPr id="6" name="Google Shape;643;p51">
            <a:extLst>
              <a:ext uri="{FF2B5EF4-FFF2-40B4-BE49-F238E27FC236}">
                <a16:creationId xmlns:a16="http://schemas.microsoft.com/office/drawing/2014/main" id="{C29B3DA1-DAD3-6E16-3AE0-3515CB63CE30}"/>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err="1">
                <a:latin typeface="Assistant" pitchFamily="2" charset="-79"/>
                <a:cs typeface="Assistant" pitchFamily="2" charset="-79"/>
              </a:rPr>
              <a:t>MoRoCo</a:t>
            </a:r>
            <a:r>
              <a:rPr lang="en-US" sz="1800" b="1" dirty="0">
                <a:latin typeface="Assistant" pitchFamily="2" charset="-79"/>
                <a:cs typeface="Assistant" pitchFamily="2" charset="-79"/>
              </a:rPr>
              <a:t>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14B3649A-4CE4-CD5C-CE21-2C90C325E891}"/>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News Categorization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4ACCB54D-34A1-3C28-A4C3-CB54D162586E}"/>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4081254A-BE71-6867-E31F-35C91BC655C3}"/>
              </a:ext>
            </a:extLst>
          </p:cNvPr>
          <p:cNvSpPr txBox="1"/>
          <p:nvPr/>
        </p:nvSpPr>
        <p:spPr>
          <a:xfrm>
            <a:off x="4572000" y="1267481"/>
            <a:ext cx="400050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Selected ~33.5K Romanian and </a:t>
            </a:r>
            <a:r>
              <a:rPr lang="en-US" dirty="0" err="1">
                <a:latin typeface="Assistant" pitchFamily="2" charset="-79"/>
                <a:cs typeface="Assistant" pitchFamily="2" charset="-79"/>
              </a:rPr>
              <a:t>Moldovian</a:t>
            </a:r>
            <a:r>
              <a:rPr lang="en-US" dirty="0">
                <a:latin typeface="Assistant" pitchFamily="2" charset="-79"/>
                <a:cs typeface="Assistant" pitchFamily="2" charset="-79"/>
              </a:rPr>
              <a:t> samples of text collected from the news domain.</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~65% train, 17.6% validation, and 17.6% test will be used in this research.</a:t>
            </a:r>
          </a:p>
          <a:p>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p:txBody>
      </p:sp>
    </p:spTree>
    <p:extLst>
      <p:ext uri="{BB962C8B-B14F-4D97-AF65-F5344CB8AC3E}">
        <p14:creationId xmlns:p14="http://schemas.microsoft.com/office/powerpoint/2010/main" val="303174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22DCB80F-D8C2-689B-24CD-777E9B8CA212}"/>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5A59EEA7-D3F0-4D91-6563-7D9EC1C185B2}"/>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FA9CCE88-FB72-0C75-0DC7-8274FAED566A}"/>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3</a:t>
            </a:r>
            <a:endParaRPr lang="ro-RO" sz="1100" dirty="0">
              <a:solidFill>
                <a:schemeClr val="tx2"/>
              </a:solidFill>
            </a:endParaRPr>
          </a:p>
        </p:txBody>
      </p:sp>
      <p:pic>
        <p:nvPicPr>
          <p:cNvPr id="4" name="Imagine 3">
            <a:extLst>
              <a:ext uri="{FF2B5EF4-FFF2-40B4-BE49-F238E27FC236}">
                <a16:creationId xmlns:a16="http://schemas.microsoft.com/office/drawing/2014/main" id="{8BE6125E-00F0-F7BD-BA76-6211444A2A7A}"/>
              </a:ext>
            </a:extLst>
          </p:cNvPr>
          <p:cNvPicPr>
            <a:picLocks noChangeAspect="1"/>
          </p:cNvPicPr>
          <p:nvPr/>
        </p:nvPicPr>
        <p:blipFill>
          <a:blip r:embed="rId3"/>
          <a:srcRect/>
          <a:stretch/>
        </p:blipFill>
        <p:spPr>
          <a:xfrm>
            <a:off x="942975" y="2035062"/>
            <a:ext cx="3133725" cy="2495253"/>
          </a:xfrm>
          <a:prstGeom prst="rect">
            <a:avLst/>
          </a:prstGeom>
        </p:spPr>
      </p:pic>
      <p:sp>
        <p:nvSpPr>
          <p:cNvPr id="6" name="Google Shape;643;p51">
            <a:extLst>
              <a:ext uri="{FF2B5EF4-FFF2-40B4-BE49-F238E27FC236}">
                <a16:creationId xmlns:a16="http://schemas.microsoft.com/office/drawing/2014/main" id="{9E8F23A4-2EC5-DBE2-9C53-8CD3A587DB22}"/>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Ag News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DE70B8A0-07E8-8F9D-C4B6-2FDAF1AEA46C}"/>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News Categorization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B96C9956-359E-9B22-7C8C-1254C9F14BD8}"/>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2D25E322-48B8-5D65-3054-D33D574DF04E}"/>
              </a:ext>
            </a:extLst>
          </p:cNvPr>
          <p:cNvSpPr txBox="1"/>
          <p:nvPr/>
        </p:nvSpPr>
        <p:spPr>
          <a:xfrm>
            <a:off x="4572000" y="1267481"/>
            <a:ext cx="400050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Vast collection of English news articles, comprising over 1 million examples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Only a subset of 120K examples for training and 7.6K will be used.</a:t>
            </a:r>
          </a:p>
          <a:p>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p:txBody>
      </p:sp>
    </p:spTree>
    <p:extLst>
      <p:ext uri="{BB962C8B-B14F-4D97-AF65-F5344CB8AC3E}">
        <p14:creationId xmlns:p14="http://schemas.microsoft.com/office/powerpoint/2010/main" val="99465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D055BCA0-372B-A5C8-A002-D9270FA42404}"/>
            </a:ext>
          </a:extLst>
        </p:cNvPr>
        <p:cNvGrpSpPr/>
        <p:nvPr/>
      </p:nvGrpSpPr>
      <p:grpSpPr>
        <a:xfrm>
          <a:off x="0" y="0"/>
          <a:ext cx="0" cy="0"/>
          <a:chOff x="0" y="0"/>
          <a:chExt cx="0" cy="0"/>
        </a:xfrm>
      </p:grpSpPr>
      <p:sp>
        <p:nvSpPr>
          <p:cNvPr id="2" name="Google Shape;630;p50">
            <a:extLst>
              <a:ext uri="{FF2B5EF4-FFF2-40B4-BE49-F238E27FC236}">
                <a16:creationId xmlns:a16="http://schemas.microsoft.com/office/drawing/2014/main" id="{03ED01B8-7937-2E9C-53DF-19E8C3DBC373}"/>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endParaRPr lang="ro-RO" sz="1100" dirty="0">
              <a:solidFill>
                <a:schemeClr val="tx2"/>
              </a:solidFill>
            </a:endParaRPr>
          </a:p>
        </p:txBody>
      </p:sp>
      <p:sp>
        <p:nvSpPr>
          <p:cNvPr id="3" name="CasetăText 2">
            <a:extLst>
              <a:ext uri="{FF2B5EF4-FFF2-40B4-BE49-F238E27FC236}">
                <a16:creationId xmlns:a16="http://schemas.microsoft.com/office/drawing/2014/main" id="{33BEEF2D-E076-4BF8-B757-5ED4021E6236}"/>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pic>
        <p:nvPicPr>
          <p:cNvPr id="13" name="Picture 12" descr="A diagram of a language&#10;&#10;Description automatically generated">
            <a:extLst>
              <a:ext uri="{FF2B5EF4-FFF2-40B4-BE49-F238E27FC236}">
                <a16:creationId xmlns:a16="http://schemas.microsoft.com/office/drawing/2014/main" id="{D5FAE042-D95E-E32A-772E-7ED213DE2DA7}"/>
              </a:ext>
            </a:extLst>
          </p:cNvPr>
          <p:cNvPicPr>
            <a:picLocks noChangeAspect="1"/>
          </p:cNvPicPr>
          <p:nvPr/>
        </p:nvPicPr>
        <p:blipFill>
          <a:blip r:embed="rId3"/>
          <a:stretch>
            <a:fillRect/>
          </a:stretch>
        </p:blipFill>
        <p:spPr>
          <a:xfrm>
            <a:off x="38100" y="552450"/>
            <a:ext cx="9067800" cy="4038600"/>
          </a:xfrm>
          <a:prstGeom prst="rect">
            <a:avLst/>
          </a:prstGeom>
        </p:spPr>
      </p:pic>
    </p:spTree>
    <p:extLst>
      <p:ext uri="{BB962C8B-B14F-4D97-AF65-F5344CB8AC3E}">
        <p14:creationId xmlns:p14="http://schemas.microsoft.com/office/powerpoint/2010/main" val="226688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7799FD3B-6F11-AD27-406A-A57ECCA1A48C}"/>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991AC463-A234-3BD6-2C59-40F4C8C16C06}"/>
              </a:ext>
            </a:extLst>
          </p:cNvPr>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Methods</a:t>
            </a:r>
            <a:endParaRPr sz="5000" b="1" dirty="0">
              <a:solidFill>
                <a:schemeClr val="dk2"/>
              </a:solidFill>
              <a:latin typeface="Assistant" pitchFamily="2" charset="-79"/>
              <a:cs typeface="Assistant" pitchFamily="2" charset="-79"/>
            </a:endParaRPr>
          </a:p>
        </p:txBody>
      </p:sp>
      <p:grpSp>
        <p:nvGrpSpPr>
          <p:cNvPr id="355" name="Google Shape;355;p39">
            <a:extLst>
              <a:ext uri="{FF2B5EF4-FFF2-40B4-BE49-F238E27FC236}">
                <a16:creationId xmlns:a16="http://schemas.microsoft.com/office/drawing/2014/main" id="{4AF4968F-2948-F66E-5C39-B8C091B98FC0}"/>
              </a:ext>
            </a:extLst>
          </p:cNvPr>
          <p:cNvGrpSpPr/>
          <p:nvPr/>
        </p:nvGrpSpPr>
        <p:grpSpPr>
          <a:xfrm>
            <a:off x="2571849" y="3506143"/>
            <a:ext cx="4000294" cy="1097356"/>
            <a:chOff x="-184725" y="2931975"/>
            <a:chExt cx="6096150" cy="1671525"/>
          </a:xfrm>
        </p:grpSpPr>
        <p:grpSp>
          <p:nvGrpSpPr>
            <p:cNvPr id="356" name="Google Shape;356;p39">
              <a:extLst>
                <a:ext uri="{FF2B5EF4-FFF2-40B4-BE49-F238E27FC236}">
                  <a16:creationId xmlns:a16="http://schemas.microsoft.com/office/drawing/2014/main" id="{3426FE7E-E463-A4C4-7F7B-B90C5ABD8DF7}"/>
                </a:ext>
              </a:extLst>
            </p:cNvPr>
            <p:cNvGrpSpPr/>
            <p:nvPr/>
          </p:nvGrpSpPr>
          <p:grpSpPr>
            <a:xfrm>
              <a:off x="1339325" y="2931975"/>
              <a:ext cx="1524025" cy="1671525"/>
              <a:chOff x="1339325" y="1462400"/>
              <a:chExt cx="1524025" cy="1671525"/>
            </a:xfrm>
          </p:grpSpPr>
          <p:sp>
            <p:nvSpPr>
              <p:cNvPr id="357" name="Google Shape;357;p39">
                <a:extLst>
                  <a:ext uri="{FF2B5EF4-FFF2-40B4-BE49-F238E27FC236}">
                    <a16:creationId xmlns:a16="http://schemas.microsoft.com/office/drawing/2014/main" id="{328383AE-29D5-8F1B-5CE9-60F6F6E6C5DC}"/>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a:extLst>
                  <a:ext uri="{FF2B5EF4-FFF2-40B4-BE49-F238E27FC236}">
                    <a16:creationId xmlns:a16="http://schemas.microsoft.com/office/drawing/2014/main" id="{33C74135-0EF4-90A7-E4E2-94718DC2A3A2}"/>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a:extLst>
                  <a:ext uri="{FF2B5EF4-FFF2-40B4-BE49-F238E27FC236}">
                    <a16:creationId xmlns:a16="http://schemas.microsoft.com/office/drawing/2014/main" id="{668E4A80-3FD8-894B-F91F-8C2ECB55BF3B}"/>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a:extLst>
                <a:ext uri="{FF2B5EF4-FFF2-40B4-BE49-F238E27FC236}">
                  <a16:creationId xmlns:a16="http://schemas.microsoft.com/office/drawing/2014/main" id="{1B7E8427-5BDF-2B35-2C77-40965B4CA74C}"/>
                </a:ext>
              </a:extLst>
            </p:cNvPr>
            <p:cNvGrpSpPr/>
            <p:nvPr/>
          </p:nvGrpSpPr>
          <p:grpSpPr>
            <a:xfrm>
              <a:off x="-184725" y="2931975"/>
              <a:ext cx="1524050" cy="1671525"/>
              <a:chOff x="2912575" y="1462400"/>
              <a:chExt cx="1524050" cy="1671525"/>
            </a:xfrm>
          </p:grpSpPr>
          <p:sp>
            <p:nvSpPr>
              <p:cNvPr id="361" name="Google Shape;361;p39">
                <a:extLst>
                  <a:ext uri="{FF2B5EF4-FFF2-40B4-BE49-F238E27FC236}">
                    <a16:creationId xmlns:a16="http://schemas.microsoft.com/office/drawing/2014/main" id="{D6148B57-FB59-BF6E-9C0B-6145B883BEB3}"/>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a:extLst>
                  <a:ext uri="{FF2B5EF4-FFF2-40B4-BE49-F238E27FC236}">
                    <a16:creationId xmlns:a16="http://schemas.microsoft.com/office/drawing/2014/main" id="{7C6F6795-501F-D13E-C3BF-353BB62A6D52}"/>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a:extLst>
                  <a:ext uri="{FF2B5EF4-FFF2-40B4-BE49-F238E27FC236}">
                    <a16:creationId xmlns:a16="http://schemas.microsoft.com/office/drawing/2014/main" id="{20CBC9A8-83C0-CED4-2654-EA30B463FAF3}"/>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a:extLst>
                <a:ext uri="{FF2B5EF4-FFF2-40B4-BE49-F238E27FC236}">
                  <a16:creationId xmlns:a16="http://schemas.microsoft.com/office/drawing/2014/main" id="{3D20EC8D-0B95-6BB5-F229-0CDBB84D919C}"/>
                </a:ext>
              </a:extLst>
            </p:cNvPr>
            <p:cNvGrpSpPr/>
            <p:nvPr/>
          </p:nvGrpSpPr>
          <p:grpSpPr>
            <a:xfrm>
              <a:off x="4387400" y="2931975"/>
              <a:ext cx="1524025" cy="1671525"/>
              <a:chOff x="1339325" y="1462400"/>
              <a:chExt cx="1524025" cy="1671525"/>
            </a:xfrm>
          </p:grpSpPr>
          <p:sp>
            <p:nvSpPr>
              <p:cNvPr id="365" name="Google Shape;365;p39">
                <a:extLst>
                  <a:ext uri="{FF2B5EF4-FFF2-40B4-BE49-F238E27FC236}">
                    <a16:creationId xmlns:a16="http://schemas.microsoft.com/office/drawing/2014/main" id="{15D6E10E-7BE2-E2A0-104D-21E297425432}"/>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a:extLst>
                  <a:ext uri="{FF2B5EF4-FFF2-40B4-BE49-F238E27FC236}">
                    <a16:creationId xmlns:a16="http://schemas.microsoft.com/office/drawing/2014/main" id="{AC0CE613-B733-3440-81DE-309C7580EF4E}"/>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a:extLst>
                  <a:ext uri="{FF2B5EF4-FFF2-40B4-BE49-F238E27FC236}">
                    <a16:creationId xmlns:a16="http://schemas.microsoft.com/office/drawing/2014/main" id="{482256F7-D6E5-64EF-1BC8-A1058709F407}"/>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a:extLst>
                <a:ext uri="{FF2B5EF4-FFF2-40B4-BE49-F238E27FC236}">
                  <a16:creationId xmlns:a16="http://schemas.microsoft.com/office/drawing/2014/main" id="{559AB7B6-A19A-7378-5DA7-914972C57628}"/>
                </a:ext>
              </a:extLst>
            </p:cNvPr>
            <p:cNvGrpSpPr/>
            <p:nvPr/>
          </p:nvGrpSpPr>
          <p:grpSpPr>
            <a:xfrm>
              <a:off x="2863350" y="2931975"/>
              <a:ext cx="1524050" cy="1671525"/>
              <a:chOff x="2912575" y="1462400"/>
              <a:chExt cx="1524050" cy="1671525"/>
            </a:xfrm>
          </p:grpSpPr>
          <p:sp>
            <p:nvSpPr>
              <p:cNvPr id="369" name="Google Shape;369;p39">
                <a:extLst>
                  <a:ext uri="{FF2B5EF4-FFF2-40B4-BE49-F238E27FC236}">
                    <a16:creationId xmlns:a16="http://schemas.microsoft.com/office/drawing/2014/main" id="{FD362C99-E1EC-A625-BA55-5486BAFF36F0}"/>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a:extLst>
                  <a:ext uri="{FF2B5EF4-FFF2-40B4-BE49-F238E27FC236}">
                    <a16:creationId xmlns:a16="http://schemas.microsoft.com/office/drawing/2014/main" id="{DCA2140E-62FE-CBBC-17FB-A63B52AB93B5}"/>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a:extLst>
                  <a:ext uri="{FF2B5EF4-FFF2-40B4-BE49-F238E27FC236}">
                    <a16:creationId xmlns:a16="http://schemas.microsoft.com/office/drawing/2014/main" id="{FADF817E-E5C5-7DD2-CE8C-11F8DCC17A4A}"/>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001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C8EAAC10-957B-7B84-C77D-47BCAFC8C3C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FC079C6-D143-A5F8-70C4-DBEB1BD596D0}"/>
              </a:ext>
            </a:extLst>
          </p:cNvPr>
          <p:cNvPicPr>
            <a:picLocks noChangeAspect="1"/>
          </p:cNvPicPr>
          <p:nvPr/>
        </p:nvPicPr>
        <p:blipFill>
          <a:blip r:embed="rId3"/>
          <a:stretch>
            <a:fillRect/>
          </a:stretch>
        </p:blipFill>
        <p:spPr>
          <a:xfrm>
            <a:off x="0" y="1155027"/>
            <a:ext cx="9144000" cy="2833446"/>
          </a:xfrm>
          <a:prstGeom prst="rect">
            <a:avLst/>
          </a:prstGeom>
        </p:spPr>
      </p:pic>
      <p:pic>
        <p:nvPicPr>
          <p:cNvPr id="3" name="Picture 2">
            <a:extLst>
              <a:ext uri="{FF2B5EF4-FFF2-40B4-BE49-F238E27FC236}">
                <a16:creationId xmlns:a16="http://schemas.microsoft.com/office/drawing/2014/main" id="{CE0927EE-F96D-9497-0BC6-A6D7F57C95D6}"/>
              </a:ext>
            </a:extLst>
          </p:cNvPr>
          <p:cNvPicPr>
            <a:picLocks noChangeAspect="1"/>
          </p:cNvPicPr>
          <p:nvPr/>
        </p:nvPicPr>
        <p:blipFill>
          <a:blip r:embed="rId4"/>
          <a:stretch>
            <a:fillRect/>
          </a:stretch>
        </p:blipFill>
        <p:spPr>
          <a:xfrm>
            <a:off x="0" y="644223"/>
            <a:ext cx="9144000" cy="3855054"/>
          </a:xfrm>
          <a:prstGeom prst="rect">
            <a:avLst/>
          </a:prstGeom>
        </p:spPr>
      </p:pic>
    </p:spTree>
    <p:extLst>
      <p:ext uri="{BB962C8B-B14F-4D97-AF65-F5344CB8AC3E}">
        <p14:creationId xmlns:p14="http://schemas.microsoft.com/office/powerpoint/2010/main" val="253488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A4D39154-078D-25E9-4FB7-F6E3BCFFD5E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0BCD14A-E590-455E-8EE8-EFFD264EC742}"/>
              </a:ext>
            </a:extLst>
          </p:cNvPr>
          <p:cNvPicPr>
            <a:picLocks noChangeAspect="1"/>
          </p:cNvPicPr>
          <p:nvPr/>
        </p:nvPicPr>
        <p:blipFill>
          <a:blip r:embed="rId3"/>
          <a:stretch>
            <a:fillRect/>
          </a:stretch>
        </p:blipFill>
        <p:spPr>
          <a:xfrm>
            <a:off x="947231" y="233036"/>
            <a:ext cx="7249537" cy="4677428"/>
          </a:xfrm>
          <a:prstGeom prst="rect">
            <a:avLst/>
          </a:prstGeom>
        </p:spPr>
      </p:pic>
    </p:spTree>
    <p:extLst>
      <p:ext uri="{BB962C8B-B14F-4D97-AF65-F5344CB8AC3E}">
        <p14:creationId xmlns:p14="http://schemas.microsoft.com/office/powerpoint/2010/main" val="901968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60ACFE9B-25E4-798D-8E0B-C2CDF408951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CCC6ADD-9E71-383E-97A2-7F4310F010F1}"/>
              </a:ext>
            </a:extLst>
          </p:cNvPr>
          <p:cNvPicPr>
            <a:picLocks noChangeAspect="1"/>
          </p:cNvPicPr>
          <p:nvPr/>
        </p:nvPicPr>
        <p:blipFill>
          <a:blip r:embed="rId3"/>
          <a:stretch>
            <a:fillRect/>
          </a:stretch>
        </p:blipFill>
        <p:spPr>
          <a:xfrm>
            <a:off x="704310" y="609326"/>
            <a:ext cx="7735380" cy="3924848"/>
          </a:xfrm>
          <a:prstGeom prst="rect">
            <a:avLst/>
          </a:prstGeom>
        </p:spPr>
      </p:pic>
    </p:spTree>
    <p:extLst>
      <p:ext uri="{BB962C8B-B14F-4D97-AF65-F5344CB8AC3E}">
        <p14:creationId xmlns:p14="http://schemas.microsoft.com/office/powerpoint/2010/main" val="404104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9A077045-C2F6-81B1-C21C-4A060DC259B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5DDAEAA-FD8B-5DF6-E8A2-7CC5BA8D30CC}"/>
              </a:ext>
            </a:extLst>
          </p:cNvPr>
          <p:cNvPicPr>
            <a:picLocks noChangeAspect="1"/>
          </p:cNvPicPr>
          <p:nvPr/>
        </p:nvPicPr>
        <p:blipFill>
          <a:blip r:embed="rId3"/>
          <a:stretch>
            <a:fillRect/>
          </a:stretch>
        </p:blipFill>
        <p:spPr>
          <a:xfrm>
            <a:off x="811401" y="609326"/>
            <a:ext cx="7735380" cy="3924848"/>
          </a:xfrm>
          <a:prstGeom prst="rect">
            <a:avLst/>
          </a:prstGeom>
        </p:spPr>
      </p:pic>
      <p:pic>
        <p:nvPicPr>
          <p:cNvPr id="4" name="Picture 3">
            <a:extLst>
              <a:ext uri="{FF2B5EF4-FFF2-40B4-BE49-F238E27FC236}">
                <a16:creationId xmlns:a16="http://schemas.microsoft.com/office/drawing/2014/main" id="{53DBD7B5-870C-24C1-7838-771B218CD78B}"/>
              </a:ext>
            </a:extLst>
          </p:cNvPr>
          <p:cNvPicPr>
            <a:picLocks noChangeAspect="1"/>
          </p:cNvPicPr>
          <p:nvPr/>
        </p:nvPicPr>
        <p:blipFill>
          <a:blip r:embed="rId4"/>
          <a:stretch>
            <a:fillRect/>
          </a:stretch>
        </p:blipFill>
        <p:spPr>
          <a:xfrm>
            <a:off x="0" y="190234"/>
            <a:ext cx="9144000" cy="4763031"/>
          </a:xfrm>
          <a:prstGeom prst="rect">
            <a:avLst/>
          </a:prstGeom>
        </p:spPr>
      </p:pic>
    </p:spTree>
    <p:extLst>
      <p:ext uri="{BB962C8B-B14F-4D97-AF65-F5344CB8AC3E}">
        <p14:creationId xmlns:p14="http://schemas.microsoft.com/office/powerpoint/2010/main" val="177807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93E7BBAA-B20F-BB82-4A64-026E20048FE5}"/>
            </a:ext>
          </a:extLst>
        </p:cNvPr>
        <p:cNvGrpSpPr/>
        <p:nvPr/>
      </p:nvGrpSpPr>
      <p:grpSpPr>
        <a:xfrm>
          <a:off x="0" y="0"/>
          <a:ext cx="0" cy="0"/>
          <a:chOff x="0" y="0"/>
          <a:chExt cx="0" cy="0"/>
        </a:xfrm>
      </p:grpSpPr>
      <p:sp>
        <p:nvSpPr>
          <p:cNvPr id="411" name="Google Shape;411;p42">
            <a:extLst>
              <a:ext uri="{FF2B5EF4-FFF2-40B4-BE49-F238E27FC236}">
                <a16:creationId xmlns:a16="http://schemas.microsoft.com/office/drawing/2014/main" id="{C0C8E27D-6D44-9BAD-8F01-7324491B50E3}"/>
              </a:ext>
            </a:extLst>
          </p:cNvPr>
          <p:cNvSpPr txBox="1">
            <a:spLocks noGrp="1"/>
          </p:cNvSpPr>
          <p:nvPr>
            <p:ph type="title"/>
          </p:nvPr>
        </p:nvSpPr>
        <p:spPr>
          <a:xfrm>
            <a:off x="720000" y="518025"/>
            <a:ext cx="8424000" cy="457200"/>
          </a:xfrm>
          <a:prstGeom prst="rect">
            <a:avLst/>
          </a:prstGeom>
        </p:spPr>
        <p:txBody>
          <a:bodyPr spcFirstLastPara="1" wrap="square" lIns="0" tIns="0" rIns="0" bIns="0" anchor="t" anchorCtr="0">
            <a:noAutofit/>
          </a:bodyPr>
          <a:lstStyle/>
          <a:p>
            <a:pPr lvl="0"/>
            <a:r>
              <a:rPr lang="en-US" sz="2800" dirty="0">
                <a:solidFill>
                  <a:schemeClr val="tx1"/>
                </a:solidFill>
              </a:rPr>
              <a:t>Born-Again Multi-Task Networks</a:t>
            </a:r>
            <a:endParaRPr lang="ro-RO" dirty="0">
              <a:solidFill>
                <a:schemeClr val="tx1"/>
              </a:solidFill>
            </a:endParaRPr>
          </a:p>
        </p:txBody>
      </p:sp>
      <p:sp>
        <p:nvSpPr>
          <p:cNvPr id="6" name="CasetăText 5">
            <a:extLst>
              <a:ext uri="{FF2B5EF4-FFF2-40B4-BE49-F238E27FC236}">
                <a16:creationId xmlns:a16="http://schemas.microsoft.com/office/drawing/2014/main" id="{9FD0DFBF-2F51-5A00-DEDB-D446FCF159E5}"/>
              </a:ext>
            </a:extLst>
          </p:cNvPr>
          <p:cNvSpPr txBox="1"/>
          <p:nvPr/>
        </p:nvSpPr>
        <p:spPr>
          <a:xfrm>
            <a:off x="4508602" y="4815712"/>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2</a:t>
            </a:r>
          </a:p>
        </p:txBody>
      </p:sp>
      <p:pic>
        <p:nvPicPr>
          <p:cNvPr id="4" name="Picture 3">
            <a:extLst>
              <a:ext uri="{FF2B5EF4-FFF2-40B4-BE49-F238E27FC236}">
                <a16:creationId xmlns:a16="http://schemas.microsoft.com/office/drawing/2014/main" id="{42E62190-C01C-F477-AA68-1D3ED70A38AC}"/>
              </a:ext>
            </a:extLst>
          </p:cNvPr>
          <p:cNvPicPr>
            <a:picLocks noChangeAspect="1"/>
          </p:cNvPicPr>
          <p:nvPr/>
        </p:nvPicPr>
        <p:blipFill>
          <a:blip r:embed="rId3"/>
          <a:stretch>
            <a:fillRect/>
          </a:stretch>
        </p:blipFill>
        <p:spPr>
          <a:xfrm>
            <a:off x="0" y="1492394"/>
            <a:ext cx="9144000" cy="2596862"/>
          </a:xfrm>
          <a:prstGeom prst="rect">
            <a:avLst/>
          </a:prstGeom>
        </p:spPr>
      </p:pic>
      <p:pic>
        <p:nvPicPr>
          <p:cNvPr id="8" name="Picture 7">
            <a:extLst>
              <a:ext uri="{FF2B5EF4-FFF2-40B4-BE49-F238E27FC236}">
                <a16:creationId xmlns:a16="http://schemas.microsoft.com/office/drawing/2014/main" id="{A92F7451-B4CC-6E2C-7212-13FAA270F933}"/>
              </a:ext>
            </a:extLst>
          </p:cNvPr>
          <p:cNvPicPr>
            <a:picLocks noChangeAspect="1"/>
          </p:cNvPicPr>
          <p:nvPr/>
        </p:nvPicPr>
        <p:blipFill>
          <a:blip r:embed="rId4"/>
          <a:stretch>
            <a:fillRect/>
          </a:stretch>
        </p:blipFill>
        <p:spPr>
          <a:xfrm>
            <a:off x="2331835" y="919933"/>
            <a:ext cx="3986430" cy="4203556"/>
          </a:xfrm>
          <a:prstGeom prst="rect">
            <a:avLst/>
          </a:prstGeom>
        </p:spPr>
      </p:pic>
    </p:spTree>
    <p:extLst>
      <p:ext uri="{BB962C8B-B14F-4D97-AF65-F5344CB8AC3E}">
        <p14:creationId xmlns:p14="http://schemas.microsoft.com/office/powerpoint/2010/main" val="27504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445"/>
        <p:cNvGrpSpPr/>
        <p:nvPr/>
      </p:nvGrpSpPr>
      <p:grpSpPr>
        <a:xfrm>
          <a:off x="0" y="0"/>
          <a:ext cx="0" cy="0"/>
          <a:chOff x="0" y="0"/>
          <a:chExt cx="0" cy="0"/>
        </a:xfrm>
      </p:grpSpPr>
      <p:sp>
        <p:nvSpPr>
          <p:cNvPr id="446" name="Google Shape;446;p44"/>
          <p:cNvSpPr txBox="1">
            <a:spLocks noGrp="1"/>
          </p:cNvSpPr>
          <p:nvPr>
            <p:ph type="title"/>
          </p:nvPr>
        </p:nvSpPr>
        <p:spPr>
          <a:xfrm>
            <a:off x="107092" y="91954"/>
            <a:ext cx="8929816" cy="98882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sz="2800" dirty="0" err="1"/>
              <a:t>Importance</a:t>
            </a:r>
            <a:r>
              <a:rPr lang="es-ES" sz="2800" dirty="0"/>
              <a:t> </a:t>
            </a:r>
            <a:r>
              <a:rPr lang="es-ES" sz="2800" dirty="0" err="1"/>
              <a:t>of</a:t>
            </a:r>
            <a:r>
              <a:rPr lang="es-ES" sz="2800" dirty="0"/>
              <a:t> </a:t>
            </a:r>
            <a:r>
              <a:rPr lang="es-ES" sz="2800" dirty="0" err="1">
                <a:solidFill>
                  <a:srgbClr val="0070C0"/>
                </a:solidFill>
              </a:rPr>
              <a:t>Emotions</a:t>
            </a:r>
            <a:r>
              <a:rPr lang="es-ES" sz="2800" dirty="0">
                <a:solidFill>
                  <a:srgbClr val="0070C0"/>
                </a:solidFill>
              </a:rPr>
              <a:t> </a:t>
            </a:r>
            <a:r>
              <a:rPr lang="es-ES" sz="2800" dirty="0" err="1">
                <a:solidFill>
                  <a:srgbClr val="0070C0"/>
                </a:solidFill>
              </a:rPr>
              <a:t>Automatic</a:t>
            </a:r>
            <a:r>
              <a:rPr lang="es-ES" sz="2800" dirty="0">
                <a:solidFill>
                  <a:srgbClr val="0070C0"/>
                </a:solidFill>
              </a:rPr>
              <a:t> </a:t>
            </a:r>
            <a:r>
              <a:rPr lang="es-ES" sz="2800" dirty="0" err="1">
                <a:solidFill>
                  <a:srgbClr val="0070C0"/>
                </a:solidFill>
              </a:rPr>
              <a:t>Recognition</a:t>
            </a:r>
            <a:endParaRPr lang="es-ES" sz="3200" dirty="0">
              <a:solidFill>
                <a:srgbClr val="0070C0"/>
              </a:solidFill>
            </a:endParaRPr>
          </a:p>
        </p:txBody>
      </p:sp>
      <p:pic>
        <p:nvPicPr>
          <p:cNvPr id="6" name="Picture 5">
            <a:extLst>
              <a:ext uri="{FF2B5EF4-FFF2-40B4-BE49-F238E27FC236}">
                <a16:creationId xmlns:a16="http://schemas.microsoft.com/office/drawing/2014/main" id="{E6AD3AB1-CDE1-CBB9-A0AE-C71FAA79AEE3}"/>
              </a:ext>
            </a:extLst>
          </p:cNvPr>
          <p:cNvPicPr>
            <a:picLocks noChangeAspect="1"/>
          </p:cNvPicPr>
          <p:nvPr/>
        </p:nvPicPr>
        <p:blipFill>
          <a:blip r:embed="rId3"/>
          <a:stretch>
            <a:fillRect/>
          </a:stretch>
        </p:blipFill>
        <p:spPr>
          <a:xfrm>
            <a:off x="522292" y="1504783"/>
            <a:ext cx="4351072" cy="937605"/>
          </a:xfrm>
          <a:prstGeom prst="rect">
            <a:avLst/>
          </a:prstGeom>
        </p:spPr>
      </p:pic>
      <p:sp>
        <p:nvSpPr>
          <p:cNvPr id="7" name="Dreptunghi 12">
            <a:extLst>
              <a:ext uri="{FF2B5EF4-FFF2-40B4-BE49-F238E27FC236}">
                <a16:creationId xmlns:a16="http://schemas.microsoft.com/office/drawing/2014/main" id="{0E363EF0-D36B-64F8-AEB9-58EC1551DFFF}"/>
              </a:ext>
            </a:extLst>
          </p:cNvPr>
          <p:cNvSpPr/>
          <p:nvPr/>
        </p:nvSpPr>
        <p:spPr>
          <a:xfrm>
            <a:off x="0" y="1504783"/>
            <a:ext cx="522292" cy="52229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dirty="0"/>
          </a:p>
        </p:txBody>
      </p:sp>
      <p:pic>
        <p:nvPicPr>
          <p:cNvPr id="11" name="Picture 10">
            <a:extLst>
              <a:ext uri="{FF2B5EF4-FFF2-40B4-BE49-F238E27FC236}">
                <a16:creationId xmlns:a16="http://schemas.microsoft.com/office/drawing/2014/main" id="{4C401F00-FF8B-E370-924B-7A5DB287C6A8}"/>
              </a:ext>
            </a:extLst>
          </p:cNvPr>
          <p:cNvPicPr>
            <a:picLocks noChangeAspect="1"/>
          </p:cNvPicPr>
          <p:nvPr/>
        </p:nvPicPr>
        <p:blipFill>
          <a:blip r:embed="rId4"/>
          <a:stretch>
            <a:fillRect/>
          </a:stretch>
        </p:blipFill>
        <p:spPr>
          <a:xfrm>
            <a:off x="5162550" y="1723671"/>
            <a:ext cx="3695700" cy="206093"/>
          </a:xfrm>
          <a:prstGeom prst="rect">
            <a:avLst/>
          </a:prstGeom>
        </p:spPr>
      </p:pic>
      <p:pic>
        <p:nvPicPr>
          <p:cNvPr id="13" name="Picture 12">
            <a:extLst>
              <a:ext uri="{FF2B5EF4-FFF2-40B4-BE49-F238E27FC236}">
                <a16:creationId xmlns:a16="http://schemas.microsoft.com/office/drawing/2014/main" id="{1381D3E8-7425-E312-7DE7-EF66E7D87EAD}"/>
              </a:ext>
            </a:extLst>
          </p:cNvPr>
          <p:cNvPicPr>
            <a:picLocks noChangeAspect="1"/>
          </p:cNvPicPr>
          <p:nvPr/>
        </p:nvPicPr>
        <p:blipFill>
          <a:blip r:embed="rId5"/>
          <a:stretch>
            <a:fillRect/>
          </a:stretch>
        </p:blipFill>
        <p:spPr>
          <a:xfrm>
            <a:off x="4572000" y="1361670"/>
            <a:ext cx="2557820" cy="362001"/>
          </a:xfrm>
          <a:prstGeom prst="rect">
            <a:avLst/>
          </a:prstGeom>
        </p:spPr>
      </p:pic>
      <p:cxnSp>
        <p:nvCxnSpPr>
          <p:cNvPr id="15" name="Straight Connector 14">
            <a:extLst>
              <a:ext uri="{FF2B5EF4-FFF2-40B4-BE49-F238E27FC236}">
                <a16:creationId xmlns:a16="http://schemas.microsoft.com/office/drawing/2014/main" id="{893F328A-002F-C145-CB7A-C13764A1CFA5}"/>
              </a:ext>
            </a:extLst>
          </p:cNvPr>
          <p:cNvCxnSpPr>
            <a:cxnSpLocks/>
          </p:cNvCxnSpPr>
          <p:nvPr/>
        </p:nvCxnSpPr>
        <p:spPr>
          <a:xfrm>
            <a:off x="4286250" y="2571750"/>
            <a:ext cx="0" cy="100012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3AAAD7E9-FDCF-2B47-C9CD-C37FF3F6EA8A}"/>
              </a:ext>
            </a:extLst>
          </p:cNvPr>
          <p:cNvCxnSpPr>
            <a:cxnSpLocks/>
          </p:cNvCxnSpPr>
          <p:nvPr/>
        </p:nvCxnSpPr>
        <p:spPr>
          <a:xfrm>
            <a:off x="4381500" y="2571750"/>
            <a:ext cx="0" cy="1000125"/>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22" name="Google Shape;401;p42">
            <a:extLst>
              <a:ext uri="{FF2B5EF4-FFF2-40B4-BE49-F238E27FC236}">
                <a16:creationId xmlns:a16="http://schemas.microsoft.com/office/drawing/2014/main" id="{58C50868-6E33-F959-21FA-22161623273E}"/>
              </a:ext>
            </a:extLst>
          </p:cNvPr>
          <p:cNvSpPr txBox="1">
            <a:spLocks noGrp="1"/>
          </p:cNvSpPr>
          <p:nvPr>
            <p:ph type="subTitle" idx="1"/>
          </p:nvPr>
        </p:nvSpPr>
        <p:spPr>
          <a:xfrm>
            <a:off x="4362727" y="2908252"/>
            <a:ext cx="4971765" cy="397999"/>
          </a:xfrm>
          <a:prstGeom prst="rect">
            <a:avLst/>
          </a:prstGeom>
        </p:spPr>
        <p:txBody>
          <a:bodyPr spcFirstLastPara="1" wrap="square" lIns="91425" tIns="91425" rIns="91425" bIns="91425" anchor="ctr" anchorCtr="0">
            <a:noAutofit/>
          </a:bodyPr>
          <a:lstStyle/>
          <a:p>
            <a:pPr marL="0" lvl="0" indent="0"/>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facilitators of enormous progress</a:t>
            </a:r>
          </a:p>
          <a:p>
            <a:pPr marL="0" lvl="0" indent="0"/>
            <a:r>
              <a:rPr lang="en-US" sz="2000" i="1" dirty="0">
                <a:solidFill>
                  <a:schemeClr val="tx1"/>
                </a:solidFill>
                <a:latin typeface="Assistant" pitchFamily="2" charset="-79"/>
                <a:ea typeface="Open Sans ExtraBold" panose="020B0906030804020204" pitchFamily="34" charset="0"/>
                <a:cs typeface="Assistant" pitchFamily="2" charset="-79"/>
              </a:rPr>
              <a:t>(commerce)</a:t>
            </a:r>
            <a:endParaRPr sz="2000" i="1" dirty="0">
              <a:solidFill>
                <a:schemeClr val="tx1"/>
              </a:solidFill>
              <a:latin typeface="Assistant" pitchFamily="2" charset="-79"/>
              <a:ea typeface="Open Sans ExtraBold" panose="020B0906030804020204" pitchFamily="34" charset="0"/>
              <a:cs typeface="Assistant" pitchFamily="2" charset="-79"/>
            </a:endParaRPr>
          </a:p>
        </p:txBody>
      </p:sp>
      <p:sp>
        <p:nvSpPr>
          <p:cNvPr id="25" name="Google Shape;401;p42">
            <a:extLst>
              <a:ext uri="{FF2B5EF4-FFF2-40B4-BE49-F238E27FC236}">
                <a16:creationId xmlns:a16="http://schemas.microsoft.com/office/drawing/2014/main" id="{BA94A90C-701A-297B-F72B-8F376DF15B10}"/>
              </a:ext>
            </a:extLst>
          </p:cNvPr>
          <p:cNvSpPr txBox="1">
            <a:spLocks/>
          </p:cNvSpPr>
          <p:nvPr/>
        </p:nvSpPr>
        <p:spPr>
          <a:xfrm>
            <a:off x="-237839" y="2891862"/>
            <a:ext cx="4971765" cy="397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generators of great harm</a:t>
            </a:r>
          </a:p>
          <a:p>
            <a:pPr marL="0" indent="0"/>
            <a:r>
              <a:rPr lang="en-US" sz="2000" i="1" dirty="0">
                <a:solidFill>
                  <a:schemeClr val="tx1"/>
                </a:solidFill>
                <a:latin typeface="Assistant" pitchFamily="2" charset="-79"/>
                <a:ea typeface="Open Sans ExtraBold" panose="020B0906030804020204" pitchFamily="34" charset="0"/>
                <a:cs typeface="Assistant" pitchFamily="2" charset="-79"/>
              </a:rPr>
              <a:t>(manipulating voters)</a:t>
            </a:r>
          </a:p>
        </p:txBody>
      </p:sp>
      <p:pic>
        <p:nvPicPr>
          <p:cNvPr id="27" name="Picture 26">
            <a:extLst>
              <a:ext uri="{FF2B5EF4-FFF2-40B4-BE49-F238E27FC236}">
                <a16:creationId xmlns:a16="http://schemas.microsoft.com/office/drawing/2014/main" id="{6BF2F4D8-9E06-556A-F3FE-953001667DD0}"/>
              </a:ext>
            </a:extLst>
          </p:cNvPr>
          <p:cNvPicPr>
            <a:picLocks noChangeAspect="1"/>
          </p:cNvPicPr>
          <p:nvPr/>
        </p:nvPicPr>
        <p:blipFill>
          <a:blip r:embed="rId6"/>
          <a:stretch>
            <a:fillRect/>
          </a:stretch>
        </p:blipFill>
        <p:spPr>
          <a:xfrm>
            <a:off x="0" y="3891987"/>
            <a:ext cx="9144000" cy="6322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fade">
                                      <p:cBhvr>
                                        <p:cTn id="26" dur="500"/>
                                        <p:tgtEl>
                                          <p:spTgt spid="22">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xEl>
                                              <p:pRg st="1" end="1"/>
                                            </p:txEl>
                                          </p:spTgt>
                                        </p:tgtEl>
                                        <p:attrNameLst>
                                          <p:attrName>style.visibility</p:attrName>
                                        </p:attrNameLst>
                                      </p:cBhvr>
                                      <p:to>
                                        <p:strVal val="visible"/>
                                      </p:to>
                                    </p:set>
                                    <p:animEffect transition="in" filter="fade">
                                      <p:cBhvr>
                                        <p:cTn id="29" dur="500"/>
                                        <p:tgtEl>
                                          <p:spTgt spid="22">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uiExpand="1" build="p"/>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Results</a:t>
            </a:r>
            <a:endParaRPr sz="5000" b="1" dirty="0">
              <a:solidFill>
                <a:schemeClr val="dk2"/>
              </a:solidFill>
              <a:latin typeface="Assistant" pitchFamily="2" charset="-79"/>
              <a:cs typeface="Assistant" pitchFamily="2" charset="-79"/>
            </a:endParaRPr>
          </a:p>
        </p:txBody>
      </p:sp>
      <p:grpSp>
        <p:nvGrpSpPr>
          <p:cNvPr id="355" name="Google Shape;355;p39"/>
          <p:cNvGrpSpPr/>
          <p:nvPr/>
        </p:nvGrpSpPr>
        <p:grpSpPr>
          <a:xfrm>
            <a:off x="2571849" y="3506143"/>
            <a:ext cx="4000294" cy="1097356"/>
            <a:chOff x="-184725" y="2931975"/>
            <a:chExt cx="6096150" cy="1671525"/>
          </a:xfrm>
        </p:grpSpPr>
        <p:grpSp>
          <p:nvGrpSpPr>
            <p:cNvPr id="356" name="Google Shape;356;p39"/>
            <p:cNvGrpSpPr/>
            <p:nvPr/>
          </p:nvGrpSpPr>
          <p:grpSpPr>
            <a:xfrm>
              <a:off x="1339325" y="2931975"/>
              <a:ext cx="1524025" cy="1671525"/>
              <a:chOff x="1339325" y="1462400"/>
              <a:chExt cx="1524025" cy="1671525"/>
            </a:xfrm>
          </p:grpSpPr>
          <p:sp>
            <p:nvSpPr>
              <p:cNvPr id="357" name="Google Shape;357;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p:cNvGrpSpPr/>
            <p:nvPr/>
          </p:nvGrpSpPr>
          <p:grpSpPr>
            <a:xfrm>
              <a:off x="-184725" y="2931975"/>
              <a:ext cx="1524050" cy="1671525"/>
              <a:chOff x="2912575" y="1462400"/>
              <a:chExt cx="1524050" cy="1671525"/>
            </a:xfrm>
          </p:grpSpPr>
          <p:sp>
            <p:nvSpPr>
              <p:cNvPr id="361" name="Google Shape;361;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p:cNvGrpSpPr/>
            <p:nvPr/>
          </p:nvGrpSpPr>
          <p:grpSpPr>
            <a:xfrm>
              <a:off x="4387400" y="2931975"/>
              <a:ext cx="1524025" cy="1671525"/>
              <a:chOff x="1339325" y="1462400"/>
              <a:chExt cx="1524025" cy="1671525"/>
            </a:xfrm>
          </p:grpSpPr>
          <p:sp>
            <p:nvSpPr>
              <p:cNvPr id="365" name="Google Shape;365;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p:cNvGrpSpPr/>
            <p:nvPr/>
          </p:nvGrpSpPr>
          <p:grpSpPr>
            <a:xfrm>
              <a:off x="2863350" y="2931975"/>
              <a:ext cx="1524050" cy="1671525"/>
              <a:chOff x="2912575" y="1462400"/>
              <a:chExt cx="1524050" cy="1671525"/>
            </a:xfrm>
          </p:grpSpPr>
          <p:sp>
            <p:nvSpPr>
              <p:cNvPr id="369" name="Google Shape;369;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8403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57B2B244-9FF8-76B0-6A85-461468238B2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FB98662-EE29-FE91-D8EC-3010D4D74584}"/>
              </a:ext>
            </a:extLst>
          </p:cNvPr>
          <p:cNvPicPr>
            <a:picLocks noChangeAspect="1"/>
          </p:cNvPicPr>
          <p:nvPr/>
        </p:nvPicPr>
        <p:blipFill>
          <a:blip r:embed="rId3"/>
          <a:stretch>
            <a:fillRect/>
          </a:stretch>
        </p:blipFill>
        <p:spPr>
          <a:xfrm>
            <a:off x="0" y="1502116"/>
            <a:ext cx="9144000" cy="2139268"/>
          </a:xfrm>
          <a:prstGeom prst="rect">
            <a:avLst/>
          </a:prstGeom>
        </p:spPr>
      </p:pic>
    </p:spTree>
    <p:extLst>
      <p:ext uri="{BB962C8B-B14F-4D97-AF65-F5344CB8AC3E}">
        <p14:creationId xmlns:p14="http://schemas.microsoft.com/office/powerpoint/2010/main" val="192114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5D235A12-D778-965D-D5F8-B813CF320EC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FE4730D-08FE-BE59-E9DF-67AFD710522A}"/>
              </a:ext>
            </a:extLst>
          </p:cNvPr>
          <p:cNvPicPr>
            <a:picLocks noChangeAspect="1"/>
          </p:cNvPicPr>
          <p:nvPr/>
        </p:nvPicPr>
        <p:blipFill>
          <a:blip r:embed="rId3"/>
          <a:stretch>
            <a:fillRect/>
          </a:stretch>
        </p:blipFill>
        <p:spPr>
          <a:xfrm>
            <a:off x="0" y="1502116"/>
            <a:ext cx="9144000" cy="2139268"/>
          </a:xfrm>
          <a:prstGeom prst="rect">
            <a:avLst/>
          </a:prstGeom>
        </p:spPr>
      </p:pic>
      <p:pic>
        <p:nvPicPr>
          <p:cNvPr id="3" name="Picture 2">
            <a:extLst>
              <a:ext uri="{FF2B5EF4-FFF2-40B4-BE49-F238E27FC236}">
                <a16:creationId xmlns:a16="http://schemas.microsoft.com/office/drawing/2014/main" id="{9C429CFB-D5BD-3B72-6749-9063AADFBB11}"/>
              </a:ext>
            </a:extLst>
          </p:cNvPr>
          <p:cNvPicPr>
            <a:picLocks noChangeAspect="1"/>
          </p:cNvPicPr>
          <p:nvPr/>
        </p:nvPicPr>
        <p:blipFill>
          <a:blip r:embed="rId4"/>
          <a:stretch>
            <a:fillRect/>
          </a:stretch>
        </p:blipFill>
        <p:spPr>
          <a:xfrm>
            <a:off x="0" y="1351479"/>
            <a:ext cx="9144000" cy="2440541"/>
          </a:xfrm>
          <a:prstGeom prst="rect">
            <a:avLst/>
          </a:prstGeom>
        </p:spPr>
      </p:pic>
    </p:spTree>
    <p:extLst>
      <p:ext uri="{BB962C8B-B14F-4D97-AF65-F5344CB8AC3E}">
        <p14:creationId xmlns:p14="http://schemas.microsoft.com/office/powerpoint/2010/main" val="141799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D2AC0BD3-4262-17CA-A8EE-1472B2C271A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074D98E-71FB-F6A3-D584-DF0C2C3BFBC3}"/>
              </a:ext>
            </a:extLst>
          </p:cNvPr>
          <p:cNvPicPr>
            <a:picLocks noChangeAspect="1"/>
          </p:cNvPicPr>
          <p:nvPr/>
        </p:nvPicPr>
        <p:blipFill>
          <a:blip r:embed="rId3"/>
          <a:stretch>
            <a:fillRect/>
          </a:stretch>
        </p:blipFill>
        <p:spPr>
          <a:xfrm>
            <a:off x="0" y="1729539"/>
            <a:ext cx="9144000" cy="1684421"/>
          </a:xfrm>
          <a:prstGeom prst="rect">
            <a:avLst/>
          </a:prstGeom>
        </p:spPr>
      </p:pic>
    </p:spTree>
    <p:extLst>
      <p:ext uri="{BB962C8B-B14F-4D97-AF65-F5344CB8AC3E}">
        <p14:creationId xmlns:p14="http://schemas.microsoft.com/office/powerpoint/2010/main" val="1155517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FAD82CDF-CB58-EF15-CD9E-BCB8C1628A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F60C585-8998-F13E-2E82-FF014B26CDB0}"/>
              </a:ext>
            </a:extLst>
          </p:cNvPr>
          <p:cNvPicPr>
            <a:picLocks noChangeAspect="1"/>
          </p:cNvPicPr>
          <p:nvPr/>
        </p:nvPicPr>
        <p:blipFill>
          <a:blip r:embed="rId3"/>
          <a:stretch>
            <a:fillRect/>
          </a:stretch>
        </p:blipFill>
        <p:spPr>
          <a:xfrm>
            <a:off x="799573" y="337825"/>
            <a:ext cx="7544853" cy="4467849"/>
          </a:xfrm>
          <a:prstGeom prst="rect">
            <a:avLst/>
          </a:prstGeom>
        </p:spPr>
      </p:pic>
    </p:spTree>
    <p:extLst>
      <p:ext uri="{BB962C8B-B14F-4D97-AF65-F5344CB8AC3E}">
        <p14:creationId xmlns:p14="http://schemas.microsoft.com/office/powerpoint/2010/main" val="1049284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43B9543A-F480-1483-7C17-61192A4503F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A650016-0ADD-64E8-D7C8-AAAD5A4C3096}"/>
              </a:ext>
            </a:extLst>
          </p:cNvPr>
          <p:cNvPicPr>
            <a:picLocks noChangeAspect="1"/>
          </p:cNvPicPr>
          <p:nvPr/>
        </p:nvPicPr>
        <p:blipFill>
          <a:blip r:embed="rId3"/>
          <a:stretch>
            <a:fillRect/>
          </a:stretch>
        </p:blipFill>
        <p:spPr>
          <a:xfrm>
            <a:off x="1504522" y="1561959"/>
            <a:ext cx="6134956" cy="2019582"/>
          </a:xfrm>
          <a:prstGeom prst="rect">
            <a:avLst/>
          </a:prstGeom>
        </p:spPr>
      </p:pic>
    </p:spTree>
    <p:extLst>
      <p:ext uri="{BB962C8B-B14F-4D97-AF65-F5344CB8AC3E}">
        <p14:creationId xmlns:p14="http://schemas.microsoft.com/office/powerpoint/2010/main" val="230502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A0A47A87-8775-10D5-4A64-005207A0D76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F925807-8655-76F9-7E1E-A3581D3EC910}"/>
              </a:ext>
            </a:extLst>
          </p:cNvPr>
          <p:cNvPicPr>
            <a:picLocks noChangeAspect="1"/>
          </p:cNvPicPr>
          <p:nvPr/>
        </p:nvPicPr>
        <p:blipFill>
          <a:blip r:embed="rId3"/>
          <a:stretch>
            <a:fillRect/>
          </a:stretch>
        </p:blipFill>
        <p:spPr>
          <a:xfrm>
            <a:off x="0" y="1750931"/>
            <a:ext cx="9144000" cy="1641637"/>
          </a:xfrm>
          <a:prstGeom prst="rect">
            <a:avLst/>
          </a:prstGeom>
        </p:spPr>
      </p:pic>
    </p:spTree>
    <p:extLst>
      <p:ext uri="{BB962C8B-B14F-4D97-AF65-F5344CB8AC3E}">
        <p14:creationId xmlns:p14="http://schemas.microsoft.com/office/powerpoint/2010/main" val="778934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880015" y="2573775"/>
            <a:ext cx="20118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F1 – </a:t>
            </a:r>
            <a:r>
              <a:rPr lang="en-US" dirty="0"/>
              <a:t>67.33</a:t>
            </a:r>
            <a:r>
              <a:rPr lang="ro-RO" dirty="0"/>
              <a:t>%</a:t>
            </a:r>
            <a:endParaRPr dirty="0"/>
          </a:p>
        </p:txBody>
      </p:sp>
      <p:sp>
        <p:nvSpPr>
          <p:cNvPr id="330" name="Google Shape;330;p38"/>
          <p:cNvSpPr txBox="1">
            <a:spLocks noGrp="1"/>
          </p:cNvSpPr>
          <p:nvPr>
            <p:ph type="title" idx="2"/>
          </p:nvPr>
        </p:nvSpPr>
        <p:spPr>
          <a:xfrm>
            <a:off x="887640" y="1995830"/>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a:t>
            </a:r>
            <a:endParaRPr dirty="0"/>
          </a:p>
        </p:txBody>
      </p:sp>
      <p:sp>
        <p:nvSpPr>
          <p:cNvPr id="331" name="Google Shape;331;p38"/>
          <p:cNvSpPr txBox="1">
            <a:spLocks noGrp="1"/>
          </p:cNvSpPr>
          <p:nvPr>
            <p:ph type="subTitle" idx="1"/>
          </p:nvPr>
        </p:nvSpPr>
        <p:spPr>
          <a:xfrm>
            <a:off x="887635" y="2963661"/>
            <a:ext cx="20118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BERT-base-</a:t>
            </a:r>
            <a:r>
              <a:rPr lang="en-US" dirty="0" err="1"/>
              <a:t>ro</a:t>
            </a:r>
            <a:r>
              <a:rPr lang="en-US" dirty="0"/>
              <a:t> model – Emotion Recognition Task</a:t>
            </a:r>
            <a:endParaRPr dirty="0"/>
          </a:p>
        </p:txBody>
      </p:sp>
      <p:sp>
        <p:nvSpPr>
          <p:cNvPr id="332" name="Google Shape;332;p38"/>
          <p:cNvSpPr txBox="1">
            <a:spLocks noGrp="1"/>
          </p:cNvSpPr>
          <p:nvPr>
            <p:ph type="title" idx="3"/>
          </p:nvPr>
        </p:nvSpPr>
        <p:spPr>
          <a:xfrm>
            <a:off x="6259807" y="2570888"/>
            <a:ext cx="20118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  </a:t>
            </a:r>
            <a:r>
              <a:rPr lang="en-US" dirty="0"/>
              <a:t>~3</a:t>
            </a:r>
            <a:r>
              <a:rPr lang="ro-RO" dirty="0"/>
              <a:t>% </a:t>
            </a:r>
            <a:endParaRPr dirty="0"/>
          </a:p>
        </p:txBody>
      </p:sp>
      <p:sp>
        <p:nvSpPr>
          <p:cNvPr id="334" name="Google Shape;334;p38"/>
          <p:cNvSpPr txBox="1">
            <a:spLocks noGrp="1"/>
          </p:cNvSpPr>
          <p:nvPr>
            <p:ph type="subTitle" idx="5"/>
          </p:nvPr>
        </p:nvSpPr>
        <p:spPr>
          <a:xfrm>
            <a:off x="6259807" y="2960774"/>
            <a:ext cx="20118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Using multi-task, knowledge distillation and teacher annealing</a:t>
            </a:r>
            <a:endParaRPr lang="ro-RO" dirty="0"/>
          </a:p>
        </p:txBody>
      </p:sp>
      <p:sp>
        <p:nvSpPr>
          <p:cNvPr id="335" name="Google Shape;335;p38"/>
          <p:cNvSpPr txBox="1">
            <a:spLocks noGrp="1"/>
          </p:cNvSpPr>
          <p:nvPr>
            <p:ph type="title" idx="6"/>
          </p:nvPr>
        </p:nvSpPr>
        <p:spPr>
          <a:xfrm>
            <a:off x="3658832" y="2573775"/>
            <a:ext cx="20118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  </a:t>
            </a:r>
            <a:r>
              <a:rPr lang="en-US" dirty="0"/>
              <a:t>0.7</a:t>
            </a:r>
            <a:r>
              <a:rPr lang="ro-RO" dirty="0"/>
              <a:t>%</a:t>
            </a:r>
            <a:endParaRPr dirty="0"/>
          </a:p>
        </p:txBody>
      </p:sp>
      <p:sp>
        <p:nvSpPr>
          <p:cNvPr id="336" name="Google Shape;336;p38"/>
          <p:cNvSpPr txBox="1">
            <a:spLocks noGrp="1"/>
          </p:cNvSpPr>
          <p:nvPr>
            <p:ph type="title" idx="7"/>
          </p:nvPr>
        </p:nvSpPr>
        <p:spPr>
          <a:xfrm>
            <a:off x="3630441" y="1995830"/>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a:t>
            </a:r>
            <a:endParaRPr dirty="0"/>
          </a:p>
        </p:txBody>
      </p:sp>
      <p:sp>
        <p:nvSpPr>
          <p:cNvPr id="337" name="Google Shape;337;p38"/>
          <p:cNvSpPr txBox="1">
            <a:spLocks noGrp="1"/>
          </p:cNvSpPr>
          <p:nvPr>
            <p:ph type="subTitle" idx="8"/>
          </p:nvPr>
        </p:nvSpPr>
        <p:spPr>
          <a:xfrm>
            <a:off x="3596587" y="2960774"/>
            <a:ext cx="2647980" cy="484800"/>
          </a:xfrm>
          <a:prstGeom prst="rect">
            <a:avLst/>
          </a:prstGeom>
        </p:spPr>
        <p:txBody>
          <a:bodyPr spcFirstLastPara="1" wrap="square" lIns="0" tIns="0" rIns="0" bIns="0" anchor="t" anchorCtr="0">
            <a:noAutofit/>
          </a:bodyPr>
          <a:lstStyle/>
          <a:p>
            <a:pPr marL="0" indent="0"/>
            <a:r>
              <a:rPr lang="en-US" dirty="0"/>
              <a:t>By using cross-lingual </a:t>
            </a:r>
          </a:p>
          <a:p>
            <a:pPr marL="0" indent="0"/>
            <a:r>
              <a:rPr lang="en-US" dirty="0"/>
              <a:t>techniques.</a:t>
            </a:r>
            <a:endParaRPr dirty="0"/>
          </a:p>
        </p:txBody>
      </p:sp>
      <p:sp>
        <p:nvSpPr>
          <p:cNvPr id="342" name="Google Shape;342;p38"/>
          <p:cNvSpPr txBox="1">
            <a:spLocks noGrp="1"/>
          </p:cNvSpPr>
          <p:nvPr>
            <p:ph type="title" idx="16"/>
          </p:nvPr>
        </p:nvSpPr>
        <p:spPr>
          <a:xfrm>
            <a:off x="6263564" y="1998929"/>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02</a:t>
            </a:r>
            <a:endParaRPr dirty="0"/>
          </a:p>
        </p:txBody>
      </p:sp>
      <p:sp>
        <p:nvSpPr>
          <p:cNvPr id="347" name="Google Shape;347;p38"/>
          <p:cNvSpPr txBox="1">
            <a:spLocks noGrp="1"/>
          </p:cNvSpPr>
          <p:nvPr>
            <p:ph type="title" idx="21"/>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solidFill>
              </a:rPr>
              <a:t>Conclusions</a:t>
            </a:r>
            <a:endParaRPr dirty="0">
              <a:solidFill>
                <a:schemeClr val="tx1"/>
              </a:solidFill>
            </a:endParaRPr>
          </a:p>
        </p:txBody>
      </p:sp>
      <p:cxnSp>
        <p:nvCxnSpPr>
          <p:cNvPr id="3" name="Conector drept cu săgeată 2">
            <a:extLst>
              <a:ext uri="{FF2B5EF4-FFF2-40B4-BE49-F238E27FC236}">
                <a16:creationId xmlns:a16="http://schemas.microsoft.com/office/drawing/2014/main" id="{ED5C434A-ABCD-54FE-8648-25A4B89983BD}"/>
              </a:ext>
            </a:extLst>
          </p:cNvPr>
          <p:cNvCxnSpPr>
            <a:cxnSpLocks/>
          </p:cNvCxnSpPr>
          <p:nvPr/>
        </p:nvCxnSpPr>
        <p:spPr>
          <a:xfrm flipV="1">
            <a:off x="6252187" y="2546213"/>
            <a:ext cx="84000" cy="307115"/>
          </a:xfrm>
          <a:prstGeom prst="straightConnector1">
            <a:avLst/>
          </a:prstGeom>
          <a:ln w="25400">
            <a:solidFill>
              <a:schemeClr val="tx2">
                <a:lumMod val="25000"/>
              </a:schemeClr>
            </a:solidFill>
            <a:headEnd type="none"/>
            <a:tailEnd type="triangle" w="lg" len="med"/>
          </a:ln>
        </p:spPr>
        <p:style>
          <a:lnRef idx="1">
            <a:schemeClr val="dk1"/>
          </a:lnRef>
          <a:fillRef idx="0">
            <a:schemeClr val="dk1"/>
          </a:fillRef>
          <a:effectRef idx="0">
            <a:schemeClr val="dk1"/>
          </a:effectRef>
          <a:fontRef idx="minor">
            <a:schemeClr val="tx1"/>
          </a:fontRef>
        </p:style>
      </p:cxnSp>
      <p:cxnSp>
        <p:nvCxnSpPr>
          <p:cNvPr id="7" name="Conector drept cu săgeată 6">
            <a:extLst>
              <a:ext uri="{FF2B5EF4-FFF2-40B4-BE49-F238E27FC236}">
                <a16:creationId xmlns:a16="http://schemas.microsoft.com/office/drawing/2014/main" id="{33ADAA8F-FA43-E469-E256-A62A19587D43}"/>
              </a:ext>
            </a:extLst>
          </p:cNvPr>
          <p:cNvCxnSpPr>
            <a:cxnSpLocks/>
          </p:cNvCxnSpPr>
          <p:nvPr/>
        </p:nvCxnSpPr>
        <p:spPr>
          <a:xfrm flipV="1">
            <a:off x="3666452" y="2549428"/>
            <a:ext cx="84000" cy="307115"/>
          </a:xfrm>
          <a:prstGeom prst="straightConnector1">
            <a:avLst/>
          </a:prstGeom>
          <a:ln w="25400">
            <a:solidFill>
              <a:schemeClr val="tx2">
                <a:lumMod val="25000"/>
              </a:schemeClr>
            </a:solidFill>
            <a:headEnd type="none"/>
            <a:tailEnd type="triangle" w="lg" len="med"/>
          </a:ln>
        </p:spPr>
        <p:style>
          <a:lnRef idx="1">
            <a:schemeClr val="dk1"/>
          </a:lnRef>
          <a:fillRef idx="0">
            <a:schemeClr val="dk1"/>
          </a:fillRef>
          <a:effectRef idx="0">
            <a:schemeClr val="dk1"/>
          </a:effectRef>
          <a:fontRef idx="minor">
            <a:schemeClr val="tx1"/>
          </a:fontRef>
        </p:style>
      </p:cxnSp>
      <p:sp>
        <p:nvSpPr>
          <p:cNvPr id="2" name="CasetăText 1">
            <a:extLst>
              <a:ext uri="{FF2B5EF4-FFF2-40B4-BE49-F238E27FC236}">
                <a16:creationId xmlns:a16="http://schemas.microsoft.com/office/drawing/2014/main" id="{890F3298-14F5-CADE-81C6-224CFEE47247}"/>
              </a:ext>
            </a:extLst>
          </p:cNvPr>
          <p:cNvSpPr txBox="1"/>
          <p:nvPr/>
        </p:nvSpPr>
        <p:spPr>
          <a:xfrm>
            <a:off x="4354192" y="4835723"/>
            <a:ext cx="334540"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12</a:t>
            </a:r>
          </a:p>
        </p:txBody>
      </p:sp>
      <p:sp>
        <p:nvSpPr>
          <p:cNvPr id="12" name="Title 11">
            <a:extLst>
              <a:ext uri="{FF2B5EF4-FFF2-40B4-BE49-F238E27FC236}">
                <a16:creationId xmlns:a16="http://schemas.microsoft.com/office/drawing/2014/main" id="{61681B07-337F-AD51-A8D5-67B718885DFF}"/>
              </a:ext>
            </a:extLst>
          </p:cNvPr>
          <p:cNvSpPr>
            <a:spLocks noGrp="1"/>
          </p:cNvSpPr>
          <p:nvPr>
            <p:ph type="title" idx="4"/>
          </p:nvPr>
        </p:nvSpPr>
        <p:spPr>
          <a:xfrm>
            <a:off x="6263564" y="1992943"/>
            <a:ext cx="504300" cy="467400"/>
          </a:xfrm>
        </p:spPr>
        <p:txBody>
          <a:bodyPr/>
          <a:lstStyle/>
          <a:p>
            <a:r>
              <a:rPr lang="en-US" dirty="0"/>
              <a:t>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4">
          <a:extLst>
            <a:ext uri="{FF2B5EF4-FFF2-40B4-BE49-F238E27FC236}">
              <a16:creationId xmlns:a16="http://schemas.microsoft.com/office/drawing/2014/main" id="{DF3D7E10-3671-F512-8161-6C3ED9CFFA0B}"/>
            </a:ext>
          </a:extLst>
        </p:cNvPr>
        <p:cNvGrpSpPr/>
        <p:nvPr/>
      </p:nvGrpSpPr>
      <p:grpSpPr>
        <a:xfrm>
          <a:off x="0" y="0"/>
          <a:ext cx="0" cy="0"/>
          <a:chOff x="0" y="0"/>
          <a:chExt cx="0" cy="0"/>
        </a:xfrm>
      </p:grpSpPr>
      <p:sp>
        <p:nvSpPr>
          <p:cNvPr id="1105" name="Google Shape;1105;p70">
            <a:extLst>
              <a:ext uri="{FF2B5EF4-FFF2-40B4-BE49-F238E27FC236}">
                <a16:creationId xmlns:a16="http://schemas.microsoft.com/office/drawing/2014/main" id="{6DA8A159-D99F-3431-F7A1-CFB71E5D2996}"/>
              </a:ext>
            </a:extLst>
          </p:cNvPr>
          <p:cNvSpPr txBox="1">
            <a:spLocks noGrp="1"/>
          </p:cNvSpPr>
          <p:nvPr>
            <p:ph type="ctrTitle"/>
          </p:nvPr>
        </p:nvSpPr>
        <p:spPr>
          <a:xfrm>
            <a:off x="596900" y="1676650"/>
            <a:ext cx="6400800" cy="99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Thank you</a:t>
            </a:r>
            <a:endParaRPr dirty="0"/>
          </a:p>
        </p:txBody>
      </p:sp>
      <p:grpSp>
        <p:nvGrpSpPr>
          <p:cNvPr id="1121" name="Google Shape;1121;p70">
            <a:extLst>
              <a:ext uri="{FF2B5EF4-FFF2-40B4-BE49-F238E27FC236}">
                <a16:creationId xmlns:a16="http://schemas.microsoft.com/office/drawing/2014/main" id="{25AE0689-7505-2D1E-211F-E35ED8C0EE12}"/>
              </a:ext>
            </a:extLst>
          </p:cNvPr>
          <p:cNvGrpSpPr/>
          <p:nvPr/>
        </p:nvGrpSpPr>
        <p:grpSpPr>
          <a:xfrm rot="10800000" flipH="1">
            <a:off x="75" y="3040393"/>
            <a:ext cx="1911921" cy="2103113"/>
            <a:chOff x="2912575" y="1462400"/>
            <a:chExt cx="1524050" cy="1671525"/>
          </a:xfrm>
        </p:grpSpPr>
        <p:sp>
          <p:nvSpPr>
            <p:cNvPr id="1122" name="Google Shape;1122;p70">
              <a:extLst>
                <a:ext uri="{FF2B5EF4-FFF2-40B4-BE49-F238E27FC236}">
                  <a16:creationId xmlns:a16="http://schemas.microsoft.com/office/drawing/2014/main" id="{14E5D82B-AE91-B701-27E5-FD5E02035257}"/>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0">
              <a:extLst>
                <a:ext uri="{FF2B5EF4-FFF2-40B4-BE49-F238E27FC236}">
                  <a16:creationId xmlns:a16="http://schemas.microsoft.com/office/drawing/2014/main" id="{B7979842-33D4-C3B5-2F1C-FF02D52210AF}"/>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0">
              <a:extLst>
                <a:ext uri="{FF2B5EF4-FFF2-40B4-BE49-F238E27FC236}">
                  <a16:creationId xmlns:a16="http://schemas.microsoft.com/office/drawing/2014/main" id="{EFADB16F-74E4-B492-071C-725888160E10}"/>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70">
            <a:extLst>
              <a:ext uri="{FF2B5EF4-FFF2-40B4-BE49-F238E27FC236}">
                <a16:creationId xmlns:a16="http://schemas.microsoft.com/office/drawing/2014/main" id="{F8ED1546-AC28-B417-D249-86F81FC1C0F0}"/>
              </a:ext>
            </a:extLst>
          </p:cNvPr>
          <p:cNvGrpSpPr/>
          <p:nvPr/>
        </p:nvGrpSpPr>
        <p:grpSpPr>
          <a:xfrm flipH="1">
            <a:off x="7232075" y="-7"/>
            <a:ext cx="1911921" cy="2103113"/>
            <a:chOff x="2912575" y="1462400"/>
            <a:chExt cx="1524050" cy="1671525"/>
          </a:xfrm>
        </p:grpSpPr>
        <p:sp>
          <p:nvSpPr>
            <p:cNvPr id="1126" name="Google Shape;1126;p70">
              <a:extLst>
                <a:ext uri="{FF2B5EF4-FFF2-40B4-BE49-F238E27FC236}">
                  <a16:creationId xmlns:a16="http://schemas.microsoft.com/office/drawing/2014/main" id="{07AD5E9C-6CBA-D013-2574-38A72557743C}"/>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0">
              <a:extLst>
                <a:ext uri="{FF2B5EF4-FFF2-40B4-BE49-F238E27FC236}">
                  <a16:creationId xmlns:a16="http://schemas.microsoft.com/office/drawing/2014/main" id="{35092E21-F069-A423-3477-0FC9CB97A669}"/>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0">
              <a:extLst>
                <a:ext uri="{FF2B5EF4-FFF2-40B4-BE49-F238E27FC236}">
                  <a16:creationId xmlns:a16="http://schemas.microsoft.com/office/drawing/2014/main" id="{E7B2C292-CC4C-BED0-BEEA-1113525D5D6C}"/>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Oval 4">
            <a:extLst>
              <a:ext uri="{FF2B5EF4-FFF2-40B4-BE49-F238E27FC236}">
                <a16:creationId xmlns:a16="http://schemas.microsoft.com/office/drawing/2014/main" id="{830A60B3-8B7C-0662-2128-BF1394F49600}"/>
              </a:ext>
            </a:extLst>
          </p:cNvPr>
          <p:cNvSpPr/>
          <p:nvPr/>
        </p:nvSpPr>
        <p:spPr>
          <a:xfrm>
            <a:off x="2400300" y="3593049"/>
            <a:ext cx="4671492" cy="997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6" name="Imagine 5" descr="O imagine care conține text, siglă, Font, Marcă comercială&#10;&#10;Descriere generată automat">
            <a:extLst>
              <a:ext uri="{FF2B5EF4-FFF2-40B4-BE49-F238E27FC236}">
                <a16:creationId xmlns:a16="http://schemas.microsoft.com/office/drawing/2014/main" id="{59CBF550-8E51-43A4-0137-FB64B5E067D6}"/>
              </a:ext>
            </a:extLst>
          </p:cNvPr>
          <p:cNvPicPr>
            <a:picLocks noChangeAspect="1"/>
          </p:cNvPicPr>
          <p:nvPr/>
        </p:nvPicPr>
        <p:blipFill rotWithShape="1">
          <a:blip r:embed="rId3"/>
          <a:srcRect t="-206" b="206"/>
          <a:stretch/>
        </p:blipFill>
        <p:spPr>
          <a:xfrm>
            <a:off x="8035503" y="4054614"/>
            <a:ext cx="893250" cy="893250"/>
          </a:xfrm>
          <a:prstGeom prst="flowChartConnector">
            <a:avLst/>
          </a:prstGeom>
        </p:spPr>
      </p:pic>
      <p:pic>
        <p:nvPicPr>
          <p:cNvPr id="7" name="Imagine 6">
            <a:extLst>
              <a:ext uri="{FF2B5EF4-FFF2-40B4-BE49-F238E27FC236}">
                <a16:creationId xmlns:a16="http://schemas.microsoft.com/office/drawing/2014/main" id="{EA0B06BE-5884-19BA-5FE1-EE1A8ADB9BE8}"/>
              </a:ext>
            </a:extLst>
          </p:cNvPr>
          <p:cNvPicPr>
            <a:picLocks noChangeAspect="1"/>
          </p:cNvPicPr>
          <p:nvPr/>
        </p:nvPicPr>
        <p:blipFill>
          <a:blip r:embed="rId4"/>
          <a:stretch>
            <a:fillRect/>
          </a:stretch>
        </p:blipFill>
        <p:spPr>
          <a:xfrm>
            <a:off x="229042" y="214617"/>
            <a:ext cx="1471290" cy="650386"/>
          </a:xfrm>
          <a:prstGeom prst="rect">
            <a:avLst/>
          </a:prstGeom>
        </p:spPr>
      </p:pic>
      <p:sp>
        <p:nvSpPr>
          <p:cNvPr id="9" name="Google Shape;308;p36">
            <a:extLst>
              <a:ext uri="{FF2B5EF4-FFF2-40B4-BE49-F238E27FC236}">
                <a16:creationId xmlns:a16="http://schemas.microsoft.com/office/drawing/2014/main" id="{C57BC3FB-8C31-E806-6925-3348268CDB74}"/>
              </a:ext>
            </a:extLst>
          </p:cNvPr>
          <p:cNvSpPr txBox="1">
            <a:spLocks noGrp="1"/>
          </p:cNvSpPr>
          <p:nvPr>
            <p:ph type="subTitle" idx="1"/>
          </p:nvPr>
        </p:nvSpPr>
        <p:spPr>
          <a:xfrm>
            <a:off x="4656983" y="4296489"/>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University Politehnica of </a:t>
            </a:r>
            <a:r>
              <a:rPr lang="ro-RO" dirty="0" err="1"/>
              <a:t>Bucharest</a:t>
            </a:r>
            <a:endParaRPr dirty="0">
              <a:solidFill>
                <a:schemeClr val="dk1"/>
              </a:solidFill>
            </a:endParaRPr>
          </a:p>
        </p:txBody>
      </p:sp>
      <p:sp>
        <p:nvSpPr>
          <p:cNvPr id="10" name="Google Shape;308;p36">
            <a:extLst>
              <a:ext uri="{FF2B5EF4-FFF2-40B4-BE49-F238E27FC236}">
                <a16:creationId xmlns:a16="http://schemas.microsoft.com/office/drawing/2014/main" id="{44F9641F-5098-F065-9F97-F1E831DF185B}"/>
              </a:ext>
            </a:extLst>
          </p:cNvPr>
          <p:cNvSpPr txBox="1">
            <a:spLocks/>
          </p:cNvSpPr>
          <p:nvPr/>
        </p:nvSpPr>
        <p:spPr>
          <a:xfrm>
            <a:off x="1986877" y="3581965"/>
            <a:ext cx="5170245" cy="409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marL="0" indent="0"/>
            <a:r>
              <a:rPr lang="en-US" b="1" dirty="0"/>
              <a:t>Research advisor:</a:t>
            </a:r>
            <a:endParaRPr lang="ro-RO" b="1" dirty="0"/>
          </a:p>
          <a:p>
            <a:pPr marL="0" indent="0"/>
            <a:r>
              <a:rPr lang="ro-RO" dirty="0"/>
              <a:t>Șl. Dr. Ing. Dumitru-</a:t>
            </a:r>
            <a:r>
              <a:rPr lang="ro-RO" dirty="0" err="1"/>
              <a:t>Clementin</a:t>
            </a:r>
            <a:r>
              <a:rPr lang="ro-RO" dirty="0"/>
              <a:t> Cercel</a:t>
            </a:r>
          </a:p>
        </p:txBody>
      </p:sp>
    </p:spTree>
    <p:extLst>
      <p:ext uri="{BB962C8B-B14F-4D97-AF65-F5344CB8AC3E}">
        <p14:creationId xmlns:p14="http://schemas.microsoft.com/office/powerpoint/2010/main" val="364080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2"/>
          <p:cNvSpPr txBox="1">
            <a:spLocks noGrp="1"/>
          </p:cNvSpPr>
          <p:nvPr>
            <p:ph type="subTitle" idx="1"/>
          </p:nvPr>
        </p:nvSpPr>
        <p:spPr>
          <a:xfrm>
            <a:off x="1698905" y="1564750"/>
            <a:ext cx="5186100" cy="457200"/>
          </a:xfrm>
          <a:prstGeom prst="rect">
            <a:avLst/>
          </a:prstGeom>
        </p:spPr>
        <p:txBody>
          <a:bodyPr spcFirstLastPara="1" wrap="square" lIns="91425" tIns="91425" rIns="91425" bIns="91425" anchor="ctr" anchorCtr="0">
            <a:noAutofit/>
          </a:bodyPr>
          <a:lstStyle/>
          <a:p>
            <a:pPr marL="0" lvl="0" indent="0"/>
            <a:r>
              <a:rPr lang="ro-RO" dirty="0"/>
              <a:t>Unsaturated </a:t>
            </a:r>
            <a:r>
              <a:rPr lang="en-US" dirty="0"/>
              <a:t>R</a:t>
            </a:r>
            <a:r>
              <a:rPr lang="ro-RO" dirty="0"/>
              <a:t>esearch</a:t>
            </a:r>
            <a:endParaRPr dirty="0"/>
          </a:p>
        </p:txBody>
      </p:sp>
      <p:sp>
        <p:nvSpPr>
          <p:cNvPr id="402" name="Google Shape;402;p42"/>
          <p:cNvSpPr txBox="1">
            <a:spLocks noGrp="1"/>
          </p:cNvSpPr>
          <p:nvPr>
            <p:ph type="subTitle" idx="2"/>
          </p:nvPr>
        </p:nvSpPr>
        <p:spPr>
          <a:xfrm>
            <a:off x="2259030" y="3023075"/>
            <a:ext cx="5186100" cy="457200"/>
          </a:xfrm>
          <a:prstGeom prst="rect">
            <a:avLst/>
          </a:prstGeom>
        </p:spPr>
        <p:txBody>
          <a:bodyPr spcFirstLastPara="1" wrap="square" lIns="91425" tIns="91425" rIns="91425" bIns="91425" anchor="ctr" anchorCtr="0">
            <a:noAutofit/>
          </a:bodyPr>
          <a:lstStyle/>
          <a:p>
            <a:pPr marL="0" lvl="0" indent="0"/>
            <a:r>
              <a:rPr lang="en-US" dirty="0"/>
              <a:t>Low-Resource Language</a:t>
            </a:r>
            <a:endParaRPr dirty="0"/>
          </a:p>
        </p:txBody>
      </p:sp>
      <p:sp>
        <p:nvSpPr>
          <p:cNvPr id="403" name="Google Shape;403;p42"/>
          <p:cNvSpPr txBox="1">
            <a:spLocks noGrp="1"/>
          </p:cNvSpPr>
          <p:nvPr>
            <p:ph type="subTitle" idx="3"/>
          </p:nvPr>
        </p:nvSpPr>
        <p:spPr>
          <a:xfrm>
            <a:off x="1698882" y="2021950"/>
            <a:ext cx="5374916" cy="640200"/>
          </a:xfrm>
          <a:prstGeom prst="rect">
            <a:avLst/>
          </a:prstGeom>
        </p:spPr>
        <p:txBody>
          <a:bodyPr spcFirstLastPara="1" wrap="square" lIns="91425" tIns="91425" rIns="91425" bIns="91425" anchor="t" anchorCtr="0">
            <a:noAutofit/>
          </a:bodyPr>
          <a:lstStyle/>
          <a:p>
            <a:pPr marL="0" lvl="0" indent="0"/>
            <a:r>
              <a:rPr lang="en-US" dirty="0"/>
              <a:t>Insufficient researchers to advance new discoveries for the Romanian language. Opportunity and potential exist for new experiments.</a:t>
            </a:r>
            <a:endParaRPr dirty="0"/>
          </a:p>
        </p:txBody>
      </p:sp>
      <p:sp>
        <p:nvSpPr>
          <p:cNvPr id="404" name="Google Shape;404;p42"/>
          <p:cNvSpPr txBox="1">
            <a:spLocks noGrp="1"/>
          </p:cNvSpPr>
          <p:nvPr>
            <p:ph type="subTitle" idx="4"/>
          </p:nvPr>
        </p:nvSpPr>
        <p:spPr>
          <a:xfrm>
            <a:off x="1819275" y="3480275"/>
            <a:ext cx="5625832" cy="640200"/>
          </a:xfrm>
          <a:prstGeom prst="rect">
            <a:avLst/>
          </a:prstGeom>
        </p:spPr>
        <p:txBody>
          <a:bodyPr spcFirstLastPara="1" wrap="square" lIns="91425" tIns="91425" rIns="91425" bIns="91425" anchor="t" anchorCtr="0">
            <a:noAutofit/>
          </a:bodyPr>
          <a:lstStyle/>
          <a:p>
            <a:pPr marL="0" lvl="0" indent="0"/>
            <a:r>
              <a:rPr lang="en-US" dirty="0"/>
              <a:t>As the availability of datasets dedicated to emotions analysis is severely limited, the exploration of diverse range of approaches is needed.</a:t>
            </a:r>
            <a:endParaRPr i="1" dirty="0"/>
          </a:p>
        </p:txBody>
      </p:sp>
      <p:sp>
        <p:nvSpPr>
          <p:cNvPr id="405" name="Google Shape;405;p42"/>
          <p:cNvSpPr/>
          <p:nvPr/>
        </p:nvSpPr>
        <p:spPr>
          <a:xfrm>
            <a:off x="720000" y="1701075"/>
            <a:ext cx="779700" cy="7797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2"/>
          <p:cNvSpPr/>
          <p:nvPr/>
        </p:nvSpPr>
        <p:spPr>
          <a:xfrm>
            <a:off x="7644312" y="3157786"/>
            <a:ext cx="779700" cy="779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8" name="Google Shape;408;p42"/>
          <p:cNvGrpSpPr/>
          <p:nvPr/>
        </p:nvGrpSpPr>
        <p:grpSpPr>
          <a:xfrm>
            <a:off x="956947" y="1856877"/>
            <a:ext cx="306470" cy="467751"/>
            <a:chOff x="4104754" y="2055367"/>
            <a:chExt cx="306195" cy="466445"/>
          </a:xfrm>
        </p:grpSpPr>
        <p:sp>
          <p:nvSpPr>
            <p:cNvPr id="409" name="Google Shape;409;p42"/>
            <p:cNvSpPr/>
            <p:nvPr/>
          </p:nvSpPr>
          <p:spPr>
            <a:xfrm>
              <a:off x="4104754" y="2133219"/>
              <a:ext cx="122822" cy="184870"/>
            </a:xfrm>
            <a:custGeom>
              <a:avLst/>
              <a:gdLst/>
              <a:ahLst/>
              <a:cxnLst/>
              <a:rect l="l" t="t" r="r" b="b"/>
              <a:pathLst>
                <a:path w="4430" h="6668" extrusionOk="0">
                  <a:moveTo>
                    <a:pt x="772" y="0"/>
                  </a:moveTo>
                  <a:cubicBezTo>
                    <a:pt x="353" y="0"/>
                    <a:pt x="12" y="341"/>
                    <a:pt x="11" y="760"/>
                  </a:cubicBezTo>
                  <a:lnTo>
                    <a:pt x="1" y="5898"/>
                  </a:lnTo>
                  <a:cubicBezTo>
                    <a:pt x="1" y="6102"/>
                    <a:pt x="79" y="6293"/>
                    <a:pt x="224" y="6436"/>
                  </a:cubicBezTo>
                  <a:cubicBezTo>
                    <a:pt x="367" y="6580"/>
                    <a:pt x="558" y="6661"/>
                    <a:pt x="761" y="6661"/>
                  </a:cubicBezTo>
                  <a:lnTo>
                    <a:pt x="4181" y="6668"/>
                  </a:lnTo>
                  <a:cubicBezTo>
                    <a:pt x="4318" y="6668"/>
                    <a:pt x="4430" y="6557"/>
                    <a:pt x="4430" y="6421"/>
                  </a:cubicBezTo>
                  <a:cubicBezTo>
                    <a:pt x="4430" y="6284"/>
                    <a:pt x="4319" y="6172"/>
                    <a:pt x="4183" y="6172"/>
                  </a:cubicBezTo>
                  <a:lnTo>
                    <a:pt x="759" y="6165"/>
                  </a:lnTo>
                  <a:cubicBezTo>
                    <a:pt x="688" y="6165"/>
                    <a:pt x="623" y="6137"/>
                    <a:pt x="573" y="6087"/>
                  </a:cubicBezTo>
                  <a:cubicBezTo>
                    <a:pt x="524" y="6037"/>
                    <a:pt x="495" y="5969"/>
                    <a:pt x="497" y="5898"/>
                  </a:cubicBezTo>
                  <a:lnTo>
                    <a:pt x="505" y="760"/>
                  </a:lnTo>
                  <a:cubicBezTo>
                    <a:pt x="505" y="614"/>
                    <a:pt x="624" y="495"/>
                    <a:pt x="771" y="495"/>
                  </a:cubicBezTo>
                  <a:lnTo>
                    <a:pt x="1502" y="497"/>
                  </a:lnTo>
                  <a:cubicBezTo>
                    <a:pt x="1639" y="497"/>
                    <a:pt x="1751" y="387"/>
                    <a:pt x="1751" y="250"/>
                  </a:cubicBezTo>
                  <a:cubicBezTo>
                    <a:pt x="1751" y="114"/>
                    <a:pt x="1640" y="2"/>
                    <a:pt x="1504" y="2"/>
                  </a:cubicBezTo>
                  <a:lnTo>
                    <a:pt x="7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42"/>
            <p:cNvSpPr/>
            <p:nvPr/>
          </p:nvSpPr>
          <p:spPr>
            <a:xfrm>
              <a:off x="4131675" y="2055367"/>
              <a:ext cx="279274" cy="466445"/>
            </a:xfrm>
            <a:custGeom>
              <a:avLst/>
              <a:gdLst/>
              <a:ahLst/>
              <a:cxnLst/>
              <a:rect l="l" t="t" r="r" b="b"/>
              <a:pathLst>
                <a:path w="10073" h="16824" extrusionOk="0">
                  <a:moveTo>
                    <a:pt x="5240" y="4504"/>
                  </a:moveTo>
                  <a:cubicBezTo>
                    <a:pt x="5293" y="4504"/>
                    <a:pt x="5345" y="4506"/>
                    <a:pt x="5398" y="4511"/>
                  </a:cubicBezTo>
                  <a:cubicBezTo>
                    <a:pt x="5518" y="5534"/>
                    <a:pt x="5520" y="6656"/>
                    <a:pt x="5284" y="7776"/>
                  </a:cubicBezTo>
                  <a:cubicBezTo>
                    <a:pt x="5262" y="7776"/>
                    <a:pt x="5241" y="7777"/>
                    <a:pt x="5219" y="7777"/>
                  </a:cubicBezTo>
                  <a:cubicBezTo>
                    <a:pt x="4892" y="7777"/>
                    <a:pt x="4573" y="7676"/>
                    <a:pt x="4300" y="7487"/>
                  </a:cubicBezTo>
                  <a:cubicBezTo>
                    <a:pt x="3942" y="7239"/>
                    <a:pt x="3700" y="6864"/>
                    <a:pt x="3624" y="6432"/>
                  </a:cubicBezTo>
                  <a:cubicBezTo>
                    <a:pt x="3546" y="6003"/>
                    <a:pt x="3641" y="5567"/>
                    <a:pt x="3889" y="5207"/>
                  </a:cubicBezTo>
                  <a:cubicBezTo>
                    <a:pt x="4198" y="4763"/>
                    <a:pt x="4709" y="4504"/>
                    <a:pt x="5240" y="4504"/>
                  </a:cubicBezTo>
                  <a:close/>
                  <a:moveTo>
                    <a:pt x="4840" y="521"/>
                  </a:moveTo>
                  <a:lnTo>
                    <a:pt x="6692" y="1594"/>
                  </a:lnTo>
                  <a:cubicBezTo>
                    <a:pt x="6767" y="1638"/>
                    <a:pt x="6849" y="1659"/>
                    <a:pt x="6932" y="1659"/>
                  </a:cubicBezTo>
                  <a:cubicBezTo>
                    <a:pt x="7024" y="1659"/>
                    <a:pt x="7115" y="1633"/>
                    <a:pt x="7196" y="1580"/>
                  </a:cubicBezTo>
                  <a:lnTo>
                    <a:pt x="8793" y="533"/>
                  </a:lnTo>
                  <a:lnTo>
                    <a:pt x="8793" y="533"/>
                  </a:lnTo>
                  <a:cubicBezTo>
                    <a:pt x="9071" y="2050"/>
                    <a:pt x="10072" y="9476"/>
                    <a:pt x="4345" y="13805"/>
                  </a:cubicBezTo>
                  <a:cubicBezTo>
                    <a:pt x="4134" y="13578"/>
                    <a:pt x="3895" y="13337"/>
                    <a:pt x="3641" y="13095"/>
                  </a:cubicBezTo>
                  <a:cubicBezTo>
                    <a:pt x="3425" y="12888"/>
                    <a:pt x="3209" y="12690"/>
                    <a:pt x="3001" y="12513"/>
                  </a:cubicBezTo>
                  <a:cubicBezTo>
                    <a:pt x="4038" y="11631"/>
                    <a:pt x="4817" y="10584"/>
                    <a:pt x="5314" y="9395"/>
                  </a:cubicBezTo>
                  <a:cubicBezTo>
                    <a:pt x="5490" y="8973"/>
                    <a:pt x="5632" y="8533"/>
                    <a:pt x="5739" y="8074"/>
                  </a:cubicBezTo>
                  <a:cubicBezTo>
                    <a:pt x="5903" y="7369"/>
                    <a:pt x="5984" y="6625"/>
                    <a:pt x="5984" y="5847"/>
                  </a:cubicBezTo>
                  <a:cubicBezTo>
                    <a:pt x="5983" y="4834"/>
                    <a:pt x="5841" y="3868"/>
                    <a:pt x="5643" y="3017"/>
                  </a:cubicBezTo>
                  <a:cubicBezTo>
                    <a:pt x="5643" y="3014"/>
                    <a:pt x="5642" y="3010"/>
                    <a:pt x="5642" y="3009"/>
                  </a:cubicBezTo>
                  <a:cubicBezTo>
                    <a:pt x="5401" y="1963"/>
                    <a:pt x="5080" y="1091"/>
                    <a:pt x="4840" y="521"/>
                  </a:cubicBezTo>
                  <a:close/>
                  <a:moveTo>
                    <a:pt x="1590" y="12092"/>
                  </a:moveTo>
                  <a:cubicBezTo>
                    <a:pt x="1724" y="12143"/>
                    <a:pt x="2024" y="12341"/>
                    <a:pt x="2452" y="12695"/>
                  </a:cubicBezTo>
                  <a:cubicBezTo>
                    <a:pt x="2457" y="12700"/>
                    <a:pt x="2463" y="12703"/>
                    <a:pt x="2467" y="12709"/>
                  </a:cubicBezTo>
                  <a:cubicBezTo>
                    <a:pt x="2707" y="12908"/>
                    <a:pt x="2989" y="13156"/>
                    <a:pt x="3301" y="13456"/>
                  </a:cubicBezTo>
                  <a:cubicBezTo>
                    <a:pt x="3635" y="13775"/>
                    <a:pt x="3908" y="14060"/>
                    <a:pt x="4126" y="14301"/>
                  </a:cubicBezTo>
                  <a:cubicBezTo>
                    <a:pt x="4129" y="14307"/>
                    <a:pt x="4134" y="14310"/>
                    <a:pt x="4139" y="14315"/>
                  </a:cubicBezTo>
                  <a:cubicBezTo>
                    <a:pt x="4487" y="14703"/>
                    <a:pt x="4683" y="14977"/>
                    <a:pt x="4739" y="15108"/>
                  </a:cubicBezTo>
                  <a:cubicBezTo>
                    <a:pt x="4560" y="15247"/>
                    <a:pt x="3869" y="15562"/>
                    <a:pt x="2700" y="15905"/>
                  </a:cubicBezTo>
                  <a:cubicBezTo>
                    <a:pt x="1644" y="16212"/>
                    <a:pt x="930" y="16329"/>
                    <a:pt x="635" y="16329"/>
                  </a:cubicBezTo>
                  <a:cubicBezTo>
                    <a:pt x="603" y="16329"/>
                    <a:pt x="576" y="16328"/>
                    <a:pt x="554" y="16325"/>
                  </a:cubicBezTo>
                  <a:cubicBezTo>
                    <a:pt x="517" y="16099"/>
                    <a:pt x="590" y="15345"/>
                    <a:pt x="879" y="14160"/>
                  </a:cubicBezTo>
                  <a:cubicBezTo>
                    <a:pt x="1168" y="12977"/>
                    <a:pt x="1452" y="12273"/>
                    <a:pt x="1590" y="12092"/>
                  </a:cubicBezTo>
                  <a:close/>
                  <a:moveTo>
                    <a:pt x="4810" y="1"/>
                  </a:moveTo>
                  <a:cubicBezTo>
                    <a:pt x="4697" y="1"/>
                    <a:pt x="4586" y="42"/>
                    <a:pt x="4494" y="122"/>
                  </a:cubicBezTo>
                  <a:cubicBezTo>
                    <a:pt x="4335" y="260"/>
                    <a:pt x="4288" y="477"/>
                    <a:pt x="4369" y="670"/>
                  </a:cubicBezTo>
                  <a:cubicBezTo>
                    <a:pt x="4565" y="1132"/>
                    <a:pt x="4851" y="1885"/>
                    <a:pt x="5084" y="2815"/>
                  </a:cubicBezTo>
                  <a:lnTo>
                    <a:pt x="1656" y="2810"/>
                  </a:lnTo>
                  <a:cubicBezTo>
                    <a:pt x="1520" y="2810"/>
                    <a:pt x="1408" y="2920"/>
                    <a:pt x="1408" y="3058"/>
                  </a:cubicBezTo>
                  <a:cubicBezTo>
                    <a:pt x="1408" y="3195"/>
                    <a:pt x="1519" y="3307"/>
                    <a:pt x="1656" y="3307"/>
                  </a:cubicBezTo>
                  <a:lnTo>
                    <a:pt x="5199" y="3313"/>
                  </a:lnTo>
                  <a:cubicBezTo>
                    <a:pt x="5247" y="3538"/>
                    <a:pt x="5291" y="3773"/>
                    <a:pt x="5328" y="4014"/>
                  </a:cubicBezTo>
                  <a:cubicBezTo>
                    <a:pt x="5298" y="4013"/>
                    <a:pt x="5268" y="4012"/>
                    <a:pt x="5237" y="4012"/>
                  </a:cubicBezTo>
                  <a:cubicBezTo>
                    <a:pt x="4547" y="4012"/>
                    <a:pt x="3884" y="4352"/>
                    <a:pt x="3483" y="4928"/>
                  </a:cubicBezTo>
                  <a:cubicBezTo>
                    <a:pt x="3159" y="5396"/>
                    <a:pt x="3034" y="5963"/>
                    <a:pt x="3135" y="6524"/>
                  </a:cubicBezTo>
                  <a:cubicBezTo>
                    <a:pt x="3237" y="7085"/>
                    <a:pt x="3551" y="7574"/>
                    <a:pt x="4019" y="7899"/>
                  </a:cubicBezTo>
                  <a:cubicBezTo>
                    <a:pt x="4359" y="8135"/>
                    <a:pt x="4757" y="8266"/>
                    <a:pt x="5165" y="8278"/>
                  </a:cubicBezTo>
                  <a:cubicBezTo>
                    <a:pt x="5099" y="8514"/>
                    <a:pt x="5023" y="8751"/>
                    <a:pt x="4935" y="8986"/>
                  </a:cubicBezTo>
                  <a:lnTo>
                    <a:pt x="4335" y="8986"/>
                  </a:lnTo>
                  <a:cubicBezTo>
                    <a:pt x="4199" y="8986"/>
                    <a:pt x="4087" y="9095"/>
                    <a:pt x="4087" y="9231"/>
                  </a:cubicBezTo>
                  <a:cubicBezTo>
                    <a:pt x="4087" y="9369"/>
                    <a:pt x="4197" y="9480"/>
                    <a:pt x="4334" y="9480"/>
                  </a:cubicBezTo>
                  <a:lnTo>
                    <a:pt x="4724" y="9480"/>
                  </a:lnTo>
                  <a:cubicBezTo>
                    <a:pt x="4278" y="10445"/>
                    <a:pt x="3602" y="11369"/>
                    <a:pt x="2615" y="12192"/>
                  </a:cubicBezTo>
                  <a:cubicBezTo>
                    <a:pt x="2546" y="12136"/>
                    <a:pt x="2480" y="12085"/>
                    <a:pt x="2416" y="12037"/>
                  </a:cubicBezTo>
                  <a:cubicBezTo>
                    <a:pt x="1951" y="11688"/>
                    <a:pt x="1711" y="11584"/>
                    <a:pt x="1547" y="11584"/>
                  </a:cubicBezTo>
                  <a:cubicBezTo>
                    <a:pt x="1508" y="11584"/>
                    <a:pt x="1474" y="11590"/>
                    <a:pt x="1442" y="11599"/>
                  </a:cubicBezTo>
                  <a:cubicBezTo>
                    <a:pt x="1271" y="11649"/>
                    <a:pt x="1107" y="11820"/>
                    <a:pt x="855" y="12491"/>
                  </a:cubicBezTo>
                  <a:cubicBezTo>
                    <a:pt x="702" y="12906"/>
                    <a:pt x="538" y="13457"/>
                    <a:pt x="394" y="14044"/>
                  </a:cubicBezTo>
                  <a:cubicBezTo>
                    <a:pt x="250" y="14632"/>
                    <a:pt x="142" y="15196"/>
                    <a:pt x="88" y="15635"/>
                  </a:cubicBezTo>
                  <a:cubicBezTo>
                    <a:pt x="0" y="16346"/>
                    <a:pt x="70" y="16574"/>
                    <a:pt x="198" y="16699"/>
                  </a:cubicBezTo>
                  <a:cubicBezTo>
                    <a:pt x="277" y="16774"/>
                    <a:pt x="394" y="16824"/>
                    <a:pt x="638" y="16824"/>
                  </a:cubicBezTo>
                  <a:cubicBezTo>
                    <a:pt x="790" y="16824"/>
                    <a:pt x="990" y="16805"/>
                    <a:pt x="1263" y="16758"/>
                  </a:cubicBezTo>
                  <a:cubicBezTo>
                    <a:pt x="1699" y="16686"/>
                    <a:pt x="2259" y="16551"/>
                    <a:pt x="2837" y="16382"/>
                  </a:cubicBezTo>
                  <a:cubicBezTo>
                    <a:pt x="3418" y="16213"/>
                    <a:pt x="3962" y="16025"/>
                    <a:pt x="4368" y="15851"/>
                  </a:cubicBezTo>
                  <a:cubicBezTo>
                    <a:pt x="5028" y="15571"/>
                    <a:pt x="5192" y="15399"/>
                    <a:pt x="5234" y="15226"/>
                  </a:cubicBezTo>
                  <a:cubicBezTo>
                    <a:pt x="5277" y="15054"/>
                    <a:pt x="5212" y="14825"/>
                    <a:pt x="4753" y="14273"/>
                  </a:cubicBezTo>
                  <a:cubicBezTo>
                    <a:pt x="4729" y="14243"/>
                    <a:pt x="4700" y="14210"/>
                    <a:pt x="4673" y="14177"/>
                  </a:cubicBezTo>
                  <a:cubicBezTo>
                    <a:pt x="5994" y="13172"/>
                    <a:pt x="7063" y="11940"/>
                    <a:pt x="7855" y="10508"/>
                  </a:cubicBezTo>
                  <a:cubicBezTo>
                    <a:pt x="8544" y="9263"/>
                    <a:pt x="9028" y="7858"/>
                    <a:pt x="9295" y="6332"/>
                  </a:cubicBezTo>
                  <a:cubicBezTo>
                    <a:pt x="9768" y="3645"/>
                    <a:pt x="9440" y="1300"/>
                    <a:pt x="9278" y="418"/>
                  </a:cubicBezTo>
                  <a:cubicBezTo>
                    <a:pt x="9250" y="260"/>
                    <a:pt x="9143" y="126"/>
                    <a:pt x="8994" y="63"/>
                  </a:cubicBezTo>
                  <a:cubicBezTo>
                    <a:pt x="8934" y="37"/>
                    <a:pt x="8871" y="24"/>
                    <a:pt x="8808" y="24"/>
                  </a:cubicBezTo>
                  <a:cubicBezTo>
                    <a:pt x="8715" y="24"/>
                    <a:pt x="8623" y="51"/>
                    <a:pt x="8543" y="104"/>
                  </a:cubicBezTo>
                  <a:lnTo>
                    <a:pt x="6935" y="1156"/>
                  </a:lnTo>
                  <a:lnTo>
                    <a:pt x="5053" y="67"/>
                  </a:lnTo>
                  <a:cubicBezTo>
                    <a:pt x="4976" y="22"/>
                    <a:pt x="4893" y="1"/>
                    <a:pt x="4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411" name="Google Shape;411;p42"/>
          <p:cNvSpPr txBox="1">
            <a:spLocks noGrp="1"/>
          </p:cNvSpPr>
          <p:nvPr>
            <p:ph type="title"/>
          </p:nvPr>
        </p:nvSpPr>
        <p:spPr>
          <a:xfrm>
            <a:off x="720000" y="518025"/>
            <a:ext cx="842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Why </a:t>
            </a:r>
            <a:r>
              <a:rPr lang="en-US" sz="2800" u="sng" dirty="0">
                <a:solidFill>
                  <a:srgbClr val="7030A0"/>
                </a:solidFill>
              </a:rPr>
              <a:t>this study </a:t>
            </a:r>
            <a:r>
              <a:rPr lang="en-US" sz="2800" dirty="0"/>
              <a:t>for Romanian language ?</a:t>
            </a:r>
            <a:endParaRPr lang="ro-RO" dirty="0">
              <a:solidFill>
                <a:schemeClr val="dk2"/>
              </a:solidFill>
            </a:endParaRPr>
          </a:p>
        </p:txBody>
      </p:sp>
      <p:sp>
        <p:nvSpPr>
          <p:cNvPr id="13" name="Dreptunghi 12">
            <a:extLst>
              <a:ext uri="{FF2B5EF4-FFF2-40B4-BE49-F238E27FC236}">
                <a16:creationId xmlns:a16="http://schemas.microsoft.com/office/drawing/2014/main" id="{F8F9258A-32B5-2E96-6964-06A2FA562794}"/>
              </a:ext>
            </a:extLst>
          </p:cNvPr>
          <p:cNvSpPr/>
          <p:nvPr/>
        </p:nvSpPr>
        <p:spPr>
          <a:xfrm>
            <a:off x="722086" y="1708861"/>
            <a:ext cx="777614" cy="77761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dirty="0"/>
          </a:p>
        </p:txBody>
      </p:sp>
      <p:grpSp>
        <p:nvGrpSpPr>
          <p:cNvPr id="14" name="Google Shape;13190;p90">
            <a:extLst>
              <a:ext uri="{FF2B5EF4-FFF2-40B4-BE49-F238E27FC236}">
                <a16:creationId xmlns:a16="http://schemas.microsoft.com/office/drawing/2014/main" id="{29F2DE7A-1FA7-863F-EECB-DC33F556B1EE}"/>
              </a:ext>
            </a:extLst>
          </p:cNvPr>
          <p:cNvGrpSpPr/>
          <p:nvPr/>
        </p:nvGrpSpPr>
        <p:grpSpPr>
          <a:xfrm>
            <a:off x="861741" y="1821745"/>
            <a:ext cx="538580" cy="529826"/>
            <a:chOff x="4210933" y="2926777"/>
            <a:chExt cx="280072" cy="275520"/>
          </a:xfrm>
          <a:solidFill>
            <a:schemeClr val="tx2"/>
          </a:solidFill>
        </p:grpSpPr>
        <p:sp>
          <p:nvSpPr>
            <p:cNvPr id="15" name="Google Shape;13191;p90">
              <a:extLst>
                <a:ext uri="{FF2B5EF4-FFF2-40B4-BE49-F238E27FC236}">
                  <a16:creationId xmlns:a16="http://schemas.microsoft.com/office/drawing/2014/main" id="{677D8A05-A25D-4695-54D4-D5A8EFF927C0}"/>
                </a:ext>
              </a:extLst>
            </p:cNvPr>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92;p90">
              <a:extLst>
                <a:ext uri="{FF2B5EF4-FFF2-40B4-BE49-F238E27FC236}">
                  <a16:creationId xmlns:a16="http://schemas.microsoft.com/office/drawing/2014/main" id="{CA02F3F5-27F6-FF65-FA52-5A207255F8A5}"/>
                </a:ext>
              </a:extLst>
            </p:cNvPr>
            <p:cNvSpPr/>
            <p:nvPr/>
          </p:nvSpPr>
          <p:spPr>
            <a:xfrm>
              <a:off x="4489859" y="2969589"/>
              <a:ext cx="32" cy="32"/>
            </a:xfrm>
            <a:custGeom>
              <a:avLst/>
              <a:gdLst/>
              <a:ahLst/>
              <a:cxnLst/>
              <a:rect l="l" t="t" r="r" b="b"/>
              <a:pathLst>
                <a:path w="1" h="1" extrusionOk="0">
                  <a:moveTo>
                    <a:pt x="0" y="1"/>
                  </a:move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93;p90">
              <a:extLst>
                <a:ext uri="{FF2B5EF4-FFF2-40B4-BE49-F238E27FC236}">
                  <a16:creationId xmlns:a16="http://schemas.microsoft.com/office/drawing/2014/main" id="{84020892-E0C9-1BA4-CEF2-7322863A1704}"/>
                </a:ext>
              </a:extLst>
            </p:cNvPr>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94;p90">
              <a:extLst>
                <a:ext uri="{FF2B5EF4-FFF2-40B4-BE49-F238E27FC236}">
                  <a16:creationId xmlns:a16="http://schemas.microsoft.com/office/drawing/2014/main" id="{BB680813-3A57-930D-3236-FA8BAF8C6CCE}"/>
                </a:ext>
              </a:extLst>
            </p:cNvPr>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95;p90">
              <a:extLst>
                <a:ext uri="{FF2B5EF4-FFF2-40B4-BE49-F238E27FC236}">
                  <a16:creationId xmlns:a16="http://schemas.microsoft.com/office/drawing/2014/main" id="{47A71BC6-51D8-2ECB-7D52-89425AF917C1}"/>
                </a:ext>
              </a:extLst>
            </p:cNvPr>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96;p90">
              <a:extLst>
                <a:ext uri="{FF2B5EF4-FFF2-40B4-BE49-F238E27FC236}">
                  <a16:creationId xmlns:a16="http://schemas.microsoft.com/office/drawing/2014/main" id="{B46C6F16-9AC1-EF81-D5F9-C785D823BEF4}"/>
                </a:ext>
              </a:extLst>
            </p:cNvPr>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97;p90">
              <a:extLst>
                <a:ext uri="{FF2B5EF4-FFF2-40B4-BE49-F238E27FC236}">
                  <a16:creationId xmlns:a16="http://schemas.microsoft.com/office/drawing/2014/main" id="{003A93AB-2CC3-1EB6-A0D3-ABDE81A8C84A}"/>
                </a:ext>
              </a:extLst>
            </p:cNvPr>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98;p90">
              <a:extLst>
                <a:ext uri="{FF2B5EF4-FFF2-40B4-BE49-F238E27FC236}">
                  <a16:creationId xmlns:a16="http://schemas.microsoft.com/office/drawing/2014/main" id="{AF2975EB-189C-669E-C2DB-A30808DC99B0}"/>
                </a:ext>
              </a:extLst>
            </p:cNvPr>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99;p90">
              <a:extLst>
                <a:ext uri="{FF2B5EF4-FFF2-40B4-BE49-F238E27FC236}">
                  <a16:creationId xmlns:a16="http://schemas.microsoft.com/office/drawing/2014/main" id="{4B97A499-631F-0AB7-724B-9EDEC98AF7C5}"/>
                </a:ext>
              </a:extLst>
            </p:cNvPr>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00;p90">
              <a:extLst>
                <a:ext uri="{FF2B5EF4-FFF2-40B4-BE49-F238E27FC236}">
                  <a16:creationId xmlns:a16="http://schemas.microsoft.com/office/drawing/2014/main" id="{3DF78D61-8891-98A3-FDA1-48C2E916F1AE}"/>
                </a:ext>
              </a:extLst>
            </p:cNvPr>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01;p90">
              <a:extLst>
                <a:ext uri="{FF2B5EF4-FFF2-40B4-BE49-F238E27FC236}">
                  <a16:creationId xmlns:a16="http://schemas.microsoft.com/office/drawing/2014/main" id="{4BBF4473-C21F-6465-725D-FB1EF17D72B4}"/>
                </a:ext>
              </a:extLst>
            </p:cNvPr>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02;p90">
              <a:extLst>
                <a:ext uri="{FF2B5EF4-FFF2-40B4-BE49-F238E27FC236}">
                  <a16:creationId xmlns:a16="http://schemas.microsoft.com/office/drawing/2014/main" id="{3835EFCF-D036-DE92-8294-BB643FD792D2}"/>
                </a:ext>
              </a:extLst>
            </p:cNvPr>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203;p90">
              <a:extLst>
                <a:ext uri="{FF2B5EF4-FFF2-40B4-BE49-F238E27FC236}">
                  <a16:creationId xmlns:a16="http://schemas.microsoft.com/office/drawing/2014/main" id="{D29FC835-8FD0-07E9-1C80-C38214665E8A}"/>
                </a:ext>
              </a:extLst>
            </p:cNvPr>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9682;p84">
            <a:extLst>
              <a:ext uri="{FF2B5EF4-FFF2-40B4-BE49-F238E27FC236}">
                <a16:creationId xmlns:a16="http://schemas.microsoft.com/office/drawing/2014/main" id="{FC98427B-3315-4C28-7ED5-3A9FBD251F6B}"/>
              </a:ext>
            </a:extLst>
          </p:cNvPr>
          <p:cNvSpPr/>
          <p:nvPr/>
        </p:nvSpPr>
        <p:spPr>
          <a:xfrm>
            <a:off x="7762949" y="3277633"/>
            <a:ext cx="571685" cy="569266"/>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bg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CasetăText 5">
            <a:extLst>
              <a:ext uri="{FF2B5EF4-FFF2-40B4-BE49-F238E27FC236}">
                <a16:creationId xmlns:a16="http://schemas.microsoft.com/office/drawing/2014/main" id="{52BCD34C-038D-9EDE-1E6E-03C127EA64BF}"/>
              </a:ext>
            </a:extLst>
          </p:cNvPr>
          <p:cNvSpPr txBox="1"/>
          <p:nvPr/>
        </p:nvSpPr>
        <p:spPr>
          <a:xfrm>
            <a:off x="4508602" y="4815712"/>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animEffect transition="in" filter="fade">
                                      <p:cBhvr>
                                        <p:cTn id="7" dur="500"/>
                                        <p:tgtEl>
                                          <p:spTgt spid="401">
                                            <p:txEl>
                                              <p:pRg st="0" end="0"/>
                                            </p:txEl>
                                          </p:spTgt>
                                        </p:tgtEl>
                                      </p:cBhvr>
                                    </p:animEffect>
                                    <p:anim calcmode="lin" valueType="num">
                                      <p:cBhvr>
                                        <p:cTn id="8" dur="500" fill="hold"/>
                                        <p:tgtEl>
                                          <p:spTgt spid="40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0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3">
                                            <p:txEl>
                                              <p:pRg st="0" end="0"/>
                                            </p:txEl>
                                          </p:spTgt>
                                        </p:tgtEl>
                                        <p:attrNameLst>
                                          <p:attrName>style.visibility</p:attrName>
                                        </p:attrNameLst>
                                      </p:cBhvr>
                                      <p:to>
                                        <p:strVal val="visible"/>
                                      </p:to>
                                    </p:set>
                                    <p:animEffect transition="in" filter="fade">
                                      <p:cBhvr>
                                        <p:cTn id="12" dur="500"/>
                                        <p:tgtEl>
                                          <p:spTgt spid="403">
                                            <p:txEl>
                                              <p:pRg st="0" end="0"/>
                                            </p:txEl>
                                          </p:spTgt>
                                        </p:tgtEl>
                                      </p:cBhvr>
                                    </p:animEffect>
                                    <p:anim calcmode="lin" valueType="num">
                                      <p:cBhvr>
                                        <p:cTn id="13" dur="500" fill="hold"/>
                                        <p:tgtEl>
                                          <p:spTgt spid="40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0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5"/>
                                        </p:tgtEl>
                                        <p:attrNameLst>
                                          <p:attrName>style.visibility</p:attrName>
                                        </p:attrNameLst>
                                      </p:cBhvr>
                                      <p:to>
                                        <p:strVal val="visible"/>
                                      </p:to>
                                    </p:set>
                                    <p:animEffect transition="in" filter="fade">
                                      <p:cBhvr>
                                        <p:cTn id="17" dur="500"/>
                                        <p:tgtEl>
                                          <p:spTgt spid="405"/>
                                        </p:tgtEl>
                                      </p:cBhvr>
                                    </p:animEffect>
                                    <p:anim calcmode="lin" valueType="num">
                                      <p:cBhvr>
                                        <p:cTn id="18" dur="500" fill="hold"/>
                                        <p:tgtEl>
                                          <p:spTgt spid="405"/>
                                        </p:tgtEl>
                                        <p:attrNameLst>
                                          <p:attrName>ppt_x</p:attrName>
                                        </p:attrNameLst>
                                      </p:cBhvr>
                                      <p:tavLst>
                                        <p:tav tm="0">
                                          <p:val>
                                            <p:strVal val="#ppt_x"/>
                                          </p:val>
                                        </p:tav>
                                        <p:tav tm="100000">
                                          <p:val>
                                            <p:strVal val="#ppt_x"/>
                                          </p:val>
                                        </p:tav>
                                      </p:tavLst>
                                    </p:anim>
                                    <p:anim calcmode="lin" valueType="num">
                                      <p:cBhvr>
                                        <p:cTn id="19" dur="500" fill="hold"/>
                                        <p:tgtEl>
                                          <p:spTgt spid="40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8"/>
                                        </p:tgtEl>
                                        <p:attrNameLst>
                                          <p:attrName>style.visibility</p:attrName>
                                        </p:attrNameLst>
                                      </p:cBhvr>
                                      <p:to>
                                        <p:strVal val="visible"/>
                                      </p:to>
                                    </p:set>
                                    <p:animEffect transition="in" filter="fade">
                                      <p:cBhvr>
                                        <p:cTn id="22" dur="500"/>
                                        <p:tgtEl>
                                          <p:spTgt spid="408"/>
                                        </p:tgtEl>
                                      </p:cBhvr>
                                    </p:animEffect>
                                    <p:anim calcmode="lin" valueType="num">
                                      <p:cBhvr>
                                        <p:cTn id="23" dur="500" fill="hold"/>
                                        <p:tgtEl>
                                          <p:spTgt spid="408"/>
                                        </p:tgtEl>
                                        <p:attrNameLst>
                                          <p:attrName>ppt_x</p:attrName>
                                        </p:attrNameLst>
                                      </p:cBhvr>
                                      <p:tavLst>
                                        <p:tav tm="0">
                                          <p:val>
                                            <p:strVal val="#ppt_x"/>
                                          </p:val>
                                        </p:tav>
                                        <p:tav tm="100000">
                                          <p:val>
                                            <p:strVal val="#ppt_x"/>
                                          </p:val>
                                        </p:tav>
                                      </p:tavLst>
                                    </p:anim>
                                    <p:anim calcmode="lin" valueType="num">
                                      <p:cBhvr>
                                        <p:cTn id="24" dur="500" fill="hold"/>
                                        <p:tgtEl>
                                          <p:spTgt spid="4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2">
                                            <p:txEl>
                                              <p:pRg st="0" end="0"/>
                                            </p:txEl>
                                          </p:spTgt>
                                        </p:tgtEl>
                                        <p:attrNameLst>
                                          <p:attrName>style.visibility</p:attrName>
                                        </p:attrNameLst>
                                      </p:cBhvr>
                                      <p:to>
                                        <p:strVal val="visible"/>
                                      </p:to>
                                    </p:set>
                                    <p:animEffect transition="in" filter="fade">
                                      <p:cBhvr>
                                        <p:cTn id="39" dur="500"/>
                                        <p:tgtEl>
                                          <p:spTgt spid="402">
                                            <p:txEl>
                                              <p:pRg st="0" end="0"/>
                                            </p:txEl>
                                          </p:spTgt>
                                        </p:tgtEl>
                                      </p:cBhvr>
                                    </p:animEffect>
                                    <p:anim calcmode="lin" valueType="num">
                                      <p:cBhvr>
                                        <p:cTn id="40" dur="500" fill="hold"/>
                                        <p:tgtEl>
                                          <p:spTgt spid="402">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402">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04">
                                            <p:txEl>
                                              <p:pRg st="0" end="0"/>
                                            </p:txEl>
                                          </p:spTgt>
                                        </p:tgtEl>
                                        <p:attrNameLst>
                                          <p:attrName>style.visibility</p:attrName>
                                        </p:attrNameLst>
                                      </p:cBhvr>
                                      <p:to>
                                        <p:strVal val="visible"/>
                                      </p:to>
                                    </p:set>
                                    <p:animEffect transition="in" filter="fade">
                                      <p:cBhvr>
                                        <p:cTn id="44" dur="500"/>
                                        <p:tgtEl>
                                          <p:spTgt spid="404">
                                            <p:txEl>
                                              <p:pRg st="0" end="0"/>
                                            </p:txEl>
                                          </p:spTgt>
                                        </p:tgtEl>
                                      </p:cBhvr>
                                    </p:animEffect>
                                    <p:anim calcmode="lin" valueType="num">
                                      <p:cBhvr>
                                        <p:cTn id="45" dur="500" fill="hold"/>
                                        <p:tgtEl>
                                          <p:spTgt spid="404">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404">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06"/>
                                        </p:tgtEl>
                                        <p:attrNameLst>
                                          <p:attrName>style.visibility</p:attrName>
                                        </p:attrNameLst>
                                      </p:cBhvr>
                                      <p:to>
                                        <p:strVal val="visible"/>
                                      </p:to>
                                    </p:set>
                                    <p:animEffect transition="in" filter="fade">
                                      <p:cBhvr>
                                        <p:cTn id="49" dur="500"/>
                                        <p:tgtEl>
                                          <p:spTgt spid="406"/>
                                        </p:tgtEl>
                                      </p:cBhvr>
                                    </p:animEffect>
                                    <p:anim calcmode="lin" valueType="num">
                                      <p:cBhvr>
                                        <p:cTn id="50" dur="500" fill="hold"/>
                                        <p:tgtEl>
                                          <p:spTgt spid="406"/>
                                        </p:tgtEl>
                                        <p:attrNameLst>
                                          <p:attrName>ppt_x</p:attrName>
                                        </p:attrNameLst>
                                      </p:cBhvr>
                                      <p:tavLst>
                                        <p:tav tm="0">
                                          <p:val>
                                            <p:strVal val="#ppt_x"/>
                                          </p:val>
                                        </p:tav>
                                        <p:tav tm="100000">
                                          <p:val>
                                            <p:strVal val="#ppt_x"/>
                                          </p:val>
                                        </p:tav>
                                      </p:tavLst>
                                    </p:anim>
                                    <p:anim calcmode="lin" valueType="num">
                                      <p:cBhvr>
                                        <p:cTn id="51" dur="500" fill="hold"/>
                                        <p:tgtEl>
                                          <p:spTgt spid="40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anim calcmode="lin" valueType="num">
                                      <p:cBhvr>
                                        <p:cTn id="55" dur="500" fill="hold"/>
                                        <p:tgtEl>
                                          <p:spTgt spid="28"/>
                                        </p:tgtEl>
                                        <p:attrNameLst>
                                          <p:attrName>ppt_x</p:attrName>
                                        </p:attrNameLst>
                                      </p:cBhvr>
                                      <p:tavLst>
                                        <p:tav tm="0">
                                          <p:val>
                                            <p:strVal val="#ppt_x"/>
                                          </p:val>
                                        </p:tav>
                                        <p:tav tm="100000">
                                          <p:val>
                                            <p:strVal val="#ppt_x"/>
                                          </p:val>
                                        </p:tav>
                                      </p:tavLst>
                                    </p:anim>
                                    <p:anim calcmode="lin" valueType="num">
                                      <p:cBhvr>
                                        <p:cTn id="5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build="p"/>
      <p:bldP spid="402" grpId="0" build="p"/>
      <p:bldP spid="403" grpId="0" build="p"/>
      <p:bldP spid="404" grpId="0" build="p"/>
      <p:bldP spid="405" grpId="0" animBg="1"/>
      <p:bldP spid="406" grpId="0" animBg="1"/>
      <p:bldP spid="13"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25" name="Google Shape;425;p43"/>
          <p:cNvGrpSpPr/>
          <p:nvPr/>
        </p:nvGrpSpPr>
        <p:grpSpPr>
          <a:xfrm>
            <a:off x="5314475" y="1118206"/>
            <a:ext cx="548568" cy="547870"/>
            <a:chOff x="4017254" y="1368896"/>
            <a:chExt cx="466390" cy="465836"/>
          </a:xfrm>
        </p:grpSpPr>
        <p:sp>
          <p:nvSpPr>
            <p:cNvPr id="426" name="Google Shape;426;p43"/>
            <p:cNvSpPr/>
            <p:nvPr/>
          </p:nvSpPr>
          <p:spPr>
            <a:xfrm>
              <a:off x="4017309" y="1563193"/>
              <a:ext cx="432150" cy="271539"/>
            </a:xfrm>
            <a:custGeom>
              <a:avLst/>
              <a:gdLst/>
              <a:ahLst/>
              <a:cxnLst/>
              <a:rect l="l" t="t" r="r" b="b"/>
              <a:pathLst>
                <a:path w="15587" h="9794" extrusionOk="0">
                  <a:moveTo>
                    <a:pt x="3773" y="2050"/>
                  </a:moveTo>
                  <a:cubicBezTo>
                    <a:pt x="4142" y="2050"/>
                    <a:pt x="4443" y="2352"/>
                    <a:pt x="4443" y="2722"/>
                  </a:cubicBezTo>
                  <a:lnTo>
                    <a:pt x="4443" y="3827"/>
                  </a:lnTo>
                  <a:lnTo>
                    <a:pt x="2470" y="3827"/>
                  </a:lnTo>
                  <a:lnTo>
                    <a:pt x="2470" y="2722"/>
                  </a:lnTo>
                  <a:lnTo>
                    <a:pt x="2469" y="2722"/>
                  </a:lnTo>
                  <a:cubicBezTo>
                    <a:pt x="2469" y="2352"/>
                    <a:pt x="2769" y="2050"/>
                    <a:pt x="3138" y="2050"/>
                  </a:cubicBezTo>
                  <a:close/>
                  <a:moveTo>
                    <a:pt x="8111" y="880"/>
                  </a:moveTo>
                  <a:cubicBezTo>
                    <a:pt x="8480" y="880"/>
                    <a:pt x="8780" y="1181"/>
                    <a:pt x="8780" y="1553"/>
                  </a:cubicBezTo>
                  <a:lnTo>
                    <a:pt x="8780" y="3827"/>
                  </a:lnTo>
                  <a:lnTo>
                    <a:pt x="6807" y="3827"/>
                  </a:lnTo>
                  <a:lnTo>
                    <a:pt x="6807" y="1553"/>
                  </a:lnTo>
                  <a:lnTo>
                    <a:pt x="6805" y="1553"/>
                  </a:lnTo>
                  <a:cubicBezTo>
                    <a:pt x="6805" y="1181"/>
                    <a:pt x="7107" y="880"/>
                    <a:pt x="7476" y="880"/>
                  </a:cubicBezTo>
                  <a:close/>
                  <a:moveTo>
                    <a:pt x="12449" y="535"/>
                  </a:moveTo>
                  <a:cubicBezTo>
                    <a:pt x="12818" y="535"/>
                    <a:pt x="13118" y="837"/>
                    <a:pt x="13118" y="1208"/>
                  </a:cubicBezTo>
                  <a:lnTo>
                    <a:pt x="13118" y="3827"/>
                  </a:lnTo>
                  <a:lnTo>
                    <a:pt x="11143" y="3827"/>
                  </a:lnTo>
                  <a:lnTo>
                    <a:pt x="11143" y="1208"/>
                  </a:lnTo>
                  <a:cubicBezTo>
                    <a:pt x="11143" y="837"/>
                    <a:pt x="11443" y="535"/>
                    <a:pt x="11813" y="535"/>
                  </a:cubicBezTo>
                  <a:close/>
                  <a:moveTo>
                    <a:pt x="15089" y="4323"/>
                  </a:moveTo>
                  <a:lnTo>
                    <a:pt x="15089" y="5184"/>
                  </a:lnTo>
                  <a:cubicBezTo>
                    <a:pt x="15089" y="5670"/>
                    <a:pt x="14695" y="6065"/>
                    <a:pt x="14212" y="6065"/>
                  </a:cubicBezTo>
                  <a:lnTo>
                    <a:pt x="1372" y="6065"/>
                  </a:lnTo>
                  <a:cubicBezTo>
                    <a:pt x="889" y="6065"/>
                    <a:pt x="496" y="5668"/>
                    <a:pt x="496" y="5184"/>
                  </a:cubicBezTo>
                  <a:lnTo>
                    <a:pt x="496" y="4323"/>
                  </a:lnTo>
                  <a:close/>
                  <a:moveTo>
                    <a:pt x="8712" y="6560"/>
                  </a:moveTo>
                  <a:lnTo>
                    <a:pt x="8712" y="8060"/>
                  </a:lnTo>
                  <a:lnTo>
                    <a:pt x="6875" y="8060"/>
                  </a:lnTo>
                  <a:lnTo>
                    <a:pt x="6875" y="6560"/>
                  </a:lnTo>
                  <a:close/>
                  <a:moveTo>
                    <a:pt x="11524" y="8555"/>
                  </a:moveTo>
                  <a:cubicBezTo>
                    <a:pt x="11618" y="8558"/>
                    <a:pt x="11695" y="8634"/>
                    <a:pt x="11695" y="8727"/>
                  </a:cubicBezTo>
                  <a:lnTo>
                    <a:pt x="11695" y="9129"/>
                  </a:lnTo>
                  <a:cubicBezTo>
                    <a:pt x="11695" y="9224"/>
                    <a:pt x="11618" y="9299"/>
                    <a:pt x="11524" y="9299"/>
                  </a:cubicBezTo>
                  <a:lnTo>
                    <a:pt x="4061" y="9299"/>
                  </a:lnTo>
                  <a:cubicBezTo>
                    <a:pt x="3966" y="9299"/>
                    <a:pt x="3891" y="9222"/>
                    <a:pt x="3891" y="9129"/>
                  </a:cubicBezTo>
                  <a:lnTo>
                    <a:pt x="3891" y="8725"/>
                  </a:lnTo>
                  <a:cubicBezTo>
                    <a:pt x="3891" y="8631"/>
                    <a:pt x="3966" y="8555"/>
                    <a:pt x="4061" y="8555"/>
                  </a:cubicBezTo>
                  <a:close/>
                  <a:moveTo>
                    <a:pt x="15338" y="1"/>
                  </a:moveTo>
                  <a:cubicBezTo>
                    <a:pt x="15200" y="1"/>
                    <a:pt x="15089" y="112"/>
                    <a:pt x="15089" y="249"/>
                  </a:cubicBezTo>
                  <a:lnTo>
                    <a:pt x="15089" y="3829"/>
                  </a:lnTo>
                  <a:lnTo>
                    <a:pt x="13614" y="3829"/>
                  </a:lnTo>
                  <a:lnTo>
                    <a:pt x="13614" y="1210"/>
                  </a:lnTo>
                  <a:cubicBezTo>
                    <a:pt x="13614" y="566"/>
                    <a:pt x="13091" y="42"/>
                    <a:pt x="12449" y="42"/>
                  </a:cubicBezTo>
                  <a:lnTo>
                    <a:pt x="11813" y="42"/>
                  </a:lnTo>
                  <a:cubicBezTo>
                    <a:pt x="11170" y="42"/>
                    <a:pt x="10648" y="566"/>
                    <a:pt x="10648" y="1210"/>
                  </a:cubicBezTo>
                  <a:lnTo>
                    <a:pt x="10648" y="3829"/>
                  </a:lnTo>
                  <a:lnTo>
                    <a:pt x="9276" y="3829"/>
                  </a:lnTo>
                  <a:lnTo>
                    <a:pt x="9276" y="1555"/>
                  </a:lnTo>
                  <a:cubicBezTo>
                    <a:pt x="9276" y="910"/>
                    <a:pt x="8753" y="386"/>
                    <a:pt x="8111" y="386"/>
                  </a:cubicBezTo>
                  <a:lnTo>
                    <a:pt x="7474" y="386"/>
                  </a:lnTo>
                  <a:cubicBezTo>
                    <a:pt x="6832" y="386"/>
                    <a:pt x="6310" y="910"/>
                    <a:pt x="6310" y="1555"/>
                  </a:cubicBezTo>
                  <a:lnTo>
                    <a:pt x="6310" y="3829"/>
                  </a:lnTo>
                  <a:lnTo>
                    <a:pt x="4938" y="3829"/>
                  </a:lnTo>
                  <a:lnTo>
                    <a:pt x="4938" y="2725"/>
                  </a:lnTo>
                  <a:cubicBezTo>
                    <a:pt x="4938" y="2080"/>
                    <a:pt x="4416" y="1556"/>
                    <a:pt x="3773" y="1556"/>
                  </a:cubicBezTo>
                  <a:lnTo>
                    <a:pt x="3138" y="1556"/>
                  </a:lnTo>
                  <a:cubicBezTo>
                    <a:pt x="2494" y="1556"/>
                    <a:pt x="1973" y="2080"/>
                    <a:pt x="1973" y="2725"/>
                  </a:cubicBezTo>
                  <a:lnTo>
                    <a:pt x="1973" y="3829"/>
                  </a:lnTo>
                  <a:lnTo>
                    <a:pt x="497" y="3829"/>
                  </a:lnTo>
                  <a:lnTo>
                    <a:pt x="497" y="2661"/>
                  </a:lnTo>
                  <a:cubicBezTo>
                    <a:pt x="497" y="2523"/>
                    <a:pt x="386" y="2413"/>
                    <a:pt x="249" y="2413"/>
                  </a:cubicBezTo>
                  <a:cubicBezTo>
                    <a:pt x="112" y="2413"/>
                    <a:pt x="0" y="2523"/>
                    <a:pt x="0" y="2661"/>
                  </a:cubicBezTo>
                  <a:lnTo>
                    <a:pt x="0" y="4075"/>
                  </a:lnTo>
                  <a:lnTo>
                    <a:pt x="0" y="4076"/>
                  </a:lnTo>
                  <a:lnTo>
                    <a:pt x="0" y="5181"/>
                  </a:lnTo>
                  <a:cubicBezTo>
                    <a:pt x="0" y="5941"/>
                    <a:pt x="617" y="6558"/>
                    <a:pt x="1372" y="6558"/>
                  </a:cubicBezTo>
                  <a:lnTo>
                    <a:pt x="6378" y="6558"/>
                  </a:lnTo>
                  <a:lnTo>
                    <a:pt x="6378" y="8058"/>
                  </a:lnTo>
                  <a:lnTo>
                    <a:pt x="4061" y="8058"/>
                  </a:lnTo>
                  <a:cubicBezTo>
                    <a:pt x="3693" y="8058"/>
                    <a:pt x="3395" y="8356"/>
                    <a:pt x="3395" y="8724"/>
                  </a:cubicBezTo>
                  <a:lnTo>
                    <a:pt x="3395" y="9127"/>
                  </a:lnTo>
                  <a:cubicBezTo>
                    <a:pt x="3395" y="9495"/>
                    <a:pt x="3693" y="9793"/>
                    <a:pt x="4061" y="9793"/>
                  </a:cubicBezTo>
                  <a:lnTo>
                    <a:pt x="11523" y="9793"/>
                  </a:lnTo>
                  <a:cubicBezTo>
                    <a:pt x="11891" y="9793"/>
                    <a:pt x="12189" y="9495"/>
                    <a:pt x="12189" y="9127"/>
                  </a:cubicBezTo>
                  <a:lnTo>
                    <a:pt x="12189" y="8724"/>
                  </a:lnTo>
                  <a:cubicBezTo>
                    <a:pt x="12189" y="8356"/>
                    <a:pt x="11891" y="8058"/>
                    <a:pt x="11523" y="8058"/>
                  </a:cubicBezTo>
                  <a:lnTo>
                    <a:pt x="9206" y="8058"/>
                  </a:lnTo>
                  <a:lnTo>
                    <a:pt x="9206" y="6558"/>
                  </a:lnTo>
                  <a:lnTo>
                    <a:pt x="14212" y="6558"/>
                  </a:lnTo>
                  <a:cubicBezTo>
                    <a:pt x="14967" y="6558"/>
                    <a:pt x="15584" y="5940"/>
                    <a:pt x="15584" y="5181"/>
                  </a:cubicBezTo>
                  <a:lnTo>
                    <a:pt x="15584" y="4073"/>
                  </a:lnTo>
                  <a:lnTo>
                    <a:pt x="15584" y="248"/>
                  </a:lnTo>
                  <a:cubicBezTo>
                    <a:pt x="15587" y="112"/>
                    <a:pt x="15474" y="1"/>
                    <a:pt x="15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7" name="Google Shape;427;p43"/>
            <p:cNvSpPr/>
            <p:nvPr/>
          </p:nvSpPr>
          <p:spPr>
            <a:xfrm>
              <a:off x="4049248" y="1524739"/>
              <a:ext cx="63158" cy="54036"/>
            </a:xfrm>
            <a:custGeom>
              <a:avLst/>
              <a:gdLst/>
              <a:ahLst/>
              <a:cxnLst/>
              <a:rect l="l" t="t" r="r" b="b"/>
              <a:pathLst>
                <a:path w="2278" h="1949" extrusionOk="0">
                  <a:moveTo>
                    <a:pt x="283" y="0"/>
                  </a:moveTo>
                  <a:cubicBezTo>
                    <a:pt x="237" y="0"/>
                    <a:pt x="191" y="12"/>
                    <a:pt x="149" y="38"/>
                  </a:cubicBezTo>
                  <a:cubicBezTo>
                    <a:pt x="34" y="111"/>
                    <a:pt x="0" y="266"/>
                    <a:pt x="74" y="381"/>
                  </a:cubicBezTo>
                  <a:lnTo>
                    <a:pt x="999" y="1835"/>
                  </a:lnTo>
                  <a:cubicBezTo>
                    <a:pt x="1041" y="1899"/>
                    <a:pt x="1111" y="1940"/>
                    <a:pt x="1186" y="1947"/>
                  </a:cubicBezTo>
                  <a:cubicBezTo>
                    <a:pt x="1193" y="1947"/>
                    <a:pt x="1200" y="1949"/>
                    <a:pt x="1207" y="1949"/>
                  </a:cubicBezTo>
                  <a:cubicBezTo>
                    <a:pt x="1277" y="1949"/>
                    <a:pt x="1342" y="1920"/>
                    <a:pt x="1391" y="1869"/>
                  </a:cubicBezTo>
                  <a:lnTo>
                    <a:pt x="2185" y="1010"/>
                  </a:lnTo>
                  <a:cubicBezTo>
                    <a:pt x="2277" y="908"/>
                    <a:pt x="2271" y="753"/>
                    <a:pt x="2171" y="659"/>
                  </a:cubicBezTo>
                  <a:cubicBezTo>
                    <a:pt x="2123" y="615"/>
                    <a:pt x="2062" y="594"/>
                    <a:pt x="2002" y="594"/>
                  </a:cubicBezTo>
                  <a:cubicBezTo>
                    <a:pt x="1936" y="594"/>
                    <a:pt x="1870" y="620"/>
                    <a:pt x="1821" y="673"/>
                  </a:cubicBezTo>
                  <a:lnTo>
                    <a:pt x="1246" y="1297"/>
                  </a:lnTo>
                  <a:lnTo>
                    <a:pt x="493" y="115"/>
                  </a:lnTo>
                  <a:cubicBezTo>
                    <a:pt x="446" y="40"/>
                    <a:pt x="365"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8" name="Google Shape;428;p43"/>
            <p:cNvSpPr/>
            <p:nvPr/>
          </p:nvSpPr>
          <p:spPr>
            <a:xfrm>
              <a:off x="4114374" y="1483428"/>
              <a:ext cx="55700" cy="43140"/>
            </a:xfrm>
            <a:custGeom>
              <a:avLst/>
              <a:gdLst/>
              <a:ahLst/>
              <a:cxnLst/>
              <a:rect l="l" t="t" r="r" b="b"/>
              <a:pathLst>
                <a:path w="2009" h="1556" extrusionOk="0">
                  <a:moveTo>
                    <a:pt x="1144" y="1"/>
                  </a:moveTo>
                  <a:cubicBezTo>
                    <a:pt x="1139" y="1"/>
                    <a:pt x="1135" y="1"/>
                    <a:pt x="1130" y="1"/>
                  </a:cubicBezTo>
                  <a:cubicBezTo>
                    <a:pt x="1059" y="6"/>
                    <a:pt x="992" y="37"/>
                    <a:pt x="947" y="92"/>
                  </a:cubicBezTo>
                  <a:lnTo>
                    <a:pt x="87" y="1151"/>
                  </a:lnTo>
                  <a:cubicBezTo>
                    <a:pt x="1" y="1257"/>
                    <a:pt x="16" y="1413"/>
                    <a:pt x="123" y="1499"/>
                  </a:cubicBezTo>
                  <a:cubicBezTo>
                    <a:pt x="171" y="1537"/>
                    <a:pt x="226" y="1555"/>
                    <a:pt x="282" y="1555"/>
                  </a:cubicBezTo>
                  <a:cubicBezTo>
                    <a:pt x="354" y="1555"/>
                    <a:pt x="425" y="1523"/>
                    <a:pt x="474" y="1463"/>
                  </a:cubicBezTo>
                  <a:lnTo>
                    <a:pt x="1155" y="625"/>
                  </a:lnTo>
                  <a:lnTo>
                    <a:pt x="1556" y="1047"/>
                  </a:lnTo>
                  <a:cubicBezTo>
                    <a:pt x="1604" y="1098"/>
                    <a:pt x="1670" y="1124"/>
                    <a:pt x="1735" y="1124"/>
                  </a:cubicBezTo>
                  <a:cubicBezTo>
                    <a:pt x="1796" y="1124"/>
                    <a:pt x="1857" y="1102"/>
                    <a:pt x="1905" y="1057"/>
                  </a:cubicBezTo>
                  <a:cubicBezTo>
                    <a:pt x="2005" y="962"/>
                    <a:pt x="2009" y="805"/>
                    <a:pt x="1915" y="706"/>
                  </a:cubicBezTo>
                  <a:lnTo>
                    <a:pt x="1320" y="78"/>
                  </a:lnTo>
                  <a:cubicBezTo>
                    <a:pt x="1274" y="29"/>
                    <a:pt x="1211"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0" name="Google Shape;430;p43"/>
            <p:cNvSpPr/>
            <p:nvPr/>
          </p:nvSpPr>
          <p:spPr>
            <a:xfrm>
              <a:off x="4017254" y="1368896"/>
              <a:ext cx="466390" cy="241956"/>
            </a:xfrm>
            <a:custGeom>
              <a:avLst/>
              <a:gdLst/>
              <a:ahLst/>
              <a:cxnLst/>
              <a:rect l="l" t="t" r="r" b="b"/>
              <a:pathLst>
                <a:path w="16822" h="8727" extrusionOk="0">
                  <a:moveTo>
                    <a:pt x="14005" y="496"/>
                  </a:moveTo>
                  <a:cubicBezTo>
                    <a:pt x="15201" y="497"/>
                    <a:pt x="16189" y="1412"/>
                    <a:pt x="16314" y="2583"/>
                  </a:cubicBezTo>
                  <a:lnTo>
                    <a:pt x="14136" y="2583"/>
                  </a:lnTo>
                  <a:lnTo>
                    <a:pt x="12925" y="765"/>
                  </a:lnTo>
                  <a:cubicBezTo>
                    <a:pt x="13248" y="594"/>
                    <a:pt x="13614" y="496"/>
                    <a:pt x="14005" y="496"/>
                  </a:cubicBezTo>
                  <a:close/>
                  <a:moveTo>
                    <a:pt x="12513" y="1042"/>
                  </a:moveTo>
                  <a:lnTo>
                    <a:pt x="13721" y="2853"/>
                  </a:lnTo>
                  <a:lnTo>
                    <a:pt x="12805" y="4828"/>
                  </a:lnTo>
                  <a:cubicBezTo>
                    <a:pt x="12130" y="4421"/>
                    <a:pt x="11678" y="3678"/>
                    <a:pt x="11678" y="2831"/>
                  </a:cubicBezTo>
                  <a:cubicBezTo>
                    <a:pt x="11678" y="2114"/>
                    <a:pt x="12003" y="1470"/>
                    <a:pt x="12513" y="1042"/>
                  </a:cubicBezTo>
                  <a:close/>
                  <a:moveTo>
                    <a:pt x="16312" y="3078"/>
                  </a:moveTo>
                  <a:cubicBezTo>
                    <a:pt x="16189" y="4250"/>
                    <a:pt x="15201" y="5164"/>
                    <a:pt x="14002" y="5164"/>
                  </a:cubicBezTo>
                  <a:cubicBezTo>
                    <a:pt x="13739" y="5164"/>
                    <a:pt x="13488" y="5120"/>
                    <a:pt x="13252" y="5039"/>
                  </a:cubicBezTo>
                  <a:lnTo>
                    <a:pt x="14160" y="3078"/>
                  </a:lnTo>
                  <a:close/>
                  <a:moveTo>
                    <a:pt x="14002" y="0"/>
                  </a:moveTo>
                  <a:cubicBezTo>
                    <a:pt x="12465" y="0"/>
                    <a:pt x="11211" y="1242"/>
                    <a:pt x="11185" y="2780"/>
                  </a:cubicBezTo>
                  <a:lnTo>
                    <a:pt x="1336" y="2780"/>
                  </a:lnTo>
                  <a:cubicBezTo>
                    <a:pt x="600" y="2780"/>
                    <a:pt x="4" y="3378"/>
                    <a:pt x="4" y="4111"/>
                  </a:cubicBezTo>
                  <a:lnTo>
                    <a:pt x="1" y="8478"/>
                  </a:lnTo>
                  <a:cubicBezTo>
                    <a:pt x="1" y="8614"/>
                    <a:pt x="110" y="8726"/>
                    <a:pt x="249" y="8726"/>
                  </a:cubicBezTo>
                  <a:cubicBezTo>
                    <a:pt x="387" y="8726"/>
                    <a:pt x="498" y="8615"/>
                    <a:pt x="498" y="8479"/>
                  </a:cubicBezTo>
                  <a:lnTo>
                    <a:pt x="501" y="4111"/>
                  </a:lnTo>
                  <a:cubicBezTo>
                    <a:pt x="501" y="3649"/>
                    <a:pt x="876" y="3274"/>
                    <a:pt x="1337" y="3274"/>
                  </a:cubicBezTo>
                  <a:lnTo>
                    <a:pt x="11221" y="3274"/>
                  </a:lnTo>
                  <a:cubicBezTo>
                    <a:pt x="11434" y="4624"/>
                    <a:pt x="12601" y="5659"/>
                    <a:pt x="14005" y="5659"/>
                  </a:cubicBezTo>
                  <a:cubicBezTo>
                    <a:pt x="14390" y="5659"/>
                    <a:pt x="14759" y="5581"/>
                    <a:pt x="15093" y="5439"/>
                  </a:cubicBezTo>
                  <a:lnTo>
                    <a:pt x="15093" y="6130"/>
                  </a:lnTo>
                  <a:cubicBezTo>
                    <a:pt x="15093" y="6267"/>
                    <a:pt x="15202" y="6378"/>
                    <a:pt x="15341" y="6378"/>
                  </a:cubicBezTo>
                  <a:cubicBezTo>
                    <a:pt x="15478" y="6378"/>
                    <a:pt x="15590" y="6269"/>
                    <a:pt x="15590" y="6130"/>
                  </a:cubicBezTo>
                  <a:lnTo>
                    <a:pt x="15590" y="5168"/>
                  </a:lnTo>
                  <a:cubicBezTo>
                    <a:pt x="16332" y="4659"/>
                    <a:pt x="16822" y="3803"/>
                    <a:pt x="16822" y="2831"/>
                  </a:cubicBezTo>
                  <a:cubicBezTo>
                    <a:pt x="16822" y="1270"/>
                    <a:pt x="15557" y="0"/>
                    <a:pt x="14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What are the objectives ?</a:t>
            </a:r>
            <a:endParaRPr lang="ro-RO" sz="2800" dirty="0">
              <a:solidFill>
                <a:schemeClr val="dk2"/>
              </a:solidFill>
            </a:endParaRPr>
          </a:p>
        </p:txBody>
      </p:sp>
      <p:sp>
        <p:nvSpPr>
          <p:cNvPr id="15" name="CasetăText 14">
            <a:extLst>
              <a:ext uri="{FF2B5EF4-FFF2-40B4-BE49-F238E27FC236}">
                <a16:creationId xmlns:a16="http://schemas.microsoft.com/office/drawing/2014/main" id="{000B4ADE-7DEE-3D05-BC95-F6EFBF0FD92D}"/>
              </a:ext>
            </a:extLst>
          </p:cNvPr>
          <p:cNvSpPr txBox="1"/>
          <p:nvPr/>
        </p:nvSpPr>
        <p:spPr>
          <a:xfrm>
            <a:off x="1935117" y="2494234"/>
            <a:ext cx="6758717" cy="830997"/>
          </a:xfrm>
          <a:prstGeom prst="rect">
            <a:avLst/>
          </a:prstGeom>
          <a:noFill/>
        </p:spPr>
        <p:txBody>
          <a:bodyPr wrap="square">
            <a:spAutoFit/>
          </a:bodyPr>
          <a:lstStyle/>
          <a:p>
            <a:pPr lvl="0"/>
            <a:r>
              <a:rPr lang="en-US" sz="1600" dirty="0">
                <a:latin typeface="Assistant" pitchFamily="2" charset="-79"/>
                <a:cs typeface="Assistant" pitchFamily="2" charset="-79"/>
              </a:rPr>
              <a:t>Train </a:t>
            </a:r>
            <a:r>
              <a:rPr lang="en-US" sz="1600" b="1" dirty="0">
                <a:latin typeface="Assistant" pitchFamily="2" charset="-79"/>
                <a:cs typeface="Assistant" pitchFamily="2" charset="-79"/>
              </a:rPr>
              <a:t>BERT-base-</a:t>
            </a:r>
            <a:r>
              <a:rPr lang="en-US" sz="1600" b="1" dirty="0" err="1">
                <a:latin typeface="Assistant" pitchFamily="2" charset="-79"/>
                <a:cs typeface="Assistant" pitchFamily="2" charset="-79"/>
              </a:rPr>
              <a:t>ro</a:t>
            </a:r>
            <a:r>
              <a:rPr lang="en-US" sz="1600" dirty="0">
                <a:latin typeface="Assistant" pitchFamily="2" charset="-79"/>
                <a:cs typeface="Assistant" pitchFamily="2" charset="-79"/>
              </a:rPr>
              <a:t> on three tasks on Romanian language: </a:t>
            </a:r>
            <a:r>
              <a:rPr lang="en-US" sz="1600" i="1" dirty="0">
                <a:latin typeface="Assistant" pitchFamily="2" charset="-79"/>
                <a:cs typeface="Assistant" pitchFamily="2" charset="-79"/>
              </a:rPr>
              <a:t>(</a:t>
            </a:r>
            <a:r>
              <a:rPr lang="en-US" sz="1600" i="1" dirty="0" err="1">
                <a:latin typeface="Assistant" pitchFamily="2" charset="-79"/>
                <a:cs typeface="Assistant" pitchFamily="2" charset="-79"/>
              </a:rPr>
              <a:t>i</a:t>
            </a:r>
            <a:r>
              <a:rPr lang="en-US" sz="1600" i="1" dirty="0">
                <a:latin typeface="Assistant" pitchFamily="2" charset="-79"/>
                <a:cs typeface="Assistant" pitchFamily="2" charset="-79"/>
              </a:rPr>
              <a:t>) emotion recognition, (ii) sentiment analysis, (iii) news categorization. </a:t>
            </a:r>
            <a:r>
              <a:rPr lang="en-US" sz="1600" dirty="0">
                <a:latin typeface="Assistant" pitchFamily="2" charset="-79"/>
                <a:cs typeface="Assistant" pitchFamily="2" charset="-79"/>
              </a:rPr>
              <a:t>These models will be the main teachers.</a:t>
            </a:r>
          </a:p>
        </p:txBody>
      </p:sp>
      <p:sp>
        <p:nvSpPr>
          <p:cNvPr id="16" name="Google Shape;354;p39">
            <a:extLst>
              <a:ext uri="{FF2B5EF4-FFF2-40B4-BE49-F238E27FC236}">
                <a16:creationId xmlns:a16="http://schemas.microsoft.com/office/drawing/2014/main" id="{4035B632-049E-3E3B-D4C5-536FC78BCF1B}"/>
              </a:ext>
            </a:extLst>
          </p:cNvPr>
          <p:cNvSpPr txBox="1">
            <a:spLocks/>
          </p:cNvSpPr>
          <p:nvPr/>
        </p:nvSpPr>
        <p:spPr>
          <a:xfrm>
            <a:off x="291830" y="2190069"/>
            <a:ext cx="1540826" cy="1540826"/>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 dirty="0">
                <a:solidFill>
                  <a:schemeClr val="accent1"/>
                </a:solidFill>
              </a:rPr>
              <a:t>01</a:t>
            </a:r>
          </a:p>
        </p:txBody>
      </p:sp>
      <p:sp>
        <p:nvSpPr>
          <p:cNvPr id="17" name="Google Shape;354;p39">
            <a:extLst>
              <a:ext uri="{FF2B5EF4-FFF2-40B4-BE49-F238E27FC236}">
                <a16:creationId xmlns:a16="http://schemas.microsoft.com/office/drawing/2014/main" id="{B4199828-FD2E-8FE6-EFC7-0140D079A72E}"/>
              </a:ext>
            </a:extLst>
          </p:cNvPr>
          <p:cNvSpPr txBox="1">
            <a:spLocks/>
          </p:cNvSpPr>
          <p:nvPr/>
        </p:nvSpPr>
        <p:spPr>
          <a:xfrm>
            <a:off x="291829" y="3261650"/>
            <a:ext cx="1540827" cy="1540827"/>
          </a:xfrm>
          <a:prstGeom prst="rect">
            <a:avLst/>
          </a:prstGeom>
          <a:solidFill>
            <a:schemeClr val="bg1">
              <a:lumMod val="5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dirty="0">
                <a:solidFill>
                  <a:schemeClr val="tx2"/>
                </a:solidFill>
              </a:rPr>
              <a:t>02</a:t>
            </a:r>
            <a:endParaRPr lang="en" dirty="0">
              <a:solidFill>
                <a:schemeClr val="tx2"/>
              </a:solidFill>
            </a:endParaRPr>
          </a:p>
        </p:txBody>
      </p:sp>
      <p:sp>
        <p:nvSpPr>
          <p:cNvPr id="18" name="CasetăText 17">
            <a:extLst>
              <a:ext uri="{FF2B5EF4-FFF2-40B4-BE49-F238E27FC236}">
                <a16:creationId xmlns:a16="http://schemas.microsoft.com/office/drawing/2014/main" id="{41FCD906-B241-D300-2C7D-8F340E782272}"/>
              </a:ext>
            </a:extLst>
          </p:cNvPr>
          <p:cNvSpPr txBox="1"/>
          <p:nvPr/>
        </p:nvSpPr>
        <p:spPr>
          <a:xfrm>
            <a:off x="1935117" y="3486685"/>
            <a:ext cx="6258484" cy="830997"/>
          </a:xfrm>
          <a:prstGeom prst="rect">
            <a:avLst/>
          </a:prstGeom>
          <a:noFill/>
        </p:spPr>
        <p:txBody>
          <a:bodyPr wrap="square">
            <a:spAutoFit/>
          </a:bodyPr>
          <a:lstStyle/>
          <a:p>
            <a:pPr lvl="0"/>
            <a:r>
              <a:rPr lang="en-US" sz="1600" dirty="0">
                <a:latin typeface="Assistant" pitchFamily="2" charset="-79"/>
                <a:cs typeface="Assistant" pitchFamily="2" charset="-79"/>
              </a:rPr>
              <a:t>Each of these models will be enriched by using two </a:t>
            </a:r>
            <a:r>
              <a:rPr lang="en-US" sz="1600" b="1" dirty="0">
                <a:latin typeface="Assistant" pitchFamily="2" charset="-79"/>
                <a:cs typeface="Assistant" pitchFamily="2" charset="-79"/>
              </a:rPr>
              <a:t>cross-lingual domain adaptation</a:t>
            </a:r>
            <a:r>
              <a:rPr lang="en-US" sz="1600" dirty="0">
                <a:latin typeface="Assistant" pitchFamily="2" charset="-79"/>
                <a:cs typeface="Assistant" pitchFamily="2" charset="-79"/>
              </a:rPr>
              <a:t> methods: </a:t>
            </a:r>
            <a:r>
              <a:rPr lang="en-US" sz="1600" i="1" dirty="0">
                <a:latin typeface="Assistant" pitchFamily="2" charset="-79"/>
                <a:cs typeface="Assistant" pitchFamily="2" charset="-79"/>
              </a:rPr>
              <a:t>(</a:t>
            </a:r>
            <a:r>
              <a:rPr lang="en-US" sz="1600" i="1" dirty="0" err="1">
                <a:latin typeface="Assistant" pitchFamily="2" charset="-79"/>
                <a:cs typeface="Assistant" pitchFamily="2" charset="-79"/>
              </a:rPr>
              <a:t>i</a:t>
            </a:r>
            <a:r>
              <a:rPr lang="en-US" sz="1600" i="1" dirty="0">
                <a:latin typeface="Assistant" pitchFamily="2" charset="-79"/>
                <a:cs typeface="Assistant" pitchFamily="2" charset="-79"/>
              </a:rPr>
              <a:t>)</a:t>
            </a:r>
            <a:r>
              <a:rPr lang="en-US" sz="1600" dirty="0">
                <a:latin typeface="Assistant" pitchFamily="2" charset="-79"/>
                <a:cs typeface="Assistant" pitchFamily="2" charset="-79"/>
              </a:rPr>
              <a:t> Multi-Stage Cross-Lingual, </a:t>
            </a:r>
            <a:r>
              <a:rPr lang="en-US" sz="1600" i="1" dirty="0">
                <a:latin typeface="Assistant" pitchFamily="2" charset="-79"/>
                <a:cs typeface="Assistant" pitchFamily="2" charset="-79"/>
              </a:rPr>
              <a:t>(ii) </a:t>
            </a:r>
            <a:r>
              <a:rPr lang="en-US" sz="1600" dirty="0">
                <a:latin typeface="Assistant" pitchFamily="2" charset="-79"/>
                <a:cs typeface="Assistant" pitchFamily="2" charset="-79"/>
              </a:rPr>
              <a:t>Multi-Task Cross-Lingual Same-Domain</a:t>
            </a:r>
            <a:r>
              <a:rPr lang="en-US" sz="1600" i="1" dirty="0">
                <a:latin typeface="Assistant" pitchFamily="2" charset="-79"/>
                <a:cs typeface="Assistant" pitchFamily="2" charset="-79"/>
              </a:rPr>
              <a:t>.</a:t>
            </a:r>
            <a:endParaRPr lang="en-US" sz="1600" dirty="0">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290F0C7E-4218-6EC9-EF80-E37F57D6DD5D}"/>
              </a:ext>
            </a:extLst>
          </p:cNvPr>
          <p:cNvSpPr txBox="1"/>
          <p:nvPr/>
        </p:nvSpPr>
        <p:spPr>
          <a:xfrm>
            <a:off x="4508602" y="4815712"/>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3</a:t>
            </a:r>
          </a:p>
        </p:txBody>
      </p:sp>
      <p:sp>
        <p:nvSpPr>
          <p:cNvPr id="2" name="Google Shape;354;p39">
            <a:extLst>
              <a:ext uri="{FF2B5EF4-FFF2-40B4-BE49-F238E27FC236}">
                <a16:creationId xmlns:a16="http://schemas.microsoft.com/office/drawing/2014/main" id="{974E8C6E-33C4-6BAF-BC9D-58BF247370D0}"/>
              </a:ext>
            </a:extLst>
          </p:cNvPr>
          <p:cNvSpPr txBox="1">
            <a:spLocks/>
          </p:cNvSpPr>
          <p:nvPr/>
        </p:nvSpPr>
        <p:spPr>
          <a:xfrm>
            <a:off x="291829" y="3496273"/>
            <a:ext cx="1540827" cy="1540827"/>
          </a:xfrm>
          <a:prstGeom prst="rect">
            <a:avLst/>
          </a:prstGeom>
          <a:solidFill>
            <a:schemeClr val="bg1">
              <a:lumMod val="5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dirty="0">
                <a:solidFill>
                  <a:schemeClr val="accent1"/>
                </a:solidFill>
              </a:rPr>
              <a:t>0</a:t>
            </a:r>
            <a:r>
              <a:rPr lang="en-US" dirty="0">
                <a:solidFill>
                  <a:schemeClr val="accent1"/>
                </a:solidFill>
              </a:rPr>
              <a:t>3</a:t>
            </a:r>
            <a:endParaRPr lang="en" dirty="0">
              <a:solidFill>
                <a:schemeClr val="accent1"/>
              </a:solidFill>
            </a:endParaRPr>
          </a:p>
        </p:txBody>
      </p:sp>
      <p:sp>
        <p:nvSpPr>
          <p:cNvPr id="4" name="CasetăText 17">
            <a:extLst>
              <a:ext uri="{FF2B5EF4-FFF2-40B4-BE49-F238E27FC236}">
                <a16:creationId xmlns:a16="http://schemas.microsoft.com/office/drawing/2014/main" id="{E356025A-A934-444E-228D-D868C7CD9915}"/>
              </a:ext>
            </a:extLst>
          </p:cNvPr>
          <p:cNvSpPr txBox="1"/>
          <p:nvPr/>
        </p:nvSpPr>
        <p:spPr>
          <a:xfrm>
            <a:off x="1935117" y="4481780"/>
            <a:ext cx="6258484" cy="1323439"/>
          </a:xfrm>
          <a:prstGeom prst="rect">
            <a:avLst/>
          </a:prstGeom>
          <a:noFill/>
        </p:spPr>
        <p:txBody>
          <a:bodyPr wrap="square">
            <a:spAutoFit/>
          </a:bodyPr>
          <a:lstStyle/>
          <a:p>
            <a:r>
              <a:rPr lang="en-US" sz="1600" dirty="0">
                <a:latin typeface="Assistant" pitchFamily="2" charset="-79"/>
                <a:cs typeface="Assistant" pitchFamily="2" charset="-79"/>
              </a:rPr>
              <a:t>Within a </a:t>
            </a:r>
            <a:r>
              <a:rPr lang="en-US" sz="1600" b="1" dirty="0">
                <a:latin typeface="Assistant" pitchFamily="2" charset="-79"/>
                <a:cs typeface="Assistant" pitchFamily="2" charset="-79"/>
              </a:rPr>
              <a:t>multi-task learning </a:t>
            </a:r>
            <a:r>
              <a:rPr lang="en-US" sz="1600" dirty="0">
                <a:latin typeface="Assistant" pitchFamily="2" charset="-79"/>
                <a:cs typeface="Assistant" pitchFamily="2" charset="-79"/>
              </a:rPr>
              <a:t>framework, investigate how the tasks influence one another. To ensure that the information is effectively harmonized, a technique of </a:t>
            </a:r>
            <a:r>
              <a:rPr lang="en-US" sz="1600" b="1" dirty="0">
                <a:latin typeface="Assistant" pitchFamily="2" charset="-79"/>
                <a:cs typeface="Assistant" pitchFamily="2" charset="-79"/>
              </a:rPr>
              <a:t>self-knowledge distillation</a:t>
            </a:r>
            <a:r>
              <a:rPr lang="en-US" sz="1600" dirty="0">
                <a:latin typeface="Assistant" pitchFamily="2" charset="-79"/>
                <a:cs typeface="Assistant" pitchFamily="2" charset="-79"/>
              </a:rPr>
              <a:t> with </a:t>
            </a:r>
            <a:r>
              <a:rPr lang="en-US" sz="1600" b="1" dirty="0">
                <a:latin typeface="Assistant" pitchFamily="2" charset="-79"/>
                <a:cs typeface="Assistant" pitchFamily="2" charset="-79"/>
              </a:rPr>
              <a:t>teacher annealing</a:t>
            </a:r>
            <a:r>
              <a:rPr lang="en-US" sz="1600" dirty="0">
                <a:latin typeface="Assistant" pitchFamily="2" charset="-79"/>
                <a:cs typeface="Assistant" pitchFamily="2" charset="-79"/>
              </a:rPr>
              <a:t> will be used on the initial teachers.</a:t>
            </a:r>
          </a:p>
          <a:p>
            <a:pPr lvl="0"/>
            <a:endParaRPr lang="en-US" sz="1600" dirty="0">
              <a:latin typeface="Assistant" pitchFamily="2" charset="-79"/>
              <a:cs typeface="Assistant"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750"/>
                                        <p:tgtEl>
                                          <p:spTgt spid="16"/>
                                        </p:tgtEl>
                                      </p:cBhvr>
                                    </p:animEffect>
                                    <p:anim calcmode="lin" valueType="num">
                                      <p:cBhvr>
                                        <p:cTn id="13" dur="750" fill="hold"/>
                                        <p:tgtEl>
                                          <p:spTgt spid="16"/>
                                        </p:tgtEl>
                                        <p:attrNameLst>
                                          <p:attrName>ppt_x</p:attrName>
                                        </p:attrNameLst>
                                      </p:cBhvr>
                                      <p:tavLst>
                                        <p:tav tm="0">
                                          <p:val>
                                            <p:strVal val="#ppt_x"/>
                                          </p:val>
                                        </p:tav>
                                        <p:tav tm="100000">
                                          <p:val>
                                            <p:strVal val="#ppt_x"/>
                                          </p:val>
                                        </p:tav>
                                      </p:tavLst>
                                    </p:anim>
                                    <p:anim calcmode="lin" valueType="num">
                                      <p:cBhvr>
                                        <p:cTn id="14" dur="750" fill="hold"/>
                                        <p:tgtEl>
                                          <p:spTgt spid="16"/>
                                        </p:tgtEl>
                                        <p:attrNameLst>
                                          <p:attrName>ppt_y</p:attrName>
                                        </p:attrNameLst>
                                      </p:cBhvr>
                                      <p:tavLst>
                                        <p:tav tm="0">
                                          <p:val>
                                            <p:strVal val="#ppt_y+.1"/>
                                          </p:val>
                                        </p:tav>
                                        <p:tav tm="100000">
                                          <p:val>
                                            <p:strVal val="#ppt_y"/>
                                          </p:val>
                                        </p:tav>
                                      </p:tavLst>
                                    </p:anim>
                                  </p:childTnLst>
                                </p:cTn>
                              </p:par>
                              <p:par>
                                <p:cTn id="15" presetID="6" presetClass="emph" presetSubtype="0" fill="hold" grpId="3" nodeType="withEffect">
                                  <p:stCondLst>
                                    <p:cond delay="0"/>
                                  </p:stCondLst>
                                  <p:childTnLst>
                                    <p:animScale>
                                      <p:cBhvr>
                                        <p:cTn id="16" dur="1000" fill="hold"/>
                                        <p:tgtEl>
                                          <p:spTgt spid="16"/>
                                        </p:tgtEl>
                                      </p:cBhvr>
                                      <p:by x="75000" y="75000"/>
                                    </p:animScale>
                                  </p:childTnLst>
                                </p:cTn>
                              </p:par>
                              <p:par>
                                <p:cTn id="17" presetID="42" presetClass="path" presetSubtype="0" accel="50000" decel="50000" fill="hold" grpId="1" nodeType="withEffect">
                                  <p:stCondLst>
                                    <p:cond delay="0"/>
                                  </p:stCondLst>
                                  <p:childTnLst>
                                    <p:animMotion origin="layout" path="M -0.00434 -0.05185 L -0.03021 -0.26728 " pathEditMode="relative" rAng="0" ptsTypes="AA">
                                      <p:cBhvr>
                                        <p:cTn id="18" dur="750" fill="hold"/>
                                        <p:tgtEl>
                                          <p:spTgt spid="15"/>
                                        </p:tgtEl>
                                        <p:attrNameLst>
                                          <p:attrName>ppt_x</p:attrName>
                                          <p:attrName>ppt_y</p:attrName>
                                        </p:attrNameLst>
                                      </p:cBhvr>
                                      <p:rCtr x="-1302" y="-10772"/>
                                    </p:animMotion>
                                  </p:childTnLst>
                                </p:cTn>
                              </p:par>
                              <p:par>
                                <p:cTn id="19" presetID="42" presetClass="path" presetSubtype="0" accel="50000" decel="50000" fill="hold" grpId="1" nodeType="withEffect">
                                  <p:stCondLst>
                                    <p:cond delay="0"/>
                                  </p:stCondLst>
                                  <p:childTnLst>
                                    <p:animMotion origin="layout" path="M -0.00921 -0.07562 L 0.00173 -0.28148 " pathEditMode="relative" rAng="0" ptsTypes="AA">
                                      <p:cBhvr>
                                        <p:cTn id="20" dur="750" fill="hold"/>
                                        <p:tgtEl>
                                          <p:spTgt spid="16"/>
                                        </p:tgtEl>
                                        <p:attrNameLst>
                                          <p:attrName>ppt_x</p:attrName>
                                          <p:attrName>ppt_y</p:attrName>
                                        </p:attrNameLst>
                                      </p:cBhvr>
                                      <p:rCtr x="538" y="-10309"/>
                                    </p:animMotion>
                                  </p:childTnLst>
                                </p:cTn>
                              </p:par>
                              <p:par>
                                <p:cTn id="21" presetID="6" presetClass="emph" presetSubtype="0" fill="hold" grpId="2" nodeType="withEffect">
                                  <p:stCondLst>
                                    <p:cond delay="0"/>
                                  </p:stCondLst>
                                  <p:childTnLst>
                                    <p:animScale>
                                      <p:cBhvr>
                                        <p:cTn id="22" dur="750" fill="hold"/>
                                        <p:tgtEl>
                                          <p:spTgt spid="16"/>
                                        </p:tgtEl>
                                      </p:cBhvr>
                                      <p:by x="75000" y="75000"/>
                                    </p:animScale>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750"/>
                                        <p:tgtEl>
                                          <p:spTgt spid="17"/>
                                        </p:tgtEl>
                                      </p:cBhvr>
                                    </p:animEffect>
                                    <p:anim calcmode="lin" valueType="num">
                                      <p:cBhvr>
                                        <p:cTn id="28" dur="750" fill="hold"/>
                                        <p:tgtEl>
                                          <p:spTgt spid="17"/>
                                        </p:tgtEl>
                                        <p:attrNameLst>
                                          <p:attrName>ppt_x</p:attrName>
                                        </p:attrNameLst>
                                      </p:cBhvr>
                                      <p:tavLst>
                                        <p:tav tm="0">
                                          <p:val>
                                            <p:strVal val="#ppt_x"/>
                                          </p:val>
                                        </p:tav>
                                        <p:tav tm="100000">
                                          <p:val>
                                            <p:strVal val="#ppt_x"/>
                                          </p:val>
                                        </p:tav>
                                      </p:tavLst>
                                    </p:anim>
                                    <p:anim calcmode="lin" valueType="num">
                                      <p:cBhvr>
                                        <p:cTn id="29" dur="75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fade">
                                      <p:cBhvr>
                                        <p:cTn id="32" dur="750"/>
                                        <p:tgtEl>
                                          <p:spTgt spid="18">
                                            <p:txEl>
                                              <p:pRg st="0" end="0"/>
                                            </p:txEl>
                                          </p:spTgt>
                                        </p:tgtEl>
                                      </p:cBhvr>
                                    </p:animEffect>
                                    <p:anim calcmode="lin" valueType="num">
                                      <p:cBhvr>
                                        <p:cTn id="33"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34" dur="75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2" presetClass="path" presetSubtype="0" accel="50000" decel="50000" fill="hold" grpId="1" nodeType="afterEffect">
                                  <p:stCondLst>
                                    <p:cond delay="0"/>
                                  </p:stCondLst>
                                  <p:childTnLst>
                                    <p:animMotion origin="layout" path="M 4.16667E-6 -6.17284E-7 L 4.16667E-6 -0.225 " pathEditMode="relative" rAng="0" ptsTypes="AA">
                                      <p:cBhvr>
                                        <p:cTn id="37" dur="750" fill="hold"/>
                                        <p:tgtEl>
                                          <p:spTgt spid="17"/>
                                        </p:tgtEl>
                                        <p:attrNameLst>
                                          <p:attrName>ppt_x</p:attrName>
                                          <p:attrName>ppt_y</p:attrName>
                                        </p:attrNameLst>
                                      </p:cBhvr>
                                      <p:rCtr x="0" y="-11265"/>
                                    </p:animMotion>
                                  </p:childTnLst>
                                </p:cTn>
                              </p:par>
                              <p:par>
                                <p:cTn id="38" presetID="6" presetClass="emph" presetSubtype="0" fill="hold" grpId="3" nodeType="withEffect">
                                  <p:stCondLst>
                                    <p:cond delay="0"/>
                                  </p:stCondLst>
                                  <p:childTnLst>
                                    <p:animScale>
                                      <p:cBhvr>
                                        <p:cTn id="39" dur="750" fill="hold"/>
                                        <p:tgtEl>
                                          <p:spTgt spid="17"/>
                                        </p:tgtEl>
                                      </p:cBhvr>
                                      <p:by x="75000" y="75000"/>
                                    </p:animScale>
                                  </p:childTnLst>
                                </p:cTn>
                              </p:par>
                              <p:par>
                                <p:cTn id="40" presetID="42" presetClass="path" presetSubtype="0" accel="50000" decel="50000" fill="hold" grpId="0" nodeType="withEffect">
                                  <p:stCondLst>
                                    <p:cond delay="0"/>
                                  </p:stCondLst>
                                  <p:childTnLst>
                                    <p:animMotion origin="layout" path="M -4.44444E-6 3.95062E-6 L -0.03003 -0.20525 " pathEditMode="relative" rAng="0" ptsTypes="AA">
                                      <p:cBhvr>
                                        <p:cTn id="41" dur="750" fill="hold"/>
                                        <p:tgtEl>
                                          <p:spTgt spid="18">
                                            <p:txEl>
                                              <p:pRg st="0" end="0"/>
                                            </p:txEl>
                                          </p:spTgt>
                                        </p:tgtEl>
                                        <p:attrNameLst>
                                          <p:attrName>ppt_x</p:attrName>
                                          <p:attrName>ppt_y</p:attrName>
                                        </p:attrNameLst>
                                      </p:cBhvr>
                                      <p:rCtr x="-1510" y="-10278"/>
                                    </p:animMotion>
                                  </p:childTnLst>
                                </p:cTn>
                              </p:par>
                              <p:par>
                                <p:cTn id="42" presetID="6" presetClass="emph" presetSubtype="0" fill="hold" grpId="2" nodeType="withEffect">
                                  <p:stCondLst>
                                    <p:cond delay="0"/>
                                  </p:stCondLst>
                                  <p:childTnLst>
                                    <p:animScale>
                                      <p:cBhvr>
                                        <p:cTn id="43" dur="750" fill="hold"/>
                                        <p:tgtEl>
                                          <p:spTgt spid="17"/>
                                        </p:tgtEl>
                                      </p:cBhvr>
                                      <p:by x="75000" y="75000"/>
                                    </p:animScale>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750"/>
                                        <p:tgtEl>
                                          <p:spTgt spid="2"/>
                                        </p:tgtEl>
                                      </p:cBhvr>
                                    </p:animEffect>
                                    <p:anim calcmode="lin" valueType="num">
                                      <p:cBhvr>
                                        <p:cTn id="49" dur="750" fill="hold"/>
                                        <p:tgtEl>
                                          <p:spTgt spid="2"/>
                                        </p:tgtEl>
                                        <p:attrNameLst>
                                          <p:attrName>ppt_x</p:attrName>
                                        </p:attrNameLst>
                                      </p:cBhvr>
                                      <p:tavLst>
                                        <p:tav tm="0">
                                          <p:val>
                                            <p:strVal val="#ppt_x"/>
                                          </p:val>
                                        </p:tav>
                                        <p:tav tm="100000">
                                          <p:val>
                                            <p:strVal val="#ppt_x"/>
                                          </p:val>
                                        </p:tav>
                                      </p:tavLst>
                                    </p:anim>
                                    <p:anim calcmode="lin" valueType="num">
                                      <p:cBhvr>
                                        <p:cTn id="50" dur="750" fill="hold"/>
                                        <p:tgtEl>
                                          <p:spTgt spid="2"/>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750"/>
                                        <p:tgtEl>
                                          <p:spTgt spid="4">
                                            <p:txEl>
                                              <p:pRg st="0" end="0"/>
                                            </p:txEl>
                                          </p:spTgt>
                                        </p:tgtEl>
                                      </p:cBhvr>
                                    </p:animEffect>
                                    <p:anim calcmode="lin" valueType="num">
                                      <p:cBhvr>
                                        <p:cTn id="54"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4">
                                            <p:txEl>
                                              <p:pRg st="0" end="0"/>
                                            </p:txEl>
                                          </p:spTgt>
                                        </p:tgtEl>
                                        <p:attrNameLst>
                                          <p:attrName>ppt_y</p:attrName>
                                        </p:attrNameLst>
                                      </p:cBhvr>
                                      <p:tavLst>
                                        <p:tav tm="0">
                                          <p:val>
                                            <p:strVal val="#ppt_y+.1"/>
                                          </p:val>
                                        </p:tav>
                                        <p:tav tm="100000">
                                          <p:val>
                                            <p:strVal val="#ppt_y"/>
                                          </p:val>
                                        </p:tav>
                                      </p:tavLst>
                                    </p:anim>
                                  </p:childTnLst>
                                </p:cTn>
                              </p:par>
                              <p:par>
                                <p:cTn id="56" presetID="6" presetClass="emph" presetSubtype="0" fill="hold" grpId="3" nodeType="withEffect">
                                  <p:stCondLst>
                                    <p:cond delay="0"/>
                                  </p:stCondLst>
                                  <p:childTnLst>
                                    <p:animScale>
                                      <p:cBhvr>
                                        <p:cTn id="57" dur="750" fill="hold"/>
                                        <p:tgtEl>
                                          <p:spTgt spid="2"/>
                                        </p:tgtEl>
                                      </p:cBhvr>
                                      <p:by x="75000" y="75000"/>
                                    </p:animScale>
                                  </p:childTnLst>
                                </p:cTn>
                              </p:par>
                            </p:childTnLst>
                          </p:cTn>
                        </p:par>
                        <p:par>
                          <p:cTn id="58" fill="hold">
                            <p:stCondLst>
                              <p:cond delay="750"/>
                            </p:stCondLst>
                            <p:childTnLst>
                              <p:par>
                                <p:cTn id="59" presetID="42" presetClass="path" presetSubtype="0" accel="50000" decel="50000" fill="hold" grpId="1" nodeType="afterEffect">
                                  <p:stCondLst>
                                    <p:cond delay="0"/>
                                  </p:stCondLst>
                                  <p:childTnLst>
                                    <p:animMotion origin="layout" path="M 4.16667E-6 -9.87654E-7 L 2.22222E-6 3.45679E-6 " pathEditMode="relative" rAng="0" ptsTypes="AA">
                                      <p:cBhvr>
                                        <p:cTn id="60" dur="750" fill="hold"/>
                                        <p:tgtEl>
                                          <p:spTgt spid="2"/>
                                        </p:tgtEl>
                                        <p:attrNameLst>
                                          <p:attrName>ppt_x</p:attrName>
                                          <p:attrName>ppt_y</p:attrName>
                                        </p:attrNameLst>
                                      </p:cBhvr>
                                      <p:rCtr x="-52" y="-2222"/>
                                    </p:animMotion>
                                  </p:childTnLst>
                                </p:cTn>
                              </p:par>
                              <p:par>
                                <p:cTn id="61" presetID="42" presetClass="path" presetSubtype="0" accel="50000" decel="50000" fill="hold" grpId="0" nodeType="withEffect">
                                  <p:stCondLst>
                                    <p:cond delay="0"/>
                                  </p:stCondLst>
                                  <p:childTnLst>
                                    <p:animMotion origin="layout" path="M -0.03247 -0.025 L -0.03247 -0.15216 " pathEditMode="relative" rAng="0" ptsTypes="AA">
                                      <p:cBhvr>
                                        <p:cTn id="62" dur="750" fill="hold"/>
                                        <p:tgtEl>
                                          <p:spTgt spid="4">
                                            <p:txEl>
                                              <p:pRg st="0" end="0"/>
                                            </p:txEl>
                                          </p:spTgt>
                                        </p:tgtEl>
                                        <p:attrNameLst>
                                          <p:attrName>ppt_x</p:attrName>
                                          <p:attrName>ppt_y</p:attrName>
                                        </p:attrNameLst>
                                      </p:cBhvr>
                                      <p:rCtr x="0" y="-6358"/>
                                    </p:animMotion>
                                  </p:childTnLst>
                                </p:cTn>
                              </p:par>
                              <p:par>
                                <p:cTn id="63" presetID="6" presetClass="emph" presetSubtype="0" fill="hold" grpId="2" nodeType="withEffect">
                                  <p:stCondLst>
                                    <p:cond delay="0"/>
                                  </p:stCondLst>
                                  <p:childTnLst>
                                    <p:animScale>
                                      <p:cBhvr>
                                        <p:cTn id="64" dur="750" fill="hold"/>
                                        <p:tgtEl>
                                          <p:spTgt spid="2"/>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6" grpId="2" animBg="1"/>
      <p:bldP spid="16" grpId="3" animBg="1"/>
      <p:bldP spid="17" grpId="0" animBg="1"/>
      <p:bldP spid="17" grpId="1" animBg="1"/>
      <p:bldP spid="17" grpId="2" animBg="1"/>
      <p:bldP spid="17" grpId="3" animBg="1"/>
      <p:bldP spid="18" grpId="0" build="allAtOnce"/>
      <p:bldP spid="2" grpId="0" animBg="1"/>
      <p:bldP spid="2" grpId="1" animBg="1"/>
      <p:bldP spid="2" grpId="2" animBg="1"/>
      <p:bldP spid="2" grpId="3" animBg="1"/>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1"/>
          <p:cNvSpPr txBox="1">
            <a:spLocks noGrp="1"/>
          </p:cNvSpPr>
          <p:nvPr>
            <p:ph type="title"/>
          </p:nvPr>
        </p:nvSpPr>
        <p:spPr>
          <a:xfrm>
            <a:off x="1325850" y="1571609"/>
            <a:ext cx="6492300" cy="2011800"/>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dirty="0"/>
              <a:t>Related work</a:t>
            </a:r>
            <a:endParaRPr dirty="0">
              <a:solidFill>
                <a:schemeClr val="dk2"/>
              </a:solidFill>
            </a:endParaRPr>
          </a:p>
        </p:txBody>
      </p:sp>
      <p:grpSp>
        <p:nvGrpSpPr>
          <p:cNvPr id="644" name="Google Shape;644;p51"/>
          <p:cNvGrpSpPr/>
          <p:nvPr/>
        </p:nvGrpSpPr>
        <p:grpSpPr>
          <a:xfrm rot="10800000">
            <a:off x="3571999" y="301947"/>
            <a:ext cx="2000147" cy="1097356"/>
            <a:chOff x="2571849" y="3506143"/>
            <a:chExt cx="2000147" cy="1097356"/>
          </a:xfrm>
        </p:grpSpPr>
        <p:grpSp>
          <p:nvGrpSpPr>
            <p:cNvPr id="645" name="Google Shape;645;p51"/>
            <p:cNvGrpSpPr/>
            <p:nvPr/>
          </p:nvGrpSpPr>
          <p:grpSpPr>
            <a:xfrm>
              <a:off x="3571930" y="3506143"/>
              <a:ext cx="1000065" cy="1097356"/>
              <a:chOff x="1339325" y="1462400"/>
              <a:chExt cx="1524025" cy="1671525"/>
            </a:xfrm>
          </p:grpSpPr>
          <p:sp>
            <p:nvSpPr>
              <p:cNvPr id="646" name="Google Shape;646;p51"/>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1"/>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1"/>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51"/>
            <p:cNvGrpSpPr/>
            <p:nvPr/>
          </p:nvGrpSpPr>
          <p:grpSpPr>
            <a:xfrm>
              <a:off x="2571849" y="3506143"/>
              <a:ext cx="1000082" cy="1097356"/>
              <a:chOff x="2912575" y="1462400"/>
              <a:chExt cx="1524050" cy="1671525"/>
            </a:xfrm>
          </p:grpSpPr>
          <p:sp>
            <p:nvSpPr>
              <p:cNvPr id="650" name="Google Shape;650;p51"/>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3" name="Google Shape;653;p51"/>
          <p:cNvGrpSpPr/>
          <p:nvPr/>
        </p:nvGrpSpPr>
        <p:grpSpPr>
          <a:xfrm>
            <a:off x="3576644" y="3854081"/>
            <a:ext cx="2000147" cy="1097356"/>
            <a:chOff x="4571996" y="3506143"/>
            <a:chExt cx="2000147" cy="1097356"/>
          </a:xfrm>
        </p:grpSpPr>
        <p:grpSp>
          <p:nvGrpSpPr>
            <p:cNvPr id="654" name="Google Shape;654;p51"/>
            <p:cNvGrpSpPr/>
            <p:nvPr/>
          </p:nvGrpSpPr>
          <p:grpSpPr>
            <a:xfrm>
              <a:off x="5572077" y="3506143"/>
              <a:ext cx="1000065" cy="1097356"/>
              <a:chOff x="1339325" y="1462400"/>
              <a:chExt cx="1524025" cy="1671525"/>
            </a:xfrm>
          </p:grpSpPr>
          <p:sp>
            <p:nvSpPr>
              <p:cNvPr id="655" name="Google Shape;655;p51"/>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1"/>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1"/>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51"/>
            <p:cNvGrpSpPr/>
            <p:nvPr/>
          </p:nvGrpSpPr>
          <p:grpSpPr>
            <a:xfrm>
              <a:off x="4571996" y="3506143"/>
              <a:ext cx="1000082" cy="1097356"/>
              <a:chOff x="2912575" y="1462400"/>
              <a:chExt cx="1524050" cy="1671525"/>
            </a:xfrm>
          </p:grpSpPr>
          <p:sp>
            <p:nvSpPr>
              <p:cNvPr id="659" name="Google Shape;659;p51"/>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1"/>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1"/>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The Datasets</a:t>
            </a:r>
            <a:endParaRPr sz="5000" b="1" dirty="0">
              <a:solidFill>
                <a:schemeClr val="dk2"/>
              </a:solidFill>
              <a:latin typeface="Assistant" pitchFamily="2" charset="-79"/>
              <a:cs typeface="Assistant" pitchFamily="2" charset="-79"/>
            </a:endParaRPr>
          </a:p>
        </p:txBody>
      </p:sp>
      <p:grpSp>
        <p:nvGrpSpPr>
          <p:cNvPr id="355" name="Google Shape;355;p39"/>
          <p:cNvGrpSpPr/>
          <p:nvPr/>
        </p:nvGrpSpPr>
        <p:grpSpPr>
          <a:xfrm>
            <a:off x="2571849" y="3506143"/>
            <a:ext cx="4000294" cy="1097356"/>
            <a:chOff x="-184725" y="2931975"/>
            <a:chExt cx="6096150" cy="1671525"/>
          </a:xfrm>
        </p:grpSpPr>
        <p:grpSp>
          <p:nvGrpSpPr>
            <p:cNvPr id="356" name="Google Shape;356;p39"/>
            <p:cNvGrpSpPr/>
            <p:nvPr/>
          </p:nvGrpSpPr>
          <p:grpSpPr>
            <a:xfrm>
              <a:off x="1339325" y="2931975"/>
              <a:ext cx="1524025" cy="1671525"/>
              <a:chOff x="1339325" y="1462400"/>
              <a:chExt cx="1524025" cy="1671525"/>
            </a:xfrm>
          </p:grpSpPr>
          <p:sp>
            <p:nvSpPr>
              <p:cNvPr id="357" name="Google Shape;357;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p:cNvGrpSpPr/>
            <p:nvPr/>
          </p:nvGrpSpPr>
          <p:grpSpPr>
            <a:xfrm>
              <a:off x="-184725" y="2931975"/>
              <a:ext cx="1524050" cy="1671525"/>
              <a:chOff x="2912575" y="1462400"/>
              <a:chExt cx="1524050" cy="1671525"/>
            </a:xfrm>
          </p:grpSpPr>
          <p:sp>
            <p:nvSpPr>
              <p:cNvPr id="361" name="Google Shape;361;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p:cNvGrpSpPr/>
            <p:nvPr/>
          </p:nvGrpSpPr>
          <p:grpSpPr>
            <a:xfrm>
              <a:off x="4387400" y="2931975"/>
              <a:ext cx="1524025" cy="1671525"/>
              <a:chOff x="1339325" y="1462400"/>
              <a:chExt cx="1524025" cy="1671525"/>
            </a:xfrm>
          </p:grpSpPr>
          <p:sp>
            <p:nvSpPr>
              <p:cNvPr id="365" name="Google Shape;365;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p:cNvGrpSpPr/>
            <p:nvPr/>
          </p:nvGrpSpPr>
          <p:grpSpPr>
            <a:xfrm>
              <a:off x="2863350" y="2931975"/>
              <a:ext cx="1524050" cy="1671525"/>
              <a:chOff x="2912575" y="1462400"/>
              <a:chExt cx="1524050" cy="1671525"/>
            </a:xfrm>
          </p:grpSpPr>
          <p:sp>
            <p:nvSpPr>
              <p:cNvPr id="369" name="Google Shape;369;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9210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01</a:t>
            </a:r>
            <a:endParaRPr lang="ro-RO" sz="1100" dirty="0">
              <a:solidFill>
                <a:schemeClr val="tx2"/>
              </a:solidFill>
            </a:endParaRPr>
          </a:p>
        </p:txBody>
      </p:sp>
      <p:pic>
        <p:nvPicPr>
          <p:cNvPr id="4" name="Imagine 3">
            <a:extLst>
              <a:ext uri="{FF2B5EF4-FFF2-40B4-BE49-F238E27FC236}">
                <a16:creationId xmlns:a16="http://schemas.microsoft.com/office/drawing/2014/main" id="{33F61850-B8A8-718C-FD73-0C2B861E6540}"/>
              </a:ext>
            </a:extLst>
          </p:cNvPr>
          <p:cNvPicPr>
            <a:picLocks noChangeAspect="1"/>
          </p:cNvPicPr>
          <p:nvPr/>
        </p:nvPicPr>
        <p:blipFill>
          <a:blip r:embed="rId3"/>
          <a:srcRect/>
          <a:stretch/>
        </p:blipFill>
        <p:spPr>
          <a:xfrm>
            <a:off x="720001" y="1946120"/>
            <a:ext cx="3461474" cy="2442543"/>
          </a:xfrm>
          <a:prstGeom prst="rect">
            <a:avLst/>
          </a:prstGeom>
        </p:spPr>
      </p:pic>
      <p:sp>
        <p:nvSpPr>
          <p:cNvPr id="6" name="Google Shape;643;p51">
            <a:extLst>
              <a:ext uri="{FF2B5EF4-FFF2-40B4-BE49-F238E27FC236}">
                <a16:creationId xmlns:a16="http://schemas.microsoft.com/office/drawing/2014/main" id="{79DBA12B-F7CC-FD96-8889-C7D74D5D8A19}"/>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Redv2</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4418036A-80F2-A808-8F6B-B2DE0B7FF461}"/>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Emotions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7EDA00AB-583F-C8EB-B31C-9B690CD97BAA}"/>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F90B3230-B61E-B8FF-A2FD-8493D4102A88}"/>
              </a:ext>
            </a:extLst>
          </p:cNvPr>
          <p:cNvSpPr txBox="1"/>
          <p:nvPr/>
        </p:nvSpPr>
        <p:spPr>
          <a:xfrm>
            <a:off x="4572000" y="1267481"/>
            <a:ext cx="400050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It contains 5,449 manually verified tweets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- 75% train, 10% validation, and 15% test will be used in this research.</a:t>
            </a:r>
          </a:p>
        </p:txBody>
      </p:sp>
      <p:sp>
        <p:nvSpPr>
          <p:cNvPr id="12" name="TextBox 11">
            <a:extLst>
              <a:ext uri="{FF2B5EF4-FFF2-40B4-BE49-F238E27FC236}">
                <a16:creationId xmlns:a16="http://schemas.microsoft.com/office/drawing/2014/main" id="{4CF736A7-849F-6BFE-083D-AF1206DF1959}"/>
              </a:ext>
            </a:extLst>
          </p:cNvPr>
          <p:cNvSpPr txBox="1"/>
          <p:nvPr/>
        </p:nvSpPr>
        <p:spPr>
          <a:xfrm>
            <a:off x="4572000" y="2957134"/>
            <a:ext cx="3783496"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SOTA: 0.668 Ro-BERT F1.</a:t>
            </a:r>
          </a:p>
        </p:txBody>
      </p:sp>
    </p:spTree>
    <p:extLst>
      <p:ext uri="{BB962C8B-B14F-4D97-AF65-F5344CB8AC3E}">
        <p14:creationId xmlns:p14="http://schemas.microsoft.com/office/powerpoint/2010/main" val="172281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1A1C0AB4-7E61-AB1F-4EA7-6E819BCAE112}"/>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2A8BD755-B168-CF45-A986-FE43DE361208}"/>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AA0E4F96-B098-B910-7E7B-96F7790131E0}"/>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01</a:t>
            </a:r>
            <a:endParaRPr lang="ro-RO" sz="1100" dirty="0">
              <a:solidFill>
                <a:schemeClr val="tx2"/>
              </a:solidFill>
            </a:endParaRPr>
          </a:p>
        </p:txBody>
      </p:sp>
      <p:pic>
        <p:nvPicPr>
          <p:cNvPr id="4" name="Imagine 3">
            <a:extLst>
              <a:ext uri="{FF2B5EF4-FFF2-40B4-BE49-F238E27FC236}">
                <a16:creationId xmlns:a16="http://schemas.microsoft.com/office/drawing/2014/main" id="{268EA880-F94C-9180-0CCB-4F7813A40CB8}"/>
              </a:ext>
            </a:extLst>
          </p:cNvPr>
          <p:cNvPicPr>
            <a:picLocks noChangeAspect="1"/>
          </p:cNvPicPr>
          <p:nvPr/>
        </p:nvPicPr>
        <p:blipFill>
          <a:blip r:embed="rId3"/>
          <a:srcRect/>
          <a:stretch/>
        </p:blipFill>
        <p:spPr>
          <a:xfrm>
            <a:off x="828563" y="1946120"/>
            <a:ext cx="3244350" cy="2442543"/>
          </a:xfrm>
          <a:prstGeom prst="rect">
            <a:avLst/>
          </a:prstGeom>
        </p:spPr>
      </p:pic>
      <p:sp>
        <p:nvSpPr>
          <p:cNvPr id="6" name="Google Shape;643;p51">
            <a:extLst>
              <a:ext uri="{FF2B5EF4-FFF2-40B4-BE49-F238E27FC236}">
                <a16:creationId xmlns:a16="http://schemas.microsoft.com/office/drawing/2014/main" id="{06E7D6AC-C53D-7B01-B28F-269CCEFED79E}"/>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Emotion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E238D245-26F0-457F-0EF1-DB0DD697FAD0}"/>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Emotions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FB60582E-FC2C-4F89-BABC-4579DEE0ED26}"/>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94B7F3C8-1692-736E-5944-AB7C8F2F9901}"/>
              </a:ext>
            </a:extLst>
          </p:cNvPr>
          <p:cNvSpPr txBox="1"/>
          <p:nvPr/>
        </p:nvSpPr>
        <p:spPr>
          <a:xfrm>
            <a:off x="4572000" y="1267481"/>
            <a:ext cx="400050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It contains 20K English tweets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- 80% train, 10% validation, and 10% test will be used in this research.</a:t>
            </a:r>
          </a:p>
        </p:txBody>
      </p:sp>
    </p:spTree>
    <p:extLst>
      <p:ext uri="{BB962C8B-B14F-4D97-AF65-F5344CB8AC3E}">
        <p14:creationId xmlns:p14="http://schemas.microsoft.com/office/powerpoint/2010/main" val="12409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961D8A6E-F9CB-E6F8-1DB1-D92154E94822}"/>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B6EFD9AA-269E-AA3E-1C45-0719F2ECC1B5}"/>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BED702CC-3D67-135B-BC24-77C1B5F5EE6E}"/>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2</a:t>
            </a:r>
            <a:endParaRPr lang="ro-RO" sz="1100" dirty="0">
              <a:solidFill>
                <a:schemeClr val="tx2"/>
              </a:solidFill>
            </a:endParaRPr>
          </a:p>
        </p:txBody>
      </p:sp>
      <p:pic>
        <p:nvPicPr>
          <p:cNvPr id="4" name="Imagine 3">
            <a:extLst>
              <a:ext uri="{FF2B5EF4-FFF2-40B4-BE49-F238E27FC236}">
                <a16:creationId xmlns:a16="http://schemas.microsoft.com/office/drawing/2014/main" id="{72D57F0A-65BD-4B44-5C74-BB4B593155C4}"/>
              </a:ext>
            </a:extLst>
          </p:cNvPr>
          <p:cNvPicPr>
            <a:picLocks noChangeAspect="1"/>
          </p:cNvPicPr>
          <p:nvPr/>
        </p:nvPicPr>
        <p:blipFill>
          <a:blip r:embed="rId3"/>
          <a:srcRect/>
          <a:stretch/>
        </p:blipFill>
        <p:spPr>
          <a:xfrm>
            <a:off x="1243386" y="1895475"/>
            <a:ext cx="2585664" cy="2723935"/>
          </a:xfrm>
          <a:prstGeom prst="rect">
            <a:avLst/>
          </a:prstGeom>
        </p:spPr>
      </p:pic>
      <p:sp>
        <p:nvSpPr>
          <p:cNvPr id="6" name="Google Shape;643;p51">
            <a:extLst>
              <a:ext uri="{FF2B5EF4-FFF2-40B4-BE49-F238E27FC236}">
                <a16:creationId xmlns:a16="http://schemas.microsoft.com/office/drawing/2014/main" id="{CECC3378-3A73-F4A1-3566-AE3F846732FC}"/>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err="1">
                <a:latin typeface="Assistant" pitchFamily="2" charset="-79"/>
                <a:cs typeface="Assistant" pitchFamily="2" charset="-79"/>
              </a:rPr>
              <a:t>LaRoSeDa</a:t>
            </a:r>
            <a:r>
              <a:rPr lang="en-US" sz="1800" b="1" dirty="0">
                <a:latin typeface="Assistant" pitchFamily="2" charset="-79"/>
                <a:cs typeface="Assistant" pitchFamily="2" charset="-79"/>
              </a:rPr>
              <a:t>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E4395E55-DDD3-BE6C-51DF-F056DC7F87A7}"/>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Sentiment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D4E89154-27CD-86C8-40FC-0A78DEC1C5A3}"/>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E5C44C75-0CC8-6DF5-AAE7-A7840DC3953A}"/>
              </a:ext>
            </a:extLst>
          </p:cNvPr>
          <p:cNvSpPr txBox="1"/>
          <p:nvPr/>
        </p:nvSpPr>
        <p:spPr>
          <a:xfrm>
            <a:off x="4572000" y="1267481"/>
            <a:ext cx="40005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Includes 15K Romanian reviews collected from one of the largest e-commerce platforms.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11K train, 1K validation, and 3K test will be used in this research.</a:t>
            </a:r>
          </a:p>
        </p:txBody>
      </p:sp>
    </p:spTree>
    <p:extLst>
      <p:ext uri="{BB962C8B-B14F-4D97-AF65-F5344CB8AC3E}">
        <p14:creationId xmlns:p14="http://schemas.microsoft.com/office/powerpoint/2010/main" val="21778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theme/theme1.xml><?xml version="1.0" encoding="utf-8"?>
<a:theme xmlns:a="http://schemas.openxmlformats.org/drawingml/2006/main" name="Accounting College Major by Slidesgo">
  <a:themeElements>
    <a:clrScheme name="Simple Light">
      <a:dk1>
        <a:srgbClr val="111111"/>
      </a:dk1>
      <a:lt1>
        <a:srgbClr val="2344EC"/>
      </a:lt1>
      <a:dk2>
        <a:srgbClr val="3BBB9F"/>
      </a:dk2>
      <a:lt2>
        <a:srgbClr val="F4F4F4"/>
      </a:lt2>
      <a:accent1>
        <a:srgbClr val="FFFFFF"/>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5099</TotalTime>
  <Words>2120</Words>
  <Application>Microsoft Office PowerPoint</Application>
  <PresentationFormat>On-screen Show (16:9)</PresentationFormat>
  <Paragraphs>137</Paragraphs>
  <Slides>28</Slides>
  <Notes>28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Bebas Neue</vt:lpstr>
      <vt:lpstr>Open Sans ExtraBold</vt:lpstr>
      <vt:lpstr>Aharoni</vt:lpstr>
      <vt:lpstr>Assistant</vt:lpstr>
      <vt:lpstr>Arial</vt:lpstr>
      <vt:lpstr>Accounting College Major by Slidesgo</vt:lpstr>
      <vt:lpstr> Cross-Lingual and Multi-Task Learning with Knowledge Distillation for Emotion Recognition  in Low Resource Romanian </vt:lpstr>
      <vt:lpstr>Importance of Emotions Automatic Recognition</vt:lpstr>
      <vt:lpstr>Why this study for Romanian language ?</vt:lpstr>
      <vt:lpstr>What are the objectives ?</vt:lpstr>
      <vt:lpstr>Related work</vt:lpstr>
      <vt:lpstr>The Datasets</vt:lpstr>
      <vt:lpstr>Datasets Establishment</vt:lpstr>
      <vt:lpstr>Datasets Establishment</vt:lpstr>
      <vt:lpstr>Datasets Establishment</vt:lpstr>
      <vt:lpstr>Datasets Establishment</vt:lpstr>
      <vt:lpstr>Datasets Establishment</vt:lpstr>
      <vt:lpstr>Datasets Establishment</vt:lpstr>
      <vt:lpstr>PowerPoint Presentation</vt:lpstr>
      <vt:lpstr>Methods</vt:lpstr>
      <vt:lpstr>PowerPoint Presentation</vt:lpstr>
      <vt:lpstr>PowerPoint Presentation</vt:lpstr>
      <vt:lpstr>PowerPoint Presentation</vt:lpstr>
      <vt:lpstr>PowerPoint Presentation</vt:lpstr>
      <vt:lpstr>Born-Again Multi-Task Networks</vt:lpstr>
      <vt:lpstr>Results</vt:lpstr>
      <vt:lpstr>PowerPoint Presentation</vt:lpstr>
      <vt:lpstr>PowerPoint Presentation</vt:lpstr>
      <vt:lpstr>PowerPoint Presentation</vt:lpstr>
      <vt:lpstr>PowerPoint Presentation</vt:lpstr>
      <vt:lpstr>PowerPoint Presentation</vt:lpstr>
      <vt:lpstr>PowerPoint Presentation</vt:lpstr>
      <vt:lpstr>F1 – 67.33%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Îmbunătățirea detecției limbajului ofensiv  prin distilarea cunoștințelor, învățarea multi-sarcină și augmentarea datelor</dc:title>
  <dc:creator>VLAD</dc:creator>
  <cp:lastModifiedBy>Vlad-Cristian MATEI (108580)</cp:lastModifiedBy>
  <cp:revision>29</cp:revision>
  <dcterms:modified xsi:type="dcterms:W3CDTF">2024-12-04T12:31:03Z</dcterms:modified>
</cp:coreProperties>
</file>