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32"/>
  </p:notesMasterIdLst>
  <p:handoutMasterIdLst>
    <p:handoutMasterId r:id="rId33"/>
  </p:handoutMasterIdLst>
  <p:sldIdLst>
    <p:sldId id="256" r:id="rId2"/>
    <p:sldId id="262" r:id="rId3"/>
    <p:sldId id="271" r:id="rId4"/>
    <p:sldId id="263" r:id="rId5"/>
    <p:sldId id="347" r:id="rId6"/>
    <p:sldId id="313" r:id="rId7"/>
    <p:sldId id="317" r:id="rId8"/>
    <p:sldId id="348" r:id="rId9"/>
    <p:sldId id="349" r:id="rId10"/>
    <p:sldId id="350" r:id="rId11"/>
    <p:sldId id="351" r:id="rId12"/>
    <p:sldId id="326" r:id="rId13"/>
    <p:sldId id="331" r:id="rId14"/>
    <p:sldId id="332" r:id="rId15"/>
    <p:sldId id="342" r:id="rId16"/>
    <p:sldId id="333" r:id="rId17"/>
    <p:sldId id="334" r:id="rId18"/>
    <p:sldId id="335" r:id="rId19"/>
    <p:sldId id="343" r:id="rId20"/>
    <p:sldId id="344" r:id="rId21"/>
    <p:sldId id="345" r:id="rId22"/>
    <p:sldId id="329" r:id="rId23"/>
    <p:sldId id="338" r:id="rId24"/>
    <p:sldId id="339" r:id="rId25"/>
    <p:sldId id="321" r:id="rId26"/>
    <p:sldId id="346" r:id="rId27"/>
    <p:sldId id="340" r:id="rId28"/>
    <p:sldId id="341" r:id="rId29"/>
    <p:sldId id="258" r:id="rId30"/>
    <p:sldId id="290" r:id="rId31"/>
  </p:sldIdLst>
  <p:sldSz cx="9144000" cy="5143500" type="screen16x9"/>
  <p:notesSz cx="6858000" cy="9144000"/>
  <p:embeddedFontLst>
    <p:embeddedFont>
      <p:font typeface="Aharoni" panose="02010803020104030203" pitchFamily="2" charset="-79"/>
      <p:bold r:id="rId34"/>
    </p:embeddedFont>
    <p:embeddedFont>
      <p:font typeface="Assistant" pitchFamily="2" charset="-79"/>
      <p:regular r:id="rId35"/>
      <p:bold r:id="rId36"/>
    </p:embeddedFont>
    <p:embeddedFont>
      <p:font typeface="Bebas Neue" panose="020B0606020202050201" pitchFamily="34" charset="0"/>
      <p:regular r:id="rId37"/>
    </p:embeddedFont>
    <p:embeddedFont>
      <p:font typeface="Open Sans ExtraBold" panose="020B0906030804020204" pitchFamily="34" charset="0"/>
      <p:bold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324A"/>
    <a:srgbClr val="B81EBC"/>
    <a:srgbClr val="33A38B"/>
    <a:srgbClr val="1CD620"/>
    <a:srgbClr val="74AB11"/>
    <a:srgbClr val="1857A4"/>
    <a:srgbClr val="208D9C"/>
    <a:srgbClr val="B96119"/>
    <a:srgbClr val="FF0101"/>
    <a:srgbClr val="FF757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98E4943-926A-465A-AD87-E2A3266DCE78}">
  <a:tblStyle styleId="{398E4943-926A-465A-AD87-E2A3266DCE7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autoAdjust="0"/>
    <p:restoredTop sz="81719" autoAdjust="0"/>
  </p:normalViewPr>
  <p:slideViewPr>
    <p:cSldViewPr snapToGrid="0">
      <p:cViewPr varScale="1">
        <p:scale>
          <a:sx n="119" d="100"/>
          <a:sy n="119" d="100"/>
        </p:scale>
        <p:origin x="1578" y="90"/>
      </p:cViewPr>
      <p:guideLst>
        <p:guide orient="horz" pos="162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4.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font" Target="fonts/font5.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a:extLst>
              <a:ext uri="{FF2B5EF4-FFF2-40B4-BE49-F238E27FC236}">
                <a16:creationId xmlns:a16="http://schemas.microsoft.com/office/drawing/2014/main" id="{7FA849F5-C02D-2448-8C9F-7240AD040AC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Substituent dată 2">
            <a:extLst>
              <a:ext uri="{FF2B5EF4-FFF2-40B4-BE49-F238E27FC236}">
                <a16:creationId xmlns:a16="http://schemas.microsoft.com/office/drawing/2014/main" id="{468525C6-7424-DCFB-1980-81E1369C9B0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21801E-78FA-49C3-BDD5-9C090D68C7B1}" type="datetimeFigureOut">
              <a:rPr lang="ro-RO" smtClean="0"/>
              <a:t>18.06.2025</a:t>
            </a:fld>
            <a:endParaRPr lang="ro-RO"/>
          </a:p>
        </p:txBody>
      </p:sp>
      <p:sp>
        <p:nvSpPr>
          <p:cNvPr id="4" name="Substituent subsol 3">
            <a:extLst>
              <a:ext uri="{FF2B5EF4-FFF2-40B4-BE49-F238E27FC236}">
                <a16:creationId xmlns:a16="http://schemas.microsoft.com/office/drawing/2014/main" id="{6C41AE8A-0384-6865-25C4-3919ADC93D6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5" name="Substituent număr diapozitiv 4">
            <a:extLst>
              <a:ext uri="{FF2B5EF4-FFF2-40B4-BE49-F238E27FC236}">
                <a16:creationId xmlns:a16="http://schemas.microsoft.com/office/drawing/2014/main" id="{F615355D-4073-81C6-3140-0F9DADAD037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9FB1549-A3E8-4A0C-8365-24E72192CBC6}" type="slidenum">
              <a:rPr lang="ro-RO" smtClean="0"/>
              <a:t>‹#›</a:t>
            </a:fld>
            <a:endParaRPr lang="ro-RO"/>
          </a:p>
        </p:txBody>
      </p:sp>
    </p:spTree>
    <p:extLst>
      <p:ext uri="{BB962C8B-B14F-4D97-AF65-F5344CB8AC3E}">
        <p14:creationId xmlns:p14="http://schemas.microsoft.com/office/powerpoint/2010/main" val="334581768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ft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f89bbd418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f89bbd41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Hello everyone! This semester, the goal of my research was to continue the experiments and studies previously conducted to develop a grammar corrector for our language.</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a:extLst>
            <a:ext uri="{FF2B5EF4-FFF2-40B4-BE49-F238E27FC236}">
              <a16:creationId xmlns:a16="http://schemas.microsoft.com/office/drawing/2014/main" id="{7230EAD9-D3BB-B18F-0771-47A2F2B9141A}"/>
            </a:ext>
          </a:extLst>
        </p:cNvPr>
        <p:cNvGrpSpPr/>
        <p:nvPr/>
      </p:nvGrpSpPr>
      <p:grpSpPr>
        <a:xfrm>
          <a:off x="0" y="0"/>
          <a:ext cx="0" cy="0"/>
          <a:chOff x="0" y="0"/>
          <a:chExt cx="0" cy="0"/>
        </a:xfrm>
      </p:grpSpPr>
      <p:sp>
        <p:nvSpPr>
          <p:cNvPr id="413" name="Google Shape;413;gd362d286f3_1_39:notes">
            <a:extLst>
              <a:ext uri="{FF2B5EF4-FFF2-40B4-BE49-F238E27FC236}">
                <a16:creationId xmlns:a16="http://schemas.microsoft.com/office/drawing/2014/main" id="{8B384CBB-F9D8-02F3-621F-F31F44B8A9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d362d286f3_1_39:notes">
            <a:extLst>
              <a:ext uri="{FF2B5EF4-FFF2-40B4-BE49-F238E27FC236}">
                <a16:creationId xmlns:a16="http://schemas.microsoft.com/office/drawing/2014/main" id="{E12E9A59-5E37-D7B3-9C2F-43900E28FE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en-US" dirty="0"/>
          </a:p>
          <a:p>
            <a:pPr marL="158750" indent="0">
              <a:buNone/>
            </a:pPr>
            <a:r>
              <a:rPr lang="en-US" dirty="0"/>
              <a:t>The second dataset utilized in this research is MARCELL, a juridic simple dataset. This dataset will be employed to artificially generate grammatical errors, under the assumption that natural grammatical errors are highly unlikely to appear in legal documents. </a:t>
            </a:r>
          </a:p>
        </p:txBody>
      </p:sp>
    </p:spTree>
    <p:extLst>
      <p:ext uri="{BB962C8B-B14F-4D97-AF65-F5344CB8AC3E}">
        <p14:creationId xmlns:p14="http://schemas.microsoft.com/office/powerpoint/2010/main" val="5694308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a:extLst>
            <a:ext uri="{FF2B5EF4-FFF2-40B4-BE49-F238E27FC236}">
              <a16:creationId xmlns:a16="http://schemas.microsoft.com/office/drawing/2014/main" id="{8A57876B-8C02-6B92-E9D5-71A30795CE73}"/>
            </a:ext>
          </a:extLst>
        </p:cNvPr>
        <p:cNvGrpSpPr/>
        <p:nvPr/>
      </p:nvGrpSpPr>
      <p:grpSpPr>
        <a:xfrm>
          <a:off x="0" y="0"/>
          <a:ext cx="0" cy="0"/>
          <a:chOff x="0" y="0"/>
          <a:chExt cx="0" cy="0"/>
        </a:xfrm>
      </p:grpSpPr>
      <p:sp>
        <p:nvSpPr>
          <p:cNvPr id="349" name="Google Shape;349;gd362d286f3_1_18:notes">
            <a:extLst>
              <a:ext uri="{FF2B5EF4-FFF2-40B4-BE49-F238E27FC236}">
                <a16:creationId xmlns:a16="http://schemas.microsoft.com/office/drawing/2014/main" id="{B741D587-2C35-C86A-068E-13D9B74DF7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a:extLst>
              <a:ext uri="{FF2B5EF4-FFF2-40B4-BE49-F238E27FC236}">
                <a16:creationId xmlns:a16="http://schemas.microsoft.com/office/drawing/2014/main" id="{62EAAC89-E27B-3787-B9CC-8324ED7BFB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2058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a:extLst>
            <a:ext uri="{FF2B5EF4-FFF2-40B4-BE49-F238E27FC236}">
              <a16:creationId xmlns:a16="http://schemas.microsoft.com/office/drawing/2014/main" id="{C5D17D46-DFBE-6346-4720-CA7F0FF6DEC4}"/>
            </a:ext>
          </a:extLst>
        </p:cNvPr>
        <p:cNvGrpSpPr/>
        <p:nvPr/>
      </p:nvGrpSpPr>
      <p:grpSpPr>
        <a:xfrm>
          <a:off x="0" y="0"/>
          <a:ext cx="0" cy="0"/>
          <a:chOff x="0" y="0"/>
          <a:chExt cx="0" cy="0"/>
        </a:xfrm>
      </p:grpSpPr>
      <p:sp>
        <p:nvSpPr>
          <p:cNvPr id="349" name="Google Shape;349;gd362d286f3_1_18:notes">
            <a:extLst>
              <a:ext uri="{FF2B5EF4-FFF2-40B4-BE49-F238E27FC236}">
                <a16:creationId xmlns:a16="http://schemas.microsoft.com/office/drawing/2014/main" id="{347FD230-70D0-23CA-98FD-569D4E91A6C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a:extLst>
              <a:ext uri="{FF2B5EF4-FFF2-40B4-BE49-F238E27FC236}">
                <a16:creationId xmlns:a16="http://schemas.microsoft.com/office/drawing/2014/main" id="{0261806A-2F87-E81E-CE90-2E948FA242C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Next, I will introduce MEIDv2. The method of its construction will be explained.</a:t>
            </a:r>
            <a:endParaRPr dirty="0"/>
          </a:p>
        </p:txBody>
      </p:sp>
    </p:spTree>
    <p:extLst>
      <p:ext uri="{BB962C8B-B14F-4D97-AF65-F5344CB8AC3E}">
        <p14:creationId xmlns:p14="http://schemas.microsoft.com/office/powerpoint/2010/main" val="699196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d362d286f3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d362d286f3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2000" dirty="0"/>
              <a:t>As in the previous semester, I aimed to consider the distribution of natural errors that could occur in the Romanian language. Given the morphological complexity of our language and its similarities to Slavic languages, I used studies published in that field as inspiration.</a:t>
            </a:r>
            <a:endParaRPr lang="en-US" sz="900" dirty="0"/>
          </a:p>
        </p:txBody>
      </p:sp>
    </p:spTree>
    <p:extLst>
      <p:ext uri="{BB962C8B-B14F-4D97-AF65-F5344CB8AC3E}">
        <p14:creationId xmlns:p14="http://schemas.microsoft.com/office/powerpoint/2010/main" val="637245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d362d286f3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d362d286f3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3600" dirty="0"/>
              <a:t>Considering the distribution of errors I aimed to achieve, I empirically created a hierarchy of rules, each associated with a series of empirically established generation probabilities. </a:t>
            </a:r>
            <a:r>
              <a:rPr lang="en-US" sz="5400" dirty="0"/>
              <a:t>What I added this semester was a method for generating synonyms using </a:t>
            </a:r>
            <a:r>
              <a:rPr lang="en-US" sz="5400" dirty="0" err="1"/>
              <a:t>DexOnline</a:t>
            </a:r>
            <a:r>
              <a:rPr lang="en-US" sz="5400" dirty="0"/>
              <a:t>, not just inflections as I had done previously.</a:t>
            </a:r>
          </a:p>
        </p:txBody>
      </p:sp>
    </p:spTree>
    <p:extLst>
      <p:ext uri="{BB962C8B-B14F-4D97-AF65-F5344CB8AC3E}">
        <p14:creationId xmlns:p14="http://schemas.microsoft.com/office/powerpoint/2010/main" val="11454943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a:extLst>
            <a:ext uri="{FF2B5EF4-FFF2-40B4-BE49-F238E27FC236}">
              <a16:creationId xmlns:a16="http://schemas.microsoft.com/office/drawing/2014/main" id="{9E9DE558-8F58-9F4E-B666-B746FEE76239}"/>
            </a:ext>
          </a:extLst>
        </p:cNvPr>
        <p:cNvGrpSpPr/>
        <p:nvPr/>
      </p:nvGrpSpPr>
      <p:grpSpPr>
        <a:xfrm>
          <a:off x="0" y="0"/>
          <a:ext cx="0" cy="0"/>
          <a:chOff x="0" y="0"/>
          <a:chExt cx="0" cy="0"/>
        </a:xfrm>
      </p:grpSpPr>
      <p:sp>
        <p:nvSpPr>
          <p:cNvPr id="413" name="Google Shape;413;gd362d286f3_1_39:notes">
            <a:extLst>
              <a:ext uri="{FF2B5EF4-FFF2-40B4-BE49-F238E27FC236}">
                <a16:creationId xmlns:a16="http://schemas.microsoft.com/office/drawing/2014/main" id="{1CF37AC0-E783-EB67-C077-5ED304BBB7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d362d286f3_1_39:notes">
            <a:extLst>
              <a:ext uri="{FF2B5EF4-FFF2-40B4-BE49-F238E27FC236}">
                <a16:creationId xmlns:a16="http://schemas.microsoft.com/office/drawing/2014/main" id="{36088D0F-3C9A-01C4-D3FB-F77FFC0C0C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3600" dirty="0"/>
              <a:t>Some examples of probability distributions and their utility include: how many words to select based on the sentence length to alter grammatically? With what likelihood do I choose which type of error to generate? </a:t>
            </a:r>
            <a:r>
              <a:rPr lang="en-US" sz="1200" dirty="0"/>
              <a:t>This semester, I tried to alter the sentences more aggressively, as the experiments were to be conducted on larger models. I wanted to have more errors, more diverse alterations, with a greater focus on substitution.</a:t>
            </a:r>
            <a:endParaRPr lang="en-US" sz="900" dirty="0"/>
          </a:p>
        </p:txBody>
      </p:sp>
    </p:spTree>
    <p:extLst>
      <p:ext uri="{BB962C8B-B14F-4D97-AF65-F5344CB8AC3E}">
        <p14:creationId xmlns:p14="http://schemas.microsoft.com/office/powerpoint/2010/main" val="6959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d362d286f3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d362d286f3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3600" dirty="0"/>
              <a:t>As can be seen, by adjusting the probabilities for generating synthetic errors, significant differences emerge in the final errors distributions. The errors generated are more diverse, with the number of incorrect nouns being 2.5 times higher. Also, I obtained twice as many incorrect adjectives, and a substantial increase in errors related to verbs, determiners, pronouns, adverbs and other types</a:t>
            </a:r>
            <a:r>
              <a:rPr lang="en-US" sz="2000" dirty="0"/>
              <a:t>. </a:t>
            </a:r>
          </a:p>
          <a:p>
            <a:pPr marL="158750" indent="0">
              <a:buNone/>
            </a:pPr>
            <a:endParaRPr lang="en-US" sz="2000" dirty="0"/>
          </a:p>
          <a:p>
            <a:pPr marL="158750" indent="0">
              <a:buNone/>
            </a:pPr>
            <a:r>
              <a:rPr lang="en-US" sz="3600" dirty="0"/>
              <a:t>I think it’s a good sign that punctuation and spelling errors have decreased a bit compared to the likelihood of encountering other types of errors.</a:t>
            </a:r>
            <a:endParaRPr lang="en-US" sz="2000" dirty="0"/>
          </a:p>
        </p:txBody>
      </p:sp>
    </p:spTree>
    <p:extLst>
      <p:ext uri="{BB962C8B-B14F-4D97-AF65-F5344CB8AC3E}">
        <p14:creationId xmlns:p14="http://schemas.microsoft.com/office/powerpoint/2010/main" val="1483287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After creating the dataset, I selected an architecture to perform the training.</a:t>
            </a:r>
            <a:endParaRPr dirty="0"/>
          </a:p>
        </p:txBody>
      </p:sp>
    </p:spTree>
    <p:extLst>
      <p:ext uri="{BB962C8B-B14F-4D97-AF65-F5344CB8AC3E}">
        <p14:creationId xmlns:p14="http://schemas.microsoft.com/office/powerpoint/2010/main" val="22068110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d362d286f3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d362d286f3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2000" dirty="0"/>
              <a:t>I chose a T5Base and Large model, published on Hugging Face by Stefan </a:t>
            </a:r>
            <a:r>
              <a:rPr lang="en-US" sz="2000" dirty="0" err="1"/>
              <a:t>Dumitrescu</a:t>
            </a:r>
            <a:r>
              <a:rPr lang="en-US" sz="2000" dirty="0"/>
              <a:t>. What can be said about T5 is that it essentially represents a basic Transformer architecture, with the specific feature of being a unified framework used for transfer learning across multiple tasks during the embedding creation phase</a:t>
            </a:r>
            <a:r>
              <a:rPr lang="en-US" sz="1200" dirty="0"/>
              <a:t>. </a:t>
            </a:r>
            <a:endParaRPr lang="en-US" sz="900" dirty="0"/>
          </a:p>
        </p:txBody>
      </p:sp>
    </p:spTree>
    <p:extLst>
      <p:ext uri="{BB962C8B-B14F-4D97-AF65-F5344CB8AC3E}">
        <p14:creationId xmlns:p14="http://schemas.microsoft.com/office/powerpoint/2010/main" val="24939734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a:extLst>
            <a:ext uri="{FF2B5EF4-FFF2-40B4-BE49-F238E27FC236}">
              <a16:creationId xmlns:a16="http://schemas.microsoft.com/office/drawing/2014/main" id="{EB8DE880-9C45-E7FF-C958-5B000879DBC8}"/>
            </a:ext>
          </a:extLst>
        </p:cNvPr>
        <p:cNvGrpSpPr/>
        <p:nvPr/>
      </p:nvGrpSpPr>
      <p:grpSpPr>
        <a:xfrm>
          <a:off x="0" y="0"/>
          <a:ext cx="0" cy="0"/>
          <a:chOff x="0" y="0"/>
          <a:chExt cx="0" cy="0"/>
        </a:xfrm>
      </p:grpSpPr>
      <p:sp>
        <p:nvSpPr>
          <p:cNvPr id="349" name="Google Shape;349;gd362d286f3_1_18:notes">
            <a:extLst>
              <a:ext uri="{FF2B5EF4-FFF2-40B4-BE49-F238E27FC236}">
                <a16:creationId xmlns:a16="http://schemas.microsoft.com/office/drawing/2014/main" id="{C1AF2CAF-C1FE-4D05-8864-353A6FAEE9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a:extLst>
              <a:ext uri="{FF2B5EF4-FFF2-40B4-BE49-F238E27FC236}">
                <a16:creationId xmlns:a16="http://schemas.microsoft.com/office/drawing/2014/main" id="{5689267B-7E38-222D-90E8-1D3743F22EC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Next, I will present the two data augmentation techniques that I used.</a:t>
            </a:r>
            <a:endParaRPr dirty="0"/>
          </a:p>
        </p:txBody>
      </p:sp>
    </p:spTree>
    <p:extLst>
      <p:ext uri="{BB962C8B-B14F-4D97-AF65-F5344CB8AC3E}">
        <p14:creationId xmlns:p14="http://schemas.microsoft.com/office/powerpoint/2010/main" val="108222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ecc7082a3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ecc7082a3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Because research is not saturated :</a:t>
            </a:r>
          </a:p>
          <a:p>
            <a:pPr marL="0" lvl="0" indent="0" algn="l" rtl="0">
              <a:spcBef>
                <a:spcPts val="0"/>
              </a:spcBef>
              <a:spcAft>
                <a:spcPts val="0"/>
              </a:spcAft>
              <a:buFontTx/>
              <a:buNone/>
            </a:pPr>
            <a:r>
              <a:rPr lang="en-US" dirty="0"/>
              <a:t>- There are very few advances in the development of a grammar checker for our language.</a:t>
            </a:r>
          </a:p>
          <a:p>
            <a:pPr marL="0" lvl="0" indent="0" algn="l" rtl="0">
              <a:spcBef>
                <a:spcPts val="0"/>
              </a:spcBef>
              <a:spcAft>
                <a:spcPts val="0"/>
              </a:spcAft>
              <a:buFontTx/>
              <a:buNone/>
            </a:pPr>
            <a:r>
              <a:rPr lang="en-US" dirty="0"/>
              <a:t>And then:</a:t>
            </a:r>
          </a:p>
          <a:p>
            <a:pPr marL="0" lvl="0" indent="0" algn="l" rtl="0">
              <a:spcBef>
                <a:spcPts val="0"/>
              </a:spcBef>
              <a:spcAft>
                <a:spcPts val="0"/>
              </a:spcAft>
              <a:buNone/>
            </a:pPr>
            <a:r>
              <a:rPr lang="en-US" dirty="0"/>
              <a:t>A well-performing GEC or an automatic summarizer model can indeed have a significant impact. According to statistics, there are many Romanians who would benefit from a GEC or an AS model.</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a:extLst>
            <a:ext uri="{FF2B5EF4-FFF2-40B4-BE49-F238E27FC236}">
              <a16:creationId xmlns:a16="http://schemas.microsoft.com/office/drawing/2014/main" id="{CF28A76A-995C-4981-1A52-51A92F888F69}"/>
            </a:ext>
          </a:extLst>
        </p:cNvPr>
        <p:cNvGrpSpPr/>
        <p:nvPr/>
      </p:nvGrpSpPr>
      <p:grpSpPr>
        <a:xfrm>
          <a:off x="0" y="0"/>
          <a:ext cx="0" cy="0"/>
          <a:chOff x="0" y="0"/>
          <a:chExt cx="0" cy="0"/>
        </a:xfrm>
      </p:grpSpPr>
      <p:sp>
        <p:nvSpPr>
          <p:cNvPr id="413" name="Google Shape;413;gd362d286f3_1_39:notes">
            <a:extLst>
              <a:ext uri="{FF2B5EF4-FFF2-40B4-BE49-F238E27FC236}">
                <a16:creationId xmlns:a16="http://schemas.microsoft.com/office/drawing/2014/main" id="{4C6FB36A-2945-C4FC-7690-B41CB96773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d362d286f3_1_39:notes">
            <a:extLst>
              <a:ext uri="{FF2B5EF4-FFF2-40B4-BE49-F238E27FC236}">
                <a16:creationId xmlns:a16="http://schemas.microsoft.com/office/drawing/2014/main" id="{7A2D7FC2-68A2-2F92-0B48-9AA5338FF4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200" dirty="0"/>
              <a:t>Back-Translation is a noise generation method, successfully used in GEC. The model learns to generate noise by taking a correct sentence as input and an incorrect one as reference. Later at the decode step, I could augment the correct sentences into wrong ones as shown in the Figure. I used the training portion of </a:t>
            </a:r>
            <a:r>
              <a:rPr lang="en-US" sz="1200" dirty="0" err="1"/>
              <a:t>RoNACC</a:t>
            </a:r>
            <a:r>
              <a:rPr lang="en-US" sz="1200" dirty="0"/>
              <a:t> to train the model, ensuring that the noise generated is close to the natural errors encountered in real-world data.</a:t>
            </a:r>
            <a:endParaRPr lang="en-US" sz="900" dirty="0"/>
          </a:p>
        </p:txBody>
      </p:sp>
    </p:spTree>
    <p:extLst>
      <p:ext uri="{BB962C8B-B14F-4D97-AF65-F5344CB8AC3E}">
        <p14:creationId xmlns:p14="http://schemas.microsoft.com/office/powerpoint/2010/main" val="42919377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a:extLst>
            <a:ext uri="{FF2B5EF4-FFF2-40B4-BE49-F238E27FC236}">
              <a16:creationId xmlns:a16="http://schemas.microsoft.com/office/drawing/2014/main" id="{5EB7B095-3CB6-5481-79CE-D66B302F645E}"/>
            </a:ext>
          </a:extLst>
        </p:cNvPr>
        <p:cNvGrpSpPr/>
        <p:nvPr/>
      </p:nvGrpSpPr>
      <p:grpSpPr>
        <a:xfrm>
          <a:off x="0" y="0"/>
          <a:ext cx="0" cy="0"/>
          <a:chOff x="0" y="0"/>
          <a:chExt cx="0" cy="0"/>
        </a:xfrm>
      </p:grpSpPr>
      <p:sp>
        <p:nvSpPr>
          <p:cNvPr id="413" name="Google Shape;413;gd362d286f3_1_39:notes">
            <a:extLst>
              <a:ext uri="{FF2B5EF4-FFF2-40B4-BE49-F238E27FC236}">
                <a16:creationId xmlns:a16="http://schemas.microsoft.com/office/drawing/2014/main" id="{B30D8CC3-1242-2978-CF26-946CD62CD5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d362d286f3_1_39:notes">
            <a:extLst>
              <a:ext uri="{FF2B5EF4-FFF2-40B4-BE49-F238E27FC236}">
                <a16:creationId xmlns:a16="http://schemas.microsoft.com/office/drawing/2014/main" id="{62BBE718-3255-8C59-A45E-7DA906ADE3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2000" dirty="0"/>
              <a:t>Round-Trip Translation involves translating the text using an imperfect translation model into a bridge language, text which is then back-translated into the original language. This process introduces grammatical error, but it can also correct other errors. </a:t>
            </a:r>
            <a:r>
              <a:rPr lang="en-US" sz="1200" dirty="0"/>
              <a:t>The method is used for input augmentation, providing two variants from which to generate the final prediction.</a:t>
            </a:r>
            <a:endParaRPr lang="en-US" sz="900" dirty="0"/>
          </a:p>
        </p:txBody>
      </p:sp>
    </p:spTree>
    <p:extLst>
      <p:ext uri="{BB962C8B-B14F-4D97-AF65-F5344CB8AC3E}">
        <p14:creationId xmlns:p14="http://schemas.microsoft.com/office/powerpoint/2010/main" val="41218413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a:extLst>
            <a:ext uri="{FF2B5EF4-FFF2-40B4-BE49-F238E27FC236}">
              <a16:creationId xmlns:a16="http://schemas.microsoft.com/office/drawing/2014/main" id="{E1636D41-294B-4C20-EF21-50DC13CC5260}"/>
            </a:ext>
          </a:extLst>
        </p:cNvPr>
        <p:cNvGrpSpPr/>
        <p:nvPr/>
      </p:nvGrpSpPr>
      <p:grpSpPr>
        <a:xfrm>
          <a:off x="0" y="0"/>
          <a:ext cx="0" cy="0"/>
          <a:chOff x="0" y="0"/>
          <a:chExt cx="0" cy="0"/>
        </a:xfrm>
      </p:grpSpPr>
      <p:sp>
        <p:nvSpPr>
          <p:cNvPr id="349" name="Google Shape;349;gd362d286f3_1_18:notes">
            <a:extLst>
              <a:ext uri="{FF2B5EF4-FFF2-40B4-BE49-F238E27FC236}">
                <a16:creationId xmlns:a16="http://schemas.microsoft.com/office/drawing/2014/main" id="{73B92F09-CF6E-8E8F-A6F3-F50B8D04F4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a:extLst>
              <a:ext uri="{FF2B5EF4-FFF2-40B4-BE49-F238E27FC236}">
                <a16:creationId xmlns:a16="http://schemas.microsoft.com/office/drawing/2014/main" id="{F8F5B712-F5A3-1545-D3F6-1A3333091EF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As for the experiments, I started with a filtering step.</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6229865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d362d286f3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d362d286f3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dirty="0"/>
              <a:t>Regarding the experiments, I used the resources provided by our faculty. After the model was pretrained on MEIDv2, fine-tuning followed on RONACC. There are many details to add, but there is not enough time to describe them. It is important to note that for evaluation, the most suitable metric is F0.5, with the intention of focusing on minimizing false positives by prioritizing precision over recall. In the end, the final evaluation was provided by ERRANT. Also, to make a more accurate comparison with the state-of-the-art, I chose to use a subset of only 300K examples from MEID version two, compared to the 1 million examples used in last semester's experiments.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5310699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a:extLst>
            <a:ext uri="{FF2B5EF4-FFF2-40B4-BE49-F238E27FC236}">
              <a16:creationId xmlns:a16="http://schemas.microsoft.com/office/drawing/2014/main" id="{E1636D41-294B-4C20-EF21-50DC13CC5260}"/>
            </a:ext>
          </a:extLst>
        </p:cNvPr>
        <p:cNvGrpSpPr/>
        <p:nvPr/>
      </p:nvGrpSpPr>
      <p:grpSpPr>
        <a:xfrm>
          <a:off x="0" y="0"/>
          <a:ext cx="0" cy="0"/>
          <a:chOff x="0" y="0"/>
          <a:chExt cx="0" cy="0"/>
        </a:xfrm>
      </p:grpSpPr>
      <p:sp>
        <p:nvSpPr>
          <p:cNvPr id="349" name="Google Shape;349;gd362d286f3_1_18:notes">
            <a:extLst>
              <a:ext uri="{FF2B5EF4-FFF2-40B4-BE49-F238E27FC236}">
                <a16:creationId xmlns:a16="http://schemas.microsoft.com/office/drawing/2014/main" id="{73B92F09-CF6E-8E8F-A6F3-F50B8D04F4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a:extLst>
              <a:ext uri="{FF2B5EF4-FFF2-40B4-BE49-F238E27FC236}">
                <a16:creationId xmlns:a16="http://schemas.microsoft.com/office/drawing/2014/main" id="{F8F5B712-F5A3-1545-D3F6-1A3333091EF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dirty="0"/>
              <a:t>Ok. Now I will present the results.</a:t>
            </a:r>
          </a:p>
        </p:txBody>
      </p:sp>
    </p:spTree>
    <p:extLst>
      <p:ext uri="{BB962C8B-B14F-4D97-AF65-F5344CB8AC3E}">
        <p14:creationId xmlns:p14="http://schemas.microsoft.com/office/powerpoint/2010/main" val="30760482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d362d286f3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d362d286f3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As shown, the new version with T5Base resulted in about a 6% improvement in the F0.5 score, while the T5Large present an improvement of 20 F0.5 points. </a:t>
            </a:r>
          </a:p>
          <a:p>
            <a:pPr marL="0" lvl="0" indent="0" algn="l" rtl="0">
              <a:spcBef>
                <a:spcPts val="0"/>
              </a:spcBef>
              <a:spcAft>
                <a:spcPts val="0"/>
              </a:spcAft>
              <a:buNone/>
            </a:pPr>
            <a:r>
              <a:rPr lang="en-US" dirty="0"/>
              <a:t>It is very clear how the new version of the MEID dataset influences the final results. Errors such as DET:FORM and PRON:FORM were much easier to correct before, but now ADJ, NOUN, PRON, and VERB are more easily identified and corrected. This could be the effect of the new probability of replacing words with their synonyms, and the addition of the new method.</a:t>
            </a:r>
            <a:endParaRPr dirty="0"/>
          </a:p>
        </p:txBody>
      </p:sp>
    </p:spTree>
    <p:extLst>
      <p:ext uri="{BB962C8B-B14F-4D97-AF65-F5344CB8AC3E}">
        <p14:creationId xmlns:p14="http://schemas.microsoft.com/office/powerpoint/2010/main" val="34640252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a:extLst>
            <a:ext uri="{FF2B5EF4-FFF2-40B4-BE49-F238E27FC236}">
              <a16:creationId xmlns:a16="http://schemas.microsoft.com/office/drawing/2014/main" id="{97569AD3-C50B-FB0C-AFFD-4F6ED5727221}"/>
            </a:ext>
          </a:extLst>
        </p:cNvPr>
        <p:cNvGrpSpPr/>
        <p:nvPr/>
      </p:nvGrpSpPr>
      <p:grpSpPr>
        <a:xfrm>
          <a:off x="0" y="0"/>
          <a:ext cx="0" cy="0"/>
          <a:chOff x="0" y="0"/>
          <a:chExt cx="0" cy="0"/>
        </a:xfrm>
      </p:grpSpPr>
      <p:sp>
        <p:nvSpPr>
          <p:cNvPr id="413" name="Google Shape;413;gd362d286f3_1_39:notes">
            <a:extLst>
              <a:ext uri="{FF2B5EF4-FFF2-40B4-BE49-F238E27FC236}">
                <a16:creationId xmlns:a16="http://schemas.microsoft.com/office/drawing/2014/main" id="{EE64BA6C-924F-02D5-B341-05CE7DBC8CA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d362d286f3_1_39:notes">
            <a:extLst>
              <a:ext uri="{FF2B5EF4-FFF2-40B4-BE49-F238E27FC236}">
                <a16:creationId xmlns:a16="http://schemas.microsoft.com/office/drawing/2014/main" id="{60C2B88D-B031-D466-2FCA-AD8FC155996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 better visualize the effect of the augmentation methods, I will present this comparison (with or without data augmentation).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As observed, the effect of the augmentation methods can be seen. Some of their suggestions - replacing words with synonyms, in the case of Round-Trip Translation, - or the noise introduced by Back-Translation are appropriate choices, leading to significant improvements in scores for a lot of synonym variation categories. However, when the model relied just on the main dataset, the results for the </a:t>
            </a:r>
            <a:r>
              <a:rPr lang="en-US" dirty="0" err="1"/>
              <a:t>cateogries</a:t>
            </a:r>
            <a:r>
              <a:rPr lang="en-US" dirty="0"/>
              <a:t> which implies :FORM are better.</a:t>
            </a:r>
            <a:endParaRPr dirty="0"/>
          </a:p>
        </p:txBody>
      </p:sp>
    </p:spTree>
    <p:extLst>
      <p:ext uri="{BB962C8B-B14F-4D97-AF65-F5344CB8AC3E}">
        <p14:creationId xmlns:p14="http://schemas.microsoft.com/office/powerpoint/2010/main" val="21537900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d362d286f3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d362d286f3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After that, I also conducted a qualitative evaluation, testing several examples found in the RONACC dataset. As can be seen, the models performs quite well; however, more attention should be given to diacritics. Just one thing to mention: it can be observed how the T5Base model, which also relies on Round-Trip Translation, predicts very fluently and accurately, as shown in the example: it predicts “</a:t>
            </a:r>
            <a:r>
              <a:rPr lang="en-US" dirty="0" err="1"/>
              <a:t>Oamenii</a:t>
            </a:r>
            <a:r>
              <a:rPr lang="en-US" dirty="0"/>
              <a:t> nu ii </a:t>
            </a:r>
            <a:r>
              <a:rPr lang="en-US" dirty="0" err="1"/>
              <a:t>judecat</a:t>
            </a:r>
            <a:r>
              <a:rPr lang="en-US" dirty="0"/>
              <a:t> pe barbate ca nu sunt </a:t>
            </a:r>
            <a:r>
              <a:rPr lang="en-US" dirty="0" err="1"/>
              <a:t>tati</a:t>
            </a:r>
            <a:r>
              <a:rPr lang="en-US" dirty="0"/>
              <a:t> </a:t>
            </a:r>
            <a:r>
              <a:rPr lang="en-US" dirty="0" err="1"/>
              <a:t>buni</a:t>
            </a:r>
            <a:r>
              <a:rPr lang="en-US" dirty="0"/>
              <a:t>” into “</a:t>
            </a:r>
            <a:r>
              <a:rPr lang="en-US" dirty="0" err="1"/>
              <a:t>Oamenii</a:t>
            </a:r>
            <a:r>
              <a:rPr lang="en-US" dirty="0"/>
              <a:t> nu-</a:t>
            </a:r>
            <a:r>
              <a:rPr lang="en-US" dirty="0" err="1"/>
              <a:t>i</a:t>
            </a:r>
            <a:r>
              <a:rPr lang="en-US" dirty="0"/>
              <a:t> </a:t>
            </a:r>
            <a:r>
              <a:rPr lang="en-US" dirty="0" err="1"/>
              <a:t>judeca</a:t>
            </a:r>
            <a:r>
              <a:rPr lang="en-US" dirty="0"/>
              <a:t> pe </a:t>
            </a:r>
            <a:r>
              <a:rPr lang="en-US" dirty="0" err="1"/>
              <a:t>barbati</a:t>
            </a:r>
            <a:r>
              <a:rPr lang="en-US" dirty="0"/>
              <a:t> ca nu sunt </a:t>
            </a:r>
            <a:r>
              <a:rPr lang="en-US" dirty="0" err="1"/>
              <a:t>tati</a:t>
            </a:r>
            <a:r>
              <a:rPr lang="en-US" dirty="0"/>
              <a:t> </a:t>
            </a:r>
            <a:r>
              <a:rPr lang="en-US" dirty="0" err="1"/>
              <a:t>buni</a:t>
            </a:r>
            <a:r>
              <a:rPr lang="en-US" dirty="0"/>
              <a:t>.”. Another general improvement should be the correction of punctuation marks.</a:t>
            </a:r>
          </a:p>
          <a:p>
            <a:pPr marL="158750" indent="0">
              <a:buNone/>
            </a:pPr>
            <a:endParaRPr lang="en-US" dirty="0"/>
          </a:p>
        </p:txBody>
      </p:sp>
    </p:spTree>
    <p:extLst>
      <p:ext uri="{BB962C8B-B14F-4D97-AF65-F5344CB8AC3E}">
        <p14:creationId xmlns:p14="http://schemas.microsoft.com/office/powerpoint/2010/main" val="28470020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d362d286f3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d362d286f3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dirty="0"/>
              <a:t>The left </a:t>
            </a:r>
            <a:r>
              <a:rPr lang="en-US" dirty="0" err="1"/>
              <a:t>subtable</a:t>
            </a:r>
            <a:r>
              <a:rPr lang="en-US" dirty="0"/>
              <a:t> shows the state-of-the-art results at the top, followed by results from my previous research. The middle </a:t>
            </a:r>
            <a:r>
              <a:rPr lang="en-US" dirty="0" err="1"/>
              <a:t>subtable</a:t>
            </a:r>
            <a:r>
              <a:rPr lang="en-US" dirty="0"/>
              <a:t> presents the results from T5Base, while the right </a:t>
            </a:r>
            <a:r>
              <a:rPr lang="en-US" dirty="0" err="1"/>
              <a:t>subtable</a:t>
            </a:r>
            <a:r>
              <a:rPr lang="en-US" dirty="0"/>
              <a:t> shows the results from T5Large.</a:t>
            </a:r>
          </a:p>
          <a:p>
            <a:pPr marL="158750" indent="0">
              <a:buNone/>
            </a:pPr>
            <a:endParaRPr lang="en-US" dirty="0"/>
          </a:p>
          <a:p>
            <a:pPr marL="158750" indent="0">
              <a:buNone/>
            </a:pPr>
            <a:r>
              <a:rPr lang="en-US" dirty="0"/>
              <a:t>An important observation is the performance of the new T5Base model. Despite the new dataset containing only 300 hundred thousands examples, instead of 1 million in the earlier version, the model achieved a better result of around 29 points, compared to the previous 28 points. This suggests that MEIDv2 is more suitable and that 300 </a:t>
            </a:r>
            <a:r>
              <a:rPr lang="en-US" dirty="0" err="1"/>
              <a:t>hunder</a:t>
            </a:r>
            <a:r>
              <a:rPr lang="en-US" dirty="0"/>
              <a:t> </a:t>
            </a:r>
            <a:r>
              <a:rPr lang="en-US" dirty="0" err="1"/>
              <a:t>thounsands</a:t>
            </a:r>
            <a:r>
              <a:rPr lang="en-US" dirty="0"/>
              <a:t> examples are enough for a T5 model to learn the probability distribution using a simple, fixed, rule-based technique without uncontrolled noise.</a:t>
            </a:r>
          </a:p>
          <a:p>
            <a:pPr marL="158750" indent="0">
              <a:buNone/>
            </a:pPr>
            <a:endParaRPr lang="en-US" dirty="0"/>
          </a:p>
          <a:p>
            <a:pPr marL="158750" indent="0">
              <a:buNone/>
            </a:pPr>
            <a:r>
              <a:rPr lang="en-US" dirty="0"/>
              <a:t>Without additional optimizations, larger architectures lead to significant improvements. The T5Large model achieved an F0.5 score of 80.93 points, approximately 12 points higher than the state-of-the-art obtained with MT5XLarge, 37 points higher than </a:t>
            </a:r>
            <a:r>
              <a:rPr lang="en-US" dirty="0" err="1"/>
              <a:t>RoGEC</a:t>
            </a:r>
            <a:r>
              <a:rPr lang="en-US" dirty="0"/>
              <a:t>, and 20 points higher than my previous results.</a:t>
            </a:r>
          </a:p>
          <a:p>
            <a:pPr marL="158750" indent="0">
              <a:buNone/>
            </a:pPr>
            <a:endParaRPr lang="en-US" dirty="0"/>
          </a:p>
          <a:p>
            <a:pPr marL="158750" indent="0">
              <a:buNone/>
            </a:pPr>
            <a:r>
              <a:rPr lang="en-US" dirty="0"/>
              <a:t>In conclusion, the data augmentation methods were highly effective. The same T5Base model, trained only on artificial data, nearly matched the performance of the earlier T5Base fine-tuned on the </a:t>
            </a:r>
            <a:r>
              <a:rPr lang="en-US" dirty="0" err="1"/>
              <a:t>RoNACC</a:t>
            </a:r>
            <a:r>
              <a:rPr lang="en-US" dirty="0"/>
              <a:t> dataset. An this because of the new MEIDv2 dataset and Back-Translation, and Round-Trip Translation. Moreover, simply applying </a:t>
            </a:r>
            <a:r>
              <a:rPr lang="en-US" dirty="0" err="1"/>
              <a:t>BackTranslation</a:t>
            </a:r>
            <a:r>
              <a:rPr lang="en-US" dirty="0"/>
              <a:t> during pretraining boosted the results from 29 points to 50, so about 20 points improvement.</a:t>
            </a:r>
          </a:p>
          <a:p>
            <a:pPr marL="158750" indent="0">
              <a:buNone/>
            </a:pPr>
            <a:endParaRPr lang="en-US" dirty="0"/>
          </a:p>
          <a:p>
            <a:pPr marL="158750" indent="0">
              <a:buNone/>
            </a:pPr>
            <a:r>
              <a:rPr lang="en-US" dirty="0"/>
              <a:t>For T5Large, the results were even more impressive. Using only artificial data and backtranslation, the model achieved a score of 72 points, a lot over the state-of-the-art and outperforming any T5Base model fine-tuned on </a:t>
            </a:r>
            <a:r>
              <a:rPr lang="en-US" dirty="0" err="1"/>
              <a:t>RoNACC</a:t>
            </a:r>
            <a:r>
              <a:rPr lang="en-US" dirty="0"/>
              <a:t>. The improvement brought by backtranslation was around 32 points"</a:t>
            </a:r>
          </a:p>
        </p:txBody>
      </p:sp>
    </p:spTree>
    <p:extLst>
      <p:ext uri="{BB962C8B-B14F-4D97-AF65-F5344CB8AC3E}">
        <p14:creationId xmlns:p14="http://schemas.microsoft.com/office/powerpoint/2010/main" val="6383083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d362d286f3_1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d362d286f3_1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conclusion, I created a new dataset, tailored to the identified needs. Then, I achieved a state-of-the-art score of 80.9 F0.5, which is 12% higher than the previous one obtained with an MT5XLarge model. In the future, I would like to explore augmenting the dataset using LLMs and testing other GPT-type models.</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d362d286f3_1_2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d362d286f3_1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main goal of this work is to contribute to the progress of research in the field of natural language processing applied to the Romanian language by addressing two fundamental tasks: automatic news summarization and automatic correction of grammatical errors. </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gd362d286f3_1_1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3" name="Google Shape;1103;gd362d286f3_1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d362d286f3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d362d286f3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For the Automatic News Summarizer: build an original dataset containing press articles from the Republic of Moldova, accompanied by the corresponding summaries. And then </a:t>
            </a:r>
            <a:r>
              <a:rPr lang="en-US" sz="1100" dirty="0">
                <a:latin typeface="Assistant" pitchFamily="2" charset="-79"/>
                <a:cs typeface="Assistant" pitchFamily="2" charset="-79"/>
              </a:rPr>
              <a:t>train different models, such as Pointer-Generator Network (PGNs), T5 (base, large) and test RoGPT2 to compare their performances. </a:t>
            </a:r>
          </a:p>
          <a:p>
            <a:pPr marL="158750" lvl="0" indent="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a:extLst>
            <a:ext uri="{FF2B5EF4-FFF2-40B4-BE49-F238E27FC236}">
              <a16:creationId xmlns:a16="http://schemas.microsoft.com/office/drawing/2014/main" id="{6E69D762-A4F3-3D2A-CD61-FAEA44BBBC7C}"/>
            </a:ext>
          </a:extLst>
        </p:cNvPr>
        <p:cNvGrpSpPr/>
        <p:nvPr/>
      </p:nvGrpSpPr>
      <p:grpSpPr>
        <a:xfrm>
          <a:off x="0" y="0"/>
          <a:ext cx="0" cy="0"/>
          <a:chOff x="0" y="0"/>
          <a:chExt cx="0" cy="0"/>
        </a:xfrm>
      </p:grpSpPr>
      <p:sp>
        <p:nvSpPr>
          <p:cNvPr id="413" name="Google Shape;413;gd362d286f3_1_39:notes">
            <a:extLst>
              <a:ext uri="{FF2B5EF4-FFF2-40B4-BE49-F238E27FC236}">
                <a16:creationId xmlns:a16="http://schemas.microsoft.com/office/drawing/2014/main" id="{7E438856-B55C-3E46-D027-BD48010C07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d362d286f3_1_39:notes">
            <a:extLst>
              <a:ext uri="{FF2B5EF4-FFF2-40B4-BE49-F238E27FC236}">
                <a16:creationId xmlns:a16="http://schemas.microsoft.com/office/drawing/2014/main" id="{4D16CC2B-9214-6381-2030-F6B8ACC231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lvl="0" indent="0">
              <a:buNone/>
            </a:pPr>
            <a:r>
              <a:rPr lang="en-US" dirty="0"/>
              <a:t>For the Grammar Error Corrector: the first objective is to publish </a:t>
            </a:r>
            <a:r>
              <a:rPr lang="en-US" sz="1100" dirty="0">
                <a:latin typeface="Assistant" pitchFamily="2" charset="-79"/>
                <a:cs typeface="Assistant" pitchFamily="2" charset="-79"/>
              </a:rPr>
              <a:t>a new synthetically generated parallel dataset (MEID), for Romanian language, which will contain more than 2 million pairs of correct and wrong sentences generated artificially. Then, </a:t>
            </a:r>
            <a:endParaRPr dirty="0"/>
          </a:p>
        </p:txBody>
      </p:sp>
    </p:spTree>
    <p:extLst>
      <p:ext uri="{BB962C8B-B14F-4D97-AF65-F5344CB8AC3E}">
        <p14:creationId xmlns:p14="http://schemas.microsoft.com/office/powerpoint/2010/main" val="1047856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d362d286f3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d362d286f3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27378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d362d286f3_1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d362d286f3_1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this research paper, I will use two datasets. The first is RONACC, which is presented as a native parallel dataset containing naturally occurring grammatical errors from television .. The </a:t>
            </a:r>
            <a:r>
              <a:rPr lang="en-US" dirty="0" err="1"/>
              <a:t>errrors</a:t>
            </a:r>
            <a:r>
              <a:rPr lang="en-US" dirty="0"/>
              <a:t> being corrected by people. The dataset consists of approximately 10,000 entries, and the probability distribution of the errors can be seen in the image.</a:t>
            </a:r>
            <a:endParaRPr dirty="0"/>
          </a:p>
        </p:txBody>
      </p:sp>
    </p:spTree>
    <p:extLst>
      <p:ext uri="{BB962C8B-B14F-4D97-AF65-F5344CB8AC3E}">
        <p14:creationId xmlns:p14="http://schemas.microsoft.com/office/powerpoint/2010/main" val="395055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a:extLst>
            <a:ext uri="{FF2B5EF4-FFF2-40B4-BE49-F238E27FC236}">
              <a16:creationId xmlns:a16="http://schemas.microsoft.com/office/drawing/2014/main" id="{115E876F-29D9-EB52-D77D-642A90064F10}"/>
            </a:ext>
          </a:extLst>
        </p:cNvPr>
        <p:cNvGrpSpPr/>
        <p:nvPr/>
      </p:nvGrpSpPr>
      <p:grpSpPr>
        <a:xfrm>
          <a:off x="0" y="0"/>
          <a:ext cx="0" cy="0"/>
          <a:chOff x="0" y="0"/>
          <a:chExt cx="0" cy="0"/>
        </a:xfrm>
      </p:grpSpPr>
      <p:sp>
        <p:nvSpPr>
          <p:cNvPr id="413" name="Google Shape;413;gd362d286f3_1_39:notes">
            <a:extLst>
              <a:ext uri="{FF2B5EF4-FFF2-40B4-BE49-F238E27FC236}">
                <a16:creationId xmlns:a16="http://schemas.microsoft.com/office/drawing/2014/main" id="{B63FE3C4-5114-62F5-975E-A53F3370FA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d362d286f3_1_39:notes">
            <a:extLst>
              <a:ext uri="{FF2B5EF4-FFF2-40B4-BE49-F238E27FC236}">
                <a16:creationId xmlns:a16="http://schemas.microsoft.com/office/drawing/2014/main" id="{C5A4645C-B089-963D-E329-70DEF05D1F6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this research paper, I will use two datasets. The first is RONACC, which is presented as a native parallel dataset containing naturally occurring grammatical errors from television .. The </a:t>
            </a:r>
            <a:r>
              <a:rPr lang="en-US" dirty="0" err="1"/>
              <a:t>errrors</a:t>
            </a:r>
            <a:r>
              <a:rPr lang="en-US" dirty="0"/>
              <a:t> being corrected by people. The dataset consists of approximately 10,000 entries, and the probability distribution of the errors can be seen in the image.</a:t>
            </a:r>
            <a:endParaRPr dirty="0"/>
          </a:p>
        </p:txBody>
      </p:sp>
    </p:spTree>
    <p:extLst>
      <p:ext uri="{BB962C8B-B14F-4D97-AF65-F5344CB8AC3E}">
        <p14:creationId xmlns:p14="http://schemas.microsoft.com/office/powerpoint/2010/main" val="903388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a:extLst>
            <a:ext uri="{FF2B5EF4-FFF2-40B4-BE49-F238E27FC236}">
              <a16:creationId xmlns:a16="http://schemas.microsoft.com/office/drawing/2014/main" id="{417AB0D8-74C1-FF3A-1D2F-65929D92EA37}"/>
            </a:ext>
          </a:extLst>
        </p:cNvPr>
        <p:cNvGrpSpPr/>
        <p:nvPr/>
      </p:nvGrpSpPr>
      <p:grpSpPr>
        <a:xfrm>
          <a:off x="0" y="0"/>
          <a:ext cx="0" cy="0"/>
          <a:chOff x="0" y="0"/>
          <a:chExt cx="0" cy="0"/>
        </a:xfrm>
      </p:grpSpPr>
      <p:sp>
        <p:nvSpPr>
          <p:cNvPr id="413" name="Google Shape;413;gd362d286f3_1_39:notes">
            <a:extLst>
              <a:ext uri="{FF2B5EF4-FFF2-40B4-BE49-F238E27FC236}">
                <a16:creationId xmlns:a16="http://schemas.microsoft.com/office/drawing/2014/main" id="{8F516389-AD9E-64EB-4B22-D8DA7C7889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d362d286f3_1_39:notes">
            <a:extLst>
              <a:ext uri="{FF2B5EF4-FFF2-40B4-BE49-F238E27FC236}">
                <a16:creationId xmlns:a16="http://schemas.microsoft.com/office/drawing/2014/main" id="{CEB1ACFD-0FDB-D865-D3E5-20D3FFC4EA1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this research paper, I will use two datasets. The first is RONACC, which is presented as a native parallel dataset containing naturally occurring grammatical errors from television .. The </a:t>
            </a:r>
            <a:r>
              <a:rPr lang="en-US" dirty="0" err="1"/>
              <a:t>errrors</a:t>
            </a:r>
            <a:r>
              <a:rPr lang="en-US" dirty="0"/>
              <a:t> being corrected by people. The dataset consists of approximately 10,000 entries, and the probability distribution of the errors can be seen in the image.</a:t>
            </a:r>
            <a:endParaRPr dirty="0"/>
          </a:p>
        </p:txBody>
      </p:sp>
    </p:spTree>
    <p:extLst>
      <p:ext uri="{BB962C8B-B14F-4D97-AF65-F5344CB8AC3E}">
        <p14:creationId xmlns:p14="http://schemas.microsoft.com/office/powerpoint/2010/main" val="41356465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786977" y="1039006"/>
            <a:ext cx="2434870" cy="629400"/>
            <a:chOff x="2948823" y="810406"/>
            <a:chExt cx="2434870" cy="629400"/>
          </a:xfrm>
        </p:grpSpPr>
        <p:sp>
          <p:nvSpPr>
            <p:cNvPr id="10" name="Google Shape;10;p2"/>
            <p:cNvSpPr/>
            <p:nvPr/>
          </p:nvSpPr>
          <p:spPr>
            <a:xfrm rot="5400000">
              <a:off x="2908473" y="850756"/>
              <a:ext cx="629400" cy="5487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5400000">
              <a:off x="3851558" y="850756"/>
              <a:ext cx="629400" cy="5487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5400000">
              <a:off x="4794643" y="850756"/>
              <a:ext cx="629400" cy="5487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p:nvPr/>
        </p:nvSpPr>
        <p:spPr>
          <a:xfrm>
            <a:off x="0" y="2400300"/>
            <a:ext cx="2743200" cy="27432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7458600" y="0"/>
            <a:ext cx="1685400" cy="3657600"/>
          </a:xfrm>
          <a:prstGeom prst="snip2DiagRect">
            <a:avLst>
              <a:gd name="adj1" fmla="val 0"/>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a:spLocks noGrp="1"/>
          </p:cNvSpPr>
          <p:nvPr>
            <p:ph type="ctrTitle"/>
          </p:nvPr>
        </p:nvSpPr>
        <p:spPr>
          <a:xfrm>
            <a:off x="720004" y="1520025"/>
            <a:ext cx="4935900" cy="1920300"/>
          </a:xfrm>
          <a:prstGeom prst="rect">
            <a:avLst/>
          </a:prstGeom>
        </p:spPr>
        <p:txBody>
          <a:bodyPr spcFirstLastPara="1" wrap="square" lIns="0" tIns="0" rIns="0" bIns="0" anchor="ctr" anchorCtr="0">
            <a:noAutofit/>
          </a:bodyPr>
          <a:lstStyle>
            <a:lvl1pPr lvl="0">
              <a:lnSpc>
                <a:spcPct val="80000"/>
              </a:lnSpc>
              <a:spcBef>
                <a:spcPts val="0"/>
              </a:spcBef>
              <a:spcAft>
                <a:spcPts val="0"/>
              </a:spcAft>
              <a:buClr>
                <a:srgbClr val="191919"/>
              </a:buClr>
              <a:buSzPts val="5200"/>
              <a:buNone/>
              <a:defRPr sz="55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6" name="Google Shape;16;p2"/>
          <p:cNvSpPr txBox="1">
            <a:spLocks noGrp="1"/>
          </p:cNvSpPr>
          <p:nvPr>
            <p:ph type="subTitle" idx="1"/>
          </p:nvPr>
        </p:nvSpPr>
        <p:spPr>
          <a:xfrm>
            <a:off x="720004" y="3839975"/>
            <a:ext cx="4359000" cy="409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p:nvPr/>
        </p:nvSpPr>
        <p:spPr>
          <a:xfrm rot="10800000">
            <a:off x="6400800" y="-43"/>
            <a:ext cx="2743200" cy="27432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rot="10800000" flipH="1">
            <a:off x="0" y="1485857"/>
            <a:ext cx="1627800" cy="3657600"/>
          </a:xfrm>
          <a:prstGeom prst="snip2DiagRect">
            <a:avLst>
              <a:gd name="adj1" fmla="val 0"/>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txBox="1">
            <a:spLocks noGrp="1"/>
          </p:cNvSpPr>
          <p:nvPr>
            <p:ph type="title"/>
          </p:nvPr>
        </p:nvSpPr>
        <p:spPr>
          <a:xfrm>
            <a:off x="2286000" y="2179625"/>
            <a:ext cx="4572000" cy="9144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3931875" y="539994"/>
            <a:ext cx="1280100" cy="1280100"/>
          </a:xfrm>
          <a:prstGeom prst="rect">
            <a:avLst/>
          </a:prstGeom>
          <a:solidFill>
            <a:schemeClr val="dk2"/>
          </a:solidFill>
        </p:spPr>
        <p:txBody>
          <a:bodyPr spcFirstLastPara="1" wrap="square" lIns="0" tIns="0" rIns="0" bIns="0" anchor="ctr" anchorCtr="0">
            <a:noAutofit/>
          </a:bodyPr>
          <a:lstStyle>
            <a:lvl1pPr lvl="0" algn="ctr"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2" name="Google Shape;22;p3"/>
          <p:cNvSpPr txBox="1">
            <a:spLocks noGrp="1"/>
          </p:cNvSpPr>
          <p:nvPr>
            <p:ph type="subTitle" idx="1"/>
          </p:nvPr>
        </p:nvSpPr>
        <p:spPr>
          <a:xfrm>
            <a:off x="2286000" y="2803394"/>
            <a:ext cx="4572000" cy="457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1"/>
        <p:cNvGrpSpPr/>
        <p:nvPr/>
      </p:nvGrpSpPr>
      <p:grpSpPr>
        <a:xfrm>
          <a:off x="0" y="0"/>
          <a:ext cx="0" cy="0"/>
          <a:chOff x="0" y="0"/>
          <a:chExt cx="0" cy="0"/>
        </a:xfrm>
      </p:grpSpPr>
      <p:sp>
        <p:nvSpPr>
          <p:cNvPr id="62" name="Google Shape;62;p8"/>
          <p:cNvSpPr/>
          <p:nvPr/>
        </p:nvSpPr>
        <p:spPr>
          <a:xfrm rot="10800000" flipH="1">
            <a:off x="0" y="-43"/>
            <a:ext cx="2743200" cy="27432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rot="10800000">
            <a:off x="7516200" y="1485857"/>
            <a:ext cx="1627800" cy="3657600"/>
          </a:xfrm>
          <a:prstGeom prst="snip2DiagRect">
            <a:avLst>
              <a:gd name="adj1" fmla="val 0"/>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txBox="1">
            <a:spLocks noGrp="1"/>
          </p:cNvSpPr>
          <p:nvPr>
            <p:ph type="title"/>
          </p:nvPr>
        </p:nvSpPr>
        <p:spPr>
          <a:xfrm>
            <a:off x="1325850" y="1571609"/>
            <a:ext cx="6492300" cy="2011800"/>
          </a:xfrm>
          <a:prstGeom prst="rect">
            <a:avLst/>
          </a:prstGeom>
        </p:spPr>
        <p:txBody>
          <a:bodyPr spcFirstLastPara="1" wrap="square" lIns="0" tIns="0" rIns="0" bIns="0" anchor="ctr" anchorCtr="0">
            <a:noAutofit/>
          </a:bodyPr>
          <a:lstStyle>
            <a:lvl1pPr lvl="0" algn="ctr">
              <a:lnSpc>
                <a:spcPct val="70000"/>
              </a:lnSpc>
              <a:spcBef>
                <a:spcPts val="0"/>
              </a:spcBef>
              <a:spcAft>
                <a:spcPts val="0"/>
              </a:spcAft>
              <a:buSzPts val="6000"/>
              <a:buNone/>
              <a:defRPr sz="79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80"/>
        <p:cNvGrpSpPr/>
        <p:nvPr/>
      </p:nvGrpSpPr>
      <p:grpSpPr>
        <a:xfrm>
          <a:off x="0" y="0"/>
          <a:ext cx="0" cy="0"/>
          <a:chOff x="0" y="0"/>
          <a:chExt cx="0" cy="0"/>
        </a:xfrm>
      </p:grpSpPr>
      <p:sp>
        <p:nvSpPr>
          <p:cNvPr id="81" name="Google Shape;81;p13"/>
          <p:cNvSpPr/>
          <p:nvPr/>
        </p:nvSpPr>
        <p:spPr>
          <a:xfrm>
            <a:off x="0" y="2880175"/>
            <a:ext cx="2286000" cy="2286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flipH="1">
            <a:off x="7961700" y="0"/>
            <a:ext cx="1182300" cy="2743200"/>
          </a:xfrm>
          <a:prstGeom prst="snip2DiagRect">
            <a:avLst>
              <a:gd name="adj1" fmla="val 0"/>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txBox="1">
            <a:spLocks noGrp="1"/>
          </p:cNvSpPr>
          <p:nvPr>
            <p:ph type="subTitle" idx="1"/>
          </p:nvPr>
        </p:nvSpPr>
        <p:spPr>
          <a:xfrm>
            <a:off x="1698905" y="1564750"/>
            <a:ext cx="5186100" cy="457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000">
                <a:latin typeface="Open Sans ExtraBold"/>
                <a:ea typeface="Open Sans ExtraBold"/>
                <a:cs typeface="Open Sans ExtraBold"/>
                <a:sym typeface="Open Sans ExtraBo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84" name="Google Shape;84;p13"/>
          <p:cNvSpPr txBox="1">
            <a:spLocks noGrp="1"/>
          </p:cNvSpPr>
          <p:nvPr>
            <p:ph type="subTitle" idx="2"/>
          </p:nvPr>
        </p:nvSpPr>
        <p:spPr>
          <a:xfrm>
            <a:off x="2259030" y="3023075"/>
            <a:ext cx="5186100" cy="457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500"/>
              <a:buFont typeface="Bebas Neue"/>
              <a:buNone/>
              <a:defRPr sz="2000">
                <a:latin typeface="Open Sans ExtraBold"/>
                <a:ea typeface="Open Sans ExtraBold"/>
                <a:cs typeface="Open Sans ExtraBold"/>
                <a:sym typeface="Open Sans ExtraBol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85" name="Google Shape;85;p13"/>
          <p:cNvSpPr txBox="1">
            <a:spLocks noGrp="1"/>
          </p:cNvSpPr>
          <p:nvPr>
            <p:ph type="subTitle" idx="3"/>
          </p:nvPr>
        </p:nvSpPr>
        <p:spPr>
          <a:xfrm>
            <a:off x="1698882" y="2021950"/>
            <a:ext cx="5186100" cy="6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6" name="Google Shape;86;p13"/>
          <p:cNvSpPr txBox="1">
            <a:spLocks noGrp="1"/>
          </p:cNvSpPr>
          <p:nvPr>
            <p:ph type="subTitle" idx="4"/>
          </p:nvPr>
        </p:nvSpPr>
        <p:spPr>
          <a:xfrm>
            <a:off x="2259007" y="3480275"/>
            <a:ext cx="5186100" cy="640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87" name="Google Shape;87;p13"/>
          <p:cNvGrpSpPr/>
          <p:nvPr/>
        </p:nvGrpSpPr>
        <p:grpSpPr>
          <a:xfrm flipH="1">
            <a:off x="-227075" y="-6920"/>
            <a:ext cx="846139" cy="916664"/>
            <a:chOff x="4609750" y="1462400"/>
            <a:chExt cx="1524025" cy="1671525"/>
          </a:xfrm>
        </p:grpSpPr>
        <p:sp>
          <p:nvSpPr>
            <p:cNvPr id="88" name="Google Shape;88;p13"/>
            <p:cNvSpPr/>
            <p:nvPr/>
          </p:nvSpPr>
          <p:spPr>
            <a:xfrm>
              <a:off x="4609750" y="2377625"/>
              <a:ext cx="758475" cy="756250"/>
            </a:xfrm>
            <a:custGeom>
              <a:avLst/>
              <a:gdLst/>
              <a:ahLst/>
              <a:cxnLst/>
              <a:rect l="l" t="t" r="r" b="b"/>
              <a:pathLst>
                <a:path w="30339" h="30250" extrusionOk="0">
                  <a:moveTo>
                    <a:pt x="1" y="0"/>
                  </a:moveTo>
                  <a:lnTo>
                    <a:pt x="1" y="30250"/>
                  </a:lnTo>
                  <a:lnTo>
                    <a:pt x="30338" y="30250"/>
                  </a:lnTo>
                  <a:lnTo>
                    <a:pt x="30338" y="0"/>
                  </a:lnTo>
                  <a:close/>
                </a:path>
              </a:pathLst>
            </a:custGeom>
            <a:gradFill>
              <a:gsLst>
                <a:gs pos="0">
                  <a:srgbClr val="69D0B9"/>
                </a:gs>
                <a:gs pos="100000">
                  <a:srgbClr val="32847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4609750" y="1462400"/>
              <a:ext cx="1524025" cy="915275"/>
            </a:xfrm>
            <a:custGeom>
              <a:avLst/>
              <a:gdLst/>
              <a:ahLst/>
              <a:cxnLst/>
              <a:rect l="l" t="t" r="r" b="b"/>
              <a:pathLst>
                <a:path w="60961" h="36611" extrusionOk="0">
                  <a:moveTo>
                    <a:pt x="30621" y="0"/>
                  </a:moveTo>
                  <a:lnTo>
                    <a:pt x="1" y="36610"/>
                  </a:lnTo>
                  <a:lnTo>
                    <a:pt x="30337" y="36610"/>
                  </a:lnTo>
                  <a:lnTo>
                    <a:pt x="609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5368175" y="1462400"/>
              <a:ext cx="765600" cy="1671525"/>
            </a:xfrm>
            <a:custGeom>
              <a:avLst/>
              <a:gdLst/>
              <a:ahLst/>
              <a:cxnLst/>
              <a:rect l="l" t="t" r="r" b="b"/>
              <a:pathLst>
                <a:path w="30624" h="66861" extrusionOk="0">
                  <a:moveTo>
                    <a:pt x="30623" y="0"/>
                  </a:moveTo>
                  <a:lnTo>
                    <a:pt x="0" y="36610"/>
                  </a:lnTo>
                  <a:lnTo>
                    <a:pt x="0" y="66860"/>
                  </a:lnTo>
                  <a:lnTo>
                    <a:pt x="30623" y="30258"/>
                  </a:lnTo>
                  <a:lnTo>
                    <a:pt x="30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3"/>
          <p:cNvSpPr txBox="1">
            <a:spLocks noGrp="1"/>
          </p:cNvSpPr>
          <p:nvPr>
            <p:ph type="title"/>
          </p:nvPr>
        </p:nvSpPr>
        <p:spPr>
          <a:xfrm>
            <a:off x="720000" y="459517"/>
            <a:ext cx="7704000" cy="457200"/>
          </a:xfrm>
          <a:prstGeom prst="rect">
            <a:avLst/>
          </a:prstGeom>
        </p:spPr>
        <p:txBody>
          <a:bodyPr spcFirstLastPara="1" wrap="square" lIns="0" tIns="0" rIns="0" bIns="0"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04"/>
        <p:cNvGrpSpPr/>
        <p:nvPr/>
      </p:nvGrpSpPr>
      <p:grpSpPr>
        <a:xfrm>
          <a:off x="0" y="0"/>
          <a:ext cx="0" cy="0"/>
          <a:chOff x="0" y="0"/>
          <a:chExt cx="0" cy="0"/>
        </a:xfrm>
      </p:grpSpPr>
      <p:sp>
        <p:nvSpPr>
          <p:cNvPr id="105" name="Google Shape;105;p16"/>
          <p:cNvSpPr/>
          <p:nvPr/>
        </p:nvSpPr>
        <p:spPr>
          <a:xfrm>
            <a:off x="0" y="2880175"/>
            <a:ext cx="2286000" cy="2286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6"/>
          <p:cNvSpPr/>
          <p:nvPr/>
        </p:nvSpPr>
        <p:spPr>
          <a:xfrm flipH="1">
            <a:off x="7961700" y="0"/>
            <a:ext cx="1182300" cy="2743200"/>
          </a:xfrm>
          <a:prstGeom prst="snip2DiagRect">
            <a:avLst>
              <a:gd name="adj1" fmla="val 0"/>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6"/>
          <p:cNvSpPr txBox="1">
            <a:spLocks noGrp="1"/>
          </p:cNvSpPr>
          <p:nvPr>
            <p:ph type="title"/>
          </p:nvPr>
        </p:nvSpPr>
        <p:spPr>
          <a:xfrm>
            <a:off x="720000" y="1887975"/>
            <a:ext cx="2011800" cy="3657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8" name="Google Shape;108;p16"/>
          <p:cNvSpPr txBox="1">
            <a:spLocks noGrp="1"/>
          </p:cNvSpPr>
          <p:nvPr>
            <p:ph type="title" idx="2" hasCustomPrompt="1"/>
          </p:nvPr>
        </p:nvSpPr>
        <p:spPr>
          <a:xfrm>
            <a:off x="720005" y="1310030"/>
            <a:ext cx="504300" cy="467400"/>
          </a:xfrm>
          <a:prstGeom prst="rect">
            <a:avLst/>
          </a:prstGeom>
          <a:solidFill>
            <a:schemeClr val="dk2"/>
          </a:solidFill>
        </p:spPr>
        <p:txBody>
          <a:bodyPr spcFirstLastPara="1" wrap="square" lIns="0" tIns="0" rIns="0" bIns="0" anchor="ctr" anchorCtr="0">
            <a:noAutofit/>
          </a:bodyPr>
          <a:lstStyle>
            <a:lvl1pPr lvl="0" algn="ctr" rtl="0">
              <a:spcBef>
                <a:spcPts val="0"/>
              </a:spcBef>
              <a:spcAft>
                <a:spcPts val="0"/>
              </a:spcAft>
              <a:buSzPts val="3000"/>
              <a:buNone/>
              <a:defRPr sz="23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9" name="Google Shape;109;p16"/>
          <p:cNvSpPr txBox="1">
            <a:spLocks noGrp="1"/>
          </p:cNvSpPr>
          <p:nvPr>
            <p:ph type="subTitle" idx="1"/>
          </p:nvPr>
        </p:nvSpPr>
        <p:spPr>
          <a:xfrm>
            <a:off x="720000" y="2277861"/>
            <a:ext cx="2011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0" name="Google Shape;110;p16"/>
          <p:cNvSpPr txBox="1">
            <a:spLocks noGrp="1"/>
          </p:cNvSpPr>
          <p:nvPr>
            <p:ph type="title" idx="3"/>
          </p:nvPr>
        </p:nvSpPr>
        <p:spPr>
          <a:xfrm>
            <a:off x="3566100" y="1887975"/>
            <a:ext cx="2011800" cy="3657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1" name="Google Shape;111;p16"/>
          <p:cNvSpPr txBox="1">
            <a:spLocks noGrp="1"/>
          </p:cNvSpPr>
          <p:nvPr>
            <p:ph type="title" idx="4" hasCustomPrompt="1"/>
          </p:nvPr>
        </p:nvSpPr>
        <p:spPr>
          <a:xfrm>
            <a:off x="3569857" y="1310030"/>
            <a:ext cx="504300" cy="467400"/>
          </a:xfrm>
          <a:prstGeom prst="rect">
            <a:avLst/>
          </a:prstGeom>
          <a:solidFill>
            <a:schemeClr val="lt1"/>
          </a:solidFill>
        </p:spPr>
        <p:txBody>
          <a:bodyPr spcFirstLastPara="1" wrap="square" lIns="0" tIns="0" rIns="0" bIns="0" anchor="ctr" anchorCtr="0">
            <a:noAutofit/>
          </a:bodyPr>
          <a:lstStyle>
            <a:lvl1pPr lvl="0" algn="ctr" rtl="0">
              <a:spcBef>
                <a:spcPts val="0"/>
              </a:spcBef>
              <a:spcAft>
                <a:spcPts val="0"/>
              </a:spcAft>
              <a:buSzPts val="3000"/>
              <a:buNone/>
              <a:defRPr sz="23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6"/>
          <p:cNvSpPr txBox="1">
            <a:spLocks noGrp="1"/>
          </p:cNvSpPr>
          <p:nvPr>
            <p:ph type="subTitle" idx="5"/>
          </p:nvPr>
        </p:nvSpPr>
        <p:spPr>
          <a:xfrm>
            <a:off x="3566100" y="2277861"/>
            <a:ext cx="2011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3" name="Google Shape;113;p16"/>
          <p:cNvSpPr txBox="1">
            <a:spLocks noGrp="1"/>
          </p:cNvSpPr>
          <p:nvPr>
            <p:ph type="title" idx="6"/>
          </p:nvPr>
        </p:nvSpPr>
        <p:spPr>
          <a:xfrm>
            <a:off x="6412200" y="1887975"/>
            <a:ext cx="2011800" cy="3657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4" name="Google Shape;114;p16"/>
          <p:cNvSpPr txBox="1">
            <a:spLocks noGrp="1"/>
          </p:cNvSpPr>
          <p:nvPr>
            <p:ph type="title" idx="7" hasCustomPrompt="1"/>
          </p:nvPr>
        </p:nvSpPr>
        <p:spPr>
          <a:xfrm>
            <a:off x="6383809" y="1310030"/>
            <a:ext cx="504300" cy="467400"/>
          </a:xfrm>
          <a:prstGeom prst="rect">
            <a:avLst/>
          </a:prstGeom>
          <a:solidFill>
            <a:schemeClr val="dk2"/>
          </a:solidFill>
        </p:spPr>
        <p:txBody>
          <a:bodyPr spcFirstLastPara="1" wrap="square" lIns="0" tIns="0" rIns="0" bIns="0" anchor="ctr" anchorCtr="0">
            <a:noAutofit/>
          </a:bodyPr>
          <a:lstStyle>
            <a:lvl1pPr lvl="0" algn="ctr" rtl="0">
              <a:spcBef>
                <a:spcPts val="0"/>
              </a:spcBef>
              <a:spcAft>
                <a:spcPts val="0"/>
              </a:spcAft>
              <a:buSzPts val="3000"/>
              <a:buNone/>
              <a:defRPr sz="23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6"/>
          <p:cNvSpPr txBox="1">
            <a:spLocks noGrp="1"/>
          </p:cNvSpPr>
          <p:nvPr>
            <p:ph type="subTitle" idx="8"/>
          </p:nvPr>
        </p:nvSpPr>
        <p:spPr>
          <a:xfrm>
            <a:off x="6412200" y="2277861"/>
            <a:ext cx="2011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6" name="Google Shape;116;p16"/>
          <p:cNvSpPr txBox="1">
            <a:spLocks noGrp="1"/>
          </p:cNvSpPr>
          <p:nvPr>
            <p:ph type="title" idx="9"/>
          </p:nvPr>
        </p:nvSpPr>
        <p:spPr>
          <a:xfrm>
            <a:off x="720000" y="3657700"/>
            <a:ext cx="2011800" cy="3657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17" name="Google Shape;117;p16"/>
          <p:cNvSpPr txBox="1">
            <a:spLocks noGrp="1"/>
          </p:cNvSpPr>
          <p:nvPr>
            <p:ph type="title" idx="13" hasCustomPrompt="1"/>
          </p:nvPr>
        </p:nvSpPr>
        <p:spPr>
          <a:xfrm>
            <a:off x="720005" y="3072509"/>
            <a:ext cx="504300" cy="467400"/>
          </a:xfrm>
          <a:prstGeom prst="rect">
            <a:avLst/>
          </a:prstGeom>
          <a:solidFill>
            <a:schemeClr val="lt1"/>
          </a:solidFill>
        </p:spPr>
        <p:txBody>
          <a:bodyPr spcFirstLastPara="1" wrap="square" lIns="0" tIns="0" rIns="0" bIns="0" anchor="ctr" anchorCtr="0">
            <a:noAutofit/>
          </a:bodyPr>
          <a:lstStyle>
            <a:lvl1pPr lvl="0" algn="ctr" rtl="0">
              <a:spcBef>
                <a:spcPts val="0"/>
              </a:spcBef>
              <a:spcAft>
                <a:spcPts val="0"/>
              </a:spcAft>
              <a:buSzPts val="3000"/>
              <a:buNone/>
              <a:defRPr sz="23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6"/>
          <p:cNvSpPr txBox="1">
            <a:spLocks noGrp="1"/>
          </p:cNvSpPr>
          <p:nvPr>
            <p:ph type="subTitle" idx="14"/>
          </p:nvPr>
        </p:nvSpPr>
        <p:spPr>
          <a:xfrm>
            <a:off x="720000" y="4047586"/>
            <a:ext cx="2011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19" name="Google Shape;119;p16"/>
          <p:cNvSpPr txBox="1">
            <a:spLocks noGrp="1"/>
          </p:cNvSpPr>
          <p:nvPr>
            <p:ph type="title" idx="15"/>
          </p:nvPr>
        </p:nvSpPr>
        <p:spPr>
          <a:xfrm>
            <a:off x="3566100" y="3657700"/>
            <a:ext cx="2011800" cy="3657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0" name="Google Shape;120;p16"/>
          <p:cNvSpPr txBox="1">
            <a:spLocks noGrp="1"/>
          </p:cNvSpPr>
          <p:nvPr>
            <p:ph type="title" idx="16" hasCustomPrompt="1"/>
          </p:nvPr>
        </p:nvSpPr>
        <p:spPr>
          <a:xfrm>
            <a:off x="3569857" y="3072509"/>
            <a:ext cx="504300" cy="467400"/>
          </a:xfrm>
          <a:prstGeom prst="rect">
            <a:avLst/>
          </a:prstGeom>
          <a:solidFill>
            <a:schemeClr val="dk2"/>
          </a:solidFill>
        </p:spPr>
        <p:txBody>
          <a:bodyPr spcFirstLastPara="1" wrap="square" lIns="0" tIns="0" rIns="0" bIns="0" anchor="ctr" anchorCtr="0">
            <a:noAutofit/>
          </a:bodyPr>
          <a:lstStyle>
            <a:lvl1pPr lvl="0" algn="ctr" rtl="0">
              <a:spcBef>
                <a:spcPts val="0"/>
              </a:spcBef>
              <a:spcAft>
                <a:spcPts val="0"/>
              </a:spcAft>
              <a:buSzPts val="3000"/>
              <a:buNone/>
              <a:defRPr sz="23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1" name="Google Shape;121;p16"/>
          <p:cNvSpPr txBox="1">
            <a:spLocks noGrp="1"/>
          </p:cNvSpPr>
          <p:nvPr>
            <p:ph type="subTitle" idx="17"/>
          </p:nvPr>
        </p:nvSpPr>
        <p:spPr>
          <a:xfrm>
            <a:off x="3566100" y="4047586"/>
            <a:ext cx="2011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22" name="Google Shape;122;p16"/>
          <p:cNvSpPr txBox="1">
            <a:spLocks noGrp="1"/>
          </p:cNvSpPr>
          <p:nvPr>
            <p:ph type="title" idx="18"/>
          </p:nvPr>
        </p:nvSpPr>
        <p:spPr>
          <a:xfrm>
            <a:off x="6412200" y="3657700"/>
            <a:ext cx="2011800" cy="365700"/>
          </a:xfrm>
          <a:prstGeom prst="rect">
            <a:avLst/>
          </a:prstGeom>
        </p:spPr>
        <p:txBody>
          <a:bodyPr spcFirstLastPara="1" wrap="square" lIns="0" tIns="0" rIns="0" bIns="0" anchor="ctr" anchorCtr="0">
            <a:noAutofit/>
          </a:bodyPr>
          <a:lstStyle>
            <a:lvl1pPr lvl="0" rtl="0">
              <a:spcBef>
                <a:spcPts val="0"/>
              </a:spcBef>
              <a:spcAft>
                <a:spcPts val="0"/>
              </a:spcAft>
              <a:buSzPts val="24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23" name="Google Shape;123;p16"/>
          <p:cNvSpPr txBox="1">
            <a:spLocks noGrp="1"/>
          </p:cNvSpPr>
          <p:nvPr>
            <p:ph type="title" idx="19" hasCustomPrompt="1"/>
          </p:nvPr>
        </p:nvSpPr>
        <p:spPr>
          <a:xfrm>
            <a:off x="6383809" y="3072509"/>
            <a:ext cx="504300" cy="467400"/>
          </a:xfrm>
          <a:prstGeom prst="rect">
            <a:avLst/>
          </a:prstGeom>
          <a:solidFill>
            <a:schemeClr val="lt1"/>
          </a:solidFill>
        </p:spPr>
        <p:txBody>
          <a:bodyPr spcFirstLastPara="1" wrap="square" lIns="0" tIns="0" rIns="0" bIns="0" anchor="ctr" anchorCtr="0">
            <a:noAutofit/>
          </a:bodyPr>
          <a:lstStyle>
            <a:lvl1pPr lvl="0" algn="ctr" rtl="0">
              <a:spcBef>
                <a:spcPts val="0"/>
              </a:spcBef>
              <a:spcAft>
                <a:spcPts val="0"/>
              </a:spcAft>
              <a:buSzPts val="3000"/>
              <a:buNone/>
              <a:defRPr sz="23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4" name="Google Shape;124;p16"/>
          <p:cNvSpPr txBox="1">
            <a:spLocks noGrp="1"/>
          </p:cNvSpPr>
          <p:nvPr>
            <p:ph type="subTitle" idx="20"/>
          </p:nvPr>
        </p:nvSpPr>
        <p:spPr>
          <a:xfrm>
            <a:off x="6412200" y="4047586"/>
            <a:ext cx="2011800" cy="4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grpSp>
        <p:nvGrpSpPr>
          <p:cNvPr id="125" name="Google Shape;125;p16"/>
          <p:cNvGrpSpPr/>
          <p:nvPr/>
        </p:nvGrpSpPr>
        <p:grpSpPr>
          <a:xfrm flipH="1">
            <a:off x="-227075" y="-6920"/>
            <a:ext cx="846139" cy="916664"/>
            <a:chOff x="4609750" y="1462400"/>
            <a:chExt cx="1524025" cy="1671525"/>
          </a:xfrm>
        </p:grpSpPr>
        <p:sp>
          <p:nvSpPr>
            <p:cNvPr id="126" name="Google Shape;126;p16"/>
            <p:cNvSpPr/>
            <p:nvPr/>
          </p:nvSpPr>
          <p:spPr>
            <a:xfrm>
              <a:off x="4609750" y="2377625"/>
              <a:ext cx="758475" cy="756250"/>
            </a:xfrm>
            <a:custGeom>
              <a:avLst/>
              <a:gdLst/>
              <a:ahLst/>
              <a:cxnLst/>
              <a:rect l="l" t="t" r="r" b="b"/>
              <a:pathLst>
                <a:path w="30339" h="30250" extrusionOk="0">
                  <a:moveTo>
                    <a:pt x="1" y="0"/>
                  </a:moveTo>
                  <a:lnTo>
                    <a:pt x="1" y="30250"/>
                  </a:lnTo>
                  <a:lnTo>
                    <a:pt x="30338" y="30250"/>
                  </a:lnTo>
                  <a:lnTo>
                    <a:pt x="30338" y="0"/>
                  </a:lnTo>
                  <a:close/>
                </a:path>
              </a:pathLst>
            </a:custGeom>
            <a:gradFill>
              <a:gsLst>
                <a:gs pos="0">
                  <a:srgbClr val="69D0B9"/>
                </a:gs>
                <a:gs pos="100000">
                  <a:srgbClr val="32847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p:nvPr/>
          </p:nvSpPr>
          <p:spPr>
            <a:xfrm>
              <a:off x="4609750" y="1462400"/>
              <a:ext cx="1524025" cy="915275"/>
            </a:xfrm>
            <a:custGeom>
              <a:avLst/>
              <a:gdLst/>
              <a:ahLst/>
              <a:cxnLst/>
              <a:rect l="l" t="t" r="r" b="b"/>
              <a:pathLst>
                <a:path w="60961" h="36611" extrusionOk="0">
                  <a:moveTo>
                    <a:pt x="30621" y="0"/>
                  </a:moveTo>
                  <a:lnTo>
                    <a:pt x="1" y="36610"/>
                  </a:lnTo>
                  <a:lnTo>
                    <a:pt x="30337" y="36610"/>
                  </a:lnTo>
                  <a:lnTo>
                    <a:pt x="609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5368175" y="1462400"/>
              <a:ext cx="765600" cy="1671525"/>
            </a:xfrm>
            <a:custGeom>
              <a:avLst/>
              <a:gdLst/>
              <a:ahLst/>
              <a:cxnLst/>
              <a:rect l="l" t="t" r="r" b="b"/>
              <a:pathLst>
                <a:path w="30624" h="66861" extrusionOk="0">
                  <a:moveTo>
                    <a:pt x="30623" y="0"/>
                  </a:moveTo>
                  <a:lnTo>
                    <a:pt x="0" y="36610"/>
                  </a:lnTo>
                  <a:lnTo>
                    <a:pt x="0" y="66860"/>
                  </a:lnTo>
                  <a:lnTo>
                    <a:pt x="30623" y="30258"/>
                  </a:lnTo>
                  <a:lnTo>
                    <a:pt x="30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 name="Google Shape;129;p16"/>
          <p:cNvSpPr txBox="1">
            <a:spLocks noGrp="1"/>
          </p:cNvSpPr>
          <p:nvPr>
            <p:ph type="title" idx="21"/>
          </p:nvPr>
        </p:nvSpPr>
        <p:spPr>
          <a:xfrm>
            <a:off x="720000" y="459517"/>
            <a:ext cx="7704000" cy="457200"/>
          </a:xfrm>
          <a:prstGeom prst="rect">
            <a:avLst/>
          </a:prstGeom>
        </p:spPr>
        <p:txBody>
          <a:bodyPr spcFirstLastPara="1" wrap="square" lIns="0" tIns="0" rIns="0" bIns="0"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90"/>
        <p:cNvGrpSpPr/>
        <p:nvPr/>
      </p:nvGrpSpPr>
      <p:grpSpPr>
        <a:xfrm>
          <a:off x="0" y="0"/>
          <a:ext cx="0" cy="0"/>
          <a:chOff x="0" y="0"/>
          <a:chExt cx="0" cy="0"/>
        </a:xfrm>
      </p:grpSpPr>
      <p:sp>
        <p:nvSpPr>
          <p:cNvPr id="191" name="Google Shape;191;p24"/>
          <p:cNvSpPr/>
          <p:nvPr/>
        </p:nvSpPr>
        <p:spPr>
          <a:xfrm>
            <a:off x="0" y="2880175"/>
            <a:ext cx="2286000" cy="2286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4"/>
          <p:cNvSpPr/>
          <p:nvPr/>
        </p:nvSpPr>
        <p:spPr>
          <a:xfrm flipH="1">
            <a:off x="7961700" y="0"/>
            <a:ext cx="1182300" cy="2743200"/>
          </a:xfrm>
          <a:prstGeom prst="snip2DiagRect">
            <a:avLst>
              <a:gd name="adj1" fmla="val 0"/>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4"/>
          <p:cNvSpPr txBox="1">
            <a:spLocks noGrp="1"/>
          </p:cNvSpPr>
          <p:nvPr>
            <p:ph type="title"/>
          </p:nvPr>
        </p:nvSpPr>
        <p:spPr>
          <a:xfrm>
            <a:off x="720000" y="2724913"/>
            <a:ext cx="2336400" cy="4572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4" name="Google Shape;194;p24"/>
          <p:cNvSpPr txBox="1">
            <a:spLocks noGrp="1"/>
          </p:cNvSpPr>
          <p:nvPr>
            <p:ph type="subTitle" idx="1"/>
          </p:nvPr>
        </p:nvSpPr>
        <p:spPr>
          <a:xfrm>
            <a:off x="720000" y="3105913"/>
            <a:ext cx="2336400" cy="73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5" name="Google Shape;195;p24"/>
          <p:cNvSpPr txBox="1">
            <a:spLocks noGrp="1"/>
          </p:cNvSpPr>
          <p:nvPr>
            <p:ph type="title" idx="2"/>
          </p:nvPr>
        </p:nvSpPr>
        <p:spPr>
          <a:xfrm>
            <a:off x="3403800" y="2724913"/>
            <a:ext cx="2336400" cy="4572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6" name="Google Shape;196;p24"/>
          <p:cNvSpPr txBox="1">
            <a:spLocks noGrp="1"/>
          </p:cNvSpPr>
          <p:nvPr>
            <p:ph type="subTitle" idx="3"/>
          </p:nvPr>
        </p:nvSpPr>
        <p:spPr>
          <a:xfrm>
            <a:off x="3403800" y="3105913"/>
            <a:ext cx="2336400" cy="73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 name="Google Shape;197;p24"/>
          <p:cNvSpPr txBox="1">
            <a:spLocks noGrp="1"/>
          </p:cNvSpPr>
          <p:nvPr>
            <p:ph type="title" idx="4"/>
          </p:nvPr>
        </p:nvSpPr>
        <p:spPr>
          <a:xfrm>
            <a:off x="6087600" y="2724913"/>
            <a:ext cx="2336400" cy="457200"/>
          </a:xfrm>
          <a:prstGeom prst="rect">
            <a:avLst/>
          </a:prstGeom>
        </p:spPr>
        <p:txBody>
          <a:bodyPr spcFirstLastPara="1" wrap="square" lIns="0" tIns="0" rIns="0" bIns="0" anchor="ctr" anchorCtr="0">
            <a:no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8" name="Google Shape;198;p24"/>
          <p:cNvSpPr txBox="1">
            <a:spLocks noGrp="1"/>
          </p:cNvSpPr>
          <p:nvPr>
            <p:ph type="subTitle" idx="5"/>
          </p:nvPr>
        </p:nvSpPr>
        <p:spPr>
          <a:xfrm>
            <a:off x="6087600" y="3105913"/>
            <a:ext cx="2336400" cy="73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99" name="Google Shape;199;p24"/>
          <p:cNvGrpSpPr/>
          <p:nvPr/>
        </p:nvGrpSpPr>
        <p:grpSpPr>
          <a:xfrm flipH="1">
            <a:off x="-227075" y="-6920"/>
            <a:ext cx="846139" cy="916664"/>
            <a:chOff x="4609750" y="1462400"/>
            <a:chExt cx="1524025" cy="1671525"/>
          </a:xfrm>
        </p:grpSpPr>
        <p:sp>
          <p:nvSpPr>
            <p:cNvPr id="200" name="Google Shape;200;p24"/>
            <p:cNvSpPr/>
            <p:nvPr/>
          </p:nvSpPr>
          <p:spPr>
            <a:xfrm>
              <a:off x="4609750" y="2377625"/>
              <a:ext cx="758475" cy="756250"/>
            </a:xfrm>
            <a:custGeom>
              <a:avLst/>
              <a:gdLst/>
              <a:ahLst/>
              <a:cxnLst/>
              <a:rect l="l" t="t" r="r" b="b"/>
              <a:pathLst>
                <a:path w="30339" h="30250" extrusionOk="0">
                  <a:moveTo>
                    <a:pt x="1" y="0"/>
                  </a:moveTo>
                  <a:lnTo>
                    <a:pt x="1" y="30250"/>
                  </a:lnTo>
                  <a:lnTo>
                    <a:pt x="30338" y="30250"/>
                  </a:lnTo>
                  <a:lnTo>
                    <a:pt x="30338" y="0"/>
                  </a:lnTo>
                  <a:close/>
                </a:path>
              </a:pathLst>
            </a:custGeom>
            <a:gradFill>
              <a:gsLst>
                <a:gs pos="0">
                  <a:srgbClr val="69D0B9"/>
                </a:gs>
                <a:gs pos="100000">
                  <a:srgbClr val="328472"/>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4"/>
            <p:cNvSpPr/>
            <p:nvPr/>
          </p:nvSpPr>
          <p:spPr>
            <a:xfrm>
              <a:off x="4609750" y="1462400"/>
              <a:ext cx="1524025" cy="915275"/>
            </a:xfrm>
            <a:custGeom>
              <a:avLst/>
              <a:gdLst/>
              <a:ahLst/>
              <a:cxnLst/>
              <a:rect l="l" t="t" r="r" b="b"/>
              <a:pathLst>
                <a:path w="60961" h="36611" extrusionOk="0">
                  <a:moveTo>
                    <a:pt x="30621" y="0"/>
                  </a:moveTo>
                  <a:lnTo>
                    <a:pt x="1" y="36610"/>
                  </a:lnTo>
                  <a:lnTo>
                    <a:pt x="30337" y="36610"/>
                  </a:lnTo>
                  <a:lnTo>
                    <a:pt x="609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p:nvPr/>
          </p:nvSpPr>
          <p:spPr>
            <a:xfrm>
              <a:off x="5368175" y="1462400"/>
              <a:ext cx="765600" cy="1671525"/>
            </a:xfrm>
            <a:custGeom>
              <a:avLst/>
              <a:gdLst/>
              <a:ahLst/>
              <a:cxnLst/>
              <a:rect l="l" t="t" r="r" b="b"/>
              <a:pathLst>
                <a:path w="30624" h="66861" extrusionOk="0">
                  <a:moveTo>
                    <a:pt x="30623" y="0"/>
                  </a:moveTo>
                  <a:lnTo>
                    <a:pt x="0" y="36610"/>
                  </a:lnTo>
                  <a:lnTo>
                    <a:pt x="0" y="66860"/>
                  </a:lnTo>
                  <a:lnTo>
                    <a:pt x="30623" y="30258"/>
                  </a:lnTo>
                  <a:lnTo>
                    <a:pt x="30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 name="Google Shape;203;p24"/>
          <p:cNvSpPr txBox="1">
            <a:spLocks noGrp="1"/>
          </p:cNvSpPr>
          <p:nvPr>
            <p:ph type="title" idx="6"/>
          </p:nvPr>
        </p:nvSpPr>
        <p:spPr>
          <a:xfrm>
            <a:off x="720000" y="459517"/>
            <a:ext cx="7704000" cy="457200"/>
          </a:xfrm>
          <a:prstGeom prst="rect">
            <a:avLst/>
          </a:prstGeom>
        </p:spPr>
        <p:txBody>
          <a:bodyPr spcFirstLastPara="1" wrap="square" lIns="0" tIns="0" rIns="0" bIns="0" anchor="t" anchorCtr="0">
            <a:noAutofit/>
          </a:bodyPr>
          <a:lstStyle>
            <a:lvl1pPr lvl="0" rtl="0">
              <a:spcBef>
                <a:spcPts val="0"/>
              </a:spcBef>
              <a:spcAft>
                <a:spcPts val="0"/>
              </a:spcAft>
              <a:buSzPts val="3000"/>
              <a:buNone/>
              <a:defRPr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94"/>
        <p:cNvGrpSpPr/>
        <p:nvPr/>
      </p:nvGrpSpPr>
      <p:grpSpPr>
        <a:xfrm>
          <a:off x="0" y="0"/>
          <a:ext cx="0" cy="0"/>
          <a:chOff x="0" y="0"/>
          <a:chExt cx="0" cy="0"/>
        </a:xfrm>
      </p:grpSpPr>
      <p:sp>
        <p:nvSpPr>
          <p:cNvPr id="295" name="Google Shape;295;p32"/>
          <p:cNvSpPr/>
          <p:nvPr/>
        </p:nvSpPr>
        <p:spPr>
          <a:xfrm>
            <a:off x="0" y="2880175"/>
            <a:ext cx="2286000" cy="2286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2"/>
          <p:cNvSpPr/>
          <p:nvPr/>
        </p:nvSpPr>
        <p:spPr>
          <a:xfrm flipH="1">
            <a:off x="7961700" y="0"/>
            <a:ext cx="1182300" cy="2743200"/>
          </a:xfrm>
          <a:prstGeom prst="snip2DiagRect">
            <a:avLst>
              <a:gd name="adj1" fmla="val 0"/>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88"/>
        <p:cNvGrpSpPr/>
        <p:nvPr/>
      </p:nvGrpSpPr>
      <p:grpSpPr>
        <a:xfrm>
          <a:off x="0" y="0"/>
          <a:ext cx="0" cy="0"/>
          <a:chOff x="0" y="0"/>
          <a:chExt cx="0" cy="0"/>
        </a:xfrm>
      </p:grpSpPr>
      <p:sp>
        <p:nvSpPr>
          <p:cNvPr id="289" name="Google Shape;289;p31"/>
          <p:cNvSpPr txBox="1">
            <a:spLocks noGrp="1"/>
          </p:cNvSpPr>
          <p:nvPr>
            <p:ph type="ctrTitle"/>
          </p:nvPr>
        </p:nvSpPr>
        <p:spPr>
          <a:xfrm>
            <a:off x="2429950" y="540000"/>
            <a:ext cx="4284000" cy="997800"/>
          </a:xfrm>
          <a:prstGeom prst="rect">
            <a:avLst/>
          </a:prstGeom>
        </p:spPr>
        <p:txBody>
          <a:bodyPr spcFirstLastPara="1" wrap="square" lIns="0" tIns="0" rIns="0" bIns="0" anchor="ctr" anchorCtr="0">
            <a:noAutofit/>
          </a:bodyPr>
          <a:lstStyle>
            <a:lvl1pPr lvl="0" algn="ctr" rtl="0">
              <a:spcBef>
                <a:spcPts val="0"/>
              </a:spcBef>
              <a:spcAft>
                <a:spcPts val="0"/>
              </a:spcAft>
              <a:buSzPts val="5200"/>
              <a:buNone/>
              <a:defRPr sz="8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90" name="Google Shape;290;p31"/>
          <p:cNvSpPr txBox="1">
            <a:spLocks noGrp="1"/>
          </p:cNvSpPr>
          <p:nvPr>
            <p:ph type="subTitle" idx="1"/>
          </p:nvPr>
        </p:nvSpPr>
        <p:spPr>
          <a:xfrm>
            <a:off x="2425075" y="1537800"/>
            <a:ext cx="4293900" cy="12801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291" name="Google Shape;291;p31"/>
          <p:cNvSpPr txBox="1"/>
          <p:nvPr/>
        </p:nvSpPr>
        <p:spPr>
          <a:xfrm>
            <a:off x="2450300" y="3872100"/>
            <a:ext cx="4243500" cy="3657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300"/>
              </a:spcBef>
              <a:spcAft>
                <a:spcPts val="0"/>
              </a:spcAft>
              <a:buNone/>
            </a:pPr>
            <a:r>
              <a:rPr lang="en" sz="1200">
                <a:solidFill>
                  <a:schemeClr val="dk1"/>
                </a:solidFill>
                <a:latin typeface="Assistant"/>
                <a:ea typeface="Assistant"/>
                <a:cs typeface="Assistant"/>
                <a:sym typeface="Assistant"/>
              </a:rPr>
              <a:t>CREDITS: This presentation template was created by </a:t>
            </a:r>
            <a:r>
              <a:rPr lang="en" sz="1200">
                <a:solidFill>
                  <a:schemeClr val="lt1"/>
                </a:solidFill>
                <a:uFill>
                  <a:noFill/>
                </a:uFill>
                <a:latin typeface="Assistant"/>
                <a:ea typeface="Assistant"/>
                <a:cs typeface="Assistant"/>
                <a:sym typeface="Assistant"/>
                <a:hlinkClick r:id="rId2">
                  <a:extLst>
                    <a:ext uri="{A12FA001-AC4F-418D-AE19-62706E023703}">
                      <ahyp:hlinkClr xmlns:ahyp="http://schemas.microsoft.com/office/drawing/2018/hyperlinkcolor" val="tx"/>
                    </a:ext>
                  </a:extLst>
                </a:hlinkClick>
              </a:rPr>
              <a:t>Slidesgo</a:t>
            </a:r>
            <a:r>
              <a:rPr lang="en" sz="1200">
                <a:solidFill>
                  <a:schemeClr val="dk1"/>
                </a:solidFill>
                <a:latin typeface="Assistant"/>
                <a:ea typeface="Assistant"/>
                <a:cs typeface="Assistant"/>
                <a:sym typeface="Assistant"/>
              </a:rPr>
              <a:t>, including icons by </a:t>
            </a:r>
            <a:r>
              <a:rPr lang="en" sz="1200">
                <a:solidFill>
                  <a:schemeClr val="lt1"/>
                </a:solidFill>
                <a:uFill>
                  <a:noFill/>
                </a:uFill>
                <a:latin typeface="Assistant"/>
                <a:ea typeface="Assistant"/>
                <a:cs typeface="Assistant"/>
                <a:sym typeface="Assistant"/>
                <a:hlinkClick r:id="rId3">
                  <a:extLst>
                    <a:ext uri="{A12FA001-AC4F-418D-AE19-62706E023703}">
                      <ahyp:hlinkClr xmlns:ahyp="http://schemas.microsoft.com/office/drawing/2018/hyperlinkcolor" val="tx"/>
                    </a:ext>
                  </a:extLst>
                </a:hlinkClick>
              </a:rPr>
              <a:t>Flaticon</a:t>
            </a:r>
            <a:r>
              <a:rPr lang="en" sz="1200">
                <a:solidFill>
                  <a:schemeClr val="dk1"/>
                </a:solidFill>
                <a:latin typeface="Assistant"/>
                <a:ea typeface="Assistant"/>
                <a:cs typeface="Assistant"/>
                <a:sym typeface="Assistant"/>
              </a:rPr>
              <a:t>, and infographics &amp; images by </a:t>
            </a:r>
            <a:r>
              <a:rPr lang="en" sz="1200">
                <a:solidFill>
                  <a:schemeClr val="lt1"/>
                </a:solidFill>
                <a:uFill>
                  <a:noFill/>
                </a:uFill>
                <a:latin typeface="Assistant"/>
                <a:ea typeface="Assistant"/>
                <a:cs typeface="Assistant"/>
                <a:sym typeface="Assistant"/>
                <a:hlinkClick r:id="rId4">
                  <a:extLst>
                    <a:ext uri="{A12FA001-AC4F-418D-AE19-62706E023703}">
                      <ahyp:hlinkClr xmlns:ahyp="http://schemas.microsoft.com/office/drawing/2018/hyperlinkcolor" val="tx"/>
                    </a:ext>
                  </a:extLst>
                </a:hlinkClick>
              </a:rPr>
              <a:t>Freepik</a:t>
            </a:r>
            <a:endParaRPr sz="1200">
              <a:solidFill>
                <a:schemeClr val="lt1"/>
              </a:solidFill>
              <a:latin typeface="Assistant"/>
              <a:ea typeface="Assistant"/>
              <a:cs typeface="Assistant"/>
              <a:sym typeface="Assistant"/>
            </a:endParaRPr>
          </a:p>
        </p:txBody>
      </p:sp>
      <p:sp>
        <p:nvSpPr>
          <p:cNvPr id="292" name="Google Shape;292;p31"/>
          <p:cNvSpPr/>
          <p:nvPr/>
        </p:nvSpPr>
        <p:spPr>
          <a:xfrm>
            <a:off x="0" y="2880175"/>
            <a:ext cx="2286000" cy="2286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1"/>
          <p:cNvSpPr/>
          <p:nvPr/>
        </p:nvSpPr>
        <p:spPr>
          <a:xfrm flipH="1">
            <a:off x="7961700" y="0"/>
            <a:ext cx="1182300" cy="2743200"/>
          </a:xfrm>
          <a:prstGeom prst="snip2DiagRect">
            <a:avLst>
              <a:gd name="adj1" fmla="val 0"/>
              <a:gd name="adj2"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5750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5876"/>
            <a:ext cx="7704000" cy="457200"/>
          </a:xfrm>
          <a:prstGeom prst="rect">
            <a:avLst/>
          </a:prstGeom>
          <a:noFill/>
          <a:ln>
            <a:noFill/>
          </a:ln>
        </p:spPr>
        <p:txBody>
          <a:bodyPr spcFirstLastPara="1" wrap="square" lIns="0" tIns="0" rIns="0" bIns="0" anchor="t" anchorCtr="0">
            <a:noAutofit/>
          </a:bodyPr>
          <a:lstStyle>
            <a:lvl1pPr lvl="0" rtl="0">
              <a:lnSpc>
                <a:spcPct val="100000"/>
              </a:lnSpc>
              <a:spcBef>
                <a:spcPts val="0"/>
              </a:spcBef>
              <a:spcAft>
                <a:spcPts val="0"/>
              </a:spcAft>
              <a:buClr>
                <a:schemeClr val="dk1"/>
              </a:buClr>
              <a:buSzPts val="3000"/>
              <a:buFont typeface="Open Sans ExtraBold"/>
              <a:buNone/>
              <a:defRPr sz="3000">
                <a:solidFill>
                  <a:schemeClr val="dk1"/>
                </a:solidFill>
                <a:latin typeface="Open Sans ExtraBold"/>
                <a:ea typeface="Open Sans ExtraBold"/>
                <a:cs typeface="Open Sans ExtraBold"/>
                <a:sym typeface="Open Sans ExtraBold"/>
              </a:defRPr>
            </a:lvl1pPr>
            <a:lvl2pPr lvl="1" rtl="0">
              <a:lnSpc>
                <a:spcPct val="100000"/>
              </a:lnSpc>
              <a:spcBef>
                <a:spcPts val="0"/>
              </a:spcBef>
              <a:spcAft>
                <a:spcPts val="0"/>
              </a:spcAft>
              <a:buClr>
                <a:schemeClr val="dk1"/>
              </a:buClr>
              <a:buSzPts val="3000"/>
              <a:buFont typeface="Open Sans ExtraBold"/>
              <a:buNone/>
              <a:defRPr sz="3000">
                <a:solidFill>
                  <a:schemeClr val="dk1"/>
                </a:solidFill>
                <a:latin typeface="Open Sans ExtraBold"/>
                <a:ea typeface="Open Sans ExtraBold"/>
                <a:cs typeface="Open Sans ExtraBold"/>
                <a:sym typeface="Open Sans ExtraBold"/>
              </a:defRPr>
            </a:lvl2pPr>
            <a:lvl3pPr lvl="2" rtl="0">
              <a:lnSpc>
                <a:spcPct val="100000"/>
              </a:lnSpc>
              <a:spcBef>
                <a:spcPts val="0"/>
              </a:spcBef>
              <a:spcAft>
                <a:spcPts val="0"/>
              </a:spcAft>
              <a:buClr>
                <a:schemeClr val="dk1"/>
              </a:buClr>
              <a:buSzPts val="3000"/>
              <a:buFont typeface="Open Sans ExtraBold"/>
              <a:buNone/>
              <a:defRPr sz="3000">
                <a:solidFill>
                  <a:schemeClr val="dk1"/>
                </a:solidFill>
                <a:latin typeface="Open Sans ExtraBold"/>
                <a:ea typeface="Open Sans ExtraBold"/>
                <a:cs typeface="Open Sans ExtraBold"/>
                <a:sym typeface="Open Sans ExtraBold"/>
              </a:defRPr>
            </a:lvl3pPr>
            <a:lvl4pPr lvl="3" rtl="0">
              <a:lnSpc>
                <a:spcPct val="100000"/>
              </a:lnSpc>
              <a:spcBef>
                <a:spcPts val="0"/>
              </a:spcBef>
              <a:spcAft>
                <a:spcPts val="0"/>
              </a:spcAft>
              <a:buClr>
                <a:schemeClr val="dk1"/>
              </a:buClr>
              <a:buSzPts val="3000"/>
              <a:buFont typeface="Open Sans ExtraBold"/>
              <a:buNone/>
              <a:defRPr sz="3000">
                <a:solidFill>
                  <a:schemeClr val="dk1"/>
                </a:solidFill>
                <a:latin typeface="Open Sans ExtraBold"/>
                <a:ea typeface="Open Sans ExtraBold"/>
                <a:cs typeface="Open Sans ExtraBold"/>
                <a:sym typeface="Open Sans ExtraBold"/>
              </a:defRPr>
            </a:lvl4pPr>
            <a:lvl5pPr lvl="4" rtl="0">
              <a:lnSpc>
                <a:spcPct val="100000"/>
              </a:lnSpc>
              <a:spcBef>
                <a:spcPts val="0"/>
              </a:spcBef>
              <a:spcAft>
                <a:spcPts val="0"/>
              </a:spcAft>
              <a:buClr>
                <a:schemeClr val="dk1"/>
              </a:buClr>
              <a:buSzPts val="3000"/>
              <a:buFont typeface="Open Sans ExtraBold"/>
              <a:buNone/>
              <a:defRPr sz="3000">
                <a:solidFill>
                  <a:schemeClr val="dk1"/>
                </a:solidFill>
                <a:latin typeface="Open Sans ExtraBold"/>
                <a:ea typeface="Open Sans ExtraBold"/>
                <a:cs typeface="Open Sans ExtraBold"/>
                <a:sym typeface="Open Sans ExtraBold"/>
              </a:defRPr>
            </a:lvl5pPr>
            <a:lvl6pPr lvl="5" rtl="0">
              <a:lnSpc>
                <a:spcPct val="100000"/>
              </a:lnSpc>
              <a:spcBef>
                <a:spcPts val="0"/>
              </a:spcBef>
              <a:spcAft>
                <a:spcPts val="0"/>
              </a:spcAft>
              <a:buClr>
                <a:schemeClr val="dk1"/>
              </a:buClr>
              <a:buSzPts val="3000"/>
              <a:buFont typeface="Open Sans ExtraBold"/>
              <a:buNone/>
              <a:defRPr sz="3000">
                <a:solidFill>
                  <a:schemeClr val="dk1"/>
                </a:solidFill>
                <a:latin typeface="Open Sans ExtraBold"/>
                <a:ea typeface="Open Sans ExtraBold"/>
                <a:cs typeface="Open Sans ExtraBold"/>
                <a:sym typeface="Open Sans ExtraBold"/>
              </a:defRPr>
            </a:lvl6pPr>
            <a:lvl7pPr lvl="6" rtl="0">
              <a:lnSpc>
                <a:spcPct val="100000"/>
              </a:lnSpc>
              <a:spcBef>
                <a:spcPts val="0"/>
              </a:spcBef>
              <a:spcAft>
                <a:spcPts val="0"/>
              </a:spcAft>
              <a:buClr>
                <a:schemeClr val="dk1"/>
              </a:buClr>
              <a:buSzPts val="3000"/>
              <a:buFont typeface="Open Sans ExtraBold"/>
              <a:buNone/>
              <a:defRPr sz="3000">
                <a:solidFill>
                  <a:schemeClr val="dk1"/>
                </a:solidFill>
                <a:latin typeface="Open Sans ExtraBold"/>
                <a:ea typeface="Open Sans ExtraBold"/>
                <a:cs typeface="Open Sans ExtraBold"/>
                <a:sym typeface="Open Sans ExtraBold"/>
              </a:defRPr>
            </a:lvl7pPr>
            <a:lvl8pPr lvl="7" rtl="0">
              <a:lnSpc>
                <a:spcPct val="100000"/>
              </a:lnSpc>
              <a:spcBef>
                <a:spcPts val="0"/>
              </a:spcBef>
              <a:spcAft>
                <a:spcPts val="0"/>
              </a:spcAft>
              <a:buClr>
                <a:schemeClr val="dk1"/>
              </a:buClr>
              <a:buSzPts val="3000"/>
              <a:buFont typeface="Open Sans ExtraBold"/>
              <a:buNone/>
              <a:defRPr sz="3000">
                <a:solidFill>
                  <a:schemeClr val="dk1"/>
                </a:solidFill>
                <a:latin typeface="Open Sans ExtraBold"/>
                <a:ea typeface="Open Sans ExtraBold"/>
                <a:cs typeface="Open Sans ExtraBold"/>
                <a:sym typeface="Open Sans ExtraBold"/>
              </a:defRPr>
            </a:lvl8pPr>
            <a:lvl9pPr lvl="8" rtl="0">
              <a:lnSpc>
                <a:spcPct val="100000"/>
              </a:lnSpc>
              <a:spcBef>
                <a:spcPts val="0"/>
              </a:spcBef>
              <a:spcAft>
                <a:spcPts val="0"/>
              </a:spcAft>
              <a:buClr>
                <a:schemeClr val="dk1"/>
              </a:buClr>
              <a:buSzPts val="3000"/>
              <a:buFont typeface="Open Sans ExtraBold"/>
              <a:buNone/>
              <a:defRPr sz="3000">
                <a:solidFill>
                  <a:schemeClr val="dk1"/>
                </a:solidFill>
                <a:latin typeface="Open Sans ExtraBold"/>
                <a:ea typeface="Open Sans ExtraBold"/>
                <a:cs typeface="Open Sans ExtraBold"/>
                <a:sym typeface="Open Sans ExtraBold"/>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marL="914400" lvl="1"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marL="1371600" lvl="2"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marL="1828800" lvl="3"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marL="2286000" lvl="4"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marL="2743200" lvl="5"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marL="3200400" lvl="6"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marL="3657600" lvl="7" indent="-3175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marL="4114800" lvl="8" indent="-317500">
              <a:lnSpc>
                <a:spcPct val="100000"/>
              </a:lnSpc>
              <a:spcBef>
                <a:spcPts val="1600"/>
              </a:spcBef>
              <a:spcAft>
                <a:spcPts val="1600"/>
              </a:spcAft>
              <a:buClr>
                <a:schemeClr val="dk1"/>
              </a:buClr>
              <a:buSzPts val="1400"/>
              <a:buFont typeface="Assistant"/>
              <a:buChar char="■"/>
              <a:defRPr>
                <a:solidFill>
                  <a:schemeClr val="dk1"/>
                </a:solidFill>
                <a:latin typeface="Assistant"/>
                <a:ea typeface="Assistant"/>
                <a:cs typeface="Assistant"/>
                <a:sym typeface="Assistan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8" r:id="rId4"/>
    <p:sldLayoutId id="2147483659" r:id="rId5"/>
    <p:sldLayoutId id="2147483662" r:id="rId6"/>
    <p:sldLayoutId id="2147483670" r:id="rId7"/>
    <p:sldLayoutId id="2147483678" r:id="rId8"/>
    <p:sldLayoutId id="2147483682" r:id="rId9"/>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6"/>
          <p:cNvSpPr txBox="1">
            <a:spLocks noGrp="1"/>
          </p:cNvSpPr>
          <p:nvPr>
            <p:ph type="ctrTitle"/>
          </p:nvPr>
        </p:nvSpPr>
        <p:spPr>
          <a:xfrm>
            <a:off x="781709" y="955796"/>
            <a:ext cx="8147044" cy="1920300"/>
          </a:xfrm>
          <a:prstGeom prst="rect">
            <a:avLst/>
          </a:prstGeom>
        </p:spPr>
        <p:txBody>
          <a:bodyPr spcFirstLastPara="1" wrap="square" lIns="0" tIns="0" rIns="0" bIns="0" anchor="ctr" anchorCtr="0">
            <a:noAutofit/>
          </a:bodyPr>
          <a:lstStyle/>
          <a:p>
            <a:pPr lvl="0" algn="r">
              <a:lnSpc>
                <a:spcPct val="90000"/>
              </a:lnSpc>
            </a:pPr>
            <a:r>
              <a:rPr lang="en-US" sz="3200" dirty="0">
                <a:solidFill>
                  <a:srgbClr val="0070C0"/>
                </a:solidFill>
              </a:rPr>
              <a:t> </a:t>
            </a:r>
            <a:r>
              <a:rPr lang="en-US" sz="3200" dirty="0">
                <a:solidFill>
                  <a:srgbClr val="7030A0"/>
                </a:solidFill>
              </a:rPr>
              <a:t>Romanian Language Processing</a:t>
            </a:r>
            <a:r>
              <a:rPr lang="en-US" sz="3200" dirty="0"/>
              <a:t>:</a:t>
            </a:r>
            <a:r>
              <a:rPr lang="en-US" sz="3200" dirty="0">
                <a:solidFill>
                  <a:srgbClr val="0070C0"/>
                </a:solidFill>
              </a:rPr>
              <a:t> </a:t>
            </a:r>
            <a:br>
              <a:rPr lang="en-US" sz="3200" dirty="0">
                <a:solidFill>
                  <a:srgbClr val="0070C0"/>
                </a:solidFill>
              </a:rPr>
            </a:br>
            <a:r>
              <a:rPr lang="en-US" sz="3200" dirty="0"/>
              <a:t>A Study on</a:t>
            </a:r>
            <a:r>
              <a:rPr lang="en-US" sz="3200" dirty="0">
                <a:solidFill>
                  <a:srgbClr val="0070C0"/>
                </a:solidFill>
              </a:rPr>
              <a:t> Grammar Correction </a:t>
            </a:r>
            <a:r>
              <a:rPr lang="en-US" sz="3200" dirty="0"/>
              <a:t>and </a:t>
            </a:r>
            <a:br>
              <a:rPr lang="en-US" sz="3200" dirty="0"/>
            </a:br>
            <a:r>
              <a:rPr lang="en-US" sz="3200" dirty="0">
                <a:solidFill>
                  <a:srgbClr val="C00000"/>
                </a:solidFill>
              </a:rPr>
              <a:t>News Summarization</a:t>
            </a:r>
            <a:endParaRPr sz="3200" dirty="0">
              <a:solidFill>
                <a:srgbClr val="C00000"/>
              </a:solidFill>
            </a:endParaRPr>
          </a:p>
        </p:txBody>
      </p:sp>
      <p:sp>
        <p:nvSpPr>
          <p:cNvPr id="308" name="Google Shape;308;p36"/>
          <p:cNvSpPr txBox="1">
            <a:spLocks noGrp="1"/>
          </p:cNvSpPr>
          <p:nvPr>
            <p:ph type="subTitle" idx="1"/>
          </p:nvPr>
        </p:nvSpPr>
        <p:spPr>
          <a:xfrm>
            <a:off x="4656983" y="4296489"/>
            <a:ext cx="43590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RO" dirty="0"/>
              <a:t>University Politehnica of </a:t>
            </a:r>
            <a:r>
              <a:rPr lang="ro-RO" dirty="0" err="1"/>
              <a:t>Bucharest</a:t>
            </a:r>
            <a:endParaRPr dirty="0">
              <a:solidFill>
                <a:schemeClr val="dk1"/>
              </a:solidFill>
            </a:endParaRPr>
          </a:p>
        </p:txBody>
      </p:sp>
      <p:sp>
        <p:nvSpPr>
          <p:cNvPr id="309" name="Google Shape;309;p36"/>
          <p:cNvSpPr/>
          <p:nvPr/>
        </p:nvSpPr>
        <p:spPr>
          <a:xfrm>
            <a:off x="385062" y="309388"/>
            <a:ext cx="1280100" cy="274200"/>
          </a:xfrm>
          <a:prstGeom prst="roundRect">
            <a:avLst>
              <a:gd name="adj" fmla="val 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solidFill>
                  <a:schemeClr val="accent1"/>
                </a:solidFill>
                <a:latin typeface="Assistant"/>
                <a:ea typeface="Assistant"/>
                <a:cs typeface="Assistant"/>
                <a:sym typeface="Assistant"/>
              </a:rPr>
              <a:t>Slidesgo School</a:t>
            </a:r>
            <a:endParaRPr sz="1200" dirty="0">
              <a:solidFill>
                <a:schemeClr val="accent1"/>
              </a:solidFill>
              <a:latin typeface="Assistant"/>
              <a:ea typeface="Assistant"/>
              <a:cs typeface="Assistant"/>
              <a:sym typeface="Assistant"/>
            </a:endParaRPr>
          </a:p>
        </p:txBody>
      </p:sp>
      <p:pic>
        <p:nvPicPr>
          <p:cNvPr id="2" name="Imagine 1" descr="O imagine care conține text, siglă, Font, Marcă comercială&#10;&#10;Descriere generată automat">
            <a:extLst>
              <a:ext uri="{FF2B5EF4-FFF2-40B4-BE49-F238E27FC236}">
                <a16:creationId xmlns:a16="http://schemas.microsoft.com/office/drawing/2014/main" id="{AC45FE65-F6E0-6562-0428-F9FEEB19F5D6}"/>
              </a:ext>
            </a:extLst>
          </p:cNvPr>
          <p:cNvPicPr>
            <a:picLocks noChangeAspect="1"/>
          </p:cNvPicPr>
          <p:nvPr/>
        </p:nvPicPr>
        <p:blipFill rotWithShape="1">
          <a:blip r:embed="rId3"/>
          <a:srcRect t="-206" b="206"/>
          <a:stretch/>
        </p:blipFill>
        <p:spPr>
          <a:xfrm>
            <a:off x="8035503" y="3999727"/>
            <a:ext cx="893250" cy="893250"/>
          </a:xfrm>
          <a:prstGeom prst="flowChartConnector">
            <a:avLst/>
          </a:prstGeom>
        </p:spPr>
      </p:pic>
      <p:pic>
        <p:nvPicPr>
          <p:cNvPr id="3" name="Imagine 2">
            <a:extLst>
              <a:ext uri="{FF2B5EF4-FFF2-40B4-BE49-F238E27FC236}">
                <a16:creationId xmlns:a16="http://schemas.microsoft.com/office/drawing/2014/main" id="{3F84FEE0-12FF-32CC-2167-89777AF9DC80}"/>
              </a:ext>
            </a:extLst>
          </p:cNvPr>
          <p:cNvPicPr>
            <a:picLocks noChangeAspect="1"/>
          </p:cNvPicPr>
          <p:nvPr/>
        </p:nvPicPr>
        <p:blipFill>
          <a:blip r:embed="rId4"/>
          <a:stretch>
            <a:fillRect/>
          </a:stretch>
        </p:blipFill>
        <p:spPr>
          <a:xfrm>
            <a:off x="229042" y="214617"/>
            <a:ext cx="1471290" cy="650386"/>
          </a:xfrm>
          <a:prstGeom prst="rect">
            <a:avLst/>
          </a:prstGeom>
        </p:spPr>
      </p:pic>
      <p:sp>
        <p:nvSpPr>
          <p:cNvPr id="4" name="Google Shape;308;p36">
            <a:extLst>
              <a:ext uri="{FF2B5EF4-FFF2-40B4-BE49-F238E27FC236}">
                <a16:creationId xmlns:a16="http://schemas.microsoft.com/office/drawing/2014/main" id="{D0689594-6AD9-3FCF-C717-2B76BDD4B6E3}"/>
              </a:ext>
            </a:extLst>
          </p:cNvPr>
          <p:cNvSpPr txBox="1">
            <a:spLocks/>
          </p:cNvSpPr>
          <p:nvPr/>
        </p:nvSpPr>
        <p:spPr>
          <a:xfrm>
            <a:off x="193872" y="4176147"/>
            <a:ext cx="5170245" cy="4095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ssistant"/>
              <a:buNone/>
              <a:defRPr sz="1600" b="0" i="0" u="none" strike="noStrike" cap="none">
                <a:solidFill>
                  <a:schemeClr val="dk1"/>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9pPr>
          </a:lstStyle>
          <a:p>
            <a:pPr marL="0" indent="0"/>
            <a:r>
              <a:rPr lang="en-US" b="1" dirty="0"/>
              <a:t>Research advisor:</a:t>
            </a:r>
            <a:endParaRPr lang="ro-RO" b="1" dirty="0"/>
          </a:p>
          <a:p>
            <a:pPr marL="0" indent="0"/>
            <a:r>
              <a:rPr lang="ro-RO" dirty="0"/>
              <a:t>Șl. Dr. Ing. Dumitru-</a:t>
            </a:r>
            <a:r>
              <a:rPr lang="ro-RO" dirty="0" err="1"/>
              <a:t>Clementin</a:t>
            </a:r>
            <a:r>
              <a:rPr lang="ro-RO" dirty="0"/>
              <a:t> Cercel</a:t>
            </a:r>
          </a:p>
        </p:txBody>
      </p:sp>
      <p:sp>
        <p:nvSpPr>
          <p:cNvPr id="5" name="Google Shape;308;p36">
            <a:extLst>
              <a:ext uri="{FF2B5EF4-FFF2-40B4-BE49-F238E27FC236}">
                <a16:creationId xmlns:a16="http://schemas.microsoft.com/office/drawing/2014/main" id="{108F010D-EAF7-C335-F23A-13862A6D82DF}"/>
              </a:ext>
            </a:extLst>
          </p:cNvPr>
          <p:cNvSpPr txBox="1">
            <a:spLocks/>
          </p:cNvSpPr>
          <p:nvPr/>
        </p:nvSpPr>
        <p:spPr>
          <a:xfrm>
            <a:off x="6786254" y="3486078"/>
            <a:ext cx="2229729" cy="3502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ssistant"/>
              <a:buNone/>
              <a:defRPr sz="1600" b="0" i="0" u="none" strike="noStrike" cap="none">
                <a:solidFill>
                  <a:schemeClr val="dk1"/>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9pPr>
          </a:lstStyle>
          <a:p>
            <a:pPr marL="0" indent="0" algn="r"/>
            <a:r>
              <a:rPr lang="ro-RO" sz="1800" dirty="0"/>
              <a:t>Matei Vlad Cristian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5">
          <a:extLst>
            <a:ext uri="{FF2B5EF4-FFF2-40B4-BE49-F238E27FC236}">
              <a16:creationId xmlns:a16="http://schemas.microsoft.com/office/drawing/2014/main" id="{1964D55B-5751-2B22-5751-89259E2F0459}"/>
            </a:ext>
          </a:extLst>
        </p:cNvPr>
        <p:cNvGrpSpPr/>
        <p:nvPr/>
      </p:nvGrpSpPr>
      <p:grpSpPr>
        <a:xfrm>
          <a:off x="0" y="0"/>
          <a:ext cx="0" cy="0"/>
          <a:chOff x="0" y="0"/>
          <a:chExt cx="0" cy="0"/>
        </a:xfrm>
      </p:grpSpPr>
      <p:sp>
        <p:nvSpPr>
          <p:cNvPr id="441" name="Google Shape;441;p43">
            <a:extLst>
              <a:ext uri="{FF2B5EF4-FFF2-40B4-BE49-F238E27FC236}">
                <a16:creationId xmlns:a16="http://schemas.microsoft.com/office/drawing/2014/main" id="{4F5C7153-2A91-FF4F-D6B3-83BF0FC5CAD7}"/>
              </a:ext>
            </a:extLst>
          </p:cNvPr>
          <p:cNvSpPr txBox="1">
            <a:spLocks noGrp="1"/>
          </p:cNvSpPr>
          <p:nvPr>
            <p:ph type="title" idx="6"/>
          </p:nvPr>
        </p:nvSpPr>
        <p:spPr>
          <a:xfrm>
            <a:off x="720000" y="459517"/>
            <a:ext cx="7704000" cy="457200"/>
          </a:xfrm>
          <a:prstGeom prst="rect">
            <a:avLst/>
          </a:prstGeom>
        </p:spPr>
        <p:txBody>
          <a:bodyPr spcFirstLastPara="1" wrap="square" lIns="0" tIns="0" rIns="0" bIns="0" anchor="t" anchorCtr="0">
            <a:noAutofit/>
          </a:bodyPr>
          <a:lstStyle/>
          <a:p>
            <a:pPr lvl="0"/>
            <a:r>
              <a:rPr lang="en-US" sz="3200" dirty="0">
                <a:solidFill>
                  <a:schemeClr val="tx2">
                    <a:lumMod val="50000"/>
                  </a:schemeClr>
                </a:solidFill>
              </a:rPr>
              <a:t>|</a:t>
            </a:r>
            <a:r>
              <a:rPr lang="en-US" sz="3200" dirty="0">
                <a:solidFill>
                  <a:srgbClr val="C00000"/>
                </a:solidFill>
              </a:rPr>
              <a:t> </a:t>
            </a:r>
            <a:r>
              <a:rPr lang="en-US" sz="3200" dirty="0">
                <a:solidFill>
                  <a:srgbClr val="0070C0"/>
                </a:solidFill>
              </a:rPr>
              <a:t>GEC</a:t>
            </a:r>
            <a:r>
              <a:rPr lang="en-US" sz="3200" dirty="0">
                <a:solidFill>
                  <a:srgbClr val="C00000"/>
                </a:solidFill>
              </a:rPr>
              <a:t> </a:t>
            </a:r>
            <a:r>
              <a:rPr lang="en-US" sz="3200" dirty="0">
                <a:solidFill>
                  <a:schemeClr val="tx2">
                    <a:lumMod val="50000"/>
                  </a:schemeClr>
                </a:solidFill>
              </a:rPr>
              <a:t>|</a:t>
            </a:r>
            <a:r>
              <a:rPr lang="en-US" sz="3200" dirty="0"/>
              <a:t> </a:t>
            </a:r>
            <a:r>
              <a:rPr lang="ro-RO" dirty="0"/>
              <a:t>Dataset</a:t>
            </a:r>
            <a:r>
              <a:rPr lang="en-US" dirty="0"/>
              <a:t>s</a:t>
            </a:r>
            <a:r>
              <a:rPr lang="ro-RO" dirty="0"/>
              <a:t> </a:t>
            </a:r>
            <a:r>
              <a:rPr lang="en-US" dirty="0"/>
              <a:t>E</a:t>
            </a:r>
            <a:r>
              <a:rPr lang="ro-RO" dirty="0"/>
              <a:t>stablishment</a:t>
            </a:r>
            <a:endParaRPr sz="2800" dirty="0">
              <a:solidFill>
                <a:schemeClr val="dk2"/>
              </a:solidFill>
            </a:endParaRPr>
          </a:p>
        </p:txBody>
      </p:sp>
      <p:sp>
        <p:nvSpPr>
          <p:cNvPr id="2" name="Google Shape;630;p50">
            <a:extLst>
              <a:ext uri="{FF2B5EF4-FFF2-40B4-BE49-F238E27FC236}">
                <a16:creationId xmlns:a16="http://schemas.microsoft.com/office/drawing/2014/main" id="{9E1FC870-75D8-68C2-0708-1B365D61130B}"/>
              </a:ext>
            </a:extLst>
          </p:cNvPr>
          <p:cNvSpPr txBox="1">
            <a:spLocks/>
          </p:cNvSpPr>
          <p:nvPr/>
        </p:nvSpPr>
        <p:spPr>
          <a:xfrm>
            <a:off x="205848" y="492385"/>
            <a:ext cx="413583" cy="424331"/>
          </a:xfrm>
          <a:prstGeom prst="rect">
            <a:avLst/>
          </a:prstGeom>
          <a:solidFill>
            <a:schemeClr val="bg2"/>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ro-RO" sz="2400" dirty="0">
                <a:solidFill>
                  <a:schemeClr val="tx2"/>
                </a:solidFill>
              </a:rPr>
              <a:t>0</a:t>
            </a:r>
            <a:r>
              <a:rPr lang="en-US" sz="2400" dirty="0">
                <a:solidFill>
                  <a:schemeClr val="tx2"/>
                </a:solidFill>
              </a:rPr>
              <a:t>3</a:t>
            </a:r>
            <a:endParaRPr lang="ro-RO" sz="1100" dirty="0">
              <a:solidFill>
                <a:schemeClr val="tx2"/>
              </a:solidFill>
            </a:endParaRPr>
          </a:p>
        </p:txBody>
      </p:sp>
      <p:pic>
        <p:nvPicPr>
          <p:cNvPr id="4" name="Imagine 3">
            <a:extLst>
              <a:ext uri="{FF2B5EF4-FFF2-40B4-BE49-F238E27FC236}">
                <a16:creationId xmlns:a16="http://schemas.microsoft.com/office/drawing/2014/main" id="{9B73BD86-8F57-61AD-874C-C3CA3C798390}"/>
              </a:ext>
            </a:extLst>
          </p:cNvPr>
          <p:cNvPicPr>
            <a:picLocks noChangeAspect="1"/>
          </p:cNvPicPr>
          <p:nvPr/>
        </p:nvPicPr>
        <p:blipFill>
          <a:blip r:embed="rId3"/>
          <a:srcRect/>
          <a:stretch/>
        </p:blipFill>
        <p:spPr>
          <a:xfrm>
            <a:off x="119327" y="2222837"/>
            <a:ext cx="4399555" cy="2042161"/>
          </a:xfrm>
          <a:prstGeom prst="rect">
            <a:avLst/>
          </a:prstGeom>
        </p:spPr>
      </p:pic>
      <p:sp>
        <p:nvSpPr>
          <p:cNvPr id="6" name="Google Shape;643;p51">
            <a:extLst>
              <a:ext uri="{FF2B5EF4-FFF2-40B4-BE49-F238E27FC236}">
                <a16:creationId xmlns:a16="http://schemas.microsoft.com/office/drawing/2014/main" id="{F45E0347-C113-3297-7D27-C1CA8CEFA71C}"/>
              </a:ext>
            </a:extLst>
          </p:cNvPr>
          <p:cNvSpPr txBox="1">
            <a:spLocks noGrp="1"/>
          </p:cNvSpPr>
          <p:nvPr>
            <p:ph type="title"/>
          </p:nvPr>
        </p:nvSpPr>
        <p:spPr>
          <a:xfrm>
            <a:off x="1506172" y="1230047"/>
            <a:ext cx="2159620" cy="45719"/>
          </a:xfrm>
          <a:prstGeom prst="rect">
            <a:avLst/>
          </a:prstGeom>
        </p:spPr>
        <p:txBody>
          <a:bodyPr spcFirstLastPara="1" wrap="square" lIns="0" tIns="228600" rIns="0" bIns="0" anchor="ctr" anchorCtr="0">
            <a:noAutofit/>
          </a:bodyPr>
          <a:lstStyle/>
          <a:p>
            <a:pPr lvl="0"/>
            <a:r>
              <a:rPr lang="en-US" sz="1800" b="1" dirty="0">
                <a:latin typeface="Assistant" pitchFamily="2" charset="-79"/>
                <a:cs typeface="Assistant" pitchFamily="2" charset="-79"/>
              </a:rPr>
              <a:t>MARCELL-RO</a:t>
            </a:r>
            <a:endParaRPr sz="1600" b="1" dirty="0">
              <a:solidFill>
                <a:schemeClr val="dk2"/>
              </a:solidFill>
              <a:latin typeface="Assistant" pitchFamily="2" charset="-79"/>
              <a:cs typeface="Assistant" pitchFamily="2" charset="-79"/>
            </a:endParaRPr>
          </a:p>
        </p:txBody>
      </p:sp>
      <p:sp>
        <p:nvSpPr>
          <p:cNvPr id="10" name="Google Shape;643;p51">
            <a:extLst>
              <a:ext uri="{FF2B5EF4-FFF2-40B4-BE49-F238E27FC236}">
                <a16:creationId xmlns:a16="http://schemas.microsoft.com/office/drawing/2014/main" id="{B9F6B737-6EE0-E9CA-C6A0-9B4E8E5411A7}"/>
              </a:ext>
            </a:extLst>
          </p:cNvPr>
          <p:cNvSpPr txBox="1">
            <a:spLocks/>
          </p:cNvSpPr>
          <p:nvPr/>
        </p:nvSpPr>
        <p:spPr>
          <a:xfrm>
            <a:off x="1028700" y="1460678"/>
            <a:ext cx="2941892" cy="45719"/>
          </a:xfrm>
          <a:prstGeom prst="rect">
            <a:avLst/>
          </a:prstGeom>
          <a:noFill/>
          <a:ln>
            <a:noFill/>
          </a:ln>
        </p:spPr>
        <p:txBody>
          <a:bodyPr spcFirstLastPara="1" wrap="square" lIns="0" tIns="22860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en-US" sz="1600" b="1" i="1" dirty="0">
                <a:solidFill>
                  <a:schemeClr val="dk2"/>
                </a:solidFill>
                <a:latin typeface="Assistant" pitchFamily="2" charset="-79"/>
                <a:cs typeface="Assistant" pitchFamily="2" charset="-79"/>
              </a:rPr>
              <a:t>Juridic Simple Dataset</a:t>
            </a:r>
            <a:endParaRPr lang="ro-RO" sz="1600" b="1" i="1" dirty="0">
              <a:solidFill>
                <a:schemeClr val="dk2"/>
              </a:solidFill>
              <a:latin typeface="Assistant" pitchFamily="2" charset="-79"/>
              <a:cs typeface="Assistant" pitchFamily="2" charset="-79"/>
            </a:endParaRPr>
          </a:p>
        </p:txBody>
      </p:sp>
      <p:sp>
        <p:nvSpPr>
          <p:cNvPr id="3" name="CasetăText 2">
            <a:extLst>
              <a:ext uri="{FF2B5EF4-FFF2-40B4-BE49-F238E27FC236}">
                <a16:creationId xmlns:a16="http://schemas.microsoft.com/office/drawing/2014/main" id="{32AF0F34-DF2D-D5FF-C670-DB6791FBEDF8}"/>
              </a:ext>
            </a:extLst>
          </p:cNvPr>
          <p:cNvSpPr txBox="1"/>
          <p:nvPr/>
        </p:nvSpPr>
        <p:spPr>
          <a:xfrm>
            <a:off x="4354192" y="4835723"/>
            <a:ext cx="308819" cy="307777"/>
          </a:xfrm>
          <a:prstGeom prst="rect">
            <a:avLst/>
          </a:prstGeom>
          <a:noFill/>
        </p:spPr>
        <p:txBody>
          <a:bodyPr wrap="square" rtlCol="0">
            <a:spAutoFit/>
          </a:bodyPr>
          <a:lstStyle/>
          <a:p>
            <a:r>
              <a:rPr lang="ro-RO" dirty="0">
                <a:latin typeface="Aharoni" panose="02010803020104030203" pitchFamily="2" charset="-79"/>
                <a:cs typeface="Aharoni" panose="02010803020104030203" pitchFamily="2" charset="-79"/>
              </a:rPr>
              <a:t>4</a:t>
            </a:r>
          </a:p>
        </p:txBody>
      </p:sp>
      <p:sp>
        <p:nvSpPr>
          <p:cNvPr id="5" name="TextBox 4">
            <a:extLst>
              <a:ext uri="{FF2B5EF4-FFF2-40B4-BE49-F238E27FC236}">
                <a16:creationId xmlns:a16="http://schemas.microsoft.com/office/drawing/2014/main" id="{0F6824C4-C35F-B5B0-1FB6-860C23A9F6E1}"/>
              </a:ext>
            </a:extLst>
          </p:cNvPr>
          <p:cNvSpPr txBox="1"/>
          <p:nvPr/>
        </p:nvSpPr>
        <p:spPr>
          <a:xfrm>
            <a:off x="4571999" y="1267481"/>
            <a:ext cx="4146663" cy="1015663"/>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Assistant" pitchFamily="2" charset="-79"/>
                <a:cs typeface="Assistant" pitchFamily="2" charset="-79"/>
              </a:rPr>
              <a:t>As part of the MARCELL CEF Telecom project, which aims to collect and deeply annotate a large comparable corpus of legal documents, the MARCELL-RO corpus is presented as containing national legislative texts from the period 1881-2021.</a:t>
            </a:r>
          </a:p>
        </p:txBody>
      </p:sp>
      <p:sp>
        <p:nvSpPr>
          <p:cNvPr id="12" name="TextBox 11">
            <a:extLst>
              <a:ext uri="{FF2B5EF4-FFF2-40B4-BE49-F238E27FC236}">
                <a16:creationId xmlns:a16="http://schemas.microsoft.com/office/drawing/2014/main" id="{83D3C8C1-4CFD-EEAF-0572-E57D28BEC602}"/>
              </a:ext>
            </a:extLst>
          </p:cNvPr>
          <p:cNvSpPr txBox="1"/>
          <p:nvPr/>
        </p:nvSpPr>
        <p:spPr>
          <a:xfrm>
            <a:off x="4571999" y="2579944"/>
            <a:ext cx="3783496" cy="830997"/>
          </a:xfrm>
          <a:prstGeom prst="rect">
            <a:avLst/>
          </a:prstGeom>
          <a:noFill/>
        </p:spPr>
        <p:txBody>
          <a:bodyPr wrap="square" rtlCol="0">
            <a:spAutoFit/>
          </a:bodyPr>
          <a:lstStyle/>
          <a:p>
            <a:pPr marL="285750" indent="-285750">
              <a:buFont typeface="Arial" panose="020B0604020202020204" pitchFamily="34" charset="0"/>
              <a:buChar char="•"/>
            </a:pPr>
            <a:r>
              <a:rPr lang="en-US" sz="1200" dirty="0">
                <a:latin typeface="Assistant" pitchFamily="2" charset="-79"/>
                <a:cs typeface="Assistant" pitchFamily="2" charset="-79"/>
              </a:rPr>
              <a:t>The dataset was selected due to the very low chance of errors found in legal documents and because it has already been manually annotated by RACAI with information for each word such as:</a:t>
            </a:r>
          </a:p>
        </p:txBody>
      </p:sp>
      <p:sp>
        <p:nvSpPr>
          <p:cNvPr id="13" name="TextBox 12">
            <a:extLst>
              <a:ext uri="{FF2B5EF4-FFF2-40B4-BE49-F238E27FC236}">
                <a16:creationId xmlns:a16="http://schemas.microsoft.com/office/drawing/2014/main" id="{860176DC-B03B-D6DA-798B-51E0E1A7CDFB}"/>
              </a:ext>
            </a:extLst>
          </p:cNvPr>
          <p:cNvSpPr txBox="1"/>
          <p:nvPr/>
        </p:nvSpPr>
        <p:spPr>
          <a:xfrm>
            <a:off x="5400152" y="3410941"/>
            <a:ext cx="2902226" cy="1200329"/>
          </a:xfrm>
          <a:prstGeom prst="rect">
            <a:avLst/>
          </a:prstGeom>
          <a:noFill/>
        </p:spPr>
        <p:txBody>
          <a:bodyPr wrap="square" rtlCol="0">
            <a:spAutoFit/>
          </a:bodyPr>
          <a:lstStyle/>
          <a:p>
            <a:pPr marL="171450" lvl="8" indent="-171450">
              <a:buFont typeface="Wingdings" panose="05000000000000000000" pitchFamily="2" charset="2"/>
              <a:buChar char="§"/>
            </a:pPr>
            <a:r>
              <a:rPr lang="en-US" sz="1200" dirty="0">
                <a:latin typeface="Assistant" pitchFamily="2" charset="-79"/>
                <a:cs typeface="Assistant" pitchFamily="2" charset="-79"/>
              </a:rPr>
              <a:t>POS tagging</a:t>
            </a:r>
          </a:p>
          <a:p>
            <a:pPr marL="171450" lvl="8" indent="-171450">
              <a:buFont typeface="Wingdings" panose="05000000000000000000" pitchFamily="2" charset="2"/>
              <a:buChar char="§"/>
            </a:pPr>
            <a:r>
              <a:rPr lang="en-US" sz="1200" dirty="0">
                <a:latin typeface="Assistant" pitchFamily="2" charset="-79"/>
                <a:cs typeface="Assistant" pitchFamily="2" charset="-79"/>
              </a:rPr>
              <a:t>Lemma</a:t>
            </a:r>
          </a:p>
          <a:p>
            <a:pPr marL="171450" lvl="8" indent="-171450">
              <a:buFont typeface="Wingdings" panose="05000000000000000000" pitchFamily="2" charset="2"/>
              <a:buChar char="§"/>
            </a:pPr>
            <a:r>
              <a:rPr lang="en-US" sz="1200" dirty="0">
                <a:latin typeface="Assistant" pitchFamily="2" charset="-79"/>
                <a:cs typeface="Assistant" pitchFamily="2" charset="-79"/>
              </a:rPr>
              <a:t>Case</a:t>
            </a:r>
          </a:p>
          <a:p>
            <a:pPr marL="171450" lvl="8" indent="-171450">
              <a:buFont typeface="Wingdings" panose="05000000000000000000" pitchFamily="2" charset="2"/>
              <a:buChar char="§"/>
            </a:pPr>
            <a:r>
              <a:rPr lang="en-US" sz="1200" dirty="0">
                <a:latin typeface="Assistant" pitchFamily="2" charset="-79"/>
                <a:cs typeface="Assistant" pitchFamily="2" charset="-79"/>
              </a:rPr>
              <a:t>Gender</a:t>
            </a:r>
          </a:p>
          <a:p>
            <a:pPr marL="171450" lvl="8" indent="-171450">
              <a:buFont typeface="Wingdings" panose="05000000000000000000" pitchFamily="2" charset="2"/>
              <a:buChar char="§"/>
            </a:pPr>
            <a:r>
              <a:rPr lang="en-US" sz="1200" dirty="0">
                <a:latin typeface="Assistant" pitchFamily="2" charset="-79"/>
                <a:cs typeface="Assistant" pitchFamily="2" charset="-79"/>
              </a:rPr>
              <a:t>Number and Form. </a:t>
            </a:r>
            <a:endParaRPr lang="ro-RO" sz="1200" dirty="0">
              <a:latin typeface="Assistant" pitchFamily="2" charset="-79"/>
              <a:cs typeface="Assistant" pitchFamily="2" charset="-79"/>
            </a:endParaRPr>
          </a:p>
          <a:p>
            <a:pPr marL="171450" indent="-171450">
              <a:buFont typeface="Wingdings" panose="05000000000000000000" pitchFamily="2" charset="2"/>
              <a:buChar char="§"/>
            </a:pPr>
            <a:endParaRPr lang="ro-RO" sz="1200" dirty="0">
              <a:latin typeface="Assistant" pitchFamily="2" charset="-79"/>
              <a:cs typeface="Assistant" pitchFamily="2" charset="-79"/>
            </a:endParaRPr>
          </a:p>
        </p:txBody>
      </p:sp>
    </p:spTree>
    <p:extLst>
      <p:ext uri="{BB962C8B-B14F-4D97-AF65-F5344CB8AC3E}">
        <p14:creationId xmlns:p14="http://schemas.microsoft.com/office/powerpoint/2010/main" val="278147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anim calcmode="lin" valueType="num">
                                      <p:cBhvr>
                                        <p:cTn id="19" dur="500" fill="hold"/>
                                        <p:tgtEl>
                                          <p:spTgt spid="10"/>
                                        </p:tgtEl>
                                        <p:attrNameLst>
                                          <p:attrName>ppt_x</p:attrName>
                                        </p:attrNameLst>
                                      </p:cBhvr>
                                      <p:tavLst>
                                        <p:tav tm="0">
                                          <p:val>
                                            <p:strVal val="#ppt_x"/>
                                          </p:val>
                                        </p:tav>
                                        <p:tav tm="100000">
                                          <p:val>
                                            <p:strVal val="#ppt_x"/>
                                          </p:val>
                                        </p:tav>
                                      </p:tavLst>
                                    </p:anim>
                                    <p:anim calcmode="lin" valueType="num">
                                      <p:cBhvr>
                                        <p:cTn id="20"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ppt_x"/>
                                          </p:val>
                                        </p:tav>
                                        <p:tav tm="100000">
                                          <p:val>
                                            <p:strVal val="#ppt_x"/>
                                          </p:val>
                                        </p:tav>
                                      </p:tavLst>
                                    </p:anim>
                                    <p:anim calcmode="lin" valueType="num">
                                      <p:cBhvr additive="base">
                                        <p:cTn id="26" dur="1000" fill="hold"/>
                                        <p:tgtEl>
                                          <p:spTgt spid="5"/>
                                        </p:tgtEl>
                                        <p:attrNameLst>
                                          <p:attrName>ppt_y</p:attrName>
                                        </p:attrNameLst>
                                      </p:cBhvr>
                                      <p:tavLst>
                                        <p:tav tm="0">
                                          <p:val>
                                            <p:strVal val="1+#ppt_h/2"/>
                                          </p:val>
                                        </p:tav>
                                        <p:tav tm="100000">
                                          <p:val>
                                            <p:strVal val="#ppt_y"/>
                                          </p:val>
                                        </p:tav>
                                      </p:tavLst>
                                    </p:anim>
                                  </p:childTnLst>
                                </p:cTn>
                              </p:par>
                              <p:par>
                                <p:cTn id="27" presetID="10" presetClass="entr" presetSubtype="0" fill="hold" grpId="0" nodeType="withEffect">
                                  <p:stCondLst>
                                    <p:cond delay="100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childTnLst>
                                </p:cTn>
                              </p:par>
                              <p:par>
                                <p:cTn id="30" presetID="10" presetClass="entr" presetSubtype="0" fill="hold" grpId="0" nodeType="withEffect">
                                  <p:stCondLst>
                                    <p:cond delay="150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5" grpId="0"/>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1">
          <a:extLst>
            <a:ext uri="{FF2B5EF4-FFF2-40B4-BE49-F238E27FC236}">
              <a16:creationId xmlns:a16="http://schemas.microsoft.com/office/drawing/2014/main" id="{366CC0BC-3214-5EE9-63C6-6E470B52656F}"/>
            </a:ext>
          </a:extLst>
        </p:cNvPr>
        <p:cNvGrpSpPr/>
        <p:nvPr/>
      </p:nvGrpSpPr>
      <p:grpSpPr>
        <a:xfrm>
          <a:off x="0" y="0"/>
          <a:ext cx="0" cy="0"/>
          <a:chOff x="0" y="0"/>
          <a:chExt cx="0" cy="0"/>
        </a:xfrm>
      </p:grpSpPr>
      <p:sp>
        <p:nvSpPr>
          <p:cNvPr id="352" name="Google Shape;352;p39">
            <a:extLst>
              <a:ext uri="{FF2B5EF4-FFF2-40B4-BE49-F238E27FC236}">
                <a16:creationId xmlns:a16="http://schemas.microsoft.com/office/drawing/2014/main" id="{E7D00A36-80F1-300E-907A-9A8D62A832A8}"/>
              </a:ext>
            </a:extLst>
          </p:cNvPr>
          <p:cNvSpPr txBox="1">
            <a:spLocks noGrp="1"/>
          </p:cNvSpPr>
          <p:nvPr>
            <p:ph type="title"/>
          </p:nvPr>
        </p:nvSpPr>
        <p:spPr>
          <a:xfrm>
            <a:off x="396240" y="1888994"/>
            <a:ext cx="8374380" cy="914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6000" dirty="0">
                <a:solidFill>
                  <a:srgbClr val="0070C0"/>
                </a:solidFill>
              </a:rPr>
              <a:t>Grammar Error Correction</a:t>
            </a:r>
            <a:endParaRPr sz="5000" b="1" dirty="0">
              <a:solidFill>
                <a:srgbClr val="0070C0"/>
              </a:solidFill>
              <a:latin typeface="Assistant" pitchFamily="2" charset="-79"/>
              <a:cs typeface="Assistant" pitchFamily="2" charset="-79"/>
            </a:endParaRPr>
          </a:p>
        </p:txBody>
      </p:sp>
      <p:grpSp>
        <p:nvGrpSpPr>
          <p:cNvPr id="355" name="Google Shape;355;p39">
            <a:extLst>
              <a:ext uri="{FF2B5EF4-FFF2-40B4-BE49-F238E27FC236}">
                <a16:creationId xmlns:a16="http://schemas.microsoft.com/office/drawing/2014/main" id="{DDD0961D-4248-EF6F-16E1-E5793416522E}"/>
              </a:ext>
            </a:extLst>
          </p:cNvPr>
          <p:cNvGrpSpPr/>
          <p:nvPr/>
        </p:nvGrpSpPr>
        <p:grpSpPr>
          <a:xfrm>
            <a:off x="2571849" y="3506143"/>
            <a:ext cx="4000294" cy="1097356"/>
            <a:chOff x="-184725" y="2931975"/>
            <a:chExt cx="6096150" cy="1671525"/>
          </a:xfrm>
        </p:grpSpPr>
        <p:grpSp>
          <p:nvGrpSpPr>
            <p:cNvPr id="356" name="Google Shape;356;p39">
              <a:extLst>
                <a:ext uri="{FF2B5EF4-FFF2-40B4-BE49-F238E27FC236}">
                  <a16:creationId xmlns:a16="http://schemas.microsoft.com/office/drawing/2014/main" id="{ACE50CF5-82F1-406B-3E19-6AEE2865770D}"/>
                </a:ext>
              </a:extLst>
            </p:cNvPr>
            <p:cNvGrpSpPr/>
            <p:nvPr/>
          </p:nvGrpSpPr>
          <p:grpSpPr>
            <a:xfrm>
              <a:off x="1339325" y="2931975"/>
              <a:ext cx="1524025" cy="1671525"/>
              <a:chOff x="1339325" y="1462400"/>
              <a:chExt cx="1524025" cy="1671525"/>
            </a:xfrm>
          </p:grpSpPr>
          <p:sp>
            <p:nvSpPr>
              <p:cNvPr id="357" name="Google Shape;357;p39">
                <a:extLst>
                  <a:ext uri="{FF2B5EF4-FFF2-40B4-BE49-F238E27FC236}">
                    <a16:creationId xmlns:a16="http://schemas.microsoft.com/office/drawing/2014/main" id="{74E58670-A639-0C82-18C0-8FD7D7C0D63F}"/>
                  </a:ext>
                </a:extLst>
              </p:cNvPr>
              <p:cNvSpPr/>
              <p:nvPr/>
            </p:nvSpPr>
            <p:spPr>
              <a:xfrm>
                <a:off x="2104850" y="1462400"/>
                <a:ext cx="758500" cy="756475"/>
              </a:xfrm>
              <a:custGeom>
                <a:avLst/>
                <a:gdLst/>
                <a:ahLst/>
                <a:cxnLst/>
                <a:rect l="l" t="t" r="r" b="b"/>
                <a:pathLst>
                  <a:path w="30340" h="30259" extrusionOk="0">
                    <a:moveTo>
                      <a:pt x="2" y="0"/>
                    </a:moveTo>
                    <a:lnTo>
                      <a:pt x="0" y="30258"/>
                    </a:lnTo>
                    <a:lnTo>
                      <a:pt x="30339" y="30258"/>
                    </a:lnTo>
                    <a:lnTo>
                      <a:pt x="30339" y="0"/>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9">
                <a:extLst>
                  <a:ext uri="{FF2B5EF4-FFF2-40B4-BE49-F238E27FC236}">
                    <a16:creationId xmlns:a16="http://schemas.microsoft.com/office/drawing/2014/main" id="{70CFDE3C-8571-85EB-1BEA-766CD8B50A5D}"/>
                  </a:ext>
                </a:extLst>
              </p:cNvPr>
              <p:cNvSpPr/>
              <p:nvPr/>
            </p:nvSpPr>
            <p:spPr>
              <a:xfrm>
                <a:off x="1339325" y="2218275"/>
                <a:ext cx="1524025" cy="915650"/>
              </a:xfrm>
              <a:custGeom>
                <a:avLst/>
                <a:gdLst/>
                <a:ahLst/>
                <a:cxnLst/>
                <a:rect l="l" t="t" r="r" b="b"/>
                <a:pathLst>
                  <a:path w="60961" h="36626" extrusionOk="0">
                    <a:moveTo>
                      <a:pt x="30621" y="1"/>
                    </a:moveTo>
                    <a:lnTo>
                      <a:pt x="1" y="36625"/>
                    </a:lnTo>
                    <a:lnTo>
                      <a:pt x="30339" y="36625"/>
                    </a:lnTo>
                    <a:lnTo>
                      <a:pt x="60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9">
                <a:extLst>
                  <a:ext uri="{FF2B5EF4-FFF2-40B4-BE49-F238E27FC236}">
                    <a16:creationId xmlns:a16="http://schemas.microsoft.com/office/drawing/2014/main" id="{7B0D6B2E-750E-542B-BAB6-223B135EC4AD}"/>
                  </a:ext>
                </a:extLst>
              </p:cNvPr>
              <p:cNvSpPr/>
              <p:nvPr/>
            </p:nvSpPr>
            <p:spPr>
              <a:xfrm>
                <a:off x="1339325" y="1462400"/>
                <a:ext cx="765675" cy="1671525"/>
              </a:xfrm>
              <a:custGeom>
                <a:avLst/>
                <a:gdLst/>
                <a:ahLst/>
                <a:cxnLst/>
                <a:rect l="l" t="t" r="r" b="b"/>
                <a:pathLst>
                  <a:path w="30627" h="66861" extrusionOk="0">
                    <a:moveTo>
                      <a:pt x="30623" y="0"/>
                    </a:moveTo>
                    <a:lnTo>
                      <a:pt x="1" y="36601"/>
                    </a:lnTo>
                    <a:lnTo>
                      <a:pt x="1" y="66860"/>
                    </a:lnTo>
                    <a:lnTo>
                      <a:pt x="30627" y="30258"/>
                    </a:lnTo>
                    <a:lnTo>
                      <a:pt x="30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39">
              <a:extLst>
                <a:ext uri="{FF2B5EF4-FFF2-40B4-BE49-F238E27FC236}">
                  <a16:creationId xmlns:a16="http://schemas.microsoft.com/office/drawing/2014/main" id="{BCA76A9D-0455-2D7A-7A8B-FE1D489F9B38}"/>
                </a:ext>
              </a:extLst>
            </p:cNvPr>
            <p:cNvGrpSpPr/>
            <p:nvPr/>
          </p:nvGrpSpPr>
          <p:grpSpPr>
            <a:xfrm>
              <a:off x="-184725" y="2931975"/>
              <a:ext cx="1524050" cy="1671525"/>
              <a:chOff x="2912575" y="1462400"/>
              <a:chExt cx="1524050" cy="1671525"/>
            </a:xfrm>
          </p:grpSpPr>
          <p:sp>
            <p:nvSpPr>
              <p:cNvPr id="361" name="Google Shape;361;p39">
                <a:extLst>
                  <a:ext uri="{FF2B5EF4-FFF2-40B4-BE49-F238E27FC236}">
                    <a16:creationId xmlns:a16="http://schemas.microsoft.com/office/drawing/2014/main" id="{2B0B0D5C-6FDA-CB89-70CD-6CFF91D18201}"/>
                  </a:ext>
                </a:extLst>
              </p:cNvPr>
              <p:cNvSpPr/>
              <p:nvPr/>
            </p:nvSpPr>
            <p:spPr>
              <a:xfrm>
                <a:off x="3678125" y="2377400"/>
                <a:ext cx="758475" cy="756525"/>
              </a:xfrm>
              <a:custGeom>
                <a:avLst/>
                <a:gdLst/>
                <a:ahLst/>
                <a:cxnLst/>
                <a:rect l="l" t="t" r="r" b="b"/>
                <a:pathLst>
                  <a:path w="30339" h="30261" extrusionOk="0">
                    <a:moveTo>
                      <a:pt x="0" y="1"/>
                    </a:moveTo>
                    <a:lnTo>
                      <a:pt x="0" y="30260"/>
                    </a:lnTo>
                    <a:lnTo>
                      <a:pt x="30338" y="30260"/>
                    </a:lnTo>
                    <a:lnTo>
                      <a:pt x="30338" y="1"/>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9">
                <a:extLst>
                  <a:ext uri="{FF2B5EF4-FFF2-40B4-BE49-F238E27FC236}">
                    <a16:creationId xmlns:a16="http://schemas.microsoft.com/office/drawing/2014/main" id="{E0D66A45-4B5D-193C-01FF-6069C43569E1}"/>
                  </a:ext>
                </a:extLst>
              </p:cNvPr>
              <p:cNvSpPr/>
              <p:nvPr/>
            </p:nvSpPr>
            <p:spPr>
              <a:xfrm>
                <a:off x="2912575" y="1462400"/>
                <a:ext cx="1524050" cy="915625"/>
              </a:xfrm>
              <a:custGeom>
                <a:avLst/>
                <a:gdLst/>
                <a:ahLst/>
                <a:cxnLst/>
                <a:rect l="l" t="t" r="r" b="b"/>
                <a:pathLst>
                  <a:path w="60962" h="36625" extrusionOk="0">
                    <a:moveTo>
                      <a:pt x="1" y="0"/>
                    </a:moveTo>
                    <a:lnTo>
                      <a:pt x="30622" y="36625"/>
                    </a:lnTo>
                    <a:lnTo>
                      <a:pt x="60962" y="36625"/>
                    </a:lnTo>
                    <a:lnTo>
                      <a:pt x="303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9">
                <a:extLst>
                  <a:ext uri="{FF2B5EF4-FFF2-40B4-BE49-F238E27FC236}">
                    <a16:creationId xmlns:a16="http://schemas.microsoft.com/office/drawing/2014/main" id="{16D949BD-7236-14E6-BBE8-0241BD436250}"/>
                  </a:ext>
                </a:extLst>
              </p:cNvPr>
              <p:cNvSpPr/>
              <p:nvPr/>
            </p:nvSpPr>
            <p:spPr>
              <a:xfrm>
                <a:off x="2912575" y="1462400"/>
                <a:ext cx="765750" cy="1671525"/>
              </a:xfrm>
              <a:custGeom>
                <a:avLst/>
                <a:gdLst/>
                <a:ahLst/>
                <a:cxnLst/>
                <a:rect l="l" t="t" r="r" b="b"/>
                <a:pathLst>
                  <a:path w="30630" h="66861" extrusionOk="0">
                    <a:moveTo>
                      <a:pt x="1" y="0"/>
                    </a:moveTo>
                    <a:lnTo>
                      <a:pt x="1" y="30258"/>
                    </a:lnTo>
                    <a:lnTo>
                      <a:pt x="30630" y="66860"/>
                    </a:lnTo>
                    <a:lnTo>
                      <a:pt x="30630" y="3660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39">
              <a:extLst>
                <a:ext uri="{FF2B5EF4-FFF2-40B4-BE49-F238E27FC236}">
                  <a16:creationId xmlns:a16="http://schemas.microsoft.com/office/drawing/2014/main" id="{0C5C218E-DE35-48FD-F6B5-5880DDB5305A}"/>
                </a:ext>
              </a:extLst>
            </p:cNvPr>
            <p:cNvGrpSpPr/>
            <p:nvPr/>
          </p:nvGrpSpPr>
          <p:grpSpPr>
            <a:xfrm>
              <a:off x="4387400" y="2931975"/>
              <a:ext cx="1524025" cy="1671525"/>
              <a:chOff x="1339325" y="1462400"/>
              <a:chExt cx="1524025" cy="1671525"/>
            </a:xfrm>
          </p:grpSpPr>
          <p:sp>
            <p:nvSpPr>
              <p:cNvPr id="365" name="Google Shape;365;p39">
                <a:extLst>
                  <a:ext uri="{FF2B5EF4-FFF2-40B4-BE49-F238E27FC236}">
                    <a16:creationId xmlns:a16="http://schemas.microsoft.com/office/drawing/2014/main" id="{3BB4EB45-375D-96DE-3873-BA8BFE522163}"/>
                  </a:ext>
                </a:extLst>
              </p:cNvPr>
              <p:cNvSpPr/>
              <p:nvPr/>
            </p:nvSpPr>
            <p:spPr>
              <a:xfrm>
                <a:off x="2104850" y="1462400"/>
                <a:ext cx="758500" cy="756475"/>
              </a:xfrm>
              <a:custGeom>
                <a:avLst/>
                <a:gdLst/>
                <a:ahLst/>
                <a:cxnLst/>
                <a:rect l="l" t="t" r="r" b="b"/>
                <a:pathLst>
                  <a:path w="30340" h="30259" extrusionOk="0">
                    <a:moveTo>
                      <a:pt x="2" y="0"/>
                    </a:moveTo>
                    <a:lnTo>
                      <a:pt x="0" y="30258"/>
                    </a:lnTo>
                    <a:lnTo>
                      <a:pt x="30339" y="30258"/>
                    </a:lnTo>
                    <a:lnTo>
                      <a:pt x="30339" y="0"/>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9">
                <a:extLst>
                  <a:ext uri="{FF2B5EF4-FFF2-40B4-BE49-F238E27FC236}">
                    <a16:creationId xmlns:a16="http://schemas.microsoft.com/office/drawing/2014/main" id="{D8E8DD2F-69C3-7009-7019-911EA1EEA195}"/>
                  </a:ext>
                </a:extLst>
              </p:cNvPr>
              <p:cNvSpPr/>
              <p:nvPr/>
            </p:nvSpPr>
            <p:spPr>
              <a:xfrm>
                <a:off x="1339325" y="2218275"/>
                <a:ext cx="1524025" cy="915650"/>
              </a:xfrm>
              <a:custGeom>
                <a:avLst/>
                <a:gdLst/>
                <a:ahLst/>
                <a:cxnLst/>
                <a:rect l="l" t="t" r="r" b="b"/>
                <a:pathLst>
                  <a:path w="60961" h="36626" extrusionOk="0">
                    <a:moveTo>
                      <a:pt x="30621" y="1"/>
                    </a:moveTo>
                    <a:lnTo>
                      <a:pt x="1" y="36625"/>
                    </a:lnTo>
                    <a:lnTo>
                      <a:pt x="30339" y="36625"/>
                    </a:lnTo>
                    <a:lnTo>
                      <a:pt x="60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9">
                <a:extLst>
                  <a:ext uri="{FF2B5EF4-FFF2-40B4-BE49-F238E27FC236}">
                    <a16:creationId xmlns:a16="http://schemas.microsoft.com/office/drawing/2014/main" id="{BB8C42A9-6FE0-B1A1-4DF9-2DC3E19BC468}"/>
                  </a:ext>
                </a:extLst>
              </p:cNvPr>
              <p:cNvSpPr/>
              <p:nvPr/>
            </p:nvSpPr>
            <p:spPr>
              <a:xfrm>
                <a:off x="1339325" y="1462400"/>
                <a:ext cx="765675" cy="1671525"/>
              </a:xfrm>
              <a:custGeom>
                <a:avLst/>
                <a:gdLst/>
                <a:ahLst/>
                <a:cxnLst/>
                <a:rect l="l" t="t" r="r" b="b"/>
                <a:pathLst>
                  <a:path w="30627" h="66861" extrusionOk="0">
                    <a:moveTo>
                      <a:pt x="30623" y="0"/>
                    </a:moveTo>
                    <a:lnTo>
                      <a:pt x="1" y="36601"/>
                    </a:lnTo>
                    <a:lnTo>
                      <a:pt x="1" y="66860"/>
                    </a:lnTo>
                    <a:lnTo>
                      <a:pt x="30627" y="30258"/>
                    </a:lnTo>
                    <a:lnTo>
                      <a:pt x="30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39">
              <a:extLst>
                <a:ext uri="{FF2B5EF4-FFF2-40B4-BE49-F238E27FC236}">
                  <a16:creationId xmlns:a16="http://schemas.microsoft.com/office/drawing/2014/main" id="{E471D3EF-1768-84E0-221C-ABC23361C673}"/>
                </a:ext>
              </a:extLst>
            </p:cNvPr>
            <p:cNvGrpSpPr/>
            <p:nvPr/>
          </p:nvGrpSpPr>
          <p:grpSpPr>
            <a:xfrm>
              <a:off x="2863350" y="2931975"/>
              <a:ext cx="1524050" cy="1671525"/>
              <a:chOff x="2912575" y="1462400"/>
              <a:chExt cx="1524050" cy="1671525"/>
            </a:xfrm>
          </p:grpSpPr>
          <p:sp>
            <p:nvSpPr>
              <p:cNvPr id="369" name="Google Shape;369;p39">
                <a:extLst>
                  <a:ext uri="{FF2B5EF4-FFF2-40B4-BE49-F238E27FC236}">
                    <a16:creationId xmlns:a16="http://schemas.microsoft.com/office/drawing/2014/main" id="{A77BE88A-C181-2A65-1D38-34D2C1227E0B}"/>
                  </a:ext>
                </a:extLst>
              </p:cNvPr>
              <p:cNvSpPr/>
              <p:nvPr/>
            </p:nvSpPr>
            <p:spPr>
              <a:xfrm>
                <a:off x="3678125" y="2377400"/>
                <a:ext cx="758475" cy="756525"/>
              </a:xfrm>
              <a:custGeom>
                <a:avLst/>
                <a:gdLst/>
                <a:ahLst/>
                <a:cxnLst/>
                <a:rect l="l" t="t" r="r" b="b"/>
                <a:pathLst>
                  <a:path w="30339" h="30261" extrusionOk="0">
                    <a:moveTo>
                      <a:pt x="0" y="1"/>
                    </a:moveTo>
                    <a:lnTo>
                      <a:pt x="0" y="30260"/>
                    </a:lnTo>
                    <a:lnTo>
                      <a:pt x="30338" y="30260"/>
                    </a:lnTo>
                    <a:lnTo>
                      <a:pt x="30338" y="1"/>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a:extLst>
                  <a:ext uri="{FF2B5EF4-FFF2-40B4-BE49-F238E27FC236}">
                    <a16:creationId xmlns:a16="http://schemas.microsoft.com/office/drawing/2014/main" id="{D3C09EEF-A507-029B-5907-9B38C935CB8F}"/>
                  </a:ext>
                </a:extLst>
              </p:cNvPr>
              <p:cNvSpPr/>
              <p:nvPr/>
            </p:nvSpPr>
            <p:spPr>
              <a:xfrm>
                <a:off x="2912575" y="1462400"/>
                <a:ext cx="1524050" cy="915625"/>
              </a:xfrm>
              <a:custGeom>
                <a:avLst/>
                <a:gdLst/>
                <a:ahLst/>
                <a:cxnLst/>
                <a:rect l="l" t="t" r="r" b="b"/>
                <a:pathLst>
                  <a:path w="60962" h="36625" extrusionOk="0">
                    <a:moveTo>
                      <a:pt x="1" y="0"/>
                    </a:moveTo>
                    <a:lnTo>
                      <a:pt x="30622" y="36625"/>
                    </a:lnTo>
                    <a:lnTo>
                      <a:pt x="60962" y="36625"/>
                    </a:lnTo>
                    <a:lnTo>
                      <a:pt x="303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a:extLst>
                  <a:ext uri="{FF2B5EF4-FFF2-40B4-BE49-F238E27FC236}">
                    <a16:creationId xmlns:a16="http://schemas.microsoft.com/office/drawing/2014/main" id="{6E835DC4-3C98-82E1-6837-D94FDED235B2}"/>
                  </a:ext>
                </a:extLst>
              </p:cNvPr>
              <p:cNvSpPr/>
              <p:nvPr/>
            </p:nvSpPr>
            <p:spPr>
              <a:xfrm>
                <a:off x="2912575" y="1462400"/>
                <a:ext cx="765750" cy="1671525"/>
              </a:xfrm>
              <a:custGeom>
                <a:avLst/>
                <a:gdLst/>
                <a:ahLst/>
                <a:cxnLst/>
                <a:rect l="l" t="t" r="r" b="b"/>
                <a:pathLst>
                  <a:path w="30630" h="66861" extrusionOk="0">
                    <a:moveTo>
                      <a:pt x="1" y="0"/>
                    </a:moveTo>
                    <a:lnTo>
                      <a:pt x="1" y="30258"/>
                    </a:lnTo>
                    <a:lnTo>
                      <a:pt x="30630" y="66860"/>
                    </a:lnTo>
                    <a:lnTo>
                      <a:pt x="30630" y="3660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66811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1">
          <a:extLst>
            <a:ext uri="{FF2B5EF4-FFF2-40B4-BE49-F238E27FC236}">
              <a16:creationId xmlns:a16="http://schemas.microsoft.com/office/drawing/2014/main" id="{43C97DCD-765F-C8B6-3CEF-5E2E6647F911}"/>
            </a:ext>
          </a:extLst>
        </p:cNvPr>
        <p:cNvGrpSpPr/>
        <p:nvPr/>
      </p:nvGrpSpPr>
      <p:grpSpPr>
        <a:xfrm>
          <a:off x="0" y="0"/>
          <a:ext cx="0" cy="0"/>
          <a:chOff x="0" y="0"/>
          <a:chExt cx="0" cy="0"/>
        </a:xfrm>
      </p:grpSpPr>
      <p:sp>
        <p:nvSpPr>
          <p:cNvPr id="352" name="Google Shape;352;p39">
            <a:extLst>
              <a:ext uri="{FF2B5EF4-FFF2-40B4-BE49-F238E27FC236}">
                <a16:creationId xmlns:a16="http://schemas.microsoft.com/office/drawing/2014/main" id="{FF2E1921-819C-0790-C1DB-B25D467E8668}"/>
              </a:ext>
            </a:extLst>
          </p:cNvPr>
          <p:cNvSpPr txBox="1">
            <a:spLocks noGrp="1"/>
          </p:cNvSpPr>
          <p:nvPr>
            <p:ph type="title"/>
          </p:nvPr>
        </p:nvSpPr>
        <p:spPr>
          <a:xfrm>
            <a:off x="384806" y="1561334"/>
            <a:ext cx="8374380" cy="914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5000" dirty="0"/>
              <a:t>MEIDv2</a:t>
            </a:r>
            <a:br>
              <a:rPr lang="en-US" sz="5000" dirty="0"/>
            </a:br>
            <a:r>
              <a:rPr lang="en-US" sz="3200" dirty="0">
                <a:solidFill>
                  <a:srgbClr val="7030A0"/>
                </a:solidFill>
              </a:rPr>
              <a:t>(MARCELL ERROR INJECTION DATASET)</a:t>
            </a:r>
            <a:endParaRPr sz="5000" dirty="0">
              <a:solidFill>
                <a:srgbClr val="7030A0"/>
              </a:solidFill>
            </a:endParaRPr>
          </a:p>
        </p:txBody>
      </p:sp>
      <p:grpSp>
        <p:nvGrpSpPr>
          <p:cNvPr id="355" name="Google Shape;355;p39">
            <a:extLst>
              <a:ext uri="{FF2B5EF4-FFF2-40B4-BE49-F238E27FC236}">
                <a16:creationId xmlns:a16="http://schemas.microsoft.com/office/drawing/2014/main" id="{74A21D07-CD54-4DB7-383D-B42A7125ECDA}"/>
              </a:ext>
            </a:extLst>
          </p:cNvPr>
          <p:cNvGrpSpPr/>
          <p:nvPr/>
        </p:nvGrpSpPr>
        <p:grpSpPr>
          <a:xfrm>
            <a:off x="2571849" y="3506143"/>
            <a:ext cx="4000294" cy="1097356"/>
            <a:chOff x="-184725" y="2931975"/>
            <a:chExt cx="6096150" cy="1671525"/>
          </a:xfrm>
        </p:grpSpPr>
        <p:grpSp>
          <p:nvGrpSpPr>
            <p:cNvPr id="356" name="Google Shape;356;p39">
              <a:extLst>
                <a:ext uri="{FF2B5EF4-FFF2-40B4-BE49-F238E27FC236}">
                  <a16:creationId xmlns:a16="http://schemas.microsoft.com/office/drawing/2014/main" id="{32C5D6B4-4D79-D2C1-2934-F044C795AEF1}"/>
                </a:ext>
              </a:extLst>
            </p:cNvPr>
            <p:cNvGrpSpPr/>
            <p:nvPr/>
          </p:nvGrpSpPr>
          <p:grpSpPr>
            <a:xfrm>
              <a:off x="1339325" y="2931975"/>
              <a:ext cx="1524025" cy="1671525"/>
              <a:chOff x="1339325" y="1462400"/>
              <a:chExt cx="1524025" cy="1671525"/>
            </a:xfrm>
          </p:grpSpPr>
          <p:sp>
            <p:nvSpPr>
              <p:cNvPr id="357" name="Google Shape;357;p39">
                <a:extLst>
                  <a:ext uri="{FF2B5EF4-FFF2-40B4-BE49-F238E27FC236}">
                    <a16:creationId xmlns:a16="http://schemas.microsoft.com/office/drawing/2014/main" id="{5E9D4B9A-C464-82BF-C312-04C069E79069}"/>
                  </a:ext>
                </a:extLst>
              </p:cNvPr>
              <p:cNvSpPr/>
              <p:nvPr/>
            </p:nvSpPr>
            <p:spPr>
              <a:xfrm>
                <a:off x="2104850" y="1462400"/>
                <a:ext cx="758500" cy="756475"/>
              </a:xfrm>
              <a:custGeom>
                <a:avLst/>
                <a:gdLst/>
                <a:ahLst/>
                <a:cxnLst/>
                <a:rect l="l" t="t" r="r" b="b"/>
                <a:pathLst>
                  <a:path w="30340" h="30259" extrusionOk="0">
                    <a:moveTo>
                      <a:pt x="2" y="0"/>
                    </a:moveTo>
                    <a:lnTo>
                      <a:pt x="0" y="30258"/>
                    </a:lnTo>
                    <a:lnTo>
                      <a:pt x="30339" y="30258"/>
                    </a:lnTo>
                    <a:lnTo>
                      <a:pt x="30339" y="0"/>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9">
                <a:extLst>
                  <a:ext uri="{FF2B5EF4-FFF2-40B4-BE49-F238E27FC236}">
                    <a16:creationId xmlns:a16="http://schemas.microsoft.com/office/drawing/2014/main" id="{ABBE2558-5270-8C50-4F2E-CDC05A231010}"/>
                  </a:ext>
                </a:extLst>
              </p:cNvPr>
              <p:cNvSpPr/>
              <p:nvPr/>
            </p:nvSpPr>
            <p:spPr>
              <a:xfrm>
                <a:off x="1339325" y="2218275"/>
                <a:ext cx="1524025" cy="915650"/>
              </a:xfrm>
              <a:custGeom>
                <a:avLst/>
                <a:gdLst/>
                <a:ahLst/>
                <a:cxnLst/>
                <a:rect l="l" t="t" r="r" b="b"/>
                <a:pathLst>
                  <a:path w="60961" h="36626" extrusionOk="0">
                    <a:moveTo>
                      <a:pt x="30621" y="1"/>
                    </a:moveTo>
                    <a:lnTo>
                      <a:pt x="1" y="36625"/>
                    </a:lnTo>
                    <a:lnTo>
                      <a:pt x="30339" y="36625"/>
                    </a:lnTo>
                    <a:lnTo>
                      <a:pt x="60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9">
                <a:extLst>
                  <a:ext uri="{FF2B5EF4-FFF2-40B4-BE49-F238E27FC236}">
                    <a16:creationId xmlns:a16="http://schemas.microsoft.com/office/drawing/2014/main" id="{FE7FDB85-5E2C-93F9-6881-165B1E41AF8E}"/>
                  </a:ext>
                </a:extLst>
              </p:cNvPr>
              <p:cNvSpPr/>
              <p:nvPr/>
            </p:nvSpPr>
            <p:spPr>
              <a:xfrm>
                <a:off x="1339325" y="1462400"/>
                <a:ext cx="765675" cy="1671525"/>
              </a:xfrm>
              <a:custGeom>
                <a:avLst/>
                <a:gdLst/>
                <a:ahLst/>
                <a:cxnLst/>
                <a:rect l="l" t="t" r="r" b="b"/>
                <a:pathLst>
                  <a:path w="30627" h="66861" extrusionOk="0">
                    <a:moveTo>
                      <a:pt x="30623" y="0"/>
                    </a:moveTo>
                    <a:lnTo>
                      <a:pt x="1" y="36601"/>
                    </a:lnTo>
                    <a:lnTo>
                      <a:pt x="1" y="66860"/>
                    </a:lnTo>
                    <a:lnTo>
                      <a:pt x="30627" y="30258"/>
                    </a:lnTo>
                    <a:lnTo>
                      <a:pt x="30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39">
              <a:extLst>
                <a:ext uri="{FF2B5EF4-FFF2-40B4-BE49-F238E27FC236}">
                  <a16:creationId xmlns:a16="http://schemas.microsoft.com/office/drawing/2014/main" id="{521AEE12-010E-25CB-5E53-80E45112137C}"/>
                </a:ext>
              </a:extLst>
            </p:cNvPr>
            <p:cNvGrpSpPr/>
            <p:nvPr/>
          </p:nvGrpSpPr>
          <p:grpSpPr>
            <a:xfrm>
              <a:off x="-184725" y="2931975"/>
              <a:ext cx="1524050" cy="1671525"/>
              <a:chOff x="2912575" y="1462400"/>
              <a:chExt cx="1524050" cy="1671525"/>
            </a:xfrm>
          </p:grpSpPr>
          <p:sp>
            <p:nvSpPr>
              <p:cNvPr id="361" name="Google Shape;361;p39">
                <a:extLst>
                  <a:ext uri="{FF2B5EF4-FFF2-40B4-BE49-F238E27FC236}">
                    <a16:creationId xmlns:a16="http://schemas.microsoft.com/office/drawing/2014/main" id="{CB0B179A-D57B-C5FF-4140-84AB58FF091D}"/>
                  </a:ext>
                </a:extLst>
              </p:cNvPr>
              <p:cNvSpPr/>
              <p:nvPr/>
            </p:nvSpPr>
            <p:spPr>
              <a:xfrm>
                <a:off x="3678125" y="2377400"/>
                <a:ext cx="758475" cy="756525"/>
              </a:xfrm>
              <a:custGeom>
                <a:avLst/>
                <a:gdLst/>
                <a:ahLst/>
                <a:cxnLst/>
                <a:rect l="l" t="t" r="r" b="b"/>
                <a:pathLst>
                  <a:path w="30339" h="30261" extrusionOk="0">
                    <a:moveTo>
                      <a:pt x="0" y="1"/>
                    </a:moveTo>
                    <a:lnTo>
                      <a:pt x="0" y="30260"/>
                    </a:lnTo>
                    <a:lnTo>
                      <a:pt x="30338" y="30260"/>
                    </a:lnTo>
                    <a:lnTo>
                      <a:pt x="30338" y="1"/>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9">
                <a:extLst>
                  <a:ext uri="{FF2B5EF4-FFF2-40B4-BE49-F238E27FC236}">
                    <a16:creationId xmlns:a16="http://schemas.microsoft.com/office/drawing/2014/main" id="{D043D436-5870-A35A-D08D-6EC6294123B2}"/>
                  </a:ext>
                </a:extLst>
              </p:cNvPr>
              <p:cNvSpPr/>
              <p:nvPr/>
            </p:nvSpPr>
            <p:spPr>
              <a:xfrm>
                <a:off x="2912575" y="1462400"/>
                <a:ext cx="1524050" cy="915625"/>
              </a:xfrm>
              <a:custGeom>
                <a:avLst/>
                <a:gdLst/>
                <a:ahLst/>
                <a:cxnLst/>
                <a:rect l="l" t="t" r="r" b="b"/>
                <a:pathLst>
                  <a:path w="60962" h="36625" extrusionOk="0">
                    <a:moveTo>
                      <a:pt x="1" y="0"/>
                    </a:moveTo>
                    <a:lnTo>
                      <a:pt x="30622" y="36625"/>
                    </a:lnTo>
                    <a:lnTo>
                      <a:pt x="60962" y="36625"/>
                    </a:lnTo>
                    <a:lnTo>
                      <a:pt x="303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9">
                <a:extLst>
                  <a:ext uri="{FF2B5EF4-FFF2-40B4-BE49-F238E27FC236}">
                    <a16:creationId xmlns:a16="http://schemas.microsoft.com/office/drawing/2014/main" id="{5B26803D-8EE9-4CA2-D28B-5657D0090B95}"/>
                  </a:ext>
                </a:extLst>
              </p:cNvPr>
              <p:cNvSpPr/>
              <p:nvPr/>
            </p:nvSpPr>
            <p:spPr>
              <a:xfrm>
                <a:off x="2912575" y="1462400"/>
                <a:ext cx="765750" cy="1671525"/>
              </a:xfrm>
              <a:custGeom>
                <a:avLst/>
                <a:gdLst/>
                <a:ahLst/>
                <a:cxnLst/>
                <a:rect l="l" t="t" r="r" b="b"/>
                <a:pathLst>
                  <a:path w="30630" h="66861" extrusionOk="0">
                    <a:moveTo>
                      <a:pt x="1" y="0"/>
                    </a:moveTo>
                    <a:lnTo>
                      <a:pt x="1" y="30258"/>
                    </a:lnTo>
                    <a:lnTo>
                      <a:pt x="30630" y="66860"/>
                    </a:lnTo>
                    <a:lnTo>
                      <a:pt x="30630" y="3660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39">
              <a:extLst>
                <a:ext uri="{FF2B5EF4-FFF2-40B4-BE49-F238E27FC236}">
                  <a16:creationId xmlns:a16="http://schemas.microsoft.com/office/drawing/2014/main" id="{68C48B1C-CE8A-043E-0F94-2E1FB7B5E977}"/>
                </a:ext>
              </a:extLst>
            </p:cNvPr>
            <p:cNvGrpSpPr/>
            <p:nvPr/>
          </p:nvGrpSpPr>
          <p:grpSpPr>
            <a:xfrm>
              <a:off x="4387400" y="2931975"/>
              <a:ext cx="1524025" cy="1671525"/>
              <a:chOff x="1339325" y="1462400"/>
              <a:chExt cx="1524025" cy="1671525"/>
            </a:xfrm>
          </p:grpSpPr>
          <p:sp>
            <p:nvSpPr>
              <p:cNvPr id="365" name="Google Shape;365;p39">
                <a:extLst>
                  <a:ext uri="{FF2B5EF4-FFF2-40B4-BE49-F238E27FC236}">
                    <a16:creationId xmlns:a16="http://schemas.microsoft.com/office/drawing/2014/main" id="{FD039B20-0114-9FF7-0584-9EEA95925C1E}"/>
                  </a:ext>
                </a:extLst>
              </p:cNvPr>
              <p:cNvSpPr/>
              <p:nvPr/>
            </p:nvSpPr>
            <p:spPr>
              <a:xfrm>
                <a:off x="2104850" y="1462400"/>
                <a:ext cx="758500" cy="756475"/>
              </a:xfrm>
              <a:custGeom>
                <a:avLst/>
                <a:gdLst/>
                <a:ahLst/>
                <a:cxnLst/>
                <a:rect l="l" t="t" r="r" b="b"/>
                <a:pathLst>
                  <a:path w="30340" h="30259" extrusionOk="0">
                    <a:moveTo>
                      <a:pt x="2" y="0"/>
                    </a:moveTo>
                    <a:lnTo>
                      <a:pt x="0" y="30258"/>
                    </a:lnTo>
                    <a:lnTo>
                      <a:pt x="30339" y="30258"/>
                    </a:lnTo>
                    <a:lnTo>
                      <a:pt x="30339" y="0"/>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9">
                <a:extLst>
                  <a:ext uri="{FF2B5EF4-FFF2-40B4-BE49-F238E27FC236}">
                    <a16:creationId xmlns:a16="http://schemas.microsoft.com/office/drawing/2014/main" id="{9DAB1797-D60A-3793-8C9E-5C94E2398C08}"/>
                  </a:ext>
                </a:extLst>
              </p:cNvPr>
              <p:cNvSpPr/>
              <p:nvPr/>
            </p:nvSpPr>
            <p:spPr>
              <a:xfrm>
                <a:off x="1339325" y="2218275"/>
                <a:ext cx="1524025" cy="915650"/>
              </a:xfrm>
              <a:custGeom>
                <a:avLst/>
                <a:gdLst/>
                <a:ahLst/>
                <a:cxnLst/>
                <a:rect l="l" t="t" r="r" b="b"/>
                <a:pathLst>
                  <a:path w="60961" h="36626" extrusionOk="0">
                    <a:moveTo>
                      <a:pt x="30621" y="1"/>
                    </a:moveTo>
                    <a:lnTo>
                      <a:pt x="1" y="36625"/>
                    </a:lnTo>
                    <a:lnTo>
                      <a:pt x="30339" y="36625"/>
                    </a:lnTo>
                    <a:lnTo>
                      <a:pt x="60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9">
                <a:extLst>
                  <a:ext uri="{FF2B5EF4-FFF2-40B4-BE49-F238E27FC236}">
                    <a16:creationId xmlns:a16="http://schemas.microsoft.com/office/drawing/2014/main" id="{346E8E33-15E5-B1D8-1421-D01A7D526E4F}"/>
                  </a:ext>
                </a:extLst>
              </p:cNvPr>
              <p:cNvSpPr/>
              <p:nvPr/>
            </p:nvSpPr>
            <p:spPr>
              <a:xfrm>
                <a:off x="1339325" y="1462400"/>
                <a:ext cx="765675" cy="1671525"/>
              </a:xfrm>
              <a:custGeom>
                <a:avLst/>
                <a:gdLst/>
                <a:ahLst/>
                <a:cxnLst/>
                <a:rect l="l" t="t" r="r" b="b"/>
                <a:pathLst>
                  <a:path w="30627" h="66861" extrusionOk="0">
                    <a:moveTo>
                      <a:pt x="30623" y="0"/>
                    </a:moveTo>
                    <a:lnTo>
                      <a:pt x="1" y="36601"/>
                    </a:lnTo>
                    <a:lnTo>
                      <a:pt x="1" y="66860"/>
                    </a:lnTo>
                    <a:lnTo>
                      <a:pt x="30627" y="30258"/>
                    </a:lnTo>
                    <a:lnTo>
                      <a:pt x="30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39">
              <a:extLst>
                <a:ext uri="{FF2B5EF4-FFF2-40B4-BE49-F238E27FC236}">
                  <a16:creationId xmlns:a16="http://schemas.microsoft.com/office/drawing/2014/main" id="{84480E5E-DC0F-C634-5744-8D39ABFE75F2}"/>
                </a:ext>
              </a:extLst>
            </p:cNvPr>
            <p:cNvGrpSpPr/>
            <p:nvPr/>
          </p:nvGrpSpPr>
          <p:grpSpPr>
            <a:xfrm>
              <a:off x="2863350" y="2931975"/>
              <a:ext cx="1524050" cy="1671525"/>
              <a:chOff x="2912575" y="1462400"/>
              <a:chExt cx="1524050" cy="1671525"/>
            </a:xfrm>
          </p:grpSpPr>
          <p:sp>
            <p:nvSpPr>
              <p:cNvPr id="369" name="Google Shape;369;p39">
                <a:extLst>
                  <a:ext uri="{FF2B5EF4-FFF2-40B4-BE49-F238E27FC236}">
                    <a16:creationId xmlns:a16="http://schemas.microsoft.com/office/drawing/2014/main" id="{51E12832-3DB3-7A3E-EE60-C7A8CED98287}"/>
                  </a:ext>
                </a:extLst>
              </p:cNvPr>
              <p:cNvSpPr/>
              <p:nvPr/>
            </p:nvSpPr>
            <p:spPr>
              <a:xfrm>
                <a:off x="3678125" y="2377400"/>
                <a:ext cx="758475" cy="756525"/>
              </a:xfrm>
              <a:custGeom>
                <a:avLst/>
                <a:gdLst/>
                <a:ahLst/>
                <a:cxnLst/>
                <a:rect l="l" t="t" r="r" b="b"/>
                <a:pathLst>
                  <a:path w="30339" h="30261" extrusionOk="0">
                    <a:moveTo>
                      <a:pt x="0" y="1"/>
                    </a:moveTo>
                    <a:lnTo>
                      <a:pt x="0" y="30260"/>
                    </a:lnTo>
                    <a:lnTo>
                      <a:pt x="30338" y="30260"/>
                    </a:lnTo>
                    <a:lnTo>
                      <a:pt x="30338" y="1"/>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a:extLst>
                  <a:ext uri="{FF2B5EF4-FFF2-40B4-BE49-F238E27FC236}">
                    <a16:creationId xmlns:a16="http://schemas.microsoft.com/office/drawing/2014/main" id="{949A32B7-F80C-808A-CEBA-4F2D710C558D}"/>
                  </a:ext>
                </a:extLst>
              </p:cNvPr>
              <p:cNvSpPr/>
              <p:nvPr/>
            </p:nvSpPr>
            <p:spPr>
              <a:xfrm>
                <a:off x="2912575" y="1462400"/>
                <a:ext cx="1524050" cy="915625"/>
              </a:xfrm>
              <a:custGeom>
                <a:avLst/>
                <a:gdLst/>
                <a:ahLst/>
                <a:cxnLst/>
                <a:rect l="l" t="t" r="r" b="b"/>
                <a:pathLst>
                  <a:path w="60962" h="36625" extrusionOk="0">
                    <a:moveTo>
                      <a:pt x="1" y="0"/>
                    </a:moveTo>
                    <a:lnTo>
                      <a:pt x="30622" y="36625"/>
                    </a:lnTo>
                    <a:lnTo>
                      <a:pt x="60962" y="36625"/>
                    </a:lnTo>
                    <a:lnTo>
                      <a:pt x="303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a:extLst>
                  <a:ext uri="{FF2B5EF4-FFF2-40B4-BE49-F238E27FC236}">
                    <a16:creationId xmlns:a16="http://schemas.microsoft.com/office/drawing/2014/main" id="{CC5D8EEF-6F0D-9883-B104-08B1A72D64A6}"/>
                  </a:ext>
                </a:extLst>
              </p:cNvPr>
              <p:cNvSpPr/>
              <p:nvPr/>
            </p:nvSpPr>
            <p:spPr>
              <a:xfrm>
                <a:off x="2912575" y="1462400"/>
                <a:ext cx="765750" cy="1671525"/>
              </a:xfrm>
              <a:custGeom>
                <a:avLst/>
                <a:gdLst/>
                <a:ahLst/>
                <a:cxnLst/>
                <a:rect l="l" t="t" r="r" b="b"/>
                <a:pathLst>
                  <a:path w="30630" h="66861" extrusionOk="0">
                    <a:moveTo>
                      <a:pt x="1" y="0"/>
                    </a:moveTo>
                    <a:lnTo>
                      <a:pt x="1" y="30258"/>
                    </a:lnTo>
                    <a:lnTo>
                      <a:pt x="30630" y="66860"/>
                    </a:lnTo>
                    <a:lnTo>
                      <a:pt x="30630" y="3660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498494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41" name="Google Shape;441;p43"/>
          <p:cNvSpPr txBox="1">
            <a:spLocks noGrp="1"/>
          </p:cNvSpPr>
          <p:nvPr>
            <p:ph type="title" idx="6"/>
          </p:nvPr>
        </p:nvSpPr>
        <p:spPr>
          <a:xfrm>
            <a:off x="720000" y="459517"/>
            <a:ext cx="77040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800" dirty="0"/>
              <a:t>MEIDv2</a:t>
            </a:r>
            <a:endParaRPr lang="ro-RO" sz="2800" dirty="0">
              <a:solidFill>
                <a:schemeClr val="dk2"/>
              </a:solidFill>
            </a:endParaRPr>
          </a:p>
        </p:txBody>
      </p:sp>
      <p:sp>
        <p:nvSpPr>
          <p:cNvPr id="2" name="Google Shape;630;p50">
            <a:extLst>
              <a:ext uri="{FF2B5EF4-FFF2-40B4-BE49-F238E27FC236}">
                <a16:creationId xmlns:a16="http://schemas.microsoft.com/office/drawing/2014/main" id="{D297990B-C9C8-A26A-52AC-7FFA58C20BE7}"/>
              </a:ext>
            </a:extLst>
          </p:cNvPr>
          <p:cNvSpPr txBox="1">
            <a:spLocks/>
          </p:cNvSpPr>
          <p:nvPr/>
        </p:nvSpPr>
        <p:spPr>
          <a:xfrm>
            <a:off x="205848" y="492385"/>
            <a:ext cx="413583" cy="424331"/>
          </a:xfrm>
          <a:prstGeom prst="rect">
            <a:avLst/>
          </a:prstGeom>
          <a:solidFill>
            <a:schemeClr val="bg2"/>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ro-RO" sz="2400" dirty="0">
                <a:solidFill>
                  <a:schemeClr val="tx2"/>
                </a:solidFill>
              </a:rPr>
              <a:t>0</a:t>
            </a:r>
            <a:r>
              <a:rPr lang="en-US" sz="2400" dirty="0">
                <a:solidFill>
                  <a:schemeClr val="tx2"/>
                </a:solidFill>
              </a:rPr>
              <a:t>1</a:t>
            </a:r>
            <a:endParaRPr lang="ro-RO" sz="1100" dirty="0">
              <a:solidFill>
                <a:schemeClr val="tx2"/>
              </a:solidFill>
            </a:endParaRPr>
          </a:p>
        </p:txBody>
      </p:sp>
      <p:sp>
        <p:nvSpPr>
          <p:cNvPr id="7" name="Google Shape;707;p56">
            <a:extLst>
              <a:ext uri="{FF2B5EF4-FFF2-40B4-BE49-F238E27FC236}">
                <a16:creationId xmlns:a16="http://schemas.microsoft.com/office/drawing/2014/main" id="{4404D818-2509-FD7D-6E7C-6047CE829FF0}"/>
              </a:ext>
            </a:extLst>
          </p:cNvPr>
          <p:cNvSpPr txBox="1">
            <a:spLocks noGrp="1"/>
          </p:cNvSpPr>
          <p:nvPr>
            <p:ph type="title"/>
          </p:nvPr>
        </p:nvSpPr>
        <p:spPr>
          <a:xfrm>
            <a:off x="1040040" y="2114550"/>
            <a:ext cx="7704000" cy="914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2400" b="1" dirty="0">
                <a:latin typeface="Assistant" pitchFamily="2" charset="-79"/>
                <a:cs typeface="Assistant" pitchFamily="2" charset="-79"/>
              </a:rPr>
              <a:t>Error Distribution Analysis</a:t>
            </a:r>
            <a:endParaRPr sz="2400" b="1" dirty="0">
              <a:latin typeface="Assistant" pitchFamily="2" charset="-79"/>
              <a:cs typeface="Assistant" pitchFamily="2" charset="-79"/>
            </a:endParaRPr>
          </a:p>
        </p:txBody>
      </p:sp>
      <p:cxnSp>
        <p:nvCxnSpPr>
          <p:cNvPr id="15" name="Conector drept 14">
            <a:extLst>
              <a:ext uri="{FF2B5EF4-FFF2-40B4-BE49-F238E27FC236}">
                <a16:creationId xmlns:a16="http://schemas.microsoft.com/office/drawing/2014/main" id="{C8E5BCAB-D030-19DD-1ADC-129C79155DE3}"/>
              </a:ext>
            </a:extLst>
          </p:cNvPr>
          <p:cNvCxnSpPr>
            <a:cxnSpLocks/>
          </p:cNvCxnSpPr>
          <p:nvPr/>
        </p:nvCxnSpPr>
        <p:spPr>
          <a:xfrm>
            <a:off x="3101340" y="2793942"/>
            <a:ext cx="348234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20" name="Imagine 19">
            <a:extLst>
              <a:ext uri="{FF2B5EF4-FFF2-40B4-BE49-F238E27FC236}">
                <a16:creationId xmlns:a16="http://schemas.microsoft.com/office/drawing/2014/main" id="{F3E32664-CD45-423F-8809-CE4A2A862F8E}"/>
              </a:ext>
            </a:extLst>
          </p:cNvPr>
          <p:cNvPicPr>
            <a:picLocks noChangeAspect="1"/>
          </p:cNvPicPr>
          <p:nvPr/>
        </p:nvPicPr>
        <p:blipFill>
          <a:blip r:embed="rId3"/>
          <a:srcRect/>
          <a:stretch/>
        </p:blipFill>
        <p:spPr>
          <a:xfrm>
            <a:off x="849540" y="993225"/>
            <a:ext cx="7193820" cy="3601434"/>
          </a:xfrm>
          <a:prstGeom prst="rect">
            <a:avLst/>
          </a:prstGeom>
        </p:spPr>
      </p:pic>
      <p:sp>
        <p:nvSpPr>
          <p:cNvPr id="3" name="CasetăText 2">
            <a:extLst>
              <a:ext uri="{FF2B5EF4-FFF2-40B4-BE49-F238E27FC236}">
                <a16:creationId xmlns:a16="http://schemas.microsoft.com/office/drawing/2014/main" id="{E8CC4E2F-6D51-A75E-C57D-F66AABA176EB}"/>
              </a:ext>
            </a:extLst>
          </p:cNvPr>
          <p:cNvSpPr txBox="1"/>
          <p:nvPr/>
        </p:nvSpPr>
        <p:spPr>
          <a:xfrm>
            <a:off x="4354192" y="4835723"/>
            <a:ext cx="308819" cy="307777"/>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5</a:t>
            </a:r>
            <a:endParaRPr lang="ro-RO"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9900725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path" presetSubtype="0" accel="50000" decel="50000" fill="hold" grpId="0" nodeType="withEffect">
                                  <p:stCondLst>
                                    <p:cond delay="0"/>
                                  </p:stCondLst>
                                  <p:childTnLst>
                                    <p:animMotion origin="layout" path="M 4.16667E-6 -0.00031 L 0.0901 -0.00031 C 0.13055 -0.00031 0.18038 -0.10123 0.18038 -0.18272 L 0.18038 -0.36512 " pathEditMode="relative" rAng="0" ptsTypes="AAAA">
                                      <p:cBhvr>
                                        <p:cTn id="6" dur="1250" fill="hold"/>
                                        <p:tgtEl>
                                          <p:spTgt spid="7"/>
                                        </p:tgtEl>
                                        <p:attrNameLst>
                                          <p:attrName>ppt_x</p:attrName>
                                          <p:attrName>ppt_y</p:attrName>
                                        </p:attrNameLst>
                                      </p:cBhvr>
                                      <p:rCtr x="9010" y="-18241"/>
                                    </p:animMotion>
                                  </p:childTnLst>
                                </p:cTn>
                              </p:par>
                              <p:par>
                                <p:cTn id="7" presetID="50" presetClass="path" presetSubtype="0" accel="50000" decel="50000" fill="hold" nodeType="withEffect">
                                  <p:stCondLst>
                                    <p:cond delay="0"/>
                                  </p:stCondLst>
                                  <p:childTnLst>
                                    <p:animMotion origin="layout" path="M -3.88889E-6 -0.00031 L 0.09011 -0.00031 C 0.13056 -0.00031 0.18039 -0.10123 0.18039 -0.18272 L 0.18039 -0.36512 " pathEditMode="relative" rAng="0" ptsTypes="AAAA">
                                      <p:cBhvr>
                                        <p:cTn id="8" dur="1250" fill="hold"/>
                                        <p:tgtEl>
                                          <p:spTgt spid="15"/>
                                        </p:tgtEl>
                                        <p:attrNameLst>
                                          <p:attrName>ppt_x</p:attrName>
                                          <p:attrName>ppt_y</p:attrName>
                                        </p:attrNameLst>
                                      </p:cBhvr>
                                      <p:rCtr x="9010" y="-18241"/>
                                    </p:animMotion>
                                  </p:childTnLst>
                                </p:cTn>
                              </p:par>
                            </p:childTnLst>
                          </p:cTn>
                        </p:par>
                        <p:par>
                          <p:cTn id="9" fill="hold">
                            <p:stCondLst>
                              <p:cond delay="1250"/>
                            </p:stCondLst>
                            <p:childTnLst>
                              <p:par>
                                <p:cTn id="10" presetID="42" presetClass="entr" presetSubtype="0"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anim calcmode="lin" valueType="num">
                                      <p:cBhvr>
                                        <p:cTn id="13" dur="500" fill="hold"/>
                                        <p:tgtEl>
                                          <p:spTgt spid="20"/>
                                        </p:tgtEl>
                                        <p:attrNameLst>
                                          <p:attrName>ppt_x</p:attrName>
                                        </p:attrNameLst>
                                      </p:cBhvr>
                                      <p:tavLst>
                                        <p:tav tm="0">
                                          <p:val>
                                            <p:strVal val="#ppt_x"/>
                                          </p:val>
                                        </p:tav>
                                        <p:tav tm="100000">
                                          <p:val>
                                            <p:strVal val="#ppt_x"/>
                                          </p:val>
                                        </p:tav>
                                      </p:tavLst>
                                    </p:anim>
                                    <p:anim calcmode="lin" valueType="num">
                                      <p:cBhvr>
                                        <p:cTn id="14"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41" name="Google Shape;441;p43"/>
          <p:cNvSpPr txBox="1">
            <a:spLocks noGrp="1"/>
          </p:cNvSpPr>
          <p:nvPr>
            <p:ph type="title" idx="6"/>
          </p:nvPr>
        </p:nvSpPr>
        <p:spPr>
          <a:xfrm>
            <a:off x="720000" y="459517"/>
            <a:ext cx="77040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800" dirty="0"/>
              <a:t>MEIDv2</a:t>
            </a:r>
            <a:endParaRPr lang="ro-RO" sz="2800" dirty="0">
              <a:solidFill>
                <a:schemeClr val="dk2"/>
              </a:solidFill>
            </a:endParaRPr>
          </a:p>
        </p:txBody>
      </p:sp>
      <p:sp>
        <p:nvSpPr>
          <p:cNvPr id="2" name="Google Shape;630;p50">
            <a:extLst>
              <a:ext uri="{FF2B5EF4-FFF2-40B4-BE49-F238E27FC236}">
                <a16:creationId xmlns:a16="http://schemas.microsoft.com/office/drawing/2014/main" id="{D297990B-C9C8-A26A-52AC-7FFA58C20BE7}"/>
              </a:ext>
            </a:extLst>
          </p:cNvPr>
          <p:cNvSpPr txBox="1">
            <a:spLocks/>
          </p:cNvSpPr>
          <p:nvPr/>
        </p:nvSpPr>
        <p:spPr>
          <a:xfrm>
            <a:off x="205848" y="492385"/>
            <a:ext cx="413583" cy="424331"/>
          </a:xfrm>
          <a:prstGeom prst="rect">
            <a:avLst/>
          </a:prstGeom>
          <a:solidFill>
            <a:schemeClr val="bg2"/>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ro-RO" sz="2400" dirty="0">
                <a:solidFill>
                  <a:schemeClr val="tx2"/>
                </a:solidFill>
              </a:rPr>
              <a:t>0</a:t>
            </a:r>
            <a:r>
              <a:rPr lang="en-US" sz="2400" dirty="0">
                <a:solidFill>
                  <a:schemeClr val="tx2"/>
                </a:solidFill>
              </a:rPr>
              <a:t>2</a:t>
            </a:r>
            <a:endParaRPr lang="ro-RO" sz="1100" dirty="0">
              <a:solidFill>
                <a:schemeClr val="tx2"/>
              </a:solidFill>
            </a:endParaRPr>
          </a:p>
        </p:txBody>
      </p:sp>
      <p:sp>
        <p:nvSpPr>
          <p:cNvPr id="7" name="Google Shape;707;p56">
            <a:extLst>
              <a:ext uri="{FF2B5EF4-FFF2-40B4-BE49-F238E27FC236}">
                <a16:creationId xmlns:a16="http://schemas.microsoft.com/office/drawing/2014/main" id="{4404D818-2509-FD7D-6E7C-6047CE829FF0}"/>
              </a:ext>
            </a:extLst>
          </p:cNvPr>
          <p:cNvSpPr txBox="1">
            <a:spLocks noGrp="1"/>
          </p:cNvSpPr>
          <p:nvPr>
            <p:ph type="title"/>
          </p:nvPr>
        </p:nvSpPr>
        <p:spPr>
          <a:xfrm>
            <a:off x="2264421" y="147232"/>
            <a:ext cx="7704000" cy="914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2400" b="1" dirty="0">
                <a:latin typeface="Assistant" pitchFamily="2" charset="-79"/>
                <a:cs typeface="Assistant" pitchFamily="2" charset="-79"/>
              </a:rPr>
              <a:t>Error injection rules</a:t>
            </a:r>
            <a:endParaRPr sz="2400" b="1" dirty="0">
              <a:latin typeface="Assistant" pitchFamily="2" charset="-79"/>
              <a:cs typeface="Assistant" pitchFamily="2" charset="-79"/>
            </a:endParaRPr>
          </a:p>
        </p:txBody>
      </p:sp>
      <p:cxnSp>
        <p:nvCxnSpPr>
          <p:cNvPr id="15" name="Conector drept 14">
            <a:extLst>
              <a:ext uri="{FF2B5EF4-FFF2-40B4-BE49-F238E27FC236}">
                <a16:creationId xmlns:a16="http://schemas.microsoft.com/office/drawing/2014/main" id="{C8E5BCAB-D030-19DD-1ADC-129C79155DE3}"/>
              </a:ext>
            </a:extLst>
          </p:cNvPr>
          <p:cNvCxnSpPr>
            <a:cxnSpLocks/>
          </p:cNvCxnSpPr>
          <p:nvPr/>
        </p:nvCxnSpPr>
        <p:spPr>
          <a:xfrm>
            <a:off x="4425999" y="789465"/>
            <a:ext cx="348234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 name="CasetăText 2">
            <a:extLst>
              <a:ext uri="{FF2B5EF4-FFF2-40B4-BE49-F238E27FC236}">
                <a16:creationId xmlns:a16="http://schemas.microsoft.com/office/drawing/2014/main" id="{E8CC4E2F-6D51-A75E-C57D-F66AABA176EB}"/>
              </a:ext>
            </a:extLst>
          </p:cNvPr>
          <p:cNvSpPr txBox="1"/>
          <p:nvPr/>
        </p:nvSpPr>
        <p:spPr>
          <a:xfrm>
            <a:off x="4354192" y="4835723"/>
            <a:ext cx="308819" cy="307777"/>
          </a:xfrm>
          <a:prstGeom prst="rect">
            <a:avLst/>
          </a:prstGeom>
          <a:noFill/>
        </p:spPr>
        <p:txBody>
          <a:bodyPr wrap="square" rtlCol="0">
            <a:spAutoFit/>
          </a:bodyPr>
          <a:lstStyle/>
          <a:p>
            <a:r>
              <a:rPr lang="ro-RO" dirty="0">
                <a:latin typeface="Aharoni" panose="02010803020104030203" pitchFamily="2" charset="-79"/>
                <a:cs typeface="Aharoni" panose="02010803020104030203" pitchFamily="2" charset="-79"/>
              </a:rPr>
              <a:t>6</a:t>
            </a:r>
          </a:p>
        </p:txBody>
      </p:sp>
      <p:pic>
        <p:nvPicPr>
          <p:cNvPr id="11" name="Picture 10">
            <a:extLst>
              <a:ext uri="{FF2B5EF4-FFF2-40B4-BE49-F238E27FC236}">
                <a16:creationId xmlns:a16="http://schemas.microsoft.com/office/drawing/2014/main" id="{A18C0795-BBE9-C435-CB1F-9AD1C5962621}"/>
              </a:ext>
            </a:extLst>
          </p:cNvPr>
          <p:cNvPicPr>
            <a:picLocks noChangeAspect="1"/>
          </p:cNvPicPr>
          <p:nvPr/>
        </p:nvPicPr>
        <p:blipFill>
          <a:blip r:embed="rId3"/>
          <a:stretch>
            <a:fillRect/>
          </a:stretch>
        </p:blipFill>
        <p:spPr>
          <a:xfrm>
            <a:off x="619431" y="1314945"/>
            <a:ext cx="4386650" cy="763697"/>
          </a:xfrm>
          <a:prstGeom prst="rect">
            <a:avLst/>
          </a:prstGeom>
        </p:spPr>
      </p:pic>
      <p:pic>
        <p:nvPicPr>
          <p:cNvPr id="13" name="Picture 12">
            <a:extLst>
              <a:ext uri="{FF2B5EF4-FFF2-40B4-BE49-F238E27FC236}">
                <a16:creationId xmlns:a16="http://schemas.microsoft.com/office/drawing/2014/main" id="{127F75A3-25A6-D8DE-AE54-402655E0C3E5}"/>
              </a:ext>
            </a:extLst>
          </p:cNvPr>
          <p:cNvPicPr>
            <a:picLocks noChangeAspect="1"/>
          </p:cNvPicPr>
          <p:nvPr/>
        </p:nvPicPr>
        <p:blipFill>
          <a:blip r:embed="rId4"/>
          <a:stretch>
            <a:fillRect/>
          </a:stretch>
        </p:blipFill>
        <p:spPr>
          <a:xfrm>
            <a:off x="1125535" y="2107398"/>
            <a:ext cx="4386650" cy="1192934"/>
          </a:xfrm>
          <a:prstGeom prst="rect">
            <a:avLst/>
          </a:prstGeom>
        </p:spPr>
      </p:pic>
      <p:sp>
        <p:nvSpPr>
          <p:cNvPr id="14" name="TextBox 13">
            <a:extLst>
              <a:ext uri="{FF2B5EF4-FFF2-40B4-BE49-F238E27FC236}">
                <a16:creationId xmlns:a16="http://schemas.microsoft.com/office/drawing/2014/main" id="{0D66E8E9-A9F2-1E28-979C-150F5AC26F4A}"/>
              </a:ext>
            </a:extLst>
          </p:cNvPr>
          <p:cNvSpPr txBox="1"/>
          <p:nvPr/>
        </p:nvSpPr>
        <p:spPr>
          <a:xfrm>
            <a:off x="308736" y="963045"/>
            <a:ext cx="7835799" cy="307777"/>
          </a:xfrm>
          <a:prstGeom prst="rect">
            <a:avLst/>
          </a:prstGeom>
          <a:noFill/>
        </p:spPr>
        <p:txBody>
          <a:bodyPr wrap="square" rtlCol="0">
            <a:spAutoFit/>
          </a:bodyPr>
          <a:lstStyle/>
          <a:p>
            <a:r>
              <a:rPr lang="en-US" dirty="0">
                <a:latin typeface="Assistant" pitchFamily="2" charset="-79"/>
                <a:cs typeface="Assistant" pitchFamily="2" charset="-79"/>
              </a:rPr>
              <a:t>Hierarchy of rules</a:t>
            </a:r>
          </a:p>
        </p:txBody>
      </p:sp>
      <p:pic>
        <p:nvPicPr>
          <p:cNvPr id="18" name="Picture 17">
            <a:extLst>
              <a:ext uri="{FF2B5EF4-FFF2-40B4-BE49-F238E27FC236}">
                <a16:creationId xmlns:a16="http://schemas.microsoft.com/office/drawing/2014/main" id="{608AAB4A-5DC3-285E-24E7-97AF0560D559}"/>
              </a:ext>
            </a:extLst>
          </p:cNvPr>
          <p:cNvPicPr>
            <a:picLocks noChangeAspect="1"/>
          </p:cNvPicPr>
          <p:nvPr/>
        </p:nvPicPr>
        <p:blipFill>
          <a:blip r:embed="rId5"/>
          <a:stretch>
            <a:fillRect/>
          </a:stretch>
        </p:blipFill>
        <p:spPr>
          <a:xfrm>
            <a:off x="619431" y="3329088"/>
            <a:ext cx="5169070" cy="402607"/>
          </a:xfrm>
          <a:prstGeom prst="rect">
            <a:avLst/>
          </a:prstGeom>
        </p:spPr>
      </p:pic>
      <p:pic>
        <p:nvPicPr>
          <p:cNvPr id="21" name="Picture 20">
            <a:extLst>
              <a:ext uri="{FF2B5EF4-FFF2-40B4-BE49-F238E27FC236}">
                <a16:creationId xmlns:a16="http://schemas.microsoft.com/office/drawing/2014/main" id="{ABF93C44-F053-6C18-8454-892EB92DCDB6}"/>
              </a:ext>
            </a:extLst>
          </p:cNvPr>
          <p:cNvPicPr>
            <a:picLocks noChangeAspect="1"/>
          </p:cNvPicPr>
          <p:nvPr/>
        </p:nvPicPr>
        <p:blipFill>
          <a:blip r:embed="rId6"/>
          <a:stretch>
            <a:fillRect/>
          </a:stretch>
        </p:blipFill>
        <p:spPr>
          <a:xfrm>
            <a:off x="1125535" y="3834099"/>
            <a:ext cx="2987015" cy="692712"/>
          </a:xfrm>
          <a:prstGeom prst="rect">
            <a:avLst/>
          </a:prstGeom>
        </p:spPr>
      </p:pic>
      <p:pic>
        <p:nvPicPr>
          <p:cNvPr id="23" name="Picture 22">
            <a:extLst>
              <a:ext uri="{FF2B5EF4-FFF2-40B4-BE49-F238E27FC236}">
                <a16:creationId xmlns:a16="http://schemas.microsoft.com/office/drawing/2014/main" id="{CA6BCF42-8221-38C9-8AE8-895648BD55A0}"/>
              </a:ext>
            </a:extLst>
          </p:cNvPr>
          <p:cNvPicPr>
            <a:picLocks noChangeAspect="1"/>
          </p:cNvPicPr>
          <p:nvPr/>
        </p:nvPicPr>
        <p:blipFill>
          <a:blip r:embed="rId7"/>
          <a:stretch>
            <a:fillRect/>
          </a:stretch>
        </p:blipFill>
        <p:spPr>
          <a:xfrm>
            <a:off x="5825141" y="2199749"/>
            <a:ext cx="2998819" cy="223195"/>
          </a:xfrm>
          <a:prstGeom prst="rect">
            <a:avLst/>
          </a:prstGeom>
        </p:spPr>
      </p:pic>
      <p:pic>
        <p:nvPicPr>
          <p:cNvPr id="5" name="Picture 4">
            <a:extLst>
              <a:ext uri="{FF2B5EF4-FFF2-40B4-BE49-F238E27FC236}">
                <a16:creationId xmlns:a16="http://schemas.microsoft.com/office/drawing/2014/main" id="{408342D3-6F54-4877-3C09-70B6FFC40CC7}"/>
              </a:ext>
            </a:extLst>
          </p:cNvPr>
          <p:cNvPicPr>
            <a:picLocks noChangeAspect="1"/>
          </p:cNvPicPr>
          <p:nvPr/>
        </p:nvPicPr>
        <p:blipFill>
          <a:blip r:embed="rId8"/>
          <a:stretch>
            <a:fillRect/>
          </a:stretch>
        </p:blipFill>
        <p:spPr>
          <a:xfrm>
            <a:off x="1159946" y="4565597"/>
            <a:ext cx="2859964" cy="200699"/>
          </a:xfrm>
          <a:prstGeom prst="rect">
            <a:avLst/>
          </a:prstGeom>
        </p:spPr>
      </p:pic>
    </p:spTree>
    <p:extLst>
      <p:ext uri="{BB962C8B-B14F-4D97-AF65-F5344CB8AC3E}">
        <p14:creationId xmlns:p14="http://schemas.microsoft.com/office/powerpoint/2010/main" val="14456683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5">
          <a:extLst>
            <a:ext uri="{FF2B5EF4-FFF2-40B4-BE49-F238E27FC236}">
              <a16:creationId xmlns:a16="http://schemas.microsoft.com/office/drawing/2014/main" id="{FC5467F0-346E-E650-E636-5A3429B37B09}"/>
            </a:ext>
          </a:extLst>
        </p:cNvPr>
        <p:cNvGrpSpPr/>
        <p:nvPr/>
      </p:nvGrpSpPr>
      <p:grpSpPr>
        <a:xfrm>
          <a:off x="0" y="0"/>
          <a:ext cx="0" cy="0"/>
          <a:chOff x="0" y="0"/>
          <a:chExt cx="0" cy="0"/>
        </a:xfrm>
      </p:grpSpPr>
      <p:sp>
        <p:nvSpPr>
          <p:cNvPr id="441" name="Google Shape;441;p43">
            <a:extLst>
              <a:ext uri="{FF2B5EF4-FFF2-40B4-BE49-F238E27FC236}">
                <a16:creationId xmlns:a16="http://schemas.microsoft.com/office/drawing/2014/main" id="{4D713989-E481-769B-3C44-ABC4FC1F89C3}"/>
              </a:ext>
            </a:extLst>
          </p:cNvPr>
          <p:cNvSpPr txBox="1">
            <a:spLocks noGrp="1"/>
          </p:cNvSpPr>
          <p:nvPr>
            <p:ph type="title" idx="6"/>
          </p:nvPr>
        </p:nvSpPr>
        <p:spPr>
          <a:xfrm>
            <a:off x="720000" y="459517"/>
            <a:ext cx="77040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800" dirty="0"/>
              <a:t>MEIDv2</a:t>
            </a:r>
            <a:endParaRPr lang="ro-RO" sz="2800" dirty="0">
              <a:solidFill>
                <a:schemeClr val="dk2"/>
              </a:solidFill>
            </a:endParaRPr>
          </a:p>
        </p:txBody>
      </p:sp>
      <p:sp>
        <p:nvSpPr>
          <p:cNvPr id="2" name="Google Shape;630;p50">
            <a:extLst>
              <a:ext uri="{FF2B5EF4-FFF2-40B4-BE49-F238E27FC236}">
                <a16:creationId xmlns:a16="http://schemas.microsoft.com/office/drawing/2014/main" id="{DEB3D93A-4CD8-30B9-B765-B38CE7961CB0}"/>
              </a:ext>
            </a:extLst>
          </p:cNvPr>
          <p:cNvSpPr txBox="1">
            <a:spLocks/>
          </p:cNvSpPr>
          <p:nvPr/>
        </p:nvSpPr>
        <p:spPr>
          <a:xfrm>
            <a:off x="205848" y="492385"/>
            <a:ext cx="413583" cy="424331"/>
          </a:xfrm>
          <a:prstGeom prst="rect">
            <a:avLst/>
          </a:prstGeom>
          <a:solidFill>
            <a:schemeClr val="bg2"/>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ro-RO" sz="2400" dirty="0">
                <a:solidFill>
                  <a:schemeClr val="tx2"/>
                </a:solidFill>
              </a:rPr>
              <a:t>0</a:t>
            </a:r>
            <a:r>
              <a:rPr lang="en-US" sz="2400" dirty="0">
                <a:solidFill>
                  <a:schemeClr val="tx2"/>
                </a:solidFill>
              </a:rPr>
              <a:t>3</a:t>
            </a:r>
            <a:endParaRPr lang="ro-RO" sz="1100" dirty="0">
              <a:solidFill>
                <a:schemeClr val="tx2"/>
              </a:solidFill>
            </a:endParaRPr>
          </a:p>
        </p:txBody>
      </p:sp>
      <p:sp>
        <p:nvSpPr>
          <p:cNvPr id="7" name="Google Shape;707;p56">
            <a:extLst>
              <a:ext uri="{FF2B5EF4-FFF2-40B4-BE49-F238E27FC236}">
                <a16:creationId xmlns:a16="http://schemas.microsoft.com/office/drawing/2014/main" id="{A060B14A-9166-5687-3132-30781963582D}"/>
              </a:ext>
            </a:extLst>
          </p:cNvPr>
          <p:cNvSpPr txBox="1">
            <a:spLocks noGrp="1"/>
          </p:cNvSpPr>
          <p:nvPr>
            <p:ph type="title"/>
          </p:nvPr>
        </p:nvSpPr>
        <p:spPr>
          <a:xfrm>
            <a:off x="2264421" y="147232"/>
            <a:ext cx="7704000" cy="914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2400" b="1" dirty="0">
                <a:latin typeface="Assistant" pitchFamily="2" charset="-79"/>
                <a:cs typeface="Assistant" pitchFamily="2" charset="-79"/>
              </a:rPr>
              <a:t>Error injection rules</a:t>
            </a:r>
            <a:endParaRPr sz="2400" b="1" dirty="0">
              <a:latin typeface="Assistant" pitchFamily="2" charset="-79"/>
              <a:cs typeface="Assistant" pitchFamily="2" charset="-79"/>
            </a:endParaRPr>
          </a:p>
        </p:txBody>
      </p:sp>
      <p:cxnSp>
        <p:nvCxnSpPr>
          <p:cNvPr id="15" name="Conector drept 14">
            <a:extLst>
              <a:ext uri="{FF2B5EF4-FFF2-40B4-BE49-F238E27FC236}">
                <a16:creationId xmlns:a16="http://schemas.microsoft.com/office/drawing/2014/main" id="{F5A2721A-A8C6-46A4-D7E5-7C6097C8A8E4}"/>
              </a:ext>
            </a:extLst>
          </p:cNvPr>
          <p:cNvCxnSpPr>
            <a:cxnSpLocks/>
          </p:cNvCxnSpPr>
          <p:nvPr/>
        </p:nvCxnSpPr>
        <p:spPr>
          <a:xfrm>
            <a:off x="4425999" y="789465"/>
            <a:ext cx="348234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 name="CasetăText 2">
            <a:extLst>
              <a:ext uri="{FF2B5EF4-FFF2-40B4-BE49-F238E27FC236}">
                <a16:creationId xmlns:a16="http://schemas.microsoft.com/office/drawing/2014/main" id="{EF645E74-8381-A682-F9B9-918ADE9FC907}"/>
              </a:ext>
            </a:extLst>
          </p:cNvPr>
          <p:cNvSpPr txBox="1"/>
          <p:nvPr/>
        </p:nvSpPr>
        <p:spPr>
          <a:xfrm>
            <a:off x="4354192" y="4835723"/>
            <a:ext cx="308819" cy="307777"/>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7</a:t>
            </a:r>
            <a:endParaRPr lang="ro-RO" dirty="0">
              <a:latin typeface="Aharoni" panose="02010803020104030203" pitchFamily="2" charset="-79"/>
              <a:cs typeface="Aharoni" panose="02010803020104030203" pitchFamily="2" charset="-79"/>
            </a:endParaRPr>
          </a:p>
        </p:txBody>
      </p:sp>
      <p:pic>
        <p:nvPicPr>
          <p:cNvPr id="6" name="Picture 5">
            <a:extLst>
              <a:ext uri="{FF2B5EF4-FFF2-40B4-BE49-F238E27FC236}">
                <a16:creationId xmlns:a16="http://schemas.microsoft.com/office/drawing/2014/main" id="{9625E241-2185-37E0-2F33-1C3B2A78FE9B}"/>
              </a:ext>
            </a:extLst>
          </p:cNvPr>
          <p:cNvPicPr>
            <a:picLocks noChangeAspect="1"/>
          </p:cNvPicPr>
          <p:nvPr/>
        </p:nvPicPr>
        <p:blipFill>
          <a:blip r:embed="rId3"/>
          <a:stretch>
            <a:fillRect/>
          </a:stretch>
        </p:blipFill>
        <p:spPr>
          <a:xfrm>
            <a:off x="289915" y="1119414"/>
            <a:ext cx="8564170" cy="2943636"/>
          </a:xfrm>
          <a:prstGeom prst="rect">
            <a:avLst/>
          </a:prstGeom>
        </p:spPr>
      </p:pic>
    </p:spTree>
    <p:extLst>
      <p:ext uri="{BB962C8B-B14F-4D97-AF65-F5344CB8AC3E}">
        <p14:creationId xmlns:p14="http://schemas.microsoft.com/office/powerpoint/2010/main" val="3893695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41" name="Google Shape;441;p43"/>
          <p:cNvSpPr txBox="1">
            <a:spLocks noGrp="1"/>
          </p:cNvSpPr>
          <p:nvPr>
            <p:ph type="title" idx="6"/>
          </p:nvPr>
        </p:nvSpPr>
        <p:spPr>
          <a:xfrm>
            <a:off x="720000" y="459517"/>
            <a:ext cx="77040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800" dirty="0"/>
              <a:t>MEIDv2</a:t>
            </a:r>
            <a:endParaRPr lang="ro-RO" sz="2800" dirty="0">
              <a:solidFill>
                <a:schemeClr val="dk2"/>
              </a:solidFill>
            </a:endParaRPr>
          </a:p>
        </p:txBody>
      </p:sp>
      <p:sp>
        <p:nvSpPr>
          <p:cNvPr id="2" name="Google Shape;630;p50">
            <a:extLst>
              <a:ext uri="{FF2B5EF4-FFF2-40B4-BE49-F238E27FC236}">
                <a16:creationId xmlns:a16="http://schemas.microsoft.com/office/drawing/2014/main" id="{D297990B-C9C8-A26A-52AC-7FFA58C20BE7}"/>
              </a:ext>
            </a:extLst>
          </p:cNvPr>
          <p:cNvSpPr txBox="1">
            <a:spLocks/>
          </p:cNvSpPr>
          <p:nvPr/>
        </p:nvSpPr>
        <p:spPr>
          <a:xfrm>
            <a:off x="205848" y="492385"/>
            <a:ext cx="413583" cy="424331"/>
          </a:xfrm>
          <a:prstGeom prst="rect">
            <a:avLst/>
          </a:prstGeom>
          <a:solidFill>
            <a:schemeClr val="bg2"/>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ro-RO" sz="2400" dirty="0">
                <a:solidFill>
                  <a:schemeClr val="tx2"/>
                </a:solidFill>
              </a:rPr>
              <a:t>0</a:t>
            </a:r>
            <a:r>
              <a:rPr lang="en-US" sz="2400" dirty="0">
                <a:solidFill>
                  <a:schemeClr val="tx2"/>
                </a:solidFill>
              </a:rPr>
              <a:t>4</a:t>
            </a:r>
            <a:endParaRPr lang="ro-RO" sz="1100" dirty="0">
              <a:solidFill>
                <a:schemeClr val="tx2"/>
              </a:solidFill>
            </a:endParaRPr>
          </a:p>
        </p:txBody>
      </p:sp>
      <p:sp>
        <p:nvSpPr>
          <p:cNvPr id="7" name="Google Shape;707;p56">
            <a:extLst>
              <a:ext uri="{FF2B5EF4-FFF2-40B4-BE49-F238E27FC236}">
                <a16:creationId xmlns:a16="http://schemas.microsoft.com/office/drawing/2014/main" id="{4404D818-2509-FD7D-6E7C-6047CE829FF0}"/>
              </a:ext>
            </a:extLst>
          </p:cNvPr>
          <p:cNvSpPr txBox="1">
            <a:spLocks noGrp="1"/>
          </p:cNvSpPr>
          <p:nvPr>
            <p:ph type="title"/>
          </p:nvPr>
        </p:nvSpPr>
        <p:spPr>
          <a:xfrm>
            <a:off x="1040040" y="2114550"/>
            <a:ext cx="7704000" cy="914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2400" b="1" dirty="0">
                <a:latin typeface="Assistant" pitchFamily="2" charset="-79"/>
                <a:cs typeface="Assistant" pitchFamily="2" charset="-79"/>
              </a:rPr>
              <a:t>Final Distribution of Errors</a:t>
            </a:r>
            <a:endParaRPr sz="2400" b="1" dirty="0">
              <a:latin typeface="Assistant" pitchFamily="2" charset="-79"/>
              <a:cs typeface="Assistant" pitchFamily="2" charset="-79"/>
            </a:endParaRPr>
          </a:p>
        </p:txBody>
      </p:sp>
      <p:cxnSp>
        <p:nvCxnSpPr>
          <p:cNvPr id="15" name="Conector drept 14">
            <a:extLst>
              <a:ext uri="{FF2B5EF4-FFF2-40B4-BE49-F238E27FC236}">
                <a16:creationId xmlns:a16="http://schemas.microsoft.com/office/drawing/2014/main" id="{C8E5BCAB-D030-19DD-1ADC-129C79155DE3}"/>
              </a:ext>
            </a:extLst>
          </p:cNvPr>
          <p:cNvCxnSpPr>
            <a:cxnSpLocks/>
          </p:cNvCxnSpPr>
          <p:nvPr/>
        </p:nvCxnSpPr>
        <p:spPr>
          <a:xfrm>
            <a:off x="3101340" y="2793942"/>
            <a:ext cx="348234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20" name="Imagine 19">
            <a:extLst>
              <a:ext uri="{FF2B5EF4-FFF2-40B4-BE49-F238E27FC236}">
                <a16:creationId xmlns:a16="http://schemas.microsoft.com/office/drawing/2014/main" id="{F3E32664-CD45-423F-8809-CE4A2A862F8E}"/>
              </a:ext>
            </a:extLst>
          </p:cNvPr>
          <p:cNvPicPr>
            <a:picLocks noChangeAspect="1"/>
          </p:cNvPicPr>
          <p:nvPr/>
        </p:nvPicPr>
        <p:blipFill>
          <a:blip r:embed="rId3"/>
          <a:srcRect/>
          <a:stretch/>
        </p:blipFill>
        <p:spPr>
          <a:xfrm>
            <a:off x="399960" y="1330703"/>
            <a:ext cx="8367202" cy="3025637"/>
          </a:xfrm>
          <a:prstGeom prst="rect">
            <a:avLst/>
          </a:prstGeom>
        </p:spPr>
      </p:pic>
      <p:sp>
        <p:nvSpPr>
          <p:cNvPr id="3" name="CasetăText 2">
            <a:extLst>
              <a:ext uri="{FF2B5EF4-FFF2-40B4-BE49-F238E27FC236}">
                <a16:creationId xmlns:a16="http://schemas.microsoft.com/office/drawing/2014/main" id="{E8CC4E2F-6D51-A75E-C57D-F66AABA176EB}"/>
              </a:ext>
            </a:extLst>
          </p:cNvPr>
          <p:cNvSpPr txBox="1"/>
          <p:nvPr/>
        </p:nvSpPr>
        <p:spPr>
          <a:xfrm>
            <a:off x="4354192" y="4835723"/>
            <a:ext cx="308819" cy="307777"/>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8</a:t>
            </a:r>
            <a:endParaRPr lang="ro-RO"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0163773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path" presetSubtype="0" accel="50000" decel="50000" fill="hold" grpId="0" nodeType="withEffect">
                                  <p:stCondLst>
                                    <p:cond delay="0"/>
                                  </p:stCondLst>
                                  <p:childTnLst>
                                    <p:animMotion origin="layout" path="M 4.16667E-6 -0.00031 L 0.0901 -0.00031 C 0.13055 -0.00031 0.18038 -0.10123 0.18038 -0.18272 L 0.18038 -0.36512 " pathEditMode="relative" rAng="0" ptsTypes="AAAA">
                                      <p:cBhvr>
                                        <p:cTn id="6" dur="1250" fill="hold"/>
                                        <p:tgtEl>
                                          <p:spTgt spid="7"/>
                                        </p:tgtEl>
                                        <p:attrNameLst>
                                          <p:attrName>ppt_x</p:attrName>
                                          <p:attrName>ppt_y</p:attrName>
                                        </p:attrNameLst>
                                      </p:cBhvr>
                                      <p:rCtr x="9010" y="-18241"/>
                                    </p:animMotion>
                                  </p:childTnLst>
                                </p:cTn>
                              </p:par>
                              <p:par>
                                <p:cTn id="7" presetID="50" presetClass="path" presetSubtype="0" accel="50000" decel="50000" fill="hold" nodeType="withEffect">
                                  <p:stCondLst>
                                    <p:cond delay="0"/>
                                  </p:stCondLst>
                                  <p:childTnLst>
                                    <p:animMotion origin="layout" path="M -3.88889E-6 -0.00031 L 0.09011 -0.00031 C 0.13056 -0.00031 0.18039 -0.10123 0.18039 -0.18272 L 0.18039 -0.36512 " pathEditMode="relative" rAng="0" ptsTypes="AAAA">
                                      <p:cBhvr>
                                        <p:cTn id="8" dur="1250" fill="hold"/>
                                        <p:tgtEl>
                                          <p:spTgt spid="15"/>
                                        </p:tgtEl>
                                        <p:attrNameLst>
                                          <p:attrName>ppt_x</p:attrName>
                                          <p:attrName>ppt_y</p:attrName>
                                        </p:attrNameLst>
                                      </p:cBhvr>
                                      <p:rCtr x="9010" y="-18241"/>
                                    </p:animMotion>
                                  </p:childTnLst>
                                </p:cTn>
                              </p:par>
                            </p:childTnLst>
                          </p:cTn>
                        </p:par>
                        <p:par>
                          <p:cTn id="9" fill="hold">
                            <p:stCondLst>
                              <p:cond delay="1250"/>
                            </p:stCondLst>
                            <p:childTnLst>
                              <p:par>
                                <p:cTn id="10" presetID="42" presetClass="entr" presetSubtype="0"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anim calcmode="lin" valueType="num">
                                      <p:cBhvr>
                                        <p:cTn id="13" dur="500" fill="hold"/>
                                        <p:tgtEl>
                                          <p:spTgt spid="20"/>
                                        </p:tgtEl>
                                        <p:attrNameLst>
                                          <p:attrName>ppt_x</p:attrName>
                                        </p:attrNameLst>
                                      </p:cBhvr>
                                      <p:tavLst>
                                        <p:tav tm="0">
                                          <p:val>
                                            <p:strVal val="#ppt_x"/>
                                          </p:val>
                                        </p:tav>
                                        <p:tav tm="100000">
                                          <p:val>
                                            <p:strVal val="#ppt_x"/>
                                          </p:val>
                                        </p:tav>
                                      </p:tavLst>
                                    </p:anim>
                                    <p:anim calcmode="lin" valueType="num">
                                      <p:cBhvr>
                                        <p:cTn id="14"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9"/>
          <p:cNvSpPr txBox="1">
            <a:spLocks noGrp="1"/>
          </p:cNvSpPr>
          <p:nvPr>
            <p:ph type="title"/>
          </p:nvPr>
        </p:nvSpPr>
        <p:spPr>
          <a:xfrm>
            <a:off x="396240" y="1888994"/>
            <a:ext cx="8374380" cy="914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6000" dirty="0"/>
              <a:t>The Architecture</a:t>
            </a:r>
            <a:endParaRPr sz="5000" b="1" dirty="0">
              <a:solidFill>
                <a:schemeClr val="dk2"/>
              </a:solidFill>
              <a:latin typeface="Assistant" pitchFamily="2" charset="-79"/>
              <a:cs typeface="Assistant" pitchFamily="2" charset="-79"/>
            </a:endParaRPr>
          </a:p>
        </p:txBody>
      </p:sp>
      <p:grpSp>
        <p:nvGrpSpPr>
          <p:cNvPr id="355" name="Google Shape;355;p39"/>
          <p:cNvGrpSpPr/>
          <p:nvPr/>
        </p:nvGrpSpPr>
        <p:grpSpPr>
          <a:xfrm>
            <a:off x="2571849" y="3506143"/>
            <a:ext cx="4000294" cy="1097356"/>
            <a:chOff x="-184725" y="2931975"/>
            <a:chExt cx="6096150" cy="1671525"/>
          </a:xfrm>
        </p:grpSpPr>
        <p:grpSp>
          <p:nvGrpSpPr>
            <p:cNvPr id="356" name="Google Shape;356;p39"/>
            <p:cNvGrpSpPr/>
            <p:nvPr/>
          </p:nvGrpSpPr>
          <p:grpSpPr>
            <a:xfrm>
              <a:off x="1339325" y="2931975"/>
              <a:ext cx="1524025" cy="1671525"/>
              <a:chOff x="1339325" y="1462400"/>
              <a:chExt cx="1524025" cy="1671525"/>
            </a:xfrm>
          </p:grpSpPr>
          <p:sp>
            <p:nvSpPr>
              <p:cNvPr id="357" name="Google Shape;357;p39"/>
              <p:cNvSpPr/>
              <p:nvPr/>
            </p:nvSpPr>
            <p:spPr>
              <a:xfrm>
                <a:off x="2104850" y="1462400"/>
                <a:ext cx="758500" cy="756475"/>
              </a:xfrm>
              <a:custGeom>
                <a:avLst/>
                <a:gdLst/>
                <a:ahLst/>
                <a:cxnLst/>
                <a:rect l="l" t="t" r="r" b="b"/>
                <a:pathLst>
                  <a:path w="30340" h="30259" extrusionOk="0">
                    <a:moveTo>
                      <a:pt x="2" y="0"/>
                    </a:moveTo>
                    <a:lnTo>
                      <a:pt x="0" y="30258"/>
                    </a:lnTo>
                    <a:lnTo>
                      <a:pt x="30339" y="30258"/>
                    </a:lnTo>
                    <a:lnTo>
                      <a:pt x="30339" y="0"/>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9"/>
              <p:cNvSpPr/>
              <p:nvPr/>
            </p:nvSpPr>
            <p:spPr>
              <a:xfrm>
                <a:off x="1339325" y="2218275"/>
                <a:ext cx="1524025" cy="915650"/>
              </a:xfrm>
              <a:custGeom>
                <a:avLst/>
                <a:gdLst/>
                <a:ahLst/>
                <a:cxnLst/>
                <a:rect l="l" t="t" r="r" b="b"/>
                <a:pathLst>
                  <a:path w="60961" h="36626" extrusionOk="0">
                    <a:moveTo>
                      <a:pt x="30621" y="1"/>
                    </a:moveTo>
                    <a:lnTo>
                      <a:pt x="1" y="36625"/>
                    </a:lnTo>
                    <a:lnTo>
                      <a:pt x="30339" y="36625"/>
                    </a:lnTo>
                    <a:lnTo>
                      <a:pt x="60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9"/>
              <p:cNvSpPr/>
              <p:nvPr/>
            </p:nvSpPr>
            <p:spPr>
              <a:xfrm>
                <a:off x="1339325" y="1462400"/>
                <a:ext cx="765675" cy="1671525"/>
              </a:xfrm>
              <a:custGeom>
                <a:avLst/>
                <a:gdLst/>
                <a:ahLst/>
                <a:cxnLst/>
                <a:rect l="l" t="t" r="r" b="b"/>
                <a:pathLst>
                  <a:path w="30627" h="66861" extrusionOk="0">
                    <a:moveTo>
                      <a:pt x="30623" y="0"/>
                    </a:moveTo>
                    <a:lnTo>
                      <a:pt x="1" y="36601"/>
                    </a:lnTo>
                    <a:lnTo>
                      <a:pt x="1" y="66860"/>
                    </a:lnTo>
                    <a:lnTo>
                      <a:pt x="30627" y="30258"/>
                    </a:lnTo>
                    <a:lnTo>
                      <a:pt x="30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39"/>
            <p:cNvGrpSpPr/>
            <p:nvPr/>
          </p:nvGrpSpPr>
          <p:grpSpPr>
            <a:xfrm>
              <a:off x="-184725" y="2931975"/>
              <a:ext cx="1524050" cy="1671525"/>
              <a:chOff x="2912575" y="1462400"/>
              <a:chExt cx="1524050" cy="1671525"/>
            </a:xfrm>
          </p:grpSpPr>
          <p:sp>
            <p:nvSpPr>
              <p:cNvPr id="361" name="Google Shape;361;p39"/>
              <p:cNvSpPr/>
              <p:nvPr/>
            </p:nvSpPr>
            <p:spPr>
              <a:xfrm>
                <a:off x="3678125" y="2377400"/>
                <a:ext cx="758475" cy="756525"/>
              </a:xfrm>
              <a:custGeom>
                <a:avLst/>
                <a:gdLst/>
                <a:ahLst/>
                <a:cxnLst/>
                <a:rect l="l" t="t" r="r" b="b"/>
                <a:pathLst>
                  <a:path w="30339" h="30261" extrusionOk="0">
                    <a:moveTo>
                      <a:pt x="0" y="1"/>
                    </a:moveTo>
                    <a:lnTo>
                      <a:pt x="0" y="30260"/>
                    </a:lnTo>
                    <a:lnTo>
                      <a:pt x="30338" y="30260"/>
                    </a:lnTo>
                    <a:lnTo>
                      <a:pt x="30338" y="1"/>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9"/>
              <p:cNvSpPr/>
              <p:nvPr/>
            </p:nvSpPr>
            <p:spPr>
              <a:xfrm>
                <a:off x="2912575" y="1462400"/>
                <a:ext cx="1524050" cy="915625"/>
              </a:xfrm>
              <a:custGeom>
                <a:avLst/>
                <a:gdLst/>
                <a:ahLst/>
                <a:cxnLst/>
                <a:rect l="l" t="t" r="r" b="b"/>
                <a:pathLst>
                  <a:path w="60962" h="36625" extrusionOk="0">
                    <a:moveTo>
                      <a:pt x="1" y="0"/>
                    </a:moveTo>
                    <a:lnTo>
                      <a:pt x="30622" y="36625"/>
                    </a:lnTo>
                    <a:lnTo>
                      <a:pt x="60962" y="36625"/>
                    </a:lnTo>
                    <a:lnTo>
                      <a:pt x="303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9"/>
              <p:cNvSpPr/>
              <p:nvPr/>
            </p:nvSpPr>
            <p:spPr>
              <a:xfrm>
                <a:off x="2912575" y="1462400"/>
                <a:ext cx="765750" cy="1671525"/>
              </a:xfrm>
              <a:custGeom>
                <a:avLst/>
                <a:gdLst/>
                <a:ahLst/>
                <a:cxnLst/>
                <a:rect l="l" t="t" r="r" b="b"/>
                <a:pathLst>
                  <a:path w="30630" h="66861" extrusionOk="0">
                    <a:moveTo>
                      <a:pt x="1" y="0"/>
                    </a:moveTo>
                    <a:lnTo>
                      <a:pt x="1" y="30258"/>
                    </a:lnTo>
                    <a:lnTo>
                      <a:pt x="30630" y="66860"/>
                    </a:lnTo>
                    <a:lnTo>
                      <a:pt x="30630" y="3660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39"/>
            <p:cNvGrpSpPr/>
            <p:nvPr/>
          </p:nvGrpSpPr>
          <p:grpSpPr>
            <a:xfrm>
              <a:off x="4387400" y="2931975"/>
              <a:ext cx="1524025" cy="1671525"/>
              <a:chOff x="1339325" y="1462400"/>
              <a:chExt cx="1524025" cy="1671525"/>
            </a:xfrm>
          </p:grpSpPr>
          <p:sp>
            <p:nvSpPr>
              <p:cNvPr id="365" name="Google Shape;365;p39"/>
              <p:cNvSpPr/>
              <p:nvPr/>
            </p:nvSpPr>
            <p:spPr>
              <a:xfrm>
                <a:off x="2104850" y="1462400"/>
                <a:ext cx="758500" cy="756475"/>
              </a:xfrm>
              <a:custGeom>
                <a:avLst/>
                <a:gdLst/>
                <a:ahLst/>
                <a:cxnLst/>
                <a:rect l="l" t="t" r="r" b="b"/>
                <a:pathLst>
                  <a:path w="30340" h="30259" extrusionOk="0">
                    <a:moveTo>
                      <a:pt x="2" y="0"/>
                    </a:moveTo>
                    <a:lnTo>
                      <a:pt x="0" y="30258"/>
                    </a:lnTo>
                    <a:lnTo>
                      <a:pt x="30339" y="30258"/>
                    </a:lnTo>
                    <a:lnTo>
                      <a:pt x="30339" y="0"/>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9"/>
              <p:cNvSpPr/>
              <p:nvPr/>
            </p:nvSpPr>
            <p:spPr>
              <a:xfrm>
                <a:off x="1339325" y="2218275"/>
                <a:ext cx="1524025" cy="915650"/>
              </a:xfrm>
              <a:custGeom>
                <a:avLst/>
                <a:gdLst/>
                <a:ahLst/>
                <a:cxnLst/>
                <a:rect l="l" t="t" r="r" b="b"/>
                <a:pathLst>
                  <a:path w="60961" h="36626" extrusionOk="0">
                    <a:moveTo>
                      <a:pt x="30621" y="1"/>
                    </a:moveTo>
                    <a:lnTo>
                      <a:pt x="1" y="36625"/>
                    </a:lnTo>
                    <a:lnTo>
                      <a:pt x="30339" y="36625"/>
                    </a:lnTo>
                    <a:lnTo>
                      <a:pt x="60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9"/>
              <p:cNvSpPr/>
              <p:nvPr/>
            </p:nvSpPr>
            <p:spPr>
              <a:xfrm>
                <a:off x="1339325" y="1462400"/>
                <a:ext cx="765675" cy="1671525"/>
              </a:xfrm>
              <a:custGeom>
                <a:avLst/>
                <a:gdLst/>
                <a:ahLst/>
                <a:cxnLst/>
                <a:rect l="l" t="t" r="r" b="b"/>
                <a:pathLst>
                  <a:path w="30627" h="66861" extrusionOk="0">
                    <a:moveTo>
                      <a:pt x="30623" y="0"/>
                    </a:moveTo>
                    <a:lnTo>
                      <a:pt x="1" y="36601"/>
                    </a:lnTo>
                    <a:lnTo>
                      <a:pt x="1" y="66860"/>
                    </a:lnTo>
                    <a:lnTo>
                      <a:pt x="30627" y="30258"/>
                    </a:lnTo>
                    <a:lnTo>
                      <a:pt x="30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39"/>
            <p:cNvGrpSpPr/>
            <p:nvPr/>
          </p:nvGrpSpPr>
          <p:grpSpPr>
            <a:xfrm>
              <a:off x="2863350" y="2931975"/>
              <a:ext cx="1524050" cy="1671525"/>
              <a:chOff x="2912575" y="1462400"/>
              <a:chExt cx="1524050" cy="1671525"/>
            </a:xfrm>
          </p:grpSpPr>
          <p:sp>
            <p:nvSpPr>
              <p:cNvPr id="369" name="Google Shape;369;p39"/>
              <p:cNvSpPr/>
              <p:nvPr/>
            </p:nvSpPr>
            <p:spPr>
              <a:xfrm>
                <a:off x="3678125" y="2377400"/>
                <a:ext cx="758475" cy="756525"/>
              </a:xfrm>
              <a:custGeom>
                <a:avLst/>
                <a:gdLst/>
                <a:ahLst/>
                <a:cxnLst/>
                <a:rect l="l" t="t" r="r" b="b"/>
                <a:pathLst>
                  <a:path w="30339" h="30261" extrusionOk="0">
                    <a:moveTo>
                      <a:pt x="0" y="1"/>
                    </a:moveTo>
                    <a:lnTo>
                      <a:pt x="0" y="30260"/>
                    </a:lnTo>
                    <a:lnTo>
                      <a:pt x="30338" y="30260"/>
                    </a:lnTo>
                    <a:lnTo>
                      <a:pt x="30338" y="1"/>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a:off x="2912575" y="1462400"/>
                <a:ext cx="1524050" cy="915625"/>
              </a:xfrm>
              <a:custGeom>
                <a:avLst/>
                <a:gdLst/>
                <a:ahLst/>
                <a:cxnLst/>
                <a:rect l="l" t="t" r="r" b="b"/>
                <a:pathLst>
                  <a:path w="60962" h="36625" extrusionOk="0">
                    <a:moveTo>
                      <a:pt x="1" y="0"/>
                    </a:moveTo>
                    <a:lnTo>
                      <a:pt x="30622" y="36625"/>
                    </a:lnTo>
                    <a:lnTo>
                      <a:pt x="60962" y="36625"/>
                    </a:lnTo>
                    <a:lnTo>
                      <a:pt x="303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p:cNvSpPr/>
              <p:nvPr/>
            </p:nvSpPr>
            <p:spPr>
              <a:xfrm>
                <a:off x="2912575" y="1462400"/>
                <a:ext cx="765750" cy="1671525"/>
              </a:xfrm>
              <a:custGeom>
                <a:avLst/>
                <a:gdLst/>
                <a:ahLst/>
                <a:cxnLst/>
                <a:rect l="l" t="t" r="r" b="b"/>
                <a:pathLst>
                  <a:path w="30630" h="66861" extrusionOk="0">
                    <a:moveTo>
                      <a:pt x="1" y="0"/>
                    </a:moveTo>
                    <a:lnTo>
                      <a:pt x="1" y="30258"/>
                    </a:lnTo>
                    <a:lnTo>
                      <a:pt x="30630" y="66860"/>
                    </a:lnTo>
                    <a:lnTo>
                      <a:pt x="30630" y="3660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1284036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41" name="Google Shape;441;p43"/>
          <p:cNvSpPr txBox="1">
            <a:spLocks noGrp="1"/>
          </p:cNvSpPr>
          <p:nvPr>
            <p:ph type="title" idx="6"/>
          </p:nvPr>
        </p:nvSpPr>
        <p:spPr>
          <a:xfrm>
            <a:off x="720000" y="459517"/>
            <a:ext cx="77040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800" dirty="0"/>
              <a:t>T5</a:t>
            </a:r>
            <a:endParaRPr lang="ro-RO" sz="2800" dirty="0">
              <a:solidFill>
                <a:schemeClr val="dk2"/>
              </a:solidFill>
            </a:endParaRPr>
          </a:p>
        </p:txBody>
      </p:sp>
      <p:sp>
        <p:nvSpPr>
          <p:cNvPr id="2" name="Google Shape;630;p50">
            <a:extLst>
              <a:ext uri="{FF2B5EF4-FFF2-40B4-BE49-F238E27FC236}">
                <a16:creationId xmlns:a16="http://schemas.microsoft.com/office/drawing/2014/main" id="{D297990B-C9C8-A26A-52AC-7FFA58C20BE7}"/>
              </a:ext>
            </a:extLst>
          </p:cNvPr>
          <p:cNvSpPr txBox="1">
            <a:spLocks/>
          </p:cNvSpPr>
          <p:nvPr/>
        </p:nvSpPr>
        <p:spPr>
          <a:xfrm>
            <a:off x="205848" y="492385"/>
            <a:ext cx="413583" cy="424331"/>
          </a:xfrm>
          <a:prstGeom prst="rect">
            <a:avLst/>
          </a:prstGeom>
          <a:solidFill>
            <a:schemeClr val="bg2"/>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ro-RO" sz="2400" dirty="0">
                <a:solidFill>
                  <a:schemeClr val="tx2"/>
                </a:solidFill>
              </a:rPr>
              <a:t>0</a:t>
            </a:r>
            <a:r>
              <a:rPr lang="en-US" sz="2400" dirty="0">
                <a:solidFill>
                  <a:schemeClr val="tx2"/>
                </a:solidFill>
              </a:rPr>
              <a:t>1</a:t>
            </a:r>
            <a:endParaRPr lang="ro-RO" sz="1100" dirty="0">
              <a:solidFill>
                <a:schemeClr val="tx2"/>
              </a:solidFill>
            </a:endParaRPr>
          </a:p>
        </p:txBody>
      </p:sp>
      <p:sp>
        <p:nvSpPr>
          <p:cNvPr id="7" name="Google Shape;707;p56">
            <a:extLst>
              <a:ext uri="{FF2B5EF4-FFF2-40B4-BE49-F238E27FC236}">
                <a16:creationId xmlns:a16="http://schemas.microsoft.com/office/drawing/2014/main" id="{4404D818-2509-FD7D-6E7C-6047CE829FF0}"/>
              </a:ext>
            </a:extLst>
          </p:cNvPr>
          <p:cNvSpPr txBox="1">
            <a:spLocks noGrp="1"/>
          </p:cNvSpPr>
          <p:nvPr>
            <p:ph type="title"/>
          </p:nvPr>
        </p:nvSpPr>
        <p:spPr>
          <a:xfrm>
            <a:off x="1040040" y="2114550"/>
            <a:ext cx="7704000" cy="914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2400" b="1" dirty="0">
                <a:latin typeface="Assistant" pitchFamily="2" charset="-79"/>
                <a:cs typeface="Assistant" pitchFamily="2" charset="-79"/>
              </a:rPr>
              <a:t>T5 Base Model</a:t>
            </a:r>
            <a:endParaRPr sz="2400" b="1" dirty="0">
              <a:latin typeface="Assistant" pitchFamily="2" charset="-79"/>
              <a:cs typeface="Assistant" pitchFamily="2" charset="-79"/>
            </a:endParaRPr>
          </a:p>
        </p:txBody>
      </p:sp>
      <p:cxnSp>
        <p:nvCxnSpPr>
          <p:cNvPr id="15" name="Conector drept 14">
            <a:extLst>
              <a:ext uri="{FF2B5EF4-FFF2-40B4-BE49-F238E27FC236}">
                <a16:creationId xmlns:a16="http://schemas.microsoft.com/office/drawing/2014/main" id="{C8E5BCAB-D030-19DD-1ADC-129C79155DE3}"/>
              </a:ext>
            </a:extLst>
          </p:cNvPr>
          <p:cNvCxnSpPr>
            <a:cxnSpLocks/>
          </p:cNvCxnSpPr>
          <p:nvPr/>
        </p:nvCxnSpPr>
        <p:spPr>
          <a:xfrm>
            <a:off x="3101340" y="2793942"/>
            <a:ext cx="3482340"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20" name="Imagine 19">
            <a:extLst>
              <a:ext uri="{FF2B5EF4-FFF2-40B4-BE49-F238E27FC236}">
                <a16:creationId xmlns:a16="http://schemas.microsoft.com/office/drawing/2014/main" id="{F3E32664-CD45-423F-8809-CE4A2A862F8E}"/>
              </a:ext>
            </a:extLst>
          </p:cNvPr>
          <p:cNvPicPr>
            <a:picLocks noChangeAspect="1"/>
          </p:cNvPicPr>
          <p:nvPr/>
        </p:nvPicPr>
        <p:blipFill>
          <a:blip r:embed="rId3"/>
          <a:srcRect/>
          <a:stretch/>
        </p:blipFill>
        <p:spPr>
          <a:xfrm>
            <a:off x="910140" y="1323229"/>
            <a:ext cx="7193820" cy="3548199"/>
          </a:xfrm>
          <a:prstGeom prst="rect">
            <a:avLst/>
          </a:prstGeom>
        </p:spPr>
      </p:pic>
      <p:sp>
        <p:nvSpPr>
          <p:cNvPr id="3" name="CasetăText 2">
            <a:extLst>
              <a:ext uri="{FF2B5EF4-FFF2-40B4-BE49-F238E27FC236}">
                <a16:creationId xmlns:a16="http://schemas.microsoft.com/office/drawing/2014/main" id="{E8CC4E2F-6D51-A75E-C57D-F66AABA176EB}"/>
              </a:ext>
            </a:extLst>
          </p:cNvPr>
          <p:cNvSpPr txBox="1"/>
          <p:nvPr/>
        </p:nvSpPr>
        <p:spPr>
          <a:xfrm>
            <a:off x="4354192" y="4835723"/>
            <a:ext cx="308819" cy="307777"/>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9</a:t>
            </a:r>
            <a:endParaRPr lang="ro-RO"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12765307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path" presetSubtype="0" accel="50000" decel="50000" fill="hold" grpId="0" nodeType="withEffect">
                                  <p:stCondLst>
                                    <p:cond delay="0"/>
                                  </p:stCondLst>
                                  <p:childTnLst>
                                    <p:animMotion origin="layout" path="M 4.16667E-6 -0.00031 L 0.0901 -0.00031 C 0.13055 -0.00031 0.18038 -0.10123 0.18038 -0.18272 L 0.18038 -0.36512 " pathEditMode="relative" rAng="0" ptsTypes="AAAA">
                                      <p:cBhvr>
                                        <p:cTn id="6" dur="1250" fill="hold"/>
                                        <p:tgtEl>
                                          <p:spTgt spid="7"/>
                                        </p:tgtEl>
                                        <p:attrNameLst>
                                          <p:attrName>ppt_x</p:attrName>
                                          <p:attrName>ppt_y</p:attrName>
                                        </p:attrNameLst>
                                      </p:cBhvr>
                                      <p:rCtr x="9010" y="-18241"/>
                                    </p:animMotion>
                                  </p:childTnLst>
                                </p:cTn>
                              </p:par>
                              <p:par>
                                <p:cTn id="7" presetID="50" presetClass="path" presetSubtype="0" accel="50000" decel="50000" fill="hold" nodeType="withEffect">
                                  <p:stCondLst>
                                    <p:cond delay="0"/>
                                  </p:stCondLst>
                                  <p:childTnLst>
                                    <p:animMotion origin="layout" path="M -3.88889E-6 -0.00031 L 0.09011 -0.00031 C 0.13056 -0.00031 0.18039 -0.10123 0.18039 -0.18272 L 0.18039 -0.36512 " pathEditMode="relative" rAng="0" ptsTypes="AAAA">
                                      <p:cBhvr>
                                        <p:cTn id="8" dur="1250" fill="hold"/>
                                        <p:tgtEl>
                                          <p:spTgt spid="15"/>
                                        </p:tgtEl>
                                        <p:attrNameLst>
                                          <p:attrName>ppt_x</p:attrName>
                                          <p:attrName>ppt_y</p:attrName>
                                        </p:attrNameLst>
                                      </p:cBhvr>
                                      <p:rCtr x="9010" y="-18241"/>
                                    </p:animMotion>
                                  </p:childTnLst>
                                </p:cTn>
                              </p:par>
                            </p:childTnLst>
                          </p:cTn>
                        </p:par>
                        <p:par>
                          <p:cTn id="9" fill="hold">
                            <p:stCondLst>
                              <p:cond delay="1250"/>
                            </p:stCondLst>
                            <p:childTnLst>
                              <p:par>
                                <p:cTn id="10" presetID="42" presetClass="entr" presetSubtype="0" fill="hold" nodeType="after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anim calcmode="lin" valueType="num">
                                      <p:cBhvr>
                                        <p:cTn id="13" dur="500" fill="hold"/>
                                        <p:tgtEl>
                                          <p:spTgt spid="20"/>
                                        </p:tgtEl>
                                        <p:attrNameLst>
                                          <p:attrName>ppt_x</p:attrName>
                                        </p:attrNameLst>
                                      </p:cBhvr>
                                      <p:tavLst>
                                        <p:tav tm="0">
                                          <p:val>
                                            <p:strVal val="#ppt_x"/>
                                          </p:val>
                                        </p:tav>
                                        <p:tav tm="100000">
                                          <p:val>
                                            <p:strVal val="#ppt_x"/>
                                          </p:val>
                                        </p:tav>
                                      </p:tavLst>
                                    </p:anim>
                                    <p:anim calcmode="lin" valueType="num">
                                      <p:cBhvr>
                                        <p:cTn id="14" dur="5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1">
          <a:extLst>
            <a:ext uri="{FF2B5EF4-FFF2-40B4-BE49-F238E27FC236}">
              <a16:creationId xmlns:a16="http://schemas.microsoft.com/office/drawing/2014/main" id="{0460019A-73C4-2D1E-DF72-F7FB04D79414}"/>
            </a:ext>
          </a:extLst>
        </p:cNvPr>
        <p:cNvGrpSpPr/>
        <p:nvPr/>
      </p:nvGrpSpPr>
      <p:grpSpPr>
        <a:xfrm>
          <a:off x="0" y="0"/>
          <a:ext cx="0" cy="0"/>
          <a:chOff x="0" y="0"/>
          <a:chExt cx="0" cy="0"/>
        </a:xfrm>
      </p:grpSpPr>
      <p:sp>
        <p:nvSpPr>
          <p:cNvPr id="352" name="Google Shape;352;p39">
            <a:extLst>
              <a:ext uri="{FF2B5EF4-FFF2-40B4-BE49-F238E27FC236}">
                <a16:creationId xmlns:a16="http://schemas.microsoft.com/office/drawing/2014/main" id="{5EBCCEA6-DBB8-A021-DEF0-9741D2468A95}"/>
              </a:ext>
            </a:extLst>
          </p:cNvPr>
          <p:cNvSpPr txBox="1">
            <a:spLocks noGrp="1"/>
          </p:cNvSpPr>
          <p:nvPr>
            <p:ph type="title"/>
          </p:nvPr>
        </p:nvSpPr>
        <p:spPr>
          <a:xfrm>
            <a:off x="396240" y="1888994"/>
            <a:ext cx="8374380" cy="914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6000" b="1" dirty="0">
                <a:solidFill>
                  <a:schemeClr val="tx1"/>
                </a:solidFill>
                <a:latin typeface="Assistant" pitchFamily="2" charset="-79"/>
                <a:cs typeface="Assistant" pitchFamily="2" charset="-79"/>
              </a:rPr>
              <a:t>Data Augmentation</a:t>
            </a:r>
            <a:endParaRPr sz="5000" b="1" dirty="0">
              <a:solidFill>
                <a:schemeClr val="tx1"/>
              </a:solidFill>
              <a:latin typeface="Assistant" pitchFamily="2" charset="-79"/>
              <a:cs typeface="Assistant" pitchFamily="2" charset="-79"/>
            </a:endParaRPr>
          </a:p>
        </p:txBody>
      </p:sp>
      <p:grpSp>
        <p:nvGrpSpPr>
          <p:cNvPr id="355" name="Google Shape;355;p39">
            <a:extLst>
              <a:ext uri="{FF2B5EF4-FFF2-40B4-BE49-F238E27FC236}">
                <a16:creationId xmlns:a16="http://schemas.microsoft.com/office/drawing/2014/main" id="{E592683D-14DD-943C-1B3C-BE02D17CACE4}"/>
              </a:ext>
            </a:extLst>
          </p:cNvPr>
          <p:cNvGrpSpPr/>
          <p:nvPr/>
        </p:nvGrpSpPr>
        <p:grpSpPr>
          <a:xfrm>
            <a:off x="2571849" y="3506143"/>
            <a:ext cx="4000294" cy="1097356"/>
            <a:chOff x="-184725" y="2931975"/>
            <a:chExt cx="6096150" cy="1671525"/>
          </a:xfrm>
        </p:grpSpPr>
        <p:grpSp>
          <p:nvGrpSpPr>
            <p:cNvPr id="356" name="Google Shape;356;p39">
              <a:extLst>
                <a:ext uri="{FF2B5EF4-FFF2-40B4-BE49-F238E27FC236}">
                  <a16:creationId xmlns:a16="http://schemas.microsoft.com/office/drawing/2014/main" id="{E1DB0853-A9B0-8B1F-9D60-2C4783A36408}"/>
                </a:ext>
              </a:extLst>
            </p:cNvPr>
            <p:cNvGrpSpPr/>
            <p:nvPr/>
          </p:nvGrpSpPr>
          <p:grpSpPr>
            <a:xfrm>
              <a:off x="1339325" y="2931975"/>
              <a:ext cx="1524025" cy="1671525"/>
              <a:chOff x="1339325" y="1462400"/>
              <a:chExt cx="1524025" cy="1671525"/>
            </a:xfrm>
          </p:grpSpPr>
          <p:sp>
            <p:nvSpPr>
              <p:cNvPr id="357" name="Google Shape;357;p39">
                <a:extLst>
                  <a:ext uri="{FF2B5EF4-FFF2-40B4-BE49-F238E27FC236}">
                    <a16:creationId xmlns:a16="http://schemas.microsoft.com/office/drawing/2014/main" id="{BBFD4E52-7CDB-45FF-7916-A289672DC7FD}"/>
                  </a:ext>
                </a:extLst>
              </p:cNvPr>
              <p:cNvSpPr/>
              <p:nvPr/>
            </p:nvSpPr>
            <p:spPr>
              <a:xfrm>
                <a:off x="2104850" y="1462400"/>
                <a:ext cx="758500" cy="756475"/>
              </a:xfrm>
              <a:custGeom>
                <a:avLst/>
                <a:gdLst/>
                <a:ahLst/>
                <a:cxnLst/>
                <a:rect l="l" t="t" r="r" b="b"/>
                <a:pathLst>
                  <a:path w="30340" h="30259" extrusionOk="0">
                    <a:moveTo>
                      <a:pt x="2" y="0"/>
                    </a:moveTo>
                    <a:lnTo>
                      <a:pt x="0" y="30258"/>
                    </a:lnTo>
                    <a:lnTo>
                      <a:pt x="30339" y="30258"/>
                    </a:lnTo>
                    <a:lnTo>
                      <a:pt x="30339" y="0"/>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9">
                <a:extLst>
                  <a:ext uri="{FF2B5EF4-FFF2-40B4-BE49-F238E27FC236}">
                    <a16:creationId xmlns:a16="http://schemas.microsoft.com/office/drawing/2014/main" id="{39596555-7941-8896-C7B4-245A589BD17C}"/>
                  </a:ext>
                </a:extLst>
              </p:cNvPr>
              <p:cNvSpPr/>
              <p:nvPr/>
            </p:nvSpPr>
            <p:spPr>
              <a:xfrm>
                <a:off x="1339325" y="2218275"/>
                <a:ext cx="1524025" cy="915650"/>
              </a:xfrm>
              <a:custGeom>
                <a:avLst/>
                <a:gdLst/>
                <a:ahLst/>
                <a:cxnLst/>
                <a:rect l="l" t="t" r="r" b="b"/>
                <a:pathLst>
                  <a:path w="60961" h="36626" extrusionOk="0">
                    <a:moveTo>
                      <a:pt x="30621" y="1"/>
                    </a:moveTo>
                    <a:lnTo>
                      <a:pt x="1" y="36625"/>
                    </a:lnTo>
                    <a:lnTo>
                      <a:pt x="30339" y="36625"/>
                    </a:lnTo>
                    <a:lnTo>
                      <a:pt x="60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9">
                <a:extLst>
                  <a:ext uri="{FF2B5EF4-FFF2-40B4-BE49-F238E27FC236}">
                    <a16:creationId xmlns:a16="http://schemas.microsoft.com/office/drawing/2014/main" id="{2B9BE470-E882-8CEA-5451-5335A68A24C6}"/>
                  </a:ext>
                </a:extLst>
              </p:cNvPr>
              <p:cNvSpPr/>
              <p:nvPr/>
            </p:nvSpPr>
            <p:spPr>
              <a:xfrm>
                <a:off x="1339325" y="1462400"/>
                <a:ext cx="765675" cy="1671525"/>
              </a:xfrm>
              <a:custGeom>
                <a:avLst/>
                <a:gdLst/>
                <a:ahLst/>
                <a:cxnLst/>
                <a:rect l="l" t="t" r="r" b="b"/>
                <a:pathLst>
                  <a:path w="30627" h="66861" extrusionOk="0">
                    <a:moveTo>
                      <a:pt x="30623" y="0"/>
                    </a:moveTo>
                    <a:lnTo>
                      <a:pt x="1" y="36601"/>
                    </a:lnTo>
                    <a:lnTo>
                      <a:pt x="1" y="66860"/>
                    </a:lnTo>
                    <a:lnTo>
                      <a:pt x="30627" y="30258"/>
                    </a:lnTo>
                    <a:lnTo>
                      <a:pt x="30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39">
              <a:extLst>
                <a:ext uri="{FF2B5EF4-FFF2-40B4-BE49-F238E27FC236}">
                  <a16:creationId xmlns:a16="http://schemas.microsoft.com/office/drawing/2014/main" id="{C11EF3D0-E67F-48DC-40F3-8F9A542833D2}"/>
                </a:ext>
              </a:extLst>
            </p:cNvPr>
            <p:cNvGrpSpPr/>
            <p:nvPr/>
          </p:nvGrpSpPr>
          <p:grpSpPr>
            <a:xfrm>
              <a:off x="-184725" y="2931975"/>
              <a:ext cx="1524050" cy="1671525"/>
              <a:chOff x="2912575" y="1462400"/>
              <a:chExt cx="1524050" cy="1671525"/>
            </a:xfrm>
          </p:grpSpPr>
          <p:sp>
            <p:nvSpPr>
              <p:cNvPr id="361" name="Google Shape;361;p39">
                <a:extLst>
                  <a:ext uri="{FF2B5EF4-FFF2-40B4-BE49-F238E27FC236}">
                    <a16:creationId xmlns:a16="http://schemas.microsoft.com/office/drawing/2014/main" id="{FD92C1D4-8D8C-6AC2-F873-0BB52454C424}"/>
                  </a:ext>
                </a:extLst>
              </p:cNvPr>
              <p:cNvSpPr/>
              <p:nvPr/>
            </p:nvSpPr>
            <p:spPr>
              <a:xfrm>
                <a:off x="3678125" y="2377400"/>
                <a:ext cx="758475" cy="756525"/>
              </a:xfrm>
              <a:custGeom>
                <a:avLst/>
                <a:gdLst/>
                <a:ahLst/>
                <a:cxnLst/>
                <a:rect l="l" t="t" r="r" b="b"/>
                <a:pathLst>
                  <a:path w="30339" h="30261" extrusionOk="0">
                    <a:moveTo>
                      <a:pt x="0" y="1"/>
                    </a:moveTo>
                    <a:lnTo>
                      <a:pt x="0" y="30260"/>
                    </a:lnTo>
                    <a:lnTo>
                      <a:pt x="30338" y="30260"/>
                    </a:lnTo>
                    <a:lnTo>
                      <a:pt x="30338" y="1"/>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9">
                <a:extLst>
                  <a:ext uri="{FF2B5EF4-FFF2-40B4-BE49-F238E27FC236}">
                    <a16:creationId xmlns:a16="http://schemas.microsoft.com/office/drawing/2014/main" id="{AE28880C-FE02-92CA-6BF2-D21E7C49CCDA}"/>
                  </a:ext>
                </a:extLst>
              </p:cNvPr>
              <p:cNvSpPr/>
              <p:nvPr/>
            </p:nvSpPr>
            <p:spPr>
              <a:xfrm>
                <a:off x="2912575" y="1462400"/>
                <a:ext cx="1524050" cy="915625"/>
              </a:xfrm>
              <a:custGeom>
                <a:avLst/>
                <a:gdLst/>
                <a:ahLst/>
                <a:cxnLst/>
                <a:rect l="l" t="t" r="r" b="b"/>
                <a:pathLst>
                  <a:path w="60962" h="36625" extrusionOk="0">
                    <a:moveTo>
                      <a:pt x="1" y="0"/>
                    </a:moveTo>
                    <a:lnTo>
                      <a:pt x="30622" y="36625"/>
                    </a:lnTo>
                    <a:lnTo>
                      <a:pt x="60962" y="36625"/>
                    </a:lnTo>
                    <a:lnTo>
                      <a:pt x="303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9">
                <a:extLst>
                  <a:ext uri="{FF2B5EF4-FFF2-40B4-BE49-F238E27FC236}">
                    <a16:creationId xmlns:a16="http://schemas.microsoft.com/office/drawing/2014/main" id="{76D0FD87-4B45-1A4A-68FD-45A48BB047A2}"/>
                  </a:ext>
                </a:extLst>
              </p:cNvPr>
              <p:cNvSpPr/>
              <p:nvPr/>
            </p:nvSpPr>
            <p:spPr>
              <a:xfrm>
                <a:off x="2912575" y="1462400"/>
                <a:ext cx="765750" cy="1671525"/>
              </a:xfrm>
              <a:custGeom>
                <a:avLst/>
                <a:gdLst/>
                <a:ahLst/>
                <a:cxnLst/>
                <a:rect l="l" t="t" r="r" b="b"/>
                <a:pathLst>
                  <a:path w="30630" h="66861" extrusionOk="0">
                    <a:moveTo>
                      <a:pt x="1" y="0"/>
                    </a:moveTo>
                    <a:lnTo>
                      <a:pt x="1" y="30258"/>
                    </a:lnTo>
                    <a:lnTo>
                      <a:pt x="30630" y="66860"/>
                    </a:lnTo>
                    <a:lnTo>
                      <a:pt x="30630" y="3660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39">
              <a:extLst>
                <a:ext uri="{FF2B5EF4-FFF2-40B4-BE49-F238E27FC236}">
                  <a16:creationId xmlns:a16="http://schemas.microsoft.com/office/drawing/2014/main" id="{E3600D05-792A-34C3-6AF4-98E3D0409602}"/>
                </a:ext>
              </a:extLst>
            </p:cNvPr>
            <p:cNvGrpSpPr/>
            <p:nvPr/>
          </p:nvGrpSpPr>
          <p:grpSpPr>
            <a:xfrm>
              <a:off x="4387400" y="2931975"/>
              <a:ext cx="1524025" cy="1671525"/>
              <a:chOff x="1339325" y="1462400"/>
              <a:chExt cx="1524025" cy="1671525"/>
            </a:xfrm>
          </p:grpSpPr>
          <p:sp>
            <p:nvSpPr>
              <p:cNvPr id="365" name="Google Shape;365;p39">
                <a:extLst>
                  <a:ext uri="{FF2B5EF4-FFF2-40B4-BE49-F238E27FC236}">
                    <a16:creationId xmlns:a16="http://schemas.microsoft.com/office/drawing/2014/main" id="{00BD2B91-E359-3AC8-0459-664D3CF6564D}"/>
                  </a:ext>
                </a:extLst>
              </p:cNvPr>
              <p:cNvSpPr/>
              <p:nvPr/>
            </p:nvSpPr>
            <p:spPr>
              <a:xfrm>
                <a:off x="2104850" y="1462400"/>
                <a:ext cx="758500" cy="756475"/>
              </a:xfrm>
              <a:custGeom>
                <a:avLst/>
                <a:gdLst/>
                <a:ahLst/>
                <a:cxnLst/>
                <a:rect l="l" t="t" r="r" b="b"/>
                <a:pathLst>
                  <a:path w="30340" h="30259" extrusionOk="0">
                    <a:moveTo>
                      <a:pt x="2" y="0"/>
                    </a:moveTo>
                    <a:lnTo>
                      <a:pt x="0" y="30258"/>
                    </a:lnTo>
                    <a:lnTo>
                      <a:pt x="30339" y="30258"/>
                    </a:lnTo>
                    <a:lnTo>
                      <a:pt x="30339" y="0"/>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9">
                <a:extLst>
                  <a:ext uri="{FF2B5EF4-FFF2-40B4-BE49-F238E27FC236}">
                    <a16:creationId xmlns:a16="http://schemas.microsoft.com/office/drawing/2014/main" id="{4795F7F6-64D3-AF77-7D7F-BDAE92AC2373}"/>
                  </a:ext>
                </a:extLst>
              </p:cNvPr>
              <p:cNvSpPr/>
              <p:nvPr/>
            </p:nvSpPr>
            <p:spPr>
              <a:xfrm>
                <a:off x="1339325" y="2218275"/>
                <a:ext cx="1524025" cy="915650"/>
              </a:xfrm>
              <a:custGeom>
                <a:avLst/>
                <a:gdLst/>
                <a:ahLst/>
                <a:cxnLst/>
                <a:rect l="l" t="t" r="r" b="b"/>
                <a:pathLst>
                  <a:path w="60961" h="36626" extrusionOk="0">
                    <a:moveTo>
                      <a:pt x="30621" y="1"/>
                    </a:moveTo>
                    <a:lnTo>
                      <a:pt x="1" y="36625"/>
                    </a:lnTo>
                    <a:lnTo>
                      <a:pt x="30339" y="36625"/>
                    </a:lnTo>
                    <a:lnTo>
                      <a:pt x="60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9">
                <a:extLst>
                  <a:ext uri="{FF2B5EF4-FFF2-40B4-BE49-F238E27FC236}">
                    <a16:creationId xmlns:a16="http://schemas.microsoft.com/office/drawing/2014/main" id="{867CE6DE-0102-EAC1-3111-F7DB864BC5D0}"/>
                  </a:ext>
                </a:extLst>
              </p:cNvPr>
              <p:cNvSpPr/>
              <p:nvPr/>
            </p:nvSpPr>
            <p:spPr>
              <a:xfrm>
                <a:off x="1339325" y="1462400"/>
                <a:ext cx="765675" cy="1671525"/>
              </a:xfrm>
              <a:custGeom>
                <a:avLst/>
                <a:gdLst/>
                <a:ahLst/>
                <a:cxnLst/>
                <a:rect l="l" t="t" r="r" b="b"/>
                <a:pathLst>
                  <a:path w="30627" h="66861" extrusionOk="0">
                    <a:moveTo>
                      <a:pt x="30623" y="0"/>
                    </a:moveTo>
                    <a:lnTo>
                      <a:pt x="1" y="36601"/>
                    </a:lnTo>
                    <a:lnTo>
                      <a:pt x="1" y="66860"/>
                    </a:lnTo>
                    <a:lnTo>
                      <a:pt x="30627" y="30258"/>
                    </a:lnTo>
                    <a:lnTo>
                      <a:pt x="30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39">
              <a:extLst>
                <a:ext uri="{FF2B5EF4-FFF2-40B4-BE49-F238E27FC236}">
                  <a16:creationId xmlns:a16="http://schemas.microsoft.com/office/drawing/2014/main" id="{1405CC21-C76B-37DE-0BED-6E07AC55AAF9}"/>
                </a:ext>
              </a:extLst>
            </p:cNvPr>
            <p:cNvGrpSpPr/>
            <p:nvPr/>
          </p:nvGrpSpPr>
          <p:grpSpPr>
            <a:xfrm>
              <a:off x="2863350" y="2931975"/>
              <a:ext cx="1524050" cy="1671525"/>
              <a:chOff x="2912575" y="1462400"/>
              <a:chExt cx="1524050" cy="1671525"/>
            </a:xfrm>
          </p:grpSpPr>
          <p:sp>
            <p:nvSpPr>
              <p:cNvPr id="369" name="Google Shape;369;p39">
                <a:extLst>
                  <a:ext uri="{FF2B5EF4-FFF2-40B4-BE49-F238E27FC236}">
                    <a16:creationId xmlns:a16="http://schemas.microsoft.com/office/drawing/2014/main" id="{D785BE24-6DFE-0DA0-06DD-5BBD872EEB87}"/>
                  </a:ext>
                </a:extLst>
              </p:cNvPr>
              <p:cNvSpPr/>
              <p:nvPr/>
            </p:nvSpPr>
            <p:spPr>
              <a:xfrm>
                <a:off x="3678125" y="2377400"/>
                <a:ext cx="758475" cy="756525"/>
              </a:xfrm>
              <a:custGeom>
                <a:avLst/>
                <a:gdLst/>
                <a:ahLst/>
                <a:cxnLst/>
                <a:rect l="l" t="t" r="r" b="b"/>
                <a:pathLst>
                  <a:path w="30339" h="30261" extrusionOk="0">
                    <a:moveTo>
                      <a:pt x="0" y="1"/>
                    </a:moveTo>
                    <a:lnTo>
                      <a:pt x="0" y="30260"/>
                    </a:lnTo>
                    <a:lnTo>
                      <a:pt x="30338" y="30260"/>
                    </a:lnTo>
                    <a:lnTo>
                      <a:pt x="30338" y="1"/>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a:extLst>
                  <a:ext uri="{FF2B5EF4-FFF2-40B4-BE49-F238E27FC236}">
                    <a16:creationId xmlns:a16="http://schemas.microsoft.com/office/drawing/2014/main" id="{57AC7244-BFFB-0B9F-B366-FA110D3D7E35}"/>
                  </a:ext>
                </a:extLst>
              </p:cNvPr>
              <p:cNvSpPr/>
              <p:nvPr/>
            </p:nvSpPr>
            <p:spPr>
              <a:xfrm>
                <a:off x="2912575" y="1462400"/>
                <a:ext cx="1524050" cy="915625"/>
              </a:xfrm>
              <a:custGeom>
                <a:avLst/>
                <a:gdLst/>
                <a:ahLst/>
                <a:cxnLst/>
                <a:rect l="l" t="t" r="r" b="b"/>
                <a:pathLst>
                  <a:path w="60962" h="36625" extrusionOk="0">
                    <a:moveTo>
                      <a:pt x="1" y="0"/>
                    </a:moveTo>
                    <a:lnTo>
                      <a:pt x="30622" y="36625"/>
                    </a:lnTo>
                    <a:lnTo>
                      <a:pt x="60962" y="36625"/>
                    </a:lnTo>
                    <a:lnTo>
                      <a:pt x="303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a:extLst>
                  <a:ext uri="{FF2B5EF4-FFF2-40B4-BE49-F238E27FC236}">
                    <a16:creationId xmlns:a16="http://schemas.microsoft.com/office/drawing/2014/main" id="{0DCD3746-4E1E-A3A3-D423-7689FFFDACBC}"/>
                  </a:ext>
                </a:extLst>
              </p:cNvPr>
              <p:cNvSpPr/>
              <p:nvPr/>
            </p:nvSpPr>
            <p:spPr>
              <a:xfrm>
                <a:off x="2912575" y="1462400"/>
                <a:ext cx="765750" cy="1671525"/>
              </a:xfrm>
              <a:custGeom>
                <a:avLst/>
                <a:gdLst/>
                <a:ahLst/>
                <a:cxnLst/>
                <a:rect l="l" t="t" r="r" b="b"/>
                <a:pathLst>
                  <a:path w="30630" h="66861" extrusionOk="0">
                    <a:moveTo>
                      <a:pt x="1" y="0"/>
                    </a:moveTo>
                    <a:lnTo>
                      <a:pt x="1" y="30258"/>
                    </a:lnTo>
                    <a:lnTo>
                      <a:pt x="30630" y="66860"/>
                    </a:lnTo>
                    <a:lnTo>
                      <a:pt x="30630" y="3660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618209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2"/>
          <p:cNvSpPr txBox="1">
            <a:spLocks noGrp="1"/>
          </p:cNvSpPr>
          <p:nvPr>
            <p:ph type="subTitle" idx="1"/>
          </p:nvPr>
        </p:nvSpPr>
        <p:spPr>
          <a:xfrm>
            <a:off x="1698905" y="1564750"/>
            <a:ext cx="5186100" cy="457200"/>
          </a:xfrm>
          <a:prstGeom prst="rect">
            <a:avLst/>
          </a:prstGeom>
        </p:spPr>
        <p:txBody>
          <a:bodyPr spcFirstLastPara="1" wrap="square" lIns="91425" tIns="91425" rIns="91425" bIns="91425" anchor="ctr" anchorCtr="0">
            <a:noAutofit/>
          </a:bodyPr>
          <a:lstStyle/>
          <a:p>
            <a:pPr marL="0" lvl="0" indent="0"/>
            <a:r>
              <a:rPr lang="ro-RO" dirty="0"/>
              <a:t>Unsaturated </a:t>
            </a:r>
            <a:r>
              <a:rPr lang="en-US" dirty="0"/>
              <a:t>R</a:t>
            </a:r>
            <a:r>
              <a:rPr lang="ro-RO" dirty="0"/>
              <a:t>esearch</a:t>
            </a:r>
            <a:endParaRPr dirty="0"/>
          </a:p>
        </p:txBody>
      </p:sp>
      <p:sp>
        <p:nvSpPr>
          <p:cNvPr id="402" name="Google Shape;402;p42"/>
          <p:cNvSpPr txBox="1">
            <a:spLocks noGrp="1"/>
          </p:cNvSpPr>
          <p:nvPr>
            <p:ph type="subTitle" idx="2"/>
          </p:nvPr>
        </p:nvSpPr>
        <p:spPr>
          <a:xfrm>
            <a:off x="2259030" y="3023075"/>
            <a:ext cx="5186100" cy="457200"/>
          </a:xfrm>
          <a:prstGeom prst="rect">
            <a:avLst/>
          </a:prstGeom>
        </p:spPr>
        <p:txBody>
          <a:bodyPr spcFirstLastPara="1" wrap="square" lIns="91425" tIns="91425" rIns="91425" bIns="91425" anchor="ctr" anchorCtr="0">
            <a:noAutofit/>
          </a:bodyPr>
          <a:lstStyle/>
          <a:p>
            <a:pPr marL="0" lvl="0" indent="0"/>
            <a:r>
              <a:rPr lang="en-US" dirty="0"/>
              <a:t>Significant Impact</a:t>
            </a:r>
            <a:endParaRPr dirty="0"/>
          </a:p>
        </p:txBody>
      </p:sp>
      <p:sp>
        <p:nvSpPr>
          <p:cNvPr id="403" name="Google Shape;403;p42"/>
          <p:cNvSpPr txBox="1">
            <a:spLocks noGrp="1"/>
          </p:cNvSpPr>
          <p:nvPr>
            <p:ph type="subTitle" idx="3"/>
          </p:nvPr>
        </p:nvSpPr>
        <p:spPr>
          <a:xfrm>
            <a:off x="1698882" y="2021950"/>
            <a:ext cx="5374916" cy="640200"/>
          </a:xfrm>
          <a:prstGeom prst="rect">
            <a:avLst/>
          </a:prstGeom>
        </p:spPr>
        <p:txBody>
          <a:bodyPr spcFirstLastPara="1" wrap="square" lIns="91425" tIns="91425" rIns="91425" bIns="91425" anchor="t" anchorCtr="0">
            <a:noAutofit/>
          </a:bodyPr>
          <a:lstStyle/>
          <a:p>
            <a:pPr marL="0" lvl="0" indent="0"/>
            <a:r>
              <a:rPr lang="en-US" dirty="0"/>
              <a:t>Insufficient researchers to advance new discoveries for the Romanian language. Opportunity and potential exist for new experiments.</a:t>
            </a:r>
            <a:endParaRPr dirty="0"/>
          </a:p>
        </p:txBody>
      </p:sp>
      <p:sp>
        <p:nvSpPr>
          <p:cNvPr id="404" name="Google Shape;404;p42"/>
          <p:cNvSpPr txBox="1">
            <a:spLocks noGrp="1"/>
          </p:cNvSpPr>
          <p:nvPr>
            <p:ph type="subTitle" idx="4"/>
          </p:nvPr>
        </p:nvSpPr>
        <p:spPr>
          <a:xfrm>
            <a:off x="719988" y="3480275"/>
            <a:ext cx="6725119" cy="640200"/>
          </a:xfrm>
          <a:prstGeom prst="rect">
            <a:avLst/>
          </a:prstGeom>
        </p:spPr>
        <p:txBody>
          <a:bodyPr spcFirstLastPara="1" wrap="square" lIns="91425" tIns="91425" rIns="91425" bIns="91425" anchor="t" anchorCtr="0">
            <a:noAutofit/>
          </a:bodyPr>
          <a:lstStyle/>
          <a:p>
            <a:pPr marL="0" lvl="0" indent="0"/>
            <a:r>
              <a:rPr lang="en-US" dirty="0"/>
              <a:t>Many would benefit from a well-performing grammar checker or an automatic news summarizer, including: </a:t>
            </a:r>
            <a:r>
              <a:rPr lang="en-US" i="1" dirty="0"/>
              <a:t>ordinary people, foreign students, journalists, writers, …</a:t>
            </a:r>
            <a:endParaRPr i="1" dirty="0"/>
          </a:p>
        </p:txBody>
      </p:sp>
      <p:sp>
        <p:nvSpPr>
          <p:cNvPr id="405" name="Google Shape;405;p42"/>
          <p:cNvSpPr/>
          <p:nvPr/>
        </p:nvSpPr>
        <p:spPr>
          <a:xfrm>
            <a:off x="720000" y="1701075"/>
            <a:ext cx="779700" cy="779700"/>
          </a:xfrm>
          <a:prstGeom prst="roundRect">
            <a:avLst>
              <a:gd name="adj"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06" name="Google Shape;406;p42"/>
          <p:cNvSpPr/>
          <p:nvPr/>
        </p:nvSpPr>
        <p:spPr>
          <a:xfrm>
            <a:off x="7644312" y="3157786"/>
            <a:ext cx="779700" cy="779700"/>
          </a:xfrm>
          <a:prstGeom prst="roundRect">
            <a:avLst>
              <a:gd name="adj"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08" name="Google Shape;408;p42"/>
          <p:cNvGrpSpPr/>
          <p:nvPr/>
        </p:nvGrpSpPr>
        <p:grpSpPr>
          <a:xfrm>
            <a:off x="956947" y="1856877"/>
            <a:ext cx="306470" cy="467751"/>
            <a:chOff x="4104754" y="2055367"/>
            <a:chExt cx="306195" cy="466445"/>
          </a:xfrm>
        </p:grpSpPr>
        <p:sp>
          <p:nvSpPr>
            <p:cNvPr id="409" name="Google Shape;409;p42"/>
            <p:cNvSpPr/>
            <p:nvPr/>
          </p:nvSpPr>
          <p:spPr>
            <a:xfrm>
              <a:off x="4104754" y="2133219"/>
              <a:ext cx="122822" cy="184870"/>
            </a:xfrm>
            <a:custGeom>
              <a:avLst/>
              <a:gdLst/>
              <a:ahLst/>
              <a:cxnLst/>
              <a:rect l="l" t="t" r="r" b="b"/>
              <a:pathLst>
                <a:path w="4430" h="6668" extrusionOk="0">
                  <a:moveTo>
                    <a:pt x="772" y="0"/>
                  </a:moveTo>
                  <a:cubicBezTo>
                    <a:pt x="353" y="0"/>
                    <a:pt x="12" y="341"/>
                    <a:pt x="11" y="760"/>
                  </a:cubicBezTo>
                  <a:lnTo>
                    <a:pt x="1" y="5898"/>
                  </a:lnTo>
                  <a:cubicBezTo>
                    <a:pt x="1" y="6102"/>
                    <a:pt x="79" y="6293"/>
                    <a:pt x="224" y="6436"/>
                  </a:cubicBezTo>
                  <a:cubicBezTo>
                    <a:pt x="367" y="6580"/>
                    <a:pt x="558" y="6661"/>
                    <a:pt x="761" y="6661"/>
                  </a:cubicBezTo>
                  <a:lnTo>
                    <a:pt x="4181" y="6668"/>
                  </a:lnTo>
                  <a:cubicBezTo>
                    <a:pt x="4318" y="6668"/>
                    <a:pt x="4430" y="6557"/>
                    <a:pt x="4430" y="6421"/>
                  </a:cubicBezTo>
                  <a:cubicBezTo>
                    <a:pt x="4430" y="6284"/>
                    <a:pt x="4319" y="6172"/>
                    <a:pt x="4183" y="6172"/>
                  </a:cubicBezTo>
                  <a:lnTo>
                    <a:pt x="759" y="6165"/>
                  </a:lnTo>
                  <a:cubicBezTo>
                    <a:pt x="688" y="6165"/>
                    <a:pt x="623" y="6137"/>
                    <a:pt x="573" y="6087"/>
                  </a:cubicBezTo>
                  <a:cubicBezTo>
                    <a:pt x="524" y="6037"/>
                    <a:pt x="495" y="5969"/>
                    <a:pt x="497" y="5898"/>
                  </a:cubicBezTo>
                  <a:lnTo>
                    <a:pt x="505" y="760"/>
                  </a:lnTo>
                  <a:cubicBezTo>
                    <a:pt x="505" y="614"/>
                    <a:pt x="624" y="495"/>
                    <a:pt x="771" y="495"/>
                  </a:cubicBezTo>
                  <a:lnTo>
                    <a:pt x="1502" y="497"/>
                  </a:lnTo>
                  <a:cubicBezTo>
                    <a:pt x="1639" y="497"/>
                    <a:pt x="1751" y="387"/>
                    <a:pt x="1751" y="250"/>
                  </a:cubicBezTo>
                  <a:cubicBezTo>
                    <a:pt x="1751" y="114"/>
                    <a:pt x="1640" y="2"/>
                    <a:pt x="1504" y="2"/>
                  </a:cubicBezTo>
                  <a:lnTo>
                    <a:pt x="7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0" name="Google Shape;410;p42"/>
            <p:cNvSpPr/>
            <p:nvPr/>
          </p:nvSpPr>
          <p:spPr>
            <a:xfrm>
              <a:off x="4131675" y="2055367"/>
              <a:ext cx="279274" cy="466445"/>
            </a:xfrm>
            <a:custGeom>
              <a:avLst/>
              <a:gdLst/>
              <a:ahLst/>
              <a:cxnLst/>
              <a:rect l="l" t="t" r="r" b="b"/>
              <a:pathLst>
                <a:path w="10073" h="16824" extrusionOk="0">
                  <a:moveTo>
                    <a:pt x="5240" y="4504"/>
                  </a:moveTo>
                  <a:cubicBezTo>
                    <a:pt x="5293" y="4504"/>
                    <a:pt x="5345" y="4506"/>
                    <a:pt x="5398" y="4511"/>
                  </a:cubicBezTo>
                  <a:cubicBezTo>
                    <a:pt x="5518" y="5534"/>
                    <a:pt x="5520" y="6656"/>
                    <a:pt x="5284" y="7776"/>
                  </a:cubicBezTo>
                  <a:cubicBezTo>
                    <a:pt x="5262" y="7776"/>
                    <a:pt x="5241" y="7777"/>
                    <a:pt x="5219" y="7777"/>
                  </a:cubicBezTo>
                  <a:cubicBezTo>
                    <a:pt x="4892" y="7777"/>
                    <a:pt x="4573" y="7676"/>
                    <a:pt x="4300" y="7487"/>
                  </a:cubicBezTo>
                  <a:cubicBezTo>
                    <a:pt x="3942" y="7239"/>
                    <a:pt x="3700" y="6864"/>
                    <a:pt x="3624" y="6432"/>
                  </a:cubicBezTo>
                  <a:cubicBezTo>
                    <a:pt x="3546" y="6003"/>
                    <a:pt x="3641" y="5567"/>
                    <a:pt x="3889" y="5207"/>
                  </a:cubicBezTo>
                  <a:cubicBezTo>
                    <a:pt x="4198" y="4763"/>
                    <a:pt x="4709" y="4504"/>
                    <a:pt x="5240" y="4504"/>
                  </a:cubicBezTo>
                  <a:close/>
                  <a:moveTo>
                    <a:pt x="4840" y="521"/>
                  </a:moveTo>
                  <a:lnTo>
                    <a:pt x="6692" y="1594"/>
                  </a:lnTo>
                  <a:cubicBezTo>
                    <a:pt x="6767" y="1638"/>
                    <a:pt x="6849" y="1659"/>
                    <a:pt x="6932" y="1659"/>
                  </a:cubicBezTo>
                  <a:cubicBezTo>
                    <a:pt x="7024" y="1659"/>
                    <a:pt x="7115" y="1633"/>
                    <a:pt x="7196" y="1580"/>
                  </a:cubicBezTo>
                  <a:lnTo>
                    <a:pt x="8793" y="533"/>
                  </a:lnTo>
                  <a:lnTo>
                    <a:pt x="8793" y="533"/>
                  </a:lnTo>
                  <a:cubicBezTo>
                    <a:pt x="9071" y="2050"/>
                    <a:pt x="10072" y="9476"/>
                    <a:pt x="4345" y="13805"/>
                  </a:cubicBezTo>
                  <a:cubicBezTo>
                    <a:pt x="4134" y="13578"/>
                    <a:pt x="3895" y="13337"/>
                    <a:pt x="3641" y="13095"/>
                  </a:cubicBezTo>
                  <a:cubicBezTo>
                    <a:pt x="3425" y="12888"/>
                    <a:pt x="3209" y="12690"/>
                    <a:pt x="3001" y="12513"/>
                  </a:cubicBezTo>
                  <a:cubicBezTo>
                    <a:pt x="4038" y="11631"/>
                    <a:pt x="4817" y="10584"/>
                    <a:pt x="5314" y="9395"/>
                  </a:cubicBezTo>
                  <a:cubicBezTo>
                    <a:pt x="5490" y="8973"/>
                    <a:pt x="5632" y="8533"/>
                    <a:pt x="5739" y="8074"/>
                  </a:cubicBezTo>
                  <a:cubicBezTo>
                    <a:pt x="5903" y="7369"/>
                    <a:pt x="5984" y="6625"/>
                    <a:pt x="5984" y="5847"/>
                  </a:cubicBezTo>
                  <a:cubicBezTo>
                    <a:pt x="5983" y="4834"/>
                    <a:pt x="5841" y="3868"/>
                    <a:pt x="5643" y="3017"/>
                  </a:cubicBezTo>
                  <a:cubicBezTo>
                    <a:pt x="5643" y="3014"/>
                    <a:pt x="5642" y="3010"/>
                    <a:pt x="5642" y="3009"/>
                  </a:cubicBezTo>
                  <a:cubicBezTo>
                    <a:pt x="5401" y="1963"/>
                    <a:pt x="5080" y="1091"/>
                    <a:pt x="4840" y="521"/>
                  </a:cubicBezTo>
                  <a:close/>
                  <a:moveTo>
                    <a:pt x="1590" y="12092"/>
                  </a:moveTo>
                  <a:cubicBezTo>
                    <a:pt x="1724" y="12143"/>
                    <a:pt x="2024" y="12341"/>
                    <a:pt x="2452" y="12695"/>
                  </a:cubicBezTo>
                  <a:cubicBezTo>
                    <a:pt x="2457" y="12700"/>
                    <a:pt x="2463" y="12703"/>
                    <a:pt x="2467" y="12709"/>
                  </a:cubicBezTo>
                  <a:cubicBezTo>
                    <a:pt x="2707" y="12908"/>
                    <a:pt x="2989" y="13156"/>
                    <a:pt x="3301" y="13456"/>
                  </a:cubicBezTo>
                  <a:cubicBezTo>
                    <a:pt x="3635" y="13775"/>
                    <a:pt x="3908" y="14060"/>
                    <a:pt x="4126" y="14301"/>
                  </a:cubicBezTo>
                  <a:cubicBezTo>
                    <a:pt x="4129" y="14307"/>
                    <a:pt x="4134" y="14310"/>
                    <a:pt x="4139" y="14315"/>
                  </a:cubicBezTo>
                  <a:cubicBezTo>
                    <a:pt x="4487" y="14703"/>
                    <a:pt x="4683" y="14977"/>
                    <a:pt x="4739" y="15108"/>
                  </a:cubicBezTo>
                  <a:cubicBezTo>
                    <a:pt x="4560" y="15247"/>
                    <a:pt x="3869" y="15562"/>
                    <a:pt x="2700" y="15905"/>
                  </a:cubicBezTo>
                  <a:cubicBezTo>
                    <a:pt x="1644" y="16212"/>
                    <a:pt x="930" y="16329"/>
                    <a:pt x="635" y="16329"/>
                  </a:cubicBezTo>
                  <a:cubicBezTo>
                    <a:pt x="603" y="16329"/>
                    <a:pt x="576" y="16328"/>
                    <a:pt x="554" y="16325"/>
                  </a:cubicBezTo>
                  <a:cubicBezTo>
                    <a:pt x="517" y="16099"/>
                    <a:pt x="590" y="15345"/>
                    <a:pt x="879" y="14160"/>
                  </a:cubicBezTo>
                  <a:cubicBezTo>
                    <a:pt x="1168" y="12977"/>
                    <a:pt x="1452" y="12273"/>
                    <a:pt x="1590" y="12092"/>
                  </a:cubicBezTo>
                  <a:close/>
                  <a:moveTo>
                    <a:pt x="4810" y="1"/>
                  </a:moveTo>
                  <a:cubicBezTo>
                    <a:pt x="4697" y="1"/>
                    <a:pt x="4586" y="42"/>
                    <a:pt x="4494" y="122"/>
                  </a:cubicBezTo>
                  <a:cubicBezTo>
                    <a:pt x="4335" y="260"/>
                    <a:pt x="4288" y="477"/>
                    <a:pt x="4369" y="670"/>
                  </a:cubicBezTo>
                  <a:cubicBezTo>
                    <a:pt x="4565" y="1132"/>
                    <a:pt x="4851" y="1885"/>
                    <a:pt x="5084" y="2815"/>
                  </a:cubicBezTo>
                  <a:lnTo>
                    <a:pt x="1656" y="2810"/>
                  </a:lnTo>
                  <a:cubicBezTo>
                    <a:pt x="1520" y="2810"/>
                    <a:pt x="1408" y="2920"/>
                    <a:pt x="1408" y="3058"/>
                  </a:cubicBezTo>
                  <a:cubicBezTo>
                    <a:pt x="1408" y="3195"/>
                    <a:pt x="1519" y="3307"/>
                    <a:pt x="1656" y="3307"/>
                  </a:cubicBezTo>
                  <a:lnTo>
                    <a:pt x="5199" y="3313"/>
                  </a:lnTo>
                  <a:cubicBezTo>
                    <a:pt x="5247" y="3538"/>
                    <a:pt x="5291" y="3773"/>
                    <a:pt x="5328" y="4014"/>
                  </a:cubicBezTo>
                  <a:cubicBezTo>
                    <a:pt x="5298" y="4013"/>
                    <a:pt x="5268" y="4012"/>
                    <a:pt x="5237" y="4012"/>
                  </a:cubicBezTo>
                  <a:cubicBezTo>
                    <a:pt x="4547" y="4012"/>
                    <a:pt x="3884" y="4352"/>
                    <a:pt x="3483" y="4928"/>
                  </a:cubicBezTo>
                  <a:cubicBezTo>
                    <a:pt x="3159" y="5396"/>
                    <a:pt x="3034" y="5963"/>
                    <a:pt x="3135" y="6524"/>
                  </a:cubicBezTo>
                  <a:cubicBezTo>
                    <a:pt x="3237" y="7085"/>
                    <a:pt x="3551" y="7574"/>
                    <a:pt x="4019" y="7899"/>
                  </a:cubicBezTo>
                  <a:cubicBezTo>
                    <a:pt x="4359" y="8135"/>
                    <a:pt x="4757" y="8266"/>
                    <a:pt x="5165" y="8278"/>
                  </a:cubicBezTo>
                  <a:cubicBezTo>
                    <a:pt x="5099" y="8514"/>
                    <a:pt x="5023" y="8751"/>
                    <a:pt x="4935" y="8986"/>
                  </a:cubicBezTo>
                  <a:lnTo>
                    <a:pt x="4335" y="8986"/>
                  </a:lnTo>
                  <a:cubicBezTo>
                    <a:pt x="4199" y="8986"/>
                    <a:pt x="4087" y="9095"/>
                    <a:pt x="4087" y="9231"/>
                  </a:cubicBezTo>
                  <a:cubicBezTo>
                    <a:pt x="4087" y="9369"/>
                    <a:pt x="4197" y="9480"/>
                    <a:pt x="4334" y="9480"/>
                  </a:cubicBezTo>
                  <a:lnTo>
                    <a:pt x="4724" y="9480"/>
                  </a:lnTo>
                  <a:cubicBezTo>
                    <a:pt x="4278" y="10445"/>
                    <a:pt x="3602" y="11369"/>
                    <a:pt x="2615" y="12192"/>
                  </a:cubicBezTo>
                  <a:cubicBezTo>
                    <a:pt x="2546" y="12136"/>
                    <a:pt x="2480" y="12085"/>
                    <a:pt x="2416" y="12037"/>
                  </a:cubicBezTo>
                  <a:cubicBezTo>
                    <a:pt x="1951" y="11688"/>
                    <a:pt x="1711" y="11584"/>
                    <a:pt x="1547" y="11584"/>
                  </a:cubicBezTo>
                  <a:cubicBezTo>
                    <a:pt x="1508" y="11584"/>
                    <a:pt x="1474" y="11590"/>
                    <a:pt x="1442" y="11599"/>
                  </a:cubicBezTo>
                  <a:cubicBezTo>
                    <a:pt x="1271" y="11649"/>
                    <a:pt x="1107" y="11820"/>
                    <a:pt x="855" y="12491"/>
                  </a:cubicBezTo>
                  <a:cubicBezTo>
                    <a:pt x="702" y="12906"/>
                    <a:pt x="538" y="13457"/>
                    <a:pt x="394" y="14044"/>
                  </a:cubicBezTo>
                  <a:cubicBezTo>
                    <a:pt x="250" y="14632"/>
                    <a:pt x="142" y="15196"/>
                    <a:pt x="88" y="15635"/>
                  </a:cubicBezTo>
                  <a:cubicBezTo>
                    <a:pt x="0" y="16346"/>
                    <a:pt x="70" y="16574"/>
                    <a:pt x="198" y="16699"/>
                  </a:cubicBezTo>
                  <a:cubicBezTo>
                    <a:pt x="277" y="16774"/>
                    <a:pt x="394" y="16824"/>
                    <a:pt x="638" y="16824"/>
                  </a:cubicBezTo>
                  <a:cubicBezTo>
                    <a:pt x="790" y="16824"/>
                    <a:pt x="990" y="16805"/>
                    <a:pt x="1263" y="16758"/>
                  </a:cubicBezTo>
                  <a:cubicBezTo>
                    <a:pt x="1699" y="16686"/>
                    <a:pt x="2259" y="16551"/>
                    <a:pt x="2837" y="16382"/>
                  </a:cubicBezTo>
                  <a:cubicBezTo>
                    <a:pt x="3418" y="16213"/>
                    <a:pt x="3962" y="16025"/>
                    <a:pt x="4368" y="15851"/>
                  </a:cubicBezTo>
                  <a:cubicBezTo>
                    <a:pt x="5028" y="15571"/>
                    <a:pt x="5192" y="15399"/>
                    <a:pt x="5234" y="15226"/>
                  </a:cubicBezTo>
                  <a:cubicBezTo>
                    <a:pt x="5277" y="15054"/>
                    <a:pt x="5212" y="14825"/>
                    <a:pt x="4753" y="14273"/>
                  </a:cubicBezTo>
                  <a:cubicBezTo>
                    <a:pt x="4729" y="14243"/>
                    <a:pt x="4700" y="14210"/>
                    <a:pt x="4673" y="14177"/>
                  </a:cubicBezTo>
                  <a:cubicBezTo>
                    <a:pt x="5994" y="13172"/>
                    <a:pt x="7063" y="11940"/>
                    <a:pt x="7855" y="10508"/>
                  </a:cubicBezTo>
                  <a:cubicBezTo>
                    <a:pt x="8544" y="9263"/>
                    <a:pt x="9028" y="7858"/>
                    <a:pt x="9295" y="6332"/>
                  </a:cubicBezTo>
                  <a:cubicBezTo>
                    <a:pt x="9768" y="3645"/>
                    <a:pt x="9440" y="1300"/>
                    <a:pt x="9278" y="418"/>
                  </a:cubicBezTo>
                  <a:cubicBezTo>
                    <a:pt x="9250" y="260"/>
                    <a:pt x="9143" y="126"/>
                    <a:pt x="8994" y="63"/>
                  </a:cubicBezTo>
                  <a:cubicBezTo>
                    <a:pt x="8934" y="37"/>
                    <a:pt x="8871" y="24"/>
                    <a:pt x="8808" y="24"/>
                  </a:cubicBezTo>
                  <a:cubicBezTo>
                    <a:pt x="8715" y="24"/>
                    <a:pt x="8623" y="51"/>
                    <a:pt x="8543" y="104"/>
                  </a:cubicBezTo>
                  <a:lnTo>
                    <a:pt x="6935" y="1156"/>
                  </a:lnTo>
                  <a:lnTo>
                    <a:pt x="5053" y="67"/>
                  </a:lnTo>
                  <a:cubicBezTo>
                    <a:pt x="4976" y="22"/>
                    <a:pt x="4893" y="1"/>
                    <a:pt x="48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endParaRPr>
            </a:p>
          </p:txBody>
        </p:sp>
      </p:grpSp>
      <p:sp>
        <p:nvSpPr>
          <p:cNvPr id="411" name="Google Shape;411;p42"/>
          <p:cNvSpPr txBox="1">
            <a:spLocks noGrp="1"/>
          </p:cNvSpPr>
          <p:nvPr>
            <p:ph type="title"/>
          </p:nvPr>
        </p:nvSpPr>
        <p:spPr>
          <a:xfrm>
            <a:off x="719988" y="441734"/>
            <a:ext cx="8624526"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200" u="sng" dirty="0">
                <a:solidFill>
                  <a:srgbClr val="7030A0"/>
                </a:solidFill>
              </a:rPr>
              <a:t>WHY. </a:t>
            </a:r>
            <a:r>
              <a:rPr lang="en-US" sz="3200" u="sng" dirty="0">
                <a:solidFill>
                  <a:srgbClr val="0070C0"/>
                </a:solidFill>
              </a:rPr>
              <a:t>GEC, </a:t>
            </a:r>
            <a:r>
              <a:rPr lang="en-US" sz="3200" u="sng" dirty="0">
                <a:solidFill>
                  <a:srgbClr val="A0324A"/>
                </a:solidFill>
              </a:rPr>
              <a:t>ANS</a:t>
            </a:r>
            <a:r>
              <a:rPr lang="en-US" sz="3200" u="sng" dirty="0"/>
              <a:t> for Romanian language?</a:t>
            </a:r>
            <a:endParaRPr lang="ro-RO" sz="3200" u="sng" dirty="0">
              <a:solidFill>
                <a:schemeClr val="dk2"/>
              </a:solidFill>
            </a:endParaRPr>
          </a:p>
        </p:txBody>
      </p:sp>
      <p:sp>
        <p:nvSpPr>
          <p:cNvPr id="13" name="Dreptunghi 12">
            <a:extLst>
              <a:ext uri="{FF2B5EF4-FFF2-40B4-BE49-F238E27FC236}">
                <a16:creationId xmlns:a16="http://schemas.microsoft.com/office/drawing/2014/main" id="{F8F9258A-32B5-2E96-6964-06A2FA562794}"/>
              </a:ext>
            </a:extLst>
          </p:cNvPr>
          <p:cNvSpPr/>
          <p:nvPr/>
        </p:nvSpPr>
        <p:spPr>
          <a:xfrm>
            <a:off x="722086" y="1708861"/>
            <a:ext cx="777614" cy="777614"/>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o-RO" dirty="0"/>
          </a:p>
        </p:txBody>
      </p:sp>
      <p:grpSp>
        <p:nvGrpSpPr>
          <p:cNvPr id="14" name="Google Shape;13190;p90">
            <a:extLst>
              <a:ext uri="{FF2B5EF4-FFF2-40B4-BE49-F238E27FC236}">
                <a16:creationId xmlns:a16="http://schemas.microsoft.com/office/drawing/2014/main" id="{29F2DE7A-1FA7-863F-EECB-DC33F556B1EE}"/>
              </a:ext>
            </a:extLst>
          </p:cNvPr>
          <p:cNvGrpSpPr/>
          <p:nvPr/>
        </p:nvGrpSpPr>
        <p:grpSpPr>
          <a:xfrm>
            <a:off x="861741" y="1821745"/>
            <a:ext cx="538580" cy="529826"/>
            <a:chOff x="4210933" y="2926777"/>
            <a:chExt cx="280072" cy="275520"/>
          </a:xfrm>
          <a:solidFill>
            <a:schemeClr val="tx2"/>
          </a:solidFill>
        </p:grpSpPr>
        <p:sp>
          <p:nvSpPr>
            <p:cNvPr id="15" name="Google Shape;13191;p90">
              <a:extLst>
                <a:ext uri="{FF2B5EF4-FFF2-40B4-BE49-F238E27FC236}">
                  <a16:creationId xmlns:a16="http://schemas.microsoft.com/office/drawing/2014/main" id="{677D8A05-A25D-4695-54D4-D5A8EFF927C0}"/>
                </a:ext>
              </a:extLst>
            </p:cNvPr>
            <p:cNvSpPr/>
            <p:nvPr/>
          </p:nvSpPr>
          <p:spPr>
            <a:xfrm>
              <a:off x="4490623" y="2970352"/>
              <a:ext cx="32" cy="414"/>
            </a:xfrm>
            <a:custGeom>
              <a:avLst/>
              <a:gdLst/>
              <a:ahLst/>
              <a:cxnLst/>
              <a:rect l="l" t="t" r="r" b="b"/>
              <a:pathLst>
                <a:path w="1" h="13" extrusionOk="0">
                  <a:moveTo>
                    <a:pt x="0" y="0"/>
                  </a:moveTo>
                  <a:cubicBezTo>
                    <a:pt x="0" y="12"/>
                    <a:pt x="0" y="0"/>
                    <a:pt x="0" y="0"/>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192;p90">
              <a:extLst>
                <a:ext uri="{FF2B5EF4-FFF2-40B4-BE49-F238E27FC236}">
                  <a16:creationId xmlns:a16="http://schemas.microsoft.com/office/drawing/2014/main" id="{CA02F3F5-27F6-FF65-FA52-5A207255F8A5}"/>
                </a:ext>
              </a:extLst>
            </p:cNvPr>
            <p:cNvSpPr/>
            <p:nvPr/>
          </p:nvSpPr>
          <p:spPr>
            <a:xfrm>
              <a:off x="4489859" y="2969589"/>
              <a:ext cx="32" cy="32"/>
            </a:xfrm>
            <a:custGeom>
              <a:avLst/>
              <a:gdLst/>
              <a:ahLst/>
              <a:cxnLst/>
              <a:rect l="l" t="t" r="r" b="b"/>
              <a:pathLst>
                <a:path w="1" h="1" extrusionOk="0">
                  <a:moveTo>
                    <a:pt x="0" y="1"/>
                  </a:move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193;p90">
              <a:extLst>
                <a:ext uri="{FF2B5EF4-FFF2-40B4-BE49-F238E27FC236}">
                  <a16:creationId xmlns:a16="http://schemas.microsoft.com/office/drawing/2014/main" id="{84020892-E0C9-1BA4-CEF2-7322863A1704}"/>
                </a:ext>
              </a:extLst>
            </p:cNvPr>
            <p:cNvSpPr/>
            <p:nvPr/>
          </p:nvSpPr>
          <p:spPr>
            <a:xfrm>
              <a:off x="4210933" y="2944952"/>
              <a:ext cx="280072" cy="257346"/>
            </a:xfrm>
            <a:custGeom>
              <a:avLst/>
              <a:gdLst/>
              <a:ahLst/>
              <a:cxnLst/>
              <a:rect l="l" t="t" r="r" b="b"/>
              <a:pathLst>
                <a:path w="8799" h="8085" extrusionOk="0">
                  <a:moveTo>
                    <a:pt x="7549" y="620"/>
                  </a:moveTo>
                  <a:lnTo>
                    <a:pt x="6596" y="6382"/>
                  </a:lnTo>
                  <a:lnTo>
                    <a:pt x="6596" y="620"/>
                  </a:lnTo>
                  <a:close/>
                  <a:moveTo>
                    <a:pt x="4965" y="1"/>
                  </a:moveTo>
                  <a:cubicBezTo>
                    <a:pt x="4894" y="1"/>
                    <a:pt x="4834" y="60"/>
                    <a:pt x="4834" y="143"/>
                  </a:cubicBezTo>
                  <a:cubicBezTo>
                    <a:pt x="4834" y="215"/>
                    <a:pt x="4894" y="274"/>
                    <a:pt x="4965" y="274"/>
                  </a:cubicBezTo>
                  <a:lnTo>
                    <a:pt x="6322" y="274"/>
                  </a:lnTo>
                  <a:lnTo>
                    <a:pt x="6322" y="7835"/>
                  </a:lnTo>
                  <a:lnTo>
                    <a:pt x="262" y="7835"/>
                  </a:lnTo>
                  <a:lnTo>
                    <a:pt x="262" y="7192"/>
                  </a:lnTo>
                  <a:cubicBezTo>
                    <a:pt x="262" y="7121"/>
                    <a:pt x="203" y="7061"/>
                    <a:pt x="131" y="7061"/>
                  </a:cubicBezTo>
                  <a:cubicBezTo>
                    <a:pt x="60" y="7061"/>
                    <a:pt x="0" y="7121"/>
                    <a:pt x="0" y="7192"/>
                  </a:cubicBezTo>
                  <a:lnTo>
                    <a:pt x="0" y="7954"/>
                  </a:lnTo>
                  <a:cubicBezTo>
                    <a:pt x="0" y="8025"/>
                    <a:pt x="60" y="8085"/>
                    <a:pt x="131" y="8085"/>
                  </a:cubicBezTo>
                  <a:lnTo>
                    <a:pt x="6465" y="8085"/>
                  </a:lnTo>
                  <a:cubicBezTo>
                    <a:pt x="6525" y="8085"/>
                    <a:pt x="6561" y="8037"/>
                    <a:pt x="6584" y="8002"/>
                  </a:cubicBezTo>
                  <a:lnTo>
                    <a:pt x="7906" y="3715"/>
                  </a:lnTo>
                  <a:cubicBezTo>
                    <a:pt x="7918" y="3632"/>
                    <a:pt x="7882" y="3572"/>
                    <a:pt x="7811" y="3549"/>
                  </a:cubicBezTo>
                  <a:cubicBezTo>
                    <a:pt x="7799" y="3547"/>
                    <a:pt x="7788" y="3546"/>
                    <a:pt x="7777" y="3546"/>
                  </a:cubicBezTo>
                  <a:cubicBezTo>
                    <a:pt x="7721" y="3546"/>
                    <a:pt x="7674" y="3572"/>
                    <a:pt x="7644" y="3632"/>
                  </a:cubicBezTo>
                  <a:lnTo>
                    <a:pt x="6870" y="6132"/>
                  </a:lnTo>
                  <a:lnTo>
                    <a:pt x="7727" y="989"/>
                  </a:lnTo>
                  <a:lnTo>
                    <a:pt x="8466" y="989"/>
                  </a:lnTo>
                  <a:lnTo>
                    <a:pt x="7799" y="3144"/>
                  </a:lnTo>
                  <a:cubicBezTo>
                    <a:pt x="7787" y="3215"/>
                    <a:pt x="7811" y="3275"/>
                    <a:pt x="7882" y="3311"/>
                  </a:cubicBezTo>
                  <a:lnTo>
                    <a:pt x="7930" y="3311"/>
                  </a:lnTo>
                  <a:cubicBezTo>
                    <a:pt x="7989" y="3311"/>
                    <a:pt x="8037" y="3275"/>
                    <a:pt x="8049" y="3215"/>
                  </a:cubicBezTo>
                  <a:lnTo>
                    <a:pt x="8763" y="894"/>
                  </a:lnTo>
                  <a:cubicBezTo>
                    <a:pt x="8799" y="870"/>
                    <a:pt x="8799" y="822"/>
                    <a:pt x="8763" y="798"/>
                  </a:cubicBezTo>
                  <a:cubicBezTo>
                    <a:pt x="8739" y="763"/>
                    <a:pt x="8704" y="739"/>
                    <a:pt x="8668" y="739"/>
                  </a:cubicBezTo>
                  <a:lnTo>
                    <a:pt x="7787" y="739"/>
                  </a:lnTo>
                  <a:lnTo>
                    <a:pt x="7835" y="501"/>
                  </a:lnTo>
                  <a:cubicBezTo>
                    <a:pt x="7835" y="453"/>
                    <a:pt x="7835" y="417"/>
                    <a:pt x="7799" y="394"/>
                  </a:cubicBezTo>
                  <a:cubicBezTo>
                    <a:pt x="7763" y="358"/>
                    <a:pt x="7739" y="346"/>
                    <a:pt x="7692" y="346"/>
                  </a:cubicBezTo>
                  <a:lnTo>
                    <a:pt x="6596" y="346"/>
                  </a:lnTo>
                  <a:lnTo>
                    <a:pt x="6596" y="143"/>
                  </a:lnTo>
                  <a:cubicBezTo>
                    <a:pt x="6596" y="60"/>
                    <a:pt x="6537" y="1"/>
                    <a:pt x="6453" y="1"/>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194;p90">
              <a:extLst>
                <a:ext uri="{FF2B5EF4-FFF2-40B4-BE49-F238E27FC236}">
                  <a16:creationId xmlns:a16="http://schemas.microsoft.com/office/drawing/2014/main" id="{BB680813-3A57-930D-3236-FA8BAF8C6CCE}"/>
                </a:ext>
              </a:extLst>
            </p:cNvPr>
            <p:cNvSpPr/>
            <p:nvPr/>
          </p:nvSpPr>
          <p:spPr>
            <a:xfrm>
              <a:off x="4212047" y="2926777"/>
              <a:ext cx="144826" cy="234619"/>
            </a:xfrm>
            <a:custGeom>
              <a:avLst/>
              <a:gdLst/>
              <a:ahLst/>
              <a:cxnLst/>
              <a:rect l="l" t="t" r="r" b="b"/>
              <a:pathLst>
                <a:path w="4550" h="7371" extrusionOk="0">
                  <a:moveTo>
                    <a:pt x="132" y="0"/>
                  </a:moveTo>
                  <a:cubicBezTo>
                    <a:pt x="60" y="0"/>
                    <a:pt x="1" y="60"/>
                    <a:pt x="1" y="131"/>
                  </a:cubicBezTo>
                  <a:lnTo>
                    <a:pt x="1" y="7239"/>
                  </a:lnTo>
                  <a:cubicBezTo>
                    <a:pt x="1" y="7311"/>
                    <a:pt x="60" y="7370"/>
                    <a:pt x="132" y="7370"/>
                  </a:cubicBezTo>
                  <a:cubicBezTo>
                    <a:pt x="203" y="7370"/>
                    <a:pt x="263" y="7311"/>
                    <a:pt x="263" y="7239"/>
                  </a:cubicBezTo>
                  <a:lnTo>
                    <a:pt x="263" y="262"/>
                  </a:lnTo>
                  <a:lnTo>
                    <a:pt x="1763" y="262"/>
                  </a:lnTo>
                  <a:lnTo>
                    <a:pt x="2299" y="810"/>
                  </a:lnTo>
                  <a:cubicBezTo>
                    <a:pt x="2335" y="845"/>
                    <a:pt x="2358" y="857"/>
                    <a:pt x="2394" y="857"/>
                  </a:cubicBezTo>
                  <a:lnTo>
                    <a:pt x="4418" y="857"/>
                  </a:lnTo>
                  <a:cubicBezTo>
                    <a:pt x="4490" y="857"/>
                    <a:pt x="4549" y="798"/>
                    <a:pt x="4549" y="726"/>
                  </a:cubicBezTo>
                  <a:cubicBezTo>
                    <a:pt x="4537" y="655"/>
                    <a:pt x="4478" y="595"/>
                    <a:pt x="4418" y="595"/>
                  </a:cubicBezTo>
                  <a:lnTo>
                    <a:pt x="2454" y="595"/>
                  </a:lnTo>
                  <a:lnTo>
                    <a:pt x="1918" y="36"/>
                  </a:lnTo>
                  <a:cubicBezTo>
                    <a:pt x="1882" y="12"/>
                    <a:pt x="1858" y="0"/>
                    <a:pt x="1823" y="0"/>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195;p90">
              <a:extLst>
                <a:ext uri="{FF2B5EF4-FFF2-40B4-BE49-F238E27FC236}">
                  <a16:creationId xmlns:a16="http://schemas.microsoft.com/office/drawing/2014/main" id="{47A71BC6-51D8-2ECB-7D52-89425AF917C1}"/>
                </a:ext>
              </a:extLst>
            </p:cNvPr>
            <p:cNvSpPr/>
            <p:nvPr/>
          </p:nvSpPr>
          <p:spPr>
            <a:xfrm>
              <a:off x="4246550" y="2996103"/>
              <a:ext cx="28074" cy="28106"/>
            </a:xfrm>
            <a:custGeom>
              <a:avLst/>
              <a:gdLst/>
              <a:ahLst/>
              <a:cxnLst/>
              <a:rect l="l" t="t" r="r" b="b"/>
              <a:pathLst>
                <a:path w="882" h="883" extrusionOk="0">
                  <a:moveTo>
                    <a:pt x="620" y="263"/>
                  </a:moveTo>
                  <a:lnTo>
                    <a:pt x="620" y="608"/>
                  </a:lnTo>
                  <a:lnTo>
                    <a:pt x="262" y="608"/>
                  </a:lnTo>
                  <a:lnTo>
                    <a:pt x="262" y="263"/>
                  </a:lnTo>
                  <a:close/>
                  <a:moveTo>
                    <a:pt x="131" y="1"/>
                  </a:moveTo>
                  <a:cubicBezTo>
                    <a:pt x="60" y="1"/>
                    <a:pt x="0" y="60"/>
                    <a:pt x="0" y="144"/>
                  </a:cubicBezTo>
                  <a:lnTo>
                    <a:pt x="0" y="751"/>
                  </a:lnTo>
                  <a:cubicBezTo>
                    <a:pt x="0" y="822"/>
                    <a:pt x="60" y="882"/>
                    <a:pt x="131" y="882"/>
                  </a:cubicBezTo>
                  <a:lnTo>
                    <a:pt x="739" y="882"/>
                  </a:lnTo>
                  <a:cubicBezTo>
                    <a:pt x="822" y="882"/>
                    <a:pt x="881" y="822"/>
                    <a:pt x="881" y="751"/>
                  </a:cubicBezTo>
                  <a:lnTo>
                    <a:pt x="881" y="144"/>
                  </a:lnTo>
                  <a:cubicBezTo>
                    <a:pt x="881" y="60"/>
                    <a:pt x="822" y="1"/>
                    <a:pt x="739" y="1"/>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196;p90">
              <a:extLst>
                <a:ext uri="{FF2B5EF4-FFF2-40B4-BE49-F238E27FC236}">
                  <a16:creationId xmlns:a16="http://schemas.microsoft.com/office/drawing/2014/main" id="{B46C6F16-9AC1-EF81-D5F9-C785D823BEF4}"/>
                </a:ext>
              </a:extLst>
            </p:cNvPr>
            <p:cNvSpPr/>
            <p:nvPr/>
          </p:nvSpPr>
          <p:spPr>
            <a:xfrm>
              <a:off x="4285956" y="3015456"/>
              <a:ext cx="97814" cy="8753"/>
            </a:xfrm>
            <a:custGeom>
              <a:avLst/>
              <a:gdLst/>
              <a:ahLst/>
              <a:cxnLst/>
              <a:rect l="l" t="t" r="r" b="b"/>
              <a:pathLst>
                <a:path w="3073" h="275" extrusionOk="0">
                  <a:moveTo>
                    <a:pt x="132" y="0"/>
                  </a:moveTo>
                  <a:cubicBezTo>
                    <a:pt x="60" y="0"/>
                    <a:pt x="1" y="60"/>
                    <a:pt x="1" y="143"/>
                  </a:cubicBezTo>
                  <a:cubicBezTo>
                    <a:pt x="1" y="214"/>
                    <a:pt x="60" y="274"/>
                    <a:pt x="132" y="274"/>
                  </a:cubicBezTo>
                  <a:lnTo>
                    <a:pt x="2942" y="274"/>
                  </a:lnTo>
                  <a:cubicBezTo>
                    <a:pt x="3013" y="274"/>
                    <a:pt x="3072" y="214"/>
                    <a:pt x="3072" y="143"/>
                  </a:cubicBezTo>
                  <a:cubicBezTo>
                    <a:pt x="3072" y="72"/>
                    <a:pt x="3013" y="0"/>
                    <a:pt x="2942" y="0"/>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197;p90">
              <a:extLst>
                <a:ext uri="{FF2B5EF4-FFF2-40B4-BE49-F238E27FC236}">
                  <a16:creationId xmlns:a16="http://schemas.microsoft.com/office/drawing/2014/main" id="{003A93AB-2CC3-1EB6-A0D3-ABDE81A8C84A}"/>
                </a:ext>
              </a:extLst>
            </p:cNvPr>
            <p:cNvSpPr/>
            <p:nvPr/>
          </p:nvSpPr>
          <p:spPr>
            <a:xfrm>
              <a:off x="4285956" y="3001800"/>
              <a:ext cx="30366" cy="8753"/>
            </a:xfrm>
            <a:custGeom>
              <a:avLst/>
              <a:gdLst/>
              <a:ahLst/>
              <a:cxnLst/>
              <a:rect l="l" t="t" r="r" b="b"/>
              <a:pathLst>
                <a:path w="954" h="275" extrusionOk="0">
                  <a:moveTo>
                    <a:pt x="132" y="1"/>
                  </a:moveTo>
                  <a:cubicBezTo>
                    <a:pt x="60" y="1"/>
                    <a:pt x="1" y="60"/>
                    <a:pt x="1" y="132"/>
                  </a:cubicBezTo>
                  <a:cubicBezTo>
                    <a:pt x="1" y="215"/>
                    <a:pt x="60" y="274"/>
                    <a:pt x="132" y="274"/>
                  </a:cubicBezTo>
                  <a:lnTo>
                    <a:pt x="810" y="274"/>
                  </a:lnTo>
                  <a:cubicBezTo>
                    <a:pt x="894" y="274"/>
                    <a:pt x="953" y="215"/>
                    <a:pt x="953" y="132"/>
                  </a:cubicBezTo>
                  <a:cubicBezTo>
                    <a:pt x="953" y="60"/>
                    <a:pt x="894" y="1"/>
                    <a:pt x="810" y="1"/>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198;p90">
              <a:extLst>
                <a:ext uri="{FF2B5EF4-FFF2-40B4-BE49-F238E27FC236}">
                  <a16:creationId xmlns:a16="http://schemas.microsoft.com/office/drawing/2014/main" id="{AF2975EB-189C-669E-C2DB-A30808DC99B0}"/>
                </a:ext>
              </a:extLst>
            </p:cNvPr>
            <p:cNvSpPr/>
            <p:nvPr/>
          </p:nvSpPr>
          <p:spPr>
            <a:xfrm>
              <a:off x="4246550" y="3060177"/>
              <a:ext cx="28074" cy="28074"/>
            </a:xfrm>
            <a:custGeom>
              <a:avLst/>
              <a:gdLst/>
              <a:ahLst/>
              <a:cxnLst/>
              <a:rect l="l" t="t" r="r" b="b"/>
              <a:pathLst>
                <a:path w="882" h="882" extrusionOk="0">
                  <a:moveTo>
                    <a:pt x="620" y="274"/>
                  </a:moveTo>
                  <a:lnTo>
                    <a:pt x="620" y="631"/>
                  </a:lnTo>
                  <a:lnTo>
                    <a:pt x="262" y="631"/>
                  </a:lnTo>
                  <a:lnTo>
                    <a:pt x="262" y="274"/>
                  </a:lnTo>
                  <a:close/>
                  <a:moveTo>
                    <a:pt x="131" y="0"/>
                  </a:moveTo>
                  <a:cubicBezTo>
                    <a:pt x="60" y="0"/>
                    <a:pt x="0" y="60"/>
                    <a:pt x="0" y="131"/>
                  </a:cubicBezTo>
                  <a:lnTo>
                    <a:pt x="0" y="750"/>
                  </a:lnTo>
                  <a:cubicBezTo>
                    <a:pt x="0" y="822"/>
                    <a:pt x="60" y="881"/>
                    <a:pt x="131" y="881"/>
                  </a:cubicBezTo>
                  <a:lnTo>
                    <a:pt x="739" y="881"/>
                  </a:lnTo>
                  <a:cubicBezTo>
                    <a:pt x="822" y="881"/>
                    <a:pt x="881" y="822"/>
                    <a:pt x="881" y="750"/>
                  </a:cubicBezTo>
                  <a:lnTo>
                    <a:pt x="881" y="131"/>
                  </a:lnTo>
                  <a:cubicBezTo>
                    <a:pt x="881" y="60"/>
                    <a:pt x="822" y="0"/>
                    <a:pt x="739" y="0"/>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199;p90">
              <a:extLst>
                <a:ext uri="{FF2B5EF4-FFF2-40B4-BE49-F238E27FC236}">
                  <a16:creationId xmlns:a16="http://schemas.microsoft.com/office/drawing/2014/main" id="{4B97A499-631F-0AB7-724B-9EDEC98AF7C5}"/>
                </a:ext>
              </a:extLst>
            </p:cNvPr>
            <p:cNvSpPr/>
            <p:nvPr/>
          </p:nvSpPr>
          <p:spPr>
            <a:xfrm>
              <a:off x="4285956" y="3080261"/>
              <a:ext cx="97814" cy="8371"/>
            </a:xfrm>
            <a:custGeom>
              <a:avLst/>
              <a:gdLst/>
              <a:ahLst/>
              <a:cxnLst/>
              <a:rect l="l" t="t" r="r" b="b"/>
              <a:pathLst>
                <a:path w="3073" h="263" extrusionOk="0">
                  <a:moveTo>
                    <a:pt x="132" y="0"/>
                  </a:moveTo>
                  <a:cubicBezTo>
                    <a:pt x="60" y="0"/>
                    <a:pt x="1" y="48"/>
                    <a:pt x="1" y="131"/>
                  </a:cubicBezTo>
                  <a:cubicBezTo>
                    <a:pt x="1" y="203"/>
                    <a:pt x="60" y="262"/>
                    <a:pt x="132" y="262"/>
                  </a:cubicBezTo>
                  <a:lnTo>
                    <a:pt x="2942" y="262"/>
                  </a:lnTo>
                  <a:cubicBezTo>
                    <a:pt x="3013" y="262"/>
                    <a:pt x="3072" y="203"/>
                    <a:pt x="3072" y="131"/>
                  </a:cubicBezTo>
                  <a:cubicBezTo>
                    <a:pt x="3072" y="48"/>
                    <a:pt x="3013" y="0"/>
                    <a:pt x="2942" y="0"/>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200;p90">
              <a:extLst>
                <a:ext uri="{FF2B5EF4-FFF2-40B4-BE49-F238E27FC236}">
                  <a16:creationId xmlns:a16="http://schemas.microsoft.com/office/drawing/2014/main" id="{3DF78D61-8891-98A3-FDA1-48C2E916F1AE}"/>
                </a:ext>
              </a:extLst>
            </p:cNvPr>
            <p:cNvSpPr/>
            <p:nvPr/>
          </p:nvSpPr>
          <p:spPr>
            <a:xfrm>
              <a:off x="4285956" y="3066224"/>
              <a:ext cx="30366" cy="8753"/>
            </a:xfrm>
            <a:custGeom>
              <a:avLst/>
              <a:gdLst/>
              <a:ahLst/>
              <a:cxnLst/>
              <a:rect l="l" t="t" r="r" b="b"/>
              <a:pathLst>
                <a:path w="954" h="275" extrusionOk="0">
                  <a:moveTo>
                    <a:pt x="132" y="1"/>
                  </a:moveTo>
                  <a:cubicBezTo>
                    <a:pt x="60" y="1"/>
                    <a:pt x="1" y="60"/>
                    <a:pt x="1" y="143"/>
                  </a:cubicBezTo>
                  <a:cubicBezTo>
                    <a:pt x="1" y="215"/>
                    <a:pt x="60" y="274"/>
                    <a:pt x="132" y="274"/>
                  </a:cubicBezTo>
                  <a:lnTo>
                    <a:pt x="810" y="274"/>
                  </a:lnTo>
                  <a:cubicBezTo>
                    <a:pt x="894" y="274"/>
                    <a:pt x="953" y="215"/>
                    <a:pt x="953" y="143"/>
                  </a:cubicBezTo>
                  <a:cubicBezTo>
                    <a:pt x="953" y="60"/>
                    <a:pt x="894" y="1"/>
                    <a:pt x="810" y="1"/>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201;p90">
              <a:extLst>
                <a:ext uri="{FF2B5EF4-FFF2-40B4-BE49-F238E27FC236}">
                  <a16:creationId xmlns:a16="http://schemas.microsoft.com/office/drawing/2014/main" id="{4BBF4473-C21F-6465-725D-FB1EF17D72B4}"/>
                </a:ext>
              </a:extLst>
            </p:cNvPr>
            <p:cNvSpPr/>
            <p:nvPr/>
          </p:nvSpPr>
          <p:spPr>
            <a:xfrm>
              <a:off x="4246550" y="3124601"/>
              <a:ext cx="28074" cy="28074"/>
            </a:xfrm>
            <a:custGeom>
              <a:avLst/>
              <a:gdLst/>
              <a:ahLst/>
              <a:cxnLst/>
              <a:rect l="l" t="t" r="r" b="b"/>
              <a:pathLst>
                <a:path w="882" h="882" extrusionOk="0">
                  <a:moveTo>
                    <a:pt x="620" y="250"/>
                  </a:moveTo>
                  <a:lnTo>
                    <a:pt x="620" y="607"/>
                  </a:lnTo>
                  <a:lnTo>
                    <a:pt x="262" y="607"/>
                  </a:lnTo>
                  <a:lnTo>
                    <a:pt x="262" y="250"/>
                  </a:lnTo>
                  <a:close/>
                  <a:moveTo>
                    <a:pt x="131" y="0"/>
                  </a:moveTo>
                  <a:cubicBezTo>
                    <a:pt x="60" y="0"/>
                    <a:pt x="0" y="60"/>
                    <a:pt x="0" y="131"/>
                  </a:cubicBezTo>
                  <a:lnTo>
                    <a:pt x="0" y="738"/>
                  </a:lnTo>
                  <a:cubicBezTo>
                    <a:pt x="0" y="822"/>
                    <a:pt x="60" y="881"/>
                    <a:pt x="131" y="881"/>
                  </a:cubicBezTo>
                  <a:lnTo>
                    <a:pt x="739" y="881"/>
                  </a:lnTo>
                  <a:cubicBezTo>
                    <a:pt x="822" y="881"/>
                    <a:pt x="881" y="822"/>
                    <a:pt x="881" y="738"/>
                  </a:cubicBezTo>
                  <a:lnTo>
                    <a:pt x="881" y="131"/>
                  </a:lnTo>
                  <a:cubicBezTo>
                    <a:pt x="881" y="60"/>
                    <a:pt x="822" y="0"/>
                    <a:pt x="739" y="0"/>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202;p90">
              <a:extLst>
                <a:ext uri="{FF2B5EF4-FFF2-40B4-BE49-F238E27FC236}">
                  <a16:creationId xmlns:a16="http://schemas.microsoft.com/office/drawing/2014/main" id="{3835EFCF-D036-DE92-8294-BB643FD792D2}"/>
                </a:ext>
              </a:extLst>
            </p:cNvPr>
            <p:cNvSpPr/>
            <p:nvPr/>
          </p:nvSpPr>
          <p:spPr>
            <a:xfrm>
              <a:off x="4285956" y="3143921"/>
              <a:ext cx="97814" cy="8753"/>
            </a:xfrm>
            <a:custGeom>
              <a:avLst/>
              <a:gdLst/>
              <a:ahLst/>
              <a:cxnLst/>
              <a:rect l="l" t="t" r="r" b="b"/>
              <a:pathLst>
                <a:path w="3073" h="275" extrusionOk="0">
                  <a:moveTo>
                    <a:pt x="132" y="0"/>
                  </a:moveTo>
                  <a:cubicBezTo>
                    <a:pt x="60" y="0"/>
                    <a:pt x="1" y="60"/>
                    <a:pt x="1" y="131"/>
                  </a:cubicBezTo>
                  <a:cubicBezTo>
                    <a:pt x="1" y="215"/>
                    <a:pt x="60" y="274"/>
                    <a:pt x="132" y="274"/>
                  </a:cubicBezTo>
                  <a:lnTo>
                    <a:pt x="2942" y="274"/>
                  </a:lnTo>
                  <a:cubicBezTo>
                    <a:pt x="3013" y="274"/>
                    <a:pt x="3072" y="215"/>
                    <a:pt x="3072" y="131"/>
                  </a:cubicBezTo>
                  <a:cubicBezTo>
                    <a:pt x="3072" y="60"/>
                    <a:pt x="3013" y="0"/>
                    <a:pt x="2942" y="0"/>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203;p90">
              <a:extLst>
                <a:ext uri="{FF2B5EF4-FFF2-40B4-BE49-F238E27FC236}">
                  <a16:creationId xmlns:a16="http://schemas.microsoft.com/office/drawing/2014/main" id="{D29FC835-8FD0-07E9-1C80-C38214665E8A}"/>
                </a:ext>
              </a:extLst>
            </p:cNvPr>
            <p:cNvSpPr/>
            <p:nvPr/>
          </p:nvSpPr>
          <p:spPr>
            <a:xfrm>
              <a:off x="4285956" y="3130266"/>
              <a:ext cx="30366" cy="8371"/>
            </a:xfrm>
            <a:custGeom>
              <a:avLst/>
              <a:gdLst/>
              <a:ahLst/>
              <a:cxnLst/>
              <a:rect l="l" t="t" r="r" b="b"/>
              <a:pathLst>
                <a:path w="954" h="263" extrusionOk="0">
                  <a:moveTo>
                    <a:pt x="132" y="1"/>
                  </a:moveTo>
                  <a:cubicBezTo>
                    <a:pt x="60" y="1"/>
                    <a:pt x="1" y="60"/>
                    <a:pt x="1" y="132"/>
                  </a:cubicBezTo>
                  <a:cubicBezTo>
                    <a:pt x="1" y="215"/>
                    <a:pt x="60" y="263"/>
                    <a:pt x="132" y="263"/>
                  </a:cubicBezTo>
                  <a:lnTo>
                    <a:pt x="810" y="263"/>
                  </a:lnTo>
                  <a:cubicBezTo>
                    <a:pt x="894" y="263"/>
                    <a:pt x="953" y="215"/>
                    <a:pt x="953" y="132"/>
                  </a:cubicBezTo>
                  <a:cubicBezTo>
                    <a:pt x="953" y="60"/>
                    <a:pt x="894" y="1"/>
                    <a:pt x="810" y="1"/>
                  </a:cubicBezTo>
                  <a:close/>
                </a:path>
              </a:pathLst>
            </a:custGeom>
            <a:grp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9682;p84">
            <a:extLst>
              <a:ext uri="{FF2B5EF4-FFF2-40B4-BE49-F238E27FC236}">
                <a16:creationId xmlns:a16="http://schemas.microsoft.com/office/drawing/2014/main" id="{FC98427B-3315-4C28-7ED5-3A9FBD251F6B}"/>
              </a:ext>
            </a:extLst>
          </p:cNvPr>
          <p:cNvSpPr/>
          <p:nvPr/>
        </p:nvSpPr>
        <p:spPr>
          <a:xfrm>
            <a:off x="7762949" y="3277633"/>
            <a:ext cx="571685" cy="569266"/>
          </a:xfrm>
          <a:custGeom>
            <a:avLst/>
            <a:gdLst/>
            <a:ahLst/>
            <a:cxnLst/>
            <a:rect l="l" t="t" r="r" b="b"/>
            <a:pathLst>
              <a:path w="11348" h="11300" extrusionOk="0">
                <a:moveTo>
                  <a:pt x="7752" y="846"/>
                </a:moveTo>
                <a:cubicBezTo>
                  <a:pt x="7978" y="846"/>
                  <a:pt x="8133" y="1025"/>
                  <a:pt x="8133" y="1239"/>
                </a:cubicBezTo>
                <a:lnTo>
                  <a:pt x="8133" y="4001"/>
                </a:lnTo>
                <a:lnTo>
                  <a:pt x="4252" y="4001"/>
                </a:lnTo>
                <a:cubicBezTo>
                  <a:pt x="3763" y="4001"/>
                  <a:pt x="3359" y="4406"/>
                  <a:pt x="3359" y="4894"/>
                </a:cubicBezTo>
                <a:lnTo>
                  <a:pt x="3359" y="4990"/>
                </a:lnTo>
                <a:lnTo>
                  <a:pt x="1168" y="4990"/>
                </a:lnTo>
                <a:lnTo>
                  <a:pt x="1168" y="5001"/>
                </a:lnTo>
                <a:cubicBezTo>
                  <a:pt x="942" y="5001"/>
                  <a:pt x="787" y="4823"/>
                  <a:pt x="787" y="4609"/>
                </a:cubicBezTo>
                <a:lnTo>
                  <a:pt x="787" y="1239"/>
                </a:lnTo>
                <a:cubicBezTo>
                  <a:pt x="787" y="1013"/>
                  <a:pt x="965" y="846"/>
                  <a:pt x="1168" y="846"/>
                </a:cubicBezTo>
                <a:close/>
                <a:moveTo>
                  <a:pt x="3370" y="6621"/>
                </a:moveTo>
                <a:lnTo>
                  <a:pt x="3370" y="6978"/>
                </a:lnTo>
                <a:lnTo>
                  <a:pt x="3180" y="6978"/>
                </a:lnTo>
                <a:lnTo>
                  <a:pt x="3370" y="6621"/>
                </a:lnTo>
                <a:close/>
                <a:moveTo>
                  <a:pt x="3382" y="7335"/>
                </a:moveTo>
                <a:lnTo>
                  <a:pt x="3382" y="7490"/>
                </a:lnTo>
                <a:lnTo>
                  <a:pt x="2644" y="7490"/>
                </a:lnTo>
                <a:cubicBezTo>
                  <a:pt x="2597" y="7490"/>
                  <a:pt x="2573" y="7454"/>
                  <a:pt x="2573" y="7407"/>
                </a:cubicBezTo>
                <a:cubicBezTo>
                  <a:pt x="2573" y="7383"/>
                  <a:pt x="2585" y="7371"/>
                  <a:pt x="2597" y="7347"/>
                </a:cubicBezTo>
                <a:cubicBezTo>
                  <a:pt x="2620" y="7335"/>
                  <a:pt x="2632" y="7335"/>
                  <a:pt x="2656" y="7335"/>
                </a:cubicBezTo>
                <a:close/>
                <a:moveTo>
                  <a:pt x="8966" y="8276"/>
                </a:moveTo>
                <a:cubicBezTo>
                  <a:pt x="9062" y="8276"/>
                  <a:pt x="9133" y="8347"/>
                  <a:pt x="9133" y="8442"/>
                </a:cubicBezTo>
                <a:lnTo>
                  <a:pt x="9133" y="8573"/>
                </a:lnTo>
                <a:cubicBezTo>
                  <a:pt x="9109" y="8573"/>
                  <a:pt x="9074" y="8561"/>
                  <a:pt x="9038" y="8561"/>
                </a:cubicBezTo>
                <a:lnTo>
                  <a:pt x="7454" y="8561"/>
                </a:lnTo>
                <a:cubicBezTo>
                  <a:pt x="7419" y="8561"/>
                  <a:pt x="7395" y="8561"/>
                  <a:pt x="7359" y="8573"/>
                </a:cubicBezTo>
                <a:lnTo>
                  <a:pt x="7359" y="8442"/>
                </a:lnTo>
                <a:cubicBezTo>
                  <a:pt x="7359" y="8347"/>
                  <a:pt x="7430" y="8276"/>
                  <a:pt x="7526" y="8276"/>
                </a:cubicBezTo>
                <a:close/>
                <a:moveTo>
                  <a:pt x="9883" y="4347"/>
                </a:moveTo>
                <a:cubicBezTo>
                  <a:pt x="10193" y="4347"/>
                  <a:pt x="10443" y="4597"/>
                  <a:pt x="10443" y="4906"/>
                </a:cubicBezTo>
                <a:lnTo>
                  <a:pt x="10443" y="9276"/>
                </a:lnTo>
                <a:lnTo>
                  <a:pt x="9478" y="9276"/>
                </a:lnTo>
                <a:lnTo>
                  <a:pt x="9478" y="9109"/>
                </a:lnTo>
                <a:lnTo>
                  <a:pt x="9764" y="9109"/>
                </a:lnTo>
                <a:cubicBezTo>
                  <a:pt x="10038" y="9109"/>
                  <a:pt x="10264" y="8883"/>
                  <a:pt x="10264" y="8597"/>
                </a:cubicBezTo>
                <a:lnTo>
                  <a:pt x="10264" y="5942"/>
                </a:lnTo>
                <a:cubicBezTo>
                  <a:pt x="10264" y="5847"/>
                  <a:pt x="10193" y="5775"/>
                  <a:pt x="10097" y="5775"/>
                </a:cubicBezTo>
                <a:cubicBezTo>
                  <a:pt x="10014" y="5775"/>
                  <a:pt x="9931" y="5847"/>
                  <a:pt x="9931" y="5942"/>
                </a:cubicBezTo>
                <a:lnTo>
                  <a:pt x="9931" y="8585"/>
                </a:lnTo>
                <a:cubicBezTo>
                  <a:pt x="9931" y="8680"/>
                  <a:pt x="9859" y="8752"/>
                  <a:pt x="9764" y="8752"/>
                </a:cubicBezTo>
                <a:lnTo>
                  <a:pt x="9478" y="8752"/>
                </a:lnTo>
                <a:lnTo>
                  <a:pt x="9478" y="8419"/>
                </a:lnTo>
                <a:cubicBezTo>
                  <a:pt x="9478" y="8157"/>
                  <a:pt x="9252" y="7918"/>
                  <a:pt x="8966" y="7918"/>
                </a:cubicBezTo>
                <a:lnTo>
                  <a:pt x="7526" y="7918"/>
                </a:lnTo>
                <a:cubicBezTo>
                  <a:pt x="7264" y="7918"/>
                  <a:pt x="7026" y="8145"/>
                  <a:pt x="7026" y="8419"/>
                </a:cubicBezTo>
                <a:lnTo>
                  <a:pt x="7026" y="8752"/>
                </a:lnTo>
                <a:lnTo>
                  <a:pt x="4382" y="8752"/>
                </a:lnTo>
                <a:cubicBezTo>
                  <a:pt x="4299" y="8752"/>
                  <a:pt x="4204" y="8680"/>
                  <a:pt x="4204" y="8585"/>
                </a:cubicBezTo>
                <a:lnTo>
                  <a:pt x="4204" y="5121"/>
                </a:lnTo>
                <a:cubicBezTo>
                  <a:pt x="4204" y="5025"/>
                  <a:pt x="4287" y="4942"/>
                  <a:pt x="4382" y="4942"/>
                </a:cubicBezTo>
                <a:lnTo>
                  <a:pt x="9740" y="4942"/>
                </a:lnTo>
                <a:cubicBezTo>
                  <a:pt x="9836" y="4942"/>
                  <a:pt x="9919" y="5013"/>
                  <a:pt x="9919" y="5121"/>
                </a:cubicBezTo>
                <a:lnTo>
                  <a:pt x="9919" y="5251"/>
                </a:lnTo>
                <a:cubicBezTo>
                  <a:pt x="9919" y="5347"/>
                  <a:pt x="10002" y="5418"/>
                  <a:pt x="10086" y="5418"/>
                </a:cubicBezTo>
                <a:cubicBezTo>
                  <a:pt x="10181" y="5418"/>
                  <a:pt x="10252" y="5347"/>
                  <a:pt x="10252" y="5251"/>
                </a:cubicBezTo>
                <a:lnTo>
                  <a:pt x="10252" y="5121"/>
                </a:lnTo>
                <a:cubicBezTo>
                  <a:pt x="10252" y="4835"/>
                  <a:pt x="10026" y="4609"/>
                  <a:pt x="9740" y="4609"/>
                </a:cubicBezTo>
                <a:lnTo>
                  <a:pt x="4382" y="4609"/>
                </a:lnTo>
                <a:cubicBezTo>
                  <a:pt x="4109" y="4609"/>
                  <a:pt x="3882" y="4835"/>
                  <a:pt x="3882" y="5121"/>
                </a:cubicBezTo>
                <a:lnTo>
                  <a:pt x="3882" y="8585"/>
                </a:lnTo>
                <a:cubicBezTo>
                  <a:pt x="3882" y="8871"/>
                  <a:pt x="4109" y="9097"/>
                  <a:pt x="4382" y="9097"/>
                </a:cubicBezTo>
                <a:lnTo>
                  <a:pt x="7026" y="9097"/>
                </a:lnTo>
                <a:lnTo>
                  <a:pt x="7026" y="9252"/>
                </a:lnTo>
                <a:lnTo>
                  <a:pt x="3716" y="9252"/>
                </a:lnTo>
                <a:lnTo>
                  <a:pt x="3716" y="4906"/>
                </a:lnTo>
                <a:cubicBezTo>
                  <a:pt x="3716" y="4597"/>
                  <a:pt x="3966" y="4347"/>
                  <a:pt x="4287" y="4347"/>
                </a:cubicBezTo>
                <a:close/>
                <a:moveTo>
                  <a:pt x="7038" y="9597"/>
                </a:moveTo>
                <a:lnTo>
                  <a:pt x="7038" y="10002"/>
                </a:lnTo>
                <a:lnTo>
                  <a:pt x="3549" y="10002"/>
                </a:lnTo>
                <a:cubicBezTo>
                  <a:pt x="3539" y="10003"/>
                  <a:pt x="3529" y="10004"/>
                  <a:pt x="3520" y="10004"/>
                </a:cubicBezTo>
                <a:cubicBezTo>
                  <a:pt x="3434" y="10004"/>
                  <a:pt x="3351" y="9959"/>
                  <a:pt x="3287" y="9895"/>
                </a:cubicBezTo>
                <a:cubicBezTo>
                  <a:pt x="3216" y="9823"/>
                  <a:pt x="3168" y="9716"/>
                  <a:pt x="3168" y="9609"/>
                </a:cubicBezTo>
                <a:cubicBezTo>
                  <a:pt x="3168" y="9597"/>
                  <a:pt x="3168" y="9597"/>
                  <a:pt x="3180" y="9597"/>
                </a:cubicBezTo>
                <a:close/>
                <a:moveTo>
                  <a:pt x="10990" y="9609"/>
                </a:moveTo>
                <a:lnTo>
                  <a:pt x="10990" y="9633"/>
                </a:lnTo>
                <a:cubicBezTo>
                  <a:pt x="10979" y="9835"/>
                  <a:pt x="10812" y="10014"/>
                  <a:pt x="10598" y="10014"/>
                </a:cubicBezTo>
                <a:lnTo>
                  <a:pt x="9478" y="10014"/>
                </a:lnTo>
                <a:lnTo>
                  <a:pt x="9478" y="9609"/>
                </a:lnTo>
                <a:close/>
                <a:moveTo>
                  <a:pt x="9050" y="8883"/>
                </a:moveTo>
                <a:cubicBezTo>
                  <a:pt x="9085" y="8883"/>
                  <a:pt x="9133" y="8931"/>
                  <a:pt x="9133" y="8978"/>
                </a:cubicBezTo>
                <a:lnTo>
                  <a:pt x="9133" y="10240"/>
                </a:lnTo>
                <a:cubicBezTo>
                  <a:pt x="9133" y="10288"/>
                  <a:pt x="9085" y="10324"/>
                  <a:pt x="9050" y="10324"/>
                </a:cubicBezTo>
                <a:lnTo>
                  <a:pt x="7454" y="10324"/>
                </a:lnTo>
                <a:cubicBezTo>
                  <a:pt x="7407" y="10324"/>
                  <a:pt x="7359" y="10288"/>
                  <a:pt x="7359" y="10240"/>
                </a:cubicBezTo>
                <a:lnTo>
                  <a:pt x="7359" y="10181"/>
                </a:lnTo>
                <a:lnTo>
                  <a:pt x="7359" y="8978"/>
                </a:lnTo>
                <a:cubicBezTo>
                  <a:pt x="7359" y="8931"/>
                  <a:pt x="7407" y="8883"/>
                  <a:pt x="7454" y="8883"/>
                </a:cubicBezTo>
                <a:close/>
                <a:moveTo>
                  <a:pt x="9133" y="10645"/>
                </a:moveTo>
                <a:lnTo>
                  <a:pt x="9133" y="10776"/>
                </a:lnTo>
                <a:cubicBezTo>
                  <a:pt x="9133" y="10859"/>
                  <a:pt x="9062" y="10943"/>
                  <a:pt x="8966" y="10943"/>
                </a:cubicBezTo>
                <a:lnTo>
                  <a:pt x="7526" y="10943"/>
                </a:lnTo>
                <a:cubicBezTo>
                  <a:pt x="7442" y="10943"/>
                  <a:pt x="7359" y="10859"/>
                  <a:pt x="7359" y="10776"/>
                </a:cubicBezTo>
                <a:lnTo>
                  <a:pt x="7359" y="10645"/>
                </a:lnTo>
                <a:cubicBezTo>
                  <a:pt x="7395" y="10645"/>
                  <a:pt x="7419" y="10657"/>
                  <a:pt x="7454" y="10657"/>
                </a:cubicBezTo>
                <a:lnTo>
                  <a:pt x="9050" y="10657"/>
                </a:lnTo>
                <a:cubicBezTo>
                  <a:pt x="9074" y="10657"/>
                  <a:pt x="9109" y="10657"/>
                  <a:pt x="9133" y="10645"/>
                </a:cubicBezTo>
                <a:close/>
                <a:moveTo>
                  <a:pt x="858" y="1"/>
                </a:moveTo>
                <a:cubicBezTo>
                  <a:pt x="382" y="1"/>
                  <a:pt x="1" y="382"/>
                  <a:pt x="1" y="858"/>
                </a:cubicBezTo>
                <a:lnTo>
                  <a:pt x="1" y="5561"/>
                </a:lnTo>
                <a:cubicBezTo>
                  <a:pt x="1" y="6037"/>
                  <a:pt x="382" y="6430"/>
                  <a:pt x="858" y="6430"/>
                </a:cubicBezTo>
                <a:lnTo>
                  <a:pt x="1334" y="6430"/>
                </a:lnTo>
                <a:cubicBezTo>
                  <a:pt x="1430" y="6430"/>
                  <a:pt x="1501" y="6359"/>
                  <a:pt x="1501" y="6264"/>
                </a:cubicBezTo>
                <a:cubicBezTo>
                  <a:pt x="1501" y="6180"/>
                  <a:pt x="1430" y="6097"/>
                  <a:pt x="1334" y="6097"/>
                </a:cubicBezTo>
                <a:lnTo>
                  <a:pt x="858" y="6097"/>
                </a:lnTo>
                <a:cubicBezTo>
                  <a:pt x="572" y="6097"/>
                  <a:pt x="334" y="5859"/>
                  <a:pt x="334" y="5585"/>
                </a:cubicBezTo>
                <a:lnTo>
                  <a:pt x="334" y="882"/>
                </a:lnTo>
                <a:cubicBezTo>
                  <a:pt x="334" y="596"/>
                  <a:pt x="572" y="358"/>
                  <a:pt x="858" y="358"/>
                </a:cubicBezTo>
                <a:lnTo>
                  <a:pt x="8062" y="358"/>
                </a:lnTo>
                <a:cubicBezTo>
                  <a:pt x="8347" y="358"/>
                  <a:pt x="8585" y="596"/>
                  <a:pt x="8585" y="882"/>
                </a:cubicBezTo>
                <a:lnTo>
                  <a:pt x="8585" y="4001"/>
                </a:lnTo>
                <a:lnTo>
                  <a:pt x="8478" y="4001"/>
                </a:lnTo>
                <a:lnTo>
                  <a:pt x="8478" y="1215"/>
                </a:lnTo>
                <a:cubicBezTo>
                  <a:pt x="8478" y="822"/>
                  <a:pt x="8157" y="489"/>
                  <a:pt x="7752" y="489"/>
                </a:cubicBezTo>
                <a:lnTo>
                  <a:pt x="1168" y="489"/>
                </a:lnTo>
                <a:cubicBezTo>
                  <a:pt x="775" y="489"/>
                  <a:pt x="442" y="822"/>
                  <a:pt x="442" y="1215"/>
                </a:cubicBezTo>
                <a:lnTo>
                  <a:pt x="442" y="4597"/>
                </a:lnTo>
                <a:cubicBezTo>
                  <a:pt x="442" y="5001"/>
                  <a:pt x="775" y="5323"/>
                  <a:pt x="1168" y="5323"/>
                </a:cubicBezTo>
                <a:lnTo>
                  <a:pt x="3370" y="5323"/>
                </a:lnTo>
                <a:lnTo>
                  <a:pt x="3370" y="6085"/>
                </a:lnTo>
                <a:lnTo>
                  <a:pt x="2001" y="6085"/>
                </a:lnTo>
                <a:cubicBezTo>
                  <a:pt x="1918" y="6085"/>
                  <a:pt x="1846" y="6156"/>
                  <a:pt x="1846" y="6252"/>
                </a:cubicBezTo>
                <a:cubicBezTo>
                  <a:pt x="1846" y="6335"/>
                  <a:pt x="1918" y="6418"/>
                  <a:pt x="2001" y="6418"/>
                </a:cubicBezTo>
                <a:lnTo>
                  <a:pt x="3109" y="6418"/>
                </a:lnTo>
                <a:lnTo>
                  <a:pt x="2811" y="6978"/>
                </a:lnTo>
                <a:lnTo>
                  <a:pt x="2656" y="6978"/>
                </a:lnTo>
                <a:cubicBezTo>
                  <a:pt x="2561" y="6978"/>
                  <a:pt x="2454" y="7026"/>
                  <a:pt x="2358" y="7097"/>
                </a:cubicBezTo>
                <a:cubicBezTo>
                  <a:pt x="2287" y="7168"/>
                  <a:pt x="2239" y="7276"/>
                  <a:pt x="2239" y="7395"/>
                </a:cubicBezTo>
                <a:cubicBezTo>
                  <a:pt x="2239" y="7621"/>
                  <a:pt x="2418" y="7811"/>
                  <a:pt x="2656" y="7811"/>
                </a:cubicBezTo>
                <a:lnTo>
                  <a:pt x="3394" y="7811"/>
                </a:lnTo>
                <a:lnTo>
                  <a:pt x="3394" y="9276"/>
                </a:lnTo>
                <a:lnTo>
                  <a:pt x="3192" y="9276"/>
                </a:lnTo>
                <a:cubicBezTo>
                  <a:pt x="3001" y="9276"/>
                  <a:pt x="2835" y="9431"/>
                  <a:pt x="2835" y="9633"/>
                </a:cubicBezTo>
                <a:cubicBezTo>
                  <a:pt x="2835" y="9823"/>
                  <a:pt x="2918" y="10002"/>
                  <a:pt x="3049" y="10145"/>
                </a:cubicBezTo>
                <a:cubicBezTo>
                  <a:pt x="3180" y="10288"/>
                  <a:pt x="3370" y="10359"/>
                  <a:pt x="3573" y="10359"/>
                </a:cubicBezTo>
                <a:lnTo>
                  <a:pt x="7049" y="10359"/>
                </a:lnTo>
                <a:lnTo>
                  <a:pt x="7049" y="10788"/>
                </a:lnTo>
                <a:cubicBezTo>
                  <a:pt x="7049" y="11062"/>
                  <a:pt x="7276" y="11300"/>
                  <a:pt x="7550" y="11300"/>
                </a:cubicBezTo>
                <a:lnTo>
                  <a:pt x="9002" y="11300"/>
                </a:lnTo>
                <a:cubicBezTo>
                  <a:pt x="9264" y="11300"/>
                  <a:pt x="9502" y="11074"/>
                  <a:pt x="9502" y="10788"/>
                </a:cubicBezTo>
                <a:lnTo>
                  <a:pt x="9502" y="10359"/>
                </a:lnTo>
                <a:lnTo>
                  <a:pt x="10621" y="10359"/>
                </a:lnTo>
                <a:cubicBezTo>
                  <a:pt x="11026" y="10359"/>
                  <a:pt x="11348" y="10026"/>
                  <a:pt x="11348" y="9633"/>
                </a:cubicBezTo>
                <a:cubicBezTo>
                  <a:pt x="11324" y="9526"/>
                  <a:pt x="11276" y="9431"/>
                  <a:pt x="11217" y="9371"/>
                </a:cubicBezTo>
                <a:cubicBezTo>
                  <a:pt x="11157" y="9312"/>
                  <a:pt x="11074" y="9276"/>
                  <a:pt x="10967" y="9276"/>
                </a:cubicBezTo>
                <a:lnTo>
                  <a:pt x="10776" y="9276"/>
                </a:lnTo>
                <a:lnTo>
                  <a:pt x="10776" y="4906"/>
                </a:lnTo>
                <a:cubicBezTo>
                  <a:pt x="10776" y="4418"/>
                  <a:pt x="10371" y="4013"/>
                  <a:pt x="9883" y="4013"/>
                </a:cubicBezTo>
                <a:lnTo>
                  <a:pt x="8931" y="4013"/>
                </a:lnTo>
                <a:lnTo>
                  <a:pt x="8931" y="858"/>
                </a:lnTo>
                <a:cubicBezTo>
                  <a:pt x="8931" y="382"/>
                  <a:pt x="8538" y="1"/>
                  <a:pt x="8062" y="1"/>
                </a:cubicBezTo>
                <a:close/>
              </a:path>
            </a:pathLst>
          </a:custGeom>
          <a:solidFill>
            <a:schemeClr val="bg1"/>
          </a:solidFill>
          <a:ln>
            <a:solidFill>
              <a:schemeClr val="tx2"/>
            </a:solid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 name="CasetăText 5">
            <a:extLst>
              <a:ext uri="{FF2B5EF4-FFF2-40B4-BE49-F238E27FC236}">
                <a16:creationId xmlns:a16="http://schemas.microsoft.com/office/drawing/2014/main" id="{52BCD34C-038D-9EDE-1E6E-03C127EA64BF}"/>
              </a:ext>
            </a:extLst>
          </p:cNvPr>
          <p:cNvSpPr txBox="1"/>
          <p:nvPr/>
        </p:nvSpPr>
        <p:spPr>
          <a:xfrm>
            <a:off x="4508602" y="4815712"/>
            <a:ext cx="308819" cy="307777"/>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1</a:t>
            </a:r>
            <a:endParaRPr lang="ro-RO" dirty="0">
              <a:latin typeface="Aharoni" panose="02010803020104030203" pitchFamily="2" charset="-79"/>
              <a:cs typeface="Aharoni" panose="02010803020104030203" pitchFamily="2"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1">
                                            <p:txEl>
                                              <p:pRg st="0" end="0"/>
                                            </p:txEl>
                                          </p:spTgt>
                                        </p:tgtEl>
                                        <p:attrNameLst>
                                          <p:attrName>style.visibility</p:attrName>
                                        </p:attrNameLst>
                                      </p:cBhvr>
                                      <p:to>
                                        <p:strVal val="visible"/>
                                      </p:to>
                                    </p:set>
                                    <p:animEffect transition="in" filter="fade">
                                      <p:cBhvr>
                                        <p:cTn id="7" dur="500"/>
                                        <p:tgtEl>
                                          <p:spTgt spid="401">
                                            <p:txEl>
                                              <p:pRg st="0" end="0"/>
                                            </p:txEl>
                                          </p:spTgt>
                                        </p:tgtEl>
                                      </p:cBhvr>
                                    </p:animEffect>
                                    <p:anim calcmode="lin" valueType="num">
                                      <p:cBhvr>
                                        <p:cTn id="8" dur="500" fill="hold"/>
                                        <p:tgtEl>
                                          <p:spTgt spid="401">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40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03">
                                            <p:txEl>
                                              <p:pRg st="0" end="0"/>
                                            </p:txEl>
                                          </p:spTgt>
                                        </p:tgtEl>
                                        <p:attrNameLst>
                                          <p:attrName>style.visibility</p:attrName>
                                        </p:attrNameLst>
                                      </p:cBhvr>
                                      <p:to>
                                        <p:strVal val="visible"/>
                                      </p:to>
                                    </p:set>
                                    <p:animEffect transition="in" filter="fade">
                                      <p:cBhvr>
                                        <p:cTn id="12" dur="500"/>
                                        <p:tgtEl>
                                          <p:spTgt spid="403">
                                            <p:txEl>
                                              <p:pRg st="0" end="0"/>
                                            </p:txEl>
                                          </p:spTgt>
                                        </p:tgtEl>
                                      </p:cBhvr>
                                    </p:animEffect>
                                    <p:anim calcmode="lin" valueType="num">
                                      <p:cBhvr>
                                        <p:cTn id="13" dur="500" fill="hold"/>
                                        <p:tgtEl>
                                          <p:spTgt spid="403">
                                            <p:txEl>
                                              <p:pRg st="0" end="0"/>
                                            </p:txEl>
                                          </p:spTgt>
                                        </p:tgtEl>
                                        <p:attrNameLst>
                                          <p:attrName>ppt_x</p:attrName>
                                        </p:attrNameLst>
                                      </p:cBhvr>
                                      <p:tavLst>
                                        <p:tav tm="0">
                                          <p:val>
                                            <p:strVal val="#ppt_x"/>
                                          </p:val>
                                        </p:tav>
                                        <p:tav tm="100000">
                                          <p:val>
                                            <p:strVal val="#ppt_x"/>
                                          </p:val>
                                        </p:tav>
                                      </p:tavLst>
                                    </p:anim>
                                    <p:anim calcmode="lin" valueType="num">
                                      <p:cBhvr>
                                        <p:cTn id="14" dur="500" fill="hold"/>
                                        <p:tgtEl>
                                          <p:spTgt spid="403">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05"/>
                                        </p:tgtEl>
                                        <p:attrNameLst>
                                          <p:attrName>style.visibility</p:attrName>
                                        </p:attrNameLst>
                                      </p:cBhvr>
                                      <p:to>
                                        <p:strVal val="visible"/>
                                      </p:to>
                                    </p:set>
                                    <p:animEffect transition="in" filter="fade">
                                      <p:cBhvr>
                                        <p:cTn id="17" dur="500"/>
                                        <p:tgtEl>
                                          <p:spTgt spid="405"/>
                                        </p:tgtEl>
                                      </p:cBhvr>
                                    </p:animEffect>
                                    <p:anim calcmode="lin" valueType="num">
                                      <p:cBhvr>
                                        <p:cTn id="18" dur="500" fill="hold"/>
                                        <p:tgtEl>
                                          <p:spTgt spid="405"/>
                                        </p:tgtEl>
                                        <p:attrNameLst>
                                          <p:attrName>ppt_x</p:attrName>
                                        </p:attrNameLst>
                                      </p:cBhvr>
                                      <p:tavLst>
                                        <p:tav tm="0">
                                          <p:val>
                                            <p:strVal val="#ppt_x"/>
                                          </p:val>
                                        </p:tav>
                                        <p:tav tm="100000">
                                          <p:val>
                                            <p:strVal val="#ppt_x"/>
                                          </p:val>
                                        </p:tav>
                                      </p:tavLst>
                                    </p:anim>
                                    <p:anim calcmode="lin" valueType="num">
                                      <p:cBhvr>
                                        <p:cTn id="19" dur="500" fill="hold"/>
                                        <p:tgtEl>
                                          <p:spTgt spid="40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08"/>
                                        </p:tgtEl>
                                        <p:attrNameLst>
                                          <p:attrName>style.visibility</p:attrName>
                                        </p:attrNameLst>
                                      </p:cBhvr>
                                      <p:to>
                                        <p:strVal val="visible"/>
                                      </p:to>
                                    </p:set>
                                    <p:animEffect transition="in" filter="fade">
                                      <p:cBhvr>
                                        <p:cTn id="22" dur="500"/>
                                        <p:tgtEl>
                                          <p:spTgt spid="408"/>
                                        </p:tgtEl>
                                      </p:cBhvr>
                                    </p:animEffect>
                                    <p:anim calcmode="lin" valueType="num">
                                      <p:cBhvr>
                                        <p:cTn id="23" dur="500" fill="hold"/>
                                        <p:tgtEl>
                                          <p:spTgt spid="408"/>
                                        </p:tgtEl>
                                        <p:attrNameLst>
                                          <p:attrName>ppt_x</p:attrName>
                                        </p:attrNameLst>
                                      </p:cBhvr>
                                      <p:tavLst>
                                        <p:tav tm="0">
                                          <p:val>
                                            <p:strVal val="#ppt_x"/>
                                          </p:val>
                                        </p:tav>
                                        <p:tav tm="100000">
                                          <p:val>
                                            <p:strVal val="#ppt_x"/>
                                          </p:val>
                                        </p:tav>
                                      </p:tavLst>
                                    </p:anim>
                                    <p:anim calcmode="lin" valueType="num">
                                      <p:cBhvr>
                                        <p:cTn id="24" dur="500" fill="hold"/>
                                        <p:tgtEl>
                                          <p:spTgt spid="40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anim calcmode="lin" valueType="num">
                                      <p:cBhvr>
                                        <p:cTn id="28" dur="500" fill="hold"/>
                                        <p:tgtEl>
                                          <p:spTgt spid="13"/>
                                        </p:tgtEl>
                                        <p:attrNameLst>
                                          <p:attrName>ppt_x</p:attrName>
                                        </p:attrNameLst>
                                      </p:cBhvr>
                                      <p:tavLst>
                                        <p:tav tm="0">
                                          <p:val>
                                            <p:strVal val="#ppt_x"/>
                                          </p:val>
                                        </p:tav>
                                        <p:tav tm="100000">
                                          <p:val>
                                            <p:strVal val="#ppt_x"/>
                                          </p:val>
                                        </p:tav>
                                      </p:tavLst>
                                    </p:anim>
                                    <p:anim calcmode="lin" valueType="num">
                                      <p:cBhvr>
                                        <p:cTn id="29" dur="500" fill="hold"/>
                                        <p:tgtEl>
                                          <p:spTgt spid="13"/>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anim calcmode="lin" valueType="num">
                                      <p:cBhvr>
                                        <p:cTn id="33" dur="500" fill="hold"/>
                                        <p:tgtEl>
                                          <p:spTgt spid="14"/>
                                        </p:tgtEl>
                                        <p:attrNameLst>
                                          <p:attrName>ppt_x</p:attrName>
                                        </p:attrNameLst>
                                      </p:cBhvr>
                                      <p:tavLst>
                                        <p:tav tm="0">
                                          <p:val>
                                            <p:strVal val="#ppt_x"/>
                                          </p:val>
                                        </p:tav>
                                        <p:tav tm="100000">
                                          <p:val>
                                            <p:strVal val="#ppt_x"/>
                                          </p:val>
                                        </p:tav>
                                      </p:tavLst>
                                    </p:anim>
                                    <p:anim calcmode="lin" valueType="num">
                                      <p:cBhvr>
                                        <p:cTn id="34" dur="5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402">
                                            <p:txEl>
                                              <p:pRg st="0" end="0"/>
                                            </p:txEl>
                                          </p:spTgt>
                                        </p:tgtEl>
                                        <p:attrNameLst>
                                          <p:attrName>style.visibility</p:attrName>
                                        </p:attrNameLst>
                                      </p:cBhvr>
                                      <p:to>
                                        <p:strVal val="visible"/>
                                      </p:to>
                                    </p:set>
                                    <p:animEffect transition="in" filter="fade">
                                      <p:cBhvr>
                                        <p:cTn id="39" dur="500"/>
                                        <p:tgtEl>
                                          <p:spTgt spid="402">
                                            <p:txEl>
                                              <p:pRg st="0" end="0"/>
                                            </p:txEl>
                                          </p:spTgt>
                                        </p:tgtEl>
                                      </p:cBhvr>
                                    </p:animEffect>
                                    <p:anim calcmode="lin" valueType="num">
                                      <p:cBhvr>
                                        <p:cTn id="40" dur="500" fill="hold"/>
                                        <p:tgtEl>
                                          <p:spTgt spid="402">
                                            <p:txEl>
                                              <p:pRg st="0" end="0"/>
                                            </p:txEl>
                                          </p:spTgt>
                                        </p:tgtEl>
                                        <p:attrNameLst>
                                          <p:attrName>ppt_x</p:attrName>
                                        </p:attrNameLst>
                                      </p:cBhvr>
                                      <p:tavLst>
                                        <p:tav tm="0">
                                          <p:val>
                                            <p:strVal val="#ppt_x"/>
                                          </p:val>
                                        </p:tav>
                                        <p:tav tm="100000">
                                          <p:val>
                                            <p:strVal val="#ppt_x"/>
                                          </p:val>
                                        </p:tav>
                                      </p:tavLst>
                                    </p:anim>
                                    <p:anim calcmode="lin" valueType="num">
                                      <p:cBhvr>
                                        <p:cTn id="41" dur="500" fill="hold"/>
                                        <p:tgtEl>
                                          <p:spTgt spid="402">
                                            <p:txEl>
                                              <p:pRg st="0" end="0"/>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404">
                                            <p:txEl>
                                              <p:pRg st="0" end="0"/>
                                            </p:txEl>
                                          </p:spTgt>
                                        </p:tgtEl>
                                        <p:attrNameLst>
                                          <p:attrName>style.visibility</p:attrName>
                                        </p:attrNameLst>
                                      </p:cBhvr>
                                      <p:to>
                                        <p:strVal val="visible"/>
                                      </p:to>
                                    </p:set>
                                    <p:animEffect transition="in" filter="fade">
                                      <p:cBhvr>
                                        <p:cTn id="44" dur="500"/>
                                        <p:tgtEl>
                                          <p:spTgt spid="404">
                                            <p:txEl>
                                              <p:pRg st="0" end="0"/>
                                            </p:txEl>
                                          </p:spTgt>
                                        </p:tgtEl>
                                      </p:cBhvr>
                                    </p:animEffect>
                                    <p:anim calcmode="lin" valueType="num">
                                      <p:cBhvr>
                                        <p:cTn id="45" dur="500" fill="hold"/>
                                        <p:tgtEl>
                                          <p:spTgt spid="404">
                                            <p:txEl>
                                              <p:pRg st="0" end="0"/>
                                            </p:txEl>
                                          </p:spTgt>
                                        </p:tgtEl>
                                        <p:attrNameLst>
                                          <p:attrName>ppt_x</p:attrName>
                                        </p:attrNameLst>
                                      </p:cBhvr>
                                      <p:tavLst>
                                        <p:tav tm="0">
                                          <p:val>
                                            <p:strVal val="#ppt_x"/>
                                          </p:val>
                                        </p:tav>
                                        <p:tav tm="100000">
                                          <p:val>
                                            <p:strVal val="#ppt_x"/>
                                          </p:val>
                                        </p:tav>
                                      </p:tavLst>
                                    </p:anim>
                                    <p:anim calcmode="lin" valueType="num">
                                      <p:cBhvr>
                                        <p:cTn id="46" dur="500" fill="hold"/>
                                        <p:tgtEl>
                                          <p:spTgt spid="404">
                                            <p:txEl>
                                              <p:pRg st="0" end="0"/>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406"/>
                                        </p:tgtEl>
                                        <p:attrNameLst>
                                          <p:attrName>style.visibility</p:attrName>
                                        </p:attrNameLst>
                                      </p:cBhvr>
                                      <p:to>
                                        <p:strVal val="visible"/>
                                      </p:to>
                                    </p:set>
                                    <p:animEffect transition="in" filter="fade">
                                      <p:cBhvr>
                                        <p:cTn id="49" dur="500"/>
                                        <p:tgtEl>
                                          <p:spTgt spid="406"/>
                                        </p:tgtEl>
                                      </p:cBhvr>
                                    </p:animEffect>
                                    <p:anim calcmode="lin" valueType="num">
                                      <p:cBhvr>
                                        <p:cTn id="50" dur="500" fill="hold"/>
                                        <p:tgtEl>
                                          <p:spTgt spid="406"/>
                                        </p:tgtEl>
                                        <p:attrNameLst>
                                          <p:attrName>ppt_x</p:attrName>
                                        </p:attrNameLst>
                                      </p:cBhvr>
                                      <p:tavLst>
                                        <p:tav tm="0">
                                          <p:val>
                                            <p:strVal val="#ppt_x"/>
                                          </p:val>
                                        </p:tav>
                                        <p:tav tm="100000">
                                          <p:val>
                                            <p:strVal val="#ppt_x"/>
                                          </p:val>
                                        </p:tav>
                                      </p:tavLst>
                                    </p:anim>
                                    <p:anim calcmode="lin" valueType="num">
                                      <p:cBhvr>
                                        <p:cTn id="51" dur="500" fill="hold"/>
                                        <p:tgtEl>
                                          <p:spTgt spid="406"/>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500"/>
                                        <p:tgtEl>
                                          <p:spTgt spid="28"/>
                                        </p:tgtEl>
                                      </p:cBhvr>
                                    </p:animEffect>
                                    <p:anim calcmode="lin" valueType="num">
                                      <p:cBhvr>
                                        <p:cTn id="55" dur="500" fill="hold"/>
                                        <p:tgtEl>
                                          <p:spTgt spid="28"/>
                                        </p:tgtEl>
                                        <p:attrNameLst>
                                          <p:attrName>ppt_x</p:attrName>
                                        </p:attrNameLst>
                                      </p:cBhvr>
                                      <p:tavLst>
                                        <p:tav tm="0">
                                          <p:val>
                                            <p:strVal val="#ppt_x"/>
                                          </p:val>
                                        </p:tav>
                                        <p:tav tm="100000">
                                          <p:val>
                                            <p:strVal val="#ppt_x"/>
                                          </p:val>
                                        </p:tav>
                                      </p:tavLst>
                                    </p:anim>
                                    <p:anim calcmode="lin" valueType="num">
                                      <p:cBhvr>
                                        <p:cTn id="56" dur="5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 grpId="0" build="p"/>
      <p:bldP spid="402" grpId="0" build="p"/>
      <p:bldP spid="403" grpId="0" build="p"/>
      <p:bldP spid="404" grpId="0" build="p"/>
      <p:bldP spid="405" grpId="0" animBg="1"/>
      <p:bldP spid="406" grpId="0" animBg="1"/>
      <p:bldP spid="13" grpId="0" animBg="1"/>
      <p:bldP spid="2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5">
          <a:extLst>
            <a:ext uri="{FF2B5EF4-FFF2-40B4-BE49-F238E27FC236}">
              <a16:creationId xmlns:a16="http://schemas.microsoft.com/office/drawing/2014/main" id="{89C56EEC-9072-FF66-4BEB-3F1BD1423004}"/>
            </a:ext>
          </a:extLst>
        </p:cNvPr>
        <p:cNvGrpSpPr/>
        <p:nvPr/>
      </p:nvGrpSpPr>
      <p:grpSpPr>
        <a:xfrm>
          <a:off x="0" y="0"/>
          <a:ext cx="0" cy="0"/>
          <a:chOff x="0" y="0"/>
          <a:chExt cx="0" cy="0"/>
        </a:xfrm>
      </p:grpSpPr>
      <p:sp>
        <p:nvSpPr>
          <p:cNvPr id="441" name="Google Shape;441;p43">
            <a:extLst>
              <a:ext uri="{FF2B5EF4-FFF2-40B4-BE49-F238E27FC236}">
                <a16:creationId xmlns:a16="http://schemas.microsoft.com/office/drawing/2014/main" id="{750A9CA8-B69F-23FA-BE21-7BBF4681070C}"/>
              </a:ext>
            </a:extLst>
          </p:cNvPr>
          <p:cNvSpPr txBox="1">
            <a:spLocks noGrp="1"/>
          </p:cNvSpPr>
          <p:nvPr>
            <p:ph type="title" idx="6"/>
          </p:nvPr>
        </p:nvSpPr>
        <p:spPr>
          <a:xfrm>
            <a:off x="720000" y="459517"/>
            <a:ext cx="77040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800" dirty="0">
                <a:solidFill>
                  <a:schemeClr val="tx1"/>
                </a:solidFill>
              </a:rPr>
              <a:t>Back-Translation</a:t>
            </a:r>
            <a:endParaRPr lang="ro-RO" sz="2800" dirty="0">
              <a:solidFill>
                <a:schemeClr val="tx1"/>
              </a:solidFill>
            </a:endParaRPr>
          </a:p>
        </p:txBody>
      </p:sp>
      <p:sp>
        <p:nvSpPr>
          <p:cNvPr id="2" name="Google Shape;630;p50">
            <a:extLst>
              <a:ext uri="{FF2B5EF4-FFF2-40B4-BE49-F238E27FC236}">
                <a16:creationId xmlns:a16="http://schemas.microsoft.com/office/drawing/2014/main" id="{E5AECA80-8A4A-DC1C-1713-9F9D3D26462B}"/>
              </a:ext>
            </a:extLst>
          </p:cNvPr>
          <p:cNvSpPr txBox="1">
            <a:spLocks/>
          </p:cNvSpPr>
          <p:nvPr/>
        </p:nvSpPr>
        <p:spPr>
          <a:xfrm>
            <a:off x="205848" y="492385"/>
            <a:ext cx="413583" cy="424331"/>
          </a:xfrm>
          <a:prstGeom prst="rect">
            <a:avLst/>
          </a:prstGeom>
          <a:solidFill>
            <a:schemeClr val="bg2"/>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ro-RO" sz="2400" dirty="0">
                <a:solidFill>
                  <a:schemeClr val="tx2"/>
                </a:solidFill>
              </a:rPr>
              <a:t>0</a:t>
            </a:r>
            <a:r>
              <a:rPr lang="en-US" sz="2400" dirty="0">
                <a:solidFill>
                  <a:schemeClr val="tx2"/>
                </a:solidFill>
              </a:rPr>
              <a:t>1</a:t>
            </a:r>
            <a:endParaRPr lang="ro-RO" sz="1100" dirty="0">
              <a:solidFill>
                <a:schemeClr val="tx2"/>
              </a:solidFill>
            </a:endParaRPr>
          </a:p>
        </p:txBody>
      </p:sp>
      <p:sp>
        <p:nvSpPr>
          <p:cNvPr id="3" name="CasetăText 2">
            <a:extLst>
              <a:ext uri="{FF2B5EF4-FFF2-40B4-BE49-F238E27FC236}">
                <a16:creationId xmlns:a16="http://schemas.microsoft.com/office/drawing/2014/main" id="{01B21E2A-DAB7-F515-7B45-F68939EDF997}"/>
              </a:ext>
            </a:extLst>
          </p:cNvPr>
          <p:cNvSpPr txBox="1"/>
          <p:nvPr/>
        </p:nvSpPr>
        <p:spPr>
          <a:xfrm>
            <a:off x="4354192" y="4835723"/>
            <a:ext cx="308819" cy="307777"/>
          </a:xfrm>
          <a:prstGeom prst="rect">
            <a:avLst/>
          </a:prstGeom>
          <a:noFill/>
        </p:spPr>
        <p:txBody>
          <a:bodyPr wrap="square" rtlCol="0">
            <a:spAutoFit/>
          </a:bodyPr>
          <a:lstStyle/>
          <a:p>
            <a:r>
              <a:rPr lang="ro-RO" dirty="0">
                <a:latin typeface="Aharoni" panose="02010803020104030203" pitchFamily="2" charset="-79"/>
                <a:cs typeface="Aharoni" panose="02010803020104030203" pitchFamily="2" charset="-79"/>
              </a:rPr>
              <a:t>6</a:t>
            </a:r>
          </a:p>
        </p:txBody>
      </p:sp>
      <p:pic>
        <p:nvPicPr>
          <p:cNvPr id="8" name="Picture 7">
            <a:extLst>
              <a:ext uri="{FF2B5EF4-FFF2-40B4-BE49-F238E27FC236}">
                <a16:creationId xmlns:a16="http://schemas.microsoft.com/office/drawing/2014/main" id="{D6D5FF0D-4F17-F226-D390-E10BEC494E3F}"/>
              </a:ext>
            </a:extLst>
          </p:cNvPr>
          <p:cNvPicPr>
            <a:picLocks noChangeAspect="1"/>
          </p:cNvPicPr>
          <p:nvPr/>
        </p:nvPicPr>
        <p:blipFill>
          <a:blip r:embed="rId3"/>
          <a:stretch>
            <a:fillRect/>
          </a:stretch>
        </p:blipFill>
        <p:spPr>
          <a:xfrm>
            <a:off x="2018696" y="1037090"/>
            <a:ext cx="4979810" cy="4064356"/>
          </a:xfrm>
          <a:prstGeom prst="rect">
            <a:avLst/>
          </a:prstGeom>
        </p:spPr>
      </p:pic>
    </p:spTree>
    <p:extLst>
      <p:ext uri="{BB962C8B-B14F-4D97-AF65-F5344CB8AC3E}">
        <p14:creationId xmlns:p14="http://schemas.microsoft.com/office/powerpoint/2010/main" val="35760985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15">
          <a:extLst>
            <a:ext uri="{FF2B5EF4-FFF2-40B4-BE49-F238E27FC236}">
              <a16:creationId xmlns:a16="http://schemas.microsoft.com/office/drawing/2014/main" id="{263F83EA-F9E7-454C-1CFC-5BDE7C563B86}"/>
            </a:ext>
          </a:extLst>
        </p:cNvPr>
        <p:cNvGrpSpPr/>
        <p:nvPr/>
      </p:nvGrpSpPr>
      <p:grpSpPr>
        <a:xfrm>
          <a:off x="0" y="0"/>
          <a:ext cx="0" cy="0"/>
          <a:chOff x="0" y="0"/>
          <a:chExt cx="0" cy="0"/>
        </a:xfrm>
      </p:grpSpPr>
      <p:sp>
        <p:nvSpPr>
          <p:cNvPr id="441" name="Google Shape;441;p43">
            <a:extLst>
              <a:ext uri="{FF2B5EF4-FFF2-40B4-BE49-F238E27FC236}">
                <a16:creationId xmlns:a16="http://schemas.microsoft.com/office/drawing/2014/main" id="{87F931AA-C715-1216-3842-E03E5CB35F74}"/>
              </a:ext>
            </a:extLst>
          </p:cNvPr>
          <p:cNvSpPr txBox="1">
            <a:spLocks noGrp="1"/>
          </p:cNvSpPr>
          <p:nvPr>
            <p:ph type="title" idx="6"/>
          </p:nvPr>
        </p:nvSpPr>
        <p:spPr>
          <a:xfrm>
            <a:off x="720000" y="459517"/>
            <a:ext cx="77040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800" dirty="0">
                <a:solidFill>
                  <a:schemeClr val="tx1"/>
                </a:solidFill>
              </a:rPr>
              <a:t>Round-Trip Translation</a:t>
            </a:r>
            <a:endParaRPr lang="ro-RO" sz="2800" dirty="0">
              <a:solidFill>
                <a:schemeClr val="tx1"/>
              </a:solidFill>
            </a:endParaRPr>
          </a:p>
        </p:txBody>
      </p:sp>
      <p:sp>
        <p:nvSpPr>
          <p:cNvPr id="2" name="Google Shape;630;p50">
            <a:extLst>
              <a:ext uri="{FF2B5EF4-FFF2-40B4-BE49-F238E27FC236}">
                <a16:creationId xmlns:a16="http://schemas.microsoft.com/office/drawing/2014/main" id="{B9995D42-D5FE-F8E1-97AF-F133B2BFF8C5}"/>
              </a:ext>
            </a:extLst>
          </p:cNvPr>
          <p:cNvSpPr txBox="1">
            <a:spLocks/>
          </p:cNvSpPr>
          <p:nvPr/>
        </p:nvSpPr>
        <p:spPr>
          <a:xfrm>
            <a:off x="205848" y="492385"/>
            <a:ext cx="413583" cy="424331"/>
          </a:xfrm>
          <a:prstGeom prst="rect">
            <a:avLst/>
          </a:prstGeom>
          <a:solidFill>
            <a:schemeClr val="bg2"/>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ro-RO" sz="2400" dirty="0">
                <a:solidFill>
                  <a:schemeClr val="tx2"/>
                </a:solidFill>
              </a:rPr>
              <a:t>0</a:t>
            </a:r>
            <a:r>
              <a:rPr lang="en-US" sz="2400" dirty="0">
                <a:solidFill>
                  <a:schemeClr val="tx2"/>
                </a:solidFill>
              </a:rPr>
              <a:t>1</a:t>
            </a:r>
            <a:endParaRPr lang="ro-RO" sz="1100" dirty="0">
              <a:solidFill>
                <a:schemeClr val="tx2"/>
              </a:solidFill>
            </a:endParaRPr>
          </a:p>
        </p:txBody>
      </p:sp>
      <p:sp>
        <p:nvSpPr>
          <p:cNvPr id="3" name="CasetăText 2">
            <a:extLst>
              <a:ext uri="{FF2B5EF4-FFF2-40B4-BE49-F238E27FC236}">
                <a16:creationId xmlns:a16="http://schemas.microsoft.com/office/drawing/2014/main" id="{F95447F7-7BD0-274C-B5F3-5E87FE87283B}"/>
              </a:ext>
            </a:extLst>
          </p:cNvPr>
          <p:cNvSpPr txBox="1"/>
          <p:nvPr/>
        </p:nvSpPr>
        <p:spPr>
          <a:xfrm>
            <a:off x="4354192" y="4835723"/>
            <a:ext cx="398963" cy="307777"/>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11</a:t>
            </a:r>
            <a:endParaRPr lang="ro-RO" dirty="0">
              <a:latin typeface="Aharoni" panose="02010803020104030203" pitchFamily="2" charset="-79"/>
              <a:cs typeface="Aharoni" panose="02010803020104030203" pitchFamily="2" charset="-79"/>
            </a:endParaRPr>
          </a:p>
        </p:txBody>
      </p:sp>
      <p:pic>
        <p:nvPicPr>
          <p:cNvPr id="5" name="Picture 4">
            <a:extLst>
              <a:ext uri="{FF2B5EF4-FFF2-40B4-BE49-F238E27FC236}">
                <a16:creationId xmlns:a16="http://schemas.microsoft.com/office/drawing/2014/main" id="{4FBDEB5D-0BC7-C84C-87A8-1D3AC86E0203}"/>
              </a:ext>
            </a:extLst>
          </p:cNvPr>
          <p:cNvPicPr>
            <a:picLocks noChangeAspect="1"/>
          </p:cNvPicPr>
          <p:nvPr/>
        </p:nvPicPr>
        <p:blipFill>
          <a:blip r:embed="rId3"/>
          <a:stretch>
            <a:fillRect/>
          </a:stretch>
        </p:blipFill>
        <p:spPr>
          <a:xfrm>
            <a:off x="1258265" y="1390854"/>
            <a:ext cx="6627470" cy="3146480"/>
          </a:xfrm>
          <a:prstGeom prst="rect">
            <a:avLst/>
          </a:prstGeom>
        </p:spPr>
      </p:pic>
    </p:spTree>
    <p:extLst>
      <p:ext uri="{BB962C8B-B14F-4D97-AF65-F5344CB8AC3E}">
        <p14:creationId xmlns:p14="http://schemas.microsoft.com/office/powerpoint/2010/main" val="716865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351">
          <a:extLst>
            <a:ext uri="{FF2B5EF4-FFF2-40B4-BE49-F238E27FC236}">
              <a16:creationId xmlns:a16="http://schemas.microsoft.com/office/drawing/2014/main" id="{E717F731-ECC7-E77C-DDCC-3A38D23947CF}"/>
            </a:ext>
          </a:extLst>
        </p:cNvPr>
        <p:cNvGrpSpPr/>
        <p:nvPr/>
      </p:nvGrpSpPr>
      <p:grpSpPr>
        <a:xfrm>
          <a:off x="0" y="0"/>
          <a:ext cx="0" cy="0"/>
          <a:chOff x="0" y="0"/>
          <a:chExt cx="0" cy="0"/>
        </a:xfrm>
      </p:grpSpPr>
      <p:sp>
        <p:nvSpPr>
          <p:cNvPr id="352" name="Google Shape;352;p39">
            <a:extLst>
              <a:ext uri="{FF2B5EF4-FFF2-40B4-BE49-F238E27FC236}">
                <a16:creationId xmlns:a16="http://schemas.microsoft.com/office/drawing/2014/main" id="{68C2C1B8-4FF7-231D-3DA1-DB761183E637}"/>
              </a:ext>
            </a:extLst>
          </p:cNvPr>
          <p:cNvSpPr txBox="1">
            <a:spLocks noGrp="1"/>
          </p:cNvSpPr>
          <p:nvPr>
            <p:ph type="title"/>
          </p:nvPr>
        </p:nvSpPr>
        <p:spPr>
          <a:xfrm>
            <a:off x="396240" y="1888994"/>
            <a:ext cx="8374380" cy="914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6000" dirty="0"/>
              <a:t>Experiments</a:t>
            </a:r>
            <a:endParaRPr sz="5000" b="1" dirty="0">
              <a:solidFill>
                <a:schemeClr val="dk2"/>
              </a:solidFill>
              <a:latin typeface="Assistant" pitchFamily="2" charset="-79"/>
              <a:cs typeface="Assistant" pitchFamily="2" charset="-79"/>
            </a:endParaRPr>
          </a:p>
        </p:txBody>
      </p:sp>
      <p:grpSp>
        <p:nvGrpSpPr>
          <p:cNvPr id="355" name="Google Shape;355;p39">
            <a:extLst>
              <a:ext uri="{FF2B5EF4-FFF2-40B4-BE49-F238E27FC236}">
                <a16:creationId xmlns:a16="http://schemas.microsoft.com/office/drawing/2014/main" id="{0D7554FE-C40C-9B3F-F2E7-57EC488CD844}"/>
              </a:ext>
            </a:extLst>
          </p:cNvPr>
          <p:cNvGrpSpPr/>
          <p:nvPr/>
        </p:nvGrpSpPr>
        <p:grpSpPr>
          <a:xfrm>
            <a:off x="2571849" y="3506143"/>
            <a:ext cx="4000294" cy="1097356"/>
            <a:chOff x="-184725" y="2931975"/>
            <a:chExt cx="6096150" cy="1671525"/>
          </a:xfrm>
        </p:grpSpPr>
        <p:grpSp>
          <p:nvGrpSpPr>
            <p:cNvPr id="356" name="Google Shape;356;p39">
              <a:extLst>
                <a:ext uri="{FF2B5EF4-FFF2-40B4-BE49-F238E27FC236}">
                  <a16:creationId xmlns:a16="http://schemas.microsoft.com/office/drawing/2014/main" id="{CAC4838C-57E6-14ED-687F-AAC98444E2C0}"/>
                </a:ext>
              </a:extLst>
            </p:cNvPr>
            <p:cNvGrpSpPr/>
            <p:nvPr/>
          </p:nvGrpSpPr>
          <p:grpSpPr>
            <a:xfrm>
              <a:off x="1339325" y="2931975"/>
              <a:ext cx="1524025" cy="1671525"/>
              <a:chOff x="1339325" y="1462400"/>
              <a:chExt cx="1524025" cy="1671525"/>
            </a:xfrm>
          </p:grpSpPr>
          <p:sp>
            <p:nvSpPr>
              <p:cNvPr id="357" name="Google Shape;357;p39">
                <a:extLst>
                  <a:ext uri="{FF2B5EF4-FFF2-40B4-BE49-F238E27FC236}">
                    <a16:creationId xmlns:a16="http://schemas.microsoft.com/office/drawing/2014/main" id="{2C90B42D-7359-0FDB-0617-F1EE1002DFA7}"/>
                  </a:ext>
                </a:extLst>
              </p:cNvPr>
              <p:cNvSpPr/>
              <p:nvPr/>
            </p:nvSpPr>
            <p:spPr>
              <a:xfrm>
                <a:off x="2104850" y="1462400"/>
                <a:ext cx="758500" cy="756475"/>
              </a:xfrm>
              <a:custGeom>
                <a:avLst/>
                <a:gdLst/>
                <a:ahLst/>
                <a:cxnLst/>
                <a:rect l="l" t="t" r="r" b="b"/>
                <a:pathLst>
                  <a:path w="30340" h="30259" extrusionOk="0">
                    <a:moveTo>
                      <a:pt x="2" y="0"/>
                    </a:moveTo>
                    <a:lnTo>
                      <a:pt x="0" y="30258"/>
                    </a:lnTo>
                    <a:lnTo>
                      <a:pt x="30339" y="30258"/>
                    </a:lnTo>
                    <a:lnTo>
                      <a:pt x="30339" y="0"/>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9">
                <a:extLst>
                  <a:ext uri="{FF2B5EF4-FFF2-40B4-BE49-F238E27FC236}">
                    <a16:creationId xmlns:a16="http://schemas.microsoft.com/office/drawing/2014/main" id="{6392DCB9-2744-687B-F3EF-B47F407D5B7C}"/>
                  </a:ext>
                </a:extLst>
              </p:cNvPr>
              <p:cNvSpPr/>
              <p:nvPr/>
            </p:nvSpPr>
            <p:spPr>
              <a:xfrm>
                <a:off x="1339325" y="2218275"/>
                <a:ext cx="1524025" cy="915650"/>
              </a:xfrm>
              <a:custGeom>
                <a:avLst/>
                <a:gdLst/>
                <a:ahLst/>
                <a:cxnLst/>
                <a:rect l="l" t="t" r="r" b="b"/>
                <a:pathLst>
                  <a:path w="60961" h="36626" extrusionOk="0">
                    <a:moveTo>
                      <a:pt x="30621" y="1"/>
                    </a:moveTo>
                    <a:lnTo>
                      <a:pt x="1" y="36625"/>
                    </a:lnTo>
                    <a:lnTo>
                      <a:pt x="30339" y="36625"/>
                    </a:lnTo>
                    <a:lnTo>
                      <a:pt x="60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9">
                <a:extLst>
                  <a:ext uri="{FF2B5EF4-FFF2-40B4-BE49-F238E27FC236}">
                    <a16:creationId xmlns:a16="http://schemas.microsoft.com/office/drawing/2014/main" id="{F254F45A-2BEE-8FA3-738F-F739DC7E940A}"/>
                  </a:ext>
                </a:extLst>
              </p:cNvPr>
              <p:cNvSpPr/>
              <p:nvPr/>
            </p:nvSpPr>
            <p:spPr>
              <a:xfrm>
                <a:off x="1339325" y="1462400"/>
                <a:ext cx="765675" cy="1671525"/>
              </a:xfrm>
              <a:custGeom>
                <a:avLst/>
                <a:gdLst/>
                <a:ahLst/>
                <a:cxnLst/>
                <a:rect l="l" t="t" r="r" b="b"/>
                <a:pathLst>
                  <a:path w="30627" h="66861" extrusionOk="0">
                    <a:moveTo>
                      <a:pt x="30623" y="0"/>
                    </a:moveTo>
                    <a:lnTo>
                      <a:pt x="1" y="36601"/>
                    </a:lnTo>
                    <a:lnTo>
                      <a:pt x="1" y="66860"/>
                    </a:lnTo>
                    <a:lnTo>
                      <a:pt x="30627" y="30258"/>
                    </a:lnTo>
                    <a:lnTo>
                      <a:pt x="30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39">
              <a:extLst>
                <a:ext uri="{FF2B5EF4-FFF2-40B4-BE49-F238E27FC236}">
                  <a16:creationId xmlns:a16="http://schemas.microsoft.com/office/drawing/2014/main" id="{7E2FD419-FF7A-FCDD-A3F6-C1CF40859270}"/>
                </a:ext>
              </a:extLst>
            </p:cNvPr>
            <p:cNvGrpSpPr/>
            <p:nvPr/>
          </p:nvGrpSpPr>
          <p:grpSpPr>
            <a:xfrm>
              <a:off x="-184725" y="2931975"/>
              <a:ext cx="1524050" cy="1671525"/>
              <a:chOff x="2912575" y="1462400"/>
              <a:chExt cx="1524050" cy="1671525"/>
            </a:xfrm>
          </p:grpSpPr>
          <p:sp>
            <p:nvSpPr>
              <p:cNvPr id="361" name="Google Shape;361;p39">
                <a:extLst>
                  <a:ext uri="{FF2B5EF4-FFF2-40B4-BE49-F238E27FC236}">
                    <a16:creationId xmlns:a16="http://schemas.microsoft.com/office/drawing/2014/main" id="{50F36EC3-67C1-5610-8135-04E55D43607B}"/>
                  </a:ext>
                </a:extLst>
              </p:cNvPr>
              <p:cNvSpPr/>
              <p:nvPr/>
            </p:nvSpPr>
            <p:spPr>
              <a:xfrm>
                <a:off x="3678125" y="2377400"/>
                <a:ext cx="758475" cy="756525"/>
              </a:xfrm>
              <a:custGeom>
                <a:avLst/>
                <a:gdLst/>
                <a:ahLst/>
                <a:cxnLst/>
                <a:rect l="l" t="t" r="r" b="b"/>
                <a:pathLst>
                  <a:path w="30339" h="30261" extrusionOk="0">
                    <a:moveTo>
                      <a:pt x="0" y="1"/>
                    </a:moveTo>
                    <a:lnTo>
                      <a:pt x="0" y="30260"/>
                    </a:lnTo>
                    <a:lnTo>
                      <a:pt x="30338" y="30260"/>
                    </a:lnTo>
                    <a:lnTo>
                      <a:pt x="30338" y="1"/>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9">
                <a:extLst>
                  <a:ext uri="{FF2B5EF4-FFF2-40B4-BE49-F238E27FC236}">
                    <a16:creationId xmlns:a16="http://schemas.microsoft.com/office/drawing/2014/main" id="{DC69568D-C5AF-859F-1827-9297C3B4715F}"/>
                  </a:ext>
                </a:extLst>
              </p:cNvPr>
              <p:cNvSpPr/>
              <p:nvPr/>
            </p:nvSpPr>
            <p:spPr>
              <a:xfrm>
                <a:off x="2912575" y="1462400"/>
                <a:ext cx="1524050" cy="915625"/>
              </a:xfrm>
              <a:custGeom>
                <a:avLst/>
                <a:gdLst/>
                <a:ahLst/>
                <a:cxnLst/>
                <a:rect l="l" t="t" r="r" b="b"/>
                <a:pathLst>
                  <a:path w="60962" h="36625" extrusionOk="0">
                    <a:moveTo>
                      <a:pt x="1" y="0"/>
                    </a:moveTo>
                    <a:lnTo>
                      <a:pt x="30622" y="36625"/>
                    </a:lnTo>
                    <a:lnTo>
                      <a:pt x="60962" y="36625"/>
                    </a:lnTo>
                    <a:lnTo>
                      <a:pt x="303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9">
                <a:extLst>
                  <a:ext uri="{FF2B5EF4-FFF2-40B4-BE49-F238E27FC236}">
                    <a16:creationId xmlns:a16="http://schemas.microsoft.com/office/drawing/2014/main" id="{8AE8C6A8-CE86-8B8A-5D3F-5CFFF0E02801}"/>
                  </a:ext>
                </a:extLst>
              </p:cNvPr>
              <p:cNvSpPr/>
              <p:nvPr/>
            </p:nvSpPr>
            <p:spPr>
              <a:xfrm>
                <a:off x="2912575" y="1462400"/>
                <a:ext cx="765750" cy="1671525"/>
              </a:xfrm>
              <a:custGeom>
                <a:avLst/>
                <a:gdLst/>
                <a:ahLst/>
                <a:cxnLst/>
                <a:rect l="l" t="t" r="r" b="b"/>
                <a:pathLst>
                  <a:path w="30630" h="66861" extrusionOk="0">
                    <a:moveTo>
                      <a:pt x="1" y="0"/>
                    </a:moveTo>
                    <a:lnTo>
                      <a:pt x="1" y="30258"/>
                    </a:lnTo>
                    <a:lnTo>
                      <a:pt x="30630" y="66860"/>
                    </a:lnTo>
                    <a:lnTo>
                      <a:pt x="30630" y="3660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39">
              <a:extLst>
                <a:ext uri="{FF2B5EF4-FFF2-40B4-BE49-F238E27FC236}">
                  <a16:creationId xmlns:a16="http://schemas.microsoft.com/office/drawing/2014/main" id="{32E0DEAC-AA9D-8348-71D0-807E50908BB6}"/>
                </a:ext>
              </a:extLst>
            </p:cNvPr>
            <p:cNvGrpSpPr/>
            <p:nvPr/>
          </p:nvGrpSpPr>
          <p:grpSpPr>
            <a:xfrm>
              <a:off x="4387400" y="2931975"/>
              <a:ext cx="1524025" cy="1671525"/>
              <a:chOff x="1339325" y="1462400"/>
              <a:chExt cx="1524025" cy="1671525"/>
            </a:xfrm>
          </p:grpSpPr>
          <p:sp>
            <p:nvSpPr>
              <p:cNvPr id="365" name="Google Shape;365;p39">
                <a:extLst>
                  <a:ext uri="{FF2B5EF4-FFF2-40B4-BE49-F238E27FC236}">
                    <a16:creationId xmlns:a16="http://schemas.microsoft.com/office/drawing/2014/main" id="{6C3599FC-14E0-C9D9-3B71-FF9D221653A9}"/>
                  </a:ext>
                </a:extLst>
              </p:cNvPr>
              <p:cNvSpPr/>
              <p:nvPr/>
            </p:nvSpPr>
            <p:spPr>
              <a:xfrm>
                <a:off x="2104850" y="1462400"/>
                <a:ext cx="758500" cy="756475"/>
              </a:xfrm>
              <a:custGeom>
                <a:avLst/>
                <a:gdLst/>
                <a:ahLst/>
                <a:cxnLst/>
                <a:rect l="l" t="t" r="r" b="b"/>
                <a:pathLst>
                  <a:path w="30340" h="30259" extrusionOk="0">
                    <a:moveTo>
                      <a:pt x="2" y="0"/>
                    </a:moveTo>
                    <a:lnTo>
                      <a:pt x="0" y="30258"/>
                    </a:lnTo>
                    <a:lnTo>
                      <a:pt x="30339" y="30258"/>
                    </a:lnTo>
                    <a:lnTo>
                      <a:pt x="30339" y="0"/>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9">
                <a:extLst>
                  <a:ext uri="{FF2B5EF4-FFF2-40B4-BE49-F238E27FC236}">
                    <a16:creationId xmlns:a16="http://schemas.microsoft.com/office/drawing/2014/main" id="{85C1E8A4-0DA6-AFA1-6D3A-B6F63484ADA1}"/>
                  </a:ext>
                </a:extLst>
              </p:cNvPr>
              <p:cNvSpPr/>
              <p:nvPr/>
            </p:nvSpPr>
            <p:spPr>
              <a:xfrm>
                <a:off x="1339325" y="2218275"/>
                <a:ext cx="1524025" cy="915650"/>
              </a:xfrm>
              <a:custGeom>
                <a:avLst/>
                <a:gdLst/>
                <a:ahLst/>
                <a:cxnLst/>
                <a:rect l="l" t="t" r="r" b="b"/>
                <a:pathLst>
                  <a:path w="60961" h="36626" extrusionOk="0">
                    <a:moveTo>
                      <a:pt x="30621" y="1"/>
                    </a:moveTo>
                    <a:lnTo>
                      <a:pt x="1" y="36625"/>
                    </a:lnTo>
                    <a:lnTo>
                      <a:pt x="30339" y="36625"/>
                    </a:lnTo>
                    <a:lnTo>
                      <a:pt x="60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9">
                <a:extLst>
                  <a:ext uri="{FF2B5EF4-FFF2-40B4-BE49-F238E27FC236}">
                    <a16:creationId xmlns:a16="http://schemas.microsoft.com/office/drawing/2014/main" id="{3788C19F-4F67-7474-0EF2-F6034D7CF49B}"/>
                  </a:ext>
                </a:extLst>
              </p:cNvPr>
              <p:cNvSpPr/>
              <p:nvPr/>
            </p:nvSpPr>
            <p:spPr>
              <a:xfrm>
                <a:off x="1339325" y="1462400"/>
                <a:ext cx="765675" cy="1671525"/>
              </a:xfrm>
              <a:custGeom>
                <a:avLst/>
                <a:gdLst/>
                <a:ahLst/>
                <a:cxnLst/>
                <a:rect l="l" t="t" r="r" b="b"/>
                <a:pathLst>
                  <a:path w="30627" h="66861" extrusionOk="0">
                    <a:moveTo>
                      <a:pt x="30623" y="0"/>
                    </a:moveTo>
                    <a:lnTo>
                      <a:pt x="1" y="36601"/>
                    </a:lnTo>
                    <a:lnTo>
                      <a:pt x="1" y="66860"/>
                    </a:lnTo>
                    <a:lnTo>
                      <a:pt x="30627" y="30258"/>
                    </a:lnTo>
                    <a:lnTo>
                      <a:pt x="30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39">
              <a:extLst>
                <a:ext uri="{FF2B5EF4-FFF2-40B4-BE49-F238E27FC236}">
                  <a16:creationId xmlns:a16="http://schemas.microsoft.com/office/drawing/2014/main" id="{032AB9E2-CB1A-959D-6B95-3136CFC1468A}"/>
                </a:ext>
              </a:extLst>
            </p:cNvPr>
            <p:cNvGrpSpPr/>
            <p:nvPr/>
          </p:nvGrpSpPr>
          <p:grpSpPr>
            <a:xfrm>
              <a:off x="2863350" y="2931975"/>
              <a:ext cx="1524050" cy="1671525"/>
              <a:chOff x="2912575" y="1462400"/>
              <a:chExt cx="1524050" cy="1671525"/>
            </a:xfrm>
          </p:grpSpPr>
          <p:sp>
            <p:nvSpPr>
              <p:cNvPr id="369" name="Google Shape;369;p39">
                <a:extLst>
                  <a:ext uri="{FF2B5EF4-FFF2-40B4-BE49-F238E27FC236}">
                    <a16:creationId xmlns:a16="http://schemas.microsoft.com/office/drawing/2014/main" id="{E465EE77-893B-7445-BA1D-91DC2B2BECEF}"/>
                  </a:ext>
                </a:extLst>
              </p:cNvPr>
              <p:cNvSpPr/>
              <p:nvPr/>
            </p:nvSpPr>
            <p:spPr>
              <a:xfrm>
                <a:off x="3678125" y="2377400"/>
                <a:ext cx="758475" cy="756525"/>
              </a:xfrm>
              <a:custGeom>
                <a:avLst/>
                <a:gdLst/>
                <a:ahLst/>
                <a:cxnLst/>
                <a:rect l="l" t="t" r="r" b="b"/>
                <a:pathLst>
                  <a:path w="30339" h="30261" extrusionOk="0">
                    <a:moveTo>
                      <a:pt x="0" y="1"/>
                    </a:moveTo>
                    <a:lnTo>
                      <a:pt x="0" y="30260"/>
                    </a:lnTo>
                    <a:lnTo>
                      <a:pt x="30338" y="30260"/>
                    </a:lnTo>
                    <a:lnTo>
                      <a:pt x="30338" y="1"/>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a:extLst>
                  <a:ext uri="{FF2B5EF4-FFF2-40B4-BE49-F238E27FC236}">
                    <a16:creationId xmlns:a16="http://schemas.microsoft.com/office/drawing/2014/main" id="{0AAC55F9-F333-4176-3F69-2FEF6BAA38C0}"/>
                  </a:ext>
                </a:extLst>
              </p:cNvPr>
              <p:cNvSpPr/>
              <p:nvPr/>
            </p:nvSpPr>
            <p:spPr>
              <a:xfrm>
                <a:off x="2912575" y="1462400"/>
                <a:ext cx="1524050" cy="915625"/>
              </a:xfrm>
              <a:custGeom>
                <a:avLst/>
                <a:gdLst/>
                <a:ahLst/>
                <a:cxnLst/>
                <a:rect l="l" t="t" r="r" b="b"/>
                <a:pathLst>
                  <a:path w="60962" h="36625" extrusionOk="0">
                    <a:moveTo>
                      <a:pt x="1" y="0"/>
                    </a:moveTo>
                    <a:lnTo>
                      <a:pt x="30622" y="36625"/>
                    </a:lnTo>
                    <a:lnTo>
                      <a:pt x="60962" y="36625"/>
                    </a:lnTo>
                    <a:lnTo>
                      <a:pt x="303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a:extLst>
                  <a:ext uri="{FF2B5EF4-FFF2-40B4-BE49-F238E27FC236}">
                    <a16:creationId xmlns:a16="http://schemas.microsoft.com/office/drawing/2014/main" id="{FE03DD23-A4A8-CCEB-D897-1F6D75263EEF}"/>
                  </a:ext>
                </a:extLst>
              </p:cNvPr>
              <p:cNvSpPr/>
              <p:nvPr/>
            </p:nvSpPr>
            <p:spPr>
              <a:xfrm>
                <a:off x="2912575" y="1462400"/>
                <a:ext cx="765750" cy="1671525"/>
              </a:xfrm>
              <a:custGeom>
                <a:avLst/>
                <a:gdLst/>
                <a:ahLst/>
                <a:cxnLst/>
                <a:rect l="l" t="t" r="r" b="b"/>
                <a:pathLst>
                  <a:path w="30630" h="66861" extrusionOk="0">
                    <a:moveTo>
                      <a:pt x="1" y="0"/>
                    </a:moveTo>
                    <a:lnTo>
                      <a:pt x="1" y="30258"/>
                    </a:lnTo>
                    <a:lnTo>
                      <a:pt x="30630" y="66860"/>
                    </a:lnTo>
                    <a:lnTo>
                      <a:pt x="30630" y="3660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4188856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415"/>
        <p:cNvGrpSpPr/>
        <p:nvPr/>
      </p:nvGrpSpPr>
      <p:grpSpPr>
        <a:xfrm>
          <a:off x="0" y="0"/>
          <a:ext cx="0" cy="0"/>
          <a:chOff x="0" y="0"/>
          <a:chExt cx="0" cy="0"/>
        </a:xfrm>
      </p:grpSpPr>
      <p:sp>
        <p:nvSpPr>
          <p:cNvPr id="441" name="Google Shape;441;p43"/>
          <p:cNvSpPr txBox="1">
            <a:spLocks noGrp="1"/>
          </p:cNvSpPr>
          <p:nvPr>
            <p:ph type="title" idx="6"/>
          </p:nvPr>
        </p:nvSpPr>
        <p:spPr>
          <a:xfrm>
            <a:off x="720000" y="459517"/>
            <a:ext cx="77040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800" dirty="0" err="1"/>
              <a:t>Expriments</a:t>
            </a:r>
            <a:endParaRPr sz="2800" dirty="0">
              <a:solidFill>
                <a:srgbClr val="0070C0"/>
              </a:solidFill>
            </a:endParaRPr>
          </a:p>
        </p:txBody>
      </p:sp>
      <p:sp>
        <p:nvSpPr>
          <p:cNvPr id="2" name="Google Shape;630;p50">
            <a:extLst>
              <a:ext uri="{FF2B5EF4-FFF2-40B4-BE49-F238E27FC236}">
                <a16:creationId xmlns:a16="http://schemas.microsoft.com/office/drawing/2014/main" id="{D297990B-C9C8-A26A-52AC-7FFA58C20BE7}"/>
              </a:ext>
            </a:extLst>
          </p:cNvPr>
          <p:cNvSpPr txBox="1">
            <a:spLocks/>
          </p:cNvSpPr>
          <p:nvPr/>
        </p:nvSpPr>
        <p:spPr>
          <a:xfrm>
            <a:off x="205848" y="492385"/>
            <a:ext cx="413583" cy="424331"/>
          </a:xfrm>
          <a:prstGeom prst="rect">
            <a:avLst/>
          </a:prstGeom>
          <a:solidFill>
            <a:schemeClr val="bg2"/>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ro-RO" sz="2400" dirty="0">
                <a:solidFill>
                  <a:schemeClr val="tx2"/>
                </a:solidFill>
              </a:rPr>
              <a:t>01</a:t>
            </a:r>
            <a:endParaRPr lang="ro-RO" sz="1100" dirty="0">
              <a:solidFill>
                <a:schemeClr val="tx2"/>
              </a:solidFill>
            </a:endParaRPr>
          </a:p>
        </p:txBody>
      </p:sp>
      <p:sp>
        <p:nvSpPr>
          <p:cNvPr id="3" name="CasetăText 2">
            <a:extLst>
              <a:ext uri="{FF2B5EF4-FFF2-40B4-BE49-F238E27FC236}">
                <a16:creationId xmlns:a16="http://schemas.microsoft.com/office/drawing/2014/main" id="{4084CB02-E46F-1ED6-CEC4-008ACC5FC3F5}"/>
              </a:ext>
            </a:extLst>
          </p:cNvPr>
          <p:cNvSpPr txBox="1"/>
          <p:nvPr/>
        </p:nvSpPr>
        <p:spPr>
          <a:xfrm>
            <a:off x="4354192" y="4835723"/>
            <a:ext cx="519733" cy="307777"/>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12</a:t>
            </a:r>
            <a:endParaRPr lang="ro-RO" dirty="0">
              <a:latin typeface="Aharoni" panose="02010803020104030203" pitchFamily="2" charset="-79"/>
              <a:cs typeface="Aharoni" panose="02010803020104030203" pitchFamily="2" charset="-79"/>
            </a:endParaRPr>
          </a:p>
        </p:txBody>
      </p:sp>
      <p:cxnSp>
        <p:nvCxnSpPr>
          <p:cNvPr id="13" name="Straight Arrow Connector 12">
            <a:extLst>
              <a:ext uri="{FF2B5EF4-FFF2-40B4-BE49-F238E27FC236}">
                <a16:creationId xmlns:a16="http://schemas.microsoft.com/office/drawing/2014/main" id="{4A4012FC-5EDD-FBFE-C82F-863ADC9CF054}"/>
              </a:ext>
            </a:extLst>
          </p:cNvPr>
          <p:cNvCxnSpPr>
            <a:cxnSpLocks/>
          </p:cNvCxnSpPr>
          <p:nvPr/>
        </p:nvCxnSpPr>
        <p:spPr>
          <a:xfrm>
            <a:off x="106680" y="2667000"/>
            <a:ext cx="88849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Google Shape;441;p43">
            <a:extLst>
              <a:ext uri="{FF2B5EF4-FFF2-40B4-BE49-F238E27FC236}">
                <a16:creationId xmlns:a16="http://schemas.microsoft.com/office/drawing/2014/main" id="{F287EA78-BBEA-984B-FD9B-B4B3D18A26E9}"/>
              </a:ext>
            </a:extLst>
          </p:cNvPr>
          <p:cNvSpPr txBox="1">
            <a:spLocks/>
          </p:cNvSpPr>
          <p:nvPr/>
        </p:nvSpPr>
        <p:spPr>
          <a:xfrm>
            <a:off x="294008" y="2232078"/>
            <a:ext cx="2324100" cy="111633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pen Sans ExtraBold"/>
              <a:buNone/>
              <a:defRPr sz="3000" b="0" i="0" u="none" strike="noStrike" cap="none">
                <a:solidFill>
                  <a:schemeClr val="dk1"/>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chemeClr val="dk1"/>
              </a:buClr>
              <a:buSzPts val="3000"/>
              <a:buFont typeface="Open Sans ExtraBold"/>
              <a:buNone/>
              <a:defRPr sz="3000" b="0" i="0" u="none" strike="noStrike" cap="none">
                <a:solidFill>
                  <a:schemeClr val="dk1"/>
                </a:solidFill>
                <a:latin typeface="Open Sans ExtraBold"/>
                <a:ea typeface="Open Sans ExtraBold"/>
                <a:cs typeface="Open Sans ExtraBold"/>
                <a:sym typeface="Open Sans ExtraBold"/>
              </a:defRPr>
            </a:lvl2pPr>
            <a:lvl3pPr marR="0" lvl="2" algn="l" rtl="0">
              <a:lnSpc>
                <a:spcPct val="100000"/>
              </a:lnSpc>
              <a:spcBef>
                <a:spcPts val="0"/>
              </a:spcBef>
              <a:spcAft>
                <a:spcPts val="0"/>
              </a:spcAft>
              <a:buClr>
                <a:schemeClr val="dk1"/>
              </a:buClr>
              <a:buSzPts val="3000"/>
              <a:buFont typeface="Open Sans ExtraBold"/>
              <a:buNone/>
              <a:defRPr sz="3000" b="0" i="0" u="none" strike="noStrike" cap="none">
                <a:solidFill>
                  <a:schemeClr val="dk1"/>
                </a:solidFill>
                <a:latin typeface="Open Sans ExtraBold"/>
                <a:ea typeface="Open Sans ExtraBold"/>
                <a:cs typeface="Open Sans ExtraBold"/>
                <a:sym typeface="Open Sans ExtraBold"/>
              </a:defRPr>
            </a:lvl3pPr>
            <a:lvl4pPr marR="0" lvl="3" algn="l" rtl="0">
              <a:lnSpc>
                <a:spcPct val="100000"/>
              </a:lnSpc>
              <a:spcBef>
                <a:spcPts val="0"/>
              </a:spcBef>
              <a:spcAft>
                <a:spcPts val="0"/>
              </a:spcAft>
              <a:buClr>
                <a:schemeClr val="dk1"/>
              </a:buClr>
              <a:buSzPts val="3000"/>
              <a:buFont typeface="Open Sans ExtraBold"/>
              <a:buNone/>
              <a:defRPr sz="3000" b="0" i="0" u="none" strike="noStrike" cap="none">
                <a:solidFill>
                  <a:schemeClr val="dk1"/>
                </a:solidFill>
                <a:latin typeface="Open Sans ExtraBold"/>
                <a:ea typeface="Open Sans ExtraBold"/>
                <a:cs typeface="Open Sans ExtraBold"/>
                <a:sym typeface="Open Sans ExtraBold"/>
              </a:defRPr>
            </a:lvl4pPr>
            <a:lvl5pPr marR="0" lvl="4" algn="l" rtl="0">
              <a:lnSpc>
                <a:spcPct val="100000"/>
              </a:lnSpc>
              <a:spcBef>
                <a:spcPts val="0"/>
              </a:spcBef>
              <a:spcAft>
                <a:spcPts val="0"/>
              </a:spcAft>
              <a:buClr>
                <a:schemeClr val="dk1"/>
              </a:buClr>
              <a:buSzPts val="3000"/>
              <a:buFont typeface="Open Sans ExtraBold"/>
              <a:buNone/>
              <a:defRPr sz="3000" b="0" i="0" u="none" strike="noStrike" cap="none">
                <a:solidFill>
                  <a:schemeClr val="dk1"/>
                </a:solidFill>
                <a:latin typeface="Open Sans ExtraBold"/>
                <a:ea typeface="Open Sans ExtraBold"/>
                <a:cs typeface="Open Sans ExtraBold"/>
                <a:sym typeface="Open Sans ExtraBold"/>
              </a:defRPr>
            </a:lvl5pPr>
            <a:lvl6pPr marR="0" lvl="5" algn="l" rtl="0">
              <a:lnSpc>
                <a:spcPct val="100000"/>
              </a:lnSpc>
              <a:spcBef>
                <a:spcPts val="0"/>
              </a:spcBef>
              <a:spcAft>
                <a:spcPts val="0"/>
              </a:spcAft>
              <a:buClr>
                <a:schemeClr val="dk1"/>
              </a:buClr>
              <a:buSzPts val="3000"/>
              <a:buFont typeface="Open Sans ExtraBold"/>
              <a:buNone/>
              <a:defRPr sz="3000" b="0" i="0" u="none" strike="noStrike" cap="none">
                <a:solidFill>
                  <a:schemeClr val="dk1"/>
                </a:solidFill>
                <a:latin typeface="Open Sans ExtraBold"/>
                <a:ea typeface="Open Sans ExtraBold"/>
                <a:cs typeface="Open Sans ExtraBold"/>
                <a:sym typeface="Open Sans ExtraBold"/>
              </a:defRPr>
            </a:lvl6pPr>
            <a:lvl7pPr marR="0" lvl="6" algn="l" rtl="0">
              <a:lnSpc>
                <a:spcPct val="100000"/>
              </a:lnSpc>
              <a:spcBef>
                <a:spcPts val="0"/>
              </a:spcBef>
              <a:spcAft>
                <a:spcPts val="0"/>
              </a:spcAft>
              <a:buClr>
                <a:schemeClr val="dk1"/>
              </a:buClr>
              <a:buSzPts val="3000"/>
              <a:buFont typeface="Open Sans ExtraBold"/>
              <a:buNone/>
              <a:defRPr sz="3000" b="0" i="0" u="none" strike="noStrike" cap="none">
                <a:solidFill>
                  <a:schemeClr val="dk1"/>
                </a:solidFill>
                <a:latin typeface="Open Sans ExtraBold"/>
                <a:ea typeface="Open Sans ExtraBold"/>
                <a:cs typeface="Open Sans ExtraBold"/>
                <a:sym typeface="Open Sans ExtraBold"/>
              </a:defRPr>
            </a:lvl7pPr>
            <a:lvl8pPr marR="0" lvl="7" algn="l" rtl="0">
              <a:lnSpc>
                <a:spcPct val="100000"/>
              </a:lnSpc>
              <a:spcBef>
                <a:spcPts val="0"/>
              </a:spcBef>
              <a:spcAft>
                <a:spcPts val="0"/>
              </a:spcAft>
              <a:buClr>
                <a:schemeClr val="dk1"/>
              </a:buClr>
              <a:buSzPts val="3000"/>
              <a:buFont typeface="Open Sans ExtraBold"/>
              <a:buNone/>
              <a:defRPr sz="3000" b="0" i="0" u="none" strike="noStrike" cap="none">
                <a:solidFill>
                  <a:schemeClr val="dk1"/>
                </a:solidFill>
                <a:latin typeface="Open Sans ExtraBold"/>
                <a:ea typeface="Open Sans ExtraBold"/>
                <a:cs typeface="Open Sans ExtraBold"/>
                <a:sym typeface="Open Sans ExtraBold"/>
              </a:defRPr>
            </a:lvl8pPr>
            <a:lvl9pPr marR="0" lvl="8" algn="l" rtl="0">
              <a:lnSpc>
                <a:spcPct val="100000"/>
              </a:lnSpc>
              <a:spcBef>
                <a:spcPts val="0"/>
              </a:spcBef>
              <a:spcAft>
                <a:spcPts val="0"/>
              </a:spcAft>
              <a:buClr>
                <a:schemeClr val="dk1"/>
              </a:buClr>
              <a:buSzPts val="3000"/>
              <a:buFont typeface="Open Sans ExtraBold"/>
              <a:buNone/>
              <a:defRPr sz="3000" b="0" i="0" u="none" strike="noStrike" cap="none">
                <a:solidFill>
                  <a:schemeClr val="dk1"/>
                </a:solidFill>
                <a:latin typeface="Open Sans ExtraBold"/>
                <a:ea typeface="Open Sans ExtraBold"/>
                <a:cs typeface="Open Sans ExtraBold"/>
                <a:sym typeface="Open Sans ExtraBold"/>
              </a:defRPr>
            </a:lvl9pPr>
          </a:lstStyle>
          <a:p>
            <a:r>
              <a:rPr lang="en-US" sz="1800" b="1" dirty="0" err="1">
                <a:solidFill>
                  <a:srgbClr val="00B050"/>
                </a:solidFill>
                <a:latin typeface="Assistant" pitchFamily="2" charset="-79"/>
                <a:cs typeface="Assistant" pitchFamily="2" charset="-79"/>
              </a:rPr>
              <a:t>PreTraining</a:t>
            </a:r>
            <a:r>
              <a:rPr lang="en-US" sz="1800" b="1" dirty="0">
                <a:solidFill>
                  <a:srgbClr val="00B050"/>
                </a:solidFill>
                <a:latin typeface="Assistant" pitchFamily="2" charset="-79"/>
                <a:cs typeface="Assistant" pitchFamily="2" charset="-79"/>
              </a:rPr>
              <a:t> Phase</a:t>
            </a:r>
          </a:p>
          <a:p>
            <a:endParaRPr lang="en-US" sz="1800" b="1" dirty="0">
              <a:solidFill>
                <a:schemeClr val="bg2">
                  <a:lumMod val="50000"/>
                </a:schemeClr>
              </a:solidFill>
              <a:latin typeface="Assistant" pitchFamily="2" charset="-79"/>
              <a:cs typeface="Assistant" pitchFamily="2" charset="-79"/>
            </a:endParaRPr>
          </a:p>
          <a:p>
            <a:r>
              <a:rPr lang="en-US" sz="1800" b="1" dirty="0">
                <a:solidFill>
                  <a:schemeClr val="tx1"/>
                </a:solidFill>
                <a:latin typeface="Assistant" pitchFamily="2" charset="-79"/>
                <a:cs typeface="Assistant" pitchFamily="2" charset="-79"/>
              </a:rPr>
              <a:t>300K filtered examples from MEID2</a:t>
            </a:r>
          </a:p>
        </p:txBody>
      </p:sp>
      <p:sp>
        <p:nvSpPr>
          <p:cNvPr id="26" name="Google Shape;441;p43">
            <a:extLst>
              <a:ext uri="{FF2B5EF4-FFF2-40B4-BE49-F238E27FC236}">
                <a16:creationId xmlns:a16="http://schemas.microsoft.com/office/drawing/2014/main" id="{787A6BF0-47B0-4F41-A3EB-9DED3D510369}"/>
              </a:ext>
            </a:extLst>
          </p:cNvPr>
          <p:cNvSpPr txBox="1">
            <a:spLocks/>
          </p:cNvSpPr>
          <p:nvPr/>
        </p:nvSpPr>
        <p:spPr>
          <a:xfrm>
            <a:off x="7598958" y="2306422"/>
            <a:ext cx="2324100" cy="111633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pen Sans ExtraBold"/>
              <a:buNone/>
              <a:defRPr sz="3000" b="0" i="0" u="none" strike="noStrike" cap="none">
                <a:solidFill>
                  <a:schemeClr val="dk1"/>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chemeClr val="dk1"/>
              </a:buClr>
              <a:buSzPts val="3000"/>
              <a:buFont typeface="Open Sans ExtraBold"/>
              <a:buNone/>
              <a:defRPr sz="3000" b="0" i="0" u="none" strike="noStrike" cap="none">
                <a:solidFill>
                  <a:schemeClr val="dk1"/>
                </a:solidFill>
                <a:latin typeface="Open Sans ExtraBold"/>
                <a:ea typeface="Open Sans ExtraBold"/>
                <a:cs typeface="Open Sans ExtraBold"/>
                <a:sym typeface="Open Sans ExtraBold"/>
              </a:defRPr>
            </a:lvl2pPr>
            <a:lvl3pPr marR="0" lvl="2" algn="l" rtl="0">
              <a:lnSpc>
                <a:spcPct val="100000"/>
              </a:lnSpc>
              <a:spcBef>
                <a:spcPts val="0"/>
              </a:spcBef>
              <a:spcAft>
                <a:spcPts val="0"/>
              </a:spcAft>
              <a:buClr>
                <a:schemeClr val="dk1"/>
              </a:buClr>
              <a:buSzPts val="3000"/>
              <a:buFont typeface="Open Sans ExtraBold"/>
              <a:buNone/>
              <a:defRPr sz="3000" b="0" i="0" u="none" strike="noStrike" cap="none">
                <a:solidFill>
                  <a:schemeClr val="dk1"/>
                </a:solidFill>
                <a:latin typeface="Open Sans ExtraBold"/>
                <a:ea typeface="Open Sans ExtraBold"/>
                <a:cs typeface="Open Sans ExtraBold"/>
                <a:sym typeface="Open Sans ExtraBold"/>
              </a:defRPr>
            </a:lvl3pPr>
            <a:lvl4pPr marR="0" lvl="3" algn="l" rtl="0">
              <a:lnSpc>
                <a:spcPct val="100000"/>
              </a:lnSpc>
              <a:spcBef>
                <a:spcPts val="0"/>
              </a:spcBef>
              <a:spcAft>
                <a:spcPts val="0"/>
              </a:spcAft>
              <a:buClr>
                <a:schemeClr val="dk1"/>
              </a:buClr>
              <a:buSzPts val="3000"/>
              <a:buFont typeface="Open Sans ExtraBold"/>
              <a:buNone/>
              <a:defRPr sz="3000" b="0" i="0" u="none" strike="noStrike" cap="none">
                <a:solidFill>
                  <a:schemeClr val="dk1"/>
                </a:solidFill>
                <a:latin typeface="Open Sans ExtraBold"/>
                <a:ea typeface="Open Sans ExtraBold"/>
                <a:cs typeface="Open Sans ExtraBold"/>
                <a:sym typeface="Open Sans ExtraBold"/>
              </a:defRPr>
            </a:lvl4pPr>
            <a:lvl5pPr marR="0" lvl="4" algn="l" rtl="0">
              <a:lnSpc>
                <a:spcPct val="100000"/>
              </a:lnSpc>
              <a:spcBef>
                <a:spcPts val="0"/>
              </a:spcBef>
              <a:spcAft>
                <a:spcPts val="0"/>
              </a:spcAft>
              <a:buClr>
                <a:schemeClr val="dk1"/>
              </a:buClr>
              <a:buSzPts val="3000"/>
              <a:buFont typeface="Open Sans ExtraBold"/>
              <a:buNone/>
              <a:defRPr sz="3000" b="0" i="0" u="none" strike="noStrike" cap="none">
                <a:solidFill>
                  <a:schemeClr val="dk1"/>
                </a:solidFill>
                <a:latin typeface="Open Sans ExtraBold"/>
                <a:ea typeface="Open Sans ExtraBold"/>
                <a:cs typeface="Open Sans ExtraBold"/>
                <a:sym typeface="Open Sans ExtraBold"/>
              </a:defRPr>
            </a:lvl5pPr>
            <a:lvl6pPr marR="0" lvl="5" algn="l" rtl="0">
              <a:lnSpc>
                <a:spcPct val="100000"/>
              </a:lnSpc>
              <a:spcBef>
                <a:spcPts val="0"/>
              </a:spcBef>
              <a:spcAft>
                <a:spcPts val="0"/>
              </a:spcAft>
              <a:buClr>
                <a:schemeClr val="dk1"/>
              </a:buClr>
              <a:buSzPts val="3000"/>
              <a:buFont typeface="Open Sans ExtraBold"/>
              <a:buNone/>
              <a:defRPr sz="3000" b="0" i="0" u="none" strike="noStrike" cap="none">
                <a:solidFill>
                  <a:schemeClr val="dk1"/>
                </a:solidFill>
                <a:latin typeface="Open Sans ExtraBold"/>
                <a:ea typeface="Open Sans ExtraBold"/>
                <a:cs typeface="Open Sans ExtraBold"/>
                <a:sym typeface="Open Sans ExtraBold"/>
              </a:defRPr>
            </a:lvl6pPr>
            <a:lvl7pPr marR="0" lvl="6" algn="l" rtl="0">
              <a:lnSpc>
                <a:spcPct val="100000"/>
              </a:lnSpc>
              <a:spcBef>
                <a:spcPts val="0"/>
              </a:spcBef>
              <a:spcAft>
                <a:spcPts val="0"/>
              </a:spcAft>
              <a:buClr>
                <a:schemeClr val="dk1"/>
              </a:buClr>
              <a:buSzPts val="3000"/>
              <a:buFont typeface="Open Sans ExtraBold"/>
              <a:buNone/>
              <a:defRPr sz="3000" b="0" i="0" u="none" strike="noStrike" cap="none">
                <a:solidFill>
                  <a:schemeClr val="dk1"/>
                </a:solidFill>
                <a:latin typeface="Open Sans ExtraBold"/>
                <a:ea typeface="Open Sans ExtraBold"/>
                <a:cs typeface="Open Sans ExtraBold"/>
                <a:sym typeface="Open Sans ExtraBold"/>
              </a:defRPr>
            </a:lvl7pPr>
            <a:lvl8pPr marR="0" lvl="7" algn="l" rtl="0">
              <a:lnSpc>
                <a:spcPct val="100000"/>
              </a:lnSpc>
              <a:spcBef>
                <a:spcPts val="0"/>
              </a:spcBef>
              <a:spcAft>
                <a:spcPts val="0"/>
              </a:spcAft>
              <a:buClr>
                <a:schemeClr val="dk1"/>
              </a:buClr>
              <a:buSzPts val="3000"/>
              <a:buFont typeface="Open Sans ExtraBold"/>
              <a:buNone/>
              <a:defRPr sz="3000" b="0" i="0" u="none" strike="noStrike" cap="none">
                <a:solidFill>
                  <a:schemeClr val="dk1"/>
                </a:solidFill>
                <a:latin typeface="Open Sans ExtraBold"/>
                <a:ea typeface="Open Sans ExtraBold"/>
                <a:cs typeface="Open Sans ExtraBold"/>
                <a:sym typeface="Open Sans ExtraBold"/>
              </a:defRPr>
            </a:lvl8pPr>
            <a:lvl9pPr marR="0" lvl="8" algn="l" rtl="0">
              <a:lnSpc>
                <a:spcPct val="100000"/>
              </a:lnSpc>
              <a:spcBef>
                <a:spcPts val="0"/>
              </a:spcBef>
              <a:spcAft>
                <a:spcPts val="0"/>
              </a:spcAft>
              <a:buClr>
                <a:schemeClr val="dk1"/>
              </a:buClr>
              <a:buSzPts val="3000"/>
              <a:buFont typeface="Open Sans ExtraBold"/>
              <a:buNone/>
              <a:defRPr sz="3000" b="0" i="0" u="none" strike="noStrike" cap="none">
                <a:solidFill>
                  <a:schemeClr val="dk1"/>
                </a:solidFill>
                <a:latin typeface="Open Sans ExtraBold"/>
                <a:ea typeface="Open Sans ExtraBold"/>
                <a:cs typeface="Open Sans ExtraBold"/>
                <a:sym typeface="Open Sans ExtraBold"/>
              </a:defRPr>
            </a:lvl9pPr>
          </a:lstStyle>
          <a:p>
            <a:r>
              <a:rPr lang="en-US" sz="1800" b="1" dirty="0">
                <a:solidFill>
                  <a:srgbClr val="00B0F0"/>
                </a:solidFill>
                <a:latin typeface="Assistant" pitchFamily="2" charset="-79"/>
                <a:cs typeface="Assistant" pitchFamily="2" charset="-79"/>
              </a:rPr>
              <a:t>ERRANT</a:t>
            </a:r>
          </a:p>
          <a:p>
            <a:endParaRPr lang="en-US" sz="1800" b="1" dirty="0">
              <a:solidFill>
                <a:schemeClr val="bg2">
                  <a:lumMod val="50000"/>
                </a:schemeClr>
              </a:solidFill>
              <a:latin typeface="Assistant" pitchFamily="2" charset="-79"/>
              <a:cs typeface="Assistant" pitchFamily="2" charset="-79"/>
            </a:endParaRPr>
          </a:p>
          <a:p>
            <a:r>
              <a:rPr lang="en-US" sz="1800" b="1" dirty="0">
                <a:solidFill>
                  <a:schemeClr val="tx1"/>
                </a:solidFill>
                <a:latin typeface="Assistant" pitchFamily="2" charset="-79"/>
                <a:cs typeface="Assistant" pitchFamily="2" charset="-79"/>
              </a:rPr>
              <a:t>Results</a:t>
            </a:r>
          </a:p>
        </p:txBody>
      </p:sp>
      <p:sp>
        <p:nvSpPr>
          <p:cNvPr id="27" name="Rectangle 26">
            <a:extLst>
              <a:ext uri="{FF2B5EF4-FFF2-40B4-BE49-F238E27FC236}">
                <a16:creationId xmlns:a16="http://schemas.microsoft.com/office/drawing/2014/main" id="{DF89BBCC-2525-4DB5-3611-F6C4ABE8121F}"/>
              </a:ext>
            </a:extLst>
          </p:cNvPr>
          <p:cNvSpPr/>
          <p:nvPr/>
        </p:nvSpPr>
        <p:spPr>
          <a:xfrm>
            <a:off x="5419652" y="3233341"/>
            <a:ext cx="1791042" cy="3720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beam search = 8</a:t>
            </a:r>
          </a:p>
        </p:txBody>
      </p:sp>
      <p:sp>
        <p:nvSpPr>
          <p:cNvPr id="28" name="Google Shape;441;p43">
            <a:extLst>
              <a:ext uri="{FF2B5EF4-FFF2-40B4-BE49-F238E27FC236}">
                <a16:creationId xmlns:a16="http://schemas.microsoft.com/office/drawing/2014/main" id="{5062E0DB-345B-4606-8EBC-8D38FC2A6532}"/>
              </a:ext>
            </a:extLst>
          </p:cNvPr>
          <p:cNvSpPr txBox="1">
            <a:spLocks/>
          </p:cNvSpPr>
          <p:nvPr/>
        </p:nvSpPr>
        <p:spPr>
          <a:xfrm>
            <a:off x="5419652" y="2334311"/>
            <a:ext cx="2324100" cy="111633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Open Sans ExtraBold"/>
              <a:buNone/>
              <a:defRPr sz="3000" b="0" i="0" u="none" strike="noStrike" cap="none">
                <a:solidFill>
                  <a:schemeClr val="dk1"/>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chemeClr val="dk1"/>
              </a:buClr>
              <a:buSzPts val="3000"/>
              <a:buFont typeface="Open Sans ExtraBold"/>
              <a:buNone/>
              <a:defRPr sz="3000" b="0" i="0" u="none" strike="noStrike" cap="none">
                <a:solidFill>
                  <a:schemeClr val="dk1"/>
                </a:solidFill>
                <a:latin typeface="Open Sans ExtraBold"/>
                <a:ea typeface="Open Sans ExtraBold"/>
                <a:cs typeface="Open Sans ExtraBold"/>
                <a:sym typeface="Open Sans ExtraBold"/>
              </a:defRPr>
            </a:lvl2pPr>
            <a:lvl3pPr marR="0" lvl="2" algn="l" rtl="0">
              <a:lnSpc>
                <a:spcPct val="100000"/>
              </a:lnSpc>
              <a:spcBef>
                <a:spcPts val="0"/>
              </a:spcBef>
              <a:spcAft>
                <a:spcPts val="0"/>
              </a:spcAft>
              <a:buClr>
                <a:schemeClr val="dk1"/>
              </a:buClr>
              <a:buSzPts val="3000"/>
              <a:buFont typeface="Open Sans ExtraBold"/>
              <a:buNone/>
              <a:defRPr sz="3000" b="0" i="0" u="none" strike="noStrike" cap="none">
                <a:solidFill>
                  <a:schemeClr val="dk1"/>
                </a:solidFill>
                <a:latin typeface="Open Sans ExtraBold"/>
                <a:ea typeface="Open Sans ExtraBold"/>
                <a:cs typeface="Open Sans ExtraBold"/>
                <a:sym typeface="Open Sans ExtraBold"/>
              </a:defRPr>
            </a:lvl3pPr>
            <a:lvl4pPr marR="0" lvl="3" algn="l" rtl="0">
              <a:lnSpc>
                <a:spcPct val="100000"/>
              </a:lnSpc>
              <a:spcBef>
                <a:spcPts val="0"/>
              </a:spcBef>
              <a:spcAft>
                <a:spcPts val="0"/>
              </a:spcAft>
              <a:buClr>
                <a:schemeClr val="dk1"/>
              </a:buClr>
              <a:buSzPts val="3000"/>
              <a:buFont typeface="Open Sans ExtraBold"/>
              <a:buNone/>
              <a:defRPr sz="3000" b="0" i="0" u="none" strike="noStrike" cap="none">
                <a:solidFill>
                  <a:schemeClr val="dk1"/>
                </a:solidFill>
                <a:latin typeface="Open Sans ExtraBold"/>
                <a:ea typeface="Open Sans ExtraBold"/>
                <a:cs typeface="Open Sans ExtraBold"/>
                <a:sym typeface="Open Sans ExtraBold"/>
              </a:defRPr>
            </a:lvl4pPr>
            <a:lvl5pPr marR="0" lvl="4" algn="l" rtl="0">
              <a:lnSpc>
                <a:spcPct val="100000"/>
              </a:lnSpc>
              <a:spcBef>
                <a:spcPts val="0"/>
              </a:spcBef>
              <a:spcAft>
                <a:spcPts val="0"/>
              </a:spcAft>
              <a:buClr>
                <a:schemeClr val="dk1"/>
              </a:buClr>
              <a:buSzPts val="3000"/>
              <a:buFont typeface="Open Sans ExtraBold"/>
              <a:buNone/>
              <a:defRPr sz="3000" b="0" i="0" u="none" strike="noStrike" cap="none">
                <a:solidFill>
                  <a:schemeClr val="dk1"/>
                </a:solidFill>
                <a:latin typeface="Open Sans ExtraBold"/>
                <a:ea typeface="Open Sans ExtraBold"/>
                <a:cs typeface="Open Sans ExtraBold"/>
                <a:sym typeface="Open Sans ExtraBold"/>
              </a:defRPr>
            </a:lvl5pPr>
            <a:lvl6pPr marR="0" lvl="5" algn="l" rtl="0">
              <a:lnSpc>
                <a:spcPct val="100000"/>
              </a:lnSpc>
              <a:spcBef>
                <a:spcPts val="0"/>
              </a:spcBef>
              <a:spcAft>
                <a:spcPts val="0"/>
              </a:spcAft>
              <a:buClr>
                <a:schemeClr val="dk1"/>
              </a:buClr>
              <a:buSzPts val="3000"/>
              <a:buFont typeface="Open Sans ExtraBold"/>
              <a:buNone/>
              <a:defRPr sz="3000" b="0" i="0" u="none" strike="noStrike" cap="none">
                <a:solidFill>
                  <a:schemeClr val="dk1"/>
                </a:solidFill>
                <a:latin typeface="Open Sans ExtraBold"/>
                <a:ea typeface="Open Sans ExtraBold"/>
                <a:cs typeface="Open Sans ExtraBold"/>
                <a:sym typeface="Open Sans ExtraBold"/>
              </a:defRPr>
            </a:lvl6pPr>
            <a:lvl7pPr marR="0" lvl="6" algn="l" rtl="0">
              <a:lnSpc>
                <a:spcPct val="100000"/>
              </a:lnSpc>
              <a:spcBef>
                <a:spcPts val="0"/>
              </a:spcBef>
              <a:spcAft>
                <a:spcPts val="0"/>
              </a:spcAft>
              <a:buClr>
                <a:schemeClr val="dk1"/>
              </a:buClr>
              <a:buSzPts val="3000"/>
              <a:buFont typeface="Open Sans ExtraBold"/>
              <a:buNone/>
              <a:defRPr sz="3000" b="0" i="0" u="none" strike="noStrike" cap="none">
                <a:solidFill>
                  <a:schemeClr val="dk1"/>
                </a:solidFill>
                <a:latin typeface="Open Sans ExtraBold"/>
                <a:ea typeface="Open Sans ExtraBold"/>
                <a:cs typeface="Open Sans ExtraBold"/>
                <a:sym typeface="Open Sans ExtraBold"/>
              </a:defRPr>
            </a:lvl7pPr>
            <a:lvl8pPr marR="0" lvl="7" algn="l" rtl="0">
              <a:lnSpc>
                <a:spcPct val="100000"/>
              </a:lnSpc>
              <a:spcBef>
                <a:spcPts val="0"/>
              </a:spcBef>
              <a:spcAft>
                <a:spcPts val="0"/>
              </a:spcAft>
              <a:buClr>
                <a:schemeClr val="dk1"/>
              </a:buClr>
              <a:buSzPts val="3000"/>
              <a:buFont typeface="Open Sans ExtraBold"/>
              <a:buNone/>
              <a:defRPr sz="3000" b="0" i="0" u="none" strike="noStrike" cap="none">
                <a:solidFill>
                  <a:schemeClr val="dk1"/>
                </a:solidFill>
                <a:latin typeface="Open Sans ExtraBold"/>
                <a:ea typeface="Open Sans ExtraBold"/>
                <a:cs typeface="Open Sans ExtraBold"/>
                <a:sym typeface="Open Sans ExtraBold"/>
              </a:defRPr>
            </a:lvl8pPr>
            <a:lvl9pPr marR="0" lvl="8" algn="l" rtl="0">
              <a:lnSpc>
                <a:spcPct val="100000"/>
              </a:lnSpc>
              <a:spcBef>
                <a:spcPts val="0"/>
              </a:spcBef>
              <a:spcAft>
                <a:spcPts val="0"/>
              </a:spcAft>
              <a:buClr>
                <a:schemeClr val="dk1"/>
              </a:buClr>
              <a:buSzPts val="3000"/>
              <a:buFont typeface="Open Sans ExtraBold"/>
              <a:buNone/>
              <a:defRPr sz="3000" b="0" i="0" u="none" strike="noStrike" cap="none">
                <a:solidFill>
                  <a:schemeClr val="dk1"/>
                </a:solidFill>
                <a:latin typeface="Open Sans ExtraBold"/>
                <a:ea typeface="Open Sans ExtraBold"/>
                <a:cs typeface="Open Sans ExtraBold"/>
                <a:sym typeface="Open Sans ExtraBold"/>
              </a:defRPr>
            </a:lvl9pPr>
          </a:lstStyle>
          <a:p>
            <a:r>
              <a:rPr lang="en-US" sz="1800" b="1" dirty="0" err="1">
                <a:solidFill>
                  <a:srgbClr val="7030A0"/>
                </a:solidFill>
                <a:latin typeface="Assistant" pitchFamily="2" charset="-79"/>
                <a:cs typeface="Assistant" pitchFamily="2" charset="-79"/>
              </a:rPr>
              <a:t>FineTuning</a:t>
            </a:r>
            <a:r>
              <a:rPr lang="en-US" sz="1800" b="1" dirty="0">
                <a:solidFill>
                  <a:srgbClr val="7030A0"/>
                </a:solidFill>
                <a:latin typeface="Assistant" pitchFamily="2" charset="-79"/>
                <a:cs typeface="Assistant" pitchFamily="2" charset="-79"/>
              </a:rPr>
              <a:t> Phase</a:t>
            </a:r>
          </a:p>
          <a:p>
            <a:endParaRPr lang="en-US" sz="1800" b="1" dirty="0">
              <a:solidFill>
                <a:schemeClr val="bg2">
                  <a:lumMod val="50000"/>
                </a:schemeClr>
              </a:solidFill>
              <a:latin typeface="Assistant" pitchFamily="2" charset="-79"/>
              <a:cs typeface="Assistant" pitchFamily="2" charset="-79"/>
            </a:endParaRPr>
          </a:p>
          <a:p>
            <a:r>
              <a:rPr lang="en-US" sz="1800" b="1" dirty="0">
                <a:solidFill>
                  <a:schemeClr val="tx1"/>
                </a:solidFill>
                <a:latin typeface="Assistant" pitchFamily="2" charset="-79"/>
                <a:cs typeface="Assistant" pitchFamily="2" charset="-79"/>
              </a:rPr>
              <a:t>RONACC</a:t>
            </a:r>
          </a:p>
        </p:txBody>
      </p:sp>
      <p:pic>
        <p:nvPicPr>
          <p:cNvPr id="30" name="Picture 29">
            <a:extLst>
              <a:ext uri="{FF2B5EF4-FFF2-40B4-BE49-F238E27FC236}">
                <a16:creationId xmlns:a16="http://schemas.microsoft.com/office/drawing/2014/main" id="{79A0AD1D-44F9-1B8E-3BFE-A528ED3FA5FD}"/>
              </a:ext>
            </a:extLst>
          </p:cNvPr>
          <p:cNvPicPr>
            <a:picLocks noChangeAspect="1"/>
          </p:cNvPicPr>
          <p:nvPr/>
        </p:nvPicPr>
        <p:blipFill>
          <a:blip r:embed="rId3"/>
          <a:stretch>
            <a:fillRect/>
          </a:stretch>
        </p:blipFill>
        <p:spPr>
          <a:xfrm>
            <a:off x="6279306" y="1529646"/>
            <a:ext cx="2751139" cy="727906"/>
          </a:xfrm>
          <a:prstGeom prst="rect">
            <a:avLst/>
          </a:prstGeom>
        </p:spPr>
      </p:pic>
    </p:spTree>
    <p:extLst>
      <p:ext uri="{BB962C8B-B14F-4D97-AF65-F5344CB8AC3E}">
        <p14:creationId xmlns:p14="http://schemas.microsoft.com/office/powerpoint/2010/main" val="17997776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1">
          <a:extLst>
            <a:ext uri="{FF2B5EF4-FFF2-40B4-BE49-F238E27FC236}">
              <a16:creationId xmlns:a16="http://schemas.microsoft.com/office/drawing/2014/main" id="{E717F731-ECC7-E77C-DDCC-3A38D23947CF}"/>
            </a:ext>
          </a:extLst>
        </p:cNvPr>
        <p:cNvGrpSpPr/>
        <p:nvPr/>
      </p:nvGrpSpPr>
      <p:grpSpPr>
        <a:xfrm>
          <a:off x="0" y="0"/>
          <a:ext cx="0" cy="0"/>
          <a:chOff x="0" y="0"/>
          <a:chExt cx="0" cy="0"/>
        </a:xfrm>
      </p:grpSpPr>
      <p:sp>
        <p:nvSpPr>
          <p:cNvPr id="352" name="Google Shape;352;p39">
            <a:extLst>
              <a:ext uri="{FF2B5EF4-FFF2-40B4-BE49-F238E27FC236}">
                <a16:creationId xmlns:a16="http://schemas.microsoft.com/office/drawing/2014/main" id="{68C2C1B8-4FF7-231D-3DA1-DB761183E637}"/>
              </a:ext>
            </a:extLst>
          </p:cNvPr>
          <p:cNvSpPr txBox="1">
            <a:spLocks noGrp="1"/>
          </p:cNvSpPr>
          <p:nvPr>
            <p:ph type="title"/>
          </p:nvPr>
        </p:nvSpPr>
        <p:spPr>
          <a:xfrm>
            <a:off x="396240" y="1888994"/>
            <a:ext cx="8374380" cy="914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6000" dirty="0"/>
              <a:t>Results</a:t>
            </a:r>
            <a:endParaRPr sz="5000" b="1" dirty="0">
              <a:solidFill>
                <a:schemeClr val="dk2"/>
              </a:solidFill>
              <a:latin typeface="Assistant" pitchFamily="2" charset="-79"/>
              <a:cs typeface="Assistant" pitchFamily="2" charset="-79"/>
            </a:endParaRPr>
          </a:p>
        </p:txBody>
      </p:sp>
      <p:grpSp>
        <p:nvGrpSpPr>
          <p:cNvPr id="355" name="Google Shape;355;p39">
            <a:extLst>
              <a:ext uri="{FF2B5EF4-FFF2-40B4-BE49-F238E27FC236}">
                <a16:creationId xmlns:a16="http://schemas.microsoft.com/office/drawing/2014/main" id="{0D7554FE-C40C-9B3F-F2E7-57EC488CD844}"/>
              </a:ext>
            </a:extLst>
          </p:cNvPr>
          <p:cNvGrpSpPr/>
          <p:nvPr/>
        </p:nvGrpSpPr>
        <p:grpSpPr>
          <a:xfrm>
            <a:off x="2571849" y="3506143"/>
            <a:ext cx="4000294" cy="1097356"/>
            <a:chOff x="-184725" y="2931975"/>
            <a:chExt cx="6096150" cy="1671525"/>
          </a:xfrm>
        </p:grpSpPr>
        <p:grpSp>
          <p:nvGrpSpPr>
            <p:cNvPr id="356" name="Google Shape;356;p39">
              <a:extLst>
                <a:ext uri="{FF2B5EF4-FFF2-40B4-BE49-F238E27FC236}">
                  <a16:creationId xmlns:a16="http://schemas.microsoft.com/office/drawing/2014/main" id="{CAC4838C-57E6-14ED-687F-AAC98444E2C0}"/>
                </a:ext>
              </a:extLst>
            </p:cNvPr>
            <p:cNvGrpSpPr/>
            <p:nvPr/>
          </p:nvGrpSpPr>
          <p:grpSpPr>
            <a:xfrm>
              <a:off x="1339325" y="2931975"/>
              <a:ext cx="1524025" cy="1671525"/>
              <a:chOff x="1339325" y="1462400"/>
              <a:chExt cx="1524025" cy="1671525"/>
            </a:xfrm>
          </p:grpSpPr>
          <p:sp>
            <p:nvSpPr>
              <p:cNvPr id="357" name="Google Shape;357;p39">
                <a:extLst>
                  <a:ext uri="{FF2B5EF4-FFF2-40B4-BE49-F238E27FC236}">
                    <a16:creationId xmlns:a16="http://schemas.microsoft.com/office/drawing/2014/main" id="{2C90B42D-7359-0FDB-0617-F1EE1002DFA7}"/>
                  </a:ext>
                </a:extLst>
              </p:cNvPr>
              <p:cNvSpPr/>
              <p:nvPr/>
            </p:nvSpPr>
            <p:spPr>
              <a:xfrm>
                <a:off x="2104850" y="1462400"/>
                <a:ext cx="758500" cy="756475"/>
              </a:xfrm>
              <a:custGeom>
                <a:avLst/>
                <a:gdLst/>
                <a:ahLst/>
                <a:cxnLst/>
                <a:rect l="l" t="t" r="r" b="b"/>
                <a:pathLst>
                  <a:path w="30340" h="30259" extrusionOk="0">
                    <a:moveTo>
                      <a:pt x="2" y="0"/>
                    </a:moveTo>
                    <a:lnTo>
                      <a:pt x="0" y="30258"/>
                    </a:lnTo>
                    <a:lnTo>
                      <a:pt x="30339" y="30258"/>
                    </a:lnTo>
                    <a:lnTo>
                      <a:pt x="30339" y="0"/>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9">
                <a:extLst>
                  <a:ext uri="{FF2B5EF4-FFF2-40B4-BE49-F238E27FC236}">
                    <a16:creationId xmlns:a16="http://schemas.microsoft.com/office/drawing/2014/main" id="{6392DCB9-2744-687B-F3EF-B47F407D5B7C}"/>
                  </a:ext>
                </a:extLst>
              </p:cNvPr>
              <p:cNvSpPr/>
              <p:nvPr/>
            </p:nvSpPr>
            <p:spPr>
              <a:xfrm>
                <a:off x="1339325" y="2218275"/>
                <a:ext cx="1524025" cy="915650"/>
              </a:xfrm>
              <a:custGeom>
                <a:avLst/>
                <a:gdLst/>
                <a:ahLst/>
                <a:cxnLst/>
                <a:rect l="l" t="t" r="r" b="b"/>
                <a:pathLst>
                  <a:path w="60961" h="36626" extrusionOk="0">
                    <a:moveTo>
                      <a:pt x="30621" y="1"/>
                    </a:moveTo>
                    <a:lnTo>
                      <a:pt x="1" y="36625"/>
                    </a:lnTo>
                    <a:lnTo>
                      <a:pt x="30339" y="36625"/>
                    </a:lnTo>
                    <a:lnTo>
                      <a:pt x="60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9">
                <a:extLst>
                  <a:ext uri="{FF2B5EF4-FFF2-40B4-BE49-F238E27FC236}">
                    <a16:creationId xmlns:a16="http://schemas.microsoft.com/office/drawing/2014/main" id="{F254F45A-2BEE-8FA3-738F-F739DC7E940A}"/>
                  </a:ext>
                </a:extLst>
              </p:cNvPr>
              <p:cNvSpPr/>
              <p:nvPr/>
            </p:nvSpPr>
            <p:spPr>
              <a:xfrm>
                <a:off x="1339325" y="1462400"/>
                <a:ext cx="765675" cy="1671525"/>
              </a:xfrm>
              <a:custGeom>
                <a:avLst/>
                <a:gdLst/>
                <a:ahLst/>
                <a:cxnLst/>
                <a:rect l="l" t="t" r="r" b="b"/>
                <a:pathLst>
                  <a:path w="30627" h="66861" extrusionOk="0">
                    <a:moveTo>
                      <a:pt x="30623" y="0"/>
                    </a:moveTo>
                    <a:lnTo>
                      <a:pt x="1" y="36601"/>
                    </a:lnTo>
                    <a:lnTo>
                      <a:pt x="1" y="66860"/>
                    </a:lnTo>
                    <a:lnTo>
                      <a:pt x="30627" y="30258"/>
                    </a:lnTo>
                    <a:lnTo>
                      <a:pt x="30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39">
              <a:extLst>
                <a:ext uri="{FF2B5EF4-FFF2-40B4-BE49-F238E27FC236}">
                  <a16:creationId xmlns:a16="http://schemas.microsoft.com/office/drawing/2014/main" id="{7E2FD419-FF7A-FCDD-A3F6-C1CF40859270}"/>
                </a:ext>
              </a:extLst>
            </p:cNvPr>
            <p:cNvGrpSpPr/>
            <p:nvPr/>
          </p:nvGrpSpPr>
          <p:grpSpPr>
            <a:xfrm>
              <a:off x="-184725" y="2931975"/>
              <a:ext cx="1524050" cy="1671525"/>
              <a:chOff x="2912575" y="1462400"/>
              <a:chExt cx="1524050" cy="1671525"/>
            </a:xfrm>
          </p:grpSpPr>
          <p:sp>
            <p:nvSpPr>
              <p:cNvPr id="361" name="Google Shape;361;p39">
                <a:extLst>
                  <a:ext uri="{FF2B5EF4-FFF2-40B4-BE49-F238E27FC236}">
                    <a16:creationId xmlns:a16="http://schemas.microsoft.com/office/drawing/2014/main" id="{50F36EC3-67C1-5610-8135-04E55D43607B}"/>
                  </a:ext>
                </a:extLst>
              </p:cNvPr>
              <p:cNvSpPr/>
              <p:nvPr/>
            </p:nvSpPr>
            <p:spPr>
              <a:xfrm>
                <a:off x="3678125" y="2377400"/>
                <a:ext cx="758475" cy="756525"/>
              </a:xfrm>
              <a:custGeom>
                <a:avLst/>
                <a:gdLst/>
                <a:ahLst/>
                <a:cxnLst/>
                <a:rect l="l" t="t" r="r" b="b"/>
                <a:pathLst>
                  <a:path w="30339" h="30261" extrusionOk="0">
                    <a:moveTo>
                      <a:pt x="0" y="1"/>
                    </a:moveTo>
                    <a:lnTo>
                      <a:pt x="0" y="30260"/>
                    </a:lnTo>
                    <a:lnTo>
                      <a:pt x="30338" y="30260"/>
                    </a:lnTo>
                    <a:lnTo>
                      <a:pt x="30338" y="1"/>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9">
                <a:extLst>
                  <a:ext uri="{FF2B5EF4-FFF2-40B4-BE49-F238E27FC236}">
                    <a16:creationId xmlns:a16="http://schemas.microsoft.com/office/drawing/2014/main" id="{DC69568D-C5AF-859F-1827-9297C3B4715F}"/>
                  </a:ext>
                </a:extLst>
              </p:cNvPr>
              <p:cNvSpPr/>
              <p:nvPr/>
            </p:nvSpPr>
            <p:spPr>
              <a:xfrm>
                <a:off x="2912575" y="1462400"/>
                <a:ext cx="1524050" cy="915625"/>
              </a:xfrm>
              <a:custGeom>
                <a:avLst/>
                <a:gdLst/>
                <a:ahLst/>
                <a:cxnLst/>
                <a:rect l="l" t="t" r="r" b="b"/>
                <a:pathLst>
                  <a:path w="60962" h="36625" extrusionOk="0">
                    <a:moveTo>
                      <a:pt x="1" y="0"/>
                    </a:moveTo>
                    <a:lnTo>
                      <a:pt x="30622" y="36625"/>
                    </a:lnTo>
                    <a:lnTo>
                      <a:pt x="60962" y="36625"/>
                    </a:lnTo>
                    <a:lnTo>
                      <a:pt x="303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9">
                <a:extLst>
                  <a:ext uri="{FF2B5EF4-FFF2-40B4-BE49-F238E27FC236}">
                    <a16:creationId xmlns:a16="http://schemas.microsoft.com/office/drawing/2014/main" id="{8AE8C6A8-CE86-8B8A-5D3F-5CFFF0E02801}"/>
                  </a:ext>
                </a:extLst>
              </p:cNvPr>
              <p:cNvSpPr/>
              <p:nvPr/>
            </p:nvSpPr>
            <p:spPr>
              <a:xfrm>
                <a:off x="2912575" y="1462400"/>
                <a:ext cx="765750" cy="1671525"/>
              </a:xfrm>
              <a:custGeom>
                <a:avLst/>
                <a:gdLst/>
                <a:ahLst/>
                <a:cxnLst/>
                <a:rect l="l" t="t" r="r" b="b"/>
                <a:pathLst>
                  <a:path w="30630" h="66861" extrusionOk="0">
                    <a:moveTo>
                      <a:pt x="1" y="0"/>
                    </a:moveTo>
                    <a:lnTo>
                      <a:pt x="1" y="30258"/>
                    </a:lnTo>
                    <a:lnTo>
                      <a:pt x="30630" y="66860"/>
                    </a:lnTo>
                    <a:lnTo>
                      <a:pt x="30630" y="3660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39">
              <a:extLst>
                <a:ext uri="{FF2B5EF4-FFF2-40B4-BE49-F238E27FC236}">
                  <a16:creationId xmlns:a16="http://schemas.microsoft.com/office/drawing/2014/main" id="{32E0DEAC-AA9D-8348-71D0-807E50908BB6}"/>
                </a:ext>
              </a:extLst>
            </p:cNvPr>
            <p:cNvGrpSpPr/>
            <p:nvPr/>
          </p:nvGrpSpPr>
          <p:grpSpPr>
            <a:xfrm>
              <a:off x="4387400" y="2931975"/>
              <a:ext cx="1524025" cy="1671525"/>
              <a:chOff x="1339325" y="1462400"/>
              <a:chExt cx="1524025" cy="1671525"/>
            </a:xfrm>
          </p:grpSpPr>
          <p:sp>
            <p:nvSpPr>
              <p:cNvPr id="365" name="Google Shape;365;p39">
                <a:extLst>
                  <a:ext uri="{FF2B5EF4-FFF2-40B4-BE49-F238E27FC236}">
                    <a16:creationId xmlns:a16="http://schemas.microsoft.com/office/drawing/2014/main" id="{6C3599FC-14E0-C9D9-3B71-FF9D221653A9}"/>
                  </a:ext>
                </a:extLst>
              </p:cNvPr>
              <p:cNvSpPr/>
              <p:nvPr/>
            </p:nvSpPr>
            <p:spPr>
              <a:xfrm>
                <a:off x="2104850" y="1462400"/>
                <a:ext cx="758500" cy="756475"/>
              </a:xfrm>
              <a:custGeom>
                <a:avLst/>
                <a:gdLst/>
                <a:ahLst/>
                <a:cxnLst/>
                <a:rect l="l" t="t" r="r" b="b"/>
                <a:pathLst>
                  <a:path w="30340" h="30259" extrusionOk="0">
                    <a:moveTo>
                      <a:pt x="2" y="0"/>
                    </a:moveTo>
                    <a:lnTo>
                      <a:pt x="0" y="30258"/>
                    </a:lnTo>
                    <a:lnTo>
                      <a:pt x="30339" y="30258"/>
                    </a:lnTo>
                    <a:lnTo>
                      <a:pt x="30339" y="0"/>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9">
                <a:extLst>
                  <a:ext uri="{FF2B5EF4-FFF2-40B4-BE49-F238E27FC236}">
                    <a16:creationId xmlns:a16="http://schemas.microsoft.com/office/drawing/2014/main" id="{85C1E8A4-0DA6-AFA1-6D3A-B6F63484ADA1}"/>
                  </a:ext>
                </a:extLst>
              </p:cNvPr>
              <p:cNvSpPr/>
              <p:nvPr/>
            </p:nvSpPr>
            <p:spPr>
              <a:xfrm>
                <a:off x="1339325" y="2218275"/>
                <a:ext cx="1524025" cy="915650"/>
              </a:xfrm>
              <a:custGeom>
                <a:avLst/>
                <a:gdLst/>
                <a:ahLst/>
                <a:cxnLst/>
                <a:rect l="l" t="t" r="r" b="b"/>
                <a:pathLst>
                  <a:path w="60961" h="36626" extrusionOk="0">
                    <a:moveTo>
                      <a:pt x="30621" y="1"/>
                    </a:moveTo>
                    <a:lnTo>
                      <a:pt x="1" y="36625"/>
                    </a:lnTo>
                    <a:lnTo>
                      <a:pt x="30339" y="36625"/>
                    </a:lnTo>
                    <a:lnTo>
                      <a:pt x="60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9">
                <a:extLst>
                  <a:ext uri="{FF2B5EF4-FFF2-40B4-BE49-F238E27FC236}">
                    <a16:creationId xmlns:a16="http://schemas.microsoft.com/office/drawing/2014/main" id="{3788C19F-4F67-7474-0EF2-F6034D7CF49B}"/>
                  </a:ext>
                </a:extLst>
              </p:cNvPr>
              <p:cNvSpPr/>
              <p:nvPr/>
            </p:nvSpPr>
            <p:spPr>
              <a:xfrm>
                <a:off x="1339325" y="1462400"/>
                <a:ext cx="765675" cy="1671525"/>
              </a:xfrm>
              <a:custGeom>
                <a:avLst/>
                <a:gdLst/>
                <a:ahLst/>
                <a:cxnLst/>
                <a:rect l="l" t="t" r="r" b="b"/>
                <a:pathLst>
                  <a:path w="30627" h="66861" extrusionOk="0">
                    <a:moveTo>
                      <a:pt x="30623" y="0"/>
                    </a:moveTo>
                    <a:lnTo>
                      <a:pt x="1" y="36601"/>
                    </a:lnTo>
                    <a:lnTo>
                      <a:pt x="1" y="66860"/>
                    </a:lnTo>
                    <a:lnTo>
                      <a:pt x="30627" y="30258"/>
                    </a:lnTo>
                    <a:lnTo>
                      <a:pt x="30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39">
              <a:extLst>
                <a:ext uri="{FF2B5EF4-FFF2-40B4-BE49-F238E27FC236}">
                  <a16:creationId xmlns:a16="http://schemas.microsoft.com/office/drawing/2014/main" id="{032AB9E2-CB1A-959D-6B95-3136CFC1468A}"/>
                </a:ext>
              </a:extLst>
            </p:cNvPr>
            <p:cNvGrpSpPr/>
            <p:nvPr/>
          </p:nvGrpSpPr>
          <p:grpSpPr>
            <a:xfrm>
              <a:off x="2863350" y="2931975"/>
              <a:ext cx="1524050" cy="1671525"/>
              <a:chOff x="2912575" y="1462400"/>
              <a:chExt cx="1524050" cy="1671525"/>
            </a:xfrm>
          </p:grpSpPr>
          <p:sp>
            <p:nvSpPr>
              <p:cNvPr id="369" name="Google Shape;369;p39">
                <a:extLst>
                  <a:ext uri="{FF2B5EF4-FFF2-40B4-BE49-F238E27FC236}">
                    <a16:creationId xmlns:a16="http://schemas.microsoft.com/office/drawing/2014/main" id="{E465EE77-893B-7445-BA1D-91DC2B2BECEF}"/>
                  </a:ext>
                </a:extLst>
              </p:cNvPr>
              <p:cNvSpPr/>
              <p:nvPr/>
            </p:nvSpPr>
            <p:spPr>
              <a:xfrm>
                <a:off x="3678125" y="2377400"/>
                <a:ext cx="758475" cy="756525"/>
              </a:xfrm>
              <a:custGeom>
                <a:avLst/>
                <a:gdLst/>
                <a:ahLst/>
                <a:cxnLst/>
                <a:rect l="l" t="t" r="r" b="b"/>
                <a:pathLst>
                  <a:path w="30339" h="30261" extrusionOk="0">
                    <a:moveTo>
                      <a:pt x="0" y="1"/>
                    </a:moveTo>
                    <a:lnTo>
                      <a:pt x="0" y="30260"/>
                    </a:lnTo>
                    <a:lnTo>
                      <a:pt x="30338" y="30260"/>
                    </a:lnTo>
                    <a:lnTo>
                      <a:pt x="30338" y="1"/>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a:extLst>
                  <a:ext uri="{FF2B5EF4-FFF2-40B4-BE49-F238E27FC236}">
                    <a16:creationId xmlns:a16="http://schemas.microsoft.com/office/drawing/2014/main" id="{0AAC55F9-F333-4176-3F69-2FEF6BAA38C0}"/>
                  </a:ext>
                </a:extLst>
              </p:cNvPr>
              <p:cNvSpPr/>
              <p:nvPr/>
            </p:nvSpPr>
            <p:spPr>
              <a:xfrm>
                <a:off x="2912575" y="1462400"/>
                <a:ext cx="1524050" cy="915625"/>
              </a:xfrm>
              <a:custGeom>
                <a:avLst/>
                <a:gdLst/>
                <a:ahLst/>
                <a:cxnLst/>
                <a:rect l="l" t="t" r="r" b="b"/>
                <a:pathLst>
                  <a:path w="60962" h="36625" extrusionOk="0">
                    <a:moveTo>
                      <a:pt x="1" y="0"/>
                    </a:moveTo>
                    <a:lnTo>
                      <a:pt x="30622" y="36625"/>
                    </a:lnTo>
                    <a:lnTo>
                      <a:pt x="60962" y="36625"/>
                    </a:lnTo>
                    <a:lnTo>
                      <a:pt x="303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a:extLst>
                  <a:ext uri="{FF2B5EF4-FFF2-40B4-BE49-F238E27FC236}">
                    <a16:creationId xmlns:a16="http://schemas.microsoft.com/office/drawing/2014/main" id="{FE03DD23-A4A8-CCEB-D897-1F6D75263EEF}"/>
                  </a:ext>
                </a:extLst>
              </p:cNvPr>
              <p:cNvSpPr/>
              <p:nvPr/>
            </p:nvSpPr>
            <p:spPr>
              <a:xfrm>
                <a:off x="2912575" y="1462400"/>
                <a:ext cx="765750" cy="1671525"/>
              </a:xfrm>
              <a:custGeom>
                <a:avLst/>
                <a:gdLst/>
                <a:ahLst/>
                <a:cxnLst/>
                <a:rect l="l" t="t" r="r" b="b"/>
                <a:pathLst>
                  <a:path w="30630" h="66861" extrusionOk="0">
                    <a:moveTo>
                      <a:pt x="1" y="0"/>
                    </a:moveTo>
                    <a:lnTo>
                      <a:pt x="1" y="30258"/>
                    </a:lnTo>
                    <a:lnTo>
                      <a:pt x="30630" y="66860"/>
                    </a:lnTo>
                    <a:lnTo>
                      <a:pt x="30630" y="3660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9260953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41" name="Google Shape;441;p43"/>
          <p:cNvSpPr txBox="1">
            <a:spLocks noGrp="1"/>
          </p:cNvSpPr>
          <p:nvPr>
            <p:ph type="title" idx="6"/>
          </p:nvPr>
        </p:nvSpPr>
        <p:spPr>
          <a:xfrm>
            <a:off x="720000" y="459517"/>
            <a:ext cx="77040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800" dirty="0"/>
              <a:t>Results</a:t>
            </a:r>
            <a:r>
              <a:rPr lang="ro-RO" sz="2800" dirty="0"/>
              <a:t> – </a:t>
            </a:r>
            <a:r>
              <a:rPr lang="en-US" sz="2800" dirty="0">
                <a:solidFill>
                  <a:srgbClr val="0070C0"/>
                </a:solidFill>
              </a:rPr>
              <a:t>Performance Evaluation</a:t>
            </a:r>
            <a:endParaRPr sz="2800" dirty="0">
              <a:solidFill>
                <a:srgbClr val="0070C0"/>
              </a:solidFill>
            </a:endParaRPr>
          </a:p>
        </p:txBody>
      </p:sp>
      <p:sp>
        <p:nvSpPr>
          <p:cNvPr id="2" name="Google Shape;630;p50">
            <a:extLst>
              <a:ext uri="{FF2B5EF4-FFF2-40B4-BE49-F238E27FC236}">
                <a16:creationId xmlns:a16="http://schemas.microsoft.com/office/drawing/2014/main" id="{D297990B-C9C8-A26A-52AC-7FFA58C20BE7}"/>
              </a:ext>
            </a:extLst>
          </p:cNvPr>
          <p:cNvSpPr txBox="1">
            <a:spLocks/>
          </p:cNvSpPr>
          <p:nvPr/>
        </p:nvSpPr>
        <p:spPr>
          <a:xfrm>
            <a:off x="205848" y="492385"/>
            <a:ext cx="413583" cy="424331"/>
          </a:xfrm>
          <a:prstGeom prst="rect">
            <a:avLst/>
          </a:prstGeom>
          <a:solidFill>
            <a:schemeClr val="bg2"/>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ro-RO" sz="2400" dirty="0">
                <a:solidFill>
                  <a:schemeClr val="tx2"/>
                </a:solidFill>
              </a:rPr>
              <a:t>0</a:t>
            </a:r>
            <a:r>
              <a:rPr lang="en-US" sz="2400" dirty="0">
                <a:solidFill>
                  <a:schemeClr val="tx2"/>
                </a:solidFill>
              </a:rPr>
              <a:t>1</a:t>
            </a:r>
            <a:endParaRPr lang="ro-RO" sz="1100" dirty="0">
              <a:solidFill>
                <a:schemeClr val="tx2"/>
              </a:solidFill>
            </a:endParaRPr>
          </a:p>
        </p:txBody>
      </p:sp>
      <p:sp>
        <p:nvSpPr>
          <p:cNvPr id="3" name="CasetăText 2">
            <a:extLst>
              <a:ext uri="{FF2B5EF4-FFF2-40B4-BE49-F238E27FC236}">
                <a16:creationId xmlns:a16="http://schemas.microsoft.com/office/drawing/2014/main" id="{4084CB02-E46F-1ED6-CEC4-008ACC5FC3F5}"/>
              </a:ext>
            </a:extLst>
          </p:cNvPr>
          <p:cNvSpPr txBox="1"/>
          <p:nvPr/>
        </p:nvSpPr>
        <p:spPr>
          <a:xfrm>
            <a:off x="4354192" y="4835723"/>
            <a:ext cx="308819" cy="307777"/>
          </a:xfrm>
          <a:prstGeom prst="rect">
            <a:avLst/>
          </a:prstGeom>
          <a:noFill/>
        </p:spPr>
        <p:txBody>
          <a:bodyPr wrap="square" rtlCol="0">
            <a:spAutoFit/>
          </a:bodyPr>
          <a:lstStyle/>
          <a:p>
            <a:r>
              <a:rPr lang="ro-RO" dirty="0">
                <a:latin typeface="Aharoni" panose="02010803020104030203" pitchFamily="2" charset="-79"/>
                <a:cs typeface="Aharoni" panose="02010803020104030203" pitchFamily="2" charset="-79"/>
              </a:rPr>
              <a:t>9</a:t>
            </a:r>
          </a:p>
        </p:txBody>
      </p:sp>
      <p:pic>
        <p:nvPicPr>
          <p:cNvPr id="6" name="Picture 5">
            <a:extLst>
              <a:ext uri="{FF2B5EF4-FFF2-40B4-BE49-F238E27FC236}">
                <a16:creationId xmlns:a16="http://schemas.microsoft.com/office/drawing/2014/main" id="{8F3FD4C1-90D4-B3D7-444E-E367A8EDE183}"/>
              </a:ext>
            </a:extLst>
          </p:cNvPr>
          <p:cNvPicPr>
            <a:picLocks noChangeAspect="1"/>
          </p:cNvPicPr>
          <p:nvPr/>
        </p:nvPicPr>
        <p:blipFill>
          <a:blip r:embed="rId3"/>
          <a:stretch>
            <a:fillRect/>
          </a:stretch>
        </p:blipFill>
        <p:spPr>
          <a:xfrm>
            <a:off x="1953199" y="916716"/>
            <a:ext cx="4801986" cy="4210608"/>
          </a:xfrm>
          <a:prstGeom prst="rect">
            <a:avLst/>
          </a:prstGeom>
        </p:spPr>
      </p:pic>
    </p:spTree>
    <p:extLst>
      <p:ext uri="{BB962C8B-B14F-4D97-AF65-F5344CB8AC3E}">
        <p14:creationId xmlns:p14="http://schemas.microsoft.com/office/powerpoint/2010/main" val="158902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5">
          <a:extLst>
            <a:ext uri="{FF2B5EF4-FFF2-40B4-BE49-F238E27FC236}">
              <a16:creationId xmlns:a16="http://schemas.microsoft.com/office/drawing/2014/main" id="{D4B20CDC-EBD0-EA46-5386-FF164C31FAC5}"/>
            </a:ext>
          </a:extLst>
        </p:cNvPr>
        <p:cNvGrpSpPr/>
        <p:nvPr/>
      </p:nvGrpSpPr>
      <p:grpSpPr>
        <a:xfrm>
          <a:off x="0" y="0"/>
          <a:ext cx="0" cy="0"/>
          <a:chOff x="0" y="0"/>
          <a:chExt cx="0" cy="0"/>
        </a:xfrm>
      </p:grpSpPr>
      <p:sp>
        <p:nvSpPr>
          <p:cNvPr id="441" name="Google Shape;441;p43">
            <a:extLst>
              <a:ext uri="{FF2B5EF4-FFF2-40B4-BE49-F238E27FC236}">
                <a16:creationId xmlns:a16="http://schemas.microsoft.com/office/drawing/2014/main" id="{4782C0DD-3D4F-1E1C-38E1-610C017E8668}"/>
              </a:ext>
            </a:extLst>
          </p:cNvPr>
          <p:cNvSpPr txBox="1">
            <a:spLocks noGrp="1"/>
          </p:cNvSpPr>
          <p:nvPr>
            <p:ph type="title" idx="6"/>
          </p:nvPr>
        </p:nvSpPr>
        <p:spPr>
          <a:xfrm>
            <a:off x="720000" y="459517"/>
            <a:ext cx="77040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800" dirty="0"/>
              <a:t>Results</a:t>
            </a:r>
            <a:r>
              <a:rPr lang="ro-RO" sz="2800" dirty="0"/>
              <a:t> – </a:t>
            </a:r>
            <a:r>
              <a:rPr lang="en-US" sz="2800" dirty="0">
                <a:solidFill>
                  <a:srgbClr val="0070C0"/>
                </a:solidFill>
              </a:rPr>
              <a:t>Performance Evaluation</a:t>
            </a:r>
            <a:endParaRPr sz="2800" dirty="0">
              <a:solidFill>
                <a:srgbClr val="0070C0"/>
              </a:solidFill>
            </a:endParaRPr>
          </a:p>
        </p:txBody>
      </p:sp>
      <p:sp>
        <p:nvSpPr>
          <p:cNvPr id="2" name="Google Shape;630;p50">
            <a:extLst>
              <a:ext uri="{FF2B5EF4-FFF2-40B4-BE49-F238E27FC236}">
                <a16:creationId xmlns:a16="http://schemas.microsoft.com/office/drawing/2014/main" id="{010D7A8E-2DC8-48F7-2309-783E8A356516}"/>
              </a:ext>
            </a:extLst>
          </p:cNvPr>
          <p:cNvSpPr txBox="1">
            <a:spLocks/>
          </p:cNvSpPr>
          <p:nvPr/>
        </p:nvSpPr>
        <p:spPr>
          <a:xfrm>
            <a:off x="205848" y="492385"/>
            <a:ext cx="413583" cy="424331"/>
          </a:xfrm>
          <a:prstGeom prst="rect">
            <a:avLst/>
          </a:prstGeom>
          <a:solidFill>
            <a:schemeClr val="bg2"/>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ro-RO" sz="2400" dirty="0">
                <a:solidFill>
                  <a:schemeClr val="tx2"/>
                </a:solidFill>
              </a:rPr>
              <a:t>0</a:t>
            </a:r>
            <a:r>
              <a:rPr lang="en-US" sz="2400" dirty="0">
                <a:solidFill>
                  <a:schemeClr val="tx2"/>
                </a:solidFill>
              </a:rPr>
              <a:t>2</a:t>
            </a:r>
            <a:endParaRPr lang="ro-RO" sz="1100" dirty="0">
              <a:solidFill>
                <a:schemeClr val="tx2"/>
              </a:solidFill>
            </a:endParaRPr>
          </a:p>
        </p:txBody>
      </p:sp>
      <p:sp>
        <p:nvSpPr>
          <p:cNvPr id="3" name="CasetăText 2">
            <a:extLst>
              <a:ext uri="{FF2B5EF4-FFF2-40B4-BE49-F238E27FC236}">
                <a16:creationId xmlns:a16="http://schemas.microsoft.com/office/drawing/2014/main" id="{D94EC056-36C4-EF36-61F3-52D048403720}"/>
              </a:ext>
            </a:extLst>
          </p:cNvPr>
          <p:cNvSpPr txBox="1"/>
          <p:nvPr/>
        </p:nvSpPr>
        <p:spPr>
          <a:xfrm>
            <a:off x="4354192" y="4835723"/>
            <a:ext cx="308819" cy="307777"/>
          </a:xfrm>
          <a:prstGeom prst="rect">
            <a:avLst/>
          </a:prstGeom>
          <a:noFill/>
        </p:spPr>
        <p:txBody>
          <a:bodyPr wrap="square" rtlCol="0">
            <a:spAutoFit/>
          </a:bodyPr>
          <a:lstStyle/>
          <a:p>
            <a:r>
              <a:rPr lang="ro-RO" dirty="0">
                <a:latin typeface="Aharoni" panose="02010803020104030203" pitchFamily="2" charset="-79"/>
                <a:cs typeface="Aharoni" panose="02010803020104030203" pitchFamily="2" charset="-79"/>
              </a:rPr>
              <a:t>9</a:t>
            </a:r>
          </a:p>
        </p:txBody>
      </p:sp>
      <p:pic>
        <p:nvPicPr>
          <p:cNvPr id="5" name="Picture 4">
            <a:extLst>
              <a:ext uri="{FF2B5EF4-FFF2-40B4-BE49-F238E27FC236}">
                <a16:creationId xmlns:a16="http://schemas.microsoft.com/office/drawing/2014/main" id="{81537295-06FA-6C37-11B8-BF3241926518}"/>
              </a:ext>
            </a:extLst>
          </p:cNvPr>
          <p:cNvPicPr>
            <a:picLocks noChangeAspect="1"/>
          </p:cNvPicPr>
          <p:nvPr/>
        </p:nvPicPr>
        <p:blipFill>
          <a:blip r:embed="rId3"/>
          <a:stretch>
            <a:fillRect/>
          </a:stretch>
        </p:blipFill>
        <p:spPr>
          <a:xfrm>
            <a:off x="2027685" y="916716"/>
            <a:ext cx="4653013" cy="4226783"/>
          </a:xfrm>
          <a:prstGeom prst="rect">
            <a:avLst/>
          </a:prstGeom>
        </p:spPr>
      </p:pic>
    </p:spTree>
    <p:extLst>
      <p:ext uri="{BB962C8B-B14F-4D97-AF65-F5344CB8AC3E}">
        <p14:creationId xmlns:p14="http://schemas.microsoft.com/office/powerpoint/2010/main" val="3861815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41" name="Google Shape;441;p43"/>
          <p:cNvSpPr txBox="1">
            <a:spLocks noGrp="1"/>
          </p:cNvSpPr>
          <p:nvPr>
            <p:ph type="title" idx="6"/>
          </p:nvPr>
        </p:nvSpPr>
        <p:spPr>
          <a:xfrm>
            <a:off x="720000" y="459517"/>
            <a:ext cx="77040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800" dirty="0"/>
              <a:t>Results</a:t>
            </a:r>
            <a:r>
              <a:rPr lang="ro-RO" sz="2800" dirty="0"/>
              <a:t> – </a:t>
            </a:r>
            <a:r>
              <a:rPr lang="en-US" sz="2800" dirty="0">
                <a:solidFill>
                  <a:srgbClr val="0070C0"/>
                </a:solidFill>
              </a:rPr>
              <a:t>Qualitative Evaluation</a:t>
            </a:r>
            <a:endParaRPr sz="2800" dirty="0">
              <a:solidFill>
                <a:srgbClr val="0070C0"/>
              </a:solidFill>
            </a:endParaRPr>
          </a:p>
        </p:txBody>
      </p:sp>
      <p:sp>
        <p:nvSpPr>
          <p:cNvPr id="2" name="Google Shape;630;p50">
            <a:extLst>
              <a:ext uri="{FF2B5EF4-FFF2-40B4-BE49-F238E27FC236}">
                <a16:creationId xmlns:a16="http://schemas.microsoft.com/office/drawing/2014/main" id="{D297990B-C9C8-A26A-52AC-7FFA58C20BE7}"/>
              </a:ext>
            </a:extLst>
          </p:cNvPr>
          <p:cNvSpPr txBox="1">
            <a:spLocks/>
          </p:cNvSpPr>
          <p:nvPr/>
        </p:nvSpPr>
        <p:spPr>
          <a:xfrm>
            <a:off x="205848" y="492385"/>
            <a:ext cx="413583" cy="424331"/>
          </a:xfrm>
          <a:prstGeom prst="rect">
            <a:avLst/>
          </a:prstGeom>
          <a:solidFill>
            <a:schemeClr val="bg2"/>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ro-RO" sz="2400" dirty="0">
                <a:solidFill>
                  <a:schemeClr val="tx2"/>
                </a:solidFill>
              </a:rPr>
              <a:t>0</a:t>
            </a:r>
            <a:r>
              <a:rPr lang="en-US" sz="2400" dirty="0">
                <a:solidFill>
                  <a:schemeClr val="tx2"/>
                </a:solidFill>
              </a:rPr>
              <a:t>3</a:t>
            </a:r>
            <a:endParaRPr lang="ro-RO" sz="1100" dirty="0">
              <a:solidFill>
                <a:schemeClr val="tx2"/>
              </a:solidFill>
            </a:endParaRPr>
          </a:p>
        </p:txBody>
      </p:sp>
      <p:sp>
        <p:nvSpPr>
          <p:cNvPr id="3" name="CasetăText 2">
            <a:extLst>
              <a:ext uri="{FF2B5EF4-FFF2-40B4-BE49-F238E27FC236}">
                <a16:creationId xmlns:a16="http://schemas.microsoft.com/office/drawing/2014/main" id="{4084CB02-E46F-1ED6-CEC4-008ACC5FC3F5}"/>
              </a:ext>
            </a:extLst>
          </p:cNvPr>
          <p:cNvSpPr txBox="1"/>
          <p:nvPr/>
        </p:nvSpPr>
        <p:spPr>
          <a:xfrm>
            <a:off x="4354192" y="4835723"/>
            <a:ext cx="308819" cy="307777"/>
          </a:xfrm>
          <a:prstGeom prst="rect">
            <a:avLst/>
          </a:prstGeom>
          <a:noFill/>
        </p:spPr>
        <p:txBody>
          <a:bodyPr wrap="square" rtlCol="0">
            <a:spAutoFit/>
          </a:bodyPr>
          <a:lstStyle/>
          <a:p>
            <a:r>
              <a:rPr lang="ro-RO" dirty="0">
                <a:latin typeface="Aharoni" panose="02010803020104030203" pitchFamily="2" charset="-79"/>
                <a:cs typeface="Aharoni" panose="02010803020104030203" pitchFamily="2" charset="-79"/>
              </a:rPr>
              <a:t>9</a:t>
            </a:r>
          </a:p>
        </p:txBody>
      </p:sp>
      <p:pic>
        <p:nvPicPr>
          <p:cNvPr id="5" name="Picture 4">
            <a:extLst>
              <a:ext uri="{FF2B5EF4-FFF2-40B4-BE49-F238E27FC236}">
                <a16:creationId xmlns:a16="http://schemas.microsoft.com/office/drawing/2014/main" id="{222EFF4A-2663-594D-0E7B-353F66C121DD}"/>
              </a:ext>
            </a:extLst>
          </p:cNvPr>
          <p:cNvPicPr>
            <a:picLocks noChangeAspect="1"/>
          </p:cNvPicPr>
          <p:nvPr/>
        </p:nvPicPr>
        <p:blipFill>
          <a:blip r:embed="rId3"/>
          <a:stretch>
            <a:fillRect/>
          </a:stretch>
        </p:blipFill>
        <p:spPr>
          <a:xfrm>
            <a:off x="1660398" y="882212"/>
            <a:ext cx="5430513" cy="4276701"/>
          </a:xfrm>
          <a:prstGeom prst="rect">
            <a:avLst/>
          </a:prstGeom>
        </p:spPr>
      </p:pic>
    </p:spTree>
    <p:extLst>
      <p:ext uri="{BB962C8B-B14F-4D97-AF65-F5344CB8AC3E}">
        <p14:creationId xmlns:p14="http://schemas.microsoft.com/office/powerpoint/2010/main" val="3365443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41" name="Google Shape;441;p43"/>
          <p:cNvSpPr txBox="1">
            <a:spLocks noGrp="1"/>
          </p:cNvSpPr>
          <p:nvPr>
            <p:ph type="title" idx="6"/>
          </p:nvPr>
        </p:nvSpPr>
        <p:spPr>
          <a:xfrm>
            <a:off x="720000" y="459517"/>
            <a:ext cx="77040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2800" dirty="0"/>
              <a:t>Results</a:t>
            </a:r>
            <a:r>
              <a:rPr lang="ro-RO" sz="2800" dirty="0"/>
              <a:t> – </a:t>
            </a:r>
            <a:r>
              <a:rPr lang="en-US" sz="2800" dirty="0">
                <a:solidFill>
                  <a:srgbClr val="0070C0"/>
                </a:solidFill>
              </a:rPr>
              <a:t>SOTA Comparison</a:t>
            </a:r>
            <a:endParaRPr sz="2800" dirty="0">
              <a:solidFill>
                <a:srgbClr val="0070C0"/>
              </a:solidFill>
            </a:endParaRPr>
          </a:p>
        </p:txBody>
      </p:sp>
      <p:sp>
        <p:nvSpPr>
          <p:cNvPr id="2" name="Google Shape;630;p50">
            <a:extLst>
              <a:ext uri="{FF2B5EF4-FFF2-40B4-BE49-F238E27FC236}">
                <a16:creationId xmlns:a16="http://schemas.microsoft.com/office/drawing/2014/main" id="{D297990B-C9C8-A26A-52AC-7FFA58C20BE7}"/>
              </a:ext>
            </a:extLst>
          </p:cNvPr>
          <p:cNvSpPr txBox="1">
            <a:spLocks/>
          </p:cNvSpPr>
          <p:nvPr/>
        </p:nvSpPr>
        <p:spPr>
          <a:xfrm>
            <a:off x="205848" y="492385"/>
            <a:ext cx="413583" cy="424331"/>
          </a:xfrm>
          <a:prstGeom prst="rect">
            <a:avLst/>
          </a:prstGeom>
          <a:solidFill>
            <a:schemeClr val="bg2"/>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ro-RO" sz="2400" dirty="0">
                <a:solidFill>
                  <a:schemeClr val="tx2"/>
                </a:solidFill>
              </a:rPr>
              <a:t>0</a:t>
            </a:r>
            <a:r>
              <a:rPr lang="en-US" sz="2400" dirty="0">
                <a:solidFill>
                  <a:schemeClr val="tx2"/>
                </a:solidFill>
              </a:rPr>
              <a:t>4</a:t>
            </a:r>
            <a:endParaRPr lang="ro-RO" sz="1100" dirty="0">
              <a:solidFill>
                <a:schemeClr val="tx2"/>
              </a:solidFill>
            </a:endParaRPr>
          </a:p>
        </p:txBody>
      </p:sp>
      <p:sp>
        <p:nvSpPr>
          <p:cNvPr id="3" name="CasetăText 2">
            <a:extLst>
              <a:ext uri="{FF2B5EF4-FFF2-40B4-BE49-F238E27FC236}">
                <a16:creationId xmlns:a16="http://schemas.microsoft.com/office/drawing/2014/main" id="{4084CB02-E46F-1ED6-CEC4-008ACC5FC3F5}"/>
              </a:ext>
            </a:extLst>
          </p:cNvPr>
          <p:cNvSpPr txBox="1"/>
          <p:nvPr/>
        </p:nvSpPr>
        <p:spPr>
          <a:xfrm>
            <a:off x="4354192" y="4835723"/>
            <a:ext cx="381710" cy="307777"/>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12</a:t>
            </a:r>
            <a:endParaRPr lang="ro-RO" dirty="0">
              <a:latin typeface="Aharoni" panose="02010803020104030203" pitchFamily="2" charset="-79"/>
              <a:cs typeface="Aharoni" panose="02010803020104030203" pitchFamily="2" charset="-79"/>
            </a:endParaRPr>
          </a:p>
        </p:txBody>
      </p:sp>
      <p:pic>
        <p:nvPicPr>
          <p:cNvPr id="6" name="Picture 5">
            <a:extLst>
              <a:ext uri="{FF2B5EF4-FFF2-40B4-BE49-F238E27FC236}">
                <a16:creationId xmlns:a16="http://schemas.microsoft.com/office/drawing/2014/main" id="{17B54AF4-2DD7-B33D-6583-D41D03FBA8A3}"/>
              </a:ext>
            </a:extLst>
          </p:cNvPr>
          <p:cNvPicPr>
            <a:picLocks noChangeAspect="1"/>
          </p:cNvPicPr>
          <p:nvPr/>
        </p:nvPicPr>
        <p:blipFill>
          <a:blip r:embed="rId3"/>
          <a:stretch>
            <a:fillRect/>
          </a:stretch>
        </p:blipFill>
        <p:spPr>
          <a:xfrm>
            <a:off x="526182" y="1098689"/>
            <a:ext cx="8091636" cy="3552426"/>
          </a:xfrm>
          <a:prstGeom prst="rect">
            <a:avLst/>
          </a:prstGeom>
        </p:spPr>
      </p:pic>
    </p:spTree>
    <p:extLst>
      <p:ext uri="{BB962C8B-B14F-4D97-AF65-F5344CB8AC3E}">
        <p14:creationId xmlns:p14="http://schemas.microsoft.com/office/powerpoint/2010/main" val="39947563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8"/>
          <p:cNvSpPr txBox="1">
            <a:spLocks noGrp="1"/>
          </p:cNvSpPr>
          <p:nvPr>
            <p:ph type="title"/>
          </p:nvPr>
        </p:nvSpPr>
        <p:spPr>
          <a:xfrm>
            <a:off x="1421039" y="1887975"/>
            <a:ext cx="2726559" cy="365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MEIDv2</a:t>
            </a:r>
            <a:endParaRPr dirty="0"/>
          </a:p>
        </p:txBody>
      </p:sp>
      <p:sp>
        <p:nvSpPr>
          <p:cNvPr id="330" name="Google Shape;330;p38"/>
          <p:cNvSpPr txBox="1">
            <a:spLocks noGrp="1"/>
          </p:cNvSpPr>
          <p:nvPr>
            <p:ph type="title" idx="2"/>
          </p:nvPr>
        </p:nvSpPr>
        <p:spPr>
          <a:xfrm>
            <a:off x="1428665" y="1310030"/>
            <a:ext cx="504300" cy="467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331" name="Google Shape;331;p38"/>
          <p:cNvSpPr txBox="1">
            <a:spLocks noGrp="1"/>
          </p:cNvSpPr>
          <p:nvPr>
            <p:ph type="subTitle" idx="1"/>
          </p:nvPr>
        </p:nvSpPr>
        <p:spPr>
          <a:xfrm>
            <a:off x="1428660" y="2277861"/>
            <a:ext cx="2011800" cy="4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1 mil entries</a:t>
            </a:r>
            <a:endParaRPr dirty="0"/>
          </a:p>
        </p:txBody>
      </p:sp>
      <p:sp>
        <p:nvSpPr>
          <p:cNvPr id="332" name="Google Shape;332;p38"/>
          <p:cNvSpPr txBox="1">
            <a:spLocks noGrp="1"/>
          </p:cNvSpPr>
          <p:nvPr>
            <p:ph type="title" idx="3"/>
          </p:nvPr>
        </p:nvSpPr>
        <p:spPr>
          <a:xfrm>
            <a:off x="4274760" y="1887975"/>
            <a:ext cx="3901500" cy="365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T5 Results, F0.5 = 80.9 </a:t>
            </a:r>
            <a:endParaRPr dirty="0"/>
          </a:p>
        </p:txBody>
      </p:sp>
      <p:sp>
        <p:nvSpPr>
          <p:cNvPr id="333" name="Google Shape;333;p38"/>
          <p:cNvSpPr txBox="1">
            <a:spLocks noGrp="1"/>
          </p:cNvSpPr>
          <p:nvPr>
            <p:ph type="title" idx="4"/>
          </p:nvPr>
        </p:nvSpPr>
        <p:spPr>
          <a:xfrm>
            <a:off x="4278517" y="3072509"/>
            <a:ext cx="504300" cy="467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a:t>
            </a:r>
            <a:r>
              <a:rPr lang="en-US" dirty="0"/>
              <a:t>2</a:t>
            </a:r>
            <a:endParaRPr dirty="0"/>
          </a:p>
        </p:txBody>
      </p:sp>
      <p:sp>
        <p:nvSpPr>
          <p:cNvPr id="334" name="Google Shape;334;p38"/>
          <p:cNvSpPr txBox="1">
            <a:spLocks noGrp="1"/>
          </p:cNvSpPr>
          <p:nvPr>
            <p:ph type="subTitle" idx="5"/>
          </p:nvPr>
        </p:nvSpPr>
        <p:spPr>
          <a:xfrm>
            <a:off x="4274760" y="2277861"/>
            <a:ext cx="2516930" cy="4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The state-of-the-art (SOTA) had an F0.5 score of 68.6.</a:t>
            </a:r>
            <a:endParaRPr lang="ro-RO" dirty="0"/>
          </a:p>
        </p:txBody>
      </p:sp>
      <p:sp>
        <p:nvSpPr>
          <p:cNvPr id="338" name="Google Shape;338;p38"/>
          <p:cNvSpPr txBox="1">
            <a:spLocks noGrp="1"/>
          </p:cNvSpPr>
          <p:nvPr>
            <p:ph type="title" idx="9"/>
          </p:nvPr>
        </p:nvSpPr>
        <p:spPr>
          <a:xfrm>
            <a:off x="1428660" y="3657700"/>
            <a:ext cx="2526120" cy="365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a:t>LLMs</a:t>
            </a:r>
            <a:endParaRPr dirty="0"/>
          </a:p>
        </p:txBody>
      </p:sp>
      <p:sp>
        <p:nvSpPr>
          <p:cNvPr id="339" name="Google Shape;339;p38"/>
          <p:cNvSpPr txBox="1">
            <a:spLocks noGrp="1"/>
          </p:cNvSpPr>
          <p:nvPr>
            <p:ph type="title" idx="13"/>
          </p:nvPr>
        </p:nvSpPr>
        <p:spPr>
          <a:xfrm>
            <a:off x="1428665" y="3072509"/>
            <a:ext cx="504300" cy="467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02</a:t>
            </a:r>
            <a:endParaRPr dirty="0"/>
          </a:p>
        </p:txBody>
      </p:sp>
      <p:sp>
        <p:nvSpPr>
          <p:cNvPr id="340" name="Google Shape;340;p38"/>
          <p:cNvSpPr txBox="1">
            <a:spLocks noGrp="1"/>
          </p:cNvSpPr>
          <p:nvPr>
            <p:ph type="subTitle" idx="14"/>
          </p:nvPr>
        </p:nvSpPr>
        <p:spPr>
          <a:xfrm>
            <a:off x="1421039" y="4047586"/>
            <a:ext cx="2408507" cy="4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Use LLMs to augment data</a:t>
            </a:r>
            <a:endParaRPr dirty="0"/>
          </a:p>
        </p:txBody>
      </p:sp>
      <p:sp>
        <p:nvSpPr>
          <p:cNvPr id="341" name="Google Shape;341;p38"/>
          <p:cNvSpPr txBox="1">
            <a:spLocks noGrp="1"/>
          </p:cNvSpPr>
          <p:nvPr>
            <p:ph type="title" idx="15"/>
          </p:nvPr>
        </p:nvSpPr>
        <p:spPr>
          <a:xfrm>
            <a:off x="4274760" y="3657700"/>
            <a:ext cx="2636580" cy="365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dirty="0" err="1"/>
              <a:t>Expriments</a:t>
            </a:r>
            <a:endParaRPr dirty="0"/>
          </a:p>
        </p:txBody>
      </p:sp>
      <p:sp>
        <p:nvSpPr>
          <p:cNvPr id="342" name="Google Shape;342;p38"/>
          <p:cNvSpPr txBox="1">
            <a:spLocks noGrp="1"/>
          </p:cNvSpPr>
          <p:nvPr>
            <p:ph type="title" idx="16"/>
          </p:nvPr>
        </p:nvSpPr>
        <p:spPr>
          <a:xfrm>
            <a:off x="4278517" y="1316016"/>
            <a:ext cx="504300" cy="467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ro-RO" dirty="0"/>
              <a:t>0</a:t>
            </a:r>
            <a:r>
              <a:rPr lang="en-US" dirty="0"/>
              <a:t>2</a:t>
            </a:r>
            <a:endParaRPr dirty="0"/>
          </a:p>
        </p:txBody>
      </p:sp>
      <p:sp>
        <p:nvSpPr>
          <p:cNvPr id="343" name="Google Shape;343;p38"/>
          <p:cNvSpPr txBox="1">
            <a:spLocks noGrp="1"/>
          </p:cNvSpPr>
          <p:nvPr>
            <p:ph type="subTitle" idx="17"/>
          </p:nvPr>
        </p:nvSpPr>
        <p:spPr>
          <a:xfrm>
            <a:off x="4274760" y="4047586"/>
            <a:ext cx="2011800" cy="4848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Test the dataset with other models. (GPTs)</a:t>
            </a:r>
            <a:endParaRPr dirty="0"/>
          </a:p>
        </p:txBody>
      </p:sp>
      <p:sp>
        <p:nvSpPr>
          <p:cNvPr id="347" name="Google Shape;347;p38"/>
          <p:cNvSpPr txBox="1">
            <a:spLocks noGrp="1"/>
          </p:cNvSpPr>
          <p:nvPr>
            <p:ph type="title" idx="21"/>
          </p:nvPr>
        </p:nvSpPr>
        <p:spPr>
          <a:xfrm>
            <a:off x="720000" y="459517"/>
            <a:ext cx="77040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solidFill>
                  <a:schemeClr val="bg2"/>
                </a:solidFill>
              </a:rPr>
              <a:t>Conclusion</a:t>
            </a:r>
            <a:r>
              <a:rPr lang="ro-RO" dirty="0"/>
              <a:t> &amp; </a:t>
            </a:r>
            <a:r>
              <a:rPr lang="en-US" dirty="0">
                <a:solidFill>
                  <a:schemeClr val="bg1"/>
                </a:solidFill>
              </a:rPr>
              <a:t>Future directions</a:t>
            </a:r>
            <a:endParaRPr dirty="0">
              <a:solidFill>
                <a:schemeClr val="bg1"/>
              </a:solidFill>
            </a:endParaRPr>
          </a:p>
        </p:txBody>
      </p:sp>
      <p:sp>
        <p:nvSpPr>
          <p:cNvPr id="2" name="CasetăText 1">
            <a:extLst>
              <a:ext uri="{FF2B5EF4-FFF2-40B4-BE49-F238E27FC236}">
                <a16:creationId xmlns:a16="http://schemas.microsoft.com/office/drawing/2014/main" id="{890F3298-14F5-CADE-81C6-224CFEE47247}"/>
              </a:ext>
            </a:extLst>
          </p:cNvPr>
          <p:cNvSpPr txBox="1"/>
          <p:nvPr/>
        </p:nvSpPr>
        <p:spPr>
          <a:xfrm>
            <a:off x="4354192" y="4835723"/>
            <a:ext cx="334540" cy="307777"/>
          </a:xfrm>
          <a:prstGeom prst="rect">
            <a:avLst/>
          </a:prstGeom>
          <a:noFill/>
        </p:spPr>
        <p:txBody>
          <a:bodyPr wrap="square" rtlCol="0">
            <a:spAutoFit/>
          </a:bodyPr>
          <a:lstStyle/>
          <a:p>
            <a:r>
              <a:rPr lang="ro-RO" dirty="0">
                <a:latin typeface="Aharoni" panose="02010803020104030203" pitchFamily="2" charset="-79"/>
                <a:cs typeface="Aharoni" panose="02010803020104030203" pitchFamily="2" charset="-79"/>
              </a:rPr>
              <a:t>12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51"/>
          <p:cNvSpPr txBox="1">
            <a:spLocks noGrp="1"/>
          </p:cNvSpPr>
          <p:nvPr>
            <p:ph type="title"/>
          </p:nvPr>
        </p:nvSpPr>
        <p:spPr>
          <a:xfrm>
            <a:off x="891540" y="1571609"/>
            <a:ext cx="7284720" cy="2011800"/>
          </a:xfrm>
          <a:prstGeom prst="rect">
            <a:avLst/>
          </a:prstGeom>
        </p:spPr>
        <p:txBody>
          <a:bodyPr spcFirstLastPara="1" wrap="square" lIns="0" tIns="228600" rIns="0" bIns="0" anchor="ctr" anchorCtr="0">
            <a:noAutofit/>
          </a:bodyPr>
          <a:lstStyle/>
          <a:p>
            <a:pPr marL="0" lvl="0" indent="0" algn="ctr" rtl="0">
              <a:spcBef>
                <a:spcPts val="0"/>
              </a:spcBef>
              <a:spcAft>
                <a:spcPts val="0"/>
              </a:spcAft>
              <a:buNone/>
            </a:pPr>
            <a:r>
              <a:rPr lang="en-US" dirty="0">
                <a:solidFill>
                  <a:schemeClr val="tx1"/>
                </a:solidFill>
              </a:rPr>
              <a:t>What are the</a:t>
            </a:r>
            <a:r>
              <a:rPr lang="en" dirty="0">
                <a:solidFill>
                  <a:schemeClr val="tx1"/>
                </a:solidFill>
              </a:rPr>
              <a:t> </a:t>
            </a:r>
            <a:r>
              <a:rPr lang="en-US" dirty="0">
                <a:solidFill>
                  <a:srgbClr val="7030A0"/>
                </a:solidFill>
              </a:rPr>
              <a:t>objectives</a:t>
            </a:r>
            <a:r>
              <a:rPr lang="ro-RO" dirty="0">
                <a:solidFill>
                  <a:schemeClr val="tx1"/>
                </a:solidFill>
              </a:rPr>
              <a:t> ?</a:t>
            </a:r>
            <a:endParaRPr dirty="0">
              <a:solidFill>
                <a:schemeClr val="tx1"/>
              </a:solidFill>
            </a:endParaRPr>
          </a:p>
        </p:txBody>
      </p:sp>
      <p:grpSp>
        <p:nvGrpSpPr>
          <p:cNvPr id="644" name="Google Shape;644;p51"/>
          <p:cNvGrpSpPr/>
          <p:nvPr/>
        </p:nvGrpSpPr>
        <p:grpSpPr>
          <a:xfrm rot="10800000">
            <a:off x="3571999" y="301947"/>
            <a:ext cx="2000147" cy="1097356"/>
            <a:chOff x="2571849" y="3506143"/>
            <a:chExt cx="2000147" cy="1097356"/>
          </a:xfrm>
        </p:grpSpPr>
        <p:grpSp>
          <p:nvGrpSpPr>
            <p:cNvPr id="645" name="Google Shape;645;p51"/>
            <p:cNvGrpSpPr/>
            <p:nvPr/>
          </p:nvGrpSpPr>
          <p:grpSpPr>
            <a:xfrm>
              <a:off x="3571930" y="3506143"/>
              <a:ext cx="1000065" cy="1097356"/>
              <a:chOff x="1339325" y="1462400"/>
              <a:chExt cx="1524025" cy="1671525"/>
            </a:xfrm>
          </p:grpSpPr>
          <p:sp>
            <p:nvSpPr>
              <p:cNvPr id="646" name="Google Shape;646;p51"/>
              <p:cNvSpPr/>
              <p:nvPr/>
            </p:nvSpPr>
            <p:spPr>
              <a:xfrm>
                <a:off x="2104850" y="1462400"/>
                <a:ext cx="758500" cy="756475"/>
              </a:xfrm>
              <a:custGeom>
                <a:avLst/>
                <a:gdLst/>
                <a:ahLst/>
                <a:cxnLst/>
                <a:rect l="l" t="t" r="r" b="b"/>
                <a:pathLst>
                  <a:path w="30340" h="30259" extrusionOk="0">
                    <a:moveTo>
                      <a:pt x="2" y="0"/>
                    </a:moveTo>
                    <a:lnTo>
                      <a:pt x="0" y="30258"/>
                    </a:lnTo>
                    <a:lnTo>
                      <a:pt x="30339" y="30258"/>
                    </a:lnTo>
                    <a:lnTo>
                      <a:pt x="30339" y="0"/>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1"/>
              <p:cNvSpPr/>
              <p:nvPr/>
            </p:nvSpPr>
            <p:spPr>
              <a:xfrm>
                <a:off x="1339325" y="2218275"/>
                <a:ext cx="1524025" cy="915650"/>
              </a:xfrm>
              <a:custGeom>
                <a:avLst/>
                <a:gdLst/>
                <a:ahLst/>
                <a:cxnLst/>
                <a:rect l="l" t="t" r="r" b="b"/>
                <a:pathLst>
                  <a:path w="60961" h="36626" extrusionOk="0">
                    <a:moveTo>
                      <a:pt x="30621" y="1"/>
                    </a:moveTo>
                    <a:lnTo>
                      <a:pt x="1" y="36625"/>
                    </a:lnTo>
                    <a:lnTo>
                      <a:pt x="30339" y="36625"/>
                    </a:lnTo>
                    <a:lnTo>
                      <a:pt x="60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1"/>
              <p:cNvSpPr/>
              <p:nvPr/>
            </p:nvSpPr>
            <p:spPr>
              <a:xfrm>
                <a:off x="1339325" y="1462400"/>
                <a:ext cx="765675" cy="1671525"/>
              </a:xfrm>
              <a:custGeom>
                <a:avLst/>
                <a:gdLst/>
                <a:ahLst/>
                <a:cxnLst/>
                <a:rect l="l" t="t" r="r" b="b"/>
                <a:pathLst>
                  <a:path w="30627" h="66861" extrusionOk="0">
                    <a:moveTo>
                      <a:pt x="30623" y="0"/>
                    </a:moveTo>
                    <a:lnTo>
                      <a:pt x="1" y="36601"/>
                    </a:lnTo>
                    <a:lnTo>
                      <a:pt x="1" y="66860"/>
                    </a:lnTo>
                    <a:lnTo>
                      <a:pt x="30627" y="30258"/>
                    </a:lnTo>
                    <a:lnTo>
                      <a:pt x="30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 name="Google Shape;649;p51"/>
            <p:cNvGrpSpPr/>
            <p:nvPr/>
          </p:nvGrpSpPr>
          <p:grpSpPr>
            <a:xfrm>
              <a:off x="2571849" y="3506143"/>
              <a:ext cx="1000082" cy="1097356"/>
              <a:chOff x="2912575" y="1462400"/>
              <a:chExt cx="1524050" cy="1671525"/>
            </a:xfrm>
          </p:grpSpPr>
          <p:sp>
            <p:nvSpPr>
              <p:cNvPr id="650" name="Google Shape;650;p51"/>
              <p:cNvSpPr/>
              <p:nvPr/>
            </p:nvSpPr>
            <p:spPr>
              <a:xfrm>
                <a:off x="3678125" y="2377400"/>
                <a:ext cx="758475" cy="756525"/>
              </a:xfrm>
              <a:custGeom>
                <a:avLst/>
                <a:gdLst/>
                <a:ahLst/>
                <a:cxnLst/>
                <a:rect l="l" t="t" r="r" b="b"/>
                <a:pathLst>
                  <a:path w="30339" h="30261" extrusionOk="0">
                    <a:moveTo>
                      <a:pt x="0" y="1"/>
                    </a:moveTo>
                    <a:lnTo>
                      <a:pt x="0" y="30260"/>
                    </a:lnTo>
                    <a:lnTo>
                      <a:pt x="30338" y="30260"/>
                    </a:lnTo>
                    <a:lnTo>
                      <a:pt x="30338" y="1"/>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1"/>
              <p:cNvSpPr/>
              <p:nvPr/>
            </p:nvSpPr>
            <p:spPr>
              <a:xfrm>
                <a:off x="2912575" y="1462400"/>
                <a:ext cx="1524050" cy="915625"/>
              </a:xfrm>
              <a:custGeom>
                <a:avLst/>
                <a:gdLst/>
                <a:ahLst/>
                <a:cxnLst/>
                <a:rect l="l" t="t" r="r" b="b"/>
                <a:pathLst>
                  <a:path w="60962" h="36625" extrusionOk="0">
                    <a:moveTo>
                      <a:pt x="1" y="0"/>
                    </a:moveTo>
                    <a:lnTo>
                      <a:pt x="30622" y="36625"/>
                    </a:lnTo>
                    <a:lnTo>
                      <a:pt x="60962" y="36625"/>
                    </a:lnTo>
                    <a:lnTo>
                      <a:pt x="303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1"/>
              <p:cNvSpPr/>
              <p:nvPr/>
            </p:nvSpPr>
            <p:spPr>
              <a:xfrm>
                <a:off x="2912575" y="1462400"/>
                <a:ext cx="765750" cy="1671525"/>
              </a:xfrm>
              <a:custGeom>
                <a:avLst/>
                <a:gdLst/>
                <a:ahLst/>
                <a:cxnLst/>
                <a:rect l="l" t="t" r="r" b="b"/>
                <a:pathLst>
                  <a:path w="30630" h="66861" extrusionOk="0">
                    <a:moveTo>
                      <a:pt x="1" y="0"/>
                    </a:moveTo>
                    <a:lnTo>
                      <a:pt x="1" y="30258"/>
                    </a:lnTo>
                    <a:lnTo>
                      <a:pt x="30630" y="66860"/>
                    </a:lnTo>
                    <a:lnTo>
                      <a:pt x="30630" y="3660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53" name="Google Shape;653;p51"/>
          <p:cNvGrpSpPr/>
          <p:nvPr/>
        </p:nvGrpSpPr>
        <p:grpSpPr>
          <a:xfrm>
            <a:off x="3576644" y="3854081"/>
            <a:ext cx="2000147" cy="1097356"/>
            <a:chOff x="4571996" y="3506143"/>
            <a:chExt cx="2000147" cy="1097356"/>
          </a:xfrm>
        </p:grpSpPr>
        <p:grpSp>
          <p:nvGrpSpPr>
            <p:cNvPr id="654" name="Google Shape;654;p51"/>
            <p:cNvGrpSpPr/>
            <p:nvPr/>
          </p:nvGrpSpPr>
          <p:grpSpPr>
            <a:xfrm>
              <a:off x="5572077" y="3506143"/>
              <a:ext cx="1000065" cy="1097356"/>
              <a:chOff x="1339325" y="1462400"/>
              <a:chExt cx="1524025" cy="1671525"/>
            </a:xfrm>
          </p:grpSpPr>
          <p:sp>
            <p:nvSpPr>
              <p:cNvPr id="655" name="Google Shape;655;p51"/>
              <p:cNvSpPr/>
              <p:nvPr/>
            </p:nvSpPr>
            <p:spPr>
              <a:xfrm>
                <a:off x="2104850" y="1462400"/>
                <a:ext cx="758500" cy="756475"/>
              </a:xfrm>
              <a:custGeom>
                <a:avLst/>
                <a:gdLst/>
                <a:ahLst/>
                <a:cxnLst/>
                <a:rect l="l" t="t" r="r" b="b"/>
                <a:pathLst>
                  <a:path w="30340" h="30259" extrusionOk="0">
                    <a:moveTo>
                      <a:pt x="2" y="0"/>
                    </a:moveTo>
                    <a:lnTo>
                      <a:pt x="0" y="30258"/>
                    </a:lnTo>
                    <a:lnTo>
                      <a:pt x="30339" y="30258"/>
                    </a:lnTo>
                    <a:lnTo>
                      <a:pt x="30339" y="0"/>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1"/>
              <p:cNvSpPr/>
              <p:nvPr/>
            </p:nvSpPr>
            <p:spPr>
              <a:xfrm>
                <a:off x="1339325" y="2218275"/>
                <a:ext cx="1524025" cy="915650"/>
              </a:xfrm>
              <a:custGeom>
                <a:avLst/>
                <a:gdLst/>
                <a:ahLst/>
                <a:cxnLst/>
                <a:rect l="l" t="t" r="r" b="b"/>
                <a:pathLst>
                  <a:path w="60961" h="36626" extrusionOk="0">
                    <a:moveTo>
                      <a:pt x="30621" y="1"/>
                    </a:moveTo>
                    <a:lnTo>
                      <a:pt x="1" y="36625"/>
                    </a:lnTo>
                    <a:lnTo>
                      <a:pt x="30339" y="36625"/>
                    </a:lnTo>
                    <a:lnTo>
                      <a:pt x="60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1"/>
              <p:cNvSpPr/>
              <p:nvPr/>
            </p:nvSpPr>
            <p:spPr>
              <a:xfrm>
                <a:off x="1339325" y="1462400"/>
                <a:ext cx="765675" cy="1671525"/>
              </a:xfrm>
              <a:custGeom>
                <a:avLst/>
                <a:gdLst/>
                <a:ahLst/>
                <a:cxnLst/>
                <a:rect l="l" t="t" r="r" b="b"/>
                <a:pathLst>
                  <a:path w="30627" h="66861" extrusionOk="0">
                    <a:moveTo>
                      <a:pt x="30623" y="0"/>
                    </a:moveTo>
                    <a:lnTo>
                      <a:pt x="1" y="36601"/>
                    </a:lnTo>
                    <a:lnTo>
                      <a:pt x="1" y="66860"/>
                    </a:lnTo>
                    <a:lnTo>
                      <a:pt x="30627" y="30258"/>
                    </a:lnTo>
                    <a:lnTo>
                      <a:pt x="30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51"/>
            <p:cNvGrpSpPr/>
            <p:nvPr/>
          </p:nvGrpSpPr>
          <p:grpSpPr>
            <a:xfrm>
              <a:off x="4571996" y="3506143"/>
              <a:ext cx="1000082" cy="1097356"/>
              <a:chOff x="2912575" y="1462400"/>
              <a:chExt cx="1524050" cy="1671525"/>
            </a:xfrm>
          </p:grpSpPr>
          <p:sp>
            <p:nvSpPr>
              <p:cNvPr id="659" name="Google Shape;659;p51"/>
              <p:cNvSpPr/>
              <p:nvPr/>
            </p:nvSpPr>
            <p:spPr>
              <a:xfrm>
                <a:off x="3678125" y="2377400"/>
                <a:ext cx="758475" cy="756525"/>
              </a:xfrm>
              <a:custGeom>
                <a:avLst/>
                <a:gdLst/>
                <a:ahLst/>
                <a:cxnLst/>
                <a:rect l="l" t="t" r="r" b="b"/>
                <a:pathLst>
                  <a:path w="30339" h="30261" extrusionOk="0">
                    <a:moveTo>
                      <a:pt x="0" y="1"/>
                    </a:moveTo>
                    <a:lnTo>
                      <a:pt x="0" y="30260"/>
                    </a:lnTo>
                    <a:lnTo>
                      <a:pt x="30338" y="30260"/>
                    </a:lnTo>
                    <a:lnTo>
                      <a:pt x="30338" y="1"/>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1"/>
              <p:cNvSpPr/>
              <p:nvPr/>
            </p:nvSpPr>
            <p:spPr>
              <a:xfrm>
                <a:off x="2912575" y="1462400"/>
                <a:ext cx="1524050" cy="915625"/>
              </a:xfrm>
              <a:custGeom>
                <a:avLst/>
                <a:gdLst/>
                <a:ahLst/>
                <a:cxnLst/>
                <a:rect l="l" t="t" r="r" b="b"/>
                <a:pathLst>
                  <a:path w="60962" h="36625" extrusionOk="0">
                    <a:moveTo>
                      <a:pt x="1" y="0"/>
                    </a:moveTo>
                    <a:lnTo>
                      <a:pt x="30622" y="36625"/>
                    </a:lnTo>
                    <a:lnTo>
                      <a:pt x="60962" y="36625"/>
                    </a:lnTo>
                    <a:lnTo>
                      <a:pt x="303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1"/>
              <p:cNvSpPr/>
              <p:nvPr/>
            </p:nvSpPr>
            <p:spPr>
              <a:xfrm>
                <a:off x="2912575" y="1462400"/>
                <a:ext cx="765750" cy="1671525"/>
              </a:xfrm>
              <a:custGeom>
                <a:avLst/>
                <a:gdLst/>
                <a:ahLst/>
                <a:cxnLst/>
                <a:rect l="l" t="t" r="r" b="b"/>
                <a:pathLst>
                  <a:path w="30630" h="66861" extrusionOk="0">
                    <a:moveTo>
                      <a:pt x="1" y="0"/>
                    </a:moveTo>
                    <a:lnTo>
                      <a:pt x="1" y="30258"/>
                    </a:lnTo>
                    <a:lnTo>
                      <a:pt x="30630" y="66860"/>
                    </a:lnTo>
                    <a:lnTo>
                      <a:pt x="30630" y="3660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70"/>
          <p:cNvSpPr txBox="1">
            <a:spLocks noGrp="1"/>
          </p:cNvSpPr>
          <p:nvPr>
            <p:ph type="ctrTitle"/>
          </p:nvPr>
        </p:nvSpPr>
        <p:spPr>
          <a:xfrm>
            <a:off x="596900" y="1676650"/>
            <a:ext cx="6400800" cy="997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dirty="0"/>
              <a:t>Thank you</a:t>
            </a:r>
            <a:endParaRPr dirty="0"/>
          </a:p>
        </p:txBody>
      </p:sp>
      <p:grpSp>
        <p:nvGrpSpPr>
          <p:cNvPr id="1121" name="Google Shape;1121;p70"/>
          <p:cNvGrpSpPr/>
          <p:nvPr/>
        </p:nvGrpSpPr>
        <p:grpSpPr>
          <a:xfrm rot="10800000" flipH="1">
            <a:off x="75" y="3040393"/>
            <a:ext cx="1911921" cy="2103113"/>
            <a:chOff x="2912575" y="1462400"/>
            <a:chExt cx="1524050" cy="1671525"/>
          </a:xfrm>
        </p:grpSpPr>
        <p:sp>
          <p:nvSpPr>
            <p:cNvPr id="1122" name="Google Shape;1122;p70"/>
            <p:cNvSpPr/>
            <p:nvPr/>
          </p:nvSpPr>
          <p:spPr>
            <a:xfrm>
              <a:off x="3678125" y="2377400"/>
              <a:ext cx="758475" cy="756525"/>
            </a:xfrm>
            <a:custGeom>
              <a:avLst/>
              <a:gdLst/>
              <a:ahLst/>
              <a:cxnLst/>
              <a:rect l="l" t="t" r="r" b="b"/>
              <a:pathLst>
                <a:path w="30339" h="30261" extrusionOk="0">
                  <a:moveTo>
                    <a:pt x="0" y="1"/>
                  </a:moveTo>
                  <a:lnTo>
                    <a:pt x="0" y="30260"/>
                  </a:lnTo>
                  <a:lnTo>
                    <a:pt x="30338" y="30260"/>
                  </a:lnTo>
                  <a:lnTo>
                    <a:pt x="30338" y="1"/>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70"/>
            <p:cNvSpPr/>
            <p:nvPr/>
          </p:nvSpPr>
          <p:spPr>
            <a:xfrm>
              <a:off x="2912575" y="1462400"/>
              <a:ext cx="1524050" cy="915625"/>
            </a:xfrm>
            <a:custGeom>
              <a:avLst/>
              <a:gdLst/>
              <a:ahLst/>
              <a:cxnLst/>
              <a:rect l="l" t="t" r="r" b="b"/>
              <a:pathLst>
                <a:path w="60962" h="36625" extrusionOk="0">
                  <a:moveTo>
                    <a:pt x="1" y="0"/>
                  </a:moveTo>
                  <a:lnTo>
                    <a:pt x="30622" y="36625"/>
                  </a:lnTo>
                  <a:lnTo>
                    <a:pt x="60962" y="36625"/>
                  </a:lnTo>
                  <a:lnTo>
                    <a:pt x="303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70"/>
            <p:cNvSpPr/>
            <p:nvPr/>
          </p:nvSpPr>
          <p:spPr>
            <a:xfrm>
              <a:off x="2912575" y="1462400"/>
              <a:ext cx="765750" cy="1671525"/>
            </a:xfrm>
            <a:custGeom>
              <a:avLst/>
              <a:gdLst/>
              <a:ahLst/>
              <a:cxnLst/>
              <a:rect l="l" t="t" r="r" b="b"/>
              <a:pathLst>
                <a:path w="30630" h="66861" extrusionOk="0">
                  <a:moveTo>
                    <a:pt x="1" y="0"/>
                  </a:moveTo>
                  <a:lnTo>
                    <a:pt x="1" y="30258"/>
                  </a:lnTo>
                  <a:lnTo>
                    <a:pt x="30630" y="66860"/>
                  </a:lnTo>
                  <a:lnTo>
                    <a:pt x="30630" y="3660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5" name="Google Shape;1125;p70"/>
          <p:cNvGrpSpPr/>
          <p:nvPr/>
        </p:nvGrpSpPr>
        <p:grpSpPr>
          <a:xfrm flipH="1">
            <a:off x="7232075" y="-7"/>
            <a:ext cx="1911921" cy="2103113"/>
            <a:chOff x="2912575" y="1462400"/>
            <a:chExt cx="1524050" cy="1671525"/>
          </a:xfrm>
        </p:grpSpPr>
        <p:sp>
          <p:nvSpPr>
            <p:cNvPr id="1126" name="Google Shape;1126;p70"/>
            <p:cNvSpPr/>
            <p:nvPr/>
          </p:nvSpPr>
          <p:spPr>
            <a:xfrm>
              <a:off x="3678125" y="2377400"/>
              <a:ext cx="758475" cy="756525"/>
            </a:xfrm>
            <a:custGeom>
              <a:avLst/>
              <a:gdLst/>
              <a:ahLst/>
              <a:cxnLst/>
              <a:rect l="l" t="t" r="r" b="b"/>
              <a:pathLst>
                <a:path w="30339" h="30261" extrusionOk="0">
                  <a:moveTo>
                    <a:pt x="0" y="1"/>
                  </a:moveTo>
                  <a:lnTo>
                    <a:pt x="0" y="30260"/>
                  </a:lnTo>
                  <a:lnTo>
                    <a:pt x="30338" y="30260"/>
                  </a:lnTo>
                  <a:lnTo>
                    <a:pt x="30338" y="1"/>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70"/>
            <p:cNvSpPr/>
            <p:nvPr/>
          </p:nvSpPr>
          <p:spPr>
            <a:xfrm>
              <a:off x="2912575" y="1462400"/>
              <a:ext cx="1524050" cy="915625"/>
            </a:xfrm>
            <a:custGeom>
              <a:avLst/>
              <a:gdLst/>
              <a:ahLst/>
              <a:cxnLst/>
              <a:rect l="l" t="t" r="r" b="b"/>
              <a:pathLst>
                <a:path w="60962" h="36625" extrusionOk="0">
                  <a:moveTo>
                    <a:pt x="1" y="0"/>
                  </a:moveTo>
                  <a:lnTo>
                    <a:pt x="30622" y="36625"/>
                  </a:lnTo>
                  <a:lnTo>
                    <a:pt x="60962" y="36625"/>
                  </a:lnTo>
                  <a:lnTo>
                    <a:pt x="303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70"/>
            <p:cNvSpPr/>
            <p:nvPr/>
          </p:nvSpPr>
          <p:spPr>
            <a:xfrm>
              <a:off x="2912575" y="1462400"/>
              <a:ext cx="765750" cy="1671525"/>
            </a:xfrm>
            <a:custGeom>
              <a:avLst/>
              <a:gdLst/>
              <a:ahLst/>
              <a:cxnLst/>
              <a:rect l="l" t="t" r="r" b="b"/>
              <a:pathLst>
                <a:path w="30630" h="66861" extrusionOk="0">
                  <a:moveTo>
                    <a:pt x="1" y="0"/>
                  </a:moveTo>
                  <a:lnTo>
                    <a:pt x="1" y="30258"/>
                  </a:lnTo>
                  <a:lnTo>
                    <a:pt x="30630" y="66860"/>
                  </a:lnTo>
                  <a:lnTo>
                    <a:pt x="30630" y="3660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Oval 4">
            <a:extLst>
              <a:ext uri="{FF2B5EF4-FFF2-40B4-BE49-F238E27FC236}">
                <a16:creationId xmlns:a16="http://schemas.microsoft.com/office/drawing/2014/main" id="{8C603696-BD36-A403-EF88-935C96A2180B}"/>
              </a:ext>
            </a:extLst>
          </p:cNvPr>
          <p:cNvSpPr/>
          <p:nvPr/>
        </p:nvSpPr>
        <p:spPr>
          <a:xfrm>
            <a:off x="2400300" y="3593049"/>
            <a:ext cx="4671492" cy="997800"/>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o-RO"/>
          </a:p>
        </p:txBody>
      </p:sp>
      <p:pic>
        <p:nvPicPr>
          <p:cNvPr id="6" name="Imagine 5" descr="O imagine care conține text, siglă, Font, Marcă comercială&#10;&#10;Descriere generată automat">
            <a:extLst>
              <a:ext uri="{FF2B5EF4-FFF2-40B4-BE49-F238E27FC236}">
                <a16:creationId xmlns:a16="http://schemas.microsoft.com/office/drawing/2014/main" id="{3063E43E-D47F-89E6-D3AD-1110C8ABCD66}"/>
              </a:ext>
            </a:extLst>
          </p:cNvPr>
          <p:cNvPicPr>
            <a:picLocks noChangeAspect="1"/>
          </p:cNvPicPr>
          <p:nvPr/>
        </p:nvPicPr>
        <p:blipFill rotWithShape="1">
          <a:blip r:embed="rId3"/>
          <a:srcRect t="-206" b="206"/>
          <a:stretch/>
        </p:blipFill>
        <p:spPr>
          <a:xfrm>
            <a:off x="8035503" y="4054614"/>
            <a:ext cx="893250" cy="893250"/>
          </a:xfrm>
          <a:prstGeom prst="flowChartConnector">
            <a:avLst/>
          </a:prstGeom>
        </p:spPr>
      </p:pic>
      <p:pic>
        <p:nvPicPr>
          <p:cNvPr id="7" name="Imagine 6">
            <a:extLst>
              <a:ext uri="{FF2B5EF4-FFF2-40B4-BE49-F238E27FC236}">
                <a16:creationId xmlns:a16="http://schemas.microsoft.com/office/drawing/2014/main" id="{B1AB1396-9669-996D-D297-3AF2300B5678}"/>
              </a:ext>
            </a:extLst>
          </p:cNvPr>
          <p:cNvPicPr>
            <a:picLocks noChangeAspect="1"/>
          </p:cNvPicPr>
          <p:nvPr/>
        </p:nvPicPr>
        <p:blipFill>
          <a:blip r:embed="rId4"/>
          <a:stretch>
            <a:fillRect/>
          </a:stretch>
        </p:blipFill>
        <p:spPr>
          <a:xfrm>
            <a:off x="229042" y="214617"/>
            <a:ext cx="1471290" cy="650386"/>
          </a:xfrm>
          <a:prstGeom prst="rect">
            <a:avLst/>
          </a:prstGeom>
        </p:spPr>
      </p:pic>
      <p:sp>
        <p:nvSpPr>
          <p:cNvPr id="9" name="Google Shape;308;p36">
            <a:extLst>
              <a:ext uri="{FF2B5EF4-FFF2-40B4-BE49-F238E27FC236}">
                <a16:creationId xmlns:a16="http://schemas.microsoft.com/office/drawing/2014/main" id="{F1BFD33A-71AD-C7E8-A98A-936657BAFDBB}"/>
              </a:ext>
            </a:extLst>
          </p:cNvPr>
          <p:cNvSpPr txBox="1">
            <a:spLocks noGrp="1"/>
          </p:cNvSpPr>
          <p:nvPr>
            <p:ph type="subTitle" idx="1"/>
          </p:nvPr>
        </p:nvSpPr>
        <p:spPr>
          <a:xfrm>
            <a:off x="4656983" y="4296489"/>
            <a:ext cx="4359000" cy="40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o-RO" dirty="0"/>
              <a:t>University Politehnica of </a:t>
            </a:r>
            <a:r>
              <a:rPr lang="ro-RO" dirty="0" err="1"/>
              <a:t>Bucharest</a:t>
            </a:r>
            <a:endParaRPr dirty="0">
              <a:solidFill>
                <a:schemeClr val="dk1"/>
              </a:solidFill>
            </a:endParaRPr>
          </a:p>
        </p:txBody>
      </p:sp>
      <p:sp>
        <p:nvSpPr>
          <p:cNvPr id="10" name="Google Shape;308;p36">
            <a:extLst>
              <a:ext uri="{FF2B5EF4-FFF2-40B4-BE49-F238E27FC236}">
                <a16:creationId xmlns:a16="http://schemas.microsoft.com/office/drawing/2014/main" id="{C11F060E-45BE-AE5B-AFE5-7D6656D85FF6}"/>
              </a:ext>
            </a:extLst>
          </p:cNvPr>
          <p:cNvSpPr txBox="1">
            <a:spLocks/>
          </p:cNvSpPr>
          <p:nvPr/>
        </p:nvSpPr>
        <p:spPr>
          <a:xfrm>
            <a:off x="1986877" y="3581965"/>
            <a:ext cx="5170245" cy="40950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ssistant"/>
              <a:buNone/>
              <a:defRPr sz="1600" b="0" i="0" u="none" strike="noStrike" cap="none">
                <a:solidFill>
                  <a:schemeClr val="dk1"/>
                </a:solidFill>
                <a:latin typeface="Assistant"/>
                <a:ea typeface="Assistant"/>
                <a:cs typeface="Assistant"/>
                <a:sym typeface="Assistant"/>
              </a:defRPr>
            </a:lvl1pPr>
            <a:lvl2pPr marL="914400" marR="0" lvl="1"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2pPr>
            <a:lvl3pPr marL="1371600" marR="0" lvl="2"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3pPr>
            <a:lvl4pPr marL="1828800" marR="0" lvl="3"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4pPr>
            <a:lvl5pPr marL="2286000" marR="0" lvl="4"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5pPr>
            <a:lvl6pPr marL="2743200" marR="0" lvl="5"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6pPr>
            <a:lvl7pPr marL="3200400" marR="0" lvl="6"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7pPr>
            <a:lvl8pPr marL="3657600" marR="0" lvl="7"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8pPr>
            <a:lvl9pPr marL="4114800" marR="0" lvl="8" indent="-317500" algn="ctr" rtl="0">
              <a:lnSpc>
                <a:spcPct val="100000"/>
              </a:lnSpc>
              <a:spcBef>
                <a:spcPts val="0"/>
              </a:spcBef>
              <a:spcAft>
                <a:spcPts val="0"/>
              </a:spcAft>
              <a:buClr>
                <a:schemeClr val="dk1"/>
              </a:buClr>
              <a:buSzPts val="1800"/>
              <a:buFont typeface="Assistant"/>
              <a:buNone/>
              <a:defRPr sz="1800" b="0" i="0" u="none" strike="noStrike" cap="none">
                <a:solidFill>
                  <a:schemeClr val="dk1"/>
                </a:solidFill>
                <a:latin typeface="Assistant"/>
                <a:ea typeface="Assistant"/>
                <a:cs typeface="Assistant"/>
                <a:sym typeface="Assistant"/>
              </a:defRPr>
            </a:lvl9pPr>
          </a:lstStyle>
          <a:p>
            <a:pPr marL="0" indent="0"/>
            <a:r>
              <a:rPr lang="en-US" b="1" dirty="0"/>
              <a:t>Research advisor:</a:t>
            </a:r>
            <a:endParaRPr lang="ro-RO" b="1" dirty="0"/>
          </a:p>
          <a:p>
            <a:pPr marL="0" indent="0"/>
            <a:r>
              <a:rPr lang="ro-RO" dirty="0"/>
              <a:t>Șl. Dr. Ing. Dumitru-</a:t>
            </a:r>
            <a:r>
              <a:rPr lang="ro-RO" dirty="0" err="1"/>
              <a:t>Clementin</a:t>
            </a:r>
            <a:r>
              <a:rPr lang="ro-RO" dirty="0"/>
              <a:t> Cercel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grpSp>
        <p:nvGrpSpPr>
          <p:cNvPr id="425" name="Google Shape;425;p43"/>
          <p:cNvGrpSpPr/>
          <p:nvPr/>
        </p:nvGrpSpPr>
        <p:grpSpPr>
          <a:xfrm>
            <a:off x="5314475" y="1118206"/>
            <a:ext cx="548568" cy="547870"/>
            <a:chOff x="4017254" y="1368896"/>
            <a:chExt cx="466390" cy="465836"/>
          </a:xfrm>
        </p:grpSpPr>
        <p:sp>
          <p:nvSpPr>
            <p:cNvPr id="426" name="Google Shape;426;p43"/>
            <p:cNvSpPr/>
            <p:nvPr/>
          </p:nvSpPr>
          <p:spPr>
            <a:xfrm>
              <a:off x="4017309" y="1563193"/>
              <a:ext cx="432150" cy="271539"/>
            </a:xfrm>
            <a:custGeom>
              <a:avLst/>
              <a:gdLst/>
              <a:ahLst/>
              <a:cxnLst/>
              <a:rect l="l" t="t" r="r" b="b"/>
              <a:pathLst>
                <a:path w="15587" h="9794" extrusionOk="0">
                  <a:moveTo>
                    <a:pt x="3773" y="2050"/>
                  </a:moveTo>
                  <a:cubicBezTo>
                    <a:pt x="4142" y="2050"/>
                    <a:pt x="4443" y="2352"/>
                    <a:pt x="4443" y="2722"/>
                  </a:cubicBezTo>
                  <a:lnTo>
                    <a:pt x="4443" y="3827"/>
                  </a:lnTo>
                  <a:lnTo>
                    <a:pt x="2470" y="3827"/>
                  </a:lnTo>
                  <a:lnTo>
                    <a:pt x="2470" y="2722"/>
                  </a:lnTo>
                  <a:lnTo>
                    <a:pt x="2469" y="2722"/>
                  </a:lnTo>
                  <a:cubicBezTo>
                    <a:pt x="2469" y="2352"/>
                    <a:pt x="2769" y="2050"/>
                    <a:pt x="3138" y="2050"/>
                  </a:cubicBezTo>
                  <a:close/>
                  <a:moveTo>
                    <a:pt x="8111" y="880"/>
                  </a:moveTo>
                  <a:cubicBezTo>
                    <a:pt x="8480" y="880"/>
                    <a:pt x="8780" y="1181"/>
                    <a:pt x="8780" y="1553"/>
                  </a:cubicBezTo>
                  <a:lnTo>
                    <a:pt x="8780" y="3827"/>
                  </a:lnTo>
                  <a:lnTo>
                    <a:pt x="6807" y="3827"/>
                  </a:lnTo>
                  <a:lnTo>
                    <a:pt x="6807" y="1553"/>
                  </a:lnTo>
                  <a:lnTo>
                    <a:pt x="6805" y="1553"/>
                  </a:lnTo>
                  <a:cubicBezTo>
                    <a:pt x="6805" y="1181"/>
                    <a:pt x="7107" y="880"/>
                    <a:pt x="7476" y="880"/>
                  </a:cubicBezTo>
                  <a:close/>
                  <a:moveTo>
                    <a:pt x="12449" y="535"/>
                  </a:moveTo>
                  <a:cubicBezTo>
                    <a:pt x="12818" y="535"/>
                    <a:pt x="13118" y="837"/>
                    <a:pt x="13118" y="1208"/>
                  </a:cubicBezTo>
                  <a:lnTo>
                    <a:pt x="13118" y="3827"/>
                  </a:lnTo>
                  <a:lnTo>
                    <a:pt x="11143" y="3827"/>
                  </a:lnTo>
                  <a:lnTo>
                    <a:pt x="11143" y="1208"/>
                  </a:lnTo>
                  <a:cubicBezTo>
                    <a:pt x="11143" y="837"/>
                    <a:pt x="11443" y="535"/>
                    <a:pt x="11813" y="535"/>
                  </a:cubicBezTo>
                  <a:close/>
                  <a:moveTo>
                    <a:pt x="15089" y="4323"/>
                  </a:moveTo>
                  <a:lnTo>
                    <a:pt x="15089" y="5184"/>
                  </a:lnTo>
                  <a:cubicBezTo>
                    <a:pt x="15089" y="5670"/>
                    <a:pt x="14695" y="6065"/>
                    <a:pt x="14212" y="6065"/>
                  </a:cubicBezTo>
                  <a:lnTo>
                    <a:pt x="1372" y="6065"/>
                  </a:lnTo>
                  <a:cubicBezTo>
                    <a:pt x="889" y="6065"/>
                    <a:pt x="496" y="5668"/>
                    <a:pt x="496" y="5184"/>
                  </a:cubicBezTo>
                  <a:lnTo>
                    <a:pt x="496" y="4323"/>
                  </a:lnTo>
                  <a:close/>
                  <a:moveTo>
                    <a:pt x="8712" y="6560"/>
                  </a:moveTo>
                  <a:lnTo>
                    <a:pt x="8712" y="8060"/>
                  </a:lnTo>
                  <a:lnTo>
                    <a:pt x="6875" y="8060"/>
                  </a:lnTo>
                  <a:lnTo>
                    <a:pt x="6875" y="6560"/>
                  </a:lnTo>
                  <a:close/>
                  <a:moveTo>
                    <a:pt x="11524" y="8555"/>
                  </a:moveTo>
                  <a:cubicBezTo>
                    <a:pt x="11618" y="8558"/>
                    <a:pt x="11695" y="8634"/>
                    <a:pt x="11695" y="8727"/>
                  </a:cubicBezTo>
                  <a:lnTo>
                    <a:pt x="11695" y="9129"/>
                  </a:lnTo>
                  <a:cubicBezTo>
                    <a:pt x="11695" y="9224"/>
                    <a:pt x="11618" y="9299"/>
                    <a:pt x="11524" y="9299"/>
                  </a:cubicBezTo>
                  <a:lnTo>
                    <a:pt x="4061" y="9299"/>
                  </a:lnTo>
                  <a:cubicBezTo>
                    <a:pt x="3966" y="9299"/>
                    <a:pt x="3891" y="9222"/>
                    <a:pt x="3891" y="9129"/>
                  </a:cubicBezTo>
                  <a:lnTo>
                    <a:pt x="3891" y="8725"/>
                  </a:lnTo>
                  <a:cubicBezTo>
                    <a:pt x="3891" y="8631"/>
                    <a:pt x="3966" y="8555"/>
                    <a:pt x="4061" y="8555"/>
                  </a:cubicBezTo>
                  <a:close/>
                  <a:moveTo>
                    <a:pt x="15338" y="1"/>
                  </a:moveTo>
                  <a:cubicBezTo>
                    <a:pt x="15200" y="1"/>
                    <a:pt x="15089" y="112"/>
                    <a:pt x="15089" y="249"/>
                  </a:cubicBezTo>
                  <a:lnTo>
                    <a:pt x="15089" y="3829"/>
                  </a:lnTo>
                  <a:lnTo>
                    <a:pt x="13614" y="3829"/>
                  </a:lnTo>
                  <a:lnTo>
                    <a:pt x="13614" y="1210"/>
                  </a:lnTo>
                  <a:cubicBezTo>
                    <a:pt x="13614" y="566"/>
                    <a:pt x="13091" y="42"/>
                    <a:pt x="12449" y="42"/>
                  </a:cubicBezTo>
                  <a:lnTo>
                    <a:pt x="11813" y="42"/>
                  </a:lnTo>
                  <a:cubicBezTo>
                    <a:pt x="11170" y="42"/>
                    <a:pt x="10648" y="566"/>
                    <a:pt x="10648" y="1210"/>
                  </a:cubicBezTo>
                  <a:lnTo>
                    <a:pt x="10648" y="3829"/>
                  </a:lnTo>
                  <a:lnTo>
                    <a:pt x="9276" y="3829"/>
                  </a:lnTo>
                  <a:lnTo>
                    <a:pt x="9276" y="1555"/>
                  </a:lnTo>
                  <a:cubicBezTo>
                    <a:pt x="9276" y="910"/>
                    <a:pt x="8753" y="386"/>
                    <a:pt x="8111" y="386"/>
                  </a:cubicBezTo>
                  <a:lnTo>
                    <a:pt x="7474" y="386"/>
                  </a:lnTo>
                  <a:cubicBezTo>
                    <a:pt x="6832" y="386"/>
                    <a:pt x="6310" y="910"/>
                    <a:pt x="6310" y="1555"/>
                  </a:cubicBezTo>
                  <a:lnTo>
                    <a:pt x="6310" y="3829"/>
                  </a:lnTo>
                  <a:lnTo>
                    <a:pt x="4938" y="3829"/>
                  </a:lnTo>
                  <a:lnTo>
                    <a:pt x="4938" y="2725"/>
                  </a:lnTo>
                  <a:cubicBezTo>
                    <a:pt x="4938" y="2080"/>
                    <a:pt x="4416" y="1556"/>
                    <a:pt x="3773" y="1556"/>
                  </a:cubicBezTo>
                  <a:lnTo>
                    <a:pt x="3138" y="1556"/>
                  </a:lnTo>
                  <a:cubicBezTo>
                    <a:pt x="2494" y="1556"/>
                    <a:pt x="1973" y="2080"/>
                    <a:pt x="1973" y="2725"/>
                  </a:cubicBezTo>
                  <a:lnTo>
                    <a:pt x="1973" y="3829"/>
                  </a:lnTo>
                  <a:lnTo>
                    <a:pt x="497" y="3829"/>
                  </a:lnTo>
                  <a:lnTo>
                    <a:pt x="497" y="2661"/>
                  </a:lnTo>
                  <a:cubicBezTo>
                    <a:pt x="497" y="2523"/>
                    <a:pt x="386" y="2413"/>
                    <a:pt x="249" y="2413"/>
                  </a:cubicBezTo>
                  <a:cubicBezTo>
                    <a:pt x="112" y="2413"/>
                    <a:pt x="0" y="2523"/>
                    <a:pt x="0" y="2661"/>
                  </a:cubicBezTo>
                  <a:lnTo>
                    <a:pt x="0" y="4075"/>
                  </a:lnTo>
                  <a:lnTo>
                    <a:pt x="0" y="4076"/>
                  </a:lnTo>
                  <a:lnTo>
                    <a:pt x="0" y="5181"/>
                  </a:lnTo>
                  <a:cubicBezTo>
                    <a:pt x="0" y="5941"/>
                    <a:pt x="617" y="6558"/>
                    <a:pt x="1372" y="6558"/>
                  </a:cubicBezTo>
                  <a:lnTo>
                    <a:pt x="6378" y="6558"/>
                  </a:lnTo>
                  <a:lnTo>
                    <a:pt x="6378" y="8058"/>
                  </a:lnTo>
                  <a:lnTo>
                    <a:pt x="4061" y="8058"/>
                  </a:lnTo>
                  <a:cubicBezTo>
                    <a:pt x="3693" y="8058"/>
                    <a:pt x="3395" y="8356"/>
                    <a:pt x="3395" y="8724"/>
                  </a:cubicBezTo>
                  <a:lnTo>
                    <a:pt x="3395" y="9127"/>
                  </a:lnTo>
                  <a:cubicBezTo>
                    <a:pt x="3395" y="9495"/>
                    <a:pt x="3693" y="9793"/>
                    <a:pt x="4061" y="9793"/>
                  </a:cubicBezTo>
                  <a:lnTo>
                    <a:pt x="11523" y="9793"/>
                  </a:lnTo>
                  <a:cubicBezTo>
                    <a:pt x="11891" y="9793"/>
                    <a:pt x="12189" y="9495"/>
                    <a:pt x="12189" y="9127"/>
                  </a:cubicBezTo>
                  <a:lnTo>
                    <a:pt x="12189" y="8724"/>
                  </a:lnTo>
                  <a:cubicBezTo>
                    <a:pt x="12189" y="8356"/>
                    <a:pt x="11891" y="8058"/>
                    <a:pt x="11523" y="8058"/>
                  </a:cubicBezTo>
                  <a:lnTo>
                    <a:pt x="9206" y="8058"/>
                  </a:lnTo>
                  <a:lnTo>
                    <a:pt x="9206" y="6558"/>
                  </a:lnTo>
                  <a:lnTo>
                    <a:pt x="14212" y="6558"/>
                  </a:lnTo>
                  <a:cubicBezTo>
                    <a:pt x="14967" y="6558"/>
                    <a:pt x="15584" y="5940"/>
                    <a:pt x="15584" y="5181"/>
                  </a:cubicBezTo>
                  <a:lnTo>
                    <a:pt x="15584" y="4073"/>
                  </a:lnTo>
                  <a:lnTo>
                    <a:pt x="15584" y="248"/>
                  </a:lnTo>
                  <a:cubicBezTo>
                    <a:pt x="15587" y="112"/>
                    <a:pt x="15474" y="1"/>
                    <a:pt x="153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27" name="Google Shape;427;p43"/>
            <p:cNvSpPr/>
            <p:nvPr/>
          </p:nvSpPr>
          <p:spPr>
            <a:xfrm>
              <a:off x="4049248" y="1524739"/>
              <a:ext cx="63158" cy="54036"/>
            </a:xfrm>
            <a:custGeom>
              <a:avLst/>
              <a:gdLst/>
              <a:ahLst/>
              <a:cxnLst/>
              <a:rect l="l" t="t" r="r" b="b"/>
              <a:pathLst>
                <a:path w="2278" h="1949" extrusionOk="0">
                  <a:moveTo>
                    <a:pt x="283" y="0"/>
                  </a:moveTo>
                  <a:cubicBezTo>
                    <a:pt x="237" y="0"/>
                    <a:pt x="191" y="12"/>
                    <a:pt x="149" y="38"/>
                  </a:cubicBezTo>
                  <a:cubicBezTo>
                    <a:pt x="34" y="111"/>
                    <a:pt x="0" y="266"/>
                    <a:pt x="74" y="381"/>
                  </a:cubicBezTo>
                  <a:lnTo>
                    <a:pt x="999" y="1835"/>
                  </a:lnTo>
                  <a:cubicBezTo>
                    <a:pt x="1041" y="1899"/>
                    <a:pt x="1111" y="1940"/>
                    <a:pt x="1186" y="1947"/>
                  </a:cubicBezTo>
                  <a:cubicBezTo>
                    <a:pt x="1193" y="1947"/>
                    <a:pt x="1200" y="1949"/>
                    <a:pt x="1207" y="1949"/>
                  </a:cubicBezTo>
                  <a:cubicBezTo>
                    <a:pt x="1277" y="1949"/>
                    <a:pt x="1342" y="1920"/>
                    <a:pt x="1391" y="1869"/>
                  </a:cubicBezTo>
                  <a:lnTo>
                    <a:pt x="2185" y="1010"/>
                  </a:lnTo>
                  <a:cubicBezTo>
                    <a:pt x="2277" y="908"/>
                    <a:pt x="2271" y="753"/>
                    <a:pt x="2171" y="659"/>
                  </a:cubicBezTo>
                  <a:cubicBezTo>
                    <a:pt x="2123" y="615"/>
                    <a:pt x="2062" y="594"/>
                    <a:pt x="2002" y="594"/>
                  </a:cubicBezTo>
                  <a:cubicBezTo>
                    <a:pt x="1936" y="594"/>
                    <a:pt x="1870" y="620"/>
                    <a:pt x="1821" y="673"/>
                  </a:cubicBezTo>
                  <a:lnTo>
                    <a:pt x="1246" y="1297"/>
                  </a:lnTo>
                  <a:lnTo>
                    <a:pt x="493" y="115"/>
                  </a:lnTo>
                  <a:cubicBezTo>
                    <a:pt x="446" y="40"/>
                    <a:pt x="365" y="0"/>
                    <a:pt x="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28" name="Google Shape;428;p43"/>
            <p:cNvSpPr/>
            <p:nvPr/>
          </p:nvSpPr>
          <p:spPr>
            <a:xfrm>
              <a:off x="4114374" y="1483428"/>
              <a:ext cx="55700" cy="43140"/>
            </a:xfrm>
            <a:custGeom>
              <a:avLst/>
              <a:gdLst/>
              <a:ahLst/>
              <a:cxnLst/>
              <a:rect l="l" t="t" r="r" b="b"/>
              <a:pathLst>
                <a:path w="2009" h="1556" extrusionOk="0">
                  <a:moveTo>
                    <a:pt x="1144" y="1"/>
                  </a:moveTo>
                  <a:cubicBezTo>
                    <a:pt x="1139" y="1"/>
                    <a:pt x="1135" y="1"/>
                    <a:pt x="1130" y="1"/>
                  </a:cubicBezTo>
                  <a:cubicBezTo>
                    <a:pt x="1059" y="6"/>
                    <a:pt x="992" y="37"/>
                    <a:pt x="947" y="92"/>
                  </a:cubicBezTo>
                  <a:lnTo>
                    <a:pt x="87" y="1151"/>
                  </a:lnTo>
                  <a:cubicBezTo>
                    <a:pt x="1" y="1257"/>
                    <a:pt x="16" y="1413"/>
                    <a:pt x="123" y="1499"/>
                  </a:cubicBezTo>
                  <a:cubicBezTo>
                    <a:pt x="171" y="1537"/>
                    <a:pt x="226" y="1555"/>
                    <a:pt x="282" y="1555"/>
                  </a:cubicBezTo>
                  <a:cubicBezTo>
                    <a:pt x="354" y="1555"/>
                    <a:pt x="425" y="1523"/>
                    <a:pt x="474" y="1463"/>
                  </a:cubicBezTo>
                  <a:lnTo>
                    <a:pt x="1155" y="625"/>
                  </a:lnTo>
                  <a:lnTo>
                    <a:pt x="1556" y="1047"/>
                  </a:lnTo>
                  <a:cubicBezTo>
                    <a:pt x="1604" y="1098"/>
                    <a:pt x="1670" y="1124"/>
                    <a:pt x="1735" y="1124"/>
                  </a:cubicBezTo>
                  <a:cubicBezTo>
                    <a:pt x="1796" y="1124"/>
                    <a:pt x="1857" y="1102"/>
                    <a:pt x="1905" y="1057"/>
                  </a:cubicBezTo>
                  <a:cubicBezTo>
                    <a:pt x="2005" y="962"/>
                    <a:pt x="2009" y="805"/>
                    <a:pt x="1915" y="706"/>
                  </a:cubicBezTo>
                  <a:lnTo>
                    <a:pt x="1320" y="78"/>
                  </a:lnTo>
                  <a:cubicBezTo>
                    <a:pt x="1274" y="29"/>
                    <a:pt x="1211" y="1"/>
                    <a:pt x="1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0" name="Google Shape;430;p43"/>
            <p:cNvSpPr/>
            <p:nvPr/>
          </p:nvSpPr>
          <p:spPr>
            <a:xfrm>
              <a:off x="4017254" y="1368896"/>
              <a:ext cx="466390" cy="241956"/>
            </a:xfrm>
            <a:custGeom>
              <a:avLst/>
              <a:gdLst/>
              <a:ahLst/>
              <a:cxnLst/>
              <a:rect l="l" t="t" r="r" b="b"/>
              <a:pathLst>
                <a:path w="16822" h="8727" extrusionOk="0">
                  <a:moveTo>
                    <a:pt x="14005" y="496"/>
                  </a:moveTo>
                  <a:cubicBezTo>
                    <a:pt x="15201" y="497"/>
                    <a:pt x="16189" y="1412"/>
                    <a:pt x="16314" y="2583"/>
                  </a:cubicBezTo>
                  <a:lnTo>
                    <a:pt x="14136" y="2583"/>
                  </a:lnTo>
                  <a:lnTo>
                    <a:pt x="12925" y="765"/>
                  </a:lnTo>
                  <a:cubicBezTo>
                    <a:pt x="13248" y="594"/>
                    <a:pt x="13614" y="496"/>
                    <a:pt x="14005" y="496"/>
                  </a:cubicBezTo>
                  <a:close/>
                  <a:moveTo>
                    <a:pt x="12513" y="1042"/>
                  </a:moveTo>
                  <a:lnTo>
                    <a:pt x="13721" y="2853"/>
                  </a:lnTo>
                  <a:lnTo>
                    <a:pt x="12805" y="4828"/>
                  </a:lnTo>
                  <a:cubicBezTo>
                    <a:pt x="12130" y="4421"/>
                    <a:pt x="11678" y="3678"/>
                    <a:pt x="11678" y="2831"/>
                  </a:cubicBezTo>
                  <a:cubicBezTo>
                    <a:pt x="11678" y="2114"/>
                    <a:pt x="12003" y="1470"/>
                    <a:pt x="12513" y="1042"/>
                  </a:cubicBezTo>
                  <a:close/>
                  <a:moveTo>
                    <a:pt x="16312" y="3078"/>
                  </a:moveTo>
                  <a:cubicBezTo>
                    <a:pt x="16189" y="4250"/>
                    <a:pt x="15201" y="5164"/>
                    <a:pt x="14002" y="5164"/>
                  </a:cubicBezTo>
                  <a:cubicBezTo>
                    <a:pt x="13739" y="5164"/>
                    <a:pt x="13488" y="5120"/>
                    <a:pt x="13252" y="5039"/>
                  </a:cubicBezTo>
                  <a:lnTo>
                    <a:pt x="14160" y="3078"/>
                  </a:lnTo>
                  <a:close/>
                  <a:moveTo>
                    <a:pt x="14002" y="0"/>
                  </a:moveTo>
                  <a:cubicBezTo>
                    <a:pt x="12465" y="0"/>
                    <a:pt x="11211" y="1242"/>
                    <a:pt x="11185" y="2780"/>
                  </a:cubicBezTo>
                  <a:lnTo>
                    <a:pt x="1336" y="2780"/>
                  </a:lnTo>
                  <a:cubicBezTo>
                    <a:pt x="600" y="2780"/>
                    <a:pt x="4" y="3378"/>
                    <a:pt x="4" y="4111"/>
                  </a:cubicBezTo>
                  <a:lnTo>
                    <a:pt x="1" y="8478"/>
                  </a:lnTo>
                  <a:cubicBezTo>
                    <a:pt x="1" y="8614"/>
                    <a:pt x="110" y="8726"/>
                    <a:pt x="249" y="8726"/>
                  </a:cubicBezTo>
                  <a:cubicBezTo>
                    <a:pt x="387" y="8726"/>
                    <a:pt x="498" y="8615"/>
                    <a:pt x="498" y="8479"/>
                  </a:cubicBezTo>
                  <a:lnTo>
                    <a:pt x="501" y="4111"/>
                  </a:lnTo>
                  <a:cubicBezTo>
                    <a:pt x="501" y="3649"/>
                    <a:pt x="876" y="3274"/>
                    <a:pt x="1337" y="3274"/>
                  </a:cubicBezTo>
                  <a:lnTo>
                    <a:pt x="11221" y="3274"/>
                  </a:lnTo>
                  <a:cubicBezTo>
                    <a:pt x="11434" y="4624"/>
                    <a:pt x="12601" y="5659"/>
                    <a:pt x="14005" y="5659"/>
                  </a:cubicBezTo>
                  <a:cubicBezTo>
                    <a:pt x="14390" y="5659"/>
                    <a:pt x="14759" y="5581"/>
                    <a:pt x="15093" y="5439"/>
                  </a:cubicBezTo>
                  <a:lnTo>
                    <a:pt x="15093" y="6130"/>
                  </a:lnTo>
                  <a:cubicBezTo>
                    <a:pt x="15093" y="6267"/>
                    <a:pt x="15202" y="6378"/>
                    <a:pt x="15341" y="6378"/>
                  </a:cubicBezTo>
                  <a:cubicBezTo>
                    <a:pt x="15478" y="6378"/>
                    <a:pt x="15590" y="6269"/>
                    <a:pt x="15590" y="6130"/>
                  </a:cubicBezTo>
                  <a:lnTo>
                    <a:pt x="15590" y="5168"/>
                  </a:lnTo>
                  <a:cubicBezTo>
                    <a:pt x="16332" y="4659"/>
                    <a:pt x="16822" y="3803"/>
                    <a:pt x="16822" y="2831"/>
                  </a:cubicBezTo>
                  <a:cubicBezTo>
                    <a:pt x="16822" y="1270"/>
                    <a:pt x="15557" y="0"/>
                    <a:pt x="14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41" name="Google Shape;441;p43"/>
          <p:cNvSpPr txBox="1">
            <a:spLocks noGrp="1"/>
          </p:cNvSpPr>
          <p:nvPr>
            <p:ph type="title" idx="6"/>
          </p:nvPr>
        </p:nvSpPr>
        <p:spPr>
          <a:xfrm>
            <a:off x="720000" y="420757"/>
            <a:ext cx="77040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200" dirty="0">
                <a:solidFill>
                  <a:schemeClr val="tx2">
                    <a:lumMod val="50000"/>
                  </a:schemeClr>
                </a:solidFill>
              </a:rPr>
              <a:t>|</a:t>
            </a:r>
            <a:r>
              <a:rPr lang="en-US" sz="3200" dirty="0">
                <a:solidFill>
                  <a:srgbClr val="C00000"/>
                </a:solidFill>
              </a:rPr>
              <a:t> </a:t>
            </a:r>
            <a:r>
              <a:rPr lang="en-US" sz="3200" dirty="0">
                <a:solidFill>
                  <a:srgbClr val="A0324A"/>
                </a:solidFill>
              </a:rPr>
              <a:t>ANS</a:t>
            </a:r>
            <a:r>
              <a:rPr lang="en-US" sz="3200" dirty="0">
                <a:solidFill>
                  <a:srgbClr val="C00000"/>
                </a:solidFill>
              </a:rPr>
              <a:t> </a:t>
            </a:r>
            <a:r>
              <a:rPr lang="en-US" sz="3200" dirty="0">
                <a:solidFill>
                  <a:schemeClr val="tx2">
                    <a:lumMod val="50000"/>
                  </a:schemeClr>
                </a:solidFill>
              </a:rPr>
              <a:t>|</a:t>
            </a:r>
            <a:r>
              <a:rPr lang="en-US" sz="3200" dirty="0"/>
              <a:t> </a:t>
            </a:r>
            <a:r>
              <a:rPr lang="en-US" sz="3200" u="sng" dirty="0"/>
              <a:t>What are the objectives ?</a:t>
            </a:r>
            <a:endParaRPr lang="ro-RO" sz="3200" u="sng" dirty="0">
              <a:solidFill>
                <a:schemeClr val="dk2"/>
              </a:solidFill>
            </a:endParaRPr>
          </a:p>
        </p:txBody>
      </p:sp>
      <p:sp>
        <p:nvSpPr>
          <p:cNvPr id="15" name="CasetăText 14">
            <a:extLst>
              <a:ext uri="{FF2B5EF4-FFF2-40B4-BE49-F238E27FC236}">
                <a16:creationId xmlns:a16="http://schemas.microsoft.com/office/drawing/2014/main" id="{000B4ADE-7DEE-3D05-BC95-F6EFBF0FD92D}"/>
              </a:ext>
            </a:extLst>
          </p:cNvPr>
          <p:cNvSpPr txBox="1"/>
          <p:nvPr/>
        </p:nvSpPr>
        <p:spPr>
          <a:xfrm>
            <a:off x="1935116" y="2838031"/>
            <a:ext cx="6758717" cy="584775"/>
          </a:xfrm>
          <a:prstGeom prst="rect">
            <a:avLst/>
          </a:prstGeom>
          <a:noFill/>
        </p:spPr>
        <p:txBody>
          <a:bodyPr wrap="square">
            <a:spAutoFit/>
          </a:bodyPr>
          <a:lstStyle/>
          <a:p>
            <a:r>
              <a:rPr lang="en-US" sz="1600" dirty="0">
                <a:latin typeface="Assistant" pitchFamily="2" charset="-79"/>
                <a:cs typeface="Assistant" pitchFamily="2" charset="-79"/>
              </a:rPr>
              <a:t>Build an original dataset containing press articles from the Republic of Moldova along with their corresponding summaries.</a:t>
            </a:r>
            <a:endParaRPr lang="en-US" sz="1800" dirty="0">
              <a:effectLst/>
              <a:latin typeface="Assistant" pitchFamily="2" charset="-79"/>
              <a:cs typeface="Assistant" pitchFamily="2" charset="-79"/>
            </a:endParaRPr>
          </a:p>
        </p:txBody>
      </p:sp>
      <p:sp>
        <p:nvSpPr>
          <p:cNvPr id="16" name="Google Shape;354;p39">
            <a:extLst>
              <a:ext uri="{FF2B5EF4-FFF2-40B4-BE49-F238E27FC236}">
                <a16:creationId xmlns:a16="http://schemas.microsoft.com/office/drawing/2014/main" id="{4035B632-049E-3E3B-D4C5-536FC78BCF1B}"/>
              </a:ext>
            </a:extLst>
          </p:cNvPr>
          <p:cNvSpPr txBox="1">
            <a:spLocks/>
          </p:cNvSpPr>
          <p:nvPr/>
        </p:nvSpPr>
        <p:spPr>
          <a:xfrm>
            <a:off x="291830" y="2459129"/>
            <a:ext cx="1540826" cy="1540826"/>
          </a:xfrm>
          <a:prstGeom prst="rect">
            <a:avLst/>
          </a:prstGeom>
          <a:solidFill>
            <a:srgbClr val="A0324A"/>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en" dirty="0">
                <a:solidFill>
                  <a:schemeClr val="accent1"/>
                </a:solidFill>
              </a:rPr>
              <a:t>01</a:t>
            </a:r>
          </a:p>
        </p:txBody>
      </p:sp>
      <p:sp>
        <p:nvSpPr>
          <p:cNvPr id="17" name="Google Shape;354;p39">
            <a:extLst>
              <a:ext uri="{FF2B5EF4-FFF2-40B4-BE49-F238E27FC236}">
                <a16:creationId xmlns:a16="http://schemas.microsoft.com/office/drawing/2014/main" id="{B4199828-FD2E-8FE6-EFC7-0140D079A72E}"/>
              </a:ext>
            </a:extLst>
          </p:cNvPr>
          <p:cNvSpPr txBox="1">
            <a:spLocks/>
          </p:cNvSpPr>
          <p:nvPr/>
        </p:nvSpPr>
        <p:spPr>
          <a:xfrm>
            <a:off x="323913" y="3306202"/>
            <a:ext cx="1540827" cy="1540827"/>
          </a:xfrm>
          <a:prstGeom prst="rect">
            <a:avLst/>
          </a:prstGeom>
          <a:solidFill>
            <a:srgbClr val="1857A4"/>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ro-RO" dirty="0">
                <a:solidFill>
                  <a:schemeClr val="accent1"/>
                </a:solidFill>
              </a:rPr>
              <a:t>02</a:t>
            </a:r>
            <a:endParaRPr lang="en" dirty="0">
              <a:solidFill>
                <a:schemeClr val="accent1"/>
              </a:solidFill>
            </a:endParaRPr>
          </a:p>
        </p:txBody>
      </p:sp>
      <p:sp>
        <p:nvSpPr>
          <p:cNvPr id="18" name="CasetăText 17">
            <a:extLst>
              <a:ext uri="{FF2B5EF4-FFF2-40B4-BE49-F238E27FC236}">
                <a16:creationId xmlns:a16="http://schemas.microsoft.com/office/drawing/2014/main" id="{41FCD906-B241-D300-2C7D-8F340E782272}"/>
              </a:ext>
            </a:extLst>
          </p:cNvPr>
          <p:cNvSpPr txBox="1"/>
          <p:nvPr/>
        </p:nvSpPr>
        <p:spPr>
          <a:xfrm>
            <a:off x="1967200" y="3784227"/>
            <a:ext cx="6917054" cy="584775"/>
          </a:xfrm>
          <a:prstGeom prst="rect">
            <a:avLst/>
          </a:prstGeom>
          <a:noFill/>
        </p:spPr>
        <p:txBody>
          <a:bodyPr wrap="square">
            <a:spAutoFit/>
          </a:bodyPr>
          <a:lstStyle/>
          <a:p>
            <a:pPr lvl="0"/>
            <a:r>
              <a:rPr lang="en-US" sz="1600" dirty="0">
                <a:latin typeface="Assistant" pitchFamily="2" charset="-79"/>
                <a:cs typeface="Assistant" pitchFamily="2" charset="-79"/>
              </a:rPr>
              <a:t>Train different models, such as Pointer-Generator Network (</a:t>
            </a:r>
            <a:r>
              <a:rPr lang="en-US" sz="1600" i="1" dirty="0">
                <a:latin typeface="Assistant" pitchFamily="2" charset="-79"/>
                <a:cs typeface="Assistant" pitchFamily="2" charset="-79"/>
              </a:rPr>
              <a:t>PGNs </a:t>
            </a:r>
            <a:r>
              <a:rPr lang="en-US" sz="1600" dirty="0">
                <a:latin typeface="Assistant" pitchFamily="2" charset="-79"/>
                <a:cs typeface="Assistant" pitchFamily="2" charset="-79"/>
              </a:rPr>
              <a:t>), T5 (</a:t>
            </a:r>
            <a:r>
              <a:rPr lang="en-US" sz="1600" i="1" dirty="0">
                <a:latin typeface="Assistant" pitchFamily="2" charset="-79"/>
                <a:cs typeface="Assistant" pitchFamily="2" charset="-79"/>
              </a:rPr>
              <a:t>base, large </a:t>
            </a:r>
            <a:r>
              <a:rPr lang="en-US" sz="1600" dirty="0">
                <a:latin typeface="Assistant" pitchFamily="2" charset="-79"/>
                <a:cs typeface="Assistant" pitchFamily="2" charset="-79"/>
              </a:rPr>
              <a:t>) and test RoGPT2 to compare their performances. </a:t>
            </a:r>
          </a:p>
        </p:txBody>
      </p:sp>
      <p:sp>
        <p:nvSpPr>
          <p:cNvPr id="3" name="CasetăText 2">
            <a:extLst>
              <a:ext uri="{FF2B5EF4-FFF2-40B4-BE49-F238E27FC236}">
                <a16:creationId xmlns:a16="http://schemas.microsoft.com/office/drawing/2014/main" id="{290F0C7E-4218-6EC9-EF80-E37F57D6DD5D}"/>
              </a:ext>
            </a:extLst>
          </p:cNvPr>
          <p:cNvSpPr txBox="1"/>
          <p:nvPr/>
        </p:nvSpPr>
        <p:spPr>
          <a:xfrm>
            <a:off x="4508602" y="4815712"/>
            <a:ext cx="308819" cy="307777"/>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2</a:t>
            </a:r>
            <a:endParaRPr lang="ro-RO" dirty="0">
              <a:latin typeface="Aharoni" panose="02010803020104030203" pitchFamily="2" charset="-79"/>
              <a:cs typeface="Aharoni" panose="02010803020104030203" pitchFamily="2" charset="-79"/>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750"/>
                                        <p:tgtEl>
                                          <p:spTgt spid="15"/>
                                        </p:tgtEl>
                                      </p:cBhvr>
                                    </p:animEffect>
                                    <p:anim calcmode="lin" valueType="num">
                                      <p:cBhvr>
                                        <p:cTn id="8" dur="750" fill="hold"/>
                                        <p:tgtEl>
                                          <p:spTgt spid="15"/>
                                        </p:tgtEl>
                                        <p:attrNameLst>
                                          <p:attrName>ppt_x</p:attrName>
                                        </p:attrNameLst>
                                      </p:cBhvr>
                                      <p:tavLst>
                                        <p:tav tm="0">
                                          <p:val>
                                            <p:strVal val="#ppt_x"/>
                                          </p:val>
                                        </p:tav>
                                        <p:tav tm="100000">
                                          <p:val>
                                            <p:strVal val="#ppt_x"/>
                                          </p:val>
                                        </p:tav>
                                      </p:tavLst>
                                    </p:anim>
                                    <p:anim calcmode="lin" valueType="num">
                                      <p:cBhvr>
                                        <p:cTn id="9" dur="75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750"/>
                                        <p:tgtEl>
                                          <p:spTgt spid="16"/>
                                        </p:tgtEl>
                                      </p:cBhvr>
                                    </p:animEffect>
                                    <p:anim calcmode="lin" valueType="num">
                                      <p:cBhvr>
                                        <p:cTn id="13" dur="750" fill="hold"/>
                                        <p:tgtEl>
                                          <p:spTgt spid="16"/>
                                        </p:tgtEl>
                                        <p:attrNameLst>
                                          <p:attrName>ppt_x</p:attrName>
                                        </p:attrNameLst>
                                      </p:cBhvr>
                                      <p:tavLst>
                                        <p:tav tm="0">
                                          <p:val>
                                            <p:strVal val="#ppt_x"/>
                                          </p:val>
                                        </p:tav>
                                        <p:tav tm="100000">
                                          <p:val>
                                            <p:strVal val="#ppt_x"/>
                                          </p:val>
                                        </p:tav>
                                      </p:tavLst>
                                    </p:anim>
                                    <p:anim calcmode="lin" valueType="num">
                                      <p:cBhvr>
                                        <p:cTn id="14" dur="750" fill="hold"/>
                                        <p:tgtEl>
                                          <p:spTgt spid="16"/>
                                        </p:tgtEl>
                                        <p:attrNameLst>
                                          <p:attrName>ppt_y</p:attrName>
                                        </p:attrNameLst>
                                      </p:cBhvr>
                                      <p:tavLst>
                                        <p:tav tm="0">
                                          <p:val>
                                            <p:strVal val="#ppt_y+.1"/>
                                          </p:val>
                                        </p:tav>
                                        <p:tav tm="100000">
                                          <p:val>
                                            <p:strVal val="#ppt_y"/>
                                          </p:val>
                                        </p:tav>
                                      </p:tavLst>
                                    </p:anim>
                                  </p:childTnLst>
                                </p:cTn>
                              </p:par>
                              <p:par>
                                <p:cTn id="15" presetID="42" presetClass="path" presetSubtype="0" accel="50000" decel="50000" fill="hold" grpId="1" nodeType="withEffect">
                                  <p:stCondLst>
                                    <p:cond delay="0"/>
                                  </p:stCondLst>
                                  <p:childTnLst>
                                    <p:animMotion origin="layout" path="M 0.00017 3.33333E-6 L -0.0257 -0.21544 " pathEditMode="relative" rAng="0" ptsTypes="AA">
                                      <p:cBhvr>
                                        <p:cTn id="16" dur="750" fill="hold"/>
                                        <p:tgtEl>
                                          <p:spTgt spid="15"/>
                                        </p:tgtEl>
                                        <p:attrNameLst>
                                          <p:attrName>ppt_x</p:attrName>
                                          <p:attrName>ppt_y</p:attrName>
                                        </p:attrNameLst>
                                      </p:cBhvr>
                                      <p:rCtr x="-1302" y="-10772"/>
                                    </p:animMotion>
                                  </p:childTnLst>
                                </p:cTn>
                              </p:par>
                              <p:par>
                                <p:cTn id="17" presetID="42" presetClass="path" presetSubtype="0" accel="50000" decel="50000" fill="hold" grpId="1" nodeType="withEffect">
                                  <p:stCondLst>
                                    <p:cond delay="0"/>
                                  </p:stCondLst>
                                  <p:childTnLst>
                                    <p:animMotion origin="layout" path="M 4.16667E-6 2.71605E-6 L 0.00364 -0.22006 " pathEditMode="relative" rAng="0" ptsTypes="AA">
                                      <p:cBhvr>
                                        <p:cTn id="18" dur="750" fill="hold"/>
                                        <p:tgtEl>
                                          <p:spTgt spid="16"/>
                                        </p:tgtEl>
                                        <p:attrNameLst>
                                          <p:attrName>ppt_x</p:attrName>
                                          <p:attrName>ppt_y</p:attrName>
                                        </p:attrNameLst>
                                      </p:cBhvr>
                                      <p:rCtr x="174" y="-11019"/>
                                    </p:animMotion>
                                  </p:childTnLst>
                                </p:cTn>
                              </p:par>
                              <p:par>
                                <p:cTn id="19" presetID="6" presetClass="emph" presetSubtype="0" fill="hold" grpId="2" nodeType="withEffect">
                                  <p:stCondLst>
                                    <p:cond delay="0"/>
                                  </p:stCondLst>
                                  <p:childTnLst>
                                    <p:animScale>
                                      <p:cBhvr>
                                        <p:cTn id="20" dur="750" fill="hold"/>
                                        <p:tgtEl>
                                          <p:spTgt spid="16"/>
                                        </p:tgtEl>
                                      </p:cBhvr>
                                      <p:by x="75000" y="75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750"/>
                                        <p:tgtEl>
                                          <p:spTgt spid="17"/>
                                        </p:tgtEl>
                                      </p:cBhvr>
                                    </p:animEffect>
                                    <p:anim calcmode="lin" valueType="num">
                                      <p:cBhvr>
                                        <p:cTn id="26" dur="750" fill="hold"/>
                                        <p:tgtEl>
                                          <p:spTgt spid="17"/>
                                        </p:tgtEl>
                                        <p:attrNameLst>
                                          <p:attrName>ppt_x</p:attrName>
                                        </p:attrNameLst>
                                      </p:cBhvr>
                                      <p:tavLst>
                                        <p:tav tm="0">
                                          <p:val>
                                            <p:strVal val="#ppt_x"/>
                                          </p:val>
                                        </p:tav>
                                        <p:tav tm="100000">
                                          <p:val>
                                            <p:strVal val="#ppt_x"/>
                                          </p:val>
                                        </p:tav>
                                      </p:tavLst>
                                    </p:anim>
                                    <p:anim calcmode="lin" valueType="num">
                                      <p:cBhvr>
                                        <p:cTn id="27" dur="750" fill="hold"/>
                                        <p:tgtEl>
                                          <p:spTgt spid="17"/>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8">
                                            <p:txEl>
                                              <p:pRg st="0" end="0"/>
                                            </p:txEl>
                                          </p:spTgt>
                                        </p:tgtEl>
                                        <p:attrNameLst>
                                          <p:attrName>style.visibility</p:attrName>
                                        </p:attrNameLst>
                                      </p:cBhvr>
                                      <p:to>
                                        <p:strVal val="visible"/>
                                      </p:to>
                                    </p:set>
                                    <p:animEffect transition="in" filter="fade">
                                      <p:cBhvr>
                                        <p:cTn id="30" dur="750"/>
                                        <p:tgtEl>
                                          <p:spTgt spid="18">
                                            <p:txEl>
                                              <p:pRg st="0" end="0"/>
                                            </p:txEl>
                                          </p:spTgt>
                                        </p:tgtEl>
                                      </p:cBhvr>
                                    </p:animEffect>
                                    <p:anim calcmode="lin" valueType="num">
                                      <p:cBhvr>
                                        <p:cTn id="31"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32" dur="75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par>
                          <p:cTn id="33" fill="hold">
                            <p:stCondLst>
                              <p:cond delay="750"/>
                            </p:stCondLst>
                            <p:childTnLst>
                              <p:par>
                                <p:cTn id="34" presetID="42" presetClass="path" presetSubtype="0" accel="50000" decel="50000" fill="hold" grpId="1" nodeType="afterEffect">
                                  <p:stCondLst>
                                    <p:cond delay="0"/>
                                  </p:stCondLst>
                                  <p:childTnLst>
                                    <p:animMotion origin="layout" path="M 4.16667E-6 -6.17284E-7 L 0.00086 -0.07963 " pathEditMode="relative" rAng="0" ptsTypes="AA">
                                      <p:cBhvr>
                                        <p:cTn id="35" dur="750" fill="hold"/>
                                        <p:tgtEl>
                                          <p:spTgt spid="17"/>
                                        </p:tgtEl>
                                        <p:attrNameLst>
                                          <p:attrName>ppt_x</p:attrName>
                                          <p:attrName>ppt_y</p:attrName>
                                        </p:attrNameLst>
                                      </p:cBhvr>
                                      <p:rCtr x="35" y="-3981"/>
                                    </p:animMotion>
                                  </p:childTnLst>
                                </p:cTn>
                              </p:par>
                              <p:par>
                                <p:cTn id="36" presetID="42" presetClass="path" presetSubtype="0" accel="50000" decel="50000" fill="hold" grpId="0" nodeType="withEffect">
                                  <p:stCondLst>
                                    <p:cond delay="0"/>
                                  </p:stCondLst>
                                  <p:childTnLst>
                                    <p:animMotion origin="layout" path="M 4.44444E-6 1.60494E-6 L -0.02848 -0.08982 " pathEditMode="relative" rAng="0" ptsTypes="AA">
                                      <p:cBhvr>
                                        <p:cTn id="37" dur="750" fill="hold"/>
                                        <p:tgtEl>
                                          <p:spTgt spid="18">
                                            <p:txEl>
                                              <p:pRg st="0" end="0"/>
                                            </p:txEl>
                                          </p:spTgt>
                                        </p:tgtEl>
                                        <p:attrNameLst>
                                          <p:attrName>ppt_x</p:attrName>
                                          <p:attrName>ppt_y</p:attrName>
                                        </p:attrNameLst>
                                      </p:cBhvr>
                                      <p:rCtr x="-1424" y="-4506"/>
                                    </p:animMotion>
                                  </p:childTnLst>
                                </p:cTn>
                              </p:par>
                              <p:par>
                                <p:cTn id="38" presetID="6" presetClass="emph" presetSubtype="0" fill="hold" grpId="2" nodeType="withEffect">
                                  <p:stCondLst>
                                    <p:cond delay="0"/>
                                  </p:stCondLst>
                                  <p:childTnLst>
                                    <p:animScale>
                                      <p:cBhvr>
                                        <p:cTn id="39" dur="750" fill="hold"/>
                                        <p:tgtEl>
                                          <p:spTgt spid="17"/>
                                        </p:tgtEl>
                                      </p:cBhvr>
                                      <p:by x="75000" y="7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animBg="1"/>
      <p:bldP spid="16" grpId="1" animBg="1"/>
      <p:bldP spid="16" grpId="2" animBg="1"/>
      <p:bldP spid="17" grpId="0" animBg="1"/>
      <p:bldP spid="17" grpId="1" animBg="1"/>
      <p:bldP spid="17" grpId="2" animBg="1"/>
      <p:bldP spid="18"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15">
          <a:extLst>
            <a:ext uri="{FF2B5EF4-FFF2-40B4-BE49-F238E27FC236}">
              <a16:creationId xmlns:a16="http://schemas.microsoft.com/office/drawing/2014/main" id="{4C04DB76-A264-BF2D-4F49-AE0C5EE0D0F0}"/>
            </a:ext>
          </a:extLst>
        </p:cNvPr>
        <p:cNvGrpSpPr/>
        <p:nvPr/>
      </p:nvGrpSpPr>
      <p:grpSpPr>
        <a:xfrm>
          <a:off x="0" y="0"/>
          <a:ext cx="0" cy="0"/>
          <a:chOff x="0" y="0"/>
          <a:chExt cx="0" cy="0"/>
        </a:xfrm>
      </p:grpSpPr>
      <p:grpSp>
        <p:nvGrpSpPr>
          <p:cNvPr id="425" name="Google Shape;425;p43">
            <a:extLst>
              <a:ext uri="{FF2B5EF4-FFF2-40B4-BE49-F238E27FC236}">
                <a16:creationId xmlns:a16="http://schemas.microsoft.com/office/drawing/2014/main" id="{FBFD9D53-141E-003A-1DF8-D9F33CD435B6}"/>
              </a:ext>
            </a:extLst>
          </p:cNvPr>
          <p:cNvGrpSpPr/>
          <p:nvPr/>
        </p:nvGrpSpPr>
        <p:grpSpPr>
          <a:xfrm>
            <a:off x="5314475" y="1118206"/>
            <a:ext cx="548568" cy="547870"/>
            <a:chOff x="4017254" y="1368896"/>
            <a:chExt cx="466390" cy="465836"/>
          </a:xfrm>
        </p:grpSpPr>
        <p:sp>
          <p:nvSpPr>
            <p:cNvPr id="426" name="Google Shape;426;p43">
              <a:extLst>
                <a:ext uri="{FF2B5EF4-FFF2-40B4-BE49-F238E27FC236}">
                  <a16:creationId xmlns:a16="http://schemas.microsoft.com/office/drawing/2014/main" id="{584C9003-F936-AF62-2E1D-283E69A8210D}"/>
                </a:ext>
              </a:extLst>
            </p:cNvPr>
            <p:cNvSpPr/>
            <p:nvPr/>
          </p:nvSpPr>
          <p:spPr>
            <a:xfrm>
              <a:off x="4017309" y="1563193"/>
              <a:ext cx="432150" cy="271539"/>
            </a:xfrm>
            <a:custGeom>
              <a:avLst/>
              <a:gdLst/>
              <a:ahLst/>
              <a:cxnLst/>
              <a:rect l="l" t="t" r="r" b="b"/>
              <a:pathLst>
                <a:path w="15587" h="9794" extrusionOk="0">
                  <a:moveTo>
                    <a:pt x="3773" y="2050"/>
                  </a:moveTo>
                  <a:cubicBezTo>
                    <a:pt x="4142" y="2050"/>
                    <a:pt x="4443" y="2352"/>
                    <a:pt x="4443" y="2722"/>
                  </a:cubicBezTo>
                  <a:lnTo>
                    <a:pt x="4443" y="3827"/>
                  </a:lnTo>
                  <a:lnTo>
                    <a:pt x="2470" y="3827"/>
                  </a:lnTo>
                  <a:lnTo>
                    <a:pt x="2470" y="2722"/>
                  </a:lnTo>
                  <a:lnTo>
                    <a:pt x="2469" y="2722"/>
                  </a:lnTo>
                  <a:cubicBezTo>
                    <a:pt x="2469" y="2352"/>
                    <a:pt x="2769" y="2050"/>
                    <a:pt x="3138" y="2050"/>
                  </a:cubicBezTo>
                  <a:close/>
                  <a:moveTo>
                    <a:pt x="8111" y="880"/>
                  </a:moveTo>
                  <a:cubicBezTo>
                    <a:pt x="8480" y="880"/>
                    <a:pt x="8780" y="1181"/>
                    <a:pt x="8780" y="1553"/>
                  </a:cubicBezTo>
                  <a:lnTo>
                    <a:pt x="8780" y="3827"/>
                  </a:lnTo>
                  <a:lnTo>
                    <a:pt x="6807" y="3827"/>
                  </a:lnTo>
                  <a:lnTo>
                    <a:pt x="6807" y="1553"/>
                  </a:lnTo>
                  <a:lnTo>
                    <a:pt x="6805" y="1553"/>
                  </a:lnTo>
                  <a:cubicBezTo>
                    <a:pt x="6805" y="1181"/>
                    <a:pt x="7107" y="880"/>
                    <a:pt x="7476" y="880"/>
                  </a:cubicBezTo>
                  <a:close/>
                  <a:moveTo>
                    <a:pt x="12449" y="535"/>
                  </a:moveTo>
                  <a:cubicBezTo>
                    <a:pt x="12818" y="535"/>
                    <a:pt x="13118" y="837"/>
                    <a:pt x="13118" y="1208"/>
                  </a:cubicBezTo>
                  <a:lnTo>
                    <a:pt x="13118" y="3827"/>
                  </a:lnTo>
                  <a:lnTo>
                    <a:pt x="11143" y="3827"/>
                  </a:lnTo>
                  <a:lnTo>
                    <a:pt x="11143" y="1208"/>
                  </a:lnTo>
                  <a:cubicBezTo>
                    <a:pt x="11143" y="837"/>
                    <a:pt x="11443" y="535"/>
                    <a:pt x="11813" y="535"/>
                  </a:cubicBezTo>
                  <a:close/>
                  <a:moveTo>
                    <a:pt x="15089" y="4323"/>
                  </a:moveTo>
                  <a:lnTo>
                    <a:pt x="15089" y="5184"/>
                  </a:lnTo>
                  <a:cubicBezTo>
                    <a:pt x="15089" y="5670"/>
                    <a:pt x="14695" y="6065"/>
                    <a:pt x="14212" y="6065"/>
                  </a:cubicBezTo>
                  <a:lnTo>
                    <a:pt x="1372" y="6065"/>
                  </a:lnTo>
                  <a:cubicBezTo>
                    <a:pt x="889" y="6065"/>
                    <a:pt x="496" y="5668"/>
                    <a:pt x="496" y="5184"/>
                  </a:cubicBezTo>
                  <a:lnTo>
                    <a:pt x="496" y="4323"/>
                  </a:lnTo>
                  <a:close/>
                  <a:moveTo>
                    <a:pt x="8712" y="6560"/>
                  </a:moveTo>
                  <a:lnTo>
                    <a:pt x="8712" y="8060"/>
                  </a:lnTo>
                  <a:lnTo>
                    <a:pt x="6875" y="8060"/>
                  </a:lnTo>
                  <a:lnTo>
                    <a:pt x="6875" y="6560"/>
                  </a:lnTo>
                  <a:close/>
                  <a:moveTo>
                    <a:pt x="11524" y="8555"/>
                  </a:moveTo>
                  <a:cubicBezTo>
                    <a:pt x="11618" y="8558"/>
                    <a:pt x="11695" y="8634"/>
                    <a:pt x="11695" y="8727"/>
                  </a:cubicBezTo>
                  <a:lnTo>
                    <a:pt x="11695" y="9129"/>
                  </a:lnTo>
                  <a:cubicBezTo>
                    <a:pt x="11695" y="9224"/>
                    <a:pt x="11618" y="9299"/>
                    <a:pt x="11524" y="9299"/>
                  </a:cubicBezTo>
                  <a:lnTo>
                    <a:pt x="4061" y="9299"/>
                  </a:lnTo>
                  <a:cubicBezTo>
                    <a:pt x="3966" y="9299"/>
                    <a:pt x="3891" y="9222"/>
                    <a:pt x="3891" y="9129"/>
                  </a:cubicBezTo>
                  <a:lnTo>
                    <a:pt x="3891" y="8725"/>
                  </a:lnTo>
                  <a:cubicBezTo>
                    <a:pt x="3891" y="8631"/>
                    <a:pt x="3966" y="8555"/>
                    <a:pt x="4061" y="8555"/>
                  </a:cubicBezTo>
                  <a:close/>
                  <a:moveTo>
                    <a:pt x="15338" y="1"/>
                  </a:moveTo>
                  <a:cubicBezTo>
                    <a:pt x="15200" y="1"/>
                    <a:pt x="15089" y="112"/>
                    <a:pt x="15089" y="249"/>
                  </a:cubicBezTo>
                  <a:lnTo>
                    <a:pt x="15089" y="3829"/>
                  </a:lnTo>
                  <a:lnTo>
                    <a:pt x="13614" y="3829"/>
                  </a:lnTo>
                  <a:lnTo>
                    <a:pt x="13614" y="1210"/>
                  </a:lnTo>
                  <a:cubicBezTo>
                    <a:pt x="13614" y="566"/>
                    <a:pt x="13091" y="42"/>
                    <a:pt x="12449" y="42"/>
                  </a:cubicBezTo>
                  <a:lnTo>
                    <a:pt x="11813" y="42"/>
                  </a:lnTo>
                  <a:cubicBezTo>
                    <a:pt x="11170" y="42"/>
                    <a:pt x="10648" y="566"/>
                    <a:pt x="10648" y="1210"/>
                  </a:cubicBezTo>
                  <a:lnTo>
                    <a:pt x="10648" y="3829"/>
                  </a:lnTo>
                  <a:lnTo>
                    <a:pt x="9276" y="3829"/>
                  </a:lnTo>
                  <a:lnTo>
                    <a:pt x="9276" y="1555"/>
                  </a:lnTo>
                  <a:cubicBezTo>
                    <a:pt x="9276" y="910"/>
                    <a:pt x="8753" y="386"/>
                    <a:pt x="8111" y="386"/>
                  </a:cubicBezTo>
                  <a:lnTo>
                    <a:pt x="7474" y="386"/>
                  </a:lnTo>
                  <a:cubicBezTo>
                    <a:pt x="6832" y="386"/>
                    <a:pt x="6310" y="910"/>
                    <a:pt x="6310" y="1555"/>
                  </a:cubicBezTo>
                  <a:lnTo>
                    <a:pt x="6310" y="3829"/>
                  </a:lnTo>
                  <a:lnTo>
                    <a:pt x="4938" y="3829"/>
                  </a:lnTo>
                  <a:lnTo>
                    <a:pt x="4938" y="2725"/>
                  </a:lnTo>
                  <a:cubicBezTo>
                    <a:pt x="4938" y="2080"/>
                    <a:pt x="4416" y="1556"/>
                    <a:pt x="3773" y="1556"/>
                  </a:cubicBezTo>
                  <a:lnTo>
                    <a:pt x="3138" y="1556"/>
                  </a:lnTo>
                  <a:cubicBezTo>
                    <a:pt x="2494" y="1556"/>
                    <a:pt x="1973" y="2080"/>
                    <a:pt x="1973" y="2725"/>
                  </a:cubicBezTo>
                  <a:lnTo>
                    <a:pt x="1973" y="3829"/>
                  </a:lnTo>
                  <a:lnTo>
                    <a:pt x="497" y="3829"/>
                  </a:lnTo>
                  <a:lnTo>
                    <a:pt x="497" y="2661"/>
                  </a:lnTo>
                  <a:cubicBezTo>
                    <a:pt x="497" y="2523"/>
                    <a:pt x="386" y="2413"/>
                    <a:pt x="249" y="2413"/>
                  </a:cubicBezTo>
                  <a:cubicBezTo>
                    <a:pt x="112" y="2413"/>
                    <a:pt x="0" y="2523"/>
                    <a:pt x="0" y="2661"/>
                  </a:cubicBezTo>
                  <a:lnTo>
                    <a:pt x="0" y="4075"/>
                  </a:lnTo>
                  <a:lnTo>
                    <a:pt x="0" y="4076"/>
                  </a:lnTo>
                  <a:lnTo>
                    <a:pt x="0" y="5181"/>
                  </a:lnTo>
                  <a:cubicBezTo>
                    <a:pt x="0" y="5941"/>
                    <a:pt x="617" y="6558"/>
                    <a:pt x="1372" y="6558"/>
                  </a:cubicBezTo>
                  <a:lnTo>
                    <a:pt x="6378" y="6558"/>
                  </a:lnTo>
                  <a:lnTo>
                    <a:pt x="6378" y="8058"/>
                  </a:lnTo>
                  <a:lnTo>
                    <a:pt x="4061" y="8058"/>
                  </a:lnTo>
                  <a:cubicBezTo>
                    <a:pt x="3693" y="8058"/>
                    <a:pt x="3395" y="8356"/>
                    <a:pt x="3395" y="8724"/>
                  </a:cubicBezTo>
                  <a:lnTo>
                    <a:pt x="3395" y="9127"/>
                  </a:lnTo>
                  <a:cubicBezTo>
                    <a:pt x="3395" y="9495"/>
                    <a:pt x="3693" y="9793"/>
                    <a:pt x="4061" y="9793"/>
                  </a:cubicBezTo>
                  <a:lnTo>
                    <a:pt x="11523" y="9793"/>
                  </a:lnTo>
                  <a:cubicBezTo>
                    <a:pt x="11891" y="9793"/>
                    <a:pt x="12189" y="9495"/>
                    <a:pt x="12189" y="9127"/>
                  </a:cubicBezTo>
                  <a:lnTo>
                    <a:pt x="12189" y="8724"/>
                  </a:lnTo>
                  <a:cubicBezTo>
                    <a:pt x="12189" y="8356"/>
                    <a:pt x="11891" y="8058"/>
                    <a:pt x="11523" y="8058"/>
                  </a:cubicBezTo>
                  <a:lnTo>
                    <a:pt x="9206" y="8058"/>
                  </a:lnTo>
                  <a:lnTo>
                    <a:pt x="9206" y="6558"/>
                  </a:lnTo>
                  <a:lnTo>
                    <a:pt x="14212" y="6558"/>
                  </a:lnTo>
                  <a:cubicBezTo>
                    <a:pt x="14967" y="6558"/>
                    <a:pt x="15584" y="5940"/>
                    <a:pt x="15584" y="5181"/>
                  </a:cubicBezTo>
                  <a:lnTo>
                    <a:pt x="15584" y="4073"/>
                  </a:lnTo>
                  <a:lnTo>
                    <a:pt x="15584" y="248"/>
                  </a:lnTo>
                  <a:cubicBezTo>
                    <a:pt x="15587" y="112"/>
                    <a:pt x="15474" y="1"/>
                    <a:pt x="1533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27" name="Google Shape;427;p43">
              <a:extLst>
                <a:ext uri="{FF2B5EF4-FFF2-40B4-BE49-F238E27FC236}">
                  <a16:creationId xmlns:a16="http://schemas.microsoft.com/office/drawing/2014/main" id="{2835C728-8DD4-CFCA-F8BC-5404B4C5A7BF}"/>
                </a:ext>
              </a:extLst>
            </p:cNvPr>
            <p:cNvSpPr/>
            <p:nvPr/>
          </p:nvSpPr>
          <p:spPr>
            <a:xfrm>
              <a:off x="4049248" y="1524739"/>
              <a:ext cx="63158" cy="54036"/>
            </a:xfrm>
            <a:custGeom>
              <a:avLst/>
              <a:gdLst/>
              <a:ahLst/>
              <a:cxnLst/>
              <a:rect l="l" t="t" r="r" b="b"/>
              <a:pathLst>
                <a:path w="2278" h="1949" extrusionOk="0">
                  <a:moveTo>
                    <a:pt x="283" y="0"/>
                  </a:moveTo>
                  <a:cubicBezTo>
                    <a:pt x="237" y="0"/>
                    <a:pt x="191" y="12"/>
                    <a:pt x="149" y="38"/>
                  </a:cubicBezTo>
                  <a:cubicBezTo>
                    <a:pt x="34" y="111"/>
                    <a:pt x="0" y="266"/>
                    <a:pt x="74" y="381"/>
                  </a:cubicBezTo>
                  <a:lnTo>
                    <a:pt x="999" y="1835"/>
                  </a:lnTo>
                  <a:cubicBezTo>
                    <a:pt x="1041" y="1899"/>
                    <a:pt x="1111" y="1940"/>
                    <a:pt x="1186" y="1947"/>
                  </a:cubicBezTo>
                  <a:cubicBezTo>
                    <a:pt x="1193" y="1947"/>
                    <a:pt x="1200" y="1949"/>
                    <a:pt x="1207" y="1949"/>
                  </a:cubicBezTo>
                  <a:cubicBezTo>
                    <a:pt x="1277" y="1949"/>
                    <a:pt x="1342" y="1920"/>
                    <a:pt x="1391" y="1869"/>
                  </a:cubicBezTo>
                  <a:lnTo>
                    <a:pt x="2185" y="1010"/>
                  </a:lnTo>
                  <a:cubicBezTo>
                    <a:pt x="2277" y="908"/>
                    <a:pt x="2271" y="753"/>
                    <a:pt x="2171" y="659"/>
                  </a:cubicBezTo>
                  <a:cubicBezTo>
                    <a:pt x="2123" y="615"/>
                    <a:pt x="2062" y="594"/>
                    <a:pt x="2002" y="594"/>
                  </a:cubicBezTo>
                  <a:cubicBezTo>
                    <a:pt x="1936" y="594"/>
                    <a:pt x="1870" y="620"/>
                    <a:pt x="1821" y="673"/>
                  </a:cubicBezTo>
                  <a:lnTo>
                    <a:pt x="1246" y="1297"/>
                  </a:lnTo>
                  <a:lnTo>
                    <a:pt x="493" y="115"/>
                  </a:lnTo>
                  <a:cubicBezTo>
                    <a:pt x="446" y="40"/>
                    <a:pt x="365" y="0"/>
                    <a:pt x="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28" name="Google Shape;428;p43">
              <a:extLst>
                <a:ext uri="{FF2B5EF4-FFF2-40B4-BE49-F238E27FC236}">
                  <a16:creationId xmlns:a16="http://schemas.microsoft.com/office/drawing/2014/main" id="{246FFFCD-05F7-BD53-CDBA-74A5D8D02172}"/>
                </a:ext>
              </a:extLst>
            </p:cNvPr>
            <p:cNvSpPr/>
            <p:nvPr/>
          </p:nvSpPr>
          <p:spPr>
            <a:xfrm>
              <a:off x="4114374" y="1483428"/>
              <a:ext cx="55700" cy="43140"/>
            </a:xfrm>
            <a:custGeom>
              <a:avLst/>
              <a:gdLst/>
              <a:ahLst/>
              <a:cxnLst/>
              <a:rect l="l" t="t" r="r" b="b"/>
              <a:pathLst>
                <a:path w="2009" h="1556" extrusionOk="0">
                  <a:moveTo>
                    <a:pt x="1144" y="1"/>
                  </a:moveTo>
                  <a:cubicBezTo>
                    <a:pt x="1139" y="1"/>
                    <a:pt x="1135" y="1"/>
                    <a:pt x="1130" y="1"/>
                  </a:cubicBezTo>
                  <a:cubicBezTo>
                    <a:pt x="1059" y="6"/>
                    <a:pt x="992" y="37"/>
                    <a:pt x="947" y="92"/>
                  </a:cubicBezTo>
                  <a:lnTo>
                    <a:pt x="87" y="1151"/>
                  </a:lnTo>
                  <a:cubicBezTo>
                    <a:pt x="1" y="1257"/>
                    <a:pt x="16" y="1413"/>
                    <a:pt x="123" y="1499"/>
                  </a:cubicBezTo>
                  <a:cubicBezTo>
                    <a:pt x="171" y="1537"/>
                    <a:pt x="226" y="1555"/>
                    <a:pt x="282" y="1555"/>
                  </a:cubicBezTo>
                  <a:cubicBezTo>
                    <a:pt x="354" y="1555"/>
                    <a:pt x="425" y="1523"/>
                    <a:pt x="474" y="1463"/>
                  </a:cubicBezTo>
                  <a:lnTo>
                    <a:pt x="1155" y="625"/>
                  </a:lnTo>
                  <a:lnTo>
                    <a:pt x="1556" y="1047"/>
                  </a:lnTo>
                  <a:cubicBezTo>
                    <a:pt x="1604" y="1098"/>
                    <a:pt x="1670" y="1124"/>
                    <a:pt x="1735" y="1124"/>
                  </a:cubicBezTo>
                  <a:cubicBezTo>
                    <a:pt x="1796" y="1124"/>
                    <a:pt x="1857" y="1102"/>
                    <a:pt x="1905" y="1057"/>
                  </a:cubicBezTo>
                  <a:cubicBezTo>
                    <a:pt x="2005" y="962"/>
                    <a:pt x="2009" y="805"/>
                    <a:pt x="1915" y="706"/>
                  </a:cubicBezTo>
                  <a:lnTo>
                    <a:pt x="1320" y="78"/>
                  </a:lnTo>
                  <a:cubicBezTo>
                    <a:pt x="1274" y="29"/>
                    <a:pt x="1211" y="1"/>
                    <a:pt x="1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0" name="Google Shape;430;p43">
              <a:extLst>
                <a:ext uri="{FF2B5EF4-FFF2-40B4-BE49-F238E27FC236}">
                  <a16:creationId xmlns:a16="http://schemas.microsoft.com/office/drawing/2014/main" id="{4DEF40D3-18DC-59BC-B087-D66F002C7E5C}"/>
                </a:ext>
              </a:extLst>
            </p:cNvPr>
            <p:cNvSpPr/>
            <p:nvPr/>
          </p:nvSpPr>
          <p:spPr>
            <a:xfrm>
              <a:off x="4017254" y="1368896"/>
              <a:ext cx="466390" cy="241956"/>
            </a:xfrm>
            <a:custGeom>
              <a:avLst/>
              <a:gdLst/>
              <a:ahLst/>
              <a:cxnLst/>
              <a:rect l="l" t="t" r="r" b="b"/>
              <a:pathLst>
                <a:path w="16822" h="8727" extrusionOk="0">
                  <a:moveTo>
                    <a:pt x="14005" y="496"/>
                  </a:moveTo>
                  <a:cubicBezTo>
                    <a:pt x="15201" y="497"/>
                    <a:pt x="16189" y="1412"/>
                    <a:pt x="16314" y="2583"/>
                  </a:cubicBezTo>
                  <a:lnTo>
                    <a:pt x="14136" y="2583"/>
                  </a:lnTo>
                  <a:lnTo>
                    <a:pt x="12925" y="765"/>
                  </a:lnTo>
                  <a:cubicBezTo>
                    <a:pt x="13248" y="594"/>
                    <a:pt x="13614" y="496"/>
                    <a:pt x="14005" y="496"/>
                  </a:cubicBezTo>
                  <a:close/>
                  <a:moveTo>
                    <a:pt x="12513" y="1042"/>
                  </a:moveTo>
                  <a:lnTo>
                    <a:pt x="13721" y="2853"/>
                  </a:lnTo>
                  <a:lnTo>
                    <a:pt x="12805" y="4828"/>
                  </a:lnTo>
                  <a:cubicBezTo>
                    <a:pt x="12130" y="4421"/>
                    <a:pt x="11678" y="3678"/>
                    <a:pt x="11678" y="2831"/>
                  </a:cubicBezTo>
                  <a:cubicBezTo>
                    <a:pt x="11678" y="2114"/>
                    <a:pt x="12003" y="1470"/>
                    <a:pt x="12513" y="1042"/>
                  </a:cubicBezTo>
                  <a:close/>
                  <a:moveTo>
                    <a:pt x="16312" y="3078"/>
                  </a:moveTo>
                  <a:cubicBezTo>
                    <a:pt x="16189" y="4250"/>
                    <a:pt x="15201" y="5164"/>
                    <a:pt x="14002" y="5164"/>
                  </a:cubicBezTo>
                  <a:cubicBezTo>
                    <a:pt x="13739" y="5164"/>
                    <a:pt x="13488" y="5120"/>
                    <a:pt x="13252" y="5039"/>
                  </a:cubicBezTo>
                  <a:lnTo>
                    <a:pt x="14160" y="3078"/>
                  </a:lnTo>
                  <a:close/>
                  <a:moveTo>
                    <a:pt x="14002" y="0"/>
                  </a:moveTo>
                  <a:cubicBezTo>
                    <a:pt x="12465" y="0"/>
                    <a:pt x="11211" y="1242"/>
                    <a:pt x="11185" y="2780"/>
                  </a:cubicBezTo>
                  <a:lnTo>
                    <a:pt x="1336" y="2780"/>
                  </a:lnTo>
                  <a:cubicBezTo>
                    <a:pt x="600" y="2780"/>
                    <a:pt x="4" y="3378"/>
                    <a:pt x="4" y="4111"/>
                  </a:cubicBezTo>
                  <a:lnTo>
                    <a:pt x="1" y="8478"/>
                  </a:lnTo>
                  <a:cubicBezTo>
                    <a:pt x="1" y="8614"/>
                    <a:pt x="110" y="8726"/>
                    <a:pt x="249" y="8726"/>
                  </a:cubicBezTo>
                  <a:cubicBezTo>
                    <a:pt x="387" y="8726"/>
                    <a:pt x="498" y="8615"/>
                    <a:pt x="498" y="8479"/>
                  </a:cubicBezTo>
                  <a:lnTo>
                    <a:pt x="501" y="4111"/>
                  </a:lnTo>
                  <a:cubicBezTo>
                    <a:pt x="501" y="3649"/>
                    <a:pt x="876" y="3274"/>
                    <a:pt x="1337" y="3274"/>
                  </a:cubicBezTo>
                  <a:lnTo>
                    <a:pt x="11221" y="3274"/>
                  </a:lnTo>
                  <a:cubicBezTo>
                    <a:pt x="11434" y="4624"/>
                    <a:pt x="12601" y="5659"/>
                    <a:pt x="14005" y="5659"/>
                  </a:cubicBezTo>
                  <a:cubicBezTo>
                    <a:pt x="14390" y="5659"/>
                    <a:pt x="14759" y="5581"/>
                    <a:pt x="15093" y="5439"/>
                  </a:cubicBezTo>
                  <a:lnTo>
                    <a:pt x="15093" y="6130"/>
                  </a:lnTo>
                  <a:cubicBezTo>
                    <a:pt x="15093" y="6267"/>
                    <a:pt x="15202" y="6378"/>
                    <a:pt x="15341" y="6378"/>
                  </a:cubicBezTo>
                  <a:cubicBezTo>
                    <a:pt x="15478" y="6378"/>
                    <a:pt x="15590" y="6269"/>
                    <a:pt x="15590" y="6130"/>
                  </a:cubicBezTo>
                  <a:lnTo>
                    <a:pt x="15590" y="5168"/>
                  </a:lnTo>
                  <a:cubicBezTo>
                    <a:pt x="16332" y="4659"/>
                    <a:pt x="16822" y="3803"/>
                    <a:pt x="16822" y="2831"/>
                  </a:cubicBezTo>
                  <a:cubicBezTo>
                    <a:pt x="16822" y="1270"/>
                    <a:pt x="15557" y="0"/>
                    <a:pt x="1400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41" name="Google Shape;441;p43">
            <a:extLst>
              <a:ext uri="{FF2B5EF4-FFF2-40B4-BE49-F238E27FC236}">
                <a16:creationId xmlns:a16="http://schemas.microsoft.com/office/drawing/2014/main" id="{DFF63326-F69E-BB77-4678-46BBD1666331}"/>
              </a:ext>
            </a:extLst>
          </p:cNvPr>
          <p:cNvSpPr txBox="1">
            <a:spLocks noGrp="1"/>
          </p:cNvSpPr>
          <p:nvPr>
            <p:ph type="title" idx="6"/>
          </p:nvPr>
        </p:nvSpPr>
        <p:spPr>
          <a:xfrm>
            <a:off x="720000" y="428788"/>
            <a:ext cx="7704000" cy="4572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sz="3200" dirty="0">
                <a:solidFill>
                  <a:schemeClr val="tx2">
                    <a:lumMod val="50000"/>
                  </a:schemeClr>
                </a:solidFill>
              </a:rPr>
              <a:t>|</a:t>
            </a:r>
            <a:r>
              <a:rPr lang="en-US" sz="3200" dirty="0">
                <a:solidFill>
                  <a:srgbClr val="C00000"/>
                </a:solidFill>
              </a:rPr>
              <a:t> </a:t>
            </a:r>
            <a:r>
              <a:rPr lang="en-US" sz="3200" dirty="0">
                <a:solidFill>
                  <a:srgbClr val="0070C0"/>
                </a:solidFill>
              </a:rPr>
              <a:t>GEC</a:t>
            </a:r>
            <a:r>
              <a:rPr lang="en-US" sz="3200" dirty="0">
                <a:solidFill>
                  <a:srgbClr val="C00000"/>
                </a:solidFill>
              </a:rPr>
              <a:t> </a:t>
            </a:r>
            <a:r>
              <a:rPr lang="en-US" sz="3200" dirty="0">
                <a:solidFill>
                  <a:schemeClr val="tx2">
                    <a:lumMod val="50000"/>
                  </a:schemeClr>
                </a:solidFill>
              </a:rPr>
              <a:t>|</a:t>
            </a:r>
            <a:r>
              <a:rPr lang="en-US" sz="3200" dirty="0"/>
              <a:t> </a:t>
            </a:r>
            <a:r>
              <a:rPr lang="en-US" sz="3200" u="sng" dirty="0"/>
              <a:t>What are the objectives ?</a:t>
            </a:r>
            <a:endParaRPr lang="ro-RO" sz="3200" u="sng" dirty="0">
              <a:solidFill>
                <a:schemeClr val="dk2"/>
              </a:solidFill>
            </a:endParaRPr>
          </a:p>
        </p:txBody>
      </p:sp>
      <p:sp>
        <p:nvSpPr>
          <p:cNvPr id="15" name="CasetăText 14">
            <a:extLst>
              <a:ext uri="{FF2B5EF4-FFF2-40B4-BE49-F238E27FC236}">
                <a16:creationId xmlns:a16="http://schemas.microsoft.com/office/drawing/2014/main" id="{314AB3E2-9CA8-60BE-A049-A0B3DC71F0EF}"/>
              </a:ext>
            </a:extLst>
          </p:cNvPr>
          <p:cNvSpPr txBox="1"/>
          <p:nvPr/>
        </p:nvSpPr>
        <p:spPr>
          <a:xfrm>
            <a:off x="1935116" y="2700086"/>
            <a:ext cx="6758717" cy="1077218"/>
          </a:xfrm>
          <a:prstGeom prst="rect">
            <a:avLst/>
          </a:prstGeom>
          <a:noFill/>
        </p:spPr>
        <p:txBody>
          <a:bodyPr wrap="square">
            <a:spAutoFit/>
          </a:bodyPr>
          <a:lstStyle/>
          <a:p>
            <a:pPr lvl="0"/>
            <a:r>
              <a:rPr lang="en-US" sz="1600" dirty="0">
                <a:latin typeface="Assistant" pitchFamily="2" charset="-79"/>
                <a:cs typeface="Assistant" pitchFamily="2" charset="-79"/>
              </a:rPr>
              <a:t>Publishing a new synthetically generated parallel dataset (</a:t>
            </a:r>
            <a:r>
              <a:rPr lang="en-US" sz="1600" i="1" dirty="0">
                <a:latin typeface="Assistant" pitchFamily="2" charset="-79"/>
                <a:cs typeface="Assistant" pitchFamily="2" charset="-79"/>
              </a:rPr>
              <a:t>MEID </a:t>
            </a:r>
            <a:r>
              <a:rPr lang="en-US" sz="1600" dirty="0">
                <a:latin typeface="Assistant" pitchFamily="2" charset="-79"/>
                <a:cs typeface="Assistant" pitchFamily="2" charset="-79"/>
              </a:rPr>
              <a:t>), for Romanian language, which will contain more than 2 million pairs of correct and wrong sentences generated artificially.</a:t>
            </a:r>
          </a:p>
          <a:p>
            <a:pPr lvl="0"/>
            <a:endParaRPr lang="en-US" sz="1600" dirty="0">
              <a:latin typeface="Assistant" pitchFamily="2" charset="-79"/>
              <a:cs typeface="Assistant" pitchFamily="2" charset="-79"/>
            </a:endParaRPr>
          </a:p>
        </p:txBody>
      </p:sp>
      <p:sp>
        <p:nvSpPr>
          <p:cNvPr id="16" name="Google Shape;354;p39">
            <a:extLst>
              <a:ext uri="{FF2B5EF4-FFF2-40B4-BE49-F238E27FC236}">
                <a16:creationId xmlns:a16="http://schemas.microsoft.com/office/drawing/2014/main" id="{10516695-5F04-948D-2E87-9D08777B48ED}"/>
              </a:ext>
            </a:extLst>
          </p:cNvPr>
          <p:cNvSpPr txBox="1">
            <a:spLocks/>
          </p:cNvSpPr>
          <p:nvPr/>
        </p:nvSpPr>
        <p:spPr>
          <a:xfrm>
            <a:off x="291829" y="2391550"/>
            <a:ext cx="1540826" cy="1540826"/>
          </a:xfrm>
          <a:prstGeom prst="rect">
            <a:avLst/>
          </a:prstGeom>
          <a:solidFill>
            <a:schemeClr val="bg2"/>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en" dirty="0">
                <a:solidFill>
                  <a:schemeClr val="accent1"/>
                </a:solidFill>
              </a:rPr>
              <a:t>01</a:t>
            </a:r>
          </a:p>
        </p:txBody>
      </p:sp>
      <p:sp>
        <p:nvSpPr>
          <p:cNvPr id="17" name="Google Shape;354;p39">
            <a:extLst>
              <a:ext uri="{FF2B5EF4-FFF2-40B4-BE49-F238E27FC236}">
                <a16:creationId xmlns:a16="http://schemas.microsoft.com/office/drawing/2014/main" id="{A69D9D37-6034-98B5-F998-35E9EFC473F7}"/>
              </a:ext>
            </a:extLst>
          </p:cNvPr>
          <p:cNvSpPr txBox="1">
            <a:spLocks/>
          </p:cNvSpPr>
          <p:nvPr/>
        </p:nvSpPr>
        <p:spPr>
          <a:xfrm>
            <a:off x="323913" y="3298181"/>
            <a:ext cx="1540827" cy="1540827"/>
          </a:xfrm>
          <a:prstGeom prst="rect">
            <a:avLst/>
          </a:prstGeom>
          <a:solidFill>
            <a:srgbClr val="0070C0"/>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ro-RO" dirty="0">
                <a:solidFill>
                  <a:schemeClr val="accent1"/>
                </a:solidFill>
              </a:rPr>
              <a:t>02</a:t>
            </a:r>
            <a:endParaRPr lang="en" dirty="0">
              <a:solidFill>
                <a:schemeClr val="accent1"/>
              </a:solidFill>
            </a:endParaRPr>
          </a:p>
        </p:txBody>
      </p:sp>
      <p:sp>
        <p:nvSpPr>
          <p:cNvPr id="18" name="CasetăText 17">
            <a:extLst>
              <a:ext uri="{FF2B5EF4-FFF2-40B4-BE49-F238E27FC236}">
                <a16:creationId xmlns:a16="http://schemas.microsoft.com/office/drawing/2014/main" id="{A6DC8BBF-36BD-8FF6-B302-5205D1EE45FE}"/>
              </a:ext>
            </a:extLst>
          </p:cNvPr>
          <p:cNvSpPr txBox="1"/>
          <p:nvPr/>
        </p:nvSpPr>
        <p:spPr>
          <a:xfrm>
            <a:off x="1959179" y="3699582"/>
            <a:ext cx="7056484" cy="830997"/>
          </a:xfrm>
          <a:prstGeom prst="rect">
            <a:avLst/>
          </a:prstGeom>
          <a:noFill/>
        </p:spPr>
        <p:txBody>
          <a:bodyPr wrap="square">
            <a:spAutoFit/>
          </a:bodyPr>
          <a:lstStyle/>
          <a:p>
            <a:pPr lvl="0"/>
            <a:r>
              <a:rPr lang="en-US" sz="1600" dirty="0">
                <a:latin typeface="Assistant" pitchFamily="2" charset="-79"/>
                <a:cs typeface="Assistant" pitchFamily="2" charset="-79"/>
              </a:rPr>
              <a:t>Train T5 models (</a:t>
            </a:r>
            <a:r>
              <a:rPr lang="en-US" sz="1600" i="1" dirty="0">
                <a:latin typeface="Assistant" pitchFamily="2" charset="-79"/>
                <a:cs typeface="Assistant" pitchFamily="2" charset="-79"/>
              </a:rPr>
              <a:t>base, large </a:t>
            </a:r>
            <a:r>
              <a:rPr lang="en-US" sz="1600" dirty="0">
                <a:latin typeface="Assistant" pitchFamily="2" charset="-79"/>
                <a:cs typeface="Assistant" pitchFamily="2" charset="-79"/>
              </a:rPr>
              <a:t>), along with optimization techniques </a:t>
            </a:r>
            <a:br>
              <a:rPr lang="en-US" sz="1600" dirty="0">
                <a:latin typeface="Assistant" pitchFamily="2" charset="-79"/>
                <a:cs typeface="Assistant" pitchFamily="2" charset="-79"/>
              </a:rPr>
            </a:br>
            <a:r>
              <a:rPr lang="en-US" sz="1600" dirty="0">
                <a:latin typeface="Assistant" pitchFamily="2" charset="-79"/>
                <a:cs typeface="Assistant" pitchFamily="2" charset="-79"/>
              </a:rPr>
              <a:t>(</a:t>
            </a:r>
            <a:r>
              <a:rPr lang="en-US" sz="1600" i="1" dirty="0">
                <a:latin typeface="Assistant" pitchFamily="2" charset="-79"/>
                <a:cs typeface="Assistant" pitchFamily="2" charset="-79"/>
              </a:rPr>
              <a:t>back-translation, round-trip translation </a:t>
            </a:r>
            <a:r>
              <a:rPr lang="en-US" sz="1600" dirty="0">
                <a:latin typeface="Assistant" pitchFamily="2" charset="-79"/>
                <a:cs typeface="Assistant" pitchFamily="2" charset="-79"/>
              </a:rPr>
              <a:t>), perform ablation studies, </a:t>
            </a:r>
            <a:br>
              <a:rPr lang="en-US" sz="1600" dirty="0">
                <a:latin typeface="Assistant" pitchFamily="2" charset="-79"/>
                <a:cs typeface="Assistant" pitchFamily="2" charset="-79"/>
              </a:rPr>
            </a:br>
            <a:r>
              <a:rPr lang="en-US" sz="1600" dirty="0">
                <a:latin typeface="Assistant" pitchFamily="2" charset="-79"/>
                <a:cs typeface="Assistant" pitchFamily="2" charset="-79"/>
              </a:rPr>
              <a:t>test different LLMs (</a:t>
            </a:r>
            <a:r>
              <a:rPr lang="en-US" sz="1600" i="1" dirty="0">
                <a:latin typeface="Assistant" pitchFamily="2" charset="-79"/>
                <a:cs typeface="Assistant" pitchFamily="2" charset="-79"/>
              </a:rPr>
              <a:t>zero-shot, few-shot, +- </a:t>
            </a:r>
            <a:r>
              <a:rPr lang="en-US" sz="1600" i="1" dirty="0" err="1">
                <a:latin typeface="Assistant" pitchFamily="2" charset="-79"/>
                <a:cs typeface="Assistant" pitchFamily="2" charset="-79"/>
              </a:rPr>
              <a:t>CoT</a:t>
            </a:r>
            <a:r>
              <a:rPr lang="en-US" sz="1600" i="1" dirty="0">
                <a:latin typeface="Assistant" pitchFamily="2" charset="-79"/>
                <a:cs typeface="Assistant" pitchFamily="2" charset="-79"/>
              </a:rPr>
              <a:t> </a:t>
            </a:r>
            <a:r>
              <a:rPr lang="en-US" sz="1600" dirty="0">
                <a:latin typeface="Assistant" pitchFamily="2" charset="-79"/>
                <a:cs typeface="Assistant" pitchFamily="2" charset="-79"/>
              </a:rPr>
              <a:t>) and compare the results.</a:t>
            </a:r>
            <a:endParaRPr lang="en-US" sz="1800" dirty="0">
              <a:latin typeface="Assistant" pitchFamily="2" charset="-79"/>
              <a:cs typeface="Assistant" pitchFamily="2" charset="-79"/>
            </a:endParaRPr>
          </a:p>
        </p:txBody>
      </p:sp>
      <p:sp>
        <p:nvSpPr>
          <p:cNvPr id="3" name="CasetăText 2">
            <a:extLst>
              <a:ext uri="{FF2B5EF4-FFF2-40B4-BE49-F238E27FC236}">
                <a16:creationId xmlns:a16="http://schemas.microsoft.com/office/drawing/2014/main" id="{8C143AC2-DC72-4A60-CA52-F9E674258454}"/>
              </a:ext>
            </a:extLst>
          </p:cNvPr>
          <p:cNvSpPr txBox="1"/>
          <p:nvPr/>
        </p:nvSpPr>
        <p:spPr>
          <a:xfrm>
            <a:off x="4508602" y="4815712"/>
            <a:ext cx="308819" cy="307777"/>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2</a:t>
            </a:r>
            <a:endParaRPr lang="ro-RO"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943042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750"/>
                                        <p:tgtEl>
                                          <p:spTgt spid="15"/>
                                        </p:tgtEl>
                                      </p:cBhvr>
                                    </p:animEffect>
                                    <p:anim calcmode="lin" valueType="num">
                                      <p:cBhvr>
                                        <p:cTn id="8" dur="750" fill="hold"/>
                                        <p:tgtEl>
                                          <p:spTgt spid="15"/>
                                        </p:tgtEl>
                                        <p:attrNameLst>
                                          <p:attrName>ppt_x</p:attrName>
                                        </p:attrNameLst>
                                      </p:cBhvr>
                                      <p:tavLst>
                                        <p:tav tm="0">
                                          <p:val>
                                            <p:strVal val="#ppt_x"/>
                                          </p:val>
                                        </p:tav>
                                        <p:tav tm="100000">
                                          <p:val>
                                            <p:strVal val="#ppt_x"/>
                                          </p:val>
                                        </p:tav>
                                      </p:tavLst>
                                    </p:anim>
                                    <p:anim calcmode="lin" valueType="num">
                                      <p:cBhvr>
                                        <p:cTn id="9" dur="750" fill="hold"/>
                                        <p:tgtEl>
                                          <p:spTgt spid="1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750"/>
                                        <p:tgtEl>
                                          <p:spTgt spid="16"/>
                                        </p:tgtEl>
                                      </p:cBhvr>
                                    </p:animEffect>
                                    <p:anim calcmode="lin" valueType="num">
                                      <p:cBhvr>
                                        <p:cTn id="13" dur="750" fill="hold"/>
                                        <p:tgtEl>
                                          <p:spTgt spid="16"/>
                                        </p:tgtEl>
                                        <p:attrNameLst>
                                          <p:attrName>ppt_x</p:attrName>
                                        </p:attrNameLst>
                                      </p:cBhvr>
                                      <p:tavLst>
                                        <p:tav tm="0">
                                          <p:val>
                                            <p:strVal val="#ppt_x"/>
                                          </p:val>
                                        </p:tav>
                                        <p:tav tm="100000">
                                          <p:val>
                                            <p:strVal val="#ppt_x"/>
                                          </p:val>
                                        </p:tav>
                                      </p:tavLst>
                                    </p:anim>
                                    <p:anim calcmode="lin" valueType="num">
                                      <p:cBhvr>
                                        <p:cTn id="14" dur="750" fill="hold"/>
                                        <p:tgtEl>
                                          <p:spTgt spid="16"/>
                                        </p:tgtEl>
                                        <p:attrNameLst>
                                          <p:attrName>ppt_y</p:attrName>
                                        </p:attrNameLst>
                                      </p:cBhvr>
                                      <p:tavLst>
                                        <p:tav tm="0">
                                          <p:val>
                                            <p:strVal val="#ppt_y+.1"/>
                                          </p:val>
                                        </p:tav>
                                        <p:tav tm="100000">
                                          <p:val>
                                            <p:strVal val="#ppt_y"/>
                                          </p:val>
                                        </p:tav>
                                      </p:tavLst>
                                    </p:anim>
                                  </p:childTnLst>
                                </p:cTn>
                              </p:par>
                              <p:par>
                                <p:cTn id="15" presetID="42" presetClass="path" presetSubtype="0" accel="50000" decel="50000" fill="hold" grpId="1" nodeType="withEffect">
                                  <p:stCondLst>
                                    <p:cond delay="0"/>
                                  </p:stCondLst>
                                  <p:childTnLst>
                                    <p:animMotion origin="layout" path="M 0.00017 3.33333E-6 L -0.0257 -0.21544 " pathEditMode="relative" rAng="0" ptsTypes="AA">
                                      <p:cBhvr>
                                        <p:cTn id="16" dur="750" fill="hold"/>
                                        <p:tgtEl>
                                          <p:spTgt spid="15"/>
                                        </p:tgtEl>
                                        <p:attrNameLst>
                                          <p:attrName>ppt_x</p:attrName>
                                          <p:attrName>ppt_y</p:attrName>
                                        </p:attrNameLst>
                                      </p:cBhvr>
                                      <p:rCtr x="-1302" y="-10772"/>
                                    </p:animMotion>
                                  </p:childTnLst>
                                </p:cTn>
                              </p:par>
                              <p:par>
                                <p:cTn id="17" presetID="42" presetClass="path" presetSubtype="0" accel="50000" decel="50000" fill="hold" grpId="1" nodeType="withEffect">
                                  <p:stCondLst>
                                    <p:cond delay="0"/>
                                  </p:stCondLst>
                                  <p:childTnLst>
                                    <p:animMotion origin="layout" path="M 4.16667E-6 2.71605E-6 L 0.00364 -0.22006 " pathEditMode="relative" rAng="0" ptsTypes="AA">
                                      <p:cBhvr>
                                        <p:cTn id="18" dur="750" fill="hold"/>
                                        <p:tgtEl>
                                          <p:spTgt spid="16"/>
                                        </p:tgtEl>
                                        <p:attrNameLst>
                                          <p:attrName>ppt_x</p:attrName>
                                          <p:attrName>ppt_y</p:attrName>
                                        </p:attrNameLst>
                                      </p:cBhvr>
                                      <p:rCtr x="174" y="-11019"/>
                                    </p:animMotion>
                                  </p:childTnLst>
                                </p:cTn>
                              </p:par>
                              <p:par>
                                <p:cTn id="19" presetID="6" presetClass="emph" presetSubtype="0" fill="hold" grpId="2" nodeType="withEffect">
                                  <p:stCondLst>
                                    <p:cond delay="0"/>
                                  </p:stCondLst>
                                  <p:childTnLst>
                                    <p:animScale>
                                      <p:cBhvr>
                                        <p:cTn id="20" dur="750" fill="hold"/>
                                        <p:tgtEl>
                                          <p:spTgt spid="16"/>
                                        </p:tgtEl>
                                      </p:cBhvr>
                                      <p:by x="75000" y="75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750"/>
                                        <p:tgtEl>
                                          <p:spTgt spid="17"/>
                                        </p:tgtEl>
                                      </p:cBhvr>
                                    </p:animEffect>
                                    <p:anim calcmode="lin" valueType="num">
                                      <p:cBhvr>
                                        <p:cTn id="26" dur="750" fill="hold"/>
                                        <p:tgtEl>
                                          <p:spTgt spid="17"/>
                                        </p:tgtEl>
                                        <p:attrNameLst>
                                          <p:attrName>ppt_x</p:attrName>
                                        </p:attrNameLst>
                                      </p:cBhvr>
                                      <p:tavLst>
                                        <p:tav tm="0">
                                          <p:val>
                                            <p:strVal val="#ppt_x"/>
                                          </p:val>
                                        </p:tav>
                                        <p:tav tm="100000">
                                          <p:val>
                                            <p:strVal val="#ppt_x"/>
                                          </p:val>
                                        </p:tav>
                                      </p:tavLst>
                                    </p:anim>
                                    <p:anim calcmode="lin" valueType="num">
                                      <p:cBhvr>
                                        <p:cTn id="27" dur="750" fill="hold"/>
                                        <p:tgtEl>
                                          <p:spTgt spid="17"/>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18">
                                            <p:txEl>
                                              <p:pRg st="0" end="0"/>
                                            </p:txEl>
                                          </p:spTgt>
                                        </p:tgtEl>
                                        <p:attrNameLst>
                                          <p:attrName>style.visibility</p:attrName>
                                        </p:attrNameLst>
                                      </p:cBhvr>
                                      <p:to>
                                        <p:strVal val="visible"/>
                                      </p:to>
                                    </p:set>
                                    <p:animEffect transition="in" filter="fade">
                                      <p:cBhvr>
                                        <p:cTn id="30" dur="750"/>
                                        <p:tgtEl>
                                          <p:spTgt spid="18">
                                            <p:txEl>
                                              <p:pRg st="0" end="0"/>
                                            </p:txEl>
                                          </p:spTgt>
                                        </p:tgtEl>
                                      </p:cBhvr>
                                    </p:animEffect>
                                    <p:anim calcmode="lin" valueType="num">
                                      <p:cBhvr>
                                        <p:cTn id="31"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p:cTn id="32" dur="750" fill="hold"/>
                                        <p:tgtEl>
                                          <p:spTgt spid="18">
                                            <p:txEl>
                                              <p:pRg st="0" end="0"/>
                                            </p:txEl>
                                          </p:spTgt>
                                        </p:tgtEl>
                                        <p:attrNameLst>
                                          <p:attrName>ppt_y</p:attrName>
                                        </p:attrNameLst>
                                      </p:cBhvr>
                                      <p:tavLst>
                                        <p:tav tm="0">
                                          <p:val>
                                            <p:strVal val="#ppt_y+.1"/>
                                          </p:val>
                                        </p:tav>
                                        <p:tav tm="100000">
                                          <p:val>
                                            <p:strVal val="#ppt_y"/>
                                          </p:val>
                                        </p:tav>
                                      </p:tavLst>
                                    </p:anim>
                                  </p:childTnLst>
                                </p:cTn>
                              </p:par>
                            </p:childTnLst>
                          </p:cTn>
                        </p:par>
                        <p:par>
                          <p:cTn id="33" fill="hold">
                            <p:stCondLst>
                              <p:cond delay="750"/>
                            </p:stCondLst>
                            <p:childTnLst>
                              <p:par>
                                <p:cTn id="34" presetID="42" presetClass="path" presetSubtype="0" accel="50000" decel="50000" fill="hold" grpId="1" nodeType="afterEffect">
                                  <p:stCondLst>
                                    <p:cond delay="0"/>
                                  </p:stCondLst>
                                  <p:childTnLst>
                                    <p:animMotion origin="layout" path="M 4.16667E-6 -6.17284E-7 L 0.00086 -0.07963 " pathEditMode="relative" rAng="0" ptsTypes="AA">
                                      <p:cBhvr>
                                        <p:cTn id="35" dur="750" fill="hold"/>
                                        <p:tgtEl>
                                          <p:spTgt spid="17"/>
                                        </p:tgtEl>
                                        <p:attrNameLst>
                                          <p:attrName>ppt_x</p:attrName>
                                          <p:attrName>ppt_y</p:attrName>
                                        </p:attrNameLst>
                                      </p:cBhvr>
                                      <p:rCtr x="35" y="-3981"/>
                                    </p:animMotion>
                                  </p:childTnLst>
                                </p:cTn>
                              </p:par>
                              <p:par>
                                <p:cTn id="36" presetID="42" presetClass="path" presetSubtype="0" accel="50000" decel="50000" fill="hold" grpId="0" nodeType="withEffect">
                                  <p:stCondLst>
                                    <p:cond delay="0"/>
                                  </p:stCondLst>
                                  <p:childTnLst>
                                    <p:animMotion origin="layout" path="M 4.44444E-6 1.60494E-6 L -0.02848 -0.08982 " pathEditMode="relative" rAng="0" ptsTypes="AA">
                                      <p:cBhvr>
                                        <p:cTn id="37" dur="750" fill="hold"/>
                                        <p:tgtEl>
                                          <p:spTgt spid="18">
                                            <p:txEl>
                                              <p:pRg st="0" end="0"/>
                                            </p:txEl>
                                          </p:spTgt>
                                        </p:tgtEl>
                                        <p:attrNameLst>
                                          <p:attrName>ppt_x</p:attrName>
                                          <p:attrName>ppt_y</p:attrName>
                                        </p:attrNameLst>
                                      </p:cBhvr>
                                      <p:rCtr x="-1424" y="-4506"/>
                                    </p:animMotion>
                                  </p:childTnLst>
                                </p:cTn>
                              </p:par>
                              <p:par>
                                <p:cTn id="38" presetID="6" presetClass="emph" presetSubtype="0" fill="hold" grpId="2" nodeType="withEffect">
                                  <p:stCondLst>
                                    <p:cond delay="0"/>
                                  </p:stCondLst>
                                  <p:childTnLst>
                                    <p:animScale>
                                      <p:cBhvr>
                                        <p:cTn id="39" dur="750" fill="hold"/>
                                        <p:tgtEl>
                                          <p:spTgt spid="17"/>
                                        </p:tgtEl>
                                      </p:cBhvr>
                                      <p:by x="75000" y="7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6" grpId="0" animBg="1"/>
      <p:bldP spid="16" grpId="1" animBg="1"/>
      <p:bldP spid="16" grpId="2" animBg="1"/>
      <p:bldP spid="17" grpId="0" animBg="1"/>
      <p:bldP spid="17" grpId="1" animBg="1"/>
      <p:bldP spid="17" grpId="2" animBg="1"/>
      <p:bldP spid="18" grpId="0" build="allAtOnce"/>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9"/>
          <p:cNvSpPr txBox="1">
            <a:spLocks noGrp="1"/>
          </p:cNvSpPr>
          <p:nvPr>
            <p:ph type="title"/>
          </p:nvPr>
        </p:nvSpPr>
        <p:spPr>
          <a:xfrm>
            <a:off x="396240" y="1888994"/>
            <a:ext cx="8374380" cy="9144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6000" dirty="0"/>
              <a:t>The </a:t>
            </a:r>
            <a:r>
              <a:rPr lang="en-US" sz="6000" dirty="0">
                <a:solidFill>
                  <a:srgbClr val="7030A0"/>
                </a:solidFill>
              </a:rPr>
              <a:t>Datasets.</a:t>
            </a:r>
            <a:endParaRPr sz="5000" b="1" dirty="0">
              <a:solidFill>
                <a:srgbClr val="7030A0"/>
              </a:solidFill>
              <a:latin typeface="Assistant" pitchFamily="2" charset="-79"/>
              <a:cs typeface="Assistant" pitchFamily="2" charset="-79"/>
            </a:endParaRPr>
          </a:p>
        </p:txBody>
      </p:sp>
      <p:grpSp>
        <p:nvGrpSpPr>
          <p:cNvPr id="355" name="Google Shape;355;p39"/>
          <p:cNvGrpSpPr/>
          <p:nvPr/>
        </p:nvGrpSpPr>
        <p:grpSpPr>
          <a:xfrm>
            <a:off x="2571849" y="3506143"/>
            <a:ext cx="4000294" cy="1097356"/>
            <a:chOff x="-184725" y="2931975"/>
            <a:chExt cx="6096150" cy="1671525"/>
          </a:xfrm>
        </p:grpSpPr>
        <p:grpSp>
          <p:nvGrpSpPr>
            <p:cNvPr id="356" name="Google Shape;356;p39"/>
            <p:cNvGrpSpPr/>
            <p:nvPr/>
          </p:nvGrpSpPr>
          <p:grpSpPr>
            <a:xfrm>
              <a:off x="1339325" y="2931975"/>
              <a:ext cx="1524025" cy="1671525"/>
              <a:chOff x="1339325" y="1462400"/>
              <a:chExt cx="1524025" cy="1671525"/>
            </a:xfrm>
          </p:grpSpPr>
          <p:sp>
            <p:nvSpPr>
              <p:cNvPr id="357" name="Google Shape;357;p39"/>
              <p:cNvSpPr/>
              <p:nvPr/>
            </p:nvSpPr>
            <p:spPr>
              <a:xfrm>
                <a:off x="2104850" y="1462400"/>
                <a:ext cx="758500" cy="756475"/>
              </a:xfrm>
              <a:custGeom>
                <a:avLst/>
                <a:gdLst/>
                <a:ahLst/>
                <a:cxnLst/>
                <a:rect l="l" t="t" r="r" b="b"/>
                <a:pathLst>
                  <a:path w="30340" h="30259" extrusionOk="0">
                    <a:moveTo>
                      <a:pt x="2" y="0"/>
                    </a:moveTo>
                    <a:lnTo>
                      <a:pt x="0" y="30258"/>
                    </a:lnTo>
                    <a:lnTo>
                      <a:pt x="30339" y="30258"/>
                    </a:lnTo>
                    <a:lnTo>
                      <a:pt x="30339" y="0"/>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9"/>
              <p:cNvSpPr/>
              <p:nvPr/>
            </p:nvSpPr>
            <p:spPr>
              <a:xfrm>
                <a:off x="1339325" y="2218275"/>
                <a:ext cx="1524025" cy="915650"/>
              </a:xfrm>
              <a:custGeom>
                <a:avLst/>
                <a:gdLst/>
                <a:ahLst/>
                <a:cxnLst/>
                <a:rect l="l" t="t" r="r" b="b"/>
                <a:pathLst>
                  <a:path w="60961" h="36626" extrusionOk="0">
                    <a:moveTo>
                      <a:pt x="30621" y="1"/>
                    </a:moveTo>
                    <a:lnTo>
                      <a:pt x="1" y="36625"/>
                    </a:lnTo>
                    <a:lnTo>
                      <a:pt x="30339" y="36625"/>
                    </a:lnTo>
                    <a:lnTo>
                      <a:pt x="60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9"/>
              <p:cNvSpPr/>
              <p:nvPr/>
            </p:nvSpPr>
            <p:spPr>
              <a:xfrm>
                <a:off x="1339325" y="1462400"/>
                <a:ext cx="765675" cy="1671525"/>
              </a:xfrm>
              <a:custGeom>
                <a:avLst/>
                <a:gdLst/>
                <a:ahLst/>
                <a:cxnLst/>
                <a:rect l="l" t="t" r="r" b="b"/>
                <a:pathLst>
                  <a:path w="30627" h="66861" extrusionOk="0">
                    <a:moveTo>
                      <a:pt x="30623" y="0"/>
                    </a:moveTo>
                    <a:lnTo>
                      <a:pt x="1" y="36601"/>
                    </a:lnTo>
                    <a:lnTo>
                      <a:pt x="1" y="66860"/>
                    </a:lnTo>
                    <a:lnTo>
                      <a:pt x="30627" y="30258"/>
                    </a:lnTo>
                    <a:lnTo>
                      <a:pt x="30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 name="Google Shape;360;p39"/>
            <p:cNvGrpSpPr/>
            <p:nvPr/>
          </p:nvGrpSpPr>
          <p:grpSpPr>
            <a:xfrm>
              <a:off x="-184725" y="2931975"/>
              <a:ext cx="1524050" cy="1671525"/>
              <a:chOff x="2912575" y="1462400"/>
              <a:chExt cx="1524050" cy="1671525"/>
            </a:xfrm>
          </p:grpSpPr>
          <p:sp>
            <p:nvSpPr>
              <p:cNvPr id="361" name="Google Shape;361;p39"/>
              <p:cNvSpPr/>
              <p:nvPr/>
            </p:nvSpPr>
            <p:spPr>
              <a:xfrm>
                <a:off x="3678125" y="2377400"/>
                <a:ext cx="758475" cy="756525"/>
              </a:xfrm>
              <a:custGeom>
                <a:avLst/>
                <a:gdLst/>
                <a:ahLst/>
                <a:cxnLst/>
                <a:rect l="l" t="t" r="r" b="b"/>
                <a:pathLst>
                  <a:path w="30339" h="30261" extrusionOk="0">
                    <a:moveTo>
                      <a:pt x="0" y="1"/>
                    </a:moveTo>
                    <a:lnTo>
                      <a:pt x="0" y="30260"/>
                    </a:lnTo>
                    <a:lnTo>
                      <a:pt x="30338" y="30260"/>
                    </a:lnTo>
                    <a:lnTo>
                      <a:pt x="30338" y="1"/>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9"/>
              <p:cNvSpPr/>
              <p:nvPr/>
            </p:nvSpPr>
            <p:spPr>
              <a:xfrm>
                <a:off x="2912575" y="1462400"/>
                <a:ext cx="1524050" cy="915625"/>
              </a:xfrm>
              <a:custGeom>
                <a:avLst/>
                <a:gdLst/>
                <a:ahLst/>
                <a:cxnLst/>
                <a:rect l="l" t="t" r="r" b="b"/>
                <a:pathLst>
                  <a:path w="60962" h="36625" extrusionOk="0">
                    <a:moveTo>
                      <a:pt x="1" y="0"/>
                    </a:moveTo>
                    <a:lnTo>
                      <a:pt x="30622" y="36625"/>
                    </a:lnTo>
                    <a:lnTo>
                      <a:pt x="60962" y="36625"/>
                    </a:lnTo>
                    <a:lnTo>
                      <a:pt x="303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9"/>
              <p:cNvSpPr/>
              <p:nvPr/>
            </p:nvSpPr>
            <p:spPr>
              <a:xfrm>
                <a:off x="2912575" y="1462400"/>
                <a:ext cx="765750" cy="1671525"/>
              </a:xfrm>
              <a:custGeom>
                <a:avLst/>
                <a:gdLst/>
                <a:ahLst/>
                <a:cxnLst/>
                <a:rect l="l" t="t" r="r" b="b"/>
                <a:pathLst>
                  <a:path w="30630" h="66861" extrusionOk="0">
                    <a:moveTo>
                      <a:pt x="1" y="0"/>
                    </a:moveTo>
                    <a:lnTo>
                      <a:pt x="1" y="30258"/>
                    </a:lnTo>
                    <a:lnTo>
                      <a:pt x="30630" y="66860"/>
                    </a:lnTo>
                    <a:lnTo>
                      <a:pt x="30630" y="3660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39"/>
            <p:cNvGrpSpPr/>
            <p:nvPr/>
          </p:nvGrpSpPr>
          <p:grpSpPr>
            <a:xfrm>
              <a:off x="4387400" y="2931975"/>
              <a:ext cx="1524025" cy="1671525"/>
              <a:chOff x="1339325" y="1462400"/>
              <a:chExt cx="1524025" cy="1671525"/>
            </a:xfrm>
          </p:grpSpPr>
          <p:sp>
            <p:nvSpPr>
              <p:cNvPr id="365" name="Google Shape;365;p39"/>
              <p:cNvSpPr/>
              <p:nvPr/>
            </p:nvSpPr>
            <p:spPr>
              <a:xfrm>
                <a:off x="2104850" y="1462400"/>
                <a:ext cx="758500" cy="756475"/>
              </a:xfrm>
              <a:custGeom>
                <a:avLst/>
                <a:gdLst/>
                <a:ahLst/>
                <a:cxnLst/>
                <a:rect l="l" t="t" r="r" b="b"/>
                <a:pathLst>
                  <a:path w="30340" h="30259" extrusionOk="0">
                    <a:moveTo>
                      <a:pt x="2" y="0"/>
                    </a:moveTo>
                    <a:lnTo>
                      <a:pt x="0" y="30258"/>
                    </a:lnTo>
                    <a:lnTo>
                      <a:pt x="30339" y="30258"/>
                    </a:lnTo>
                    <a:lnTo>
                      <a:pt x="30339" y="0"/>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9"/>
              <p:cNvSpPr/>
              <p:nvPr/>
            </p:nvSpPr>
            <p:spPr>
              <a:xfrm>
                <a:off x="1339325" y="2218275"/>
                <a:ext cx="1524025" cy="915650"/>
              </a:xfrm>
              <a:custGeom>
                <a:avLst/>
                <a:gdLst/>
                <a:ahLst/>
                <a:cxnLst/>
                <a:rect l="l" t="t" r="r" b="b"/>
                <a:pathLst>
                  <a:path w="60961" h="36626" extrusionOk="0">
                    <a:moveTo>
                      <a:pt x="30621" y="1"/>
                    </a:moveTo>
                    <a:lnTo>
                      <a:pt x="1" y="36625"/>
                    </a:lnTo>
                    <a:lnTo>
                      <a:pt x="30339" y="36625"/>
                    </a:lnTo>
                    <a:lnTo>
                      <a:pt x="609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9"/>
              <p:cNvSpPr/>
              <p:nvPr/>
            </p:nvSpPr>
            <p:spPr>
              <a:xfrm>
                <a:off x="1339325" y="1462400"/>
                <a:ext cx="765675" cy="1671525"/>
              </a:xfrm>
              <a:custGeom>
                <a:avLst/>
                <a:gdLst/>
                <a:ahLst/>
                <a:cxnLst/>
                <a:rect l="l" t="t" r="r" b="b"/>
                <a:pathLst>
                  <a:path w="30627" h="66861" extrusionOk="0">
                    <a:moveTo>
                      <a:pt x="30623" y="0"/>
                    </a:moveTo>
                    <a:lnTo>
                      <a:pt x="1" y="36601"/>
                    </a:lnTo>
                    <a:lnTo>
                      <a:pt x="1" y="66860"/>
                    </a:lnTo>
                    <a:lnTo>
                      <a:pt x="30627" y="30258"/>
                    </a:lnTo>
                    <a:lnTo>
                      <a:pt x="306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8" name="Google Shape;368;p39"/>
            <p:cNvGrpSpPr/>
            <p:nvPr/>
          </p:nvGrpSpPr>
          <p:grpSpPr>
            <a:xfrm>
              <a:off x="2863350" y="2931975"/>
              <a:ext cx="1524050" cy="1671525"/>
              <a:chOff x="2912575" y="1462400"/>
              <a:chExt cx="1524050" cy="1671525"/>
            </a:xfrm>
          </p:grpSpPr>
          <p:sp>
            <p:nvSpPr>
              <p:cNvPr id="369" name="Google Shape;369;p39"/>
              <p:cNvSpPr/>
              <p:nvPr/>
            </p:nvSpPr>
            <p:spPr>
              <a:xfrm>
                <a:off x="3678125" y="2377400"/>
                <a:ext cx="758475" cy="756525"/>
              </a:xfrm>
              <a:custGeom>
                <a:avLst/>
                <a:gdLst/>
                <a:ahLst/>
                <a:cxnLst/>
                <a:rect l="l" t="t" r="r" b="b"/>
                <a:pathLst>
                  <a:path w="30339" h="30261" extrusionOk="0">
                    <a:moveTo>
                      <a:pt x="0" y="1"/>
                    </a:moveTo>
                    <a:lnTo>
                      <a:pt x="0" y="30260"/>
                    </a:lnTo>
                    <a:lnTo>
                      <a:pt x="30338" y="30260"/>
                    </a:lnTo>
                    <a:lnTo>
                      <a:pt x="30338" y="1"/>
                    </a:lnTo>
                    <a:close/>
                  </a:path>
                </a:pathLst>
              </a:custGeom>
              <a:gradFill>
                <a:gsLst>
                  <a:gs pos="0">
                    <a:srgbClr val="69D0B9"/>
                  </a:gs>
                  <a:gs pos="100000">
                    <a:srgbClr val="32847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a:off x="2912575" y="1462400"/>
                <a:ext cx="1524050" cy="915625"/>
              </a:xfrm>
              <a:custGeom>
                <a:avLst/>
                <a:gdLst/>
                <a:ahLst/>
                <a:cxnLst/>
                <a:rect l="l" t="t" r="r" b="b"/>
                <a:pathLst>
                  <a:path w="60962" h="36625" extrusionOk="0">
                    <a:moveTo>
                      <a:pt x="1" y="0"/>
                    </a:moveTo>
                    <a:lnTo>
                      <a:pt x="30622" y="36625"/>
                    </a:lnTo>
                    <a:lnTo>
                      <a:pt x="60962" y="36625"/>
                    </a:lnTo>
                    <a:lnTo>
                      <a:pt x="3034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p:cNvSpPr/>
              <p:nvPr/>
            </p:nvSpPr>
            <p:spPr>
              <a:xfrm>
                <a:off x="2912575" y="1462400"/>
                <a:ext cx="765750" cy="1671525"/>
              </a:xfrm>
              <a:custGeom>
                <a:avLst/>
                <a:gdLst/>
                <a:ahLst/>
                <a:cxnLst/>
                <a:rect l="l" t="t" r="r" b="b"/>
                <a:pathLst>
                  <a:path w="30630" h="66861" extrusionOk="0">
                    <a:moveTo>
                      <a:pt x="1" y="0"/>
                    </a:moveTo>
                    <a:lnTo>
                      <a:pt x="1" y="30258"/>
                    </a:lnTo>
                    <a:lnTo>
                      <a:pt x="30630" y="66860"/>
                    </a:lnTo>
                    <a:lnTo>
                      <a:pt x="30630" y="36601"/>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3392106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41" name="Google Shape;441;p43"/>
          <p:cNvSpPr txBox="1">
            <a:spLocks noGrp="1"/>
          </p:cNvSpPr>
          <p:nvPr>
            <p:ph type="title" idx="6"/>
          </p:nvPr>
        </p:nvSpPr>
        <p:spPr>
          <a:xfrm>
            <a:off x="720000" y="435454"/>
            <a:ext cx="7704000" cy="457200"/>
          </a:xfrm>
          <a:prstGeom prst="rect">
            <a:avLst/>
          </a:prstGeom>
        </p:spPr>
        <p:txBody>
          <a:bodyPr spcFirstLastPara="1" wrap="square" lIns="0" tIns="0" rIns="0" bIns="0" anchor="t" anchorCtr="0">
            <a:noAutofit/>
          </a:bodyPr>
          <a:lstStyle/>
          <a:p>
            <a:pPr lvl="0"/>
            <a:r>
              <a:rPr lang="en-US" sz="3200" dirty="0">
                <a:solidFill>
                  <a:schemeClr val="tx2">
                    <a:lumMod val="50000"/>
                  </a:schemeClr>
                </a:solidFill>
              </a:rPr>
              <a:t>|</a:t>
            </a:r>
            <a:r>
              <a:rPr lang="en-US" sz="3200" dirty="0">
                <a:solidFill>
                  <a:srgbClr val="C00000"/>
                </a:solidFill>
              </a:rPr>
              <a:t> </a:t>
            </a:r>
            <a:r>
              <a:rPr lang="en-US" sz="3200" dirty="0">
                <a:solidFill>
                  <a:srgbClr val="A0324A"/>
                </a:solidFill>
              </a:rPr>
              <a:t>ANS</a:t>
            </a:r>
            <a:r>
              <a:rPr lang="en-US" sz="3200" dirty="0">
                <a:solidFill>
                  <a:srgbClr val="C00000"/>
                </a:solidFill>
              </a:rPr>
              <a:t> </a:t>
            </a:r>
            <a:r>
              <a:rPr lang="en-US" sz="3200" dirty="0">
                <a:solidFill>
                  <a:schemeClr val="tx2">
                    <a:lumMod val="50000"/>
                  </a:schemeClr>
                </a:solidFill>
              </a:rPr>
              <a:t>|</a:t>
            </a:r>
            <a:r>
              <a:rPr lang="en-US" sz="3200" dirty="0"/>
              <a:t> </a:t>
            </a:r>
            <a:r>
              <a:rPr lang="ro-RO" dirty="0"/>
              <a:t>Dataset</a:t>
            </a:r>
            <a:r>
              <a:rPr lang="en-US" dirty="0"/>
              <a:t>s</a:t>
            </a:r>
            <a:r>
              <a:rPr lang="ro-RO" dirty="0"/>
              <a:t> </a:t>
            </a:r>
            <a:r>
              <a:rPr lang="en-US" dirty="0"/>
              <a:t>E</a:t>
            </a:r>
            <a:r>
              <a:rPr lang="ro-RO" dirty="0" err="1"/>
              <a:t>stablishment</a:t>
            </a:r>
            <a:endParaRPr sz="2800" dirty="0">
              <a:solidFill>
                <a:schemeClr val="dk2"/>
              </a:solidFill>
            </a:endParaRPr>
          </a:p>
        </p:txBody>
      </p:sp>
      <p:sp>
        <p:nvSpPr>
          <p:cNvPr id="2" name="Google Shape;630;p50">
            <a:extLst>
              <a:ext uri="{FF2B5EF4-FFF2-40B4-BE49-F238E27FC236}">
                <a16:creationId xmlns:a16="http://schemas.microsoft.com/office/drawing/2014/main" id="{D297990B-C9C8-A26A-52AC-7FFA58C20BE7}"/>
              </a:ext>
            </a:extLst>
          </p:cNvPr>
          <p:cNvSpPr txBox="1">
            <a:spLocks/>
          </p:cNvSpPr>
          <p:nvPr/>
        </p:nvSpPr>
        <p:spPr>
          <a:xfrm>
            <a:off x="205848" y="492385"/>
            <a:ext cx="413583" cy="424331"/>
          </a:xfrm>
          <a:prstGeom prst="rect">
            <a:avLst/>
          </a:prstGeom>
          <a:solidFill>
            <a:schemeClr val="bg2"/>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ro-RO" sz="2400" dirty="0">
                <a:solidFill>
                  <a:schemeClr val="tx2"/>
                </a:solidFill>
              </a:rPr>
              <a:t>01</a:t>
            </a:r>
            <a:endParaRPr lang="ro-RO" sz="1100" dirty="0">
              <a:solidFill>
                <a:schemeClr val="tx2"/>
              </a:solidFill>
            </a:endParaRPr>
          </a:p>
        </p:txBody>
      </p:sp>
      <p:pic>
        <p:nvPicPr>
          <p:cNvPr id="4" name="Imagine 3">
            <a:extLst>
              <a:ext uri="{FF2B5EF4-FFF2-40B4-BE49-F238E27FC236}">
                <a16:creationId xmlns:a16="http://schemas.microsoft.com/office/drawing/2014/main" id="{33F61850-B8A8-718C-FD73-0C2B861E6540}"/>
              </a:ext>
            </a:extLst>
          </p:cNvPr>
          <p:cNvPicPr>
            <a:picLocks noChangeAspect="1"/>
          </p:cNvPicPr>
          <p:nvPr/>
        </p:nvPicPr>
        <p:blipFill>
          <a:blip r:embed="rId3"/>
          <a:srcRect/>
          <a:stretch/>
        </p:blipFill>
        <p:spPr>
          <a:xfrm>
            <a:off x="1004595" y="2287880"/>
            <a:ext cx="3041265" cy="2055539"/>
          </a:xfrm>
          <a:prstGeom prst="rect">
            <a:avLst/>
          </a:prstGeom>
        </p:spPr>
      </p:pic>
      <p:sp>
        <p:nvSpPr>
          <p:cNvPr id="6" name="Google Shape;643;p51">
            <a:extLst>
              <a:ext uri="{FF2B5EF4-FFF2-40B4-BE49-F238E27FC236}">
                <a16:creationId xmlns:a16="http://schemas.microsoft.com/office/drawing/2014/main" id="{79DBA12B-F7CC-FD96-8889-C7D74D5D8A19}"/>
              </a:ext>
            </a:extLst>
          </p:cNvPr>
          <p:cNvSpPr txBox="1">
            <a:spLocks noGrp="1"/>
          </p:cNvSpPr>
          <p:nvPr>
            <p:ph type="title"/>
          </p:nvPr>
        </p:nvSpPr>
        <p:spPr>
          <a:xfrm>
            <a:off x="1506172" y="1230047"/>
            <a:ext cx="2159620" cy="45719"/>
          </a:xfrm>
          <a:prstGeom prst="rect">
            <a:avLst/>
          </a:prstGeom>
        </p:spPr>
        <p:txBody>
          <a:bodyPr spcFirstLastPara="1" wrap="square" lIns="0" tIns="228600" rIns="0" bIns="0" anchor="ctr" anchorCtr="0">
            <a:noAutofit/>
          </a:bodyPr>
          <a:lstStyle/>
          <a:p>
            <a:pPr marL="0" lvl="0" indent="0" algn="ctr" rtl="0">
              <a:spcBef>
                <a:spcPts val="0"/>
              </a:spcBef>
              <a:spcAft>
                <a:spcPts val="0"/>
              </a:spcAft>
              <a:buNone/>
            </a:pPr>
            <a:r>
              <a:rPr lang="en-US" sz="1800" b="1" dirty="0" err="1">
                <a:latin typeface="Assistant" pitchFamily="2" charset="-79"/>
                <a:cs typeface="Assistant" pitchFamily="2" charset="-79"/>
              </a:rPr>
              <a:t>MoldovanNews</a:t>
            </a:r>
            <a:endParaRPr sz="1800" b="1" dirty="0">
              <a:solidFill>
                <a:schemeClr val="dk2"/>
              </a:solidFill>
              <a:latin typeface="Assistant" pitchFamily="2" charset="-79"/>
              <a:cs typeface="Assistant" pitchFamily="2" charset="-79"/>
            </a:endParaRPr>
          </a:p>
        </p:txBody>
      </p:sp>
      <p:sp>
        <p:nvSpPr>
          <p:cNvPr id="10" name="Google Shape;643;p51">
            <a:extLst>
              <a:ext uri="{FF2B5EF4-FFF2-40B4-BE49-F238E27FC236}">
                <a16:creationId xmlns:a16="http://schemas.microsoft.com/office/drawing/2014/main" id="{4418036A-80F2-A808-8F6B-B2DE0B7FF461}"/>
              </a:ext>
            </a:extLst>
          </p:cNvPr>
          <p:cNvSpPr txBox="1">
            <a:spLocks/>
          </p:cNvSpPr>
          <p:nvPr/>
        </p:nvSpPr>
        <p:spPr>
          <a:xfrm>
            <a:off x="1004595" y="1460678"/>
            <a:ext cx="3150310" cy="128418"/>
          </a:xfrm>
          <a:prstGeom prst="rect">
            <a:avLst/>
          </a:prstGeom>
          <a:noFill/>
          <a:ln>
            <a:noFill/>
          </a:ln>
        </p:spPr>
        <p:txBody>
          <a:bodyPr spcFirstLastPara="1" wrap="square" lIns="0" tIns="22860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en-US" sz="1600" b="1" i="1" dirty="0">
                <a:solidFill>
                  <a:schemeClr val="dk2"/>
                </a:solidFill>
                <a:latin typeface="Assistant" pitchFamily="2" charset="-79"/>
                <a:cs typeface="Assistant" pitchFamily="2" charset="-79"/>
              </a:rPr>
              <a:t>Automatic News Summarization</a:t>
            </a:r>
            <a:endParaRPr lang="ro-RO" sz="1600" b="1" i="1" dirty="0">
              <a:solidFill>
                <a:schemeClr val="dk2"/>
              </a:solidFill>
              <a:latin typeface="Assistant" pitchFamily="2" charset="-79"/>
              <a:cs typeface="Assistant" pitchFamily="2" charset="-79"/>
            </a:endParaRPr>
          </a:p>
        </p:txBody>
      </p:sp>
      <p:sp>
        <p:nvSpPr>
          <p:cNvPr id="3" name="CasetăText 2">
            <a:extLst>
              <a:ext uri="{FF2B5EF4-FFF2-40B4-BE49-F238E27FC236}">
                <a16:creationId xmlns:a16="http://schemas.microsoft.com/office/drawing/2014/main" id="{7EDA00AB-583F-C8EB-B31C-9B690CD97BAA}"/>
              </a:ext>
            </a:extLst>
          </p:cNvPr>
          <p:cNvSpPr txBox="1"/>
          <p:nvPr/>
        </p:nvSpPr>
        <p:spPr>
          <a:xfrm>
            <a:off x="4354192" y="4835723"/>
            <a:ext cx="308819" cy="307777"/>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3</a:t>
            </a:r>
            <a:endParaRPr lang="ro-RO" dirty="0">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F90B3230-B61E-B8FF-A2FD-8493D4102A88}"/>
              </a:ext>
            </a:extLst>
          </p:cNvPr>
          <p:cNvSpPr txBox="1"/>
          <p:nvPr/>
        </p:nvSpPr>
        <p:spPr>
          <a:xfrm>
            <a:off x="4572000" y="1267481"/>
            <a:ext cx="4000500" cy="160043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ssistant" pitchFamily="2" charset="-79"/>
                <a:cs typeface="Assistant" pitchFamily="2" charset="-79"/>
              </a:rPr>
              <a:t>Collected from four Moldovan news websites </a:t>
            </a:r>
            <a:br>
              <a:rPr lang="en-US" dirty="0">
                <a:latin typeface="Assistant" pitchFamily="2" charset="-79"/>
                <a:cs typeface="Assistant" pitchFamily="2" charset="-79"/>
              </a:rPr>
            </a:br>
            <a:r>
              <a:rPr lang="en-US" dirty="0">
                <a:latin typeface="Assistant" pitchFamily="2" charset="-79"/>
                <a:cs typeface="Assistant" pitchFamily="2" charset="-79"/>
              </a:rPr>
              <a:t>(</a:t>
            </a:r>
            <a:r>
              <a:rPr lang="en-US" i="1" dirty="0">
                <a:latin typeface="Assistant" pitchFamily="2" charset="-79"/>
                <a:cs typeface="Assistant" pitchFamily="2" charset="-79"/>
              </a:rPr>
              <a:t>Tv6</a:t>
            </a:r>
            <a:r>
              <a:rPr lang="en-US" dirty="0">
                <a:latin typeface="Assistant" pitchFamily="2" charset="-79"/>
                <a:cs typeface="Assistant" pitchFamily="2" charset="-79"/>
              </a:rPr>
              <a:t>, </a:t>
            </a:r>
            <a:r>
              <a:rPr lang="en-US" i="1" dirty="0">
                <a:latin typeface="Assistant" pitchFamily="2" charset="-79"/>
                <a:cs typeface="Assistant" pitchFamily="2" charset="-79"/>
              </a:rPr>
              <a:t>Radio Chisinau</a:t>
            </a:r>
            <a:r>
              <a:rPr lang="en-US" dirty="0">
                <a:latin typeface="Assistant" pitchFamily="2" charset="-79"/>
                <a:cs typeface="Assistant" pitchFamily="2" charset="-79"/>
              </a:rPr>
              <a:t>, </a:t>
            </a:r>
            <a:r>
              <a:rPr lang="en-US" i="1" dirty="0" err="1">
                <a:latin typeface="Assistant" pitchFamily="2" charset="-79"/>
                <a:cs typeface="Assistant" pitchFamily="2" charset="-79"/>
              </a:rPr>
              <a:t>NordNews</a:t>
            </a:r>
            <a:r>
              <a:rPr lang="en-US" dirty="0">
                <a:latin typeface="Assistant" pitchFamily="2" charset="-79"/>
                <a:cs typeface="Assistant" pitchFamily="2" charset="-79"/>
              </a:rPr>
              <a:t>, </a:t>
            </a:r>
            <a:r>
              <a:rPr lang="en-US" i="1" dirty="0" err="1">
                <a:latin typeface="Assistant" pitchFamily="2" charset="-79"/>
                <a:cs typeface="Assistant" pitchFamily="2" charset="-79"/>
              </a:rPr>
              <a:t>Cotidianul</a:t>
            </a:r>
            <a:r>
              <a:rPr lang="en-US" dirty="0">
                <a:latin typeface="Assistant" pitchFamily="2" charset="-79"/>
                <a:cs typeface="Assistant" pitchFamily="2" charset="-79"/>
              </a:rPr>
              <a:t> ) using web scraping.</a:t>
            </a:r>
          </a:p>
          <a:p>
            <a:pPr marL="285750" indent="-285750">
              <a:buFont typeface="Arial" panose="020B0604020202020204" pitchFamily="34" charset="0"/>
              <a:buChar char="•"/>
            </a:pPr>
            <a:endParaRPr lang="en-US" dirty="0">
              <a:latin typeface="Assistant" pitchFamily="2" charset="-79"/>
              <a:cs typeface="Assistant" pitchFamily="2" charset="-79"/>
            </a:endParaRPr>
          </a:p>
          <a:p>
            <a:pPr marL="285750" indent="-285750">
              <a:buFont typeface="Arial" panose="020B0604020202020204" pitchFamily="34" charset="0"/>
              <a:buChar char="•"/>
            </a:pPr>
            <a:r>
              <a:rPr lang="en-US" dirty="0">
                <a:latin typeface="Assistant" pitchFamily="2" charset="-79"/>
                <a:cs typeface="Assistant" pitchFamily="2" charset="-79"/>
              </a:rPr>
              <a:t>For each article, were selected the following: </a:t>
            </a:r>
            <a:r>
              <a:rPr lang="en-US" b="1" dirty="0">
                <a:solidFill>
                  <a:srgbClr val="7030A0"/>
                </a:solidFill>
                <a:latin typeface="Assistant" pitchFamily="2" charset="-79"/>
                <a:cs typeface="Assistant" pitchFamily="2" charset="-79"/>
              </a:rPr>
              <a:t>Title</a:t>
            </a:r>
            <a:r>
              <a:rPr lang="en-US" dirty="0">
                <a:latin typeface="Assistant" pitchFamily="2" charset="-79"/>
                <a:cs typeface="Assistant" pitchFamily="2" charset="-79"/>
              </a:rPr>
              <a:t>, </a:t>
            </a:r>
            <a:r>
              <a:rPr lang="en-US" b="1" dirty="0">
                <a:solidFill>
                  <a:srgbClr val="7030A0"/>
                </a:solidFill>
                <a:latin typeface="Assistant" pitchFamily="2" charset="-79"/>
                <a:cs typeface="Assistant" pitchFamily="2" charset="-79"/>
              </a:rPr>
              <a:t>Content</a:t>
            </a:r>
            <a:r>
              <a:rPr lang="en-US" dirty="0">
                <a:latin typeface="Assistant" pitchFamily="2" charset="-79"/>
                <a:cs typeface="Assistant" pitchFamily="2" charset="-79"/>
              </a:rPr>
              <a:t>, </a:t>
            </a:r>
            <a:r>
              <a:rPr lang="en-US" b="1" dirty="0">
                <a:solidFill>
                  <a:srgbClr val="7030A0"/>
                </a:solidFill>
                <a:latin typeface="Assistant" pitchFamily="2" charset="-79"/>
                <a:cs typeface="Assistant" pitchFamily="2" charset="-79"/>
              </a:rPr>
              <a:t>Abstract</a:t>
            </a:r>
            <a:r>
              <a:rPr lang="en-US" dirty="0">
                <a:latin typeface="Assistant" pitchFamily="2" charset="-79"/>
                <a:cs typeface="Assistant" pitchFamily="2" charset="-79"/>
              </a:rPr>
              <a:t> (as the first paragraph of the news), </a:t>
            </a:r>
            <a:r>
              <a:rPr lang="en-US" b="1" dirty="0">
                <a:solidFill>
                  <a:srgbClr val="7030A0"/>
                </a:solidFill>
                <a:latin typeface="Assistant" pitchFamily="2" charset="-79"/>
                <a:cs typeface="Assistant" pitchFamily="2" charset="-79"/>
              </a:rPr>
              <a:t>Tags</a:t>
            </a:r>
            <a:r>
              <a:rPr lang="en-US" dirty="0">
                <a:latin typeface="Assistant" pitchFamily="2" charset="-79"/>
                <a:cs typeface="Assistant" pitchFamily="2" charset="-79"/>
              </a:rPr>
              <a:t>, </a:t>
            </a:r>
            <a:r>
              <a:rPr lang="en-US" b="1" dirty="0">
                <a:solidFill>
                  <a:srgbClr val="7030A0"/>
                </a:solidFill>
                <a:latin typeface="Assistant" pitchFamily="2" charset="-79"/>
                <a:cs typeface="Assistant" pitchFamily="2" charset="-79"/>
              </a:rPr>
              <a:t>Topic</a:t>
            </a:r>
            <a:r>
              <a:rPr lang="en-US" dirty="0">
                <a:latin typeface="Assistant" pitchFamily="2" charset="-79"/>
                <a:cs typeface="Assistant" pitchFamily="2" charset="-79"/>
              </a:rPr>
              <a:t>.</a:t>
            </a:r>
          </a:p>
        </p:txBody>
      </p:sp>
      <p:sp>
        <p:nvSpPr>
          <p:cNvPr id="12" name="TextBox 11">
            <a:extLst>
              <a:ext uri="{FF2B5EF4-FFF2-40B4-BE49-F238E27FC236}">
                <a16:creationId xmlns:a16="http://schemas.microsoft.com/office/drawing/2014/main" id="{4CF736A7-849F-6BFE-083D-AF1206DF1959}"/>
              </a:ext>
            </a:extLst>
          </p:cNvPr>
          <p:cNvSpPr txBox="1"/>
          <p:nvPr/>
        </p:nvSpPr>
        <p:spPr>
          <a:xfrm>
            <a:off x="4572000" y="3064794"/>
            <a:ext cx="3783496" cy="30777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ssistant" pitchFamily="2" charset="-79"/>
                <a:cs typeface="Assistant" pitchFamily="2" charset="-79"/>
              </a:rPr>
              <a:t>The dataset comprises </a:t>
            </a:r>
            <a:r>
              <a:rPr lang="en-US" b="1" dirty="0">
                <a:latin typeface="Assistant" pitchFamily="2" charset="-79"/>
                <a:cs typeface="Assistant" pitchFamily="2" charset="-79"/>
              </a:rPr>
              <a:t>254K news articles</a:t>
            </a:r>
            <a:r>
              <a:rPr lang="en-US" dirty="0">
                <a:latin typeface="Assistant" pitchFamily="2" charset="-79"/>
                <a:cs typeface="Assistant" pitchFamily="2" charset="-79"/>
              </a:rPr>
              <a:t>.</a:t>
            </a:r>
          </a:p>
        </p:txBody>
      </p:sp>
    </p:spTree>
    <p:extLst>
      <p:ext uri="{BB962C8B-B14F-4D97-AF65-F5344CB8AC3E}">
        <p14:creationId xmlns:p14="http://schemas.microsoft.com/office/powerpoint/2010/main" val="172281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anim calcmode="lin" valueType="num">
                                      <p:cBhvr>
                                        <p:cTn id="19" dur="500" fill="hold"/>
                                        <p:tgtEl>
                                          <p:spTgt spid="10"/>
                                        </p:tgtEl>
                                        <p:attrNameLst>
                                          <p:attrName>ppt_x</p:attrName>
                                        </p:attrNameLst>
                                      </p:cBhvr>
                                      <p:tavLst>
                                        <p:tav tm="0">
                                          <p:val>
                                            <p:strVal val="#ppt_x"/>
                                          </p:val>
                                        </p:tav>
                                        <p:tav tm="100000">
                                          <p:val>
                                            <p:strVal val="#ppt_x"/>
                                          </p:val>
                                        </p:tav>
                                      </p:tavLst>
                                    </p:anim>
                                    <p:anim calcmode="lin" valueType="num">
                                      <p:cBhvr>
                                        <p:cTn id="20"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ppt_x"/>
                                          </p:val>
                                        </p:tav>
                                        <p:tav tm="100000">
                                          <p:val>
                                            <p:strVal val="#ppt_x"/>
                                          </p:val>
                                        </p:tav>
                                      </p:tavLst>
                                    </p:anim>
                                    <p:anim calcmode="lin" valueType="num">
                                      <p:cBhvr additive="base">
                                        <p:cTn id="26" dur="1000" fill="hold"/>
                                        <p:tgtEl>
                                          <p:spTgt spid="5"/>
                                        </p:tgtEl>
                                        <p:attrNameLst>
                                          <p:attrName>ppt_y</p:attrName>
                                        </p:attrNameLst>
                                      </p:cBhvr>
                                      <p:tavLst>
                                        <p:tav tm="0">
                                          <p:val>
                                            <p:strVal val="1+#ppt_h/2"/>
                                          </p:val>
                                        </p:tav>
                                        <p:tav tm="100000">
                                          <p:val>
                                            <p:strVal val="#ppt_y"/>
                                          </p:val>
                                        </p:tav>
                                      </p:tavLst>
                                    </p:anim>
                                  </p:childTnLst>
                                </p:cTn>
                              </p:par>
                              <p:par>
                                <p:cTn id="27" presetID="10" presetClass="entr" presetSubtype="0" fill="hold" grpId="0" nodeType="withEffect">
                                  <p:stCondLst>
                                    <p:cond delay="100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5"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5">
          <a:extLst>
            <a:ext uri="{FF2B5EF4-FFF2-40B4-BE49-F238E27FC236}">
              <a16:creationId xmlns:a16="http://schemas.microsoft.com/office/drawing/2014/main" id="{2130CF02-FD16-6E02-3FA4-D94CB1C8DBB3}"/>
            </a:ext>
          </a:extLst>
        </p:cNvPr>
        <p:cNvGrpSpPr/>
        <p:nvPr/>
      </p:nvGrpSpPr>
      <p:grpSpPr>
        <a:xfrm>
          <a:off x="0" y="0"/>
          <a:ext cx="0" cy="0"/>
          <a:chOff x="0" y="0"/>
          <a:chExt cx="0" cy="0"/>
        </a:xfrm>
      </p:grpSpPr>
      <p:sp>
        <p:nvSpPr>
          <p:cNvPr id="441" name="Google Shape;441;p43">
            <a:extLst>
              <a:ext uri="{FF2B5EF4-FFF2-40B4-BE49-F238E27FC236}">
                <a16:creationId xmlns:a16="http://schemas.microsoft.com/office/drawing/2014/main" id="{4DD5B780-1B2F-CFC9-4515-238FF9553348}"/>
              </a:ext>
            </a:extLst>
          </p:cNvPr>
          <p:cNvSpPr txBox="1">
            <a:spLocks noGrp="1"/>
          </p:cNvSpPr>
          <p:nvPr>
            <p:ph type="title" idx="6"/>
          </p:nvPr>
        </p:nvSpPr>
        <p:spPr>
          <a:xfrm>
            <a:off x="720000" y="427433"/>
            <a:ext cx="7704000" cy="457200"/>
          </a:xfrm>
          <a:prstGeom prst="rect">
            <a:avLst/>
          </a:prstGeom>
        </p:spPr>
        <p:txBody>
          <a:bodyPr spcFirstLastPara="1" wrap="square" lIns="0" tIns="0" rIns="0" bIns="0" anchor="t" anchorCtr="0">
            <a:noAutofit/>
          </a:bodyPr>
          <a:lstStyle/>
          <a:p>
            <a:pPr lvl="0"/>
            <a:r>
              <a:rPr lang="en-US" sz="3200" dirty="0">
                <a:solidFill>
                  <a:schemeClr val="tx2">
                    <a:lumMod val="50000"/>
                  </a:schemeClr>
                </a:solidFill>
              </a:rPr>
              <a:t>|</a:t>
            </a:r>
            <a:r>
              <a:rPr lang="en-US" sz="3200" dirty="0">
                <a:solidFill>
                  <a:srgbClr val="C00000"/>
                </a:solidFill>
              </a:rPr>
              <a:t> </a:t>
            </a:r>
            <a:r>
              <a:rPr lang="en-US" sz="3200" dirty="0">
                <a:solidFill>
                  <a:srgbClr val="0070C0"/>
                </a:solidFill>
              </a:rPr>
              <a:t>GEC</a:t>
            </a:r>
            <a:r>
              <a:rPr lang="en-US" sz="3200" dirty="0">
                <a:solidFill>
                  <a:srgbClr val="C00000"/>
                </a:solidFill>
              </a:rPr>
              <a:t> </a:t>
            </a:r>
            <a:r>
              <a:rPr lang="en-US" sz="3200" dirty="0">
                <a:solidFill>
                  <a:schemeClr val="tx2">
                    <a:lumMod val="50000"/>
                  </a:schemeClr>
                </a:solidFill>
              </a:rPr>
              <a:t>|</a:t>
            </a:r>
            <a:r>
              <a:rPr lang="en-US" sz="3200" dirty="0"/>
              <a:t> </a:t>
            </a:r>
            <a:r>
              <a:rPr lang="ro-RO" dirty="0"/>
              <a:t>Dataset</a:t>
            </a:r>
            <a:r>
              <a:rPr lang="en-US" dirty="0"/>
              <a:t>s</a:t>
            </a:r>
            <a:r>
              <a:rPr lang="ro-RO" dirty="0"/>
              <a:t> </a:t>
            </a:r>
            <a:r>
              <a:rPr lang="en-US" dirty="0"/>
              <a:t>E</a:t>
            </a:r>
            <a:r>
              <a:rPr lang="ro-RO" dirty="0" err="1"/>
              <a:t>stablishment</a:t>
            </a:r>
            <a:endParaRPr sz="2800" dirty="0">
              <a:solidFill>
                <a:schemeClr val="dk2"/>
              </a:solidFill>
            </a:endParaRPr>
          </a:p>
        </p:txBody>
      </p:sp>
      <p:sp>
        <p:nvSpPr>
          <p:cNvPr id="2" name="Google Shape;630;p50">
            <a:extLst>
              <a:ext uri="{FF2B5EF4-FFF2-40B4-BE49-F238E27FC236}">
                <a16:creationId xmlns:a16="http://schemas.microsoft.com/office/drawing/2014/main" id="{6A0C817C-7033-6EA6-FB65-B93FD0BF98C5}"/>
              </a:ext>
            </a:extLst>
          </p:cNvPr>
          <p:cNvSpPr txBox="1">
            <a:spLocks/>
          </p:cNvSpPr>
          <p:nvPr/>
        </p:nvSpPr>
        <p:spPr>
          <a:xfrm>
            <a:off x="205848" y="492385"/>
            <a:ext cx="413583" cy="424331"/>
          </a:xfrm>
          <a:prstGeom prst="rect">
            <a:avLst/>
          </a:prstGeom>
          <a:solidFill>
            <a:schemeClr val="bg2"/>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ro-RO" sz="2400" dirty="0">
                <a:solidFill>
                  <a:schemeClr val="tx2"/>
                </a:solidFill>
              </a:rPr>
              <a:t>01</a:t>
            </a:r>
            <a:endParaRPr lang="ro-RO" sz="1100" dirty="0">
              <a:solidFill>
                <a:schemeClr val="tx2"/>
              </a:solidFill>
            </a:endParaRPr>
          </a:p>
        </p:txBody>
      </p:sp>
      <p:pic>
        <p:nvPicPr>
          <p:cNvPr id="4" name="Imagine 3">
            <a:extLst>
              <a:ext uri="{FF2B5EF4-FFF2-40B4-BE49-F238E27FC236}">
                <a16:creationId xmlns:a16="http://schemas.microsoft.com/office/drawing/2014/main" id="{931D1AB6-0DD3-5D30-DD7D-518AFAAA92DA}"/>
              </a:ext>
            </a:extLst>
          </p:cNvPr>
          <p:cNvPicPr>
            <a:picLocks noChangeAspect="1"/>
          </p:cNvPicPr>
          <p:nvPr/>
        </p:nvPicPr>
        <p:blipFill>
          <a:blip r:embed="rId3"/>
          <a:srcRect/>
          <a:stretch/>
        </p:blipFill>
        <p:spPr>
          <a:xfrm>
            <a:off x="1004595" y="2096077"/>
            <a:ext cx="3041265" cy="2439145"/>
          </a:xfrm>
          <a:prstGeom prst="rect">
            <a:avLst/>
          </a:prstGeom>
        </p:spPr>
      </p:pic>
      <p:sp>
        <p:nvSpPr>
          <p:cNvPr id="6" name="Google Shape;643;p51">
            <a:extLst>
              <a:ext uri="{FF2B5EF4-FFF2-40B4-BE49-F238E27FC236}">
                <a16:creationId xmlns:a16="http://schemas.microsoft.com/office/drawing/2014/main" id="{56E3D28C-C82A-FAB5-F383-DF54E0CB9B96}"/>
              </a:ext>
            </a:extLst>
          </p:cNvPr>
          <p:cNvSpPr txBox="1">
            <a:spLocks noGrp="1"/>
          </p:cNvSpPr>
          <p:nvPr>
            <p:ph type="title"/>
          </p:nvPr>
        </p:nvSpPr>
        <p:spPr>
          <a:xfrm>
            <a:off x="1506172" y="1230047"/>
            <a:ext cx="2159620" cy="45719"/>
          </a:xfrm>
          <a:prstGeom prst="rect">
            <a:avLst/>
          </a:prstGeom>
        </p:spPr>
        <p:txBody>
          <a:bodyPr spcFirstLastPara="1" wrap="square" lIns="0" tIns="228600" rIns="0" bIns="0" anchor="ctr" anchorCtr="0">
            <a:noAutofit/>
          </a:bodyPr>
          <a:lstStyle/>
          <a:p>
            <a:pPr marL="0" lvl="0" indent="0" algn="ctr" rtl="0">
              <a:spcBef>
                <a:spcPts val="0"/>
              </a:spcBef>
              <a:spcAft>
                <a:spcPts val="0"/>
              </a:spcAft>
              <a:buNone/>
            </a:pPr>
            <a:r>
              <a:rPr lang="en-US" sz="1800" b="1" dirty="0" err="1">
                <a:latin typeface="Assistant" pitchFamily="2" charset="-79"/>
                <a:cs typeface="Assistant" pitchFamily="2" charset="-79"/>
              </a:rPr>
              <a:t>RoNACC</a:t>
            </a:r>
            <a:endParaRPr sz="1800" b="1" dirty="0">
              <a:solidFill>
                <a:schemeClr val="dk2"/>
              </a:solidFill>
              <a:latin typeface="Assistant" pitchFamily="2" charset="-79"/>
              <a:cs typeface="Assistant" pitchFamily="2" charset="-79"/>
            </a:endParaRPr>
          </a:p>
        </p:txBody>
      </p:sp>
      <p:sp>
        <p:nvSpPr>
          <p:cNvPr id="10" name="Google Shape;643;p51">
            <a:extLst>
              <a:ext uri="{FF2B5EF4-FFF2-40B4-BE49-F238E27FC236}">
                <a16:creationId xmlns:a16="http://schemas.microsoft.com/office/drawing/2014/main" id="{9736D65F-F4E2-5DCE-C17D-0B6ACF888F25}"/>
              </a:ext>
            </a:extLst>
          </p:cNvPr>
          <p:cNvSpPr txBox="1">
            <a:spLocks/>
          </p:cNvSpPr>
          <p:nvPr/>
        </p:nvSpPr>
        <p:spPr>
          <a:xfrm>
            <a:off x="1309255" y="1460678"/>
            <a:ext cx="2661337" cy="128418"/>
          </a:xfrm>
          <a:prstGeom prst="rect">
            <a:avLst/>
          </a:prstGeom>
          <a:noFill/>
          <a:ln>
            <a:noFill/>
          </a:ln>
        </p:spPr>
        <p:txBody>
          <a:bodyPr spcFirstLastPara="1" wrap="square" lIns="0" tIns="22860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en-US" sz="1600" b="1" i="1" dirty="0">
                <a:solidFill>
                  <a:schemeClr val="dk2"/>
                </a:solidFill>
                <a:latin typeface="Assistant" pitchFamily="2" charset="-79"/>
                <a:cs typeface="Assistant" pitchFamily="2" charset="-79"/>
              </a:rPr>
              <a:t>Grammatical Error Correction</a:t>
            </a:r>
            <a:endParaRPr lang="ro-RO" sz="1600" b="1" i="1" dirty="0">
              <a:solidFill>
                <a:schemeClr val="dk2"/>
              </a:solidFill>
              <a:latin typeface="Assistant" pitchFamily="2" charset="-79"/>
              <a:cs typeface="Assistant" pitchFamily="2" charset="-79"/>
            </a:endParaRPr>
          </a:p>
        </p:txBody>
      </p:sp>
      <p:sp>
        <p:nvSpPr>
          <p:cNvPr id="3" name="CasetăText 2">
            <a:extLst>
              <a:ext uri="{FF2B5EF4-FFF2-40B4-BE49-F238E27FC236}">
                <a16:creationId xmlns:a16="http://schemas.microsoft.com/office/drawing/2014/main" id="{4888836A-2174-E620-7CF5-956309527562}"/>
              </a:ext>
            </a:extLst>
          </p:cNvPr>
          <p:cNvSpPr txBox="1"/>
          <p:nvPr/>
        </p:nvSpPr>
        <p:spPr>
          <a:xfrm>
            <a:off x="4354192" y="4835723"/>
            <a:ext cx="308819" cy="307777"/>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3</a:t>
            </a:r>
            <a:endParaRPr lang="ro-RO" dirty="0">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ED629499-EA71-C643-03F7-D16138BCCCF0}"/>
              </a:ext>
            </a:extLst>
          </p:cNvPr>
          <p:cNvSpPr txBox="1"/>
          <p:nvPr/>
        </p:nvSpPr>
        <p:spPr>
          <a:xfrm>
            <a:off x="4572000" y="1267481"/>
            <a:ext cx="4000500" cy="138499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ssistant" pitchFamily="2" charset="-79"/>
                <a:cs typeface="Assistant" pitchFamily="2" charset="-79"/>
              </a:rPr>
              <a:t>The Romanian National Audiovisual Council Corpus (RONACC) is presented as a </a:t>
            </a:r>
            <a:r>
              <a:rPr lang="en-US" b="1" dirty="0">
                <a:latin typeface="Assistant" pitchFamily="2" charset="-79"/>
                <a:cs typeface="Assistant" pitchFamily="2" charset="-79"/>
              </a:rPr>
              <a:t>native corpus</a:t>
            </a:r>
            <a:r>
              <a:rPr lang="en-US" dirty="0">
                <a:latin typeface="Assistant" pitchFamily="2" charset="-79"/>
                <a:cs typeface="Assistant" pitchFamily="2" charset="-79"/>
              </a:rPr>
              <a:t>,  encompassing correct sentences spoken on Romanian TV, alongside </a:t>
            </a:r>
            <a:r>
              <a:rPr lang="en-US" b="1" dirty="0">
                <a:latin typeface="Assistant" pitchFamily="2" charset="-79"/>
                <a:cs typeface="Assistant" pitchFamily="2" charset="-79"/>
              </a:rPr>
              <a:t>sentence pairs representing common written mistakes</a:t>
            </a:r>
            <a:r>
              <a:rPr lang="en-US" dirty="0">
                <a:latin typeface="Assistant" pitchFamily="2" charset="-79"/>
                <a:cs typeface="Assistant" pitchFamily="2" charset="-79"/>
              </a:rPr>
              <a:t>.</a:t>
            </a:r>
          </a:p>
        </p:txBody>
      </p:sp>
      <p:sp>
        <p:nvSpPr>
          <p:cNvPr id="12" name="TextBox 11">
            <a:extLst>
              <a:ext uri="{FF2B5EF4-FFF2-40B4-BE49-F238E27FC236}">
                <a16:creationId xmlns:a16="http://schemas.microsoft.com/office/drawing/2014/main" id="{F044CA74-4F83-DC04-CC4D-CEEE70A63DF0}"/>
              </a:ext>
            </a:extLst>
          </p:cNvPr>
          <p:cNvSpPr txBox="1"/>
          <p:nvPr/>
        </p:nvSpPr>
        <p:spPr>
          <a:xfrm>
            <a:off x="4572000" y="2957134"/>
            <a:ext cx="3783496" cy="5232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ssistant" pitchFamily="2" charset="-79"/>
                <a:cs typeface="Assistant" pitchFamily="2" charset="-79"/>
              </a:rPr>
              <a:t>The total number of GOLD labeled sentences is approximately </a:t>
            </a:r>
            <a:r>
              <a:rPr lang="en-US" b="1" dirty="0">
                <a:latin typeface="Assistant" pitchFamily="2" charset="-79"/>
                <a:cs typeface="Assistant" pitchFamily="2" charset="-79"/>
              </a:rPr>
              <a:t>10K</a:t>
            </a:r>
            <a:r>
              <a:rPr lang="en-US" dirty="0">
                <a:latin typeface="Assistant" pitchFamily="2" charset="-79"/>
                <a:cs typeface="Assistant" pitchFamily="2" charset="-79"/>
              </a:rPr>
              <a:t>.</a:t>
            </a:r>
          </a:p>
        </p:txBody>
      </p:sp>
    </p:spTree>
    <p:extLst>
      <p:ext uri="{BB962C8B-B14F-4D97-AF65-F5344CB8AC3E}">
        <p14:creationId xmlns:p14="http://schemas.microsoft.com/office/powerpoint/2010/main" val="208044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anim calcmode="lin" valueType="num">
                                      <p:cBhvr>
                                        <p:cTn id="19" dur="500" fill="hold"/>
                                        <p:tgtEl>
                                          <p:spTgt spid="10"/>
                                        </p:tgtEl>
                                        <p:attrNameLst>
                                          <p:attrName>ppt_x</p:attrName>
                                        </p:attrNameLst>
                                      </p:cBhvr>
                                      <p:tavLst>
                                        <p:tav tm="0">
                                          <p:val>
                                            <p:strVal val="#ppt_x"/>
                                          </p:val>
                                        </p:tav>
                                        <p:tav tm="100000">
                                          <p:val>
                                            <p:strVal val="#ppt_x"/>
                                          </p:val>
                                        </p:tav>
                                      </p:tavLst>
                                    </p:anim>
                                    <p:anim calcmode="lin" valueType="num">
                                      <p:cBhvr>
                                        <p:cTn id="20"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ppt_x"/>
                                          </p:val>
                                        </p:tav>
                                        <p:tav tm="100000">
                                          <p:val>
                                            <p:strVal val="#ppt_x"/>
                                          </p:val>
                                        </p:tav>
                                      </p:tavLst>
                                    </p:anim>
                                    <p:anim calcmode="lin" valueType="num">
                                      <p:cBhvr additive="base">
                                        <p:cTn id="26" dur="1000" fill="hold"/>
                                        <p:tgtEl>
                                          <p:spTgt spid="5"/>
                                        </p:tgtEl>
                                        <p:attrNameLst>
                                          <p:attrName>ppt_y</p:attrName>
                                        </p:attrNameLst>
                                      </p:cBhvr>
                                      <p:tavLst>
                                        <p:tav tm="0">
                                          <p:val>
                                            <p:strVal val="1+#ppt_h/2"/>
                                          </p:val>
                                        </p:tav>
                                        <p:tav tm="100000">
                                          <p:val>
                                            <p:strVal val="#ppt_y"/>
                                          </p:val>
                                        </p:tav>
                                      </p:tavLst>
                                    </p:anim>
                                  </p:childTnLst>
                                </p:cTn>
                              </p:par>
                              <p:par>
                                <p:cTn id="27" presetID="10" presetClass="entr" presetSubtype="0" fill="hold" grpId="0" nodeType="withEffect">
                                  <p:stCondLst>
                                    <p:cond delay="100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5"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5">
          <a:extLst>
            <a:ext uri="{FF2B5EF4-FFF2-40B4-BE49-F238E27FC236}">
              <a16:creationId xmlns:a16="http://schemas.microsoft.com/office/drawing/2014/main" id="{D42E817D-23AA-536D-CE23-8E1C0506F027}"/>
            </a:ext>
          </a:extLst>
        </p:cNvPr>
        <p:cNvGrpSpPr/>
        <p:nvPr/>
      </p:nvGrpSpPr>
      <p:grpSpPr>
        <a:xfrm>
          <a:off x="0" y="0"/>
          <a:ext cx="0" cy="0"/>
          <a:chOff x="0" y="0"/>
          <a:chExt cx="0" cy="0"/>
        </a:xfrm>
      </p:grpSpPr>
      <p:sp>
        <p:nvSpPr>
          <p:cNvPr id="441" name="Google Shape;441;p43">
            <a:extLst>
              <a:ext uri="{FF2B5EF4-FFF2-40B4-BE49-F238E27FC236}">
                <a16:creationId xmlns:a16="http://schemas.microsoft.com/office/drawing/2014/main" id="{6874A235-DC75-DD3B-B9B8-7615516321E1}"/>
              </a:ext>
            </a:extLst>
          </p:cNvPr>
          <p:cNvSpPr txBox="1">
            <a:spLocks noGrp="1"/>
          </p:cNvSpPr>
          <p:nvPr>
            <p:ph type="title" idx="6"/>
          </p:nvPr>
        </p:nvSpPr>
        <p:spPr>
          <a:xfrm>
            <a:off x="720000" y="427433"/>
            <a:ext cx="7704000" cy="457200"/>
          </a:xfrm>
          <a:prstGeom prst="rect">
            <a:avLst/>
          </a:prstGeom>
        </p:spPr>
        <p:txBody>
          <a:bodyPr spcFirstLastPara="1" wrap="square" lIns="0" tIns="0" rIns="0" bIns="0" anchor="t" anchorCtr="0">
            <a:noAutofit/>
          </a:bodyPr>
          <a:lstStyle/>
          <a:p>
            <a:pPr lvl="0"/>
            <a:r>
              <a:rPr lang="en-US" sz="3200" dirty="0">
                <a:solidFill>
                  <a:schemeClr val="tx2">
                    <a:lumMod val="50000"/>
                  </a:schemeClr>
                </a:solidFill>
              </a:rPr>
              <a:t>|</a:t>
            </a:r>
            <a:r>
              <a:rPr lang="en-US" sz="3200" dirty="0">
                <a:solidFill>
                  <a:srgbClr val="C00000"/>
                </a:solidFill>
              </a:rPr>
              <a:t> </a:t>
            </a:r>
            <a:r>
              <a:rPr lang="en-US" sz="3200" dirty="0">
                <a:solidFill>
                  <a:srgbClr val="0070C0"/>
                </a:solidFill>
              </a:rPr>
              <a:t>GEC</a:t>
            </a:r>
            <a:r>
              <a:rPr lang="en-US" sz="3200" dirty="0">
                <a:solidFill>
                  <a:srgbClr val="C00000"/>
                </a:solidFill>
              </a:rPr>
              <a:t> </a:t>
            </a:r>
            <a:r>
              <a:rPr lang="en-US" sz="3200" dirty="0">
                <a:solidFill>
                  <a:schemeClr val="tx2">
                    <a:lumMod val="50000"/>
                  </a:schemeClr>
                </a:solidFill>
              </a:rPr>
              <a:t>|</a:t>
            </a:r>
            <a:r>
              <a:rPr lang="en-US" sz="3200" dirty="0"/>
              <a:t> </a:t>
            </a:r>
            <a:r>
              <a:rPr lang="ro-RO" dirty="0"/>
              <a:t>Dataset</a:t>
            </a:r>
            <a:r>
              <a:rPr lang="en-US" dirty="0"/>
              <a:t>s</a:t>
            </a:r>
            <a:r>
              <a:rPr lang="ro-RO" dirty="0"/>
              <a:t> </a:t>
            </a:r>
            <a:r>
              <a:rPr lang="en-US" dirty="0"/>
              <a:t>E</a:t>
            </a:r>
            <a:r>
              <a:rPr lang="ro-RO" dirty="0" err="1"/>
              <a:t>stablishment</a:t>
            </a:r>
            <a:endParaRPr sz="2800" dirty="0">
              <a:solidFill>
                <a:schemeClr val="dk2"/>
              </a:solidFill>
            </a:endParaRPr>
          </a:p>
        </p:txBody>
      </p:sp>
      <p:sp>
        <p:nvSpPr>
          <p:cNvPr id="2" name="Google Shape;630;p50">
            <a:extLst>
              <a:ext uri="{FF2B5EF4-FFF2-40B4-BE49-F238E27FC236}">
                <a16:creationId xmlns:a16="http://schemas.microsoft.com/office/drawing/2014/main" id="{DCE21AEE-E7B9-B973-B162-C9F4C10FCD04}"/>
              </a:ext>
            </a:extLst>
          </p:cNvPr>
          <p:cNvSpPr txBox="1">
            <a:spLocks/>
          </p:cNvSpPr>
          <p:nvPr/>
        </p:nvSpPr>
        <p:spPr>
          <a:xfrm>
            <a:off x="205848" y="492385"/>
            <a:ext cx="413583" cy="424331"/>
          </a:xfrm>
          <a:prstGeom prst="rect">
            <a:avLst/>
          </a:prstGeom>
          <a:solidFill>
            <a:schemeClr val="bg2"/>
          </a:solid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ro-RO" sz="2400" dirty="0">
                <a:solidFill>
                  <a:schemeClr val="tx2"/>
                </a:solidFill>
              </a:rPr>
              <a:t>0</a:t>
            </a:r>
            <a:r>
              <a:rPr lang="en-US" sz="2400" dirty="0">
                <a:solidFill>
                  <a:schemeClr val="tx2"/>
                </a:solidFill>
              </a:rPr>
              <a:t>2</a:t>
            </a:r>
            <a:endParaRPr lang="ro-RO" sz="1100" dirty="0">
              <a:solidFill>
                <a:schemeClr val="tx2"/>
              </a:solidFill>
            </a:endParaRPr>
          </a:p>
        </p:txBody>
      </p:sp>
      <p:pic>
        <p:nvPicPr>
          <p:cNvPr id="4" name="Imagine 3">
            <a:extLst>
              <a:ext uri="{FF2B5EF4-FFF2-40B4-BE49-F238E27FC236}">
                <a16:creationId xmlns:a16="http://schemas.microsoft.com/office/drawing/2014/main" id="{DD32A1A2-1295-CB87-9C6F-E2E4B54BC082}"/>
              </a:ext>
            </a:extLst>
          </p:cNvPr>
          <p:cNvPicPr>
            <a:picLocks noChangeAspect="1"/>
          </p:cNvPicPr>
          <p:nvPr/>
        </p:nvPicPr>
        <p:blipFill>
          <a:blip r:embed="rId3"/>
          <a:srcRect/>
          <a:stretch/>
        </p:blipFill>
        <p:spPr>
          <a:xfrm>
            <a:off x="619431" y="1959978"/>
            <a:ext cx="3559411" cy="2257060"/>
          </a:xfrm>
          <a:prstGeom prst="rect">
            <a:avLst/>
          </a:prstGeom>
        </p:spPr>
      </p:pic>
      <p:sp>
        <p:nvSpPr>
          <p:cNvPr id="6" name="Google Shape;643;p51">
            <a:extLst>
              <a:ext uri="{FF2B5EF4-FFF2-40B4-BE49-F238E27FC236}">
                <a16:creationId xmlns:a16="http://schemas.microsoft.com/office/drawing/2014/main" id="{7BD1AAB7-D0C1-4F3A-92FD-A0C2FC8181EA}"/>
              </a:ext>
            </a:extLst>
          </p:cNvPr>
          <p:cNvSpPr txBox="1">
            <a:spLocks noGrp="1"/>
          </p:cNvSpPr>
          <p:nvPr>
            <p:ph type="title"/>
          </p:nvPr>
        </p:nvSpPr>
        <p:spPr>
          <a:xfrm>
            <a:off x="1506172" y="1230047"/>
            <a:ext cx="2159620" cy="45719"/>
          </a:xfrm>
          <a:prstGeom prst="rect">
            <a:avLst/>
          </a:prstGeom>
        </p:spPr>
        <p:txBody>
          <a:bodyPr spcFirstLastPara="1" wrap="square" lIns="0" tIns="228600" rIns="0" bIns="0" anchor="ctr" anchorCtr="0">
            <a:noAutofit/>
          </a:bodyPr>
          <a:lstStyle/>
          <a:p>
            <a:pPr marL="0" lvl="0" indent="0" algn="ctr" rtl="0">
              <a:spcBef>
                <a:spcPts val="0"/>
              </a:spcBef>
              <a:spcAft>
                <a:spcPts val="0"/>
              </a:spcAft>
              <a:buNone/>
            </a:pPr>
            <a:r>
              <a:rPr lang="en-US" sz="1800" b="1" dirty="0" err="1">
                <a:latin typeface="Assistant" pitchFamily="2" charset="-79"/>
                <a:cs typeface="Assistant" pitchFamily="2" charset="-79"/>
              </a:rPr>
              <a:t>RoComments</a:t>
            </a:r>
            <a:endParaRPr sz="1800" b="1" dirty="0">
              <a:solidFill>
                <a:schemeClr val="dk2"/>
              </a:solidFill>
              <a:latin typeface="Assistant" pitchFamily="2" charset="-79"/>
              <a:cs typeface="Assistant" pitchFamily="2" charset="-79"/>
            </a:endParaRPr>
          </a:p>
        </p:txBody>
      </p:sp>
      <p:sp>
        <p:nvSpPr>
          <p:cNvPr id="10" name="Google Shape;643;p51">
            <a:extLst>
              <a:ext uri="{FF2B5EF4-FFF2-40B4-BE49-F238E27FC236}">
                <a16:creationId xmlns:a16="http://schemas.microsoft.com/office/drawing/2014/main" id="{2162E9F2-23F0-E695-4B57-A0D9345C3257}"/>
              </a:ext>
            </a:extLst>
          </p:cNvPr>
          <p:cNvSpPr txBox="1">
            <a:spLocks/>
          </p:cNvSpPr>
          <p:nvPr/>
        </p:nvSpPr>
        <p:spPr>
          <a:xfrm>
            <a:off x="1309255" y="1460678"/>
            <a:ext cx="2661337" cy="128418"/>
          </a:xfrm>
          <a:prstGeom prst="rect">
            <a:avLst/>
          </a:prstGeom>
          <a:noFill/>
          <a:ln>
            <a:noFill/>
          </a:ln>
        </p:spPr>
        <p:txBody>
          <a:bodyPr spcFirstLastPara="1" wrap="square" lIns="0" tIns="22860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500"/>
              <a:buFont typeface="Open Sans ExtraBold"/>
              <a:buNone/>
              <a:defRPr sz="2000" b="0" i="0" u="none" strike="noStrike" cap="none">
                <a:solidFill>
                  <a:schemeClr val="dk1"/>
                </a:solidFill>
                <a:latin typeface="Open Sans ExtraBold"/>
                <a:ea typeface="Open Sans ExtraBold"/>
                <a:cs typeface="Open Sans ExtraBold"/>
                <a:sym typeface="Open Sans ExtraBold"/>
              </a:defRPr>
            </a:lvl1pPr>
            <a:lvl2pPr marR="0" lvl="1"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2pPr>
            <a:lvl3pPr marR="0" lvl="2"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3pPr>
            <a:lvl4pPr marR="0" lvl="3"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4pPr>
            <a:lvl5pPr marR="0" lvl="4"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5pPr>
            <a:lvl6pPr marR="0" lvl="5"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6pPr>
            <a:lvl7pPr marR="0" lvl="6"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7pPr>
            <a:lvl8pPr marR="0" lvl="7"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8pPr>
            <a:lvl9pPr marR="0" lvl="8" algn="ctr" rtl="0">
              <a:lnSpc>
                <a:spcPct val="100000"/>
              </a:lnSpc>
              <a:spcBef>
                <a:spcPts val="0"/>
              </a:spcBef>
              <a:spcAft>
                <a:spcPts val="0"/>
              </a:spcAft>
              <a:buClr>
                <a:schemeClr val="dk1"/>
              </a:buClr>
              <a:buSzPts val="2500"/>
              <a:buFont typeface="Open Sans ExtraBold"/>
              <a:buNone/>
              <a:defRPr sz="2500" b="0" i="0" u="none" strike="noStrike" cap="none">
                <a:solidFill>
                  <a:schemeClr val="dk1"/>
                </a:solidFill>
                <a:latin typeface="Open Sans ExtraBold"/>
                <a:ea typeface="Open Sans ExtraBold"/>
                <a:cs typeface="Open Sans ExtraBold"/>
                <a:sym typeface="Open Sans ExtraBold"/>
              </a:defRPr>
            </a:lvl9pPr>
          </a:lstStyle>
          <a:p>
            <a:r>
              <a:rPr lang="en-US" sz="1600" b="1" i="1" dirty="0">
                <a:solidFill>
                  <a:schemeClr val="dk2"/>
                </a:solidFill>
                <a:latin typeface="Assistant" pitchFamily="2" charset="-79"/>
                <a:cs typeface="Assistant" pitchFamily="2" charset="-79"/>
              </a:rPr>
              <a:t>Grammatical Error Correction</a:t>
            </a:r>
            <a:endParaRPr lang="ro-RO" sz="1600" b="1" i="1" dirty="0">
              <a:solidFill>
                <a:schemeClr val="dk2"/>
              </a:solidFill>
              <a:latin typeface="Assistant" pitchFamily="2" charset="-79"/>
              <a:cs typeface="Assistant" pitchFamily="2" charset="-79"/>
            </a:endParaRPr>
          </a:p>
        </p:txBody>
      </p:sp>
      <p:sp>
        <p:nvSpPr>
          <p:cNvPr id="3" name="CasetăText 2">
            <a:extLst>
              <a:ext uri="{FF2B5EF4-FFF2-40B4-BE49-F238E27FC236}">
                <a16:creationId xmlns:a16="http://schemas.microsoft.com/office/drawing/2014/main" id="{D542550D-C0BE-BBD9-A78D-2D7DF94AFA27}"/>
              </a:ext>
            </a:extLst>
          </p:cNvPr>
          <p:cNvSpPr txBox="1"/>
          <p:nvPr/>
        </p:nvSpPr>
        <p:spPr>
          <a:xfrm>
            <a:off x="4354192" y="4835723"/>
            <a:ext cx="308819" cy="307777"/>
          </a:xfrm>
          <a:prstGeom prst="rect">
            <a:avLst/>
          </a:prstGeom>
          <a:noFill/>
        </p:spPr>
        <p:txBody>
          <a:bodyPr wrap="square" rtlCol="0">
            <a:spAutoFit/>
          </a:bodyPr>
          <a:lstStyle/>
          <a:p>
            <a:r>
              <a:rPr lang="en-US" dirty="0">
                <a:latin typeface="Aharoni" panose="02010803020104030203" pitchFamily="2" charset="-79"/>
                <a:cs typeface="Aharoni" panose="02010803020104030203" pitchFamily="2" charset="-79"/>
              </a:rPr>
              <a:t>3</a:t>
            </a:r>
            <a:endParaRPr lang="ro-RO" dirty="0">
              <a:latin typeface="Aharoni" panose="02010803020104030203" pitchFamily="2" charset="-79"/>
              <a:cs typeface="Aharoni" panose="02010803020104030203" pitchFamily="2" charset="-79"/>
            </a:endParaRPr>
          </a:p>
        </p:txBody>
      </p:sp>
      <p:sp>
        <p:nvSpPr>
          <p:cNvPr id="5" name="TextBox 4">
            <a:extLst>
              <a:ext uri="{FF2B5EF4-FFF2-40B4-BE49-F238E27FC236}">
                <a16:creationId xmlns:a16="http://schemas.microsoft.com/office/drawing/2014/main" id="{009E87D5-DE68-08F3-7435-830441F0D263}"/>
              </a:ext>
            </a:extLst>
          </p:cNvPr>
          <p:cNvSpPr txBox="1"/>
          <p:nvPr/>
        </p:nvSpPr>
        <p:spPr>
          <a:xfrm>
            <a:off x="4572000" y="1267481"/>
            <a:ext cx="4000500" cy="160043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ssistant" pitchFamily="2" charset="-79"/>
                <a:cs typeface="Assistant" pitchFamily="2" charset="-79"/>
              </a:rPr>
              <a:t>The dataset was mostly composed of comments from </a:t>
            </a:r>
            <a:r>
              <a:rPr lang="en-US" dirty="0" err="1">
                <a:latin typeface="Assistant" pitchFamily="2" charset="-79"/>
                <a:cs typeface="Assistant" pitchFamily="2" charset="-79"/>
              </a:rPr>
              <a:t>Youtube</a:t>
            </a:r>
            <a:r>
              <a:rPr lang="en-US" dirty="0">
                <a:latin typeface="Assistant" pitchFamily="2" charset="-79"/>
                <a:cs typeface="Assistant" pitchFamily="2" charset="-79"/>
              </a:rPr>
              <a:t> and Reddit. Only Romanian sentences between 10 and 25 words were retained.</a:t>
            </a:r>
          </a:p>
          <a:p>
            <a:pPr marL="285750" indent="-285750">
              <a:buFont typeface="Arial" panose="020B0604020202020204" pitchFamily="34" charset="0"/>
              <a:buChar char="•"/>
            </a:pPr>
            <a:endParaRPr lang="en-US" dirty="0">
              <a:latin typeface="Assistant" pitchFamily="2" charset="-79"/>
              <a:cs typeface="Assistant" pitchFamily="2" charset="-79"/>
            </a:endParaRPr>
          </a:p>
          <a:p>
            <a:pPr marL="285750" indent="-285750">
              <a:buFont typeface="Arial" panose="020B0604020202020204" pitchFamily="34" charset="0"/>
              <a:buChar char="•"/>
            </a:pPr>
            <a:r>
              <a:rPr lang="en-US" dirty="0" err="1">
                <a:latin typeface="Assistant" pitchFamily="2" charset="-79"/>
                <a:cs typeface="Assistant" pitchFamily="2" charset="-79"/>
              </a:rPr>
              <a:t>Aprox</a:t>
            </a:r>
            <a:r>
              <a:rPr lang="en-US" dirty="0">
                <a:latin typeface="Assistant" pitchFamily="2" charset="-79"/>
                <a:cs typeface="Assistant" pitchFamily="2" charset="-79"/>
              </a:rPr>
              <a:t>. 21% of the words contain </a:t>
            </a:r>
            <a:r>
              <a:rPr lang="en-US" dirty="0" err="1">
                <a:latin typeface="Assistant" pitchFamily="2" charset="-79"/>
                <a:cs typeface="Assistant" pitchFamily="2" charset="-79"/>
              </a:rPr>
              <a:t>erros</a:t>
            </a:r>
            <a:r>
              <a:rPr lang="en-US" dirty="0">
                <a:latin typeface="Assistant" pitchFamily="2" charset="-79"/>
                <a:cs typeface="Assistant" pitchFamily="2" charset="-79"/>
              </a:rPr>
              <a:t>. ! Much higher rate than in most similar </a:t>
            </a:r>
            <a:r>
              <a:rPr lang="en-US" dirty="0" err="1">
                <a:latin typeface="Assistant" pitchFamily="2" charset="-79"/>
                <a:cs typeface="Assistant" pitchFamily="2" charset="-79"/>
              </a:rPr>
              <a:t>datsets</a:t>
            </a:r>
            <a:r>
              <a:rPr lang="en-US" dirty="0">
                <a:latin typeface="Assistant" pitchFamily="2" charset="-79"/>
                <a:cs typeface="Assistant" pitchFamily="2" charset="-79"/>
              </a:rPr>
              <a:t>.</a:t>
            </a:r>
          </a:p>
        </p:txBody>
      </p:sp>
      <p:sp>
        <p:nvSpPr>
          <p:cNvPr id="12" name="TextBox 11">
            <a:extLst>
              <a:ext uri="{FF2B5EF4-FFF2-40B4-BE49-F238E27FC236}">
                <a16:creationId xmlns:a16="http://schemas.microsoft.com/office/drawing/2014/main" id="{9C3260E3-F878-FC22-819A-1413FC8400A6}"/>
              </a:ext>
            </a:extLst>
          </p:cNvPr>
          <p:cNvSpPr txBox="1"/>
          <p:nvPr/>
        </p:nvSpPr>
        <p:spPr>
          <a:xfrm>
            <a:off x="4572000" y="2957134"/>
            <a:ext cx="3783496" cy="5232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Assistant" pitchFamily="2" charset="-79"/>
                <a:cs typeface="Assistant" pitchFamily="2" charset="-79"/>
              </a:rPr>
              <a:t>It comprises </a:t>
            </a:r>
            <a:r>
              <a:rPr lang="en-US" b="1" dirty="0">
                <a:latin typeface="Assistant" pitchFamily="2" charset="-79"/>
                <a:cs typeface="Assistant" pitchFamily="2" charset="-79"/>
              </a:rPr>
              <a:t>3K </a:t>
            </a:r>
            <a:r>
              <a:rPr lang="en-US" dirty="0">
                <a:latin typeface="Assistant" pitchFamily="2" charset="-79"/>
                <a:cs typeface="Assistant" pitchFamily="2" charset="-79"/>
              </a:rPr>
              <a:t>real-world Romanian sentence pairs.</a:t>
            </a:r>
          </a:p>
        </p:txBody>
      </p:sp>
    </p:spTree>
    <p:extLst>
      <p:ext uri="{BB962C8B-B14F-4D97-AF65-F5344CB8AC3E}">
        <p14:creationId xmlns:p14="http://schemas.microsoft.com/office/powerpoint/2010/main" val="2966977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anim calcmode="lin" valueType="num">
                                      <p:cBhvr>
                                        <p:cTn id="8" dur="500" fill="hold"/>
                                        <p:tgtEl>
                                          <p:spTgt spid="4"/>
                                        </p:tgtEl>
                                        <p:attrNameLst>
                                          <p:attrName>ppt_x</p:attrName>
                                        </p:attrNameLst>
                                      </p:cBhvr>
                                      <p:tavLst>
                                        <p:tav tm="0">
                                          <p:val>
                                            <p:strVal val="#ppt_x"/>
                                          </p:val>
                                        </p:tav>
                                        <p:tav tm="100000">
                                          <p:val>
                                            <p:strVal val="#ppt_x"/>
                                          </p:val>
                                        </p:tav>
                                      </p:tavLst>
                                    </p:anim>
                                    <p:anim calcmode="lin" valueType="num">
                                      <p:cBhvr>
                                        <p:cTn id="9" dur="500" fill="hold"/>
                                        <p:tgtEl>
                                          <p:spTgt spid="4"/>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anim calcmode="lin" valueType="num">
                                      <p:cBhvr>
                                        <p:cTn id="13" dur="500" fill="hold"/>
                                        <p:tgtEl>
                                          <p:spTgt spid="6"/>
                                        </p:tgtEl>
                                        <p:attrNameLst>
                                          <p:attrName>ppt_x</p:attrName>
                                        </p:attrNameLst>
                                      </p:cBhvr>
                                      <p:tavLst>
                                        <p:tav tm="0">
                                          <p:val>
                                            <p:strVal val="#ppt_x"/>
                                          </p:val>
                                        </p:tav>
                                        <p:tav tm="100000">
                                          <p:val>
                                            <p:strVal val="#ppt_x"/>
                                          </p:val>
                                        </p:tav>
                                      </p:tavLst>
                                    </p:anim>
                                    <p:anim calcmode="lin" valueType="num">
                                      <p:cBhvr>
                                        <p:cTn id="14" dur="500" fill="hold"/>
                                        <p:tgtEl>
                                          <p:spTgt spid="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anim calcmode="lin" valueType="num">
                                      <p:cBhvr>
                                        <p:cTn id="19" dur="500" fill="hold"/>
                                        <p:tgtEl>
                                          <p:spTgt spid="10"/>
                                        </p:tgtEl>
                                        <p:attrNameLst>
                                          <p:attrName>ppt_x</p:attrName>
                                        </p:attrNameLst>
                                      </p:cBhvr>
                                      <p:tavLst>
                                        <p:tav tm="0">
                                          <p:val>
                                            <p:strVal val="#ppt_x"/>
                                          </p:val>
                                        </p:tav>
                                        <p:tav tm="100000">
                                          <p:val>
                                            <p:strVal val="#ppt_x"/>
                                          </p:val>
                                        </p:tav>
                                      </p:tavLst>
                                    </p:anim>
                                    <p:anim calcmode="lin" valueType="num">
                                      <p:cBhvr>
                                        <p:cTn id="20"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1000" fill="hold"/>
                                        <p:tgtEl>
                                          <p:spTgt spid="5"/>
                                        </p:tgtEl>
                                        <p:attrNameLst>
                                          <p:attrName>ppt_x</p:attrName>
                                        </p:attrNameLst>
                                      </p:cBhvr>
                                      <p:tavLst>
                                        <p:tav tm="0">
                                          <p:val>
                                            <p:strVal val="#ppt_x"/>
                                          </p:val>
                                        </p:tav>
                                        <p:tav tm="100000">
                                          <p:val>
                                            <p:strVal val="#ppt_x"/>
                                          </p:val>
                                        </p:tav>
                                      </p:tavLst>
                                    </p:anim>
                                    <p:anim calcmode="lin" valueType="num">
                                      <p:cBhvr additive="base">
                                        <p:cTn id="26" dur="1000" fill="hold"/>
                                        <p:tgtEl>
                                          <p:spTgt spid="5"/>
                                        </p:tgtEl>
                                        <p:attrNameLst>
                                          <p:attrName>ppt_y</p:attrName>
                                        </p:attrNameLst>
                                      </p:cBhvr>
                                      <p:tavLst>
                                        <p:tav tm="0">
                                          <p:val>
                                            <p:strVal val="1+#ppt_h/2"/>
                                          </p:val>
                                        </p:tav>
                                        <p:tav tm="100000">
                                          <p:val>
                                            <p:strVal val="#ppt_y"/>
                                          </p:val>
                                        </p:tav>
                                      </p:tavLst>
                                    </p:anim>
                                  </p:childTnLst>
                                </p:cTn>
                              </p:par>
                              <p:par>
                                <p:cTn id="27" presetID="10" presetClass="entr" presetSubtype="0" fill="hold" grpId="0" nodeType="withEffect">
                                  <p:stCondLst>
                                    <p:cond delay="100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5" grpId="0"/>
      <p:bldP spid="12" grpId="0"/>
    </p:bldLst>
  </p:timing>
</p:sld>
</file>

<file path=ppt/theme/theme1.xml><?xml version="1.0" encoding="utf-8"?>
<a:theme xmlns:a="http://schemas.openxmlformats.org/drawingml/2006/main" name="Accounting College Major by Slidesgo">
  <a:themeElements>
    <a:clrScheme name="Simple Light">
      <a:dk1>
        <a:srgbClr val="111111"/>
      </a:dk1>
      <a:lt1>
        <a:srgbClr val="2344EC"/>
      </a:lt1>
      <a:dk2>
        <a:srgbClr val="3BBB9F"/>
      </a:dk2>
      <a:lt2>
        <a:srgbClr val="F4F4F4"/>
      </a:lt2>
      <a:accent1>
        <a:srgbClr val="FFFFFF"/>
      </a:accent1>
      <a:accent2>
        <a:srgbClr val="FFFFFF"/>
      </a:accent2>
      <a:accent3>
        <a:srgbClr val="FFFFFF"/>
      </a:accent3>
      <a:accent4>
        <a:srgbClr val="FFFFFF"/>
      </a:accent4>
      <a:accent5>
        <a:srgbClr val="FFFFFF"/>
      </a:accent5>
      <a:accent6>
        <a:srgbClr val="FFFFFF"/>
      </a:accent6>
      <a:hlink>
        <a:srgbClr val="11111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4083</TotalTime>
  <Words>2488</Words>
  <Application>Microsoft Office PowerPoint</Application>
  <PresentationFormat>On-screen Show (16:9)</PresentationFormat>
  <Paragraphs>183</Paragraphs>
  <Slides>30</Slides>
  <Notes>30</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Assistant</vt:lpstr>
      <vt:lpstr>Aharoni</vt:lpstr>
      <vt:lpstr>Wingdings</vt:lpstr>
      <vt:lpstr>Arial</vt:lpstr>
      <vt:lpstr>Bebas Neue</vt:lpstr>
      <vt:lpstr>Open Sans ExtraBold</vt:lpstr>
      <vt:lpstr>Accounting College Major by Slidesgo</vt:lpstr>
      <vt:lpstr> Romanian Language Processing:  A Study on Grammar Correction and  News Summarization</vt:lpstr>
      <vt:lpstr>WHY. GEC, ANS for Romanian language?</vt:lpstr>
      <vt:lpstr>What are the objectives ?</vt:lpstr>
      <vt:lpstr>| ANS | What are the objectives ?</vt:lpstr>
      <vt:lpstr>| GEC | What are the objectives ?</vt:lpstr>
      <vt:lpstr>The Datasets.</vt:lpstr>
      <vt:lpstr>| ANS | Datasets Establishment</vt:lpstr>
      <vt:lpstr>| GEC | Datasets Establishment</vt:lpstr>
      <vt:lpstr>| GEC | Datasets Establishment</vt:lpstr>
      <vt:lpstr>| GEC | Datasets Establishment</vt:lpstr>
      <vt:lpstr>Grammar Error Correction</vt:lpstr>
      <vt:lpstr>MEIDv2 (MARCELL ERROR INJECTION DATASET)</vt:lpstr>
      <vt:lpstr>MEIDv2</vt:lpstr>
      <vt:lpstr>MEIDv2</vt:lpstr>
      <vt:lpstr>MEIDv2</vt:lpstr>
      <vt:lpstr>MEIDv2</vt:lpstr>
      <vt:lpstr>The Architecture</vt:lpstr>
      <vt:lpstr>T5</vt:lpstr>
      <vt:lpstr>Data Augmentation</vt:lpstr>
      <vt:lpstr>Back-Translation</vt:lpstr>
      <vt:lpstr>Round-Trip Translation</vt:lpstr>
      <vt:lpstr>Experiments</vt:lpstr>
      <vt:lpstr>Expriments</vt:lpstr>
      <vt:lpstr>Results</vt:lpstr>
      <vt:lpstr>Results – Performance Evaluation</vt:lpstr>
      <vt:lpstr>Results – Performance Evaluation</vt:lpstr>
      <vt:lpstr>Results – Qualitative Evaluation</vt:lpstr>
      <vt:lpstr>Results – SOTA Comparison</vt:lpstr>
      <vt:lpstr>MEIDv2</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Îmbunătățirea detecției limbajului ofensiv  prin distilarea cunoștințelor, învățarea multi-sarcină și augmentarea datelor</dc:title>
  <dc:creator>VLAD</dc:creator>
  <cp:lastModifiedBy>MATEI Vlad-Cristian</cp:lastModifiedBy>
  <cp:revision>45</cp:revision>
  <dcterms:modified xsi:type="dcterms:W3CDTF">2025-06-19T11:48:35Z</dcterms:modified>
</cp:coreProperties>
</file>