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57" r:id="rId3"/>
    <p:sldId id="259" r:id="rId4"/>
    <p:sldId id="278" r:id="rId5"/>
    <p:sldId id="258" r:id="rId6"/>
    <p:sldId id="279" r:id="rId7"/>
    <p:sldId id="280" r:id="rId8"/>
    <p:sldId id="282" r:id="rId9"/>
    <p:sldId id="283" r:id="rId10"/>
    <p:sldId id="284" r:id="rId11"/>
    <p:sldId id="286" r:id="rId12"/>
    <p:sldId id="287" r:id="rId13"/>
    <p:sldId id="285" r:id="rId14"/>
    <p:sldId id="277" r:id="rId15"/>
  </p:sldIdLst>
  <p:sldSz cx="9144000" cy="5143500" type="screen16x9"/>
  <p:notesSz cx="6858000" cy="9144000"/>
  <p:embeddedFontLst>
    <p:embeddedFont>
      <p:font typeface="Aharoni" panose="02010803020104030203" pitchFamily="2" charset="-79"/>
      <p:bold r:id="rId17"/>
    </p:embeddedFont>
    <p:embeddedFont>
      <p:font typeface="Assistant" pitchFamily="2" charset="-79"/>
      <p:regular r:id="rId18"/>
      <p:bold r:id="rId19"/>
    </p:embeddedFont>
    <p:embeddedFont>
      <p:font typeface="Bebas Neue" panose="020B0606020202050201" pitchFamily="34" charset="0"/>
      <p:regular r:id="rId20"/>
    </p:embeddedFont>
    <p:embeddedFont>
      <p:font typeface="Open Sans ExtraBold" panose="020B0906030804020204" pitchFamily="34" charset="0"/>
      <p:bold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94" y="3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1. Advancing research through the development of models specialized for the Romanian Language. I will solve 2 tasks: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News summarization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NER on historical documents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2. I'll create / contribute to the creation of 2 datasets: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Moldovan News for the first task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HistNERo for the second task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57531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1. Advancing research through the development of models specialized for the Romanian Language. I will solve 2 tasks: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News summarization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NER on historical documents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2. I'll create / contribute to the creation of 2 datasets: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Moldovan News for the first task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HistNERo for the second task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48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1. Advancing research through the development of models specialized for the Romanian Language. I will solve 2 tasks: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News summarization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NER on historical documents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2. I'll create / contribute to the creation of 2 datasets: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Moldovan News for the first task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HistNERo for the second task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824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9049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2" name="Google Shape;4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1. Advancing research through the development of models specialized for the Romanian Language. I will solve 2 tasks: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News summarization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NER on historical documents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2. I'll create / contribute to the creation of 2 datasets: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Moldovan News for the first task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HistNERo for the second task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1. Advancing research through the development of models specialized for the Romanian Language. I will solve 2 tasks: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News summarization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NER on historical documents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2. I'll create / contribute to the creation of 2 datasets: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Moldovan News for the first task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-- HistNERo for the second task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097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1629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8874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8205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35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786977" y="1039006"/>
            <a:ext cx="2434870" cy="629400"/>
            <a:chOff x="2948823" y="810406"/>
            <a:chExt cx="2434870" cy="629400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2908473" y="850756"/>
              <a:ext cx="629400" cy="548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3851558" y="850756"/>
              <a:ext cx="629400" cy="548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4794643" y="850756"/>
              <a:ext cx="629400" cy="548700"/>
            </a:xfrm>
            <a:prstGeom prst="triangl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2"/>
          <p:cNvSpPr/>
          <p:nvPr/>
        </p:nvSpPr>
        <p:spPr>
          <a:xfrm>
            <a:off x="0" y="2400300"/>
            <a:ext cx="2743200" cy="27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"/>
          <p:cNvSpPr/>
          <p:nvPr/>
        </p:nvSpPr>
        <p:spPr>
          <a:xfrm flipH="1">
            <a:off x="7458600" y="0"/>
            <a:ext cx="1685400" cy="36576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20004" y="1520025"/>
            <a:ext cx="4935900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solidFill>
                  <a:srgbClr val="19191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720004" y="3839975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 flipH="1">
            <a:off x="6400801" y="2400300"/>
            <a:ext cx="2743200" cy="27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1" y="0"/>
            <a:ext cx="1627800" cy="36576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2285988" y="1354288"/>
            <a:ext cx="4572000" cy="11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801525" y="2735325"/>
            <a:ext cx="3540900" cy="10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2880175"/>
            <a:ext cx="2286000" cy="22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 flipH="1">
            <a:off x="7961700" y="0"/>
            <a:ext cx="1182300" cy="27432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698905" y="1564750"/>
            <a:ext cx="518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2"/>
          </p:nvPr>
        </p:nvSpPr>
        <p:spPr>
          <a:xfrm>
            <a:off x="2259030" y="3023075"/>
            <a:ext cx="5186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000" b="1"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ubTitle" idx="3"/>
          </p:nvPr>
        </p:nvSpPr>
        <p:spPr>
          <a:xfrm>
            <a:off x="1698882" y="2021950"/>
            <a:ext cx="51861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ubTitle" idx="4"/>
          </p:nvPr>
        </p:nvSpPr>
        <p:spPr>
          <a:xfrm>
            <a:off x="2259007" y="3480275"/>
            <a:ext cx="51861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9" name="Google Shape;29;p4"/>
          <p:cNvGrpSpPr/>
          <p:nvPr/>
        </p:nvGrpSpPr>
        <p:grpSpPr>
          <a:xfrm flipH="1">
            <a:off x="-227075" y="-6920"/>
            <a:ext cx="846139" cy="916664"/>
            <a:chOff x="4609750" y="1462400"/>
            <a:chExt cx="1524025" cy="1671525"/>
          </a:xfrm>
        </p:grpSpPr>
        <p:sp>
          <p:nvSpPr>
            <p:cNvPr id="30" name="Google Shape;30;p4"/>
            <p:cNvSpPr/>
            <p:nvPr/>
          </p:nvSpPr>
          <p:spPr>
            <a:xfrm>
              <a:off x="4609750" y="2377625"/>
              <a:ext cx="758475" cy="756250"/>
            </a:xfrm>
            <a:custGeom>
              <a:avLst/>
              <a:gdLst/>
              <a:ahLst/>
              <a:cxnLst/>
              <a:rect l="l" t="t" r="r" b="b"/>
              <a:pathLst>
                <a:path w="30339" h="30250" extrusionOk="0">
                  <a:moveTo>
                    <a:pt x="1" y="0"/>
                  </a:moveTo>
                  <a:lnTo>
                    <a:pt x="1" y="30250"/>
                  </a:lnTo>
                  <a:lnTo>
                    <a:pt x="30338" y="30250"/>
                  </a:lnTo>
                  <a:lnTo>
                    <a:pt x="30338" y="0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4609750" y="1462400"/>
              <a:ext cx="1524025" cy="915275"/>
            </a:xfrm>
            <a:custGeom>
              <a:avLst/>
              <a:gdLst/>
              <a:ahLst/>
              <a:cxnLst/>
              <a:rect l="l" t="t" r="r" b="b"/>
              <a:pathLst>
                <a:path w="60961" h="36611" extrusionOk="0">
                  <a:moveTo>
                    <a:pt x="30621" y="0"/>
                  </a:moveTo>
                  <a:lnTo>
                    <a:pt x="1" y="36610"/>
                  </a:lnTo>
                  <a:lnTo>
                    <a:pt x="30337" y="3661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5368175" y="1462400"/>
              <a:ext cx="765600" cy="1671525"/>
            </a:xfrm>
            <a:custGeom>
              <a:avLst/>
              <a:gdLst/>
              <a:ahLst/>
              <a:cxnLst/>
              <a:rect l="l" t="t" r="r" b="b"/>
              <a:pathLst>
                <a:path w="30624" h="66861" extrusionOk="0">
                  <a:moveTo>
                    <a:pt x="30623" y="0"/>
                  </a:moveTo>
                  <a:lnTo>
                    <a:pt x="0" y="36610"/>
                  </a:lnTo>
                  <a:lnTo>
                    <a:pt x="0" y="66860"/>
                  </a:lnTo>
                  <a:lnTo>
                    <a:pt x="30623" y="30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720000" y="459517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0" y="2880175"/>
            <a:ext cx="2286000" cy="22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"/>
          <p:cNvSpPr/>
          <p:nvPr/>
        </p:nvSpPr>
        <p:spPr>
          <a:xfrm flipH="1">
            <a:off x="7961700" y="0"/>
            <a:ext cx="1182300" cy="27432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720000" y="2724913"/>
            <a:ext cx="233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720000" y="3105913"/>
            <a:ext cx="2336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2"/>
          </p:nvPr>
        </p:nvSpPr>
        <p:spPr>
          <a:xfrm>
            <a:off x="3403800" y="2724913"/>
            <a:ext cx="233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3"/>
          </p:nvPr>
        </p:nvSpPr>
        <p:spPr>
          <a:xfrm>
            <a:off x="3403800" y="3105913"/>
            <a:ext cx="2336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title" idx="4"/>
          </p:nvPr>
        </p:nvSpPr>
        <p:spPr>
          <a:xfrm>
            <a:off x="6087600" y="2724913"/>
            <a:ext cx="2336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5"/>
          </p:nvPr>
        </p:nvSpPr>
        <p:spPr>
          <a:xfrm>
            <a:off x="6087600" y="3105913"/>
            <a:ext cx="23364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 flipH="1">
            <a:off x="-227075" y="-6920"/>
            <a:ext cx="846139" cy="916664"/>
            <a:chOff x="4609750" y="1462400"/>
            <a:chExt cx="1524025" cy="1671525"/>
          </a:xfrm>
        </p:grpSpPr>
        <p:sp>
          <p:nvSpPr>
            <p:cNvPr id="44" name="Google Shape;44;p5"/>
            <p:cNvSpPr/>
            <p:nvPr/>
          </p:nvSpPr>
          <p:spPr>
            <a:xfrm>
              <a:off x="4609750" y="2377625"/>
              <a:ext cx="758475" cy="756250"/>
            </a:xfrm>
            <a:custGeom>
              <a:avLst/>
              <a:gdLst/>
              <a:ahLst/>
              <a:cxnLst/>
              <a:rect l="l" t="t" r="r" b="b"/>
              <a:pathLst>
                <a:path w="30339" h="30250" extrusionOk="0">
                  <a:moveTo>
                    <a:pt x="1" y="0"/>
                  </a:moveTo>
                  <a:lnTo>
                    <a:pt x="1" y="30250"/>
                  </a:lnTo>
                  <a:lnTo>
                    <a:pt x="30338" y="30250"/>
                  </a:lnTo>
                  <a:lnTo>
                    <a:pt x="30338" y="0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4609750" y="1462400"/>
              <a:ext cx="1524025" cy="915275"/>
            </a:xfrm>
            <a:custGeom>
              <a:avLst/>
              <a:gdLst/>
              <a:ahLst/>
              <a:cxnLst/>
              <a:rect l="l" t="t" r="r" b="b"/>
              <a:pathLst>
                <a:path w="60961" h="36611" extrusionOk="0">
                  <a:moveTo>
                    <a:pt x="30621" y="0"/>
                  </a:moveTo>
                  <a:lnTo>
                    <a:pt x="1" y="36610"/>
                  </a:lnTo>
                  <a:lnTo>
                    <a:pt x="30337" y="3661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5368175" y="1462400"/>
              <a:ext cx="765600" cy="1671525"/>
            </a:xfrm>
            <a:custGeom>
              <a:avLst/>
              <a:gdLst/>
              <a:ahLst/>
              <a:cxnLst/>
              <a:rect l="l" t="t" r="r" b="b"/>
              <a:pathLst>
                <a:path w="30624" h="66861" extrusionOk="0">
                  <a:moveTo>
                    <a:pt x="30623" y="0"/>
                  </a:moveTo>
                  <a:lnTo>
                    <a:pt x="0" y="36610"/>
                  </a:lnTo>
                  <a:lnTo>
                    <a:pt x="0" y="66860"/>
                  </a:lnTo>
                  <a:lnTo>
                    <a:pt x="30623" y="30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5"/>
          <p:cNvSpPr txBox="1">
            <a:spLocks noGrp="1"/>
          </p:cNvSpPr>
          <p:nvPr>
            <p:ph type="title" idx="6"/>
          </p:nvPr>
        </p:nvSpPr>
        <p:spPr>
          <a:xfrm>
            <a:off x="720000" y="459517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 rot="10800000">
            <a:off x="6400800" y="-43"/>
            <a:ext cx="2743200" cy="27432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"/>
          <p:cNvSpPr/>
          <p:nvPr/>
        </p:nvSpPr>
        <p:spPr>
          <a:xfrm rot="10800000" flipH="1">
            <a:off x="0" y="1485857"/>
            <a:ext cx="1627800" cy="36576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2286000" y="2179625"/>
            <a:ext cx="45720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title" idx="2"/>
          </p:nvPr>
        </p:nvSpPr>
        <p:spPr>
          <a:xfrm>
            <a:off x="3931875" y="539994"/>
            <a:ext cx="1280100" cy="128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ubTitle" idx="1"/>
          </p:nvPr>
        </p:nvSpPr>
        <p:spPr>
          <a:xfrm>
            <a:off x="2286000" y="2803394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/>
          <p:nvPr/>
        </p:nvSpPr>
        <p:spPr>
          <a:xfrm>
            <a:off x="0" y="2880175"/>
            <a:ext cx="2286000" cy="22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 flipH="1">
            <a:off x="7961700" y="0"/>
            <a:ext cx="1182300" cy="27432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 txBox="1">
            <a:spLocks noGrp="1"/>
          </p:cNvSpPr>
          <p:nvPr>
            <p:ph type="title"/>
          </p:nvPr>
        </p:nvSpPr>
        <p:spPr>
          <a:xfrm>
            <a:off x="720000" y="1887975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title" idx="2"/>
          </p:nvPr>
        </p:nvSpPr>
        <p:spPr>
          <a:xfrm>
            <a:off x="720005" y="1310030"/>
            <a:ext cx="504300" cy="46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1"/>
          </p:nvPr>
        </p:nvSpPr>
        <p:spPr>
          <a:xfrm>
            <a:off x="720000" y="2277861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title" idx="3"/>
          </p:nvPr>
        </p:nvSpPr>
        <p:spPr>
          <a:xfrm>
            <a:off x="3566100" y="1887975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title" idx="4"/>
          </p:nvPr>
        </p:nvSpPr>
        <p:spPr>
          <a:xfrm>
            <a:off x="3569857" y="1310030"/>
            <a:ext cx="504300" cy="4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subTitle" idx="5"/>
          </p:nvPr>
        </p:nvSpPr>
        <p:spPr>
          <a:xfrm>
            <a:off x="3566100" y="2277861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title" idx="6"/>
          </p:nvPr>
        </p:nvSpPr>
        <p:spPr>
          <a:xfrm>
            <a:off x="6412200" y="1887975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title" idx="7"/>
          </p:nvPr>
        </p:nvSpPr>
        <p:spPr>
          <a:xfrm>
            <a:off x="6383809" y="1310030"/>
            <a:ext cx="504300" cy="46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8"/>
          </p:nvPr>
        </p:nvSpPr>
        <p:spPr>
          <a:xfrm>
            <a:off x="6412200" y="2277861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title" idx="9"/>
          </p:nvPr>
        </p:nvSpPr>
        <p:spPr>
          <a:xfrm>
            <a:off x="720000" y="3657700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title" idx="13"/>
          </p:nvPr>
        </p:nvSpPr>
        <p:spPr>
          <a:xfrm>
            <a:off x="720005" y="3072509"/>
            <a:ext cx="504300" cy="4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subTitle" idx="14"/>
          </p:nvPr>
        </p:nvSpPr>
        <p:spPr>
          <a:xfrm>
            <a:off x="720000" y="4047586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title" idx="15"/>
          </p:nvPr>
        </p:nvSpPr>
        <p:spPr>
          <a:xfrm>
            <a:off x="3566100" y="3657700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title" idx="16"/>
          </p:nvPr>
        </p:nvSpPr>
        <p:spPr>
          <a:xfrm>
            <a:off x="3569857" y="3072509"/>
            <a:ext cx="504300" cy="467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ubTitle" idx="17"/>
          </p:nvPr>
        </p:nvSpPr>
        <p:spPr>
          <a:xfrm>
            <a:off x="3566100" y="4047586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title" idx="18"/>
          </p:nvPr>
        </p:nvSpPr>
        <p:spPr>
          <a:xfrm>
            <a:off x="6412200" y="3657700"/>
            <a:ext cx="2011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title" idx="19"/>
          </p:nvPr>
        </p:nvSpPr>
        <p:spPr>
          <a:xfrm>
            <a:off x="6383809" y="3072509"/>
            <a:ext cx="504300" cy="46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3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subTitle" idx="20"/>
          </p:nvPr>
        </p:nvSpPr>
        <p:spPr>
          <a:xfrm>
            <a:off x="6412200" y="4047586"/>
            <a:ext cx="20118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flipH="1">
            <a:off x="-227075" y="-6920"/>
            <a:ext cx="846139" cy="916664"/>
            <a:chOff x="4609750" y="1462400"/>
            <a:chExt cx="1524025" cy="1671525"/>
          </a:xfrm>
        </p:grpSpPr>
        <p:sp>
          <p:nvSpPr>
            <p:cNvPr id="80" name="Google Shape;80;p8"/>
            <p:cNvSpPr/>
            <p:nvPr/>
          </p:nvSpPr>
          <p:spPr>
            <a:xfrm>
              <a:off x="4609750" y="2377625"/>
              <a:ext cx="758475" cy="756250"/>
            </a:xfrm>
            <a:custGeom>
              <a:avLst/>
              <a:gdLst/>
              <a:ahLst/>
              <a:cxnLst/>
              <a:rect l="l" t="t" r="r" b="b"/>
              <a:pathLst>
                <a:path w="30339" h="30250" extrusionOk="0">
                  <a:moveTo>
                    <a:pt x="1" y="0"/>
                  </a:moveTo>
                  <a:lnTo>
                    <a:pt x="1" y="30250"/>
                  </a:lnTo>
                  <a:lnTo>
                    <a:pt x="30338" y="30250"/>
                  </a:lnTo>
                  <a:lnTo>
                    <a:pt x="30338" y="0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4609750" y="1462400"/>
              <a:ext cx="1524025" cy="915275"/>
            </a:xfrm>
            <a:custGeom>
              <a:avLst/>
              <a:gdLst/>
              <a:ahLst/>
              <a:cxnLst/>
              <a:rect l="l" t="t" r="r" b="b"/>
              <a:pathLst>
                <a:path w="60961" h="36611" extrusionOk="0">
                  <a:moveTo>
                    <a:pt x="30621" y="0"/>
                  </a:moveTo>
                  <a:lnTo>
                    <a:pt x="1" y="36610"/>
                  </a:lnTo>
                  <a:lnTo>
                    <a:pt x="30337" y="36610"/>
                  </a:lnTo>
                  <a:lnTo>
                    <a:pt x="60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5368175" y="1462400"/>
              <a:ext cx="765600" cy="1671525"/>
            </a:xfrm>
            <a:custGeom>
              <a:avLst/>
              <a:gdLst/>
              <a:ahLst/>
              <a:cxnLst/>
              <a:rect l="l" t="t" r="r" b="b"/>
              <a:pathLst>
                <a:path w="30624" h="66861" extrusionOk="0">
                  <a:moveTo>
                    <a:pt x="30623" y="0"/>
                  </a:moveTo>
                  <a:lnTo>
                    <a:pt x="0" y="36610"/>
                  </a:lnTo>
                  <a:lnTo>
                    <a:pt x="0" y="66860"/>
                  </a:lnTo>
                  <a:lnTo>
                    <a:pt x="30623" y="30258"/>
                  </a:lnTo>
                  <a:lnTo>
                    <a:pt x="30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8"/>
          <p:cNvSpPr txBox="1">
            <a:spLocks noGrp="1"/>
          </p:cNvSpPr>
          <p:nvPr>
            <p:ph type="title" idx="21"/>
          </p:nvPr>
        </p:nvSpPr>
        <p:spPr>
          <a:xfrm>
            <a:off x="720000" y="459517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>
            <a:spLocks noGrp="1"/>
          </p:cNvSpPr>
          <p:nvPr>
            <p:ph type="ctrTitle"/>
          </p:nvPr>
        </p:nvSpPr>
        <p:spPr>
          <a:xfrm>
            <a:off x="2429950" y="54000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86" name="Google Shape;86;p9"/>
          <p:cNvSpPr txBox="1">
            <a:spLocks noGrp="1"/>
          </p:cNvSpPr>
          <p:nvPr>
            <p:ph type="subTitle" idx="1"/>
          </p:nvPr>
        </p:nvSpPr>
        <p:spPr>
          <a:xfrm>
            <a:off x="2425075" y="1537800"/>
            <a:ext cx="4293900" cy="12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9"/>
          <p:cNvSpPr txBox="1"/>
          <p:nvPr/>
        </p:nvSpPr>
        <p:spPr>
          <a:xfrm>
            <a:off x="2450300" y="3872100"/>
            <a:ext cx="4243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 This presentation template was created by </a:t>
            </a:r>
            <a:r>
              <a:rPr lang="en-US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/>
              </a:rPr>
              <a:t>Slidesgo</a:t>
            </a:r>
            <a:r>
              <a:rPr lang="en-US"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including icons by </a:t>
            </a:r>
            <a:r>
              <a:rPr lang="en-US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/>
              </a:rPr>
              <a:t>Flaticon</a:t>
            </a:r>
            <a:r>
              <a:rPr lang="en-US" sz="12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 and infographics &amp; images by </a:t>
            </a:r>
            <a:r>
              <a:rPr lang="en-US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/>
              </a:rPr>
              <a:t>Freepik</a:t>
            </a:r>
            <a:endParaRPr sz="1200" b="0" i="0" u="none" strike="noStrike" cap="non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0" y="2880175"/>
            <a:ext cx="2286000" cy="22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9"/>
          <p:cNvSpPr/>
          <p:nvPr/>
        </p:nvSpPr>
        <p:spPr>
          <a:xfrm flipH="1">
            <a:off x="7961700" y="0"/>
            <a:ext cx="1182300" cy="27432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1"/>
          <p:cNvSpPr/>
          <p:nvPr/>
        </p:nvSpPr>
        <p:spPr>
          <a:xfrm>
            <a:off x="0" y="2880175"/>
            <a:ext cx="2286000" cy="2286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/>
          <p:nvPr/>
        </p:nvSpPr>
        <p:spPr>
          <a:xfrm flipH="1">
            <a:off x="7961700" y="0"/>
            <a:ext cx="1182300" cy="2743200"/>
          </a:xfrm>
          <a:prstGeom prst="snip2DiagRect">
            <a:avLst>
              <a:gd name="adj1" fmla="val 0"/>
              <a:gd name="adj2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5876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pen Sans ExtraBold"/>
              <a:buNone/>
              <a:defRPr sz="3000" b="1" i="0" u="none" strike="noStrike" cap="none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ssistant"/>
              <a:buChar char="■"/>
              <a:defRPr sz="1400" b="0" i="0" u="none" strike="noStrike" cap="non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ctrTitle"/>
          </p:nvPr>
        </p:nvSpPr>
        <p:spPr>
          <a:xfrm>
            <a:off x="781709" y="1291886"/>
            <a:ext cx="8147044" cy="192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3200" dirty="0">
                <a:solidFill>
                  <a:schemeClr val="tx1"/>
                </a:solidFill>
              </a:rPr>
              <a:t>The Learning Agency Lab </a:t>
            </a:r>
            <a:br>
              <a:rPr lang="en-US" sz="3200" dirty="0">
                <a:solidFill>
                  <a:srgbClr val="0070C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PII Data Detection</a:t>
            </a:r>
            <a:endParaRPr lang="en-US" sz="3200" dirty="0">
              <a:solidFill>
                <a:schemeClr val="dk1"/>
              </a:solidFill>
            </a:endParaRPr>
          </a:p>
        </p:txBody>
      </p:sp>
      <p:sp>
        <p:nvSpPr>
          <p:cNvPr id="99" name="Google Shape;99;p12"/>
          <p:cNvSpPr txBox="1">
            <a:spLocks noGrp="1"/>
          </p:cNvSpPr>
          <p:nvPr>
            <p:ph type="subTitle" idx="1"/>
          </p:nvPr>
        </p:nvSpPr>
        <p:spPr>
          <a:xfrm>
            <a:off x="2962658" y="4296489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University Politehnica of Bucharest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0" name="Google Shape;100;p12"/>
          <p:cNvSpPr/>
          <p:nvPr/>
        </p:nvSpPr>
        <p:spPr>
          <a:xfrm>
            <a:off x="385062" y="309388"/>
            <a:ext cx="1280100" cy="2742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rPr>
              <a:t>Slidesgo School</a:t>
            </a:r>
            <a:endParaRPr sz="1200" b="0" i="0" u="none" strike="noStrike" cap="none">
              <a:solidFill>
                <a:schemeClr val="accen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101" name="Google Shape;101;p12" descr="O imagine care conține text, siglă, Font, Marcă comercială&#10;&#10;Descriere generată automat"/>
          <p:cNvPicPr preferRelativeResize="0"/>
          <p:nvPr/>
        </p:nvPicPr>
        <p:blipFill rotWithShape="1">
          <a:blip r:embed="rId3">
            <a:alphaModFix/>
          </a:blip>
          <a:srcRect t="-206" b="206"/>
          <a:stretch/>
        </p:blipFill>
        <p:spPr>
          <a:xfrm>
            <a:off x="8035503" y="4054614"/>
            <a:ext cx="893250" cy="89325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102" name="Google Shape;102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042" y="214617"/>
            <a:ext cx="1471290" cy="650386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2"/>
          <p:cNvSpPr txBox="1"/>
          <p:nvPr/>
        </p:nvSpPr>
        <p:spPr>
          <a:xfrm>
            <a:off x="6807929" y="2981286"/>
            <a:ext cx="2229600" cy="3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None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Matei Vlad Cristian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5"/>
          <p:cNvGrpSpPr/>
          <p:nvPr/>
        </p:nvGrpSpPr>
        <p:grpSpPr>
          <a:xfrm>
            <a:off x="5314475" y="1118206"/>
            <a:ext cx="548568" cy="547870"/>
            <a:chOff x="4017254" y="1368896"/>
            <a:chExt cx="466390" cy="465836"/>
          </a:xfrm>
        </p:grpSpPr>
        <p:sp>
          <p:nvSpPr>
            <p:cNvPr id="137" name="Google Shape;137;p15"/>
            <p:cNvSpPr/>
            <p:nvPr/>
          </p:nvSpPr>
          <p:spPr>
            <a:xfrm>
              <a:off x="4017309" y="1563193"/>
              <a:ext cx="432150" cy="271539"/>
            </a:xfrm>
            <a:custGeom>
              <a:avLst/>
              <a:gdLst/>
              <a:ahLst/>
              <a:cxnLst/>
              <a:rect l="l" t="t" r="r" b="b"/>
              <a:pathLst>
                <a:path w="15587" h="9794" extrusionOk="0">
                  <a:moveTo>
                    <a:pt x="3773" y="2050"/>
                  </a:moveTo>
                  <a:cubicBezTo>
                    <a:pt x="4142" y="2050"/>
                    <a:pt x="4443" y="2352"/>
                    <a:pt x="4443" y="2722"/>
                  </a:cubicBezTo>
                  <a:lnTo>
                    <a:pt x="4443" y="3827"/>
                  </a:lnTo>
                  <a:lnTo>
                    <a:pt x="2470" y="3827"/>
                  </a:lnTo>
                  <a:lnTo>
                    <a:pt x="2470" y="2722"/>
                  </a:lnTo>
                  <a:lnTo>
                    <a:pt x="2469" y="2722"/>
                  </a:lnTo>
                  <a:cubicBezTo>
                    <a:pt x="2469" y="2352"/>
                    <a:pt x="2769" y="2050"/>
                    <a:pt x="3138" y="2050"/>
                  </a:cubicBezTo>
                  <a:close/>
                  <a:moveTo>
                    <a:pt x="8111" y="880"/>
                  </a:moveTo>
                  <a:cubicBezTo>
                    <a:pt x="8480" y="880"/>
                    <a:pt x="8780" y="1181"/>
                    <a:pt x="8780" y="1553"/>
                  </a:cubicBezTo>
                  <a:lnTo>
                    <a:pt x="8780" y="3827"/>
                  </a:lnTo>
                  <a:lnTo>
                    <a:pt x="6807" y="3827"/>
                  </a:lnTo>
                  <a:lnTo>
                    <a:pt x="6807" y="1553"/>
                  </a:lnTo>
                  <a:lnTo>
                    <a:pt x="6805" y="1553"/>
                  </a:lnTo>
                  <a:cubicBezTo>
                    <a:pt x="6805" y="1181"/>
                    <a:pt x="7107" y="880"/>
                    <a:pt x="7476" y="880"/>
                  </a:cubicBezTo>
                  <a:close/>
                  <a:moveTo>
                    <a:pt x="12449" y="535"/>
                  </a:moveTo>
                  <a:cubicBezTo>
                    <a:pt x="12818" y="535"/>
                    <a:pt x="13118" y="837"/>
                    <a:pt x="13118" y="1208"/>
                  </a:cubicBezTo>
                  <a:lnTo>
                    <a:pt x="13118" y="3827"/>
                  </a:lnTo>
                  <a:lnTo>
                    <a:pt x="11143" y="3827"/>
                  </a:lnTo>
                  <a:lnTo>
                    <a:pt x="11143" y="1208"/>
                  </a:lnTo>
                  <a:cubicBezTo>
                    <a:pt x="11143" y="837"/>
                    <a:pt x="11443" y="535"/>
                    <a:pt x="11813" y="535"/>
                  </a:cubicBezTo>
                  <a:close/>
                  <a:moveTo>
                    <a:pt x="15089" y="4323"/>
                  </a:moveTo>
                  <a:lnTo>
                    <a:pt x="15089" y="5184"/>
                  </a:lnTo>
                  <a:cubicBezTo>
                    <a:pt x="15089" y="5670"/>
                    <a:pt x="14695" y="6065"/>
                    <a:pt x="14212" y="6065"/>
                  </a:cubicBezTo>
                  <a:lnTo>
                    <a:pt x="1372" y="6065"/>
                  </a:lnTo>
                  <a:cubicBezTo>
                    <a:pt x="889" y="6065"/>
                    <a:pt x="496" y="5668"/>
                    <a:pt x="496" y="5184"/>
                  </a:cubicBezTo>
                  <a:lnTo>
                    <a:pt x="496" y="4323"/>
                  </a:lnTo>
                  <a:close/>
                  <a:moveTo>
                    <a:pt x="8712" y="6560"/>
                  </a:moveTo>
                  <a:lnTo>
                    <a:pt x="8712" y="8060"/>
                  </a:lnTo>
                  <a:lnTo>
                    <a:pt x="6875" y="8060"/>
                  </a:lnTo>
                  <a:lnTo>
                    <a:pt x="6875" y="6560"/>
                  </a:lnTo>
                  <a:close/>
                  <a:moveTo>
                    <a:pt x="11524" y="8555"/>
                  </a:moveTo>
                  <a:cubicBezTo>
                    <a:pt x="11618" y="8558"/>
                    <a:pt x="11695" y="8634"/>
                    <a:pt x="11695" y="8727"/>
                  </a:cubicBezTo>
                  <a:lnTo>
                    <a:pt x="11695" y="9129"/>
                  </a:lnTo>
                  <a:cubicBezTo>
                    <a:pt x="11695" y="9224"/>
                    <a:pt x="11618" y="9299"/>
                    <a:pt x="11524" y="9299"/>
                  </a:cubicBezTo>
                  <a:lnTo>
                    <a:pt x="4061" y="9299"/>
                  </a:lnTo>
                  <a:cubicBezTo>
                    <a:pt x="3966" y="9299"/>
                    <a:pt x="3891" y="9222"/>
                    <a:pt x="3891" y="9129"/>
                  </a:cubicBezTo>
                  <a:lnTo>
                    <a:pt x="3891" y="8725"/>
                  </a:lnTo>
                  <a:cubicBezTo>
                    <a:pt x="3891" y="8631"/>
                    <a:pt x="3966" y="8555"/>
                    <a:pt x="4061" y="8555"/>
                  </a:cubicBezTo>
                  <a:close/>
                  <a:moveTo>
                    <a:pt x="15338" y="1"/>
                  </a:moveTo>
                  <a:cubicBezTo>
                    <a:pt x="15200" y="1"/>
                    <a:pt x="15089" y="112"/>
                    <a:pt x="15089" y="249"/>
                  </a:cubicBezTo>
                  <a:lnTo>
                    <a:pt x="15089" y="3829"/>
                  </a:lnTo>
                  <a:lnTo>
                    <a:pt x="13614" y="3829"/>
                  </a:lnTo>
                  <a:lnTo>
                    <a:pt x="13614" y="1210"/>
                  </a:lnTo>
                  <a:cubicBezTo>
                    <a:pt x="13614" y="566"/>
                    <a:pt x="13091" y="42"/>
                    <a:pt x="12449" y="42"/>
                  </a:cubicBezTo>
                  <a:lnTo>
                    <a:pt x="11813" y="42"/>
                  </a:lnTo>
                  <a:cubicBezTo>
                    <a:pt x="11170" y="42"/>
                    <a:pt x="10648" y="566"/>
                    <a:pt x="10648" y="1210"/>
                  </a:cubicBezTo>
                  <a:lnTo>
                    <a:pt x="10648" y="3829"/>
                  </a:lnTo>
                  <a:lnTo>
                    <a:pt x="9276" y="3829"/>
                  </a:lnTo>
                  <a:lnTo>
                    <a:pt x="9276" y="1555"/>
                  </a:lnTo>
                  <a:cubicBezTo>
                    <a:pt x="9276" y="910"/>
                    <a:pt x="8753" y="386"/>
                    <a:pt x="8111" y="386"/>
                  </a:cubicBezTo>
                  <a:lnTo>
                    <a:pt x="7474" y="386"/>
                  </a:lnTo>
                  <a:cubicBezTo>
                    <a:pt x="6832" y="386"/>
                    <a:pt x="6310" y="910"/>
                    <a:pt x="6310" y="1555"/>
                  </a:cubicBezTo>
                  <a:lnTo>
                    <a:pt x="6310" y="3829"/>
                  </a:lnTo>
                  <a:lnTo>
                    <a:pt x="4938" y="3829"/>
                  </a:lnTo>
                  <a:lnTo>
                    <a:pt x="4938" y="2725"/>
                  </a:lnTo>
                  <a:cubicBezTo>
                    <a:pt x="4938" y="2080"/>
                    <a:pt x="4416" y="1556"/>
                    <a:pt x="3773" y="1556"/>
                  </a:cubicBezTo>
                  <a:lnTo>
                    <a:pt x="3138" y="1556"/>
                  </a:lnTo>
                  <a:cubicBezTo>
                    <a:pt x="2494" y="1556"/>
                    <a:pt x="1973" y="2080"/>
                    <a:pt x="1973" y="2725"/>
                  </a:cubicBezTo>
                  <a:lnTo>
                    <a:pt x="1973" y="3829"/>
                  </a:lnTo>
                  <a:lnTo>
                    <a:pt x="497" y="3829"/>
                  </a:lnTo>
                  <a:lnTo>
                    <a:pt x="497" y="2661"/>
                  </a:lnTo>
                  <a:cubicBezTo>
                    <a:pt x="497" y="2523"/>
                    <a:pt x="386" y="2413"/>
                    <a:pt x="249" y="2413"/>
                  </a:cubicBezTo>
                  <a:cubicBezTo>
                    <a:pt x="112" y="2413"/>
                    <a:pt x="0" y="2523"/>
                    <a:pt x="0" y="2661"/>
                  </a:cubicBezTo>
                  <a:lnTo>
                    <a:pt x="0" y="4075"/>
                  </a:lnTo>
                  <a:lnTo>
                    <a:pt x="0" y="4076"/>
                  </a:lnTo>
                  <a:lnTo>
                    <a:pt x="0" y="5181"/>
                  </a:lnTo>
                  <a:cubicBezTo>
                    <a:pt x="0" y="5941"/>
                    <a:pt x="617" y="6558"/>
                    <a:pt x="1372" y="6558"/>
                  </a:cubicBezTo>
                  <a:lnTo>
                    <a:pt x="6378" y="6558"/>
                  </a:lnTo>
                  <a:lnTo>
                    <a:pt x="6378" y="8058"/>
                  </a:lnTo>
                  <a:lnTo>
                    <a:pt x="4061" y="8058"/>
                  </a:lnTo>
                  <a:cubicBezTo>
                    <a:pt x="3693" y="8058"/>
                    <a:pt x="3395" y="8356"/>
                    <a:pt x="3395" y="8724"/>
                  </a:cubicBezTo>
                  <a:lnTo>
                    <a:pt x="3395" y="9127"/>
                  </a:lnTo>
                  <a:cubicBezTo>
                    <a:pt x="3395" y="9495"/>
                    <a:pt x="3693" y="9793"/>
                    <a:pt x="4061" y="9793"/>
                  </a:cubicBezTo>
                  <a:lnTo>
                    <a:pt x="11523" y="9793"/>
                  </a:lnTo>
                  <a:cubicBezTo>
                    <a:pt x="11891" y="9793"/>
                    <a:pt x="12189" y="9495"/>
                    <a:pt x="12189" y="9127"/>
                  </a:cubicBezTo>
                  <a:lnTo>
                    <a:pt x="12189" y="8724"/>
                  </a:lnTo>
                  <a:cubicBezTo>
                    <a:pt x="12189" y="8356"/>
                    <a:pt x="11891" y="8058"/>
                    <a:pt x="11523" y="8058"/>
                  </a:cubicBezTo>
                  <a:lnTo>
                    <a:pt x="9206" y="8058"/>
                  </a:lnTo>
                  <a:lnTo>
                    <a:pt x="9206" y="6558"/>
                  </a:lnTo>
                  <a:lnTo>
                    <a:pt x="14212" y="6558"/>
                  </a:lnTo>
                  <a:cubicBezTo>
                    <a:pt x="14967" y="6558"/>
                    <a:pt x="15584" y="5940"/>
                    <a:pt x="15584" y="5181"/>
                  </a:cubicBezTo>
                  <a:lnTo>
                    <a:pt x="15584" y="4073"/>
                  </a:lnTo>
                  <a:lnTo>
                    <a:pt x="15584" y="248"/>
                  </a:lnTo>
                  <a:cubicBezTo>
                    <a:pt x="15587" y="112"/>
                    <a:pt x="15474" y="1"/>
                    <a:pt x="15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049248" y="1524739"/>
              <a:ext cx="63158" cy="54036"/>
            </a:xfrm>
            <a:custGeom>
              <a:avLst/>
              <a:gdLst/>
              <a:ahLst/>
              <a:cxnLst/>
              <a:rect l="l" t="t" r="r" b="b"/>
              <a:pathLst>
                <a:path w="2278" h="1949" extrusionOk="0">
                  <a:moveTo>
                    <a:pt x="283" y="0"/>
                  </a:moveTo>
                  <a:cubicBezTo>
                    <a:pt x="237" y="0"/>
                    <a:pt x="191" y="12"/>
                    <a:pt x="149" y="38"/>
                  </a:cubicBezTo>
                  <a:cubicBezTo>
                    <a:pt x="34" y="111"/>
                    <a:pt x="0" y="266"/>
                    <a:pt x="74" y="381"/>
                  </a:cubicBezTo>
                  <a:lnTo>
                    <a:pt x="999" y="1835"/>
                  </a:lnTo>
                  <a:cubicBezTo>
                    <a:pt x="1041" y="1899"/>
                    <a:pt x="1111" y="1940"/>
                    <a:pt x="1186" y="1947"/>
                  </a:cubicBezTo>
                  <a:cubicBezTo>
                    <a:pt x="1193" y="1947"/>
                    <a:pt x="1200" y="1949"/>
                    <a:pt x="1207" y="1949"/>
                  </a:cubicBezTo>
                  <a:cubicBezTo>
                    <a:pt x="1277" y="1949"/>
                    <a:pt x="1342" y="1920"/>
                    <a:pt x="1391" y="1869"/>
                  </a:cubicBezTo>
                  <a:lnTo>
                    <a:pt x="2185" y="1010"/>
                  </a:lnTo>
                  <a:cubicBezTo>
                    <a:pt x="2277" y="908"/>
                    <a:pt x="2271" y="753"/>
                    <a:pt x="2171" y="659"/>
                  </a:cubicBezTo>
                  <a:cubicBezTo>
                    <a:pt x="2123" y="615"/>
                    <a:pt x="2062" y="594"/>
                    <a:pt x="2002" y="594"/>
                  </a:cubicBezTo>
                  <a:cubicBezTo>
                    <a:pt x="1936" y="594"/>
                    <a:pt x="1870" y="620"/>
                    <a:pt x="1821" y="673"/>
                  </a:cubicBezTo>
                  <a:lnTo>
                    <a:pt x="1246" y="1297"/>
                  </a:lnTo>
                  <a:lnTo>
                    <a:pt x="493" y="115"/>
                  </a:lnTo>
                  <a:cubicBezTo>
                    <a:pt x="446" y="40"/>
                    <a:pt x="365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114374" y="1483428"/>
              <a:ext cx="55700" cy="43140"/>
            </a:xfrm>
            <a:custGeom>
              <a:avLst/>
              <a:gdLst/>
              <a:ahLst/>
              <a:cxnLst/>
              <a:rect l="l" t="t" r="r" b="b"/>
              <a:pathLst>
                <a:path w="2009" h="1556" extrusionOk="0">
                  <a:moveTo>
                    <a:pt x="1144" y="1"/>
                  </a:moveTo>
                  <a:cubicBezTo>
                    <a:pt x="1139" y="1"/>
                    <a:pt x="1135" y="1"/>
                    <a:pt x="1130" y="1"/>
                  </a:cubicBezTo>
                  <a:cubicBezTo>
                    <a:pt x="1059" y="6"/>
                    <a:pt x="992" y="37"/>
                    <a:pt x="947" y="92"/>
                  </a:cubicBezTo>
                  <a:lnTo>
                    <a:pt x="87" y="1151"/>
                  </a:lnTo>
                  <a:cubicBezTo>
                    <a:pt x="1" y="1257"/>
                    <a:pt x="16" y="1413"/>
                    <a:pt x="123" y="1499"/>
                  </a:cubicBezTo>
                  <a:cubicBezTo>
                    <a:pt x="171" y="1537"/>
                    <a:pt x="226" y="1555"/>
                    <a:pt x="282" y="1555"/>
                  </a:cubicBezTo>
                  <a:cubicBezTo>
                    <a:pt x="354" y="1555"/>
                    <a:pt x="425" y="1523"/>
                    <a:pt x="474" y="1463"/>
                  </a:cubicBezTo>
                  <a:lnTo>
                    <a:pt x="1155" y="625"/>
                  </a:lnTo>
                  <a:lnTo>
                    <a:pt x="1556" y="1047"/>
                  </a:lnTo>
                  <a:cubicBezTo>
                    <a:pt x="1604" y="1098"/>
                    <a:pt x="1670" y="1124"/>
                    <a:pt x="1735" y="1124"/>
                  </a:cubicBezTo>
                  <a:cubicBezTo>
                    <a:pt x="1796" y="1124"/>
                    <a:pt x="1857" y="1102"/>
                    <a:pt x="1905" y="1057"/>
                  </a:cubicBezTo>
                  <a:cubicBezTo>
                    <a:pt x="2005" y="962"/>
                    <a:pt x="2009" y="805"/>
                    <a:pt x="1915" y="706"/>
                  </a:cubicBezTo>
                  <a:lnTo>
                    <a:pt x="1320" y="78"/>
                  </a:lnTo>
                  <a:cubicBezTo>
                    <a:pt x="1274" y="29"/>
                    <a:pt x="1211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017254" y="1368896"/>
              <a:ext cx="466390" cy="241956"/>
            </a:xfrm>
            <a:custGeom>
              <a:avLst/>
              <a:gdLst/>
              <a:ahLst/>
              <a:cxnLst/>
              <a:rect l="l" t="t" r="r" b="b"/>
              <a:pathLst>
                <a:path w="16822" h="8727" extrusionOk="0">
                  <a:moveTo>
                    <a:pt x="14005" y="496"/>
                  </a:moveTo>
                  <a:cubicBezTo>
                    <a:pt x="15201" y="497"/>
                    <a:pt x="16189" y="1412"/>
                    <a:pt x="16314" y="2583"/>
                  </a:cubicBezTo>
                  <a:lnTo>
                    <a:pt x="14136" y="2583"/>
                  </a:lnTo>
                  <a:lnTo>
                    <a:pt x="12925" y="765"/>
                  </a:lnTo>
                  <a:cubicBezTo>
                    <a:pt x="13248" y="594"/>
                    <a:pt x="13614" y="496"/>
                    <a:pt x="14005" y="496"/>
                  </a:cubicBezTo>
                  <a:close/>
                  <a:moveTo>
                    <a:pt x="12513" y="1042"/>
                  </a:moveTo>
                  <a:lnTo>
                    <a:pt x="13721" y="2853"/>
                  </a:lnTo>
                  <a:lnTo>
                    <a:pt x="12805" y="4828"/>
                  </a:lnTo>
                  <a:cubicBezTo>
                    <a:pt x="12130" y="4421"/>
                    <a:pt x="11678" y="3678"/>
                    <a:pt x="11678" y="2831"/>
                  </a:cubicBezTo>
                  <a:cubicBezTo>
                    <a:pt x="11678" y="2114"/>
                    <a:pt x="12003" y="1470"/>
                    <a:pt x="12513" y="1042"/>
                  </a:cubicBezTo>
                  <a:close/>
                  <a:moveTo>
                    <a:pt x="16312" y="3078"/>
                  </a:moveTo>
                  <a:cubicBezTo>
                    <a:pt x="16189" y="4250"/>
                    <a:pt x="15201" y="5164"/>
                    <a:pt x="14002" y="5164"/>
                  </a:cubicBezTo>
                  <a:cubicBezTo>
                    <a:pt x="13739" y="5164"/>
                    <a:pt x="13488" y="5120"/>
                    <a:pt x="13252" y="5039"/>
                  </a:cubicBezTo>
                  <a:lnTo>
                    <a:pt x="14160" y="3078"/>
                  </a:lnTo>
                  <a:close/>
                  <a:moveTo>
                    <a:pt x="14002" y="0"/>
                  </a:moveTo>
                  <a:cubicBezTo>
                    <a:pt x="12465" y="0"/>
                    <a:pt x="11211" y="1242"/>
                    <a:pt x="11185" y="2780"/>
                  </a:cubicBezTo>
                  <a:lnTo>
                    <a:pt x="1336" y="2780"/>
                  </a:lnTo>
                  <a:cubicBezTo>
                    <a:pt x="600" y="2780"/>
                    <a:pt x="4" y="3378"/>
                    <a:pt x="4" y="4111"/>
                  </a:cubicBezTo>
                  <a:lnTo>
                    <a:pt x="1" y="8478"/>
                  </a:lnTo>
                  <a:cubicBezTo>
                    <a:pt x="1" y="8614"/>
                    <a:pt x="110" y="8726"/>
                    <a:pt x="249" y="8726"/>
                  </a:cubicBezTo>
                  <a:cubicBezTo>
                    <a:pt x="387" y="8726"/>
                    <a:pt x="498" y="8615"/>
                    <a:pt x="498" y="8479"/>
                  </a:cubicBezTo>
                  <a:lnTo>
                    <a:pt x="501" y="4111"/>
                  </a:lnTo>
                  <a:cubicBezTo>
                    <a:pt x="501" y="3649"/>
                    <a:pt x="876" y="3274"/>
                    <a:pt x="1337" y="3274"/>
                  </a:cubicBezTo>
                  <a:lnTo>
                    <a:pt x="11221" y="3274"/>
                  </a:lnTo>
                  <a:cubicBezTo>
                    <a:pt x="11434" y="4624"/>
                    <a:pt x="12601" y="5659"/>
                    <a:pt x="14005" y="5659"/>
                  </a:cubicBezTo>
                  <a:cubicBezTo>
                    <a:pt x="14390" y="5659"/>
                    <a:pt x="14759" y="5581"/>
                    <a:pt x="15093" y="5439"/>
                  </a:cubicBezTo>
                  <a:lnTo>
                    <a:pt x="15093" y="6130"/>
                  </a:lnTo>
                  <a:cubicBezTo>
                    <a:pt x="15093" y="6267"/>
                    <a:pt x="15202" y="6378"/>
                    <a:pt x="15341" y="6378"/>
                  </a:cubicBezTo>
                  <a:cubicBezTo>
                    <a:pt x="15478" y="6378"/>
                    <a:pt x="15590" y="6269"/>
                    <a:pt x="15590" y="6130"/>
                  </a:cubicBezTo>
                  <a:lnTo>
                    <a:pt x="15590" y="5168"/>
                  </a:lnTo>
                  <a:cubicBezTo>
                    <a:pt x="16332" y="4659"/>
                    <a:pt x="16822" y="3803"/>
                    <a:pt x="16822" y="2831"/>
                  </a:cubicBezTo>
                  <a:cubicBezTo>
                    <a:pt x="16822" y="1270"/>
                    <a:pt x="15557" y="0"/>
                    <a:pt x="14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5"/>
          <p:cNvSpPr txBox="1">
            <a:spLocks noGrp="1"/>
          </p:cNvSpPr>
          <p:nvPr>
            <p:ph type="title" idx="6"/>
          </p:nvPr>
        </p:nvSpPr>
        <p:spPr>
          <a:xfrm>
            <a:off x="720000" y="459517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 dirty="0"/>
              <a:t>Solutions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632017" y="4918684"/>
            <a:ext cx="675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636767" y="1183933"/>
            <a:ext cx="8749200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DeBERTa-v3-large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E0BD5-3FC0-30A2-B0E4-9FC09CFF3C07}"/>
              </a:ext>
            </a:extLst>
          </p:cNvPr>
          <p:cNvSpPr txBox="1"/>
          <p:nvPr/>
        </p:nvSpPr>
        <p:spPr>
          <a:xfrm>
            <a:off x="636766" y="1971380"/>
            <a:ext cx="6758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Score: 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0.956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Epochs: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3-4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Size: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1024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Inference: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predictions &amp; regex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My dataset + Recommended Dataset (any combination)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Training Time: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9h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+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ssistant"/>
                <a:ea typeface="Assistant"/>
                <a:cs typeface="Assistant"/>
                <a:sym typeface="Assistant"/>
              </a:rPr>
              <a:t>Cross-Validation: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 4-3 folds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+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ssistant"/>
                <a:ea typeface="Assistant"/>
                <a:cs typeface="Assistant"/>
                <a:sym typeface="Assistant"/>
              </a:rPr>
              <a:t>Confidence Threshold for O label: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0.9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9800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5"/>
          <p:cNvGrpSpPr/>
          <p:nvPr/>
        </p:nvGrpSpPr>
        <p:grpSpPr>
          <a:xfrm>
            <a:off x="5314475" y="1118206"/>
            <a:ext cx="548568" cy="547870"/>
            <a:chOff x="4017254" y="1368896"/>
            <a:chExt cx="466390" cy="465836"/>
          </a:xfrm>
        </p:grpSpPr>
        <p:sp>
          <p:nvSpPr>
            <p:cNvPr id="137" name="Google Shape;137;p15"/>
            <p:cNvSpPr/>
            <p:nvPr/>
          </p:nvSpPr>
          <p:spPr>
            <a:xfrm>
              <a:off x="4017309" y="1563193"/>
              <a:ext cx="432150" cy="271539"/>
            </a:xfrm>
            <a:custGeom>
              <a:avLst/>
              <a:gdLst/>
              <a:ahLst/>
              <a:cxnLst/>
              <a:rect l="l" t="t" r="r" b="b"/>
              <a:pathLst>
                <a:path w="15587" h="9794" extrusionOk="0">
                  <a:moveTo>
                    <a:pt x="3773" y="2050"/>
                  </a:moveTo>
                  <a:cubicBezTo>
                    <a:pt x="4142" y="2050"/>
                    <a:pt x="4443" y="2352"/>
                    <a:pt x="4443" y="2722"/>
                  </a:cubicBezTo>
                  <a:lnTo>
                    <a:pt x="4443" y="3827"/>
                  </a:lnTo>
                  <a:lnTo>
                    <a:pt x="2470" y="3827"/>
                  </a:lnTo>
                  <a:lnTo>
                    <a:pt x="2470" y="2722"/>
                  </a:lnTo>
                  <a:lnTo>
                    <a:pt x="2469" y="2722"/>
                  </a:lnTo>
                  <a:cubicBezTo>
                    <a:pt x="2469" y="2352"/>
                    <a:pt x="2769" y="2050"/>
                    <a:pt x="3138" y="2050"/>
                  </a:cubicBezTo>
                  <a:close/>
                  <a:moveTo>
                    <a:pt x="8111" y="880"/>
                  </a:moveTo>
                  <a:cubicBezTo>
                    <a:pt x="8480" y="880"/>
                    <a:pt x="8780" y="1181"/>
                    <a:pt x="8780" y="1553"/>
                  </a:cubicBezTo>
                  <a:lnTo>
                    <a:pt x="8780" y="3827"/>
                  </a:lnTo>
                  <a:lnTo>
                    <a:pt x="6807" y="3827"/>
                  </a:lnTo>
                  <a:lnTo>
                    <a:pt x="6807" y="1553"/>
                  </a:lnTo>
                  <a:lnTo>
                    <a:pt x="6805" y="1553"/>
                  </a:lnTo>
                  <a:cubicBezTo>
                    <a:pt x="6805" y="1181"/>
                    <a:pt x="7107" y="880"/>
                    <a:pt x="7476" y="880"/>
                  </a:cubicBezTo>
                  <a:close/>
                  <a:moveTo>
                    <a:pt x="12449" y="535"/>
                  </a:moveTo>
                  <a:cubicBezTo>
                    <a:pt x="12818" y="535"/>
                    <a:pt x="13118" y="837"/>
                    <a:pt x="13118" y="1208"/>
                  </a:cubicBezTo>
                  <a:lnTo>
                    <a:pt x="13118" y="3827"/>
                  </a:lnTo>
                  <a:lnTo>
                    <a:pt x="11143" y="3827"/>
                  </a:lnTo>
                  <a:lnTo>
                    <a:pt x="11143" y="1208"/>
                  </a:lnTo>
                  <a:cubicBezTo>
                    <a:pt x="11143" y="837"/>
                    <a:pt x="11443" y="535"/>
                    <a:pt x="11813" y="535"/>
                  </a:cubicBezTo>
                  <a:close/>
                  <a:moveTo>
                    <a:pt x="15089" y="4323"/>
                  </a:moveTo>
                  <a:lnTo>
                    <a:pt x="15089" y="5184"/>
                  </a:lnTo>
                  <a:cubicBezTo>
                    <a:pt x="15089" y="5670"/>
                    <a:pt x="14695" y="6065"/>
                    <a:pt x="14212" y="6065"/>
                  </a:cubicBezTo>
                  <a:lnTo>
                    <a:pt x="1372" y="6065"/>
                  </a:lnTo>
                  <a:cubicBezTo>
                    <a:pt x="889" y="6065"/>
                    <a:pt x="496" y="5668"/>
                    <a:pt x="496" y="5184"/>
                  </a:cubicBezTo>
                  <a:lnTo>
                    <a:pt x="496" y="4323"/>
                  </a:lnTo>
                  <a:close/>
                  <a:moveTo>
                    <a:pt x="8712" y="6560"/>
                  </a:moveTo>
                  <a:lnTo>
                    <a:pt x="8712" y="8060"/>
                  </a:lnTo>
                  <a:lnTo>
                    <a:pt x="6875" y="8060"/>
                  </a:lnTo>
                  <a:lnTo>
                    <a:pt x="6875" y="6560"/>
                  </a:lnTo>
                  <a:close/>
                  <a:moveTo>
                    <a:pt x="11524" y="8555"/>
                  </a:moveTo>
                  <a:cubicBezTo>
                    <a:pt x="11618" y="8558"/>
                    <a:pt x="11695" y="8634"/>
                    <a:pt x="11695" y="8727"/>
                  </a:cubicBezTo>
                  <a:lnTo>
                    <a:pt x="11695" y="9129"/>
                  </a:lnTo>
                  <a:cubicBezTo>
                    <a:pt x="11695" y="9224"/>
                    <a:pt x="11618" y="9299"/>
                    <a:pt x="11524" y="9299"/>
                  </a:cubicBezTo>
                  <a:lnTo>
                    <a:pt x="4061" y="9299"/>
                  </a:lnTo>
                  <a:cubicBezTo>
                    <a:pt x="3966" y="9299"/>
                    <a:pt x="3891" y="9222"/>
                    <a:pt x="3891" y="9129"/>
                  </a:cubicBezTo>
                  <a:lnTo>
                    <a:pt x="3891" y="8725"/>
                  </a:lnTo>
                  <a:cubicBezTo>
                    <a:pt x="3891" y="8631"/>
                    <a:pt x="3966" y="8555"/>
                    <a:pt x="4061" y="8555"/>
                  </a:cubicBezTo>
                  <a:close/>
                  <a:moveTo>
                    <a:pt x="15338" y="1"/>
                  </a:moveTo>
                  <a:cubicBezTo>
                    <a:pt x="15200" y="1"/>
                    <a:pt x="15089" y="112"/>
                    <a:pt x="15089" y="249"/>
                  </a:cubicBezTo>
                  <a:lnTo>
                    <a:pt x="15089" y="3829"/>
                  </a:lnTo>
                  <a:lnTo>
                    <a:pt x="13614" y="3829"/>
                  </a:lnTo>
                  <a:lnTo>
                    <a:pt x="13614" y="1210"/>
                  </a:lnTo>
                  <a:cubicBezTo>
                    <a:pt x="13614" y="566"/>
                    <a:pt x="13091" y="42"/>
                    <a:pt x="12449" y="42"/>
                  </a:cubicBezTo>
                  <a:lnTo>
                    <a:pt x="11813" y="42"/>
                  </a:lnTo>
                  <a:cubicBezTo>
                    <a:pt x="11170" y="42"/>
                    <a:pt x="10648" y="566"/>
                    <a:pt x="10648" y="1210"/>
                  </a:cubicBezTo>
                  <a:lnTo>
                    <a:pt x="10648" y="3829"/>
                  </a:lnTo>
                  <a:lnTo>
                    <a:pt x="9276" y="3829"/>
                  </a:lnTo>
                  <a:lnTo>
                    <a:pt x="9276" y="1555"/>
                  </a:lnTo>
                  <a:cubicBezTo>
                    <a:pt x="9276" y="910"/>
                    <a:pt x="8753" y="386"/>
                    <a:pt x="8111" y="386"/>
                  </a:cubicBezTo>
                  <a:lnTo>
                    <a:pt x="7474" y="386"/>
                  </a:lnTo>
                  <a:cubicBezTo>
                    <a:pt x="6832" y="386"/>
                    <a:pt x="6310" y="910"/>
                    <a:pt x="6310" y="1555"/>
                  </a:cubicBezTo>
                  <a:lnTo>
                    <a:pt x="6310" y="3829"/>
                  </a:lnTo>
                  <a:lnTo>
                    <a:pt x="4938" y="3829"/>
                  </a:lnTo>
                  <a:lnTo>
                    <a:pt x="4938" y="2725"/>
                  </a:lnTo>
                  <a:cubicBezTo>
                    <a:pt x="4938" y="2080"/>
                    <a:pt x="4416" y="1556"/>
                    <a:pt x="3773" y="1556"/>
                  </a:cubicBezTo>
                  <a:lnTo>
                    <a:pt x="3138" y="1556"/>
                  </a:lnTo>
                  <a:cubicBezTo>
                    <a:pt x="2494" y="1556"/>
                    <a:pt x="1973" y="2080"/>
                    <a:pt x="1973" y="2725"/>
                  </a:cubicBezTo>
                  <a:lnTo>
                    <a:pt x="1973" y="3829"/>
                  </a:lnTo>
                  <a:lnTo>
                    <a:pt x="497" y="3829"/>
                  </a:lnTo>
                  <a:lnTo>
                    <a:pt x="497" y="2661"/>
                  </a:lnTo>
                  <a:cubicBezTo>
                    <a:pt x="497" y="2523"/>
                    <a:pt x="386" y="2413"/>
                    <a:pt x="249" y="2413"/>
                  </a:cubicBezTo>
                  <a:cubicBezTo>
                    <a:pt x="112" y="2413"/>
                    <a:pt x="0" y="2523"/>
                    <a:pt x="0" y="2661"/>
                  </a:cubicBezTo>
                  <a:lnTo>
                    <a:pt x="0" y="4075"/>
                  </a:lnTo>
                  <a:lnTo>
                    <a:pt x="0" y="4076"/>
                  </a:lnTo>
                  <a:lnTo>
                    <a:pt x="0" y="5181"/>
                  </a:lnTo>
                  <a:cubicBezTo>
                    <a:pt x="0" y="5941"/>
                    <a:pt x="617" y="6558"/>
                    <a:pt x="1372" y="6558"/>
                  </a:cubicBezTo>
                  <a:lnTo>
                    <a:pt x="6378" y="6558"/>
                  </a:lnTo>
                  <a:lnTo>
                    <a:pt x="6378" y="8058"/>
                  </a:lnTo>
                  <a:lnTo>
                    <a:pt x="4061" y="8058"/>
                  </a:lnTo>
                  <a:cubicBezTo>
                    <a:pt x="3693" y="8058"/>
                    <a:pt x="3395" y="8356"/>
                    <a:pt x="3395" y="8724"/>
                  </a:cubicBezTo>
                  <a:lnTo>
                    <a:pt x="3395" y="9127"/>
                  </a:lnTo>
                  <a:cubicBezTo>
                    <a:pt x="3395" y="9495"/>
                    <a:pt x="3693" y="9793"/>
                    <a:pt x="4061" y="9793"/>
                  </a:cubicBezTo>
                  <a:lnTo>
                    <a:pt x="11523" y="9793"/>
                  </a:lnTo>
                  <a:cubicBezTo>
                    <a:pt x="11891" y="9793"/>
                    <a:pt x="12189" y="9495"/>
                    <a:pt x="12189" y="9127"/>
                  </a:cubicBezTo>
                  <a:lnTo>
                    <a:pt x="12189" y="8724"/>
                  </a:lnTo>
                  <a:cubicBezTo>
                    <a:pt x="12189" y="8356"/>
                    <a:pt x="11891" y="8058"/>
                    <a:pt x="11523" y="8058"/>
                  </a:cubicBezTo>
                  <a:lnTo>
                    <a:pt x="9206" y="8058"/>
                  </a:lnTo>
                  <a:lnTo>
                    <a:pt x="9206" y="6558"/>
                  </a:lnTo>
                  <a:lnTo>
                    <a:pt x="14212" y="6558"/>
                  </a:lnTo>
                  <a:cubicBezTo>
                    <a:pt x="14967" y="6558"/>
                    <a:pt x="15584" y="5940"/>
                    <a:pt x="15584" y="5181"/>
                  </a:cubicBezTo>
                  <a:lnTo>
                    <a:pt x="15584" y="4073"/>
                  </a:lnTo>
                  <a:lnTo>
                    <a:pt x="15584" y="248"/>
                  </a:lnTo>
                  <a:cubicBezTo>
                    <a:pt x="15587" y="112"/>
                    <a:pt x="15474" y="1"/>
                    <a:pt x="15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049248" y="1524739"/>
              <a:ext cx="63158" cy="54036"/>
            </a:xfrm>
            <a:custGeom>
              <a:avLst/>
              <a:gdLst/>
              <a:ahLst/>
              <a:cxnLst/>
              <a:rect l="l" t="t" r="r" b="b"/>
              <a:pathLst>
                <a:path w="2278" h="1949" extrusionOk="0">
                  <a:moveTo>
                    <a:pt x="283" y="0"/>
                  </a:moveTo>
                  <a:cubicBezTo>
                    <a:pt x="237" y="0"/>
                    <a:pt x="191" y="12"/>
                    <a:pt x="149" y="38"/>
                  </a:cubicBezTo>
                  <a:cubicBezTo>
                    <a:pt x="34" y="111"/>
                    <a:pt x="0" y="266"/>
                    <a:pt x="74" y="381"/>
                  </a:cubicBezTo>
                  <a:lnTo>
                    <a:pt x="999" y="1835"/>
                  </a:lnTo>
                  <a:cubicBezTo>
                    <a:pt x="1041" y="1899"/>
                    <a:pt x="1111" y="1940"/>
                    <a:pt x="1186" y="1947"/>
                  </a:cubicBezTo>
                  <a:cubicBezTo>
                    <a:pt x="1193" y="1947"/>
                    <a:pt x="1200" y="1949"/>
                    <a:pt x="1207" y="1949"/>
                  </a:cubicBezTo>
                  <a:cubicBezTo>
                    <a:pt x="1277" y="1949"/>
                    <a:pt x="1342" y="1920"/>
                    <a:pt x="1391" y="1869"/>
                  </a:cubicBezTo>
                  <a:lnTo>
                    <a:pt x="2185" y="1010"/>
                  </a:lnTo>
                  <a:cubicBezTo>
                    <a:pt x="2277" y="908"/>
                    <a:pt x="2271" y="753"/>
                    <a:pt x="2171" y="659"/>
                  </a:cubicBezTo>
                  <a:cubicBezTo>
                    <a:pt x="2123" y="615"/>
                    <a:pt x="2062" y="594"/>
                    <a:pt x="2002" y="594"/>
                  </a:cubicBezTo>
                  <a:cubicBezTo>
                    <a:pt x="1936" y="594"/>
                    <a:pt x="1870" y="620"/>
                    <a:pt x="1821" y="673"/>
                  </a:cubicBezTo>
                  <a:lnTo>
                    <a:pt x="1246" y="1297"/>
                  </a:lnTo>
                  <a:lnTo>
                    <a:pt x="493" y="115"/>
                  </a:lnTo>
                  <a:cubicBezTo>
                    <a:pt x="446" y="40"/>
                    <a:pt x="365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114374" y="1483428"/>
              <a:ext cx="55700" cy="43140"/>
            </a:xfrm>
            <a:custGeom>
              <a:avLst/>
              <a:gdLst/>
              <a:ahLst/>
              <a:cxnLst/>
              <a:rect l="l" t="t" r="r" b="b"/>
              <a:pathLst>
                <a:path w="2009" h="1556" extrusionOk="0">
                  <a:moveTo>
                    <a:pt x="1144" y="1"/>
                  </a:moveTo>
                  <a:cubicBezTo>
                    <a:pt x="1139" y="1"/>
                    <a:pt x="1135" y="1"/>
                    <a:pt x="1130" y="1"/>
                  </a:cubicBezTo>
                  <a:cubicBezTo>
                    <a:pt x="1059" y="6"/>
                    <a:pt x="992" y="37"/>
                    <a:pt x="947" y="92"/>
                  </a:cubicBezTo>
                  <a:lnTo>
                    <a:pt x="87" y="1151"/>
                  </a:lnTo>
                  <a:cubicBezTo>
                    <a:pt x="1" y="1257"/>
                    <a:pt x="16" y="1413"/>
                    <a:pt x="123" y="1499"/>
                  </a:cubicBezTo>
                  <a:cubicBezTo>
                    <a:pt x="171" y="1537"/>
                    <a:pt x="226" y="1555"/>
                    <a:pt x="282" y="1555"/>
                  </a:cubicBezTo>
                  <a:cubicBezTo>
                    <a:pt x="354" y="1555"/>
                    <a:pt x="425" y="1523"/>
                    <a:pt x="474" y="1463"/>
                  </a:cubicBezTo>
                  <a:lnTo>
                    <a:pt x="1155" y="625"/>
                  </a:lnTo>
                  <a:lnTo>
                    <a:pt x="1556" y="1047"/>
                  </a:lnTo>
                  <a:cubicBezTo>
                    <a:pt x="1604" y="1098"/>
                    <a:pt x="1670" y="1124"/>
                    <a:pt x="1735" y="1124"/>
                  </a:cubicBezTo>
                  <a:cubicBezTo>
                    <a:pt x="1796" y="1124"/>
                    <a:pt x="1857" y="1102"/>
                    <a:pt x="1905" y="1057"/>
                  </a:cubicBezTo>
                  <a:cubicBezTo>
                    <a:pt x="2005" y="962"/>
                    <a:pt x="2009" y="805"/>
                    <a:pt x="1915" y="706"/>
                  </a:cubicBezTo>
                  <a:lnTo>
                    <a:pt x="1320" y="78"/>
                  </a:lnTo>
                  <a:cubicBezTo>
                    <a:pt x="1274" y="29"/>
                    <a:pt x="1211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017254" y="1368896"/>
              <a:ext cx="466390" cy="241956"/>
            </a:xfrm>
            <a:custGeom>
              <a:avLst/>
              <a:gdLst/>
              <a:ahLst/>
              <a:cxnLst/>
              <a:rect l="l" t="t" r="r" b="b"/>
              <a:pathLst>
                <a:path w="16822" h="8727" extrusionOk="0">
                  <a:moveTo>
                    <a:pt x="14005" y="496"/>
                  </a:moveTo>
                  <a:cubicBezTo>
                    <a:pt x="15201" y="497"/>
                    <a:pt x="16189" y="1412"/>
                    <a:pt x="16314" y="2583"/>
                  </a:cubicBezTo>
                  <a:lnTo>
                    <a:pt x="14136" y="2583"/>
                  </a:lnTo>
                  <a:lnTo>
                    <a:pt x="12925" y="765"/>
                  </a:lnTo>
                  <a:cubicBezTo>
                    <a:pt x="13248" y="594"/>
                    <a:pt x="13614" y="496"/>
                    <a:pt x="14005" y="496"/>
                  </a:cubicBezTo>
                  <a:close/>
                  <a:moveTo>
                    <a:pt x="12513" y="1042"/>
                  </a:moveTo>
                  <a:lnTo>
                    <a:pt x="13721" y="2853"/>
                  </a:lnTo>
                  <a:lnTo>
                    <a:pt x="12805" y="4828"/>
                  </a:lnTo>
                  <a:cubicBezTo>
                    <a:pt x="12130" y="4421"/>
                    <a:pt x="11678" y="3678"/>
                    <a:pt x="11678" y="2831"/>
                  </a:cubicBezTo>
                  <a:cubicBezTo>
                    <a:pt x="11678" y="2114"/>
                    <a:pt x="12003" y="1470"/>
                    <a:pt x="12513" y="1042"/>
                  </a:cubicBezTo>
                  <a:close/>
                  <a:moveTo>
                    <a:pt x="16312" y="3078"/>
                  </a:moveTo>
                  <a:cubicBezTo>
                    <a:pt x="16189" y="4250"/>
                    <a:pt x="15201" y="5164"/>
                    <a:pt x="14002" y="5164"/>
                  </a:cubicBezTo>
                  <a:cubicBezTo>
                    <a:pt x="13739" y="5164"/>
                    <a:pt x="13488" y="5120"/>
                    <a:pt x="13252" y="5039"/>
                  </a:cubicBezTo>
                  <a:lnTo>
                    <a:pt x="14160" y="3078"/>
                  </a:lnTo>
                  <a:close/>
                  <a:moveTo>
                    <a:pt x="14002" y="0"/>
                  </a:moveTo>
                  <a:cubicBezTo>
                    <a:pt x="12465" y="0"/>
                    <a:pt x="11211" y="1242"/>
                    <a:pt x="11185" y="2780"/>
                  </a:cubicBezTo>
                  <a:lnTo>
                    <a:pt x="1336" y="2780"/>
                  </a:lnTo>
                  <a:cubicBezTo>
                    <a:pt x="600" y="2780"/>
                    <a:pt x="4" y="3378"/>
                    <a:pt x="4" y="4111"/>
                  </a:cubicBezTo>
                  <a:lnTo>
                    <a:pt x="1" y="8478"/>
                  </a:lnTo>
                  <a:cubicBezTo>
                    <a:pt x="1" y="8614"/>
                    <a:pt x="110" y="8726"/>
                    <a:pt x="249" y="8726"/>
                  </a:cubicBezTo>
                  <a:cubicBezTo>
                    <a:pt x="387" y="8726"/>
                    <a:pt x="498" y="8615"/>
                    <a:pt x="498" y="8479"/>
                  </a:cubicBezTo>
                  <a:lnTo>
                    <a:pt x="501" y="4111"/>
                  </a:lnTo>
                  <a:cubicBezTo>
                    <a:pt x="501" y="3649"/>
                    <a:pt x="876" y="3274"/>
                    <a:pt x="1337" y="3274"/>
                  </a:cubicBezTo>
                  <a:lnTo>
                    <a:pt x="11221" y="3274"/>
                  </a:lnTo>
                  <a:cubicBezTo>
                    <a:pt x="11434" y="4624"/>
                    <a:pt x="12601" y="5659"/>
                    <a:pt x="14005" y="5659"/>
                  </a:cubicBezTo>
                  <a:cubicBezTo>
                    <a:pt x="14390" y="5659"/>
                    <a:pt x="14759" y="5581"/>
                    <a:pt x="15093" y="5439"/>
                  </a:cubicBezTo>
                  <a:lnTo>
                    <a:pt x="15093" y="6130"/>
                  </a:lnTo>
                  <a:cubicBezTo>
                    <a:pt x="15093" y="6267"/>
                    <a:pt x="15202" y="6378"/>
                    <a:pt x="15341" y="6378"/>
                  </a:cubicBezTo>
                  <a:cubicBezTo>
                    <a:pt x="15478" y="6378"/>
                    <a:pt x="15590" y="6269"/>
                    <a:pt x="15590" y="6130"/>
                  </a:cubicBezTo>
                  <a:lnTo>
                    <a:pt x="15590" y="5168"/>
                  </a:lnTo>
                  <a:cubicBezTo>
                    <a:pt x="16332" y="4659"/>
                    <a:pt x="16822" y="3803"/>
                    <a:pt x="16822" y="2831"/>
                  </a:cubicBezTo>
                  <a:cubicBezTo>
                    <a:pt x="16822" y="1270"/>
                    <a:pt x="15557" y="0"/>
                    <a:pt x="14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5"/>
          <p:cNvSpPr txBox="1">
            <a:spLocks noGrp="1"/>
          </p:cNvSpPr>
          <p:nvPr>
            <p:ph type="title" idx="6"/>
          </p:nvPr>
        </p:nvSpPr>
        <p:spPr>
          <a:xfrm>
            <a:off x="720000" y="459517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 dirty="0"/>
              <a:t>Best Solution – Milestone II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632017" y="4918684"/>
            <a:ext cx="675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636767" y="1183933"/>
            <a:ext cx="8749200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24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2.	DeBERTa-v3-large + Lora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E0BD5-3FC0-30A2-B0E4-9FC09CFF3C07}"/>
              </a:ext>
            </a:extLst>
          </p:cNvPr>
          <p:cNvSpPr txBox="1"/>
          <p:nvPr/>
        </p:nvSpPr>
        <p:spPr>
          <a:xfrm>
            <a:off x="636766" y="1971380"/>
            <a:ext cx="6758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Score: 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0.958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Epochs: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8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Size: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1024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Inference: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predictions &amp; regex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just the Recommended Dataset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Training Time: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4h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+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ssistant"/>
                <a:ea typeface="Assistant"/>
                <a:cs typeface="Assistant"/>
                <a:sym typeface="Assistant"/>
              </a:rPr>
              <a:t>Cross-Validation: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 1 fold (75% train – 25% </a:t>
            </a:r>
            <a:r>
              <a:rPr lang="en-US" sz="1800" dirty="0" err="1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tets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)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+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ssistant"/>
                <a:ea typeface="Assistant"/>
                <a:cs typeface="Assistant"/>
                <a:sym typeface="Assistant"/>
              </a:rPr>
              <a:t>Confidence Threshold for O label: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0.9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043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5"/>
          <p:cNvGrpSpPr/>
          <p:nvPr/>
        </p:nvGrpSpPr>
        <p:grpSpPr>
          <a:xfrm>
            <a:off x="5314475" y="1118206"/>
            <a:ext cx="548568" cy="547870"/>
            <a:chOff x="4017254" y="1368896"/>
            <a:chExt cx="466390" cy="465836"/>
          </a:xfrm>
        </p:grpSpPr>
        <p:sp>
          <p:nvSpPr>
            <p:cNvPr id="137" name="Google Shape;137;p15"/>
            <p:cNvSpPr/>
            <p:nvPr/>
          </p:nvSpPr>
          <p:spPr>
            <a:xfrm>
              <a:off x="4017309" y="1563193"/>
              <a:ext cx="432150" cy="271539"/>
            </a:xfrm>
            <a:custGeom>
              <a:avLst/>
              <a:gdLst/>
              <a:ahLst/>
              <a:cxnLst/>
              <a:rect l="l" t="t" r="r" b="b"/>
              <a:pathLst>
                <a:path w="15587" h="9794" extrusionOk="0">
                  <a:moveTo>
                    <a:pt x="3773" y="2050"/>
                  </a:moveTo>
                  <a:cubicBezTo>
                    <a:pt x="4142" y="2050"/>
                    <a:pt x="4443" y="2352"/>
                    <a:pt x="4443" y="2722"/>
                  </a:cubicBezTo>
                  <a:lnTo>
                    <a:pt x="4443" y="3827"/>
                  </a:lnTo>
                  <a:lnTo>
                    <a:pt x="2470" y="3827"/>
                  </a:lnTo>
                  <a:lnTo>
                    <a:pt x="2470" y="2722"/>
                  </a:lnTo>
                  <a:lnTo>
                    <a:pt x="2469" y="2722"/>
                  </a:lnTo>
                  <a:cubicBezTo>
                    <a:pt x="2469" y="2352"/>
                    <a:pt x="2769" y="2050"/>
                    <a:pt x="3138" y="2050"/>
                  </a:cubicBezTo>
                  <a:close/>
                  <a:moveTo>
                    <a:pt x="8111" y="880"/>
                  </a:moveTo>
                  <a:cubicBezTo>
                    <a:pt x="8480" y="880"/>
                    <a:pt x="8780" y="1181"/>
                    <a:pt x="8780" y="1553"/>
                  </a:cubicBezTo>
                  <a:lnTo>
                    <a:pt x="8780" y="3827"/>
                  </a:lnTo>
                  <a:lnTo>
                    <a:pt x="6807" y="3827"/>
                  </a:lnTo>
                  <a:lnTo>
                    <a:pt x="6807" y="1553"/>
                  </a:lnTo>
                  <a:lnTo>
                    <a:pt x="6805" y="1553"/>
                  </a:lnTo>
                  <a:cubicBezTo>
                    <a:pt x="6805" y="1181"/>
                    <a:pt x="7107" y="880"/>
                    <a:pt x="7476" y="880"/>
                  </a:cubicBezTo>
                  <a:close/>
                  <a:moveTo>
                    <a:pt x="12449" y="535"/>
                  </a:moveTo>
                  <a:cubicBezTo>
                    <a:pt x="12818" y="535"/>
                    <a:pt x="13118" y="837"/>
                    <a:pt x="13118" y="1208"/>
                  </a:cubicBezTo>
                  <a:lnTo>
                    <a:pt x="13118" y="3827"/>
                  </a:lnTo>
                  <a:lnTo>
                    <a:pt x="11143" y="3827"/>
                  </a:lnTo>
                  <a:lnTo>
                    <a:pt x="11143" y="1208"/>
                  </a:lnTo>
                  <a:cubicBezTo>
                    <a:pt x="11143" y="837"/>
                    <a:pt x="11443" y="535"/>
                    <a:pt x="11813" y="535"/>
                  </a:cubicBezTo>
                  <a:close/>
                  <a:moveTo>
                    <a:pt x="15089" y="4323"/>
                  </a:moveTo>
                  <a:lnTo>
                    <a:pt x="15089" y="5184"/>
                  </a:lnTo>
                  <a:cubicBezTo>
                    <a:pt x="15089" y="5670"/>
                    <a:pt x="14695" y="6065"/>
                    <a:pt x="14212" y="6065"/>
                  </a:cubicBezTo>
                  <a:lnTo>
                    <a:pt x="1372" y="6065"/>
                  </a:lnTo>
                  <a:cubicBezTo>
                    <a:pt x="889" y="6065"/>
                    <a:pt x="496" y="5668"/>
                    <a:pt x="496" y="5184"/>
                  </a:cubicBezTo>
                  <a:lnTo>
                    <a:pt x="496" y="4323"/>
                  </a:lnTo>
                  <a:close/>
                  <a:moveTo>
                    <a:pt x="8712" y="6560"/>
                  </a:moveTo>
                  <a:lnTo>
                    <a:pt x="8712" y="8060"/>
                  </a:lnTo>
                  <a:lnTo>
                    <a:pt x="6875" y="8060"/>
                  </a:lnTo>
                  <a:lnTo>
                    <a:pt x="6875" y="6560"/>
                  </a:lnTo>
                  <a:close/>
                  <a:moveTo>
                    <a:pt x="11524" y="8555"/>
                  </a:moveTo>
                  <a:cubicBezTo>
                    <a:pt x="11618" y="8558"/>
                    <a:pt x="11695" y="8634"/>
                    <a:pt x="11695" y="8727"/>
                  </a:cubicBezTo>
                  <a:lnTo>
                    <a:pt x="11695" y="9129"/>
                  </a:lnTo>
                  <a:cubicBezTo>
                    <a:pt x="11695" y="9224"/>
                    <a:pt x="11618" y="9299"/>
                    <a:pt x="11524" y="9299"/>
                  </a:cubicBezTo>
                  <a:lnTo>
                    <a:pt x="4061" y="9299"/>
                  </a:lnTo>
                  <a:cubicBezTo>
                    <a:pt x="3966" y="9299"/>
                    <a:pt x="3891" y="9222"/>
                    <a:pt x="3891" y="9129"/>
                  </a:cubicBezTo>
                  <a:lnTo>
                    <a:pt x="3891" y="8725"/>
                  </a:lnTo>
                  <a:cubicBezTo>
                    <a:pt x="3891" y="8631"/>
                    <a:pt x="3966" y="8555"/>
                    <a:pt x="4061" y="8555"/>
                  </a:cubicBezTo>
                  <a:close/>
                  <a:moveTo>
                    <a:pt x="15338" y="1"/>
                  </a:moveTo>
                  <a:cubicBezTo>
                    <a:pt x="15200" y="1"/>
                    <a:pt x="15089" y="112"/>
                    <a:pt x="15089" y="249"/>
                  </a:cubicBezTo>
                  <a:lnTo>
                    <a:pt x="15089" y="3829"/>
                  </a:lnTo>
                  <a:lnTo>
                    <a:pt x="13614" y="3829"/>
                  </a:lnTo>
                  <a:lnTo>
                    <a:pt x="13614" y="1210"/>
                  </a:lnTo>
                  <a:cubicBezTo>
                    <a:pt x="13614" y="566"/>
                    <a:pt x="13091" y="42"/>
                    <a:pt x="12449" y="42"/>
                  </a:cubicBezTo>
                  <a:lnTo>
                    <a:pt x="11813" y="42"/>
                  </a:lnTo>
                  <a:cubicBezTo>
                    <a:pt x="11170" y="42"/>
                    <a:pt x="10648" y="566"/>
                    <a:pt x="10648" y="1210"/>
                  </a:cubicBezTo>
                  <a:lnTo>
                    <a:pt x="10648" y="3829"/>
                  </a:lnTo>
                  <a:lnTo>
                    <a:pt x="9276" y="3829"/>
                  </a:lnTo>
                  <a:lnTo>
                    <a:pt x="9276" y="1555"/>
                  </a:lnTo>
                  <a:cubicBezTo>
                    <a:pt x="9276" y="910"/>
                    <a:pt x="8753" y="386"/>
                    <a:pt x="8111" y="386"/>
                  </a:cubicBezTo>
                  <a:lnTo>
                    <a:pt x="7474" y="386"/>
                  </a:lnTo>
                  <a:cubicBezTo>
                    <a:pt x="6832" y="386"/>
                    <a:pt x="6310" y="910"/>
                    <a:pt x="6310" y="1555"/>
                  </a:cubicBezTo>
                  <a:lnTo>
                    <a:pt x="6310" y="3829"/>
                  </a:lnTo>
                  <a:lnTo>
                    <a:pt x="4938" y="3829"/>
                  </a:lnTo>
                  <a:lnTo>
                    <a:pt x="4938" y="2725"/>
                  </a:lnTo>
                  <a:cubicBezTo>
                    <a:pt x="4938" y="2080"/>
                    <a:pt x="4416" y="1556"/>
                    <a:pt x="3773" y="1556"/>
                  </a:cubicBezTo>
                  <a:lnTo>
                    <a:pt x="3138" y="1556"/>
                  </a:lnTo>
                  <a:cubicBezTo>
                    <a:pt x="2494" y="1556"/>
                    <a:pt x="1973" y="2080"/>
                    <a:pt x="1973" y="2725"/>
                  </a:cubicBezTo>
                  <a:lnTo>
                    <a:pt x="1973" y="3829"/>
                  </a:lnTo>
                  <a:lnTo>
                    <a:pt x="497" y="3829"/>
                  </a:lnTo>
                  <a:lnTo>
                    <a:pt x="497" y="2661"/>
                  </a:lnTo>
                  <a:cubicBezTo>
                    <a:pt x="497" y="2523"/>
                    <a:pt x="386" y="2413"/>
                    <a:pt x="249" y="2413"/>
                  </a:cubicBezTo>
                  <a:cubicBezTo>
                    <a:pt x="112" y="2413"/>
                    <a:pt x="0" y="2523"/>
                    <a:pt x="0" y="2661"/>
                  </a:cubicBezTo>
                  <a:lnTo>
                    <a:pt x="0" y="4075"/>
                  </a:lnTo>
                  <a:lnTo>
                    <a:pt x="0" y="4076"/>
                  </a:lnTo>
                  <a:lnTo>
                    <a:pt x="0" y="5181"/>
                  </a:lnTo>
                  <a:cubicBezTo>
                    <a:pt x="0" y="5941"/>
                    <a:pt x="617" y="6558"/>
                    <a:pt x="1372" y="6558"/>
                  </a:cubicBezTo>
                  <a:lnTo>
                    <a:pt x="6378" y="6558"/>
                  </a:lnTo>
                  <a:lnTo>
                    <a:pt x="6378" y="8058"/>
                  </a:lnTo>
                  <a:lnTo>
                    <a:pt x="4061" y="8058"/>
                  </a:lnTo>
                  <a:cubicBezTo>
                    <a:pt x="3693" y="8058"/>
                    <a:pt x="3395" y="8356"/>
                    <a:pt x="3395" y="8724"/>
                  </a:cubicBezTo>
                  <a:lnTo>
                    <a:pt x="3395" y="9127"/>
                  </a:lnTo>
                  <a:cubicBezTo>
                    <a:pt x="3395" y="9495"/>
                    <a:pt x="3693" y="9793"/>
                    <a:pt x="4061" y="9793"/>
                  </a:cubicBezTo>
                  <a:lnTo>
                    <a:pt x="11523" y="9793"/>
                  </a:lnTo>
                  <a:cubicBezTo>
                    <a:pt x="11891" y="9793"/>
                    <a:pt x="12189" y="9495"/>
                    <a:pt x="12189" y="9127"/>
                  </a:cubicBezTo>
                  <a:lnTo>
                    <a:pt x="12189" y="8724"/>
                  </a:lnTo>
                  <a:cubicBezTo>
                    <a:pt x="12189" y="8356"/>
                    <a:pt x="11891" y="8058"/>
                    <a:pt x="11523" y="8058"/>
                  </a:cubicBezTo>
                  <a:lnTo>
                    <a:pt x="9206" y="8058"/>
                  </a:lnTo>
                  <a:lnTo>
                    <a:pt x="9206" y="6558"/>
                  </a:lnTo>
                  <a:lnTo>
                    <a:pt x="14212" y="6558"/>
                  </a:lnTo>
                  <a:cubicBezTo>
                    <a:pt x="14967" y="6558"/>
                    <a:pt x="15584" y="5940"/>
                    <a:pt x="15584" y="5181"/>
                  </a:cubicBezTo>
                  <a:lnTo>
                    <a:pt x="15584" y="4073"/>
                  </a:lnTo>
                  <a:lnTo>
                    <a:pt x="15584" y="248"/>
                  </a:lnTo>
                  <a:cubicBezTo>
                    <a:pt x="15587" y="112"/>
                    <a:pt x="15474" y="1"/>
                    <a:pt x="15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049248" y="1524739"/>
              <a:ext cx="63158" cy="54036"/>
            </a:xfrm>
            <a:custGeom>
              <a:avLst/>
              <a:gdLst/>
              <a:ahLst/>
              <a:cxnLst/>
              <a:rect l="l" t="t" r="r" b="b"/>
              <a:pathLst>
                <a:path w="2278" h="1949" extrusionOk="0">
                  <a:moveTo>
                    <a:pt x="283" y="0"/>
                  </a:moveTo>
                  <a:cubicBezTo>
                    <a:pt x="237" y="0"/>
                    <a:pt x="191" y="12"/>
                    <a:pt x="149" y="38"/>
                  </a:cubicBezTo>
                  <a:cubicBezTo>
                    <a:pt x="34" y="111"/>
                    <a:pt x="0" y="266"/>
                    <a:pt x="74" y="381"/>
                  </a:cubicBezTo>
                  <a:lnTo>
                    <a:pt x="999" y="1835"/>
                  </a:lnTo>
                  <a:cubicBezTo>
                    <a:pt x="1041" y="1899"/>
                    <a:pt x="1111" y="1940"/>
                    <a:pt x="1186" y="1947"/>
                  </a:cubicBezTo>
                  <a:cubicBezTo>
                    <a:pt x="1193" y="1947"/>
                    <a:pt x="1200" y="1949"/>
                    <a:pt x="1207" y="1949"/>
                  </a:cubicBezTo>
                  <a:cubicBezTo>
                    <a:pt x="1277" y="1949"/>
                    <a:pt x="1342" y="1920"/>
                    <a:pt x="1391" y="1869"/>
                  </a:cubicBezTo>
                  <a:lnTo>
                    <a:pt x="2185" y="1010"/>
                  </a:lnTo>
                  <a:cubicBezTo>
                    <a:pt x="2277" y="908"/>
                    <a:pt x="2271" y="753"/>
                    <a:pt x="2171" y="659"/>
                  </a:cubicBezTo>
                  <a:cubicBezTo>
                    <a:pt x="2123" y="615"/>
                    <a:pt x="2062" y="594"/>
                    <a:pt x="2002" y="594"/>
                  </a:cubicBezTo>
                  <a:cubicBezTo>
                    <a:pt x="1936" y="594"/>
                    <a:pt x="1870" y="620"/>
                    <a:pt x="1821" y="673"/>
                  </a:cubicBezTo>
                  <a:lnTo>
                    <a:pt x="1246" y="1297"/>
                  </a:lnTo>
                  <a:lnTo>
                    <a:pt x="493" y="115"/>
                  </a:lnTo>
                  <a:cubicBezTo>
                    <a:pt x="446" y="40"/>
                    <a:pt x="365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114374" y="1483428"/>
              <a:ext cx="55700" cy="43140"/>
            </a:xfrm>
            <a:custGeom>
              <a:avLst/>
              <a:gdLst/>
              <a:ahLst/>
              <a:cxnLst/>
              <a:rect l="l" t="t" r="r" b="b"/>
              <a:pathLst>
                <a:path w="2009" h="1556" extrusionOk="0">
                  <a:moveTo>
                    <a:pt x="1144" y="1"/>
                  </a:moveTo>
                  <a:cubicBezTo>
                    <a:pt x="1139" y="1"/>
                    <a:pt x="1135" y="1"/>
                    <a:pt x="1130" y="1"/>
                  </a:cubicBezTo>
                  <a:cubicBezTo>
                    <a:pt x="1059" y="6"/>
                    <a:pt x="992" y="37"/>
                    <a:pt x="947" y="92"/>
                  </a:cubicBezTo>
                  <a:lnTo>
                    <a:pt x="87" y="1151"/>
                  </a:lnTo>
                  <a:cubicBezTo>
                    <a:pt x="1" y="1257"/>
                    <a:pt x="16" y="1413"/>
                    <a:pt x="123" y="1499"/>
                  </a:cubicBezTo>
                  <a:cubicBezTo>
                    <a:pt x="171" y="1537"/>
                    <a:pt x="226" y="1555"/>
                    <a:pt x="282" y="1555"/>
                  </a:cubicBezTo>
                  <a:cubicBezTo>
                    <a:pt x="354" y="1555"/>
                    <a:pt x="425" y="1523"/>
                    <a:pt x="474" y="1463"/>
                  </a:cubicBezTo>
                  <a:lnTo>
                    <a:pt x="1155" y="625"/>
                  </a:lnTo>
                  <a:lnTo>
                    <a:pt x="1556" y="1047"/>
                  </a:lnTo>
                  <a:cubicBezTo>
                    <a:pt x="1604" y="1098"/>
                    <a:pt x="1670" y="1124"/>
                    <a:pt x="1735" y="1124"/>
                  </a:cubicBezTo>
                  <a:cubicBezTo>
                    <a:pt x="1796" y="1124"/>
                    <a:pt x="1857" y="1102"/>
                    <a:pt x="1905" y="1057"/>
                  </a:cubicBezTo>
                  <a:cubicBezTo>
                    <a:pt x="2005" y="962"/>
                    <a:pt x="2009" y="805"/>
                    <a:pt x="1915" y="706"/>
                  </a:cubicBezTo>
                  <a:lnTo>
                    <a:pt x="1320" y="78"/>
                  </a:lnTo>
                  <a:cubicBezTo>
                    <a:pt x="1274" y="29"/>
                    <a:pt x="1211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017254" y="1368896"/>
              <a:ext cx="466390" cy="241956"/>
            </a:xfrm>
            <a:custGeom>
              <a:avLst/>
              <a:gdLst/>
              <a:ahLst/>
              <a:cxnLst/>
              <a:rect l="l" t="t" r="r" b="b"/>
              <a:pathLst>
                <a:path w="16822" h="8727" extrusionOk="0">
                  <a:moveTo>
                    <a:pt x="14005" y="496"/>
                  </a:moveTo>
                  <a:cubicBezTo>
                    <a:pt x="15201" y="497"/>
                    <a:pt x="16189" y="1412"/>
                    <a:pt x="16314" y="2583"/>
                  </a:cubicBezTo>
                  <a:lnTo>
                    <a:pt x="14136" y="2583"/>
                  </a:lnTo>
                  <a:lnTo>
                    <a:pt x="12925" y="765"/>
                  </a:lnTo>
                  <a:cubicBezTo>
                    <a:pt x="13248" y="594"/>
                    <a:pt x="13614" y="496"/>
                    <a:pt x="14005" y="496"/>
                  </a:cubicBezTo>
                  <a:close/>
                  <a:moveTo>
                    <a:pt x="12513" y="1042"/>
                  </a:moveTo>
                  <a:lnTo>
                    <a:pt x="13721" y="2853"/>
                  </a:lnTo>
                  <a:lnTo>
                    <a:pt x="12805" y="4828"/>
                  </a:lnTo>
                  <a:cubicBezTo>
                    <a:pt x="12130" y="4421"/>
                    <a:pt x="11678" y="3678"/>
                    <a:pt x="11678" y="2831"/>
                  </a:cubicBezTo>
                  <a:cubicBezTo>
                    <a:pt x="11678" y="2114"/>
                    <a:pt x="12003" y="1470"/>
                    <a:pt x="12513" y="1042"/>
                  </a:cubicBezTo>
                  <a:close/>
                  <a:moveTo>
                    <a:pt x="16312" y="3078"/>
                  </a:moveTo>
                  <a:cubicBezTo>
                    <a:pt x="16189" y="4250"/>
                    <a:pt x="15201" y="5164"/>
                    <a:pt x="14002" y="5164"/>
                  </a:cubicBezTo>
                  <a:cubicBezTo>
                    <a:pt x="13739" y="5164"/>
                    <a:pt x="13488" y="5120"/>
                    <a:pt x="13252" y="5039"/>
                  </a:cubicBezTo>
                  <a:lnTo>
                    <a:pt x="14160" y="3078"/>
                  </a:lnTo>
                  <a:close/>
                  <a:moveTo>
                    <a:pt x="14002" y="0"/>
                  </a:moveTo>
                  <a:cubicBezTo>
                    <a:pt x="12465" y="0"/>
                    <a:pt x="11211" y="1242"/>
                    <a:pt x="11185" y="2780"/>
                  </a:cubicBezTo>
                  <a:lnTo>
                    <a:pt x="1336" y="2780"/>
                  </a:lnTo>
                  <a:cubicBezTo>
                    <a:pt x="600" y="2780"/>
                    <a:pt x="4" y="3378"/>
                    <a:pt x="4" y="4111"/>
                  </a:cubicBezTo>
                  <a:lnTo>
                    <a:pt x="1" y="8478"/>
                  </a:lnTo>
                  <a:cubicBezTo>
                    <a:pt x="1" y="8614"/>
                    <a:pt x="110" y="8726"/>
                    <a:pt x="249" y="8726"/>
                  </a:cubicBezTo>
                  <a:cubicBezTo>
                    <a:pt x="387" y="8726"/>
                    <a:pt x="498" y="8615"/>
                    <a:pt x="498" y="8479"/>
                  </a:cubicBezTo>
                  <a:lnTo>
                    <a:pt x="501" y="4111"/>
                  </a:lnTo>
                  <a:cubicBezTo>
                    <a:pt x="501" y="3649"/>
                    <a:pt x="876" y="3274"/>
                    <a:pt x="1337" y="3274"/>
                  </a:cubicBezTo>
                  <a:lnTo>
                    <a:pt x="11221" y="3274"/>
                  </a:lnTo>
                  <a:cubicBezTo>
                    <a:pt x="11434" y="4624"/>
                    <a:pt x="12601" y="5659"/>
                    <a:pt x="14005" y="5659"/>
                  </a:cubicBezTo>
                  <a:cubicBezTo>
                    <a:pt x="14390" y="5659"/>
                    <a:pt x="14759" y="5581"/>
                    <a:pt x="15093" y="5439"/>
                  </a:cubicBezTo>
                  <a:lnTo>
                    <a:pt x="15093" y="6130"/>
                  </a:lnTo>
                  <a:cubicBezTo>
                    <a:pt x="15093" y="6267"/>
                    <a:pt x="15202" y="6378"/>
                    <a:pt x="15341" y="6378"/>
                  </a:cubicBezTo>
                  <a:cubicBezTo>
                    <a:pt x="15478" y="6378"/>
                    <a:pt x="15590" y="6269"/>
                    <a:pt x="15590" y="6130"/>
                  </a:cubicBezTo>
                  <a:lnTo>
                    <a:pt x="15590" y="5168"/>
                  </a:lnTo>
                  <a:cubicBezTo>
                    <a:pt x="16332" y="4659"/>
                    <a:pt x="16822" y="3803"/>
                    <a:pt x="16822" y="2831"/>
                  </a:cubicBezTo>
                  <a:cubicBezTo>
                    <a:pt x="16822" y="1270"/>
                    <a:pt x="15557" y="0"/>
                    <a:pt x="14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5"/>
          <p:cNvSpPr txBox="1">
            <a:spLocks noGrp="1"/>
          </p:cNvSpPr>
          <p:nvPr>
            <p:ph type="title" idx="6"/>
          </p:nvPr>
        </p:nvSpPr>
        <p:spPr>
          <a:xfrm>
            <a:off x="720000" y="459517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 dirty="0"/>
              <a:t>Solutions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632017" y="4918684"/>
            <a:ext cx="675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B4DC0-EE49-DB48-F462-17EC30268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69" y="66295"/>
            <a:ext cx="5465618" cy="24703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D2F80-C551-D625-24F5-D724AC91A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582" y="1118206"/>
            <a:ext cx="6532418" cy="21275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6411AB-1CA8-A7D5-C94E-69DABE7AD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84087"/>
            <a:ext cx="4184073" cy="195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4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3"/>
          <p:cNvSpPr/>
          <p:nvPr/>
        </p:nvSpPr>
        <p:spPr>
          <a:xfrm>
            <a:off x="1975224" y="3558413"/>
            <a:ext cx="4671492" cy="9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8E2E86-B9AB-35F9-CB21-16A51964DBE9}"/>
              </a:ext>
            </a:extLst>
          </p:cNvPr>
          <p:cNvCxnSpPr/>
          <p:nvPr/>
        </p:nvCxnSpPr>
        <p:spPr>
          <a:xfrm>
            <a:off x="443345" y="2521527"/>
            <a:ext cx="8430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F994B0C1-79CC-83D7-CE67-32D0E7D49AD7}"/>
              </a:ext>
            </a:extLst>
          </p:cNvPr>
          <p:cNvSpPr/>
          <p:nvPr/>
        </p:nvSpPr>
        <p:spPr>
          <a:xfrm>
            <a:off x="290945" y="1808018"/>
            <a:ext cx="782782" cy="62345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0.5</a:t>
            </a:r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DE9AFD1-47E3-F8D7-0DBB-5D11FB9B9EB8}"/>
              </a:ext>
            </a:extLst>
          </p:cNvPr>
          <p:cNvSpPr/>
          <p:nvPr/>
        </p:nvSpPr>
        <p:spPr>
          <a:xfrm>
            <a:off x="2140526" y="1801089"/>
            <a:ext cx="782782" cy="62345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0.6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1476F50A-49FE-FD0C-C645-3C0CF124F02F}"/>
              </a:ext>
            </a:extLst>
          </p:cNvPr>
          <p:cNvSpPr/>
          <p:nvPr/>
        </p:nvSpPr>
        <p:spPr>
          <a:xfrm>
            <a:off x="3047998" y="1780305"/>
            <a:ext cx="782782" cy="62345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0.7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53C551-B86C-B09F-8B9B-F0C45C326C0B}"/>
              </a:ext>
            </a:extLst>
          </p:cNvPr>
          <p:cNvSpPr/>
          <p:nvPr/>
        </p:nvSpPr>
        <p:spPr>
          <a:xfrm>
            <a:off x="2105888" y="2639296"/>
            <a:ext cx="1780309" cy="367134"/>
          </a:xfrm>
          <a:prstGeom prst="rect">
            <a:avLst/>
          </a:prstGeom>
          <a:ln w="15875"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ssistant" pitchFamily="2" charset="-79"/>
                <a:cs typeface="Assistant" pitchFamily="2" charset="-79"/>
              </a:rPr>
              <a:t>BERT-base-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ssistant" pitchFamily="2" charset="-79"/>
                <a:cs typeface="Assistant" pitchFamily="2" charset="-79"/>
              </a:rPr>
              <a:t>ner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Assistant" pitchFamily="2" charset="-79"/>
              <a:cs typeface="Assistant" pitchFamily="2" charset="-79"/>
            </a:endParaRP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3C7629E2-F50C-2BE9-1C61-DB6DB77C43B1}"/>
              </a:ext>
            </a:extLst>
          </p:cNvPr>
          <p:cNvSpPr/>
          <p:nvPr/>
        </p:nvSpPr>
        <p:spPr>
          <a:xfrm>
            <a:off x="4973780" y="1752594"/>
            <a:ext cx="782782" cy="62345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0.8</a:t>
            </a:r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AB59A8B1-41AD-19D8-99FE-F4DEA47ADF75}"/>
              </a:ext>
            </a:extLst>
          </p:cNvPr>
          <p:cNvSpPr/>
          <p:nvPr/>
        </p:nvSpPr>
        <p:spPr>
          <a:xfrm>
            <a:off x="5562598" y="1780305"/>
            <a:ext cx="782782" cy="62345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0.9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909CF5-BF0F-E1D2-0EB2-590C53999960}"/>
              </a:ext>
            </a:extLst>
          </p:cNvPr>
          <p:cNvSpPr/>
          <p:nvPr/>
        </p:nvSpPr>
        <p:spPr>
          <a:xfrm>
            <a:off x="4866407" y="2639297"/>
            <a:ext cx="1780309" cy="367134"/>
          </a:xfrm>
          <a:prstGeom prst="rect">
            <a:avLst/>
          </a:prstGeom>
          <a:ln w="15875">
            <a:solidFill>
              <a:srgbClr val="00B05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ssistant" pitchFamily="2" charset="-79"/>
                <a:cs typeface="Assistant" pitchFamily="2" charset="-79"/>
              </a:rPr>
              <a:t>DeBERTa-v3-medium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7FB64DA0-4967-B967-ABE4-01F7991CF75B}"/>
              </a:ext>
            </a:extLst>
          </p:cNvPr>
          <p:cNvSpPr/>
          <p:nvPr/>
        </p:nvSpPr>
        <p:spPr>
          <a:xfrm>
            <a:off x="7173189" y="1747955"/>
            <a:ext cx="962894" cy="623453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0.956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799E18-B713-D975-1750-DEFAEA776F0C}"/>
              </a:ext>
            </a:extLst>
          </p:cNvPr>
          <p:cNvSpPr/>
          <p:nvPr/>
        </p:nvSpPr>
        <p:spPr>
          <a:xfrm>
            <a:off x="7173189" y="2639296"/>
            <a:ext cx="1780309" cy="519537"/>
          </a:xfrm>
          <a:prstGeom prst="rect">
            <a:avLst/>
          </a:prstGeom>
          <a:ln w="15875">
            <a:solidFill>
              <a:srgbClr val="FF0000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ssistant" pitchFamily="2" charset="-79"/>
                <a:cs typeface="Assistant" pitchFamily="2" charset="-79"/>
              </a:rPr>
              <a:t>DeBERTa-v3-large + extra datasets</a:t>
            </a:r>
          </a:p>
        </p:txBody>
      </p:sp>
      <p:sp>
        <p:nvSpPr>
          <p:cNvPr id="2" name="Cloud 1">
            <a:extLst>
              <a:ext uri="{FF2B5EF4-FFF2-40B4-BE49-F238E27FC236}">
                <a16:creationId xmlns:a16="http://schemas.microsoft.com/office/drawing/2014/main" id="{0135B4F7-E88D-BC9C-A8A7-B6A34A5F74CA}"/>
              </a:ext>
            </a:extLst>
          </p:cNvPr>
          <p:cNvSpPr/>
          <p:nvPr/>
        </p:nvSpPr>
        <p:spPr>
          <a:xfrm>
            <a:off x="7824352" y="1212288"/>
            <a:ext cx="1319647" cy="817240"/>
          </a:xfrm>
          <a:prstGeom prst="cloud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rgbClr val="FF66CC"/>
                </a:solidFill>
              </a:rPr>
              <a:t>0.958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180650-FD11-EBC9-AEC7-E00395637CBD}"/>
              </a:ext>
            </a:extLst>
          </p:cNvPr>
          <p:cNvSpPr/>
          <p:nvPr/>
        </p:nvSpPr>
        <p:spPr>
          <a:xfrm>
            <a:off x="7245928" y="507902"/>
            <a:ext cx="1780309" cy="519537"/>
          </a:xfrm>
          <a:prstGeom prst="rect">
            <a:avLst/>
          </a:prstGeom>
          <a:ln w="15875">
            <a:solidFill>
              <a:srgbClr val="FF66CC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Assistant" pitchFamily="2" charset="-79"/>
                <a:cs typeface="Assistant" pitchFamily="2" charset="-79"/>
              </a:rPr>
              <a:t>DeBERTa-v3-large + LoRa</a:t>
            </a:r>
          </a:p>
        </p:txBody>
      </p:sp>
    </p:spTree>
    <p:extLst>
      <p:ext uri="{BB962C8B-B14F-4D97-AF65-F5344CB8AC3E}">
        <p14:creationId xmlns:p14="http://schemas.microsoft.com/office/powerpoint/2010/main" val="19016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3"/>
          <p:cNvSpPr txBox="1">
            <a:spLocks noGrp="1"/>
          </p:cNvSpPr>
          <p:nvPr>
            <p:ph type="ctrTitle"/>
          </p:nvPr>
        </p:nvSpPr>
        <p:spPr>
          <a:xfrm>
            <a:off x="1008925" y="1676650"/>
            <a:ext cx="64008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/>
              <a:t>Thank you</a:t>
            </a:r>
            <a:endParaRPr/>
          </a:p>
        </p:txBody>
      </p:sp>
      <p:grpSp>
        <p:nvGrpSpPr>
          <p:cNvPr id="425" name="Google Shape;425;p33"/>
          <p:cNvGrpSpPr/>
          <p:nvPr/>
        </p:nvGrpSpPr>
        <p:grpSpPr>
          <a:xfrm rot="10800000" flipH="1">
            <a:off x="75" y="3040393"/>
            <a:ext cx="1911921" cy="2103113"/>
            <a:chOff x="2912575" y="1462400"/>
            <a:chExt cx="1524050" cy="1671525"/>
          </a:xfrm>
        </p:grpSpPr>
        <p:sp>
          <p:nvSpPr>
            <p:cNvPr id="426" name="Google Shape;426;p33"/>
            <p:cNvSpPr/>
            <p:nvPr/>
          </p:nvSpPr>
          <p:spPr>
            <a:xfrm>
              <a:off x="3678125" y="2377400"/>
              <a:ext cx="758475" cy="756525"/>
            </a:xfrm>
            <a:custGeom>
              <a:avLst/>
              <a:gdLst/>
              <a:ahLst/>
              <a:cxnLst/>
              <a:rect l="l" t="t" r="r" b="b"/>
              <a:pathLst>
                <a:path w="30339" h="30261" extrusionOk="0">
                  <a:moveTo>
                    <a:pt x="0" y="1"/>
                  </a:moveTo>
                  <a:lnTo>
                    <a:pt x="0" y="30260"/>
                  </a:lnTo>
                  <a:lnTo>
                    <a:pt x="30338" y="30260"/>
                  </a:lnTo>
                  <a:lnTo>
                    <a:pt x="30338" y="1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2912575" y="1462400"/>
              <a:ext cx="1524050" cy="915625"/>
            </a:xfrm>
            <a:custGeom>
              <a:avLst/>
              <a:gdLst/>
              <a:ahLst/>
              <a:cxnLst/>
              <a:rect l="l" t="t" r="r" b="b"/>
              <a:pathLst>
                <a:path w="60962" h="36625" extrusionOk="0">
                  <a:moveTo>
                    <a:pt x="1" y="0"/>
                  </a:moveTo>
                  <a:lnTo>
                    <a:pt x="30622" y="36625"/>
                  </a:lnTo>
                  <a:lnTo>
                    <a:pt x="60962" y="36625"/>
                  </a:lnTo>
                  <a:lnTo>
                    <a:pt x="303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912575" y="1462400"/>
              <a:ext cx="765750" cy="1671525"/>
            </a:xfrm>
            <a:custGeom>
              <a:avLst/>
              <a:gdLst/>
              <a:ahLst/>
              <a:cxnLst/>
              <a:rect l="l" t="t" r="r" b="b"/>
              <a:pathLst>
                <a:path w="30630" h="66861" extrusionOk="0">
                  <a:moveTo>
                    <a:pt x="1" y="0"/>
                  </a:moveTo>
                  <a:lnTo>
                    <a:pt x="1" y="30258"/>
                  </a:lnTo>
                  <a:lnTo>
                    <a:pt x="30630" y="66860"/>
                  </a:lnTo>
                  <a:lnTo>
                    <a:pt x="30630" y="366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9" name="Google Shape;429;p33"/>
          <p:cNvGrpSpPr/>
          <p:nvPr/>
        </p:nvGrpSpPr>
        <p:grpSpPr>
          <a:xfrm flipH="1">
            <a:off x="7232075" y="-7"/>
            <a:ext cx="1911921" cy="2103113"/>
            <a:chOff x="2912575" y="1462400"/>
            <a:chExt cx="1524050" cy="1671525"/>
          </a:xfrm>
        </p:grpSpPr>
        <p:sp>
          <p:nvSpPr>
            <p:cNvPr id="430" name="Google Shape;430;p33"/>
            <p:cNvSpPr/>
            <p:nvPr/>
          </p:nvSpPr>
          <p:spPr>
            <a:xfrm>
              <a:off x="3678125" y="2377400"/>
              <a:ext cx="758475" cy="756525"/>
            </a:xfrm>
            <a:custGeom>
              <a:avLst/>
              <a:gdLst/>
              <a:ahLst/>
              <a:cxnLst/>
              <a:rect l="l" t="t" r="r" b="b"/>
              <a:pathLst>
                <a:path w="30339" h="30261" extrusionOk="0">
                  <a:moveTo>
                    <a:pt x="0" y="1"/>
                  </a:moveTo>
                  <a:lnTo>
                    <a:pt x="0" y="30260"/>
                  </a:lnTo>
                  <a:lnTo>
                    <a:pt x="30338" y="30260"/>
                  </a:lnTo>
                  <a:lnTo>
                    <a:pt x="30338" y="1"/>
                  </a:lnTo>
                  <a:close/>
                </a:path>
              </a:pathLst>
            </a:custGeom>
            <a:gradFill>
              <a:gsLst>
                <a:gs pos="0">
                  <a:srgbClr val="69D0B9"/>
                </a:gs>
                <a:gs pos="100000">
                  <a:srgbClr val="328472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33"/>
            <p:cNvSpPr/>
            <p:nvPr/>
          </p:nvSpPr>
          <p:spPr>
            <a:xfrm>
              <a:off x="2912575" y="1462400"/>
              <a:ext cx="1524050" cy="915625"/>
            </a:xfrm>
            <a:custGeom>
              <a:avLst/>
              <a:gdLst/>
              <a:ahLst/>
              <a:cxnLst/>
              <a:rect l="l" t="t" r="r" b="b"/>
              <a:pathLst>
                <a:path w="60962" h="36625" extrusionOk="0">
                  <a:moveTo>
                    <a:pt x="1" y="0"/>
                  </a:moveTo>
                  <a:lnTo>
                    <a:pt x="30622" y="36625"/>
                  </a:lnTo>
                  <a:lnTo>
                    <a:pt x="60962" y="36625"/>
                  </a:lnTo>
                  <a:lnTo>
                    <a:pt x="303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33"/>
            <p:cNvSpPr/>
            <p:nvPr/>
          </p:nvSpPr>
          <p:spPr>
            <a:xfrm>
              <a:off x="2912575" y="1462400"/>
              <a:ext cx="765750" cy="1671525"/>
            </a:xfrm>
            <a:custGeom>
              <a:avLst/>
              <a:gdLst/>
              <a:ahLst/>
              <a:cxnLst/>
              <a:rect l="l" t="t" r="r" b="b"/>
              <a:pathLst>
                <a:path w="30630" h="66861" extrusionOk="0">
                  <a:moveTo>
                    <a:pt x="1" y="0"/>
                  </a:moveTo>
                  <a:lnTo>
                    <a:pt x="1" y="30258"/>
                  </a:lnTo>
                  <a:lnTo>
                    <a:pt x="30630" y="66860"/>
                  </a:lnTo>
                  <a:lnTo>
                    <a:pt x="30630" y="3660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3" name="Google Shape;433;p33"/>
          <p:cNvSpPr/>
          <p:nvPr/>
        </p:nvSpPr>
        <p:spPr>
          <a:xfrm>
            <a:off x="2400300" y="3593049"/>
            <a:ext cx="4671492" cy="997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4" name="Google Shape;434;p33" descr="O imagine care conține text, siglă, Font, Marcă comercială&#10;&#10;Descriere generată automat"/>
          <p:cNvPicPr preferRelativeResize="0"/>
          <p:nvPr/>
        </p:nvPicPr>
        <p:blipFill rotWithShape="1">
          <a:blip r:embed="rId3">
            <a:alphaModFix/>
          </a:blip>
          <a:srcRect t="-206" b="206"/>
          <a:stretch/>
        </p:blipFill>
        <p:spPr>
          <a:xfrm>
            <a:off x="8035503" y="4054614"/>
            <a:ext cx="893250" cy="893250"/>
          </a:xfrm>
          <a:prstGeom prst="flowChartConnector">
            <a:avLst/>
          </a:prstGeom>
          <a:noFill/>
          <a:ln>
            <a:noFill/>
          </a:ln>
        </p:spPr>
      </p:pic>
      <p:pic>
        <p:nvPicPr>
          <p:cNvPr id="435" name="Google Shape;435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9042" y="214617"/>
            <a:ext cx="1471290" cy="65038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3"/>
          <p:cNvSpPr txBox="1">
            <a:spLocks noGrp="1"/>
          </p:cNvSpPr>
          <p:nvPr>
            <p:ph type="subTitle" idx="1"/>
          </p:nvPr>
        </p:nvSpPr>
        <p:spPr>
          <a:xfrm>
            <a:off x="4656983" y="4296489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University Politehnica of Bucharest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>
            <a:spLocks noGrp="1"/>
          </p:cNvSpPr>
          <p:nvPr>
            <p:ph type="title"/>
          </p:nvPr>
        </p:nvSpPr>
        <p:spPr>
          <a:xfrm>
            <a:off x="703019" y="1842661"/>
            <a:ext cx="7920000" cy="9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2800" dirty="0"/>
              <a:t>I've tried multiple solutions, I've researched websites like </a:t>
            </a:r>
            <a:r>
              <a:rPr lang="en-US" sz="2800" dirty="0">
                <a:solidFill>
                  <a:schemeClr val="bg2"/>
                </a:solidFill>
              </a:rPr>
              <a:t>Medium</a:t>
            </a:r>
            <a:r>
              <a:rPr lang="en-US" sz="2800" dirty="0"/>
              <a:t>, or other options proposed in discussions on </a:t>
            </a:r>
            <a:r>
              <a:rPr lang="en-US" sz="2800" dirty="0">
                <a:solidFill>
                  <a:schemeClr val="bg1"/>
                </a:solidFill>
              </a:rPr>
              <a:t>Kaggle</a:t>
            </a:r>
            <a:r>
              <a:rPr lang="en-US" sz="2800" dirty="0"/>
              <a:t>.</a:t>
            </a:r>
            <a:endParaRPr lang="en-US" sz="3200" dirty="0">
              <a:solidFill>
                <a:srgbClr val="0070C0"/>
              </a:solidFill>
            </a:endParaRPr>
          </a:p>
        </p:txBody>
      </p:sp>
      <p:sp>
        <p:nvSpPr>
          <p:cNvPr id="109" name="Google Shape;109;p13"/>
          <p:cNvSpPr txBox="1"/>
          <p:nvPr/>
        </p:nvSpPr>
        <p:spPr>
          <a:xfrm>
            <a:off x="4508602" y="4815712"/>
            <a:ext cx="30881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5"/>
          <p:cNvGrpSpPr/>
          <p:nvPr/>
        </p:nvGrpSpPr>
        <p:grpSpPr>
          <a:xfrm>
            <a:off x="5314475" y="1118206"/>
            <a:ext cx="548568" cy="547870"/>
            <a:chOff x="4017254" y="1368896"/>
            <a:chExt cx="466390" cy="465836"/>
          </a:xfrm>
        </p:grpSpPr>
        <p:sp>
          <p:nvSpPr>
            <p:cNvPr id="137" name="Google Shape;137;p15"/>
            <p:cNvSpPr/>
            <p:nvPr/>
          </p:nvSpPr>
          <p:spPr>
            <a:xfrm>
              <a:off x="4017309" y="1563193"/>
              <a:ext cx="432150" cy="271539"/>
            </a:xfrm>
            <a:custGeom>
              <a:avLst/>
              <a:gdLst/>
              <a:ahLst/>
              <a:cxnLst/>
              <a:rect l="l" t="t" r="r" b="b"/>
              <a:pathLst>
                <a:path w="15587" h="9794" extrusionOk="0">
                  <a:moveTo>
                    <a:pt x="3773" y="2050"/>
                  </a:moveTo>
                  <a:cubicBezTo>
                    <a:pt x="4142" y="2050"/>
                    <a:pt x="4443" y="2352"/>
                    <a:pt x="4443" y="2722"/>
                  </a:cubicBezTo>
                  <a:lnTo>
                    <a:pt x="4443" y="3827"/>
                  </a:lnTo>
                  <a:lnTo>
                    <a:pt x="2470" y="3827"/>
                  </a:lnTo>
                  <a:lnTo>
                    <a:pt x="2470" y="2722"/>
                  </a:lnTo>
                  <a:lnTo>
                    <a:pt x="2469" y="2722"/>
                  </a:lnTo>
                  <a:cubicBezTo>
                    <a:pt x="2469" y="2352"/>
                    <a:pt x="2769" y="2050"/>
                    <a:pt x="3138" y="2050"/>
                  </a:cubicBezTo>
                  <a:close/>
                  <a:moveTo>
                    <a:pt x="8111" y="880"/>
                  </a:moveTo>
                  <a:cubicBezTo>
                    <a:pt x="8480" y="880"/>
                    <a:pt x="8780" y="1181"/>
                    <a:pt x="8780" y="1553"/>
                  </a:cubicBezTo>
                  <a:lnTo>
                    <a:pt x="8780" y="3827"/>
                  </a:lnTo>
                  <a:lnTo>
                    <a:pt x="6807" y="3827"/>
                  </a:lnTo>
                  <a:lnTo>
                    <a:pt x="6807" y="1553"/>
                  </a:lnTo>
                  <a:lnTo>
                    <a:pt x="6805" y="1553"/>
                  </a:lnTo>
                  <a:cubicBezTo>
                    <a:pt x="6805" y="1181"/>
                    <a:pt x="7107" y="880"/>
                    <a:pt x="7476" y="880"/>
                  </a:cubicBezTo>
                  <a:close/>
                  <a:moveTo>
                    <a:pt x="12449" y="535"/>
                  </a:moveTo>
                  <a:cubicBezTo>
                    <a:pt x="12818" y="535"/>
                    <a:pt x="13118" y="837"/>
                    <a:pt x="13118" y="1208"/>
                  </a:cubicBezTo>
                  <a:lnTo>
                    <a:pt x="13118" y="3827"/>
                  </a:lnTo>
                  <a:lnTo>
                    <a:pt x="11143" y="3827"/>
                  </a:lnTo>
                  <a:lnTo>
                    <a:pt x="11143" y="1208"/>
                  </a:lnTo>
                  <a:cubicBezTo>
                    <a:pt x="11143" y="837"/>
                    <a:pt x="11443" y="535"/>
                    <a:pt x="11813" y="535"/>
                  </a:cubicBezTo>
                  <a:close/>
                  <a:moveTo>
                    <a:pt x="15089" y="4323"/>
                  </a:moveTo>
                  <a:lnTo>
                    <a:pt x="15089" y="5184"/>
                  </a:lnTo>
                  <a:cubicBezTo>
                    <a:pt x="15089" y="5670"/>
                    <a:pt x="14695" y="6065"/>
                    <a:pt x="14212" y="6065"/>
                  </a:cubicBezTo>
                  <a:lnTo>
                    <a:pt x="1372" y="6065"/>
                  </a:lnTo>
                  <a:cubicBezTo>
                    <a:pt x="889" y="6065"/>
                    <a:pt x="496" y="5668"/>
                    <a:pt x="496" y="5184"/>
                  </a:cubicBezTo>
                  <a:lnTo>
                    <a:pt x="496" y="4323"/>
                  </a:lnTo>
                  <a:close/>
                  <a:moveTo>
                    <a:pt x="8712" y="6560"/>
                  </a:moveTo>
                  <a:lnTo>
                    <a:pt x="8712" y="8060"/>
                  </a:lnTo>
                  <a:lnTo>
                    <a:pt x="6875" y="8060"/>
                  </a:lnTo>
                  <a:lnTo>
                    <a:pt x="6875" y="6560"/>
                  </a:lnTo>
                  <a:close/>
                  <a:moveTo>
                    <a:pt x="11524" y="8555"/>
                  </a:moveTo>
                  <a:cubicBezTo>
                    <a:pt x="11618" y="8558"/>
                    <a:pt x="11695" y="8634"/>
                    <a:pt x="11695" y="8727"/>
                  </a:cubicBezTo>
                  <a:lnTo>
                    <a:pt x="11695" y="9129"/>
                  </a:lnTo>
                  <a:cubicBezTo>
                    <a:pt x="11695" y="9224"/>
                    <a:pt x="11618" y="9299"/>
                    <a:pt x="11524" y="9299"/>
                  </a:cubicBezTo>
                  <a:lnTo>
                    <a:pt x="4061" y="9299"/>
                  </a:lnTo>
                  <a:cubicBezTo>
                    <a:pt x="3966" y="9299"/>
                    <a:pt x="3891" y="9222"/>
                    <a:pt x="3891" y="9129"/>
                  </a:cubicBezTo>
                  <a:lnTo>
                    <a:pt x="3891" y="8725"/>
                  </a:lnTo>
                  <a:cubicBezTo>
                    <a:pt x="3891" y="8631"/>
                    <a:pt x="3966" y="8555"/>
                    <a:pt x="4061" y="8555"/>
                  </a:cubicBezTo>
                  <a:close/>
                  <a:moveTo>
                    <a:pt x="15338" y="1"/>
                  </a:moveTo>
                  <a:cubicBezTo>
                    <a:pt x="15200" y="1"/>
                    <a:pt x="15089" y="112"/>
                    <a:pt x="15089" y="249"/>
                  </a:cubicBezTo>
                  <a:lnTo>
                    <a:pt x="15089" y="3829"/>
                  </a:lnTo>
                  <a:lnTo>
                    <a:pt x="13614" y="3829"/>
                  </a:lnTo>
                  <a:lnTo>
                    <a:pt x="13614" y="1210"/>
                  </a:lnTo>
                  <a:cubicBezTo>
                    <a:pt x="13614" y="566"/>
                    <a:pt x="13091" y="42"/>
                    <a:pt x="12449" y="42"/>
                  </a:cubicBezTo>
                  <a:lnTo>
                    <a:pt x="11813" y="42"/>
                  </a:lnTo>
                  <a:cubicBezTo>
                    <a:pt x="11170" y="42"/>
                    <a:pt x="10648" y="566"/>
                    <a:pt x="10648" y="1210"/>
                  </a:cubicBezTo>
                  <a:lnTo>
                    <a:pt x="10648" y="3829"/>
                  </a:lnTo>
                  <a:lnTo>
                    <a:pt x="9276" y="3829"/>
                  </a:lnTo>
                  <a:lnTo>
                    <a:pt x="9276" y="1555"/>
                  </a:lnTo>
                  <a:cubicBezTo>
                    <a:pt x="9276" y="910"/>
                    <a:pt x="8753" y="386"/>
                    <a:pt x="8111" y="386"/>
                  </a:cubicBezTo>
                  <a:lnTo>
                    <a:pt x="7474" y="386"/>
                  </a:lnTo>
                  <a:cubicBezTo>
                    <a:pt x="6832" y="386"/>
                    <a:pt x="6310" y="910"/>
                    <a:pt x="6310" y="1555"/>
                  </a:cubicBezTo>
                  <a:lnTo>
                    <a:pt x="6310" y="3829"/>
                  </a:lnTo>
                  <a:lnTo>
                    <a:pt x="4938" y="3829"/>
                  </a:lnTo>
                  <a:lnTo>
                    <a:pt x="4938" y="2725"/>
                  </a:lnTo>
                  <a:cubicBezTo>
                    <a:pt x="4938" y="2080"/>
                    <a:pt x="4416" y="1556"/>
                    <a:pt x="3773" y="1556"/>
                  </a:cubicBezTo>
                  <a:lnTo>
                    <a:pt x="3138" y="1556"/>
                  </a:lnTo>
                  <a:cubicBezTo>
                    <a:pt x="2494" y="1556"/>
                    <a:pt x="1973" y="2080"/>
                    <a:pt x="1973" y="2725"/>
                  </a:cubicBezTo>
                  <a:lnTo>
                    <a:pt x="1973" y="3829"/>
                  </a:lnTo>
                  <a:lnTo>
                    <a:pt x="497" y="3829"/>
                  </a:lnTo>
                  <a:lnTo>
                    <a:pt x="497" y="2661"/>
                  </a:lnTo>
                  <a:cubicBezTo>
                    <a:pt x="497" y="2523"/>
                    <a:pt x="386" y="2413"/>
                    <a:pt x="249" y="2413"/>
                  </a:cubicBezTo>
                  <a:cubicBezTo>
                    <a:pt x="112" y="2413"/>
                    <a:pt x="0" y="2523"/>
                    <a:pt x="0" y="2661"/>
                  </a:cubicBezTo>
                  <a:lnTo>
                    <a:pt x="0" y="4075"/>
                  </a:lnTo>
                  <a:lnTo>
                    <a:pt x="0" y="4076"/>
                  </a:lnTo>
                  <a:lnTo>
                    <a:pt x="0" y="5181"/>
                  </a:lnTo>
                  <a:cubicBezTo>
                    <a:pt x="0" y="5941"/>
                    <a:pt x="617" y="6558"/>
                    <a:pt x="1372" y="6558"/>
                  </a:cubicBezTo>
                  <a:lnTo>
                    <a:pt x="6378" y="6558"/>
                  </a:lnTo>
                  <a:lnTo>
                    <a:pt x="6378" y="8058"/>
                  </a:lnTo>
                  <a:lnTo>
                    <a:pt x="4061" y="8058"/>
                  </a:lnTo>
                  <a:cubicBezTo>
                    <a:pt x="3693" y="8058"/>
                    <a:pt x="3395" y="8356"/>
                    <a:pt x="3395" y="8724"/>
                  </a:cubicBezTo>
                  <a:lnTo>
                    <a:pt x="3395" y="9127"/>
                  </a:lnTo>
                  <a:cubicBezTo>
                    <a:pt x="3395" y="9495"/>
                    <a:pt x="3693" y="9793"/>
                    <a:pt x="4061" y="9793"/>
                  </a:cubicBezTo>
                  <a:lnTo>
                    <a:pt x="11523" y="9793"/>
                  </a:lnTo>
                  <a:cubicBezTo>
                    <a:pt x="11891" y="9793"/>
                    <a:pt x="12189" y="9495"/>
                    <a:pt x="12189" y="9127"/>
                  </a:cubicBezTo>
                  <a:lnTo>
                    <a:pt x="12189" y="8724"/>
                  </a:lnTo>
                  <a:cubicBezTo>
                    <a:pt x="12189" y="8356"/>
                    <a:pt x="11891" y="8058"/>
                    <a:pt x="11523" y="8058"/>
                  </a:cubicBezTo>
                  <a:lnTo>
                    <a:pt x="9206" y="8058"/>
                  </a:lnTo>
                  <a:lnTo>
                    <a:pt x="9206" y="6558"/>
                  </a:lnTo>
                  <a:lnTo>
                    <a:pt x="14212" y="6558"/>
                  </a:lnTo>
                  <a:cubicBezTo>
                    <a:pt x="14967" y="6558"/>
                    <a:pt x="15584" y="5940"/>
                    <a:pt x="15584" y="5181"/>
                  </a:cubicBezTo>
                  <a:lnTo>
                    <a:pt x="15584" y="4073"/>
                  </a:lnTo>
                  <a:lnTo>
                    <a:pt x="15584" y="248"/>
                  </a:lnTo>
                  <a:cubicBezTo>
                    <a:pt x="15587" y="112"/>
                    <a:pt x="15474" y="1"/>
                    <a:pt x="15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049248" y="1524739"/>
              <a:ext cx="63158" cy="54036"/>
            </a:xfrm>
            <a:custGeom>
              <a:avLst/>
              <a:gdLst/>
              <a:ahLst/>
              <a:cxnLst/>
              <a:rect l="l" t="t" r="r" b="b"/>
              <a:pathLst>
                <a:path w="2278" h="1949" extrusionOk="0">
                  <a:moveTo>
                    <a:pt x="283" y="0"/>
                  </a:moveTo>
                  <a:cubicBezTo>
                    <a:pt x="237" y="0"/>
                    <a:pt x="191" y="12"/>
                    <a:pt x="149" y="38"/>
                  </a:cubicBezTo>
                  <a:cubicBezTo>
                    <a:pt x="34" y="111"/>
                    <a:pt x="0" y="266"/>
                    <a:pt x="74" y="381"/>
                  </a:cubicBezTo>
                  <a:lnTo>
                    <a:pt x="999" y="1835"/>
                  </a:lnTo>
                  <a:cubicBezTo>
                    <a:pt x="1041" y="1899"/>
                    <a:pt x="1111" y="1940"/>
                    <a:pt x="1186" y="1947"/>
                  </a:cubicBezTo>
                  <a:cubicBezTo>
                    <a:pt x="1193" y="1947"/>
                    <a:pt x="1200" y="1949"/>
                    <a:pt x="1207" y="1949"/>
                  </a:cubicBezTo>
                  <a:cubicBezTo>
                    <a:pt x="1277" y="1949"/>
                    <a:pt x="1342" y="1920"/>
                    <a:pt x="1391" y="1869"/>
                  </a:cubicBezTo>
                  <a:lnTo>
                    <a:pt x="2185" y="1010"/>
                  </a:lnTo>
                  <a:cubicBezTo>
                    <a:pt x="2277" y="908"/>
                    <a:pt x="2271" y="753"/>
                    <a:pt x="2171" y="659"/>
                  </a:cubicBezTo>
                  <a:cubicBezTo>
                    <a:pt x="2123" y="615"/>
                    <a:pt x="2062" y="594"/>
                    <a:pt x="2002" y="594"/>
                  </a:cubicBezTo>
                  <a:cubicBezTo>
                    <a:pt x="1936" y="594"/>
                    <a:pt x="1870" y="620"/>
                    <a:pt x="1821" y="673"/>
                  </a:cubicBezTo>
                  <a:lnTo>
                    <a:pt x="1246" y="1297"/>
                  </a:lnTo>
                  <a:lnTo>
                    <a:pt x="493" y="115"/>
                  </a:lnTo>
                  <a:cubicBezTo>
                    <a:pt x="446" y="40"/>
                    <a:pt x="365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114374" y="1483428"/>
              <a:ext cx="55700" cy="43140"/>
            </a:xfrm>
            <a:custGeom>
              <a:avLst/>
              <a:gdLst/>
              <a:ahLst/>
              <a:cxnLst/>
              <a:rect l="l" t="t" r="r" b="b"/>
              <a:pathLst>
                <a:path w="2009" h="1556" extrusionOk="0">
                  <a:moveTo>
                    <a:pt x="1144" y="1"/>
                  </a:moveTo>
                  <a:cubicBezTo>
                    <a:pt x="1139" y="1"/>
                    <a:pt x="1135" y="1"/>
                    <a:pt x="1130" y="1"/>
                  </a:cubicBezTo>
                  <a:cubicBezTo>
                    <a:pt x="1059" y="6"/>
                    <a:pt x="992" y="37"/>
                    <a:pt x="947" y="92"/>
                  </a:cubicBezTo>
                  <a:lnTo>
                    <a:pt x="87" y="1151"/>
                  </a:lnTo>
                  <a:cubicBezTo>
                    <a:pt x="1" y="1257"/>
                    <a:pt x="16" y="1413"/>
                    <a:pt x="123" y="1499"/>
                  </a:cubicBezTo>
                  <a:cubicBezTo>
                    <a:pt x="171" y="1537"/>
                    <a:pt x="226" y="1555"/>
                    <a:pt x="282" y="1555"/>
                  </a:cubicBezTo>
                  <a:cubicBezTo>
                    <a:pt x="354" y="1555"/>
                    <a:pt x="425" y="1523"/>
                    <a:pt x="474" y="1463"/>
                  </a:cubicBezTo>
                  <a:lnTo>
                    <a:pt x="1155" y="625"/>
                  </a:lnTo>
                  <a:lnTo>
                    <a:pt x="1556" y="1047"/>
                  </a:lnTo>
                  <a:cubicBezTo>
                    <a:pt x="1604" y="1098"/>
                    <a:pt x="1670" y="1124"/>
                    <a:pt x="1735" y="1124"/>
                  </a:cubicBezTo>
                  <a:cubicBezTo>
                    <a:pt x="1796" y="1124"/>
                    <a:pt x="1857" y="1102"/>
                    <a:pt x="1905" y="1057"/>
                  </a:cubicBezTo>
                  <a:cubicBezTo>
                    <a:pt x="2005" y="962"/>
                    <a:pt x="2009" y="805"/>
                    <a:pt x="1915" y="706"/>
                  </a:cubicBezTo>
                  <a:lnTo>
                    <a:pt x="1320" y="78"/>
                  </a:lnTo>
                  <a:cubicBezTo>
                    <a:pt x="1274" y="29"/>
                    <a:pt x="1211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017254" y="1368896"/>
              <a:ext cx="466390" cy="241956"/>
            </a:xfrm>
            <a:custGeom>
              <a:avLst/>
              <a:gdLst/>
              <a:ahLst/>
              <a:cxnLst/>
              <a:rect l="l" t="t" r="r" b="b"/>
              <a:pathLst>
                <a:path w="16822" h="8727" extrusionOk="0">
                  <a:moveTo>
                    <a:pt x="14005" y="496"/>
                  </a:moveTo>
                  <a:cubicBezTo>
                    <a:pt x="15201" y="497"/>
                    <a:pt x="16189" y="1412"/>
                    <a:pt x="16314" y="2583"/>
                  </a:cubicBezTo>
                  <a:lnTo>
                    <a:pt x="14136" y="2583"/>
                  </a:lnTo>
                  <a:lnTo>
                    <a:pt x="12925" y="765"/>
                  </a:lnTo>
                  <a:cubicBezTo>
                    <a:pt x="13248" y="594"/>
                    <a:pt x="13614" y="496"/>
                    <a:pt x="14005" y="496"/>
                  </a:cubicBezTo>
                  <a:close/>
                  <a:moveTo>
                    <a:pt x="12513" y="1042"/>
                  </a:moveTo>
                  <a:lnTo>
                    <a:pt x="13721" y="2853"/>
                  </a:lnTo>
                  <a:lnTo>
                    <a:pt x="12805" y="4828"/>
                  </a:lnTo>
                  <a:cubicBezTo>
                    <a:pt x="12130" y="4421"/>
                    <a:pt x="11678" y="3678"/>
                    <a:pt x="11678" y="2831"/>
                  </a:cubicBezTo>
                  <a:cubicBezTo>
                    <a:pt x="11678" y="2114"/>
                    <a:pt x="12003" y="1470"/>
                    <a:pt x="12513" y="1042"/>
                  </a:cubicBezTo>
                  <a:close/>
                  <a:moveTo>
                    <a:pt x="16312" y="3078"/>
                  </a:moveTo>
                  <a:cubicBezTo>
                    <a:pt x="16189" y="4250"/>
                    <a:pt x="15201" y="5164"/>
                    <a:pt x="14002" y="5164"/>
                  </a:cubicBezTo>
                  <a:cubicBezTo>
                    <a:pt x="13739" y="5164"/>
                    <a:pt x="13488" y="5120"/>
                    <a:pt x="13252" y="5039"/>
                  </a:cubicBezTo>
                  <a:lnTo>
                    <a:pt x="14160" y="3078"/>
                  </a:lnTo>
                  <a:close/>
                  <a:moveTo>
                    <a:pt x="14002" y="0"/>
                  </a:moveTo>
                  <a:cubicBezTo>
                    <a:pt x="12465" y="0"/>
                    <a:pt x="11211" y="1242"/>
                    <a:pt x="11185" y="2780"/>
                  </a:cubicBezTo>
                  <a:lnTo>
                    <a:pt x="1336" y="2780"/>
                  </a:lnTo>
                  <a:cubicBezTo>
                    <a:pt x="600" y="2780"/>
                    <a:pt x="4" y="3378"/>
                    <a:pt x="4" y="4111"/>
                  </a:cubicBezTo>
                  <a:lnTo>
                    <a:pt x="1" y="8478"/>
                  </a:lnTo>
                  <a:cubicBezTo>
                    <a:pt x="1" y="8614"/>
                    <a:pt x="110" y="8726"/>
                    <a:pt x="249" y="8726"/>
                  </a:cubicBezTo>
                  <a:cubicBezTo>
                    <a:pt x="387" y="8726"/>
                    <a:pt x="498" y="8615"/>
                    <a:pt x="498" y="8479"/>
                  </a:cubicBezTo>
                  <a:lnTo>
                    <a:pt x="501" y="4111"/>
                  </a:lnTo>
                  <a:cubicBezTo>
                    <a:pt x="501" y="3649"/>
                    <a:pt x="876" y="3274"/>
                    <a:pt x="1337" y="3274"/>
                  </a:cubicBezTo>
                  <a:lnTo>
                    <a:pt x="11221" y="3274"/>
                  </a:lnTo>
                  <a:cubicBezTo>
                    <a:pt x="11434" y="4624"/>
                    <a:pt x="12601" y="5659"/>
                    <a:pt x="14005" y="5659"/>
                  </a:cubicBezTo>
                  <a:cubicBezTo>
                    <a:pt x="14390" y="5659"/>
                    <a:pt x="14759" y="5581"/>
                    <a:pt x="15093" y="5439"/>
                  </a:cubicBezTo>
                  <a:lnTo>
                    <a:pt x="15093" y="6130"/>
                  </a:lnTo>
                  <a:cubicBezTo>
                    <a:pt x="15093" y="6267"/>
                    <a:pt x="15202" y="6378"/>
                    <a:pt x="15341" y="6378"/>
                  </a:cubicBezTo>
                  <a:cubicBezTo>
                    <a:pt x="15478" y="6378"/>
                    <a:pt x="15590" y="6269"/>
                    <a:pt x="15590" y="6130"/>
                  </a:cubicBezTo>
                  <a:lnTo>
                    <a:pt x="15590" y="5168"/>
                  </a:lnTo>
                  <a:cubicBezTo>
                    <a:pt x="16332" y="4659"/>
                    <a:pt x="16822" y="3803"/>
                    <a:pt x="16822" y="2831"/>
                  </a:cubicBezTo>
                  <a:cubicBezTo>
                    <a:pt x="16822" y="1270"/>
                    <a:pt x="15557" y="0"/>
                    <a:pt x="14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5"/>
          <p:cNvSpPr txBox="1">
            <a:spLocks noGrp="1"/>
          </p:cNvSpPr>
          <p:nvPr>
            <p:ph type="title" idx="6"/>
          </p:nvPr>
        </p:nvSpPr>
        <p:spPr>
          <a:xfrm>
            <a:off x="720000" y="459517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 dirty="0"/>
              <a:t>Solutions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632017" y="4918684"/>
            <a:ext cx="675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636767" y="1183933"/>
            <a:ext cx="8749200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BERT-base-</a:t>
            </a:r>
            <a:r>
              <a:rPr lang="en-US" sz="2400" b="1" dirty="0" err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ner</a:t>
            </a:r>
            <a:endParaRPr lang="en-US" sz="24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E0BD5-3FC0-30A2-B0E4-9FC09CFF3C07}"/>
              </a:ext>
            </a:extLst>
          </p:cNvPr>
          <p:cNvSpPr txBox="1"/>
          <p:nvPr/>
        </p:nvSpPr>
        <p:spPr>
          <a:xfrm>
            <a:off x="636767" y="1971380"/>
            <a:ext cx="45512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Score: 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0.7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Epochs: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Size: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512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Inference: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predictions &amp; regex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No Extra Data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Training Time: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less than 1 hour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5"/>
          <p:cNvGrpSpPr/>
          <p:nvPr/>
        </p:nvGrpSpPr>
        <p:grpSpPr>
          <a:xfrm>
            <a:off x="5314475" y="1118206"/>
            <a:ext cx="548568" cy="547870"/>
            <a:chOff x="4017254" y="1368896"/>
            <a:chExt cx="466390" cy="465836"/>
          </a:xfrm>
        </p:grpSpPr>
        <p:sp>
          <p:nvSpPr>
            <p:cNvPr id="137" name="Google Shape;137;p15"/>
            <p:cNvSpPr/>
            <p:nvPr/>
          </p:nvSpPr>
          <p:spPr>
            <a:xfrm>
              <a:off x="4017309" y="1563193"/>
              <a:ext cx="432150" cy="271539"/>
            </a:xfrm>
            <a:custGeom>
              <a:avLst/>
              <a:gdLst/>
              <a:ahLst/>
              <a:cxnLst/>
              <a:rect l="l" t="t" r="r" b="b"/>
              <a:pathLst>
                <a:path w="15587" h="9794" extrusionOk="0">
                  <a:moveTo>
                    <a:pt x="3773" y="2050"/>
                  </a:moveTo>
                  <a:cubicBezTo>
                    <a:pt x="4142" y="2050"/>
                    <a:pt x="4443" y="2352"/>
                    <a:pt x="4443" y="2722"/>
                  </a:cubicBezTo>
                  <a:lnTo>
                    <a:pt x="4443" y="3827"/>
                  </a:lnTo>
                  <a:lnTo>
                    <a:pt x="2470" y="3827"/>
                  </a:lnTo>
                  <a:lnTo>
                    <a:pt x="2470" y="2722"/>
                  </a:lnTo>
                  <a:lnTo>
                    <a:pt x="2469" y="2722"/>
                  </a:lnTo>
                  <a:cubicBezTo>
                    <a:pt x="2469" y="2352"/>
                    <a:pt x="2769" y="2050"/>
                    <a:pt x="3138" y="2050"/>
                  </a:cubicBezTo>
                  <a:close/>
                  <a:moveTo>
                    <a:pt x="8111" y="880"/>
                  </a:moveTo>
                  <a:cubicBezTo>
                    <a:pt x="8480" y="880"/>
                    <a:pt x="8780" y="1181"/>
                    <a:pt x="8780" y="1553"/>
                  </a:cubicBezTo>
                  <a:lnTo>
                    <a:pt x="8780" y="3827"/>
                  </a:lnTo>
                  <a:lnTo>
                    <a:pt x="6807" y="3827"/>
                  </a:lnTo>
                  <a:lnTo>
                    <a:pt x="6807" y="1553"/>
                  </a:lnTo>
                  <a:lnTo>
                    <a:pt x="6805" y="1553"/>
                  </a:lnTo>
                  <a:cubicBezTo>
                    <a:pt x="6805" y="1181"/>
                    <a:pt x="7107" y="880"/>
                    <a:pt x="7476" y="880"/>
                  </a:cubicBezTo>
                  <a:close/>
                  <a:moveTo>
                    <a:pt x="12449" y="535"/>
                  </a:moveTo>
                  <a:cubicBezTo>
                    <a:pt x="12818" y="535"/>
                    <a:pt x="13118" y="837"/>
                    <a:pt x="13118" y="1208"/>
                  </a:cubicBezTo>
                  <a:lnTo>
                    <a:pt x="13118" y="3827"/>
                  </a:lnTo>
                  <a:lnTo>
                    <a:pt x="11143" y="3827"/>
                  </a:lnTo>
                  <a:lnTo>
                    <a:pt x="11143" y="1208"/>
                  </a:lnTo>
                  <a:cubicBezTo>
                    <a:pt x="11143" y="837"/>
                    <a:pt x="11443" y="535"/>
                    <a:pt x="11813" y="535"/>
                  </a:cubicBezTo>
                  <a:close/>
                  <a:moveTo>
                    <a:pt x="15089" y="4323"/>
                  </a:moveTo>
                  <a:lnTo>
                    <a:pt x="15089" y="5184"/>
                  </a:lnTo>
                  <a:cubicBezTo>
                    <a:pt x="15089" y="5670"/>
                    <a:pt x="14695" y="6065"/>
                    <a:pt x="14212" y="6065"/>
                  </a:cubicBezTo>
                  <a:lnTo>
                    <a:pt x="1372" y="6065"/>
                  </a:lnTo>
                  <a:cubicBezTo>
                    <a:pt x="889" y="6065"/>
                    <a:pt x="496" y="5668"/>
                    <a:pt x="496" y="5184"/>
                  </a:cubicBezTo>
                  <a:lnTo>
                    <a:pt x="496" y="4323"/>
                  </a:lnTo>
                  <a:close/>
                  <a:moveTo>
                    <a:pt x="8712" y="6560"/>
                  </a:moveTo>
                  <a:lnTo>
                    <a:pt x="8712" y="8060"/>
                  </a:lnTo>
                  <a:lnTo>
                    <a:pt x="6875" y="8060"/>
                  </a:lnTo>
                  <a:lnTo>
                    <a:pt x="6875" y="6560"/>
                  </a:lnTo>
                  <a:close/>
                  <a:moveTo>
                    <a:pt x="11524" y="8555"/>
                  </a:moveTo>
                  <a:cubicBezTo>
                    <a:pt x="11618" y="8558"/>
                    <a:pt x="11695" y="8634"/>
                    <a:pt x="11695" y="8727"/>
                  </a:cubicBezTo>
                  <a:lnTo>
                    <a:pt x="11695" y="9129"/>
                  </a:lnTo>
                  <a:cubicBezTo>
                    <a:pt x="11695" y="9224"/>
                    <a:pt x="11618" y="9299"/>
                    <a:pt x="11524" y="9299"/>
                  </a:cubicBezTo>
                  <a:lnTo>
                    <a:pt x="4061" y="9299"/>
                  </a:lnTo>
                  <a:cubicBezTo>
                    <a:pt x="3966" y="9299"/>
                    <a:pt x="3891" y="9222"/>
                    <a:pt x="3891" y="9129"/>
                  </a:cubicBezTo>
                  <a:lnTo>
                    <a:pt x="3891" y="8725"/>
                  </a:lnTo>
                  <a:cubicBezTo>
                    <a:pt x="3891" y="8631"/>
                    <a:pt x="3966" y="8555"/>
                    <a:pt x="4061" y="8555"/>
                  </a:cubicBezTo>
                  <a:close/>
                  <a:moveTo>
                    <a:pt x="15338" y="1"/>
                  </a:moveTo>
                  <a:cubicBezTo>
                    <a:pt x="15200" y="1"/>
                    <a:pt x="15089" y="112"/>
                    <a:pt x="15089" y="249"/>
                  </a:cubicBezTo>
                  <a:lnTo>
                    <a:pt x="15089" y="3829"/>
                  </a:lnTo>
                  <a:lnTo>
                    <a:pt x="13614" y="3829"/>
                  </a:lnTo>
                  <a:lnTo>
                    <a:pt x="13614" y="1210"/>
                  </a:lnTo>
                  <a:cubicBezTo>
                    <a:pt x="13614" y="566"/>
                    <a:pt x="13091" y="42"/>
                    <a:pt x="12449" y="42"/>
                  </a:cubicBezTo>
                  <a:lnTo>
                    <a:pt x="11813" y="42"/>
                  </a:lnTo>
                  <a:cubicBezTo>
                    <a:pt x="11170" y="42"/>
                    <a:pt x="10648" y="566"/>
                    <a:pt x="10648" y="1210"/>
                  </a:cubicBezTo>
                  <a:lnTo>
                    <a:pt x="10648" y="3829"/>
                  </a:lnTo>
                  <a:lnTo>
                    <a:pt x="9276" y="3829"/>
                  </a:lnTo>
                  <a:lnTo>
                    <a:pt x="9276" y="1555"/>
                  </a:lnTo>
                  <a:cubicBezTo>
                    <a:pt x="9276" y="910"/>
                    <a:pt x="8753" y="386"/>
                    <a:pt x="8111" y="386"/>
                  </a:cubicBezTo>
                  <a:lnTo>
                    <a:pt x="7474" y="386"/>
                  </a:lnTo>
                  <a:cubicBezTo>
                    <a:pt x="6832" y="386"/>
                    <a:pt x="6310" y="910"/>
                    <a:pt x="6310" y="1555"/>
                  </a:cubicBezTo>
                  <a:lnTo>
                    <a:pt x="6310" y="3829"/>
                  </a:lnTo>
                  <a:lnTo>
                    <a:pt x="4938" y="3829"/>
                  </a:lnTo>
                  <a:lnTo>
                    <a:pt x="4938" y="2725"/>
                  </a:lnTo>
                  <a:cubicBezTo>
                    <a:pt x="4938" y="2080"/>
                    <a:pt x="4416" y="1556"/>
                    <a:pt x="3773" y="1556"/>
                  </a:cubicBezTo>
                  <a:lnTo>
                    <a:pt x="3138" y="1556"/>
                  </a:lnTo>
                  <a:cubicBezTo>
                    <a:pt x="2494" y="1556"/>
                    <a:pt x="1973" y="2080"/>
                    <a:pt x="1973" y="2725"/>
                  </a:cubicBezTo>
                  <a:lnTo>
                    <a:pt x="1973" y="3829"/>
                  </a:lnTo>
                  <a:lnTo>
                    <a:pt x="497" y="3829"/>
                  </a:lnTo>
                  <a:lnTo>
                    <a:pt x="497" y="2661"/>
                  </a:lnTo>
                  <a:cubicBezTo>
                    <a:pt x="497" y="2523"/>
                    <a:pt x="386" y="2413"/>
                    <a:pt x="249" y="2413"/>
                  </a:cubicBezTo>
                  <a:cubicBezTo>
                    <a:pt x="112" y="2413"/>
                    <a:pt x="0" y="2523"/>
                    <a:pt x="0" y="2661"/>
                  </a:cubicBezTo>
                  <a:lnTo>
                    <a:pt x="0" y="4075"/>
                  </a:lnTo>
                  <a:lnTo>
                    <a:pt x="0" y="4076"/>
                  </a:lnTo>
                  <a:lnTo>
                    <a:pt x="0" y="5181"/>
                  </a:lnTo>
                  <a:cubicBezTo>
                    <a:pt x="0" y="5941"/>
                    <a:pt x="617" y="6558"/>
                    <a:pt x="1372" y="6558"/>
                  </a:cubicBezTo>
                  <a:lnTo>
                    <a:pt x="6378" y="6558"/>
                  </a:lnTo>
                  <a:lnTo>
                    <a:pt x="6378" y="8058"/>
                  </a:lnTo>
                  <a:lnTo>
                    <a:pt x="4061" y="8058"/>
                  </a:lnTo>
                  <a:cubicBezTo>
                    <a:pt x="3693" y="8058"/>
                    <a:pt x="3395" y="8356"/>
                    <a:pt x="3395" y="8724"/>
                  </a:cubicBezTo>
                  <a:lnTo>
                    <a:pt x="3395" y="9127"/>
                  </a:lnTo>
                  <a:cubicBezTo>
                    <a:pt x="3395" y="9495"/>
                    <a:pt x="3693" y="9793"/>
                    <a:pt x="4061" y="9793"/>
                  </a:cubicBezTo>
                  <a:lnTo>
                    <a:pt x="11523" y="9793"/>
                  </a:lnTo>
                  <a:cubicBezTo>
                    <a:pt x="11891" y="9793"/>
                    <a:pt x="12189" y="9495"/>
                    <a:pt x="12189" y="9127"/>
                  </a:cubicBezTo>
                  <a:lnTo>
                    <a:pt x="12189" y="8724"/>
                  </a:lnTo>
                  <a:cubicBezTo>
                    <a:pt x="12189" y="8356"/>
                    <a:pt x="11891" y="8058"/>
                    <a:pt x="11523" y="8058"/>
                  </a:cubicBezTo>
                  <a:lnTo>
                    <a:pt x="9206" y="8058"/>
                  </a:lnTo>
                  <a:lnTo>
                    <a:pt x="9206" y="6558"/>
                  </a:lnTo>
                  <a:lnTo>
                    <a:pt x="14212" y="6558"/>
                  </a:lnTo>
                  <a:cubicBezTo>
                    <a:pt x="14967" y="6558"/>
                    <a:pt x="15584" y="5940"/>
                    <a:pt x="15584" y="5181"/>
                  </a:cubicBezTo>
                  <a:lnTo>
                    <a:pt x="15584" y="4073"/>
                  </a:lnTo>
                  <a:lnTo>
                    <a:pt x="15584" y="248"/>
                  </a:lnTo>
                  <a:cubicBezTo>
                    <a:pt x="15587" y="112"/>
                    <a:pt x="15474" y="1"/>
                    <a:pt x="153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4049248" y="1524739"/>
              <a:ext cx="63158" cy="54036"/>
            </a:xfrm>
            <a:custGeom>
              <a:avLst/>
              <a:gdLst/>
              <a:ahLst/>
              <a:cxnLst/>
              <a:rect l="l" t="t" r="r" b="b"/>
              <a:pathLst>
                <a:path w="2278" h="1949" extrusionOk="0">
                  <a:moveTo>
                    <a:pt x="283" y="0"/>
                  </a:moveTo>
                  <a:cubicBezTo>
                    <a:pt x="237" y="0"/>
                    <a:pt x="191" y="12"/>
                    <a:pt x="149" y="38"/>
                  </a:cubicBezTo>
                  <a:cubicBezTo>
                    <a:pt x="34" y="111"/>
                    <a:pt x="0" y="266"/>
                    <a:pt x="74" y="381"/>
                  </a:cubicBezTo>
                  <a:lnTo>
                    <a:pt x="999" y="1835"/>
                  </a:lnTo>
                  <a:cubicBezTo>
                    <a:pt x="1041" y="1899"/>
                    <a:pt x="1111" y="1940"/>
                    <a:pt x="1186" y="1947"/>
                  </a:cubicBezTo>
                  <a:cubicBezTo>
                    <a:pt x="1193" y="1947"/>
                    <a:pt x="1200" y="1949"/>
                    <a:pt x="1207" y="1949"/>
                  </a:cubicBezTo>
                  <a:cubicBezTo>
                    <a:pt x="1277" y="1949"/>
                    <a:pt x="1342" y="1920"/>
                    <a:pt x="1391" y="1869"/>
                  </a:cubicBezTo>
                  <a:lnTo>
                    <a:pt x="2185" y="1010"/>
                  </a:lnTo>
                  <a:cubicBezTo>
                    <a:pt x="2277" y="908"/>
                    <a:pt x="2271" y="753"/>
                    <a:pt x="2171" y="659"/>
                  </a:cubicBezTo>
                  <a:cubicBezTo>
                    <a:pt x="2123" y="615"/>
                    <a:pt x="2062" y="594"/>
                    <a:pt x="2002" y="594"/>
                  </a:cubicBezTo>
                  <a:cubicBezTo>
                    <a:pt x="1936" y="594"/>
                    <a:pt x="1870" y="620"/>
                    <a:pt x="1821" y="673"/>
                  </a:cubicBezTo>
                  <a:lnTo>
                    <a:pt x="1246" y="1297"/>
                  </a:lnTo>
                  <a:lnTo>
                    <a:pt x="493" y="115"/>
                  </a:lnTo>
                  <a:cubicBezTo>
                    <a:pt x="446" y="40"/>
                    <a:pt x="365" y="0"/>
                    <a:pt x="2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4114374" y="1483428"/>
              <a:ext cx="55700" cy="43140"/>
            </a:xfrm>
            <a:custGeom>
              <a:avLst/>
              <a:gdLst/>
              <a:ahLst/>
              <a:cxnLst/>
              <a:rect l="l" t="t" r="r" b="b"/>
              <a:pathLst>
                <a:path w="2009" h="1556" extrusionOk="0">
                  <a:moveTo>
                    <a:pt x="1144" y="1"/>
                  </a:moveTo>
                  <a:cubicBezTo>
                    <a:pt x="1139" y="1"/>
                    <a:pt x="1135" y="1"/>
                    <a:pt x="1130" y="1"/>
                  </a:cubicBezTo>
                  <a:cubicBezTo>
                    <a:pt x="1059" y="6"/>
                    <a:pt x="992" y="37"/>
                    <a:pt x="947" y="92"/>
                  </a:cubicBezTo>
                  <a:lnTo>
                    <a:pt x="87" y="1151"/>
                  </a:lnTo>
                  <a:cubicBezTo>
                    <a:pt x="1" y="1257"/>
                    <a:pt x="16" y="1413"/>
                    <a:pt x="123" y="1499"/>
                  </a:cubicBezTo>
                  <a:cubicBezTo>
                    <a:pt x="171" y="1537"/>
                    <a:pt x="226" y="1555"/>
                    <a:pt x="282" y="1555"/>
                  </a:cubicBezTo>
                  <a:cubicBezTo>
                    <a:pt x="354" y="1555"/>
                    <a:pt x="425" y="1523"/>
                    <a:pt x="474" y="1463"/>
                  </a:cubicBezTo>
                  <a:lnTo>
                    <a:pt x="1155" y="625"/>
                  </a:lnTo>
                  <a:lnTo>
                    <a:pt x="1556" y="1047"/>
                  </a:lnTo>
                  <a:cubicBezTo>
                    <a:pt x="1604" y="1098"/>
                    <a:pt x="1670" y="1124"/>
                    <a:pt x="1735" y="1124"/>
                  </a:cubicBezTo>
                  <a:cubicBezTo>
                    <a:pt x="1796" y="1124"/>
                    <a:pt x="1857" y="1102"/>
                    <a:pt x="1905" y="1057"/>
                  </a:cubicBezTo>
                  <a:cubicBezTo>
                    <a:pt x="2005" y="962"/>
                    <a:pt x="2009" y="805"/>
                    <a:pt x="1915" y="706"/>
                  </a:cubicBezTo>
                  <a:lnTo>
                    <a:pt x="1320" y="78"/>
                  </a:lnTo>
                  <a:cubicBezTo>
                    <a:pt x="1274" y="29"/>
                    <a:pt x="1211" y="1"/>
                    <a:pt x="1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5"/>
            <p:cNvSpPr/>
            <p:nvPr/>
          </p:nvSpPr>
          <p:spPr>
            <a:xfrm>
              <a:off x="4017254" y="1368896"/>
              <a:ext cx="466390" cy="241956"/>
            </a:xfrm>
            <a:custGeom>
              <a:avLst/>
              <a:gdLst/>
              <a:ahLst/>
              <a:cxnLst/>
              <a:rect l="l" t="t" r="r" b="b"/>
              <a:pathLst>
                <a:path w="16822" h="8727" extrusionOk="0">
                  <a:moveTo>
                    <a:pt x="14005" y="496"/>
                  </a:moveTo>
                  <a:cubicBezTo>
                    <a:pt x="15201" y="497"/>
                    <a:pt x="16189" y="1412"/>
                    <a:pt x="16314" y="2583"/>
                  </a:cubicBezTo>
                  <a:lnTo>
                    <a:pt x="14136" y="2583"/>
                  </a:lnTo>
                  <a:lnTo>
                    <a:pt x="12925" y="765"/>
                  </a:lnTo>
                  <a:cubicBezTo>
                    <a:pt x="13248" y="594"/>
                    <a:pt x="13614" y="496"/>
                    <a:pt x="14005" y="496"/>
                  </a:cubicBezTo>
                  <a:close/>
                  <a:moveTo>
                    <a:pt x="12513" y="1042"/>
                  </a:moveTo>
                  <a:lnTo>
                    <a:pt x="13721" y="2853"/>
                  </a:lnTo>
                  <a:lnTo>
                    <a:pt x="12805" y="4828"/>
                  </a:lnTo>
                  <a:cubicBezTo>
                    <a:pt x="12130" y="4421"/>
                    <a:pt x="11678" y="3678"/>
                    <a:pt x="11678" y="2831"/>
                  </a:cubicBezTo>
                  <a:cubicBezTo>
                    <a:pt x="11678" y="2114"/>
                    <a:pt x="12003" y="1470"/>
                    <a:pt x="12513" y="1042"/>
                  </a:cubicBezTo>
                  <a:close/>
                  <a:moveTo>
                    <a:pt x="16312" y="3078"/>
                  </a:moveTo>
                  <a:cubicBezTo>
                    <a:pt x="16189" y="4250"/>
                    <a:pt x="15201" y="5164"/>
                    <a:pt x="14002" y="5164"/>
                  </a:cubicBezTo>
                  <a:cubicBezTo>
                    <a:pt x="13739" y="5164"/>
                    <a:pt x="13488" y="5120"/>
                    <a:pt x="13252" y="5039"/>
                  </a:cubicBezTo>
                  <a:lnTo>
                    <a:pt x="14160" y="3078"/>
                  </a:lnTo>
                  <a:close/>
                  <a:moveTo>
                    <a:pt x="14002" y="0"/>
                  </a:moveTo>
                  <a:cubicBezTo>
                    <a:pt x="12465" y="0"/>
                    <a:pt x="11211" y="1242"/>
                    <a:pt x="11185" y="2780"/>
                  </a:cubicBezTo>
                  <a:lnTo>
                    <a:pt x="1336" y="2780"/>
                  </a:lnTo>
                  <a:cubicBezTo>
                    <a:pt x="600" y="2780"/>
                    <a:pt x="4" y="3378"/>
                    <a:pt x="4" y="4111"/>
                  </a:cubicBezTo>
                  <a:lnTo>
                    <a:pt x="1" y="8478"/>
                  </a:lnTo>
                  <a:cubicBezTo>
                    <a:pt x="1" y="8614"/>
                    <a:pt x="110" y="8726"/>
                    <a:pt x="249" y="8726"/>
                  </a:cubicBezTo>
                  <a:cubicBezTo>
                    <a:pt x="387" y="8726"/>
                    <a:pt x="498" y="8615"/>
                    <a:pt x="498" y="8479"/>
                  </a:cubicBezTo>
                  <a:lnTo>
                    <a:pt x="501" y="4111"/>
                  </a:lnTo>
                  <a:cubicBezTo>
                    <a:pt x="501" y="3649"/>
                    <a:pt x="876" y="3274"/>
                    <a:pt x="1337" y="3274"/>
                  </a:cubicBezTo>
                  <a:lnTo>
                    <a:pt x="11221" y="3274"/>
                  </a:lnTo>
                  <a:cubicBezTo>
                    <a:pt x="11434" y="4624"/>
                    <a:pt x="12601" y="5659"/>
                    <a:pt x="14005" y="5659"/>
                  </a:cubicBezTo>
                  <a:cubicBezTo>
                    <a:pt x="14390" y="5659"/>
                    <a:pt x="14759" y="5581"/>
                    <a:pt x="15093" y="5439"/>
                  </a:cubicBezTo>
                  <a:lnTo>
                    <a:pt x="15093" y="6130"/>
                  </a:lnTo>
                  <a:cubicBezTo>
                    <a:pt x="15093" y="6267"/>
                    <a:pt x="15202" y="6378"/>
                    <a:pt x="15341" y="6378"/>
                  </a:cubicBezTo>
                  <a:cubicBezTo>
                    <a:pt x="15478" y="6378"/>
                    <a:pt x="15590" y="6269"/>
                    <a:pt x="15590" y="6130"/>
                  </a:cubicBezTo>
                  <a:lnTo>
                    <a:pt x="15590" y="5168"/>
                  </a:lnTo>
                  <a:cubicBezTo>
                    <a:pt x="16332" y="4659"/>
                    <a:pt x="16822" y="3803"/>
                    <a:pt x="16822" y="2831"/>
                  </a:cubicBezTo>
                  <a:cubicBezTo>
                    <a:pt x="16822" y="1270"/>
                    <a:pt x="15557" y="0"/>
                    <a:pt x="140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5"/>
          <p:cNvSpPr txBox="1">
            <a:spLocks noGrp="1"/>
          </p:cNvSpPr>
          <p:nvPr>
            <p:ph type="title" idx="6"/>
          </p:nvPr>
        </p:nvSpPr>
        <p:spPr>
          <a:xfrm>
            <a:off x="720000" y="459517"/>
            <a:ext cx="770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200" dirty="0"/>
              <a:t>Solutions</a:t>
            </a:r>
            <a:endParaRPr sz="3200" dirty="0">
              <a:solidFill>
                <a:schemeClr val="dk2"/>
              </a:solidFill>
            </a:endParaRPr>
          </a:p>
        </p:txBody>
      </p:sp>
      <p:sp>
        <p:nvSpPr>
          <p:cNvPr id="142" name="Google Shape;142;p15"/>
          <p:cNvSpPr txBox="1"/>
          <p:nvPr/>
        </p:nvSpPr>
        <p:spPr>
          <a:xfrm>
            <a:off x="1632017" y="4918684"/>
            <a:ext cx="67587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636767" y="1183933"/>
            <a:ext cx="8749200" cy="24313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endParaRPr lang="en-US" sz="16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24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DeBERTa-v3-medium</a:t>
            </a: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marL="469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endParaRPr lang="en-US" sz="1600" b="1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DE0BD5-3FC0-30A2-B0E4-9FC09CFF3C07}"/>
              </a:ext>
            </a:extLst>
          </p:cNvPr>
          <p:cNvSpPr txBox="1"/>
          <p:nvPr/>
        </p:nvSpPr>
        <p:spPr>
          <a:xfrm>
            <a:off x="636766" y="1971380"/>
            <a:ext cx="55703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Score: 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0.92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Epochs: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3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Size: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512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Inference: </a:t>
            </a:r>
            <a:r>
              <a:rPr lang="en-US" sz="1800" dirty="0">
                <a:solidFill>
                  <a:schemeClr val="accent6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predictions &amp; regex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No Extra Data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	- Training Time: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3h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+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ssistant"/>
                <a:ea typeface="Assistant"/>
                <a:cs typeface="Assistant"/>
                <a:sym typeface="Assistant"/>
              </a:rPr>
              <a:t>Cross-Validation: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 4 folds</a:t>
            </a:r>
          </a:p>
          <a:p>
            <a:pPr marL="1270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	</a:t>
            </a:r>
            <a:r>
              <a:rPr lang="en-US" sz="1800" dirty="0">
                <a:solidFill>
                  <a:srgbClr val="FF0000"/>
                </a:solidFill>
                <a:latin typeface="Assistant"/>
                <a:ea typeface="Assistant"/>
                <a:cs typeface="Assistant"/>
                <a:sym typeface="Assistant"/>
              </a:rPr>
              <a:t>+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Assistant"/>
                <a:ea typeface="Assistant"/>
                <a:cs typeface="Assistant"/>
                <a:sym typeface="Assistant"/>
              </a:rPr>
              <a:t>Confidence Threshold for O label: 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Assistant"/>
                <a:ea typeface="Assistant"/>
                <a:cs typeface="Assistant"/>
                <a:sym typeface="Assistant"/>
              </a:rPr>
              <a:t>0.9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3473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>
            <a:spLocks noGrp="1"/>
          </p:cNvSpPr>
          <p:nvPr>
            <p:ph type="title"/>
          </p:nvPr>
        </p:nvSpPr>
        <p:spPr>
          <a:xfrm>
            <a:off x="265665" y="1888994"/>
            <a:ext cx="8374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6000" dirty="0"/>
              <a:t>The dataset</a:t>
            </a:r>
            <a:endParaRPr sz="5000" b="1" dirty="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115" name="Google Shape;115;p14"/>
          <p:cNvGrpSpPr/>
          <p:nvPr/>
        </p:nvGrpSpPr>
        <p:grpSpPr>
          <a:xfrm>
            <a:off x="2571849" y="3506143"/>
            <a:ext cx="4000294" cy="1097356"/>
            <a:chOff x="-184725" y="2931975"/>
            <a:chExt cx="6096150" cy="1671525"/>
          </a:xfrm>
        </p:grpSpPr>
        <p:grpSp>
          <p:nvGrpSpPr>
            <p:cNvPr id="116" name="Google Shape;116;p14"/>
            <p:cNvGrpSpPr/>
            <p:nvPr/>
          </p:nvGrpSpPr>
          <p:grpSpPr>
            <a:xfrm>
              <a:off x="1339325" y="2931975"/>
              <a:ext cx="1524025" cy="1671525"/>
              <a:chOff x="1339325" y="1462400"/>
              <a:chExt cx="1524025" cy="1671525"/>
            </a:xfrm>
          </p:grpSpPr>
          <p:sp>
            <p:nvSpPr>
              <p:cNvPr id="117" name="Google Shape;117;p14"/>
              <p:cNvSpPr/>
              <p:nvPr/>
            </p:nvSpPr>
            <p:spPr>
              <a:xfrm>
                <a:off x="2104850" y="1462400"/>
                <a:ext cx="758500" cy="756475"/>
              </a:xfrm>
              <a:custGeom>
                <a:avLst/>
                <a:gdLst/>
                <a:ahLst/>
                <a:cxnLst/>
                <a:rect l="l" t="t" r="r" b="b"/>
                <a:pathLst>
                  <a:path w="30340" h="30259" extrusionOk="0">
                    <a:moveTo>
                      <a:pt x="2" y="0"/>
                    </a:moveTo>
                    <a:lnTo>
                      <a:pt x="0" y="30258"/>
                    </a:lnTo>
                    <a:lnTo>
                      <a:pt x="30339" y="30258"/>
                    </a:lnTo>
                    <a:lnTo>
                      <a:pt x="303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69D0B9"/>
                  </a:gs>
                  <a:gs pos="100000">
                    <a:srgbClr val="32847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4"/>
              <p:cNvSpPr/>
              <p:nvPr/>
            </p:nvSpPr>
            <p:spPr>
              <a:xfrm>
                <a:off x="1339325" y="2218275"/>
                <a:ext cx="1524025" cy="915650"/>
              </a:xfrm>
              <a:custGeom>
                <a:avLst/>
                <a:gdLst/>
                <a:ahLst/>
                <a:cxnLst/>
                <a:rect l="l" t="t" r="r" b="b"/>
                <a:pathLst>
                  <a:path w="60961" h="36626" extrusionOk="0">
                    <a:moveTo>
                      <a:pt x="30621" y="1"/>
                    </a:moveTo>
                    <a:lnTo>
                      <a:pt x="1" y="36625"/>
                    </a:lnTo>
                    <a:lnTo>
                      <a:pt x="30339" y="36625"/>
                    </a:lnTo>
                    <a:lnTo>
                      <a:pt x="609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14"/>
              <p:cNvSpPr/>
              <p:nvPr/>
            </p:nvSpPr>
            <p:spPr>
              <a:xfrm>
                <a:off x="1339325" y="1462400"/>
                <a:ext cx="765675" cy="1671525"/>
              </a:xfrm>
              <a:custGeom>
                <a:avLst/>
                <a:gdLst/>
                <a:ahLst/>
                <a:cxnLst/>
                <a:rect l="l" t="t" r="r" b="b"/>
                <a:pathLst>
                  <a:path w="30627" h="66861" extrusionOk="0">
                    <a:moveTo>
                      <a:pt x="30623" y="0"/>
                    </a:moveTo>
                    <a:lnTo>
                      <a:pt x="1" y="36601"/>
                    </a:lnTo>
                    <a:lnTo>
                      <a:pt x="1" y="66860"/>
                    </a:lnTo>
                    <a:lnTo>
                      <a:pt x="30627" y="30258"/>
                    </a:lnTo>
                    <a:lnTo>
                      <a:pt x="306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0" name="Google Shape;120;p14"/>
            <p:cNvGrpSpPr/>
            <p:nvPr/>
          </p:nvGrpSpPr>
          <p:grpSpPr>
            <a:xfrm>
              <a:off x="-184725" y="2931975"/>
              <a:ext cx="1524050" cy="1671525"/>
              <a:chOff x="2912575" y="1462400"/>
              <a:chExt cx="1524050" cy="1671525"/>
            </a:xfrm>
          </p:grpSpPr>
          <p:sp>
            <p:nvSpPr>
              <p:cNvPr id="121" name="Google Shape;121;p14"/>
              <p:cNvSpPr/>
              <p:nvPr/>
            </p:nvSpPr>
            <p:spPr>
              <a:xfrm>
                <a:off x="3678125" y="2377400"/>
                <a:ext cx="758475" cy="756525"/>
              </a:xfrm>
              <a:custGeom>
                <a:avLst/>
                <a:gdLst/>
                <a:ahLst/>
                <a:cxnLst/>
                <a:rect l="l" t="t" r="r" b="b"/>
                <a:pathLst>
                  <a:path w="30339" h="30261" extrusionOk="0">
                    <a:moveTo>
                      <a:pt x="0" y="1"/>
                    </a:moveTo>
                    <a:lnTo>
                      <a:pt x="0" y="30260"/>
                    </a:lnTo>
                    <a:lnTo>
                      <a:pt x="30338" y="30260"/>
                    </a:lnTo>
                    <a:lnTo>
                      <a:pt x="303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69D0B9"/>
                  </a:gs>
                  <a:gs pos="100000">
                    <a:srgbClr val="32847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4"/>
              <p:cNvSpPr/>
              <p:nvPr/>
            </p:nvSpPr>
            <p:spPr>
              <a:xfrm>
                <a:off x="2912575" y="1462400"/>
                <a:ext cx="1524050" cy="915625"/>
              </a:xfrm>
              <a:custGeom>
                <a:avLst/>
                <a:gdLst/>
                <a:ahLst/>
                <a:cxnLst/>
                <a:rect l="l" t="t" r="r" b="b"/>
                <a:pathLst>
                  <a:path w="60962" h="36625" extrusionOk="0">
                    <a:moveTo>
                      <a:pt x="1" y="0"/>
                    </a:moveTo>
                    <a:lnTo>
                      <a:pt x="30622" y="36625"/>
                    </a:lnTo>
                    <a:lnTo>
                      <a:pt x="60962" y="36625"/>
                    </a:lnTo>
                    <a:lnTo>
                      <a:pt x="303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>
                <a:off x="2912575" y="1462400"/>
                <a:ext cx="765750" cy="1671525"/>
              </a:xfrm>
              <a:custGeom>
                <a:avLst/>
                <a:gdLst/>
                <a:ahLst/>
                <a:cxnLst/>
                <a:rect l="l" t="t" r="r" b="b"/>
                <a:pathLst>
                  <a:path w="30630" h="66861" extrusionOk="0">
                    <a:moveTo>
                      <a:pt x="1" y="0"/>
                    </a:moveTo>
                    <a:lnTo>
                      <a:pt x="1" y="30258"/>
                    </a:lnTo>
                    <a:lnTo>
                      <a:pt x="30630" y="66860"/>
                    </a:lnTo>
                    <a:lnTo>
                      <a:pt x="30630" y="366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4" name="Google Shape;124;p14"/>
            <p:cNvGrpSpPr/>
            <p:nvPr/>
          </p:nvGrpSpPr>
          <p:grpSpPr>
            <a:xfrm>
              <a:off x="4387400" y="2931975"/>
              <a:ext cx="1524025" cy="1671525"/>
              <a:chOff x="1339325" y="1462400"/>
              <a:chExt cx="1524025" cy="1671525"/>
            </a:xfrm>
          </p:grpSpPr>
          <p:sp>
            <p:nvSpPr>
              <p:cNvPr id="125" name="Google Shape;125;p14"/>
              <p:cNvSpPr/>
              <p:nvPr/>
            </p:nvSpPr>
            <p:spPr>
              <a:xfrm>
                <a:off x="2104850" y="1462400"/>
                <a:ext cx="758500" cy="756475"/>
              </a:xfrm>
              <a:custGeom>
                <a:avLst/>
                <a:gdLst/>
                <a:ahLst/>
                <a:cxnLst/>
                <a:rect l="l" t="t" r="r" b="b"/>
                <a:pathLst>
                  <a:path w="30340" h="30259" extrusionOk="0">
                    <a:moveTo>
                      <a:pt x="2" y="0"/>
                    </a:moveTo>
                    <a:lnTo>
                      <a:pt x="0" y="30258"/>
                    </a:lnTo>
                    <a:lnTo>
                      <a:pt x="30339" y="30258"/>
                    </a:lnTo>
                    <a:lnTo>
                      <a:pt x="30339" y="0"/>
                    </a:lnTo>
                    <a:close/>
                  </a:path>
                </a:pathLst>
              </a:custGeom>
              <a:gradFill>
                <a:gsLst>
                  <a:gs pos="0">
                    <a:srgbClr val="69D0B9"/>
                  </a:gs>
                  <a:gs pos="100000">
                    <a:srgbClr val="32847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>
                <a:off x="1339325" y="2218275"/>
                <a:ext cx="1524025" cy="915650"/>
              </a:xfrm>
              <a:custGeom>
                <a:avLst/>
                <a:gdLst/>
                <a:ahLst/>
                <a:cxnLst/>
                <a:rect l="l" t="t" r="r" b="b"/>
                <a:pathLst>
                  <a:path w="60961" h="36626" extrusionOk="0">
                    <a:moveTo>
                      <a:pt x="30621" y="1"/>
                    </a:moveTo>
                    <a:lnTo>
                      <a:pt x="1" y="36625"/>
                    </a:lnTo>
                    <a:lnTo>
                      <a:pt x="30339" y="36625"/>
                    </a:lnTo>
                    <a:lnTo>
                      <a:pt x="6096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4"/>
              <p:cNvSpPr/>
              <p:nvPr/>
            </p:nvSpPr>
            <p:spPr>
              <a:xfrm>
                <a:off x="1339325" y="1462400"/>
                <a:ext cx="765675" cy="1671525"/>
              </a:xfrm>
              <a:custGeom>
                <a:avLst/>
                <a:gdLst/>
                <a:ahLst/>
                <a:cxnLst/>
                <a:rect l="l" t="t" r="r" b="b"/>
                <a:pathLst>
                  <a:path w="30627" h="66861" extrusionOk="0">
                    <a:moveTo>
                      <a:pt x="30623" y="0"/>
                    </a:moveTo>
                    <a:lnTo>
                      <a:pt x="1" y="36601"/>
                    </a:lnTo>
                    <a:lnTo>
                      <a:pt x="1" y="66860"/>
                    </a:lnTo>
                    <a:lnTo>
                      <a:pt x="30627" y="30258"/>
                    </a:lnTo>
                    <a:lnTo>
                      <a:pt x="306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4"/>
            <p:cNvGrpSpPr/>
            <p:nvPr/>
          </p:nvGrpSpPr>
          <p:grpSpPr>
            <a:xfrm>
              <a:off x="2863350" y="2931975"/>
              <a:ext cx="1524050" cy="1671525"/>
              <a:chOff x="2912575" y="1462400"/>
              <a:chExt cx="1524050" cy="1671525"/>
            </a:xfrm>
          </p:grpSpPr>
          <p:sp>
            <p:nvSpPr>
              <p:cNvPr id="129" name="Google Shape;129;p14"/>
              <p:cNvSpPr/>
              <p:nvPr/>
            </p:nvSpPr>
            <p:spPr>
              <a:xfrm>
                <a:off x="3678125" y="2377400"/>
                <a:ext cx="758475" cy="756525"/>
              </a:xfrm>
              <a:custGeom>
                <a:avLst/>
                <a:gdLst/>
                <a:ahLst/>
                <a:cxnLst/>
                <a:rect l="l" t="t" r="r" b="b"/>
                <a:pathLst>
                  <a:path w="30339" h="30261" extrusionOk="0">
                    <a:moveTo>
                      <a:pt x="0" y="1"/>
                    </a:moveTo>
                    <a:lnTo>
                      <a:pt x="0" y="30260"/>
                    </a:lnTo>
                    <a:lnTo>
                      <a:pt x="30338" y="30260"/>
                    </a:lnTo>
                    <a:lnTo>
                      <a:pt x="30338" y="1"/>
                    </a:lnTo>
                    <a:close/>
                  </a:path>
                </a:pathLst>
              </a:custGeom>
              <a:gradFill>
                <a:gsLst>
                  <a:gs pos="0">
                    <a:srgbClr val="69D0B9"/>
                  </a:gs>
                  <a:gs pos="100000">
                    <a:srgbClr val="328472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4"/>
              <p:cNvSpPr/>
              <p:nvPr/>
            </p:nvSpPr>
            <p:spPr>
              <a:xfrm>
                <a:off x="2912575" y="1462400"/>
                <a:ext cx="1524050" cy="915625"/>
              </a:xfrm>
              <a:custGeom>
                <a:avLst/>
                <a:gdLst/>
                <a:ahLst/>
                <a:cxnLst/>
                <a:rect l="l" t="t" r="r" b="b"/>
                <a:pathLst>
                  <a:path w="60962" h="36625" extrusionOk="0">
                    <a:moveTo>
                      <a:pt x="1" y="0"/>
                    </a:moveTo>
                    <a:lnTo>
                      <a:pt x="30622" y="36625"/>
                    </a:lnTo>
                    <a:lnTo>
                      <a:pt x="60962" y="36625"/>
                    </a:lnTo>
                    <a:lnTo>
                      <a:pt x="3034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4"/>
              <p:cNvSpPr/>
              <p:nvPr/>
            </p:nvSpPr>
            <p:spPr>
              <a:xfrm>
                <a:off x="2912575" y="1462400"/>
                <a:ext cx="765750" cy="1671525"/>
              </a:xfrm>
              <a:custGeom>
                <a:avLst/>
                <a:gdLst/>
                <a:ahLst/>
                <a:cxnLst/>
                <a:rect l="l" t="t" r="r" b="b"/>
                <a:pathLst>
                  <a:path w="30630" h="66861" extrusionOk="0">
                    <a:moveTo>
                      <a:pt x="1" y="0"/>
                    </a:moveTo>
                    <a:lnTo>
                      <a:pt x="1" y="30258"/>
                    </a:lnTo>
                    <a:lnTo>
                      <a:pt x="30630" y="66860"/>
                    </a:lnTo>
                    <a:lnTo>
                      <a:pt x="30630" y="366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9B412-C2E4-6B75-9F91-2CDAA672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1928"/>
            <a:ext cx="9144000" cy="439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815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9B412-C2E4-6B75-9F91-2CDAA672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54"/>
            <a:ext cx="4675909" cy="22498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F6B060-8AEF-BC3B-C9A0-DC52897A5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8054" y="2276763"/>
            <a:ext cx="5929745" cy="28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685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9B412-C2E4-6B75-9F91-2CDAA672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354"/>
            <a:ext cx="4675909" cy="22498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F6B060-8AEF-BC3B-C9A0-DC52897A5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9790" y="505691"/>
            <a:ext cx="4884210" cy="23612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2B55E77-6765-428B-4F8B-529F2C17CD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54" y="2607540"/>
            <a:ext cx="5140036" cy="245260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815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49B412-C2E4-6B75-9F91-2CDAA672C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55" y="119144"/>
            <a:ext cx="4675909" cy="22498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C649A0-6A85-F345-0B4D-D47D0944C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491" y="2472644"/>
            <a:ext cx="5465618" cy="247039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066705"/>
      </p:ext>
    </p:extLst>
  </p:cSld>
  <p:clrMapOvr>
    <a:masterClrMapping/>
  </p:clrMapOvr>
</p:sld>
</file>

<file path=ppt/theme/theme1.xml><?xml version="1.0" encoding="utf-8"?>
<a:theme xmlns:a="http://schemas.openxmlformats.org/drawingml/2006/main" name="Accounting College Major by Slidesgo">
  <a:themeElements>
    <a:clrScheme name="Simple Light">
      <a:dk1>
        <a:srgbClr val="111111"/>
      </a:dk1>
      <a:lt1>
        <a:srgbClr val="2344EC"/>
      </a:lt1>
      <a:dk2>
        <a:srgbClr val="3BBB9F"/>
      </a:dk2>
      <a:lt2>
        <a:srgbClr val="F4F4F4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111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552</Words>
  <Application>Microsoft Office PowerPoint</Application>
  <PresentationFormat>On-screen Show (16:9)</PresentationFormat>
  <Paragraphs>121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Open Sans ExtraBold</vt:lpstr>
      <vt:lpstr>Assistant</vt:lpstr>
      <vt:lpstr>Aharoni</vt:lpstr>
      <vt:lpstr>Arial</vt:lpstr>
      <vt:lpstr>Bebas Neue</vt:lpstr>
      <vt:lpstr>Accounting College Major by Slidesgo</vt:lpstr>
      <vt:lpstr>The Learning Agency Lab  PII Data Detection</vt:lpstr>
      <vt:lpstr>I've tried multiple solutions, I've researched websites like Medium, or other options proposed in discussions on Kaggle.</vt:lpstr>
      <vt:lpstr>Solutions</vt:lpstr>
      <vt:lpstr>Solutions</vt:lpstr>
      <vt:lpstr>The dataset</vt:lpstr>
      <vt:lpstr>PowerPoint Presentation</vt:lpstr>
      <vt:lpstr>PowerPoint Presentation</vt:lpstr>
      <vt:lpstr>PowerPoint Presentation</vt:lpstr>
      <vt:lpstr>PowerPoint Presentation</vt:lpstr>
      <vt:lpstr>Solutions</vt:lpstr>
      <vt:lpstr>Best Solution – Milestone II</vt:lpstr>
      <vt:lpstr>Solutions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Learning Agency Lab  PII Data Detection</dc:title>
  <dc:creator>MATEI Vlad-Cristian</dc:creator>
  <cp:lastModifiedBy>MATEI Vlad-Cristian</cp:lastModifiedBy>
  <cp:revision>3</cp:revision>
  <dcterms:modified xsi:type="dcterms:W3CDTF">2024-05-18T12:43:40Z</dcterms:modified>
</cp:coreProperties>
</file>