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7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5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0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9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1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0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3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9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5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0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786182-C217-4FCE-AEED-B11D86347EBA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1B8-D70E-420C-8742-F71079DFA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8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ADFD-6EE8-67A7-C438-BCB65DDCA552}"/>
              </a:ext>
            </a:extLst>
          </p:cNvPr>
          <p:cNvSpPr txBox="1"/>
          <p:nvPr/>
        </p:nvSpPr>
        <p:spPr>
          <a:xfrm>
            <a:off x="1136435" y="1255661"/>
            <a:ext cx="5426245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 Gesture Recognition Using CNN and Real-Time Detection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01E1-E1DC-F43C-0225-7CB72C31FBA1}"/>
              </a:ext>
            </a:extLst>
          </p:cNvPr>
          <p:cNvSpPr txBox="1"/>
          <p:nvPr/>
        </p:nvSpPr>
        <p:spPr>
          <a:xfrm>
            <a:off x="7770210" y="4895758"/>
            <a:ext cx="309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Popescu </a:t>
            </a:r>
            <a:r>
              <a:rPr lang="en-GB" dirty="0" err="1"/>
              <a:t>Matei</a:t>
            </a:r>
            <a:r>
              <a:rPr lang="en-GB" dirty="0"/>
              <a:t> Calin</a:t>
            </a:r>
          </a:p>
          <a:p>
            <a:r>
              <a:rPr lang="en-GB" dirty="0"/>
              <a:t>Rus Alexandru</a:t>
            </a:r>
          </a:p>
        </p:txBody>
      </p:sp>
      <p:pic>
        <p:nvPicPr>
          <p:cNvPr id="1026" name="Picture 2" descr="Hand Tracking and Gesture Recognition Using AI">
            <a:extLst>
              <a:ext uri="{FF2B5EF4-FFF2-40B4-BE49-F238E27FC236}">
                <a16:creationId xmlns:a16="http://schemas.microsoft.com/office/drawing/2014/main" id="{267DE556-E112-1EA8-4E44-1CD5AADC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01" y="2726379"/>
            <a:ext cx="3635633" cy="25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0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ADFD-6EE8-67A7-C438-BCB65DDCA552}"/>
              </a:ext>
            </a:extLst>
          </p:cNvPr>
          <p:cNvSpPr txBox="1"/>
          <p:nvPr/>
        </p:nvSpPr>
        <p:spPr>
          <a:xfrm>
            <a:off x="1136435" y="1255661"/>
            <a:ext cx="5426245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hand gesture </a:t>
            </a:r>
            <a:r>
              <a:rPr lang="en-GB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ecognition?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8D26E-6429-0EBB-9140-EA508A3DF790}"/>
              </a:ext>
            </a:extLst>
          </p:cNvPr>
          <p:cNvSpPr txBox="1"/>
          <p:nvPr/>
        </p:nvSpPr>
        <p:spPr>
          <a:xfrm>
            <a:off x="756896" y="2043180"/>
            <a:ext cx="53070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- Continuous Growth:</a:t>
            </a:r>
          </a:p>
          <a:p>
            <a:r>
              <a:rPr lang="en-GB" sz="1400" dirty="0"/>
              <a:t>According to Market.us, The Global Gesture Recognition Market size is expected to be worth around USD 106.2 Bn by 2032 from USD 18.8 Bn in 2022, growing at a CAGR of 18.9% during the forecast period from 2023 to 2032. </a:t>
            </a:r>
          </a:p>
          <a:p>
            <a:endParaRPr lang="en-GB" sz="1400" dirty="0"/>
          </a:p>
          <a:p>
            <a:r>
              <a:rPr lang="en-GB" b="1" dirty="0"/>
              <a:t>- Widely Spread and </a:t>
            </a:r>
            <a:r>
              <a:rPr lang="en-GB" b="1" dirty="0" err="1"/>
              <a:t>Aplicability</a:t>
            </a:r>
            <a:r>
              <a:rPr lang="en-GB" b="1" dirty="0"/>
              <a:t>:</a:t>
            </a:r>
          </a:p>
          <a:p>
            <a:r>
              <a:rPr lang="en-GB" sz="1400" b="1" dirty="0"/>
              <a:t>Healthcare</a:t>
            </a:r>
            <a:r>
              <a:rPr lang="en-GB" sz="1400" dirty="0"/>
              <a:t>: Surgeons use gestures to navigate medical images during surgery without physical contact.</a:t>
            </a:r>
          </a:p>
          <a:p>
            <a:endParaRPr lang="en-GB" sz="1400" dirty="0"/>
          </a:p>
          <a:p>
            <a:r>
              <a:rPr lang="en-GB" sz="1400" b="1" dirty="0"/>
              <a:t>Smart Homes</a:t>
            </a:r>
            <a:r>
              <a:rPr lang="en-GB" sz="1400" dirty="0"/>
              <a:t>: Control lights, appliances, and multimedia systems using simple hand gestures.</a:t>
            </a:r>
          </a:p>
          <a:p>
            <a:endParaRPr lang="en-GB" sz="1400" dirty="0"/>
          </a:p>
          <a:p>
            <a:r>
              <a:rPr lang="en-GB" sz="1400" b="1" dirty="0"/>
              <a:t>Automotive</a:t>
            </a:r>
            <a:r>
              <a:rPr lang="en-GB" sz="1400" dirty="0"/>
              <a:t>: Drivers adjust settings (e.g., volume, navigation) without taking hands off the wheel.</a:t>
            </a:r>
          </a:p>
          <a:p>
            <a:endParaRPr lang="en-GB" sz="1400" dirty="0"/>
          </a:p>
        </p:txBody>
      </p:sp>
      <p:pic>
        <p:nvPicPr>
          <p:cNvPr id="2050" name="Picture 2" descr="How BMW Gesture Control Works - The OpenRoad Blog">
            <a:extLst>
              <a:ext uri="{FF2B5EF4-FFF2-40B4-BE49-F238E27FC236}">
                <a16:creationId xmlns:a16="http://schemas.microsoft.com/office/drawing/2014/main" id="{82CE3A82-3C26-7485-7C68-18632C0B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29" y="2003805"/>
            <a:ext cx="5044612" cy="359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7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ADFD-6EE8-67A7-C438-BCB65DDCA552}"/>
              </a:ext>
            </a:extLst>
          </p:cNvPr>
          <p:cNvSpPr txBox="1"/>
          <p:nvPr/>
        </p:nvSpPr>
        <p:spPr>
          <a:xfrm>
            <a:off x="891428" y="870651"/>
            <a:ext cx="5426245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 Overview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8D26E-6429-0EBB-9140-EA508A3DF790}"/>
              </a:ext>
            </a:extLst>
          </p:cNvPr>
          <p:cNvSpPr txBox="1"/>
          <p:nvPr/>
        </p:nvSpPr>
        <p:spPr>
          <a:xfrm>
            <a:off x="532153" y="2012555"/>
            <a:ext cx="5671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Purpose: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Integrates deep learning with real-time video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Design a robust gesture recognition model for real-time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Recognizes and maps 3 gestures to music player controls:</a:t>
            </a:r>
          </a:p>
          <a:p>
            <a:r>
              <a:rPr lang="en-GB" sz="1400" dirty="0"/>
              <a:t>		</a:t>
            </a:r>
          </a:p>
          <a:p>
            <a:endParaRPr lang="en-GB" sz="1400" dirty="0"/>
          </a:p>
          <a:p>
            <a:r>
              <a:rPr lang="en-GB" sz="1400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4DB61C-05A8-A20C-6D71-9910FCE3273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88186" y="3624021"/>
            <a:ext cx="452387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Palm/Fist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Play/Pause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Thumbsup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Next Song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Thumbsdown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Previous Song </a:t>
            </a:r>
          </a:p>
        </p:txBody>
      </p:sp>
      <p:pic>
        <p:nvPicPr>
          <p:cNvPr id="3076" name="Picture 4" descr="Heterogeneous hand gesture recognition using 3D dynamic skeletal data -  ScienceDirect">
            <a:extLst>
              <a:ext uri="{FF2B5EF4-FFF2-40B4-BE49-F238E27FC236}">
                <a16:creationId xmlns:a16="http://schemas.microsoft.com/office/drawing/2014/main" id="{4C4700D5-7E01-AF6A-EAC4-E5376230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74" y="2362200"/>
            <a:ext cx="3228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9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ADFD-6EE8-67A7-C438-BCB65DDCA552}"/>
              </a:ext>
            </a:extLst>
          </p:cNvPr>
          <p:cNvSpPr txBox="1"/>
          <p:nvPr/>
        </p:nvSpPr>
        <p:spPr>
          <a:xfrm>
            <a:off x="1101435" y="765863"/>
            <a:ext cx="542624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II.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8D26E-6429-0EBB-9140-EA508A3DF790}"/>
              </a:ext>
            </a:extLst>
          </p:cNvPr>
          <p:cNvSpPr txBox="1"/>
          <p:nvPr/>
        </p:nvSpPr>
        <p:spPr>
          <a:xfrm>
            <a:off x="545535" y="1680045"/>
            <a:ext cx="6118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Dataset: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1500 images per gesture, resized to 100 x 100, grayscale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err="1"/>
              <a:t>Preprocessed</a:t>
            </a:r>
            <a:r>
              <a:rPr lang="en-GB" sz="1600" dirty="0"/>
              <a:t> to reduce noise and improve performance</a:t>
            </a:r>
          </a:p>
          <a:p>
            <a:r>
              <a:rPr lang="en-GB" sz="1600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ECB7E8-93B2-966E-145B-05BD40C67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35" y="3639073"/>
            <a:ext cx="51764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Model Architecture:</a:t>
            </a:r>
            <a:r>
              <a:rPr lang="en-GB" sz="16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Layers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Normalization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Stabilizes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Pooling &amp; Dropout Layers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Connected Layers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Maps features to gestures.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E0825B-85D2-6669-F38D-7958525C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971" y="3194869"/>
            <a:ext cx="387638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classification with 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Live to feedback on video feed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1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ADFD-6EE8-67A7-C438-BCB65DDCA552}"/>
              </a:ext>
            </a:extLst>
          </p:cNvPr>
          <p:cNvSpPr txBox="1"/>
          <p:nvPr/>
        </p:nvSpPr>
        <p:spPr>
          <a:xfrm>
            <a:off x="838928" y="332726"/>
            <a:ext cx="542624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Experimental Setup</a:t>
            </a:r>
            <a:endParaRPr lang="en-GB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F2CAF-7641-B72E-42AF-23D02706EBB7}"/>
              </a:ext>
            </a:extLst>
          </p:cNvPr>
          <p:cNvSpPr txBox="1"/>
          <p:nvPr/>
        </p:nvSpPr>
        <p:spPr>
          <a:xfrm>
            <a:off x="4860759" y="4121040"/>
            <a:ext cx="5941412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Other training methods: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MediaPipe</a:t>
            </a:r>
            <a:r>
              <a:rPr lang="en-GB" dirty="0"/>
              <a:t> for hand tracking + </a:t>
            </a:r>
            <a:r>
              <a:rPr lang="en-GB" dirty="0" err="1"/>
              <a:t>Pygame</a:t>
            </a:r>
            <a:r>
              <a:rPr lang="en-GB" dirty="0"/>
              <a:t> for audio playback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Uses </a:t>
            </a:r>
            <a:r>
              <a:rPr lang="en-GB" dirty="0" err="1"/>
              <a:t>MediaPipe</a:t>
            </a:r>
            <a:r>
              <a:rPr lang="en-GB" dirty="0"/>
              <a:t> to detect hands and extract 21 </a:t>
            </a:r>
            <a:r>
              <a:rPr lang="en-GB" dirty="0" err="1"/>
              <a:t>landamarks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Tracks fingers and analyses landmark positions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7EA54-C7C1-42D1-B7DD-40AC9C53826A}"/>
              </a:ext>
            </a:extLst>
          </p:cNvPr>
          <p:cNvSpPr txBox="1"/>
          <p:nvPr/>
        </p:nvSpPr>
        <p:spPr>
          <a:xfrm>
            <a:off x="944478" y="1132175"/>
            <a:ext cx="6203920" cy="28623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Data Preprocessing -&gt; Images resized, normalized, grayscale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Gesture Recognition Results: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90% validation accuracy after 10 epochs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Near-instantaneous real-time response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Test Conditions: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Well lit Room, Dim Lighting, Background Clutter</a:t>
            </a:r>
          </a:p>
          <a:p>
            <a:pPr marL="285750" indent="-285750" algn="just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24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5E5C-58A4-59B3-3862-A37D39B9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41" y="750226"/>
            <a:ext cx="2512726" cy="1400530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E973-3D63-2CA2-DD4D-6BBAD5F2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50" y="3202587"/>
            <a:ext cx="7498955" cy="3128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References:</a:t>
            </a:r>
          </a:p>
          <a:p>
            <a:pPr>
              <a:buFont typeface="+mj-lt"/>
              <a:buAutoNum type="arabicPeriod"/>
            </a:pPr>
            <a:r>
              <a:rPr lang="en-GB" dirty="0"/>
              <a:t>Wikipedia contributors. "Gesture Recognition." Accessed January 21, 2025.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Mordor Intelligence. "Gesture Recognition Market - Growth, Trends, and Forecasts (2023 - 2028)." Accessed January 21, 2025.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7D27-8750-C5C3-3784-FC5AF82169DD}"/>
              </a:ext>
            </a:extLst>
          </p:cNvPr>
          <p:cNvSpPr txBox="1"/>
          <p:nvPr/>
        </p:nvSpPr>
        <p:spPr>
          <a:xfrm>
            <a:off x="3819479" y="2349440"/>
            <a:ext cx="24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013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358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10</cp:revision>
  <dcterms:created xsi:type="dcterms:W3CDTF">2025-01-21T21:52:53Z</dcterms:created>
  <dcterms:modified xsi:type="dcterms:W3CDTF">2025-01-21T22:33:59Z</dcterms:modified>
</cp:coreProperties>
</file>