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7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29" r:id="rId32"/>
    <p:sldId id="332" r:id="rId33"/>
    <p:sldId id="287" r:id="rId34"/>
    <p:sldId id="302" r:id="rId35"/>
    <p:sldId id="303" r:id="rId36"/>
    <p:sldId id="304" r:id="rId37"/>
    <p:sldId id="305" r:id="rId38"/>
    <p:sldId id="288" r:id="rId39"/>
    <p:sldId id="306" r:id="rId40"/>
    <p:sldId id="307" r:id="rId41"/>
    <p:sldId id="309" r:id="rId42"/>
    <p:sldId id="289" r:id="rId43"/>
    <p:sldId id="311" r:id="rId44"/>
    <p:sldId id="290" r:id="rId45"/>
    <p:sldId id="322" r:id="rId46"/>
    <p:sldId id="314" r:id="rId47"/>
    <p:sldId id="291" r:id="rId48"/>
    <p:sldId id="292" r:id="rId49"/>
    <p:sldId id="315" r:id="rId50"/>
    <p:sldId id="316" r:id="rId51"/>
    <p:sldId id="317" r:id="rId52"/>
    <p:sldId id="294" r:id="rId53"/>
    <p:sldId id="320" r:id="rId54"/>
    <p:sldId id="323" r:id="rId55"/>
    <p:sldId id="325" r:id="rId56"/>
    <p:sldId id="333" r:id="rId57"/>
    <p:sldId id="334" r:id="rId58"/>
    <p:sldId id="295" r:id="rId59"/>
    <p:sldId id="296" r:id="rId60"/>
    <p:sldId id="297" r:id="rId61"/>
    <p:sldId id="298" r:id="rId62"/>
    <p:sldId id="299" r:id="rId63"/>
    <p:sldId id="300" r:id="rId64"/>
    <p:sldId id="324" r:id="rId65"/>
    <p:sldId id="301" r:id="rId66"/>
  </p:sldIdLst>
  <p:sldSz cx="10080625" cy="7559675"/>
  <p:notesSz cx="7099300" cy="10234613"/>
  <p:embeddedFontLs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Segoe UI" panose="020B0502040204020203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0A5E1-AF05-442C-8471-CA0431123AA7}" v="3" dt="2024-02-26T10:02:20.142"/>
    <p1510:client id="{C8F9CBCA-C750-475B-8464-2DE52BC6F53A}" v="1" dt="2024-02-26T12:30:19.568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72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C8F9CBCA-C750-475B-8464-2DE52BC6F53A}"/>
    <pc:docChg chg="modSld">
      <pc:chgData name="ANCA MADALINA DOBROVAT" userId="S::anca.dobrovat@unibuc.ro::418a3c67-18b7-4c53-a114-ddac729b7caa" providerId="AD" clId="Web-{C8F9CBCA-C750-475B-8464-2DE52BC6F53A}" dt="2024-02-26T12:30:19.568" v="0"/>
      <pc:docMkLst>
        <pc:docMk/>
      </pc:docMkLst>
      <pc:sldChg chg="delSp">
        <pc:chgData name="ANCA MADALINA DOBROVAT" userId="S::anca.dobrovat@unibuc.ro::418a3c67-18b7-4c53-a114-ddac729b7caa" providerId="AD" clId="Web-{C8F9CBCA-C750-475B-8464-2DE52BC6F53A}" dt="2024-02-26T12:30:19.568" v="0"/>
        <pc:sldMkLst>
          <pc:docMk/>
          <pc:sldMk cId="0" sldId="256"/>
        </pc:sldMkLst>
        <pc:spChg chg="del">
          <ac:chgData name="ANCA MADALINA DOBROVAT" userId="S::anca.dobrovat@unibuc.ro::418a3c67-18b7-4c53-a114-ddac729b7caa" providerId="AD" clId="Web-{C8F9CBCA-C750-475B-8464-2DE52BC6F53A}" dt="2024-02-26T12:30:19.568" v="0"/>
          <ac:spMkLst>
            <pc:docMk/>
            <pc:sldMk cId="0" sldId="256"/>
            <ac:spMk id="51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A66949D7-1A6B-C317-9972-3699B3C4E3C5}"/>
    <pc:docChg chg="modSld">
      <pc:chgData name="ANCA MADALINA DOBROVAT" userId="S::anca.dobrovat@unibuc.ro::418a3c67-18b7-4c53-a114-ddac729b7caa" providerId="AD" clId="Web-{A66949D7-1A6B-C317-9972-3699B3C4E3C5}" dt="2021-12-16T11:06:32.380" v="4" actId="20577"/>
      <pc:docMkLst>
        <pc:docMk/>
      </pc:docMkLst>
      <pc:sldChg chg="addSp modSp">
        <pc:chgData name="ANCA MADALINA DOBROVAT" userId="S::anca.dobrovat@unibuc.ro::418a3c67-18b7-4c53-a114-ddac729b7caa" providerId="AD" clId="Web-{A66949D7-1A6B-C317-9972-3699B3C4E3C5}" dt="2021-12-16T11:06:32.380" v="4" actId="20577"/>
        <pc:sldMkLst>
          <pc:docMk/>
          <pc:sldMk cId="0" sldId="256"/>
        </pc:sldMkLst>
        <pc:spChg chg="add mod">
          <ac:chgData name="ANCA MADALINA DOBROVAT" userId="S::anca.dobrovat@unibuc.ro::418a3c67-18b7-4c53-a114-ddac729b7caa" providerId="AD" clId="Web-{A66949D7-1A6B-C317-9972-3699B3C4E3C5}" dt="2021-12-16T11:06:32.380" v="4" actId="20577"/>
          <ac:spMkLst>
            <pc:docMk/>
            <pc:sldMk cId="0" sldId="256"/>
            <ac:spMk id="2" creationId="{F9CD3E08-4E99-483B-8EF2-77660EC380F5}"/>
          </ac:spMkLst>
        </pc:spChg>
      </pc:sldChg>
    </pc:docChg>
  </pc:docChgLst>
  <pc:docChgLst>
    <pc:chgData name="MARIUS MICLUTA-CAMPEANU" userId="S::marius.micluta-campeanu@unibuc.ro::f8629b6b-b43a-4e1c-bac8-229f3a2195ed" providerId="AD" clId="Web-{8DA0A5E1-AF05-442C-8471-CA0431123AA7}"/>
    <pc:docChg chg="modSld">
      <pc:chgData name="MARIUS MICLUTA-CAMPEANU" userId="S::marius.micluta-campeanu@unibuc.ro::f8629b6b-b43a-4e1c-bac8-229f3a2195ed" providerId="AD" clId="Web-{8DA0A5E1-AF05-442C-8471-CA0431123AA7}" dt="2024-02-26T10:02:19.955" v="1" actId="20577"/>
      <pc:docMkLst>
        <pc:docMk/>
      </pc:docMkLst>
      <pc:sldChg chg="modSp">
        <pc:chgData name="MARIUS MICLUTA-CAMPEANU" userId="S::marius.micluta-campeanu@unibuc.ro::f8629b6b-b43a-4e1c-bac8-229f3a2195ed" providerId="AD" clId="Web-{8DA0A5E1-AF05-442C-8471-CA0431123AA7}" dt="2024-02-26T10:02:19.955" v="1" actId="20577"/>
        <pc:sldMkLst>
          <pc:docMk/>
          <pc:sldMk cId="0" sldId="327"/>
        </pc:sldMkLst>
        <pc:spChg chg="mod">
          <ac:chgData name="MARIUS MICLUTA-CAMPEANU" userId="S::marius.micluta-campeanu@unibuc.ro::f8629b6b-b43a-4e1c-bac8-229f3a2195ed" providerId="AD" clId="Web-{8DA0A5E1-AF05-442C-8471-CA0431123AA7}" dt="2024-02-26T10:02:19.955" v="1" actId="20577"/>
          <ac:spMkLst>
            <pc:docMk/>
            <pc:sldMk cId="0" sldId="327"/>
            <ac:spMk id="7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2023 – 20</a:t>
            </a:r>
            <a:r>
              <a:rPr lang="en-US" sz="2400" b="1" dirty="0"/>
              <a:t>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13, 14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 ore </a:t>
            </a:r>
            <a:r>
              <a:rPr lang="en-US" sz="20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săptămână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SzPts val="2000"/>
            </a:pPr>
            <a:endParaRPr lang="en-US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/>
              <a:t>L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/>
              <a:t>pe săptămână</a:t>
            </a:r>
            <a:r>
              <a:rPr lang="en-US" sz="2000" dirty="0"/>
              <a:t> =&gt; 2 ore, la </a:t>
            </a:r>
            <a:r>
              <a:rPr lang="en-US" sz="2000" dirty="0" err="1"/>
              <a:t>fiecare</a:t>
            </a:r>
            <a:r>
              <a:rPr lang="en-US" sz="2000" dirty="0"/>
              <a:t> 2 </a:t>
            </a:r>
            <a:r>
              <a:rPr lang="en-US" sz="2000" dirty="0" err="1"/>
              <a:t>saptamani</a:t>
            </a:r>
            <a:r>
              <a:rPr lang="ro-RO" sz="2000" dirty="0"/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– </a:t>
            </a:r>
            <a:r>
              <a:rPr lang="en-US" sz="2400" dirty="0" err="1"/>
              <a:t>luni</a:t>
            </a:r>
            <a:r>
              <a:rPr lang="en-US" sz="2400" dirty="0"/>
              <a:t>: 12 – 14 (</a:t>
            </a:r>
            <a:r>
              <a:rPr lang="en-US" sz="2400" dirty="0" err="1"/>
              <a:t>seria</a:t>
            </a:r>
            <a:r>
              <a:rPr lang="en-US" sz="2400" dirty="0"/>
              <a:t> 15), marti:10 – 12 (</a:t>
            </a:r>
            <a:r>
              <a:rPr lang="en-US" sz="2400" dirty="0" err="1"/>
              <a:t>seria</a:t>
            </a:r>
            <a:r>
              <a:rPr lang="en-US" sz="2400" dirty="0"/>
              <a:t> 14)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: </a:t>
            </a:r>
            <a:r>
              <a:rPr lang="en-US" sz="2400" dirty="0" err="1"/>
              <a:t>orele</a:t>
            </a:r>
            <a:r>
              <a:rPr lang="en-US" sz="2400" dirty="0"/>
              <a:t> 10 – 12 (</a:t>
            </a:r>
            <a:r>
              <a:rPr lang="en-US" sz="2400" dirty="0" err="1"/>
              <a:t>seria</a:t>
            </a:r>
            <a:r>
              <a:rPr lang="en-US" sz="2400" dirty="0"/>
              <a:t> 13)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/>
              <a:t>Proiect</a:t>
            </a:r>
            <a:r>
              <a:rPr lang="en-US" sz="2400" dirty="0"/>
              <a:t> - o data la 2 </a:t>
            </a:r>
            <a:r>
              <a:rPr lang="en-US" sz="2400" dirty="0" err="1"/>
              <a:t>saptamani</a:t>
            </a:r>
            <a:r>
              <a:rPr lang="en-US" sz="2400" dirty="0"/>
              <a:t> (in </a:t>
            </a:r>
            <a:r>
              <a:rPr lang="en-US" sz="2400" dirty="0" err="1"/>
              <a:t>conexiune</a:t>
            </a:r>
            <a:r>
              <a:rPr lang="en-US" sz="2400" dirty="0"/>
              <a:t> cu </a:t>
            </a:r>
            <a:r>
              <a:rPr lang="en-US" sz="2400" dirty="0" err="1"/>
              <a:t>laboratorul</a:t>
            </a:r>
            <a:r>
              <a:rPr lang="en-US" sz="2400" dirty="0"/>
              <a:t> /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reveni</a:t>
            </a:r>
            <a:r>
              <a:rPr lang="en-US" sz="2400" dirty="0"/>
              <a:t> cu </a:t>
            </a:r>
            <a:r>
              <a:rPr lang="en-US" sz="2400" dirty="0" err="1"/>
              <a:t>detalii</a:t>
            </a:r>
            <a:r>
              <a:rPr lang="en-US" sz="2400" dirty="0"/>
              <a:t>)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Laborator</a:t>
            </a:r>
            <a:r>
              <a:rPr lang="en-US" sz="2400" b="1" dirty="0">
                <a:solidFill>
                  <a:srgbClr val="FF0000"/>
                </a:solidFill>
              </a:rPr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4"/>
            <a:ext cx="8458200" cy="40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5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6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7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8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9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10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11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13/14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/>
              <a:t>se desfășoară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/>
              <a:t>in săptămânile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10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/>
              <a:t>in săptămâna precizată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/>
              <a:t>2 săptămâni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>
                <a:solidFill>
                  <a:srgbClr val="FF0000"/>
                </a:solidFill>
              </a:rPr>
              <a:t>ă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/>
              <a:t>In consecință,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/>
              <a:t>lucrare practică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/>
              <a:t>fi preluată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62158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LP. 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(48 de ore).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cu 1.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–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fata in fata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2h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nu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 err="1"/>
              <a:t>Prezenta</a:t>
            </a:r>
            <a:r>
              <a:rPr lang="en-US" altLang="ro-RO" sz="3100" dirty="0"/>
              <a:t> la curs: 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 bonus la nota de la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examenul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r>
              <a:rPr lang="en-US" altLang="ro-RO" sz="3100" dirty="0"/>
              <a:t>- </a:t>
            </a:r>
            <a:r>
              <a:rPr lang="en-US" altLang="ro-RO" sz="3100" dirty="0" err="1"/>
              <a:t>vom</a:t>
            </a:r>
            <a:r>
              <a:rPr lang="en-US" altLang="ro-RO" sz="3100" dirty="0"/>
              <a:t> </a:t>
            </a:r>
            <a:r>
              <a:rPr lang="en-US" altLang="ro-RO" sz="3100" dirty="0" err="1"/>
              <a:t>reveni</a:t>
            </a:r>
            <a:r>
              <a:rPr lang="en-US" altLang="ro-RO" sz="3100" dirty="0"/>
              <a:t> cu </a:t>
            </a:r>
            <a:r>
              <a:rPr lang="en-US" altLang="ro-RO" sz="3100" dirty="0" err="1"/>
              <a:t>detalii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saptamana</a:t>
            </a:r>
            <a:r>
              <a:rPr lang="en-US" altLang="ro-RO" sz="3100" dirty="0"/>
              <a:t> </a:t>
            </a:r>
            <a:r>
              <a:rPr lang="en-US" altLang="ro-RO" sz="3100" dirty="0" err="1"/>
              <a:t>viitoare</a:t>
            </a:r>
            <a:r>
              <a:rPr lang="en-US" altLang="ro-RO" sz="3100" dirty="0"/>
              <a:t>!!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>
                <a:solidFill>
                  <a:srgbClr val="FF0000"/>
                </a:solidFill>
              </a:rPr>
              <a:t>bonus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131popescu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59229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 vert="horz" lIns="100783" tIns="50392" rIns="100783" bIns="50392" rtlCol="0" anchor="t">
            <a:normAutofit fontScale="850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>
              <a:buNone/>
            </a:pPr>
            <a:r>
              <a:rPr lang="en-US" altLang="ro-RO" sz="2800" u="sng" dirty="0">
                <a:latin typeface="Arial"/>
                <a:cs typeface="Arial"/>
              </a:rPr>
              <a:t>Curs</a:t>
            </a:r>
            <a:r>
              <a:rPr lang="en-US" altLang="ro-RO" sz="2800" dirty="0">
                <a:latin typeface="Arial"/>
                <a:cs typeface="Arial"/>
              </a:rPr>
              <a:t>: </a:t>
            </a:r>
            <a:r>
              <a:rPr lang="ro-RO" altLang="ro-RO" sz="2800" dirty="0">
                <a:latin typeface="Arial"/>
                <a:cs typeface="Arial"/>
              </a:rPr>
              <a:t>Anca Dobrovăț</a:t>
            </a:r>
            <a:r>
              <a:rPr lang="en-US" altLang="ro-RO" sz="2800" dirty="0">
                <a:latin typeface="Arial"/>
                <a:cs typeface="Arial"/>
              </a:rPr>
              <a:t> (</a:t>
            </a:r>
            <a:r>
              <a:rPr lang="en-US" altLang="ro-RO" sz="2800" dirty="0" err="1">
                <a:latin typeface="Arial"/>
                <a:cs typeface="Arial"/>
              </a:rPr>
              <a:t>seriile</a:t>
            </a:r>
            <a:r>
              <a:rPr lang="en-US" altLang="ro-RO" sz="2800" dirty="0">
                <a:latin typeface="Arial"/>
                <a:cs typeface="Arial"/>
              </a:rPr>
              <a:t> 13 </a:t>
            </a:r>
            <a:r>
              <a:rPr lang="en-US" altLang="ro-RO" sz="2800" dirty="0" err="1">
                <a:latin typeface="Arial"/>
                <a:cs typeface="Arial"/>
              </a:rPr>
              <a:t>si</a:t>
            </a:r>
            <a:r>
              <a:rPr lang="en-US" altLang="ro-RO" sz="2800" dirty="0">
                <a:latin typeface="Arial"/>
                <a:cs typeface="Arial"/>
              </a:rPr>
              <a:t> 15), Andrei Paun (seria 14)</a:t>
            </a:r>
            <a:endParaRPr lang="ro-RO" altLang="ro-RO" sz="2800" dirty="0">
              <a:latin typeface="Arial"/>
              <a:cs typeface="Arial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(se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completa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informatiie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143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144)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Tiberiu Maxim (131)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Bahrim Dragos (132)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Wagner Daniel (133)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Dragos Lazar (134)</a:t>
            </a:r>
          </a:p>
          <a:p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Szmeteanca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Eduard (141, 142)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Marius </a:t>
            </a:r>
            <a:r>
              <a:rPr lang="en-US" altLang="ro-RO" sz="2800" dirty="0" err="1">
                <a:latin typeface="Arial"/>
                <a:cs typeface="Arial"/>
              </a:rPr>
              <a:t>Miclu</a:t>
            </a:r>
            <a:r>
              <a:rPr lang="ro-RO" altLang="ro-RO" sz="2800" dirty="0">
                <a:latin typeface="Arial"/>
                <a:cs typeface="Arial"/>
              </a:rPr>
              <a:t>ța</a:t>
            </a:r>
            <a:r>
              <a:rPr lang="en-US" altLang="ro-RO" sz="2800" dirty="0">
                <a:latin typeface="Arial"/>
                <a:cs typeface="Arial"/>
              </a:rPr>
              <a:t> – </a:t>
            </a:r>
            <a:r>
              <a:rPr lang="en-US" altLang="ro-RO" sz="2800" dirty="0" err="1">
                <a:latin typeface="Arial"/>
                <a:cs typeface="Arial"/>
              </a:rPr>
              <a:t>Câmpeanu</a:t>
            </a:r>
            <a:r>
              <a:rPr lang="en-US" altLang="ro-RO" sz="2800" dirty="0">
                <a:latin typeface="Arial"/>
                <a:cs typeface="Arial"/>
              </a:rPr>
              <a:t> (151)</a:t>
            </a:r>
          </a:p>
          <a:p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Majeri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Gabriel (152)</a:t>
            </a:r>
            <a:endParaRPr lang="ro-RO" altLang="ro-R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>
                <a:latin typeface="+mj-lt"/>
              </a:rPr>
              <a:t>Bjarne Stroustrup în 1979 la Bell Laboratories in Murray Hill, New Jersey</a:t>
            </a:r>
            <a:endParaRPr lang="en-US" altLang="ro-RO" sz="2000" dirty="0">
              <a:latin typeface="+mj-lt"/>
            </a:endParaRP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5 revizii: 1998 ANSI+ISO, 2003 (corrigendum), 2011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>
                <a:latin typeface="+mj-lt"/>
              </a:rPr>
              <a:t>), 2014, 2017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>
                <a:latin typeface="+mj-lt"/>
              </a:rPr>
              <a:t>)</a:t>
            </a:r>
          </a:p>
          <a:p>
            <a:pPr eaLnBrk="1" hangingPunct="1"/>
            <a:endParaRPr lang="en-US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6"/>
            <a:ext cx="8647033" cy="3967373"/>
          </a:xfrm>
        </p:spPr>
        <p:txBody>
          <a:bodyPr>
            <a:noAutofit/>
          </a:bodyPr>
          <a:lstStyle/>
          <a:p>
            <a:r>
              <a:rPr lang="ro-RO" sz="2400" dirty="0">
                <a:latin typeface="+mj-lt"/>
              </a:rPr>
              <a:t>C++98: a definit standardul inițial, toate chestiunile de limbaj, STL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C++03: bugfix o unic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 chestie nou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: value initialization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C++14: generic lambdas, binary literals, auto, variable template</a:t>
            </a:r>
            <a:r>
              <a:rPr lang="en-US" sz="2400" dirty="0">
                <a:latin typeface="+mj-lt"/>
              </a:rPr>
              <a:t>, etc.</a:t>
            </a:r>
            <a:r>
              <a:rPr lang="ro-RO" sz="2400" dirty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C++17:</a:t>
            </a:r>
          </a:p>
          <a:p>
            <a:endParaRPr lang="en-US" sz="1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If </a:t>
            </a:r>
            <a:r>
              <a:rPr lang="en-US" sz="1800" dirty="0" err="1">
                <a:latin typeface="+mj-lt"/>
              </a:rPr>
              <a:t>constexpr</a:t>
            </a:r>
            <a:r>
              <a:rPr lang="en-US" sz="1800" dirty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Hexadecimal literals</a:t>
            </a:r>
          </a:p>
          <a:p>
            <a:r>
              <a:rPr lang="en-US" sz="1800" dirty="0">
                <a:latin typeface="+mj-lt"/>
              </a:rPr>
              <a:t>etc</a:t>
            </a:r>
            <a:endParaRPr lang="ro-RO" sz="1800" dirty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parameter declarations 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…)</a:t>
            </a:r>
            <a:r>
              <a:rPr lang="en-US" sz="1800" dirty="0"/>
              <a:t> </a:t>
            </a:r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/>
                <a:t>U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/>
                <a:t>ipul de întoarcere nu e suficient pentru </a:t>
              </a:r>
              <a:r>
                <a:rPr lang="en-US" altLang="ro-RO" sz="1800" b="1" dirty="0"/>
                <a:t>a face </a:t>
              </a:r>
              <a:r>
                <a:rPr lang="ro-RO" altLang="ro-RO" sz="1800" b="1" dirty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(</a:t>
              </a:r>
              <a:r>
                <a:rPr lang="en-US" sz="2000" b="1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a, </a:t>
              </a:r>
              <a:r>
                <a:rPr lang="en-US" sz="2000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Apel</a:t>
              </a:r>
              <a:r>
                <a:rPr lang="en-US" sz="2000" b="1" dirty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(1,2);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4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38" y="2259829"/>
            <a:ext cx="3698876" cy="4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51" y="2212500"/>
            <a:ext cx="3582318" cy="43998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77F7C-46DD-495D-8F20-8CFDD99AB240}"/>
</file>

<file path=customXml/itemProps3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4828</Words>
  <Application>Microsoft Office PowerPoint</Application>
  <PresentationFormat>Particularizare</PresentationFormat>
  <Paragraphs>998</Paragraphs>
  <Slides>62</Slides>
  <Notes>58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62</vt:i4>
      </vt:variant>
    </vt:vector>
  </HeadingPairs>
  <TitlesOfParts>
    <vt:vector size="63" baseType="lpstr">
      <vt:lpstr>Office Theme</vt:lpstr>
      <vt:lpstr>Prezentare PowerPoint</vt:lpstr>
      <vt:lpstr>Prezentare PowerPoint</vt:lpstr>
      <vt:lpstr>Să ne cunoaștem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Modificari</vt:lpstr>
      <vt:lpstr>Kahoot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Rezolvarea “mai bine” a unei probleme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Admin</cp:lastModifiedBy>
  <cp:revision>125</cp:revision>
  <dcterms:modified xsi:type="dcterms:W3CDTF">2024-02-26T12:30:21Z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