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0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61" r:id="rId68"/>
    <p:sldId id="562" r:id="rId69"/>
    <p:sldId id="555" r:id="rId70"/>
    <p:sldId id="563" r:id="rId71"/>
    <p:sldId id="564" r:id="rId72"/>
    <p:sldId id="565" r:id="rId73"/>
    <p:sldId id="556" r:id="rId74"/>
    <p:sldId id="558" r:id="rId75"/>
    <p:sldId id="557" r:id="rId76"/>
    <p:sldId id="559" r:id="rId77"/>
    <p:sldId id="560" r:id="rId78"/>
    <p:sldId id="545" r:id="rId79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2156F-5276-4646-9CB9-C9599B1A5884}" v="1004" dt="2020-12-16T07:38:18.474"/>
    <p1510:client id="{610AAB30-CB76-4978-A314-507D970597FC}" v="7" dt="2023-12-14T13:44:52.159"/>
    <p1510:client id="{93461249-D356-4B91-9E4A-0434873E5100}" v="48" dt="2020-12-16T06:14:20.785"/>
    <p1510:client id="{FC7FB38A-EC89-44C4-A9A9-BA519D1C9E2B}" v="6" dt="2020-12-16T11:35:4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588" y="-22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610AAB30-CB76-4978-A314-507D970597FC}"/>
    <pc:docChg chg="modSld">
      <pc:chgData name="ANCA MADALINA DOBROVAT" userId="S::anca.dobrovat@unibuc.ro::418a3c67-18b7-4c53-a114-ddac729b7caa" providerId="AD" clId="Web-{610AAB30-CB76-4978-A314-507D970597FC}" dt="2023-12-14T13:44:52.159" v="6" actId="20577"/>
      <pc:docMkLst>
        <pc:docMk/>
      </pc:docMkLst>
      <pc:sldChg chg="modSp">
        <pc:chgData name="ANCA MADALINA DOBROVAT" userId="S::anca.dobrovat@unibuc.ro::418a3c67-18b7-4c53-a114-ddac729b7caa" providerId="AD" clId="Web-{610AAB30-CB76-4978-A314-507D970597FC}" dt="2023-12-14T13:44:52.159" v="6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610AAB30-CB76-4978-A314-507D970597FC}" dt="2023-12-14T13:44:52.159" v="6" actId="20577"/>
          <ac:spMkLst>
            <pc:docMk/>
            <pc:sldMk cId="0" sldId="545"/>
            <ac:spMk id="65542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7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14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1177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25826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988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35042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 dirty="0" err="1"/>
              <a:t>Programare</a:t>
            </a:r>
            <a:r>
              <a:rPr lang="en-US" sz="4000" b="1" dirty="0"/>
              <a:t> </a:t>
            </a:r>
            <a:r>
              <a:rPr lang="en-US" sz="4000" b="1" dirty="0" err="1"/>
              <a:t>orientat</a:t>
            </a:r>
            <a:r>
              <a:rPr lang="vi-VN" sz="4000" b="1" dirty="0"/>
              <a:t>ă</a:t>
            </a:r>
            <a:r>
              <a:rPr lang="en-US" sz="4000" b="1" dirty="0"/>
              <a:t> </a:t>
            </a:r>
            <a:r>
              <a:rPr lang="en-US" sz="4000" b="1" dirty="0" err="1"/>
              <a:t>pe</a:t>
            </a:r>
            <a:r>
              <a:rPr lang="en-US" sz="4000" b="1" dirty="0"/>
              <a:t> </a:t>
            </a:r>
            <a:r>
              <a:rPr lang="en-US" sz="4000" b="1" dirty="0" err="1"/>
              <a:t>obiecte</a:t>
            </a: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 dirty="0"/>
              <a:t>- </a:t>
            </a:r>
            <a:r>
              <a:rPr lang="en-US" sz="2600" b="1" dirty="0" err="1"/>
              <a:t>suport</a:t>
            </a:r>
            <a:r>
              <a:rPr lang="en-US" sz="2600" b="1" dirty="0"/>
              <a:t> de curs -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2023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24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10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126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1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2292" name="Google Shape;214;p2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5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3316" name="Google Shape;226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38;p2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50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73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74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98;p3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309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310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321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322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err="1">
                <a:solidFill>
                  <a:schemeClr val="dk1"/>
                </a:solidFill>
              </a:rPr>
              <a:t>Biblioteca</a:t>
            </a:r>
            <a:r>
              <a:rPr lang="en-US" sz="2000">
                <a:solidFill>
                  <a:schemeClr val="dk1"/>
                </a:solidFill>
              </a:rPr>
              <a:t> Standard Template Library - STL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Containere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err="1">
                <a:solidFill>
                  <a:schemeClr val="dk1"/>
                </a:solidFill>
              </a:rPr>
              <a:t>iteratori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şi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algoritmi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vector, list, map / multimap.</a:t>
            </a:r>
            <a:endParaRPr sz="200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endParaRPr lang="en-US" sz="2000" err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93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94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839913" y="2130425"/>
            <a:ext cx="71675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 pitchFamily="49" charset="0"/>
              </a:rPr>
              <a:t>// create an empty list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lst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405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406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417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418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429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430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441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442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53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54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65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66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77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78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89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90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501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502;p5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52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52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 cu prioritate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samplePriorQueue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samplePriorQueue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9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9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609;p5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610;p5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621;p6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622;p6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63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63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begin( ); </a:t>
            </a:r>
          </a:p>
          <a:p>
            <a:r>
              <a:rPr lang="en-US" sz="2000"/>
              <a:t>const_iterator begin( ) const; 	returneaza un iterator catre primul element;</a:t>
            </a:r>
          </a:p>
          <a:p>
            <a:endParaRPr lang="en-US" sz="2000"/>
          </a:p>
          <a:p>
            <a:r>
              <a:rPr lang="en-US" sz="2000"/>
              <a:t>iterator end( ); </a:t>
            </a:r>
          </a:p>
          <a:p>
            <a:r>
              <a:rPr lang="en-US" sz="2000"/>
              <a:t>const_iterator end( ) const; 		returneaza un iterator catre ultimul element; </a:t>
            </a:r>
          </a:p>
          <a:p>
            <a:endParaRPr lang="en-US" sz="2000"/>
          </a:p>
          <a:p>
            <a:r>
              <a:rPr lang="en-US" sz="2000"/>
              <a:t>void clear( ); 					elimina toate elementele din map.</a:t>
            </a:r>
          </a:p>
          <a:p>
            <a:endParaRPr lang="en-US" sz="2000"/>
          </a:p>
          <a:p>
            <a:r>
              <a:rPr lang="en-US" sz="2000"/>
              <a:t>size_type count(const key_type &amp;k) const;       - numarul de aparitii ale lui k</a:t>
            </a:r>
          </a:p>
          <a:p>
            <a:endParaRPr lang="en-US" sz="2000"/>
          </a:p>
          <a:p>
            <a:r>
              <a:rPr lang="en-US" sz="2000"/>
              <a:t>bool empty( ) const; 			“true(false)” daca vectorul e (sau nu) gol.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64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64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657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658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69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70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681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682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208045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5" name="Google Shape;693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94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79" name="Google Shape;705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706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3" name="Google Shape;717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718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7" name="Google Shape;729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730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1" name="Google Shape;741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742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5" name="Google Shape;753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54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299" name="Google Shape;765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66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3" name="Google Shape;777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78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7" name="Google Shape;789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90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1" name="Google Shape;801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802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5" name="Google Shape;813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814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19" name="Google Shape;825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826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3" name="Google Shape;837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838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7" name="Google Shape;849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50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1" name="Google Shape;861;p8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62;p8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 dirty="0">
                <a:latin typeface="Arial"/>
                <a:cs typeface="Arial"/>
              </a:rPr>
              <a:t>-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functiei</a:t>
            </a:r>
            <a:r>
              <a:rPr lang="en-US" sz="2000" dirty="0">
                <a:latin typeface="Arial"/>
                <a:cs typeface="Arial"/>
              </a:rPr>
              <a:t> local, la </a:t>
            </a:r>
            <a:r>
              <a:rPr lang="en-US" sz="2000" dirty="0" err="1">
                <a:latin typeface="Arial"/>
                <a:cs typeface="Arial"/>
              </a:rPr>
              <a:t>momentul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apelarii</a:t>
            </a:r>
            <a:r>
              <a:rPr lang="en-US" sz="2000" dirty="0">
                <a:latin typeface="Arial"/>
                <a:cs typeface="Arial"/>
              </a:rPr>
              <a:t>;</a:t>
            </a:r>
            <a:endParaRPr lang="en-US" sz="2000" dirty="0"/>
          </a:p>
          <a:p>
            <a:pPr>
              <a:buSzPts val="1100"/>
            </a:pPr>
            <a:endParaRPr lang="en-US" sz="2000" dirty="0"/>
          </a:p>
          <a:p>
            <a:r>
              <a:rPr lang="en-US" sz="2000" b="1" dirty="0" err="1">
                <a:latin typeface="Arial"/>
                <a:cs typeface="Arial"/>
              </a:rPr>
              <a:t>Sintaxa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b="1" i="1" dirty="0">
                <a:solidFill>
                  <a:srgbClr val="FF0000"/>
                </a:solidFill>
                <a:latin typeface="Arial"/>
                <a:cs typeface="Arial"/>
              </a:rPr>
              <a:t>[capture]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(parameters)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dirty="0">
                <a:solidFill>
                  <a:srgbClr val="00B050"/>
                </a:solidFill>
                <a:latin typeface="Arial"/>
                <a:cs typeface="Arial"/>
              </a:rPr>
              <a:t>mutable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exception</a:t>
            </a:r>
            <a:r>
              <a:rPr lang="en-US" sz="2000" b="1" i="1" dirty="0">
                <a:latin typeface="Arial"/>
                <a:cs typeface="Arial"/>
              </a:rPr>
              <a:t> -&gt; </a:t>
            </a:r>
            <a:r>
              <a:rPr lang="en-US" sz="2000" b="1" i="1" dirty="0">
                <a:solidFill>
                  <a:srgbClr val="7030A0"/>
                </a:solidFill>
                <a:latin typeface="Arial"/>
                <a:cs typeface="Arial"/>
              </a:rPr>
              <a:t>return-type</a:t>
            </a:r>
            <a:r>
              <a:rPr lang="en-US" sz="2000" b="1" i="1" dirty="0">
                <a:latin typeface="Arial"/>
                <a:cs typeface="Arial"/>
              </a:rPr>
              <a:t> {body}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- </a:t>
            </a:r>
            <a:r>
              <a:rPr lang="en-US" sz="2000" dirty="0" err="1">
                <a:latin typeface="Arial"/>
                <a:cs typeface="Arial"/>
              </a:rPr>
              <a:t>partea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introductiva</a:t>
            </a:r>
            <a:r>
              <a:rPr lang="en-US" sz="2000" dirty="0">
                <a:latin typeface="Arial"/>
                <a:cs typeface="Arial"/>
              </a:rPr>
              <a:t>, care </a:t>
            </a:r>
            <a:r>
              <a:rPr lang="en-US" sz="2000" dirty="0" err="1">
                <a:latin typeface="Arial"/>
                <a:cs typeface="Arial"/>
              </a:rPr>
              <a:t>spune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compilatorului</a:t>
            </a:r>
            <a:r>
              <a:rPr lang="en-US" sz="2000" dirty="0">
                <a:latin typeface="Arial"/>
                <a:cs typeface="Arial"/>
              </a:rPr>
              <a:t> ca </a:t>
            </a:r>
            <a:r>
              <a:rPr lang="en-US" sz="2000" dirty="0" err="1">
                <a:latin typeface="Arial"/>
                <a:cs typeface="Arial"/>
              </a:rPr>
              <a:t>urmeaza</a:t>
            </a:r>
            <a:r>
              <a:rPr lang="en-US" sz="2000" dirty="0">
                <a:latin typeface="Arial"/>
                <a:cs typeface="Arial"/>
              </a:rPr>
              <a:t> o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aici</a:t>
            </a:r>
            <a:r>
              <a:rPr lang="en-US" sz="2000" dirty="0">
                <a:latin typeface="Arial"/>
                <a:cs typeface="Arial"/>
              </a:rPr>
              <a:t> se </a:t>
            </a:r>
            <a:r>
              <a:rPr lang="en-US" sz="2000" dirty="0" err="1">
                <a:latin typeface="Arial"/>
                <a:cs typeface="Arial"/>
              </a:rPr>
              <a:t>specifica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mod (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) se </a:t>
            </a:r>
            <a:r>
              <a:rPr lang="en-US" sz="2000" dirty="0" err="1">
                <a:latin typeface="Arial"/>
                <a:cs typeface="Arial"/>
              </a:rPr>
              <a:t>copiaza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in care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definita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parameters</a:t>
            </a:r>
            <a:r>
              <a:rPr lang="en-US" sz="2000" dirty="0">
                <a:latin typeface="Arial"/>
                <a:cs typeface="Arial"/>
              </a:rPr>
              <a:t> - </a:t>
            </a:r>
            <a:r>
              <a:rPr lang="en-US" sz="2000" dirty="0" err="1">
                <a:latin typeface="Arial"/>
                <a:cs typeface="Arial"/>
              </a:rPr>
              <a:t>parametrii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 lambda;</a:t>
            </a:r>
            <a:endParaRPr lang="en-US" dirty="0"/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mutable (optional)</a:t>
            </a:r>
            <a:r>
              <a:rPr lang="en-US" sz="2000" dirty="0">
                <a:latin typeface="Arial"/>
                <a:cs typeface="Arial"/>
              </a:rPr>
              <a:t> –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modificarea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parametrilor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transmisi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exception (optional)</a:t>
            </a:r>
            <a:r>
              <a:rPr lang="en-US" sz="2000" dirty="0">
                <a:latin typeface="Arial"/>
                <a:cs typeface="Arial"/>
              </a:rPr>
              <a:t> – a se </a:t>
            </a:r>
            <a:r>
              <a:rPr lang="en-US" sz="2000" dirty="0" err="1">
                <a:latin typeface="Arial"/>
                <a:cs typeface="Arial"/>
              </a:rPr>
              <a:t>utiliza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noexcept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arunca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nicio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return – type (optional) - 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la care se </a:t>
            </a:r>
            <a:r>
              <a:rPr lang="en-US" sz="2000" dirty="0" err="1">
                <a:latin typeface="Arial"/>
                <a:cs typeface="Arial"/>
              </a:rPr>
              <a:t>evalueaza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aceasta</a:t>
            </a:r>
            <a:r>
              <a:rPr lang="en-US" sz="2000" dirty="0">
                <a:latin typeface="Arial"/>
                <a:cs typeface="Arial"/>
              </a:rPr>
              <a:t> parte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optionala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cel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adesea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putand</a:t>
            </a:r>
            <a:r>
              <a:rPr lang="en-US" sz="2000" dirty="0">
                <a:latin typeface="Arial"/>
                <a:cs typeface="Arial"/>
              </a:rPr>
              <a:t> deduce implicit care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/>
          </a:p>
          <a:p>
            <a:r>
              <a:rPr lang="en-US" sz="2000" b="1" i="1" dirty="0">
                <a:latin typeface="Arial"/>
                <a:cs typeface="Arial"/>
              </a:rPr>
              <a:t>body – </a:t>
            </a:r>
            <a:r>
              <a:rPr lang="en-US" sz="2000" dirty="0" err="1">
                <a:latin typeface="Arial"/>
                <a:cs typeface="Arial"/>
              </a:rPr>
              <a:t>corpul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[ ]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Expresiile</a:t>
            </a:r>
            <a:r>
              <a:rPr lang="en-US" sz="2000" dirty="0">
                <a:latin typeface="Arial"/>
                <a:cs typeface="Arial"/>
              </a:rPr>
              <a:t> lambda pot “</a:t>
            </a:r>
            <a:r>
              <a:rPr lang="en-US" sz="2000" dirty="0" err="1">
                <a:latin typeface="Arial"/>
                <a:cs typeface="Arial"/>
              </a:rPr>
              <a:t>captura</a:t>
            </a:r>
            <a:r>
              <a:rPr lang="en-US" sz="2000" dirty="0">
                <a:latin typeface="Arial"/>
                <a:cs typeface="Arial"/>
              </a:rPr>
              <a:t>” </a:t>
            </a:r>
            <a:r>
              <a:rPr lang="en-US" sz="2000" dirty="0" err="1">
                <a:latin typeface="Arial"/>
                <a:cs typeface="Arial"/>
              </a:rPr>
              <a:t>variabilele</a:t>
            </a:r>
            <a:r>
              <a:rPr lang="en-US" sz="2000" dirty="0">
                <a:latin typeface="Arial"/>
                <a:cs typeface="Arial"/>
              </a:rPr>
              <a:t> din program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introduce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locale (</a:t>
            </a:r>
            <a:r>
              <a:rPr lang="en-US" sz="2000" dirty="0" err="1">
                <a:latin typeface="Arial"/>
                <a:cs typeface="Arial"/>
              </a:rPr>
              <a:t>incepand</a:t>
            </a:r>
            <a:r>
              <a:rPr lang="en-US" sz="2000" dirty="0">
                <a:latin typeface="Arial"/>
                <a:cs typeface="Arial"/>
              </a:rPr>
              <a:t> cu C++14).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Variabilele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transmise</a:t>
            </a:r>
            <a:r>
              <a:rPr lang="en-US" sz="2000" dirty="0">
                <a:latin typeface="Arial"/>
                <a:cs typeface="Arial"/>
              </a:rPr>
              <a:t> cu &amp; </a:t>
            </a:r>
            <a:r>
              <a:rPr lang="en-US" sz="2000" dirty="0" err="1">
                <a:latin typeface="Arial"/>
                <a:cs typeface="Arial"/>
              </a:rPr>
              <a:t>sunt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accesate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iar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celelalte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Setul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fara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parametri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semnifica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faptul</a:t>
            </a:r>
            <a:r>
              <a:rPr lang="en-US" sz="2000" dirty="0">
                <a:latin typeface="Arial"/>
                <a:cs typeface="Arial"/>
              </a:rPr>
              <a:t> ca lambda nu </a:t>
            </a:r>
            <a:r>
              <a:rPr lang="en-US" sz="2000" dirty="0" err="1">
                <a:latin typeface="Arial"/>
                <a:cs typeface="Arial"/>
              </a:rPr>
              <a:t>acceseaza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acelasi</a:t>
            </a:r>
            <a:r>
              <a:rPr lang="en-US" sz="2000" dirty="0">
                <a:latin typeface="Arial"/>
                <a:cs typeface="Arial"/>
              </a:rPr>
              <a:t> bloc de program.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209;gfbfb7723cc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4597400"/>
            <a:ext cx="7289800" cy="21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9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[ ] – </a:t>
            </a:r>
            <a:r>
              <a:rPr lang="en-US" sz="2000" b="1" dirty="0" err="1">
                <a:latin typeface="Arial"/>
                <a:cs typeface="Arial"/>
              </a:rPr>
              <a:t>observatii</a:t>
            </a:r>
            <a:r>
              <a:rPr lang="en-US" sz="2000" b="1" dirty="0">
                <a:latin typeface="Arial"/>
                <a:cs typeface="Arial"/>
              </a:rPr>
              <a:t> / </a:t>
            </a:r>
            <a:r>
              <a:rPr lang="en-US" sz="2000" b="1" dirty="0" err="1">
                <a:latin typeface="Arial"/>
                <a:cs typeface="Arial"/>
              </a:rPr>
              <a:t>restrictii</a:t>
            </a:r>
            <a:endParaRPr lang="en-US" sz="2000" b="1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contine</a:t>
            </a:r>
            <a:r>
              <a:rPr lang="en-US" sz="2000" dirty="0">
                <a:latin typeface="Arial"/>
                <a:cs typeface="Arial"/>
              </a:rPr>
              <a:t> &amp; by default, </a:t>
            </a:r>
            <a:r>
              <a:rPr lang="en-US" sz="2000" dirty="0" err="1">
                <a:latin typeface="Arial"/>
                <a:cs typeface="Arial"/>
              </a:rPr>
              <a:t>atunci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declara</a:t>
            </a:r>
            <a:r>
              <a:rPr lang="en-US" sz="2000" dirty="0">
                <a:latin typeface="Arial"/>
                <a:cs typeface="Arial"/>
              </a:rPr>
              <a:t> un argument particular tot cu &amp;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contine</a:t>
            </a:r>
            <a:r>
              <a:rPr lang="en-US" sz="2000" dirty="0">
                <a:latin typeface="Arial"/>
                <a:cs typeface="Arial"/>
              </a:rPr>
              <a:t> = by default, </a:t>
            </a:r>
            <a:r>
              <a:rPr lang="en-US" sz="2000" dirty="0" err="1">
                <a:latin typeface="Arial"/>
                <a:cs typeface="Arial"/>
              </a:rPr>
              <a:t>atunci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declara</a:t>
            </a:r>
            <a:r>
              <a:rPr lang="en-US" sz="2000" dirty="0">
                <a:latin typeface="Arial"/>
                <a:cs typeface="Arial"/>
              </a:rPr>
              <a:t> un argument particular tot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oogle Shape;217;gfbfb7723cc_0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574" y="4705688"/>
            <a:ext cx="5813425" cy="215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772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420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2" y="2384424"/>
            <a:ext cx="63735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8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C++14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r>
              <a:rPr lang="en-US" sz="2000" b="1" dirty="0">
                <a:latin typeface="Arial"/>
                <a:cs typeface="Arial"/>
              </a:rPr>
              <a:t> cu </a:t>
            </a:r>
            <a:r>
              <a:rPr lang="en-US" sz="2000" b="1" dirty="0" err="1">
                <a:latin typeface="Arial"/>
                <a:cs typeface="Arial"/>
              </a:rPr>
              <a:t>tipuri</a:t>
            </a:r>
            <a:r>
              <a:rPr lang="en-US" sz="2000" b="1" dirty="0">
                <a:latin typeface="Arial"/>
                <a:cs typeface="Arial"/>
              </a:rPr>
              <a:t> de date </a:t>
            </a:r>
            <a:r>
              <a:rPr lang="en-US" sz="2000" b="1" dirty="0" err="1">
                <a:latin typeface="Arial"/>
                <a:cs typeface="Arial"/>
              </a:rPr>
              <a:t>generalizate</a:t>
            </a:r>
            <a:r>
              <a:rPr lang="en-US" sz="2000" b="1" dirty="0">
                <a:latin typeface="Arial"/>
                <a:cs typeface="Arial"/>
              </a:rPr>
              <a:t> (</a:t>
            </a:r>
            <a:r>
              <a:rPr lang="en-US" sz="2000" b="1" dirty="0" err="1">
                <a:latin typeface="Arial"/>
                <a:cs typeface="Arial"/>
              </a:rPr>
              <a:t>incepand</a:t>
            </a:r>
            <a:r>
              <a:rPr lang="en-US" sz="2000" b="1" dirty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59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C++14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r>
              <a:rPr lang="en-US" sz="2000" b="1" dirty="0">
                <a:latin typeface="Arial"/>
                <a:cs typeface="Arial"/>
              </a:rPr>
              <a:t> cu </a:t>
            </a:r>
            <a:r>
              <a:rPr lang="en-US" sz="2000" b="1" dirty="0" err="1">
                <a:latin typeface="Arial"/>
                <a:cs typeface="Arial"/>
              </a:rPr>
              <a:t>tipuri</a:t>
            </a:r>
            <a:r>
              <a:rPr lang="en-US" sz="2000" b="1" dirty="0">
                <a:latin typeface="Arial"/>
                <a:cs typeface="Arial"/>
              </a:rPr>
              <a:t> de date </a:t>
            </a:r>
            <a:r>
              <a:rPr lang="en-US" sz="2000" b="1" dirty="0" err="1">
                <a:latin typeface="Arial"/>
                <a:cs typeface="Arial"/>
              </a:rPr>
              <a:t>generalizate</a:t>
            </a:r>
            <a:r>
              <a:rPr lang="en-US" sz="2000" b="1" dirty="0">
                <a:latin typeface="Arial"/>
                <a:cs typeface="Arial"/>
              </a:rPr>
              <a:t> (</a:t>
            </a:r>
            <a:r>
              <a:rPr lang="en-US" sz="2000" b="1" dirty="0" err="1">
                <a:latin typeface="Arial"/>
                <a:cs typeface="Arial"/>
              </a:rPr>
              <a:t>incepand</a:t>
            </a:r>
            <a:r>
              <a:rPr lang="en-US" sz="2000" b="1" dirty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3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2593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6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7400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4722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65539" name="Google Shape;897;p8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98;p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latin typeface="Arial"/>
                <a:cs typeface="Arial"/>
              </a:rPr>
              <a:t>Cursul 11:</a:t>
            </a:r>
            <a:r>
              <a:rPr lang="en-US" sz="1100" dirty="0">
                <a:latin typeface="Arial"/>
                <a:cs typeface="Arial"/>
              </a:rPr>
              <a:t> 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Pointeri şi referințe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Const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Volatile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Static</a:t>
            </a:r>
          </a:p>
          <a:p>
            <a:pPr>
              <a:lnSpc>
                <a:spcPct val="200000"/>
              </a:lnSpc>
              <a:buSzPts val="2000"/>
              <a:buFont typeface="Arial" charset="0"/>
              <a:buNone/>
            </a:pPr>
            <a:r>
              <a:rPr lang="en-US" sz="2000" b="1" dirty="0" err="1">
                <a:latin typeface="Arial"/>
                <a:cs typeface="Arial"/>
              </a:rPr>
              <a:t>Cursul</a:t>
            </a:r>
            <a:r>
              <a:rPr lang="en-US" sz="2000" b="1" dirty="0">
                <a:latin typeface="Arial"/>
                <a:cs typeface="Arial"/>
              </a:rPr>
              <a:t> 12:</a:t>
            </a:r>
            <a:r>
              <a:rPr lang="en-US" sz="1100" dirty="0">
                <a:latin typeface="Arial"/>
                <a:cs typeface="Arial"/>
              </a:rPr>
              <a:t>	 	 	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	 	 	</a:t>
            </a:r>
            <a:endParaRPr lang="en-US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A7E11-57F8-4C75-8463-E112EA764E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5495</Words>
  <Application>Microsoft Office PowerPoint</Application>
  <PresentationFormat>Custom</PresentationFormat>
  <Paragraphs>1564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18</cp:revision>
  <dcterms:modified xsi:type="dcterms:W3CDTF">2024-04-28T15:50:29Z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