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76"/>
  </p:notesMasterIdLst>
  <p:sldIdLst>
    <p:sldId id="256" r:id="rId7"/>
    <p:sldId id="257" r:id="rId8"/>
    <p:sldId id="612" r:id="rId9"/>
    <p:sldId id="613" r:id="rId10"/>
    <p:sldId id="561" r:id="rId11"/>
    <p:sldId id="614" r:id="rId12"/>
    <p:sldId id="621" r:id="rId13"/>
    <p:sldId id="622" r:id="rId14"/>
    <p:sldId id="623" r:id="rId15"/>
    <p:sldId id="563" r:id="rId16"/>
    <p:sldId id="602" r:id="rId17"/>
    <p:sldId id="624" r:id="rId18"/>
    <p:sldId id="565" r:id="rId19"/>
    <p:sldId id="666" r:id="rId20"/>
    <p:sldId id="643" r:id="rId21"/>
    <p:sldId id="668" r:id="rId22"/>
    <p:sldId id="627" r:id="rId23"/>
    <p:sldId id="630" r:id="rId24"/>
    <p:sldId id="631" r:id="rId25"/>
    <p:sldId id="632" r:id="rId26"/>
    <p:sldId id="633" r:id="rId27"/>
    <p:sldId id="637" r:id="rId28"/>
    <p:sldId id="645" r:id="rId29"/>
    <p:sldId id="650" r:id="rId30"/>
    <p:sldId id="656" r:id="rId31"/>
    <p:sldId id="657" r:id="rId32"/>
    <p:sldId id="659" r:id="rId33"/>
    <p:sldId id="660" r:id="rId34"/>
    <p:sldId id="661" r:id="rId35"/>
    <p:sldId id="663" r:id="rId36"/>
    <p:sldId id="664" r:id="rId37"/>
    <p:sldId id="665" r:id="rId38"/>
    <p:sldId id="603" r:id="rId39"/>
    <p:sldId id="604" r:id="rId40"/>
    <p:sldId id="605" r:id="rId41"/>
    <p:sldId id="606" r:id="rId42"/>
    <p:sldId id="638" r:id="rId43"/>
    <p:sldId id="570" r:id="rId44"/>
    <p:sldId id="571" r:id="rId45"/>
    <p:sldId id="625" r:id="rId46"/>
    <p:sldId id="626" r:id="rId47"/>
    <p:sldId id="607" r:id="rId48"/>
    <p:sldId id="578" r:id="rId49"/>
    <p:sldId id="513" r:id="rId50"/>
    <p:sldId id="514" r:id="rId51"/>
    <p:sldId id="595" r:id="rId52"/>
    <p:sldId id="596" r:id="rId53"/>
    <p:sldId id="597" r:id="rId54"/>
    <p:sldId id="611" r:id="rId55"/>
    <p:sldId id="598" r:id="rId56"/>
    <p:sldId id="588" r:id="rId57"/>
    <p:sldId id="589" r:id="rId58"/>
    <p:sldId id="590" r:id="rId59"/>
    <p:sldId id="591" r:id="rId60"/>
    <p:sldId id="581" r:id="rId61"/>
    <p:sldId id="582" r:id="rId62"/>
    <p:sldId id="583" r:id="rId63"/>
    <p:sldId id="585" r:id="rId64"/>
    <p:sldId id="586" r:id="rId65"/>
    <p:sldId id="515" r:id="rId66"/>
    <p:sldId id="594" r:id="rId67"/>
    <p:sldId id="538" r:id="rId68"/>
    <p:sldId id="539" r:id="rId69"/>
    <p:sldId id="540" r:id="rId70"/>
    <p:sldId id="541" r:id="rId71"/>
    <p:sldId id="543" r:id="rId72"/>
    <p:sldId id="592" r:id="rId73"/>
    <p:sldId id="593" r:id="rId74"/>
    <p:sldId id="610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2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17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17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0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33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33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34</a:t>
            </a:fld>
            <a:endParaRPr lang="en-US" sz="17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34</a:t>
            </a:fld>
            <a:endParaRPr lang="en-US" sz="17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4588" y="693738"/>
            <a:ext cx="4556125" cy="3417887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35</a:t>
            </a:fld>
            <a:endParaRPr lang="en-US" sz="17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35</a:t>
            </a:fld>
            <a:endParaRPr lang="en-US" sz="17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36</a:t>
            </a:fld>
            <a:endParaRPr lang="en-US" sz="17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36</a:t>
            </a:fld>
            <a:endParaRPr lang="en-US" sz="17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38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38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39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39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3881393" y="8685190"/>
            <a:ext cx="2952515" cy="43614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EE6961F-534F-4BEB-A348-4A1319E2D5B2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40</a:t>
            </a:fld>
            <a:endParaRPr lang="en-US" sz="1300" spc="-1">
              <a:latin typeface="Arial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3881393" y="8685190"/>
            <a:ext cx="2955645" cy="437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D025FC9-E74C-432A-AEA2-F3897EFCFCF0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40</a:t>
            </a:fld>
            <a:endParaRPr lang="en-US" sz="1300" spc="-1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687529" y="4343399"/>
            <a:ext cx="5473455" cy="41018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PlaceHolder 4"/>
          <p:cNvSpPr>
            <a:spLocks noGrp="1"/>
          </p:cNvSpPr>
          <p:nvPr>
            <p:ph type="body"/>
          </p:nvPr>
        </p:nvSpPr>
        <p:spPr>
          <a:xfrm>
            <a:off x="687529" y="4343399"/>
            <a:ext cx="5460588" cy="40889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  <p:sp>
        <p:nvSpPr>
          <p:cNvPr id="70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3881393" y="8685190"/>
            <a:ext cx="2952515" cy="43614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9DF6031-1D5D-455D-AACC-3BCAE5D83EAD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41</a:t>
            </a:fld>
            <a:endParaRPr lang="en-US" sz="1300" spc="-1"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3881393" y="8685190"/>
            <a:ext cx="2955645" cy="437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4CDB632-DE47-4210-9F03-2692E7670176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41</a:t>
            </a:fld>
            <a:endParaRPr lang="en-US" sz="1300" spc="-1">
              <a:latin typeface="Arial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687529" y="4343399"/>
            <a:ext cx="5473455" cy="41018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687529" y="4343399"/>
            <a:ext cx="5460588" cy="40889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  <p:sp>
        <p:nvSpPr>
          <p:cNvPr id="71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42</a:t>
            </a:fld>
            <a:endParaRPr lang="en-US" sz="17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42</a:t>
            </a:fld>
            <a:endParaRPr lang="en-US" sz="17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43</a:t>
            </a:fld>
            <a:endParaRPr sz="1700"/>
          </a:p>
        </p:txBody>
      </p:sp>
      <p:sp>
        <p:nvSpPr>
          <p:cNvPr id="396" name="Google Shape;396;p15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43</a:t>
            </a:fld>
            <a:endParaRPr sz="1700"/>
          </a:p>
        </p:txBody>
      </p:sp>
      <p:sp>
        <p:nvSpPr>
          <p:cNvPr id="397" name="Google Shape;397;p15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8" name="Google Shape;398;p1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9" name="Google Shape;3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5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5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eff3631c_0_11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55</a:t>
            </a:fld>
            <a:endParaRPr sz="1700"/>
          </a:p>
        </p:txBody>
      </p:sp>
      <p:sp>
        <p:nvSpPr>
          <p:cNvPr id="432" name="Google Shape;432;g4ceff3631c_0_11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55</a:t>
            </a:fld>
            <a:endParaRPr sz="1700"/>
          </a:p>
        </p:txBody>
      </p:sp>
      <p:sp>
        <p:nvSpPr>
          <p:cNvPr id="433" name="Google Shape;433;g4ceff3631c_0_11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4" name="Google Shape;434;g4ceff3631c_0_11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5" name="Google Shape;435;g4ceff3631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56</a:t>
            </a:fld>
            <a:endParaRPr sz="1700"/>
          </a:p>
        </p:txBody>
      </p:sp>
      <p:sp>
        <p:nvSpPr>
          <p:cNvPr id="444" name="Google Shape;444;p18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56</a:t>
            </a:fld>
            <a:endParaRPr sz="1700"/>
          </a:p>
        </p:txBody>
      </p:sp>
      <p:sp>
        <p:nvSpPr>
          <p:cNvPr id="445" name="Google Shape;445;p18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ceff3631c_0_16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57</a:t>
            </a:fld>
            <a:endParaRPr sz="1700"/>
          </a:p>
        </p:txBody>
      </p:sp>
      <p:sp>
        <p:nvSpPr>
          <p:cNvPr id="458" name="Google Shape;458;g4ceff3631c_0_16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57</a:t>
            </a:fld>
            <a:endParaRPr sz="1700"/>
          </a:p>
        </p:txBody>
      </p:sp>
      <p:sp>
        <p:nvSpPr>
          <p:cNvPr id="459" name="Google Shape;459;g4ceff3631c_0_16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0" name="Google Shape;460;g4ceff3631c_0_16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1" name="Google Shape;461;g4ceff3631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ceff3631c_0_142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58</a:t>
            </a:fld>
            <a:endParaRPr sz="1700"/>
          </a:p>
        </p:txBody>
      </p:sp>
      <p:sp>
        <p:nvSpPr>
          <p:cNvPr id="483" name="Google Shape;483;g4ceff3631c_0_142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58</a:t>
            </a:fld>
            <a:endParaRPr sz="1700"/>
          </a:p>
        </p:txBody>
      </p:sp>
      <p:sp>
        <p:nvSpPr>
          <p:cNvPr id="484" name="Google Shape;484;g4ceff3631c_0_142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5" name="Google Shape;485;g4ceff3631c_0_142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6" name="Google Shape;486;g4ceff3631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ceff3631c_0_193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59</a:t>
            </a:fld>
            <a:endParaRPr sz="1700"/>
          </a:p>
        </p:txBody>
      </p:sp>
      <p:sp>
        <p:nvSpPr>
          <p:cNvPr id="495" name="Google Shape;495;g4ceff3631c_0_193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59</a:t>
            </a:fld>
            <a:endParaRPr sz="1700"/>
          </a:p>
        </p:txBody>
      </p:sp>
      <p:sp>
        <p:nvSpPr>
          <p:cNvPr id="496" name="Google Shape;496;g4ceff3631c_0_193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7" name="Google Shape;497;g4ceff3631c_0_193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8" name="Google Shape;498;g4ceff3631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69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14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14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Google Shape;52;p3"/>
          <p:cNvSpPr txBox="1"/>
          <p:nvPr/>
        </p:nvSpPr>
        <p:spPr>
          <a:xfrm>
            <a:off x="228600" y="11620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16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8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/>
        </p:nvSpPr>
        <p:spPr>
          <a:xfrm>
            <a:off x="83520" y="1371600"/>
            <a:ext cx="8543520" cy="4668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Într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-o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pot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mulţi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apel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omite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formali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Argumentele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amplasate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sfârşitul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listei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</a:t>
            </a:r>
            <a:endParaRPr sz="200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304799" y="1949496"/>
            <a:ext cx="8639629" cy="452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600" dirty="0" smtClean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include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= 12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mentionarea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b) {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- "&lt;&lt;b&lt;&lt;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}</a:t>
            </a:r>
          </a:p>
          <a:p>
            <a:pPr>
              <a:lnSpc>
                <a:spcPct val="104000"/>
              </a:lnSpc>
            </a:pPr>
            <a:endParaRPr lang="en-US" sz="1600" b="1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6200" y="1371600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2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6200" y="1371600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2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5223" y="1865941"/>
            <a:ext cx="2701381" cy="392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 smtClean="0">
                <a:solidFill>
                  <a:srgbClr val="0070C0"/>
                </a:solidFill>
                <a:latin typeface="+mn-lt"/>
                <a:ea typeface="Arial"/>
                <a:cs typeface="Arial" pitchFamily="34" charset="0"/>
                <a:sym typeface="Arial"/>
              </a:rPr>
              <a:t>Atentie</a:t>
            </a:r>
            <a:r>
              <a:rPr lang="en-US" sz="2000" b="1" dirty="0" smtClean="0">
                <a:solidFill>
                  <a:srgbClr val="0070C0"/>
                </a:solidFill>
                <a:latin typeface="+mn-lt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 smtClean="0">
                <a:solidFill>
                  <a:srgbClr val="0070C0"/>
                </a:solidFill>
                <a:latin typeface="+mn-lt"/>
                <a:ea typeface="Arial"/>
                <a:cs typeface="Arial" pitchFamily="34" charset="0"/>
                <a:sym typeface="Arial"/>
              </a:rPr>
              <a:t>ambiguitate</a:t>
            </a:r>
            <a:r>
              <a:rPr lang="en-US" sz="2000" b="1" dirty="0" smtClean="0">
                <a:solidFill>
                  <a:srgbClr val="0070C0"/>
                </a:solidFill>
                <a:latin typeface="+mn-lt"/>
                <a:ea typeface="Arial"/>
                <a:cs typeface="Arial" pitchFamily="34" charset="0"/>
                <a:sym typeface="Arial"/>
              </a:rPr>
              <a:t>!</a:t>
            </a:r>
          </a:p>
        </p:txBody>
      </p:sp>
      <p:sp>
        <p:nvSpPr>
          <p:cNvPr id="13" name="CustomShape 2"/>
          <p:cNvSpPr/>
          <p:nvPr/>
        </p:nvSpPr>
        <p:spPr>
          <a:xfrm>
            <a:off x="1752600" y="2438400"/>
            <a:ext cx="6463553" cy="316020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 smtClean="0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)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{ 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return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;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, 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j = 0)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return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*j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;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20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main()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4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5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)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" ";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// unambiguous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);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20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;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1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31561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381;p52"/>
          <p:cNvSpPr txBox="1">
            <a:spLocks/>
          </p:cNvSpPr>
          <p:nvPr/>
        </p:nvSpPr>
        <p:spPr>
          <a:xfrm>
            <a:off x="456480" y="2244972"/>
            <a:ext cx="8231040" cy="156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new, delete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 nu funcții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kern="0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ro-RO" kern="0" dirty="0" smtClean="0"/>
              <a:t>folosi încă </a:t>
            </a: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malloc() şi free() dar vor fi deprecated în viitor</a:t>
            </a:r>
            <a:endParaRPr lang="ro-RO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89;p53"/>
          <p:cNvSpPr txBox="1">
            <a:spLocks/>
          </p:cNvSpPr>
          <p:nvPr/>
        </p:nvSpPr>
        <p:spPr>
          <a:xfrm>
            <a:off x="456480" y="4038601"/>
            <a:ext cx="823104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spcBef>
                <a:spcPts val="0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 aloc</a:t>
            </a:r>
            <a:r>
              <a:rPr lang="vi-VN" sz="29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memorie şi întoarce un pointer la începutul zonei respective</a:t>
            </a:r>
            <a:endParaRPr lang="vi-VN" kern="0" dirty="0" smtClean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delete: sterge zona respectiv</a:t>
            </a:r>
            <a:r>
              <a:rPr lang="vi-VN" sz="28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memorie</a:t>
            </a:r>
            <a:endParaRPr lang="en-US" sz="2800" kern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562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eroare se “arunc</a:t>
            </a:r>
            <a:r>
              <a:rPr lang="vi-VN" sz="28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excepţia bad_alloc din &lt;new&gt;</a:t>
            </a:r>
            <a:endParaRPr lang="vi-VN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7499520" cy="42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nt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*pi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-o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considera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neocupata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(2);//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2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[2];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un vector de 2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elemente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de tip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 ]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vectorul</a:t>
            </a:r>
            <a:endParaRPr sz="180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//-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//-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[ ]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 [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]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7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/>
          <p:nvPr/>
        </p:nvSpPr>
        <p:spPr>
          <a:xfrm>
            <a:off x="124278" y="2220678"/>
            <a:ext cx="5321176" cy="448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allocate space for an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300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4327514" y="2068278"/>
            <a:ext cx="4661091" cy="448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 with 100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300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31561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69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4"/>
          <p:cNvSpPr txBox="1"/>
          <p:nvPr/>
        </p:nvSpPr>
        <p:spPr>
          <a:xfrm>
            <a:off x="5546714" y="1589706"/>
            <a:ext cx="2606686" cy="39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alocare</a:t>
            </a: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de array-</a:t>
            </a: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uri</a:t>
            </a:r>
            <a:endParaRPr sz="2000" b="1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31561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405;p55"/>
          <p:cNvSpPr txBox="1"/>
          <p:nvPr/>
        </p:nvSpPr>
        <p:spPr>
          <a:xfrm>
            <a:off x="286559" y="3091205"/>
            <a:ext cx="2982240" cy="3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sp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</a:t>
            </a:r>
            <a:r>
              <a:rPr lang="en-US" sz="16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lang="en-US" sz="16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array_type</a:t>
            </a:r>
            <a:r>
              <a:rPr lang="en-US" sz="16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[size];</a:t>
            </a:r>
            <a:endParaRPr dirty="0"/>
          </a:p>
        </p:txBody>
      </p:sp>
      <p:sp>
        <p:nvSpPr>
          <p:cNvPr id="9" name="Google Shape;406;p55"/>
          <p:cNvSpPr txBox="1"/>
          <p:nvPr/>
        </p:nvSpPr>
        <p:spPr>
          <a:xfrm>
            <a:off x="355680" y="3711910"/>
            <a:ext cx="1627200" cy="3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sp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10" name="Google Shape;409;p55"/>
          <p:cNvSpPr txBox="1"/>
          <p:nvPr/>
        </p:nvSpPr>
        <p:spPr>
          <a:xfrm>
            <a:off x="3327840" y="2232875"/>
            <a:ext cx="5460480" cy="424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allocate 10 integer array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xa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30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30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30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release the array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0116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118;p19"/>
          <p:cNvSpPr txBox="1">
            <a:spLocks/>
          </p:cNvSpPr>
          <p:nvPr/>
        </p:nvSpPr>
        <p:spPr>
          <a:xfrm>
            <a:off x="456480" y="1874405"/>
            <a:ext cx="8400960" cy="452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variabilă care ţine o adresă din memorie</a:t>
            </a:r>
            <a:endParaRPr lang="vi-VN" kern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 tip, compilatorul știe tipul de date către care se pointează</a:t>
            </a:r>
            <a:endParaRPr lang="vi-VN" kern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Operațiile aritmetice țin cont de tipul de date din memorie</a:t>
            </a:r>
            <a:endParaRPr lang="vi-VN" kern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++ == pointer+sizeof(tip)</a:t>
            </a:r>
            <a:endParaRPr lang="vi-VN" kern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Definiție: tip *nume_pointer; </a:t>
            </a:r>
            <a:endParaRPr lang="vi-VN" kern="0" smtClean="0"/>
          </a:p>
          <a:p>
            <a:pPr marL="741610" lvl="1" indent="-285123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şi tip* nume_pointer;</a:t>
            </a:r>
            <a:endParaRPr lang="vi-VN" kern="0" dirty="0"/>
          </a:p>
        </p:txBody>
      </p:sp>
    </p:spTree>
    <p:extLst>
      <p:ext uri="{BB962C8B-B14F-4D97-AF65-F5344CB8AC3E}">
        <p14:creationId xmlns:p14="http://schemas.microsoft.com/office/powerpoint/2010/main" val="55529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685800" y="1905000"/>
            <a:ext cx="8231040" cy="71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endParaRPr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456480" y="2743007"/>
            <a:ext cx="8231040" cy="3352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&amp;,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*== “la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&amp;==“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=7, *j;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j=&amp;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*j=9;</a:t>
            </a:r>
            <a:endParaRPr dirty="0"/>
          </a:p>
        </p:txBody>
      </p:sp>
      <p:sp>
        <p:nvSpPr>
          <p:cNvPr id="127" name="Google Shape;127;p20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43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880160" y="2362488"/>
            <a:ext cx="4115520" cy="41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nu 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controlată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trebuiesc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</p:txBody>
      </p:sp>
      <p:sp>
        <p:nvSpPr>
          <p:cNvPr id="134" name="Google Shape;134;p21"/>
          <p:cNvSpPr txBox="1"/>
          <p:nvPr/>
        </p:nvSpPr>
        <p:spPr>
          <a:xfrm>
            <a:off x="276480" y="2247660"/>
            <a:ext cx="4572000" cy="400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sp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</a:pPr>
            <a:r>
              <a:rPr lang="en-US" sz="1800" dirty="0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</a:pP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double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100.1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1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causes p (which is an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integer pointer) to point to a double. */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*)&amp;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does not operate as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expected. */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</a:pPr>
            <a:r>
              <a:rPr lang="en-US" sz="1800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dirty="0">
                <a:solidFill>
                  <a:srgbClr val="007997"/>
                </a:solidFill>
                <a:latin typeface="Arial"/>
                <a:ea typeface="Arial"/>
                <a:cs typeface="Arial"/>
                <a:sym typeface="Arial"/>
              </a:rPr>
              <a:t>%f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won't output 100.1 */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</a:pP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135" name="Google Shape;135;p21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2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Recapitularea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discu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ţ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iilor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cursul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anterior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curs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, R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eguli de comportament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OOP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Principiile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program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orientate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modificatori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acces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functii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prieten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constructori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/ destructor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58;p34"/>
          <p:cNvSpPr txBox="1"/>
          <p:nvPr/>
        </p:nvSpPr>
        <p:spPr>
          <a:xfrm>
            <a:off x="1600200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31360" y="1905000"/>
            <a:ext cx="8231040" cy="25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</a:pP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Aritmetica</a:t>
            </a: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pe</a:t>
            </a: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pointeri</a:t>
            </a:r>
            <a:endParaRPr sz="2000" b="1" dirty="0">
              <a:latin typeface="+mn-lt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6480" y="2438400"/>
            <a:ext cx="8231040" cy="350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pointer++; pointer--;</a:t>
            </a:r>
            <a:endParaRPr dirty="0"/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pointer+7;</a:t>
            </a:r>
            <a:endParaRPr dirty="0"/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pointer-4;</a:t>
            </a:r>
            <a:endParaRPr dirty="0"/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pointer1-pointer2; 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întoarce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întreg</a:t>
            </a:r>
            <a:endParaRPr dirty="0"/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comparații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&lt;,&gt;,==, etc.</a:t>
            </a:r>
            <a:endParaRPr dirty="0"/>
          </a:p>
        </p:txBody>
      </p:sp>
      <p:sp>
        <p:nvSpPr>
          <p:cNvPr id="143" name="Google Shape;143;p22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970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57840" y="1905000"/>
            <a:ext cx="8231040" cy="50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</a:pP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pointeri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şi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array-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uri</a:t>
            </a:r>
            <a:endParaRPr sz="2000" b="1"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71287" y="2590800"/>
            <a:ext cx="8231040" cy="342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ului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pointer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[5]==*(lista+5)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pointer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**p;  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</p:txBody>
      </p:sp>
      <p:sp>
        <p:nvSpPr>
          <p:cNvPr id="151" name="Google Shape;151;p23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21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456480" y="1950605"/>
            <a:ext cx="8231040" cy="452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tipurile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pointerilor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la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</a:t>
            </a:r>
            <a:endParaRPr dirty="0"/>
          </a:p>
          <a:p>
            <a:pPr marL="342725" indent="-342725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581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2900" b="1" dirty="0" err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9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725" indent="-342725">
              <a:spcBef>
                <a:spcPts val="581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2900" b="1" dirty="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9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725" indent="-342725"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9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9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dirty="0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900" dirty="0" err="1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eroare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725" indent="-342725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face cu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(type casting)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ieșim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verificările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automate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C++</a:t>
            </a:r>
            <a:endParaRPr dirty="0"/>
          </a:p>
        </p:txBody>
      </p:sp>
      <p:sp>
        <p:nvSpPr>
          <p:cNvPr id="226" name="Google Shape;226;p33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81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456480" y="2209800"/>
            <a:ext cx="8231040" cy="320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făceau substituție de valoare</a:t>
            </a:r>
            <a:endParaRPr lang="ro-RO" dirty="0" smtClean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poate aplica la pointeri, argumente de funcții, param de întoarcere din funcții, obiecte, funcții membru</a:t>
            </a:r>
            <a:endParaRPr lang="ro-RO" dirty="0" smtClean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buSzPts val="3100"/>
            </a:pP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dintre aceste elemente are o aplicare diferit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const, dar sunt în aceeași idee/filosofie</a:t>
            </a:r>
            <a:endParaRPr lang="ro-RO" dirty="0"/>
          </a:p>
        </p:txBody>
      </p:sp>
      <p:sp>
        <p:nvSpPr>
          <p:cNvPr id="446" name="Google Shape;446;p60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87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09120" y="5486112"/>
            <a:ext cx="8380800" cy="99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sz="2400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sz="2400" dirty="0"/>
          </a:p>
        </p:txBody>
      </p:sp>
      <p:sp>
        <p:nvSpPr>
          <p:cNvPr id="481" name="Google Shape;481;p65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82" name="Google Shape;48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5"/>
          <p:cNvSpPr txBox="1"/>
          <p:nvPr/>
        </p:nvSpPr>
        <p:spPr>
          <a:xfrm>
            <a:off x="2152800" y="2001751"/>
            <a:ext cx="5598720" cy="348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</a:pPr>
            <a:r>
              <a:rPr lang="en-US" sz="13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expr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300" b="1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change //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32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456480" y="2209607"/>
            <a:ext cx="8231040" cy="350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poate fi aplicat valorii pointerului sau elementului </a:t>
            </a:r>
            <a:r>
              <a:rPr lang="ro-RO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300" dirty="0" err="1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u; </a:t>
            </a: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526" name="Google Shape;526;p71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56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456480" y="2133407"/>
            <a:ext cx="8231040" cy="39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</a:t>
            </a:r>
            <a:r>
              <a:rPr lang="ro-RO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35" name="Google Shape;5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97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 txBox="1"/>
          <p:nvPr/>
        </p:nvSpPr>
        <p:spPr>
          <a:xfrm>
            <a:off x="2286720" y="2133600"/>
            <a:ext cx="5050080" cy="371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47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456480" y="2728382"/>
            <a:ext cx="8231040" cy="28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57" name="Google Shape;55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3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914400" y="2178232"/>
            <a:ext cx="7603200" cy="414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</a:t>
            </a:r>
            <a:r>
              <a:rPr lang="en-US" sz="22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* v = &amp;e; // Illegal -- e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6413" y="76421"/>
            <a:ext cx="4571717" cy="598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/>
          <a:stretch/>
        </p:blipFill>
        <p:spPr>
          <a:xfrm>
            <a:off x="8187944" y="76421"/>
            <a:ext cx="803316" cy="761597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106582" y="888639"/>
            <a:ext cx="5028235" cy="405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" rIns="0" bIns="9144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Generalităţi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</a:t>
            </a: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despre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curs</a:t>
            </a:r>
            <a:endParaRPr lang="en-US" sz="2500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05401" y="1371600"/>
            <a:ext cx="8586990" cy="4652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414726" indent="-41440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Curs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15: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luni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12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14),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14: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marti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(10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12),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13: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vineri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12)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semigrupe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, in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fiecare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saptamana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Proiect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-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o data la 2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saptamani</a:t>
            </a:r>
            <a:endParaRPr lang="en-US" sz="2200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COLOCVIU: Data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va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fi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anuntata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(in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principiu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, ultima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saptamana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de curs) – se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;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propus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ziua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de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vineri</a:t>
            </a:r>
            <a:endParaRPr lang="en-US" sz="2200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EXAMEN SCRIS: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14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iunie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2024 –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se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endParaRPr lang="en-US" sz="2200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spc="-1" dirty="0" err="1">
                <a:latin typeface="Arial"/>
              </a:rPr>
              <a:t>Daca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cineva</a:t>
            </a:r>
            <a:r>
              <a:rPr lang="en-US" sz="2000" spc="-1" dirty="0">
                <a:latin typeface="Arial"/>
              </a:rPr>
              <a:t> are o </a:t>
            </a:r>
            <a:r>
              <a:rPr lang="en-US" sz="2000" spc="-1" dirty="0" err="1">
                <a:latin typeface="Arial"/>
              </a:rPr>
              <a:t>problema</a:t>
            </a:r>
            <a:r>
              <a:rPr lang="en-US" sz="2000" spc="-1" dirty="0">
                <a:latin typeface="Arial"/>
              </a:rPr>
              <a:t> cu </a:t>
            </a:r>
            <a:r>
              <a:rPr lang="en-US" sz="2000" spc="-1" dirty="0" err="1">
                <a:latin typeface="Arial"/>
              </a:rPr>
              <a:t>aceste</a:t>
            </a:r>
            <a:r>
              <a:rPr lang="en-US" sz="2000" spc="-1" dirty="0">
                <a:latin typeface="Arial"/>
              </a:rPr>
              <a:t> date </a:t>
            </a:r>
            <a:r>
              <a:rPr lang="en-US" sz="2000" spc="-1" dirty="0" err="1">
                <a:latin typeface="Arial"/>
              </a:rPr>
              <a:t>il</a:t>
            </a:r>
            <a:r>
              <a:rPr lang="en-US" sz="2000" spc="-1" dirty="0">
                <a:latin typeface="Arial"/>
              </a:rPr>
              <a:t>/o rog </a:t>
            </a:r>
            <a:r>
              <a:rPr lang="en-US" sz="2000" spc="-1" dirty="0" err="1">
                <a:latin typeface="Arial"/>
              </a:rPr>
              <a:t>sa</a:t>
            </a:r>
            <a:r>
              <a:rPr lang="en-US" sz="2000" spc="-1" dirty="0">
                <a:latin typeface="Arial"/>
              </a:rPr>
              <a:t> ne </a:t>
            </a:r>
            <a:r>
              <a:rPr lang="en-US" sz="2000" spc="-1" dirty="0" err="1">
                <a:latin typeface="Arial"/>
              </a:rPr>
              <a:t>anunte</a:t>
            </a:r>
            <a:endParaRPr lang="en-US" sz="20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spc="-1" dirty="0">
                <a:latin typeface="Arial"/>
              </a:rPr>
              <a:t>In 2 </a:t>
            </a:r>
            <a:r>
              <a:rPr lang="en-US" sz="2000" spc="-1" dirty="0" err="1">
                <a:latin typeface="Arial"/>
              </a:rPr>
              <a:t>saptamani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datele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acestea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sunt</a:t>
            </a:r>
            <a:r>
              <a:rPr lang="en-US" sz="2000" spc="-1" dirty="0">
                <a:latin typeface="Arial"/>
              </a:rPr>
              <a:t> fixate/</a:t>
            </a:r>
            <a:r>
              <a:rPr lang="en-US" sz="2000" spc="-1" dirty="0" err="1">
                <a:latin typeface="Arial"/>
              </a:rPr>
              <a:t>finalizate</a:t>
            </a:r>
            <a:endParaRPr lang="en-US" sz="20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31360" y="2362200"/>
            <a:ext cx="8231040" cy="334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300" dirty="0"/>
              <a:t>ă</a:t>
            </a:r>
            <a:endParaRPr lang="ro-RO" dirty="0" smtClean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0" name="Google Shape;58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7" name="Google Shape;512;p38"/>
          <p:cNvSpPr txBox="1"/>
          <p:nvPr/>
        </p:nvSpPr>
        <p:spPr>
          <a:xfrm>
            <a:off x="501480" y="1524000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5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914400" y="2133600"/>
            <a:ext cx="7050240" cy="414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clar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echivalent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jos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91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931200" y="2209800"/>
            <a:ext cx="7603200" cy="380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consts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by value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8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/>
        </p:nvSpPr>
        <p:spPr>
          <a:xfrm>
            <a:off x="493908" y="1447800"/>
            <a:ext cx="7993429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referinţă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esenta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un pointer implicit, care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actioneaza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 un alt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variabila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b="1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pi,j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&amp;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=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//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alt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pi=&amp;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// pi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*pi=3;   //in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afla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3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453600" y="5648849"/>
            <a:ext cx="8421120" cy="58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600" b="1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228600" y="1219200"/>
            <a:ext cx="31749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497665" y="1868292"/>
            <a:ext cx="8432639" cy="407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++;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21 21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deosebire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pointeri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la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trec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la un alt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acelasi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tip,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implica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fapt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21185" y="1966414"/>
            <a:ext cx="8584704" cy="39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= 50;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ref = b;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ref-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49 49</a:t>
            </a:r>
          </a:p>
          <a:p>
            <a:endParaRPr lang="en-US" sz="20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initializarii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puteti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modifica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76200" y="1371600"/>
            <a:ext cx="37083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217489" y="2111102"/>
            <a:ext cx="8269287" cy="3253174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obtine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adresa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unei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pot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crea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tablouri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catre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un camp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biti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254001" y="1295400"/>
            <a:ext cx="34035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1225628" y="1294920"/>
            <a:ext cx="7773120" cy="11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întoarcere de referințe</a:t>
            </a:r>
            <a:endParaRPr lang="ro-RO"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4723800" y="2210088"/>
            <a:ext cx="4039200" cy="41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 smtClean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ro-RO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2900" dirty="0"/>
              <a:t>ă</a:t>
            </a:r>
            <a:endParaRPr lang="ro-RO" dirty="0" smtClean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sp>
        <p:nvSpPr>
          <p:cNvPr id="347" name="Google Shape;347;p48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48"/>
          <p:cNvGrpSpPr/>
          <p:nvPr/>
        </p:nvGrpSpPr>
        <p:grpSpPr>
          <a:xfrm>
            <a:off x="355680" y="2183557"/>
            <a:ext cx="4570560" cy="4293443"/>
            <a:chOff x="392112" y="2406547"/>
            <a:chExt cx="5038725" cy="4734172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92112" y="2406547"/>
              <a:ext cx="5038725" cy="4734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4A43"/>
                </a:buClr>
                <a:buSzPts val="1400"/>
              </a:pPr>
              <a:r>
                <a:rPr lang="en-US" sz="1300" dirty="0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sz="1300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300" dirty="0" err="1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sz="1300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300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300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300" b="1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dirty="0" err="1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300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392112" y="3107660"/>
              <a:ext cx="2184929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27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25360" y="1907132"/>
          <a:ext cx="7921360" cy="47378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03640"/>
                <a:gridCol w="5217720"/>
              </a:tblGrid>
              <a:tr h="4722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 = x *2;}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*x = *x + 30;}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n”,x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n“,x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x){   x = x *2;} //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valoare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*x){  *x = *x + 30;} //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pointer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void h(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&amp;x){ x = x + 50;} //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referinta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h(x);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</a:tr>
            </a:tbl>
          </a:graphicData>
        </a:graphic>
      </p:graphicFrame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0424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01626" y="2059639"/>
            <a:ext cx="8210550" cy="3594971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93215" y="1828800"/>
            <a:ext cx="8588041" cy="4572000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noAutofit/>
          </a:bodyPr>
          <a:lstStyle/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C++98: a definit standardul inițial, toate chestiunile de limbaj, STL</a:t>
            </a:r>
          </a:p>
          <a:p>
            <a:pPr>
              <a:spcBef>
                <a:spcPts val="435"/>
              </a:spcBef>
            </a:pP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C++03: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bugfix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o unică chestie nouă: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value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initialization</a:t>
            </a: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35"/>
              </a:spcBef>
            </a:pP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C++11: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initializer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lists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rvalue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references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moving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constructors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lambda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functions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final, constant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null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pointer, etc.</a:t>
            </a:r>
          </a:p>
          <a:p>
            <a:pPr>
              <a:spcBef>
                <a:spcPts val="435"/>
              </a:spcBef>
            </a:pP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C++14: generic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lambdas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binary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literals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auto,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variable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template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etc.  </a:t>
            </a: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C++17: schimbări la  STL pentru  paralelizare,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nested namespaces, inline variables,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eliminat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trigraphs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functii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deprecated</a:t>
            </a: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C++20: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concepts, modules, three-way comparison,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coroutines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constinit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volatile deprecated</a:t>
            </a:r>
            <a:endParaRPr lang="ro-RO" sz="2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84250" y="84259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906" tIns="50290" rIns="100906" bIns="5029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spc="-1">
              <a:latin typeface="Arial"/>
            </a:endParaRPr>
          </a:p>
        </p:txBody>
      </p:sp>
      <p:pic>
        <p:nvPicPr>
          <p:cNvPr id="288" name="Google Shape;125;p27"/>
          <p:cNvPicPr/>
          <p:nvPr/>
        </p:nvPicPr>
        <p:blipFill>
          <a:blip r:embed="rId2" cstate="print"/>
          <a:stretch/>
        </p:blipFill>
        <p:spPr>
          <a:xfrm>
            <a:off x="8458329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217483" y="1414363"/>
            <a:ext cx="7661870" cy="414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1036815" indent="-202791">
              <a:lnSpc>
                <a:spcPct val="150000"/>
              </a:lnSpc>
            </a:pPr>
            <a:r>
              <a:rPr lang="en-US" sz="1800" b="1" spc="-1" dirty="0" err="1" smtClean="0">
                <a:latin typeface="Arial"/>
                <a:ea typeface="Arial"/>
              </a:rPr>
              <a:t>Completări</a:t>
            </a:r>
            <a:r>
              <a:rPr lang="en-US" sz="1800" b="1" spc="-1" dirty="0" smtClean="0">
                <a:latin typeface="Arial"/>
                <a:ea typeface="Arial"/>
              </a:rPr>
              <a:t> </a:t>
            </a:r>
            <a:r>
              <a:rPr lang="en-US" sz="1800" b="1" spc="-1" dirty="0" err="1">
                <a:latin typeface="Arial"/>
                <a:ea typeface="Arial"/>
              </a:rPr>
              <a:t>aduse</a:t>
            </a:r>
            <a:r>
              <a:rPr lang="en-US" sz="1800" b="1" spc="-1" dirty="0">
                <a:latin typeface="Arial"/>
                <a:ea typeface="Arial"/>
              </a:rPr>
              <a:t> de </a:t>
            </a:r>
            <a:r>
              <a:rPr lang="en-US" sz="1800" b="1" spc="-1" dirty="0" err="1">
                <a:latin typeface="Arial"/>
                <a:ea typeface="Arial"/>
              </a:rPr>
              <a:t>limbajul</a:t>
            </a:r>
            <a:r>
              <a:rPr lang="en-US" sz="1800" b="1" spc="-1" dirty="0">
                <a:latin typeface="Arial"/>
                <a:ea typeface="Arial"/>
              </a:rPr>
              <a:t> C++ </a:t>
            </a:r>
            <a:r>
              <a:rPr lang="en-US" sz="1800" b="1" spc="-1" dirty="0" err="1">
                <a:latin typeface="Arial"/>
                <a:ea typeface="Arial"/>
              </a:rPr>
              <a:t>faţă</a:t>
            </a:r>
            <a:r>
              <a:rPr lang="en-US" sz="1800" b="1" spc="-1" dirty="0">
                <a:latin typeface="Arial"/>
                <a:ea typeface="Arial"/>
              </a:rPr>
              <a:t> de </a:t>
            </a:r>
            <a:r>
              <a:rPr lang="en-US" sz="1800" b="1" spc="-1" dirty="0" err="1">
                <a:latin typeface="Arial"/>
                <a:ea typeface="Arial"/>
              </a:rPr>
              <a:t>limbajul</a:t>
            </a:r>
            <a:r>
              <a:rPr lang="en-US" sz="1800" b="1" spc="-1" dirty="0">
                <a:latin typeface="Arial"/>
                <a:ea typeface="Arial"/>
              </a:rPr>
              <a:t> C</a:t>
            </a:r>
            <a:endParaRPr lang="en-US" sz="1800" spc="-1" dirty="0">
              <a:latin typeface="Arial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7620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76086" y="76094"/>
            <a:ext cx="4571717" cy="5983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427" name="Google Shape;366;p46"/>
          <p:cNvPicPr/>
          <p:nvPr/>
        </p:nvPicPr>
        <p:blipFill>
          <a:blip r:embed="rId3" cstate="print"/>
          <a:stretch/>
        </p:blipFill>
        <p:spPr>
          <a:xfrm>
            <a:off x="8188271" y="76095"/>
            <a:ext cx="802989" cy="761597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429" name="Table 3"/>
          <p:cNvGraphicFramePr/>
          <p:nvPr/>
        </p:nvGraphicFramePr>
        <p:xfrm>
          <a:off x="1167747" y="1641092"/>
          <a:ext cx="7415978" cy="5142741"/>
        </p:xfrm>
        <a:graphic>
          <a:graphicData uri="http://schemas.openxmlformats.org/drawingml/2006/table">
            <a:tbl>
              <a:tblPr/>
              <a:tblGrid>
                <a:gridCol w="3707989"/>
                <a:gridCol w="3707989"/>
              </a:tblGrid>
              <a:tr h="5142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&lt;stdio.h&gt;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&lt;stdlib.h&gt;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printf("x= %d",x);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scanf("%d",&amp;A.x);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A.afis(); /* error ‘struct test’ has no member called afis() */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return 0;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82617" marR="82617" marT="41476" marB="41476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cout&lt;&lt;"x= "&lt;&lt;x;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cin&gt;&gt;A.x;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A.afis();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return 0;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2617" marR="82617" marT="41476" marB="41476">
                    <a:noFill/>
                  </a:tcPr>
                </a:tc>
              </a:tr>
            </a:tbl>
          </a:graphicData>
        </a:graphic>
      </p:graphicFrame>
      <p:sp>
        <p:nvSpPr>
          <p:cNvPr id="8" name="Google Shape;552;p41"/>
          <p:cNvSpPr txBox="1"/>
          <p:nvPr/>
        </p:nvSpPr>
        <p:spPr>
          <a:xfrm>
            <a:off x="300949" y="1219200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structuri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2057400" y="6096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76086" y="76094"/>
            <a:ext cx="4571717" cy="5983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433" name="Google Shape;366;p46"/>
          <p:cNvPicPr/>
          <p:nvPr/>
        </p:nvPicPr>
        <p:blipFill>
          <a:blip r:embed="rId3" cstate="print"/>
          <a:stretch/>
        </p:blipFill>
        <p:spPr>
          <a:xfrm>
            <a:off x="8188271" y="76095"/>
            <a:ext cx="802989" cy="761597"/>
          </a:xfrm>
          <a:prstGeom prst="rect">
            <a:avLst/>
          </a:prstGeom>
          <a:ln w="9360">
            <a:noFill/>
          </a:ln>
        </p:spPr>
      </p:pic>
      <p:sp>
        <p:nvSpPr>
          <p:cNvPr id="437" name="CustomShape 5"/>
          <p:cNvSpPr/>
          <p:nvPr/>
        </p:nvSpPr>
        <p:spPr>
          <a:xfrm>
            <a:off x="4700051" y="1713921"/>
            <a:ext cx="4105728" cy="45764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2452" rIns="81639" bIns="42452">
            <a:noAutofit/>
          </a:bodyPr>
          <a:lstStyle/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Exista un mecanism prin care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putem avea totusi functii in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structuri in C?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Da, utilizand pointerii la functii</a:t>
            </a:r>
            <a:endParaRPr lang="en-US" sz="1800" spc="-1">
              <a:latin typeface="Arial"/>
            </a:endParaRPr>
          </a:p>
          <a:p>
            <a:pPr marL="311208" indent="-307942"/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Codul alaturat este valid si in C++?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Nu, pentru ca am folosit “this” ca identificator (mai tarziu despre “this”).</a:t>
            </a:r>
            <a:endParaRPr lang="en-US" sz="1800" spc="-1">
              <a:latin typeface="Arial"/>
            </a:endParaRPr>
          </a:p>
          <a:p>
            <a:pPr marL="311208" indent="-307942"/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Daca putem folosi, totusi, functii in structuri in C, de ce folosim clase?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Pentru ca e dificil de emulat ascunderea informatiei, principiu de baza in POO.</a:t>
            </a:r>
            <a:endParaRPr lang="en-US" sz="1800" spc="-1">
              <a:latin typeface="Arial"/>
            </a:endParaRPr>
          </a:p>
        </p:txBody>
      </p:sp>
      <p:grpSp>
        <p:nvGrpSpPr>
          <p:cNvPr id="438" name="Group 6"/>
          <p:cNvGrpSpPr/>
          <p:nvPr/>
        </p:nvGrpSpPr>
        <p:grpSpPr>
          <a:xfrm>
            <a:off x="401005" y="1864150"/>
            <a:ext cx="3911757" cy="4312561"/>
            <a:chOff x="442080" y="2054880"/>
            <a:chExt cx="4312440" cy="4753800"/>
          </a:xfrm>
        </p:grpSpPr>
        <p:sp>
          <p:nvSpPr>
            <p:cNvPr id="439" name="CustomShape 7"/>
            <p:cNvSpPr/>
            <p:nvPr/>
          </p:nvSpPr>
          <p:spPr>
            <a:xfrm>
              <a:off x="463680" y="2054880"/>
              <a:ext cx="4290840" cy="475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#include &lt;stdio.h&gt;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#include &lt;stdlib.h&gt;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struct test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int x;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void (*afis)(struct test *this);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void afis_implicit(struct test *this)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printf("x= %d",this-&gt;x);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int main()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struct test A = {3, afis_implicit};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A.afis(&amp;A);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return 0;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600" spc="-1">
                <a:latin typeface="Arial"/>
              </a:endParaRPr>
            </a:p>
          </p:txBody>
        </p:sp>
        <p:sp>
          <p:nvSpPr>
            <p:cNvPr id="440" name="CustomShape 8"/>
            <p:cNvSpPr/>
            <p:nvPr/>
          </p:nvSpPr>
          <p:spPr>
            <a:xfrm>
              <a:off x="442080" y="3459600"/>
              <a:ext cx="3047760" cy="35028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9"/>
            <p:cNvSpPr/>
            <p:nvPr/>
          </p:nvSpPr>
          <p:spPr>
            <a:xfrm>
              <a:off x="472320" y="4297680"/>
              <a:ext cx="3733560" cy="94464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10"/>
            <p:cNvSpPr/>
            <p:nvPr/>
          </p:nvSpPr>
          <p:spPr>
            <a:xfrm>
              <a:off x="624960" y="5623560"/>
              <a:ext cx="3276360" cy="38052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Google Shape;552;p41"/>
          <p:cNvSpPr txBox="1"/>
          <p:nvPr/>
        </p:nvSpPr>
        <p:spPr>
          <a:xfrm>
            <a:off x="300949" y="1219200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structuri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71;p35"/>
          <p:cNvSpPr txBox="1"/>
          <p:nvPr/>
        </p:nvSpPr>
        <p:spPr>
          <a:xfrm>
            <a:off x="2057400" y="6096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301626" y="1371600"/>
            <a:ext cx="8210550" cy="4902200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Cand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returnat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o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explicit, i se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atribuie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automat int.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trebuie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cunoscut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inainte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 (double x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 {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 indent="414683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return x;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Prototipul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numarului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parametri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lor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prototip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 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 f(50); 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{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corp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 }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/>
          <p:nvPr/>
        </p:nvSpPr>
        <p:spPr>
          <a:xfrm>
            <a:off x="1078599" y="1713920"/>
            <a:ext cx="7299072" cy="38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Clasa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Obiect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Incapsularea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Modularitatea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Ierarhizarea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compilare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executie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etc.</a:t>
            </a:r>
            <a:endParaRPr sz="2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0"/>
            <a:ext cx="2895600" cy="4572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53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stare şi acțiuni (metode/funcţii)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interfață (acțiuni) şi o parte ascunsă (starea)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Sunt grupate în clase, obiecte cu aceleași proprietăți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orientat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colec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interactioneaz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unul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cel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mesaje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aplicand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metod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1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86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menționează proprietățile generale ale obiectelor din clasa respectivă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folositoare la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ncapsulare (ascunderea informației)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cod: moștenire</a:t>
            </a:r>
          </a:p>
        </p:txBody>
      </p: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846516"/>
            <a:ext cx="8077200" cy="246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class X{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membre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–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argument implicit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obiectu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curent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};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cu “class”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obiectele instanţiază clase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similare cu struct-uri şi union-uri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funcții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specificatorii de acces: public, private, protected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default: private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protected: pentru moștenire, vorbim mai târziu</a:t>
            </a:r>
          </a:p>
        </p:txBody>
      </p:sp>
      <p:sp>
        <p:nvSpPr>
          <p:cNvPr id="593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93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38200" y="1905000"/>
            <a:ext cx="5715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class</a:t>
            </a:r>
            <a:r>
              <a:rPr lang="ro-RO" dirty="0"/>
              <a:t> nume_clasă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</a:p>
          <a:p>
            <a:r>
              <a:rPr lang="ro-RO" b="1" dirty="0">
                <a:solidFill>
                  <a:srgbClr val="800000"/>
                </a:solidFill>
              </a:rPr>
              <a:t>	private</a:t>
            </a:r>
            <a:r>
              <a:rPr lang="ro-RO" dirty="0"/>
              <a:t>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696969"/>
                </a:solidFill>
              </a:rPr>
              <a:t>// ...</a:t>
            </a:r>
            <a:r>
              <a:rPr lang="ro-RO" dirty="0"/>
              <a:t> </a:t>
            </a:r>
          </a:p>
          <a:p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r>
              <a:rPr lang="ro-RO" dirty="0"/>
              <a:t> listă_obiecte</a:t>
            </a:r>
            <a:r>
              <a:rPr lang="ro-RO" dirty="0">
                <a:solidFill>
                  <a:srgbClr val="800080"/>
                </a:solidFill>
              </a:rPr>
              <a:t>;</a:t>
            </a:r>
            <a:endParaRPr lang="ro-RO" altLang="ro-RO" i="1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867400"/>
            <a:ext cx="8534400" cy="762000"/>
          </a:xfrm>
          <a:noFill/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en-US" altLang="ro-RO" sz="2800" dirty="0" smtClean="0"/>
              <a:t> </a:t>
            </a:r>
            <a:r>
              <a:rPr lang="ro-RO" altLang="ro-RO" sz="2800" dirty="0" smtClean="0"/>
              <a:t>putem trece de la public la private şi iar la public, etc.</a:t>
            </a:r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28600" y="1828800"/>
            <a:ext cx="5029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private </a:t>
            </a:r>
            <a:r>
              <a:rPr lang="en-US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din </a:t>
            </a:r>
            <a:r>
              <a:rPr lang="en-US" sz="2000" dirty="0" err="1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oficiu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acestea sunt  publice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acum din nou  private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înapoi la public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24400" y="1828800"/>
            <a:ext cx="4267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folosește mai mult a doua variantă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membru (ne-static) al clasei nu poate avea inițializare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putem avea ca membri obiecte de tipul clasei (putem avea pointeri la tipul clasei)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auto, extern, register</a:t>
            </a:r>
          </a:p>
          <a:p>
            <a:pPr eaLnBrk="1" hangingPunct="1">
              <a:lnSpc>
                <a:spcPct val="90000"/>
              </a:lnSpc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/>
        </p:nvSpPr>
        <p:spPr>
          <a:xfrm>
            <a:off x="331488" y="1603177"/>
            <a:ext cx="8485204" cy="466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(un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caz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b="1" i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Polimorfism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b="1" i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compilare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tilizarea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multor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acelaşi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Identificarea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face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numărul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ipul de întoarcere nu e suficient pentru </a:t>
            </a:r>
            <a:r>
              <a:rPr lang="en-US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 face 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diferența</a:t>
            </a:r>
            <a:endParaRPr lang="en-US" altLang="ro-RO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ro-RO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ro-RO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altLang="ro-RO" dirty="0" smtClean="0">
                <a:latin typeface="Arial" pitchFamily="34" charset="0"/>
                <a:cs typeface="Arial" pitchFamily="34" charset="0"/>
              </a:rPr>
              <a:t>implicitate/corectitudine de cod</a:t>
            </a: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variabilele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instanta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(instance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membri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tip date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ai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clasei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in general private</a:t>
            </a:r>
          </a:p>
          <a:p>
            <a:pPr lvl="1"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viteza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se pot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folosi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“public”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dar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 LA ACEST CURS</a:t>
            </a:r>
          </a:p>
        </p:txBody>
      </p:sp>
      <p:sp>
        <p:nvSpPr>
          <p:cNvPr id="245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6002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91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init(), push(), pop() sunt funcții membru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stck, tos: variabile membru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57400" y="2028825"/>
            <a:ext cx="5791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#define SIZE 100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This creates the class stack.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pop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1828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creează un tip nou de date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obiect instanţiază clasa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funcțiile membru sunt date prin semnătură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pentru definirea fiecărei funcții se folosește ::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402829" y="2133600"/>
            <a:ext cx="2271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dirty="0" err="1">
                <a:latin typeface="Arial" pitchFamily="34" charset="0"/>
                <a:cs typeface="Arial" pitchFamily="34" charset="0"/>
              </a:rPr>
              <a:t>mystack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066800" y="4038600"/>
            <a:ext cx="7239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dirty="0">
                <a:latin typeface="Arial" pitchFamily="34" charset="0"/>
                <a:cs typeface="Arial" pitchFamily="34" charset="0"/>
              </a:rPr>
              <a:t>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if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Stack is full.</a:t>
            </a:r>
            <a:r>
              <a:rPr lang="en-US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	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867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:: scope resolution operator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şi alte clase pot folosi numele push() şi pop()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după instantiere, pentru apelul push()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mystack.push(5);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programul complet în continuare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676400" y="3810000"/>
            <a:ext cx="2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</a:rPr>
              <a:t>stack </a:t>
            </a:r>
            <a:r>
              <a:rPr lang="en-US" altLang="ro-RO" b="1" dirty="0" err="1">
                <a:solidFill>
                  <a:srgbClr val="FF0000"/>
                </a:solidFill>
              </a:rPr>
              <a:t>mystack</a:t>
            </a:r>
            <a:r>
              <a:rPr lang="en-US" altLang="ro-RO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304800" y="744538"/>
            <a:ext cx="365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#define SIZE 100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This creates the class stack.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tos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is full.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581400" y="550863"/>
            <a:ext cx="5334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underflow.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--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stack2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create two stack objects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/>
          <p:nvPr/>
        </p:nvSpPr>
        <p:spPr>
          <a:xfrm>
            <a:off x="152400" y="13716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endParaRPr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b="1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ascunderea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informaţii</a:t>
            </a:r>
            <a:r>
              <a:rPr lang="en-US" dirty="0">
                <a:latin typeface="Arial" pitchFamily="34" charset="0"/>
                <a:cs typeface="Arial" pitchFamily="34" charset="0"/>
              </a:rPr>
              <a:t> (data-hiding);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separarea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externe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accesibile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altor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interne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ascunse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celorlalter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defineşte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apartenenţa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proprietăţi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faţă</a:t>
            </a:r>
            <a:r>
              <a:rPr lang="en-US" dirty="0">
                <a:latin typeface="Arial" pitchFamily="34" charset="0"/>
                <a:cs typeface="Arial" pitchFamily="34" charset="0"/>
              </a:rPr>
              <a:t> de un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doar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proprii</a:t>
            </a:r>
            <a:r>
              <a:rPr lang="en-US" dirty="0"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latin typeface="Arial" pitchFamily="34" charset="0"/>
                <a:cs typeface="Arial" pitchFamily="34" charset="0"/>
              </a:rPr>
              <a:t> pot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accesa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acestuia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/>
        </p:nvSpPr>
        <p:spPr>
          <a:xfrm>
            <a:off x="643632" y="1524001"/>
            <a:ext cx="793845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453" name="Google Shape;453;p53"/>
          <p:cNvSpPr/>
          <p:nvPr/>
        </p:nvSpPr>
        <p:spPr>
          <a:xfrm>
            <a:off x="1824441" y="2133600"/>
            <a:ext cx="4645191" cy="8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 sz="1600"/>
          </a:p>
        </p:txBody>
      </p:sp>
      <p:graphicFrame>
        <p:nvGraphicFramePr>
          <p:cNvPr id="454" name="Google Shape;454;p53"/>
          <p:cNvGraphicFramePr/>
          <p:nvPr/>
        </p:nvGraphicFramePr>
        <p:xfrm>
          <a:off x="950265" y="3272495"/>
          <a:ext cx="7584135" cy="2413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7507"/>
                <a:gridCol w="1410617"/>
                <a:gridCol w="1763271"/>
                <a:gridCol w="1692740"/>
              </a:tblGrid>
              <a:tr h="7155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Avem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acces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522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</a:tbl>
          </a:graphicData>
        </a:graphic>
      </p:graphicFrame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/>
          <p:nvPr/>
        </p:nvSpPr>
        <p:spPr>
          <a:xfrm>
            <a:off x="643623" y="1387010"/>
            <a:ext cx="7938459" cy="41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2021420" y="2192704"/>
            <a:ext cx="4820168" cy="415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private: 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public: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void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a) {x = a;}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Test t;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t.x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34; //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inaccesibil</a:t>
            </a:r>
            <a:endParaRPr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t.set_x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(34); // ok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/>
          <p:nvPr/>
        </p:nvSpPr>
        <p:spPr>
          <a:xfrm>
            <a:off x="1078599" y="1713921"/>
            <a:ext cx="7298963" cy="342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compunerea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simple.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tip “has a”)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Moştenirea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între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care 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mosteneste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structura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comportarea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definită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de tip “is a”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“is like 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/>
          <p:nvPr/>
        </p:nvSpPr>
        <p:spPr>
          <a:xfrm>
            <a:off x="4299420" y="1447800"/>
            <a:ext cx="1720380" cy="51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2519002" y="1969764"/>
            <a:ext cx="3918342" cy="393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string </a:t>
            </a:r>
            <a:r>
              <a:rPr lang="en-US" sz="2200" dirty="0" err="1"/>
              <a:t>nume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vechime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Curs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string </a:t>
            </a:r>
            <a:r>
              <a:rPr lang="en-US" sz="2200" dirty="0" err="1"/>
              <a:t>denumire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r>
              <a:rPr lang="en-US" sz="2200" b="1" dirty="0">
                <a:solidFill>
                  <a:srgbClr val="FF0000"/>
                </a:solidFill>
              </a:rPr>
              <a:t> p;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57172" y="2633974"/>
            <a:ext cx="3733828" cy="285242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800000"/>
                </a:solidFill>
              </a:rPr>
              <a:t>double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myfunc</a:t>
            </a:r>
            <a:r>
              <a:rPr lang="en-US" sz="1800" spc="-1" dirty="0">
                <a:solidFill>
                  <a:srgbClr val="808030"/>
                </a:solidFill>
              </a:rPr>
              <a:t>(</a:t>
            </a:r>
            <a:r>
              <a:rPr lang="en-US" sz="1800" b="1" spc="-1" dirty="0">
                <a:solidFill>
                  <a:srgbClr val="800000"/>
                </a:solidFill>
              </a:rPr>
              <a:t>double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)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{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b="1" spc="-1" dirty="0">
                <a:solidFill>
                  <a:srgbClr val="800000"/>
                </a:solidFill>
              </a:rPr>
              <a:t>return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0080"/>
                </a:solidFill>
              </a:rPr>
              <a:t>;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}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myfunc</a:t>
            </a:r>
            <a:r>
              <a:rPr lang="en-US" sz="1800" spc="-1" dirty="0">
                <a:solidFill>
                  <a:srgbClr val="808030"/>
                </a:solidFill>
              </a:rPr>
              <a:t>(</a:t>
            </a: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)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{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b="1" spc="-1" dirty="0">
                <a:solidFill>
                  <a:srgbClr val="800000"/>
                </a:solidFill>
              </a:rPr>
              <a:t>return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0080"/>
                </a:solidFill>
              </a:rPr>
              <a:t>;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}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1800" spc="-1" dirty="0" smtClean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 smtClean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8000"/>
                </a:solidFill>
                <a:latin typeface="Times New Roman"/>
              </a:rPr>
              <a:t>5.4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1800" b="1" spc="-1" dirty="0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57200" y="2057400"/>
            <a:ext cx="4191000" cy="533314"/>
          </a:xfrm>
          <a:prstGeom prst="rect">
            <a:avLst/>
          </a:prstGeom>
          <a:noFill/>
          <a:ln w="9360">
            <a:noFill/>
          </a:ln>
        </p:spPr>
        <p:txBody>
          <a:bodyPr lIns="82945" tIns="41473" rIns="82945" bIns="41473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tipuri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diferite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parametrul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i</a:t>
            </a:r>
            <a:endParaRPr lang="en-US" sz="2000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83924" y="83933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8458002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07" y="1530756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55851" y="2093224"/>
            <a:ext cx="3156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numar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diferit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parametri</a:t>
            </a:r>
            <a:endParaRPr lang="en-US" sz="2000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5179930" y="2633974"/>
            <a:ext cx="3734027" cy="285242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 err="1" smtClean="0">
                <a:solidFill>
                  <a:srgbClr val="800000"/>
                </a:solidFill>
              </a:rPr>
              <a:t>int</a:t>
            </a:r>
            <a:r>
              <a:rPr lang="en-US" sz="1800" spc="-1" dirty="0" smtClean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myfunc</a:t>
            </a:r>
            <a:r>
              <a:rPr lang="en-US" sz="1800" spc="-1" dirty="0">
                <a:solidFill>
                  <a:srgbClr val="808030"/>
                </a:solidFill>
              </a:rPr>
              <a:t>(</a:t>
            </a: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)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{</a:t>
            </a:r>
            <a:r>
              <a:rPr lang="en-US" sz="1800" b="1" spc="-1" dirty="0">
                <a:solidFill>
                  <a:srgbClr val="800000"/>
                </a:solidFill>
              </a:rPr>
              <a:t>return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0080"/>
                </a:solidFill>
              </a:rPr>
              <a:t>;}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myfunc</a:t>
            </a:r>
            <a:r>
              <a:rPr lang="en-US" sz="1800" spc="-1" dirty="0">
                <a:solidFill>
                  <a:srgbClr val="808030"/>
                </a:solidFill>
              </a:rPr>
              <a:t>(</a:t>
            </a: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,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j</a:t>
            </a:r>
            <a:r>
              <a:rPr lang="en-US" sz="1800" spc="-1" dirty="0">
                <a:solidFill>
                  <a:srgbClr val="808030"/>
                </a:solidFill>
              </a:rPr>
              <a:t>)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{</a:t>
            </a:r>
            <a:r>
              <a:rPr lang="en-US" sz="1800" b="1" spc="-1" dirty="0">
                <a:solidFill>
                  <a:srgbClr val="800000"/>
                </a:solidFill>
              </a:rPr>
              <a:t>return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*</a:t>
            </a:r>
            <a:r>
              <a:rPr lang="en-US" sz="1800" spc="-1" dirty="0">
                <a:solidFill>
                  <a:srgbClr val="000000"/>
                </a:solidFill>
              </a:rPr>
              <a:t>j</a:t>
            </a:r>
            <a:r>
              <a:rPr lang="en-US" sz="1800" spc="-1" dirty="0">
                <a:solidFill>
                  <a:srgbClr val="800080"/>
                </a:solidFill>
              </a:rPr>
              <a:t>;}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smtClean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4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5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800000"/>
                </a:solidFill>
                <a:latin typeface="Times New Roman"/>
              </a:rPr>
              <a:t>	return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953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1981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multe obiecte au proprietăți similare</a:t>
            </a:r>
          </a:p>
          <a:p>
            <a:pPr eaLnBrk="1" hangingPunct="1">
              <a:buFontTx/>
              <a:buNone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</a:t>
            </a:r>
          </a:p>
        </p:txBody>
      </p:sp>
      <p:sp>
        <p:nvSpPr>
          <p:cNvPr id="102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02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124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terminologie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superclasă subclasă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părinte, fiu</a:t>
            </a:r>
          </a:p>
          <a:p>
            <a:pPr lvl="1"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mai târziu: funcții virtuale, identificare de tipuri in timpul rulării (RTTI)</a:t>
            </a:r>
          </a:p>
        </p:txBody>
      </p:sp>
      <p:sp>
        <p:nvSpPr>
          <p:cNvPr id="532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32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încorporarea componentelor unei clase în alta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refolosire de cod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detalii mai subtile pentru tipuri şi subtipuri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conține toate elementele clasei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mai adăug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noi elemente</a:t>
            </a:r>
          </a:p>
        </p:txBody>
      </p:sp>
      <p:sp>
        <p:nvSpPr>
          <p:cNvPr id="481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481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04800" y="1460242"/>
            <a:ext cx="457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floors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area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// …</a:t>
            </a:r>
          </a:p>
          <a:p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house e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house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bedrooms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baths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set_bedrooms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get_bedrooms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419600" y="2949476"/>
            <a:ext cx="457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tip acces: public, private, protected</a:t>
            </a:r>
          </a:p>
          <a:p>
            <a:r>
              <a:rPr lang="ro-RO" altLang="ro-RO" dirty="0"/>
              <a:t>mai multe mai târziu</a:t>
            </a:r>
          </a:p>
          <a:p>
            <a:endParaRPr lang="ro-RO" altLang="ro-RO" dirty="0"/>
          </a:p>
          <a:p>
            <a:r>
              <a:rPr lang="ro-RO" altLang="ro-RO" dirty="0"/>
              <a:t>public: membrii publici ai building devin publici pentru house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8153400" cy="21336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house NU are acces la membrii privați ai lui building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așa se realizează encapsularea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are acces la membrii publici ai clasei de baza şi la toți membrii săi (publici şi privați)</a:t>
            </a:r>
          </a:p>
          <a:p>
            <a:pPr eaLnBrk="1" hangingPunct="1"/>
            <a:endParaRPr lang="ro-RO" altLang="ro-RO" sz="2800" dirty="0" smtClean="0"/>
          </a:p>
        </p:txBody>
      </p:sp>
      <p:sp>
        <p:nvSpPr>
          <p:cNvPr id="501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01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52400" y="1381065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/>
              <a:t>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floors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area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get_rooms</a:t>
            </a:r>
            <a:r>
              <a:rPr lang="en-US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 smtClean="0">
                <a:solidFill>
                  <a:srgbClr val="800080"/>
                </a:solidFill>
              </a:rPr>
              <a:t>; //…};</a:t>
            </a:r>
            <a:r>
              <a:rPr lang="en-US" sz="2000" dirty="0" smtClean="0"/>
              <a:t> </a:t>
            </a:r>
            <a:endParaRPr lang="en-US" sz="2000" dirty="0">
              <a:solidFill>
                <a:srgbClr val="696969"/>
              </a:solidFill>
            </a:endParaRPr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4419600" y="2590800"/>
            <a:ext cx="4572000" cy="3477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school este de asemenea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school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classrooms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offices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120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3767078"/>
            <a:ext cx="4572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house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/>
              <a:t> 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bedrooms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baths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set_bedrooms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get_bedrooms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set_baths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get_baths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228600" y="733425"/>
            <a:ext cx="35814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set_floors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floors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set_area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area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get_floors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floors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get_area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area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set_bedrooms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bedrooms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set_baths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baths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get_bedrooms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bedrooms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get_baths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baths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set_classrooms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classrooms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set_offices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offices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get_classrooms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classrooms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get_offices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offices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endParaRPr lang="en-US" altLang="ro-RO" sz="1400" b="1">
              <a:solidFill>
                <a:schemeClr val="bg2"/>
              </a:solidFill>
            </a:endParaRPr>
          </a:p>
        </p:txBody>
      </p:sp>
      <p:sp>
        <p:nvSpPr>
          <p:cNvPr id="52227" name="Rectangle 7"/>
          <p:cNvSpPr>
            <a:spLocks noChangeArrowheads="1"/>
          </p:cNvSpPr>
          <p:nvPr/>
        </p:nvSpPr>
        <p:spPr bwMode="auto">
          <a:xfrm>
            <a:off x="3886200" y="487363"/>
            <a:ext cx="495300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house h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school 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set_floors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4500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set_bedrooms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set_baths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house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get_bedrooms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bedrooms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set_classrooms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180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set_offices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25000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school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get_classrooms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classrooms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Its area is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get_area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4419600" y="51816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o-RO"/>
              <a:t>house has 5 bedrooms</a:t>
            </a:r>
          </a:p>
          <a:p>
            <a:r>
              <a:rPr lang="en-US" altLang="ro-RO"/>
              <a:t>school has 180 classrooms</a:t>
            </a:r>
          </a:p>
          <a:p>
            <a:r>
              <a:rPr lang="en-US" altLang="ro-RO"/>
              <a:t>Its area is 25000</a:t>
            </a:r>
          </a:p>
        </p:txBody>
      </p:sp>
      <p:sp>
        <p:nvSpPr>
          <p:cNvPr id="5222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223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533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Polimorfism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362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tot pentru claritate/ cod mai sigur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compilare: ex. max(int), max(float)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execuție: RTTI</a:t>
            </a:r>
          </a:p>
        </p:txBody>
      </p:sp>
      <p:sp>
        <p:nvSpPr>
          <p:cNvPr id="1229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229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Șabloane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2004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din nou cod mai sigur/reutilizare de cod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putem implementa listă înlănțuită de 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întregi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caractere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float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3</a:t>
            </a:r>
          </a:p>
          <a:p>
            <a:pPr>
              <a:buNone/>
              <a:defRPr/>
            </a:pPr>
            <a:endParaRPr lang="en-US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3"/>
          <p:cNvSpPr/>
          <p:nvPr/>
        </p:nvSpPr>
        <p:spPr>
          <a:xfrm>
            <a:off x="83924" y="83933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8458002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07" y="1530756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133600"/>
            <a:ext cx="6172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0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590800"/>
            <a:ext cx="76962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208" indent="-310881">
              <a:spcBef>
                <a:spcPts val="58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erori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la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compilare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–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daca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diferenta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este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doar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in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tipul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de date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intors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sau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sunt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tipuri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care par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sa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fie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diferite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marL="311208" indent="-310881">
              <a:spcBef>
                <a:spcPts val="58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majoritatea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datorita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conversiilor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implicite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609600" y="3810000"/>
            <a:ext cx="7619745" cy="75954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b="1" spc="-1" dirty="0">
                <a:solidFill>
                  <a:srgbClr val="8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); // Error: differing return types are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800000"/>
                </a:solidFill>
                <a:latin typeface="Times New Roman"/>
              </a:rPr>
              <a:t>float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); // insufficient when overloading.</a:t>
            </a:r>
            <a:endParaRPr lang="en-US" sz="2200" spc="-1" dirty="0">
              <a:latin typeface="Arial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3733800" y="4648200"/>
            <a:ext cx="4876800" cy="17752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</a:rPr>
              <a:t>int</a:t>
            </a:r>
            <a:r>
              <a:rPr lang="en-US" sz="2200" spc="-1" dirty="0">
                <a:solidFill>
                  <a:srgbClr val="000000"/>
                </a:solidFill>
              </a:rPr>
              <a:t> *p);</a:t>
            </a: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</a:rPr>
              <a:t>int</a:t>
            </a:r>
            <a:r>
              <a:rPr lang="en-US" sz="2200" spc="-1" dirty="0">
                <a:solidFill>
                  <a:srgbClr val="000000"/>
                </a:solidFill>
              </a:rPr>
              <a:t> p[]); // error, *p is same as p[]</a:t>
            </a:r>
            <a:endParaRPr lang="en-US" sz="2200" spc="-1" dirty="0"/>
          </a:p>
          <a:p>
            <a:pPr>
              <a:lnSpc>
                <a:spcPct val="100000"/>
              </a:lnSpc>
            </a:pP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ea typeface="Arial"/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ea typeface="Arial"/>
              </a:rPr>
              <a:t> x);</a:t>
            </a: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ea typeface="Arial"/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200" b="1" spc="-1" dirty="0">
                <a:solidFill>
                  <a:srgbClr val="800000"/>
                </a:solidFill>
                <a:ea typeface="Arial"/>
              </a:rPr>
              <a:t>&amp;</a:t>
            </a:r>
            <a:r>
              <a:rPr lang="en-US" sz="2200" spc="-1" dirty="0">
                <a:solidFill>
                  <a:srgbClr val="000000"/>
                </a:solidFill>
                <a:ea typeface="Arial"/>
              </a:rPr>
              <a:t> x</a:t>
            </a:r>
            <a:r>
              <a:rPr lang="en-US" sz="2200" spc="-1" dirty="0" smtClean="0">
                <a:solidFill>
                  <a:srgbClr val="000000"/>
                </a:solidFill>
                <a:ea typeface="Arial"/>
              </a:rPr>
              <a:t>);</a:t>
            </a:r>
            <a:endParaRPr lang="en-US" sz="2200" spc="-1" dirty="0"/>
          </a:p>
        </p:txBody>
      </p:sp>
    </p:spTree>
    <p:extLst>
      <p:ext uri="{BB962C8B-B14F-4D97-AF65-F5344CB8AC3E}">
        <p14:creationId xmlns:p14="http://schemas.microsoft.com/office/powerpoint/2010/main" val="235156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3"/>
          <p:cNvSpPr/>
          <p:nvPr/>
        </p:nvSpPr>
        <p:spPr>
          <a:xfrm>
            <a:off x="83924" y="83933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8458002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07" y="1530756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133600"/>
            <a:ext cx="6172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0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381000" y="3581400"/>
            <a:ext cx="1219200" cy="42099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smtClean="0">
                <a:latin typeface="Times New Roman"/>
              </a:rPr>
              <a:t>Dar…</a:t>
            </a:r>
            <a:endParaRPr lang="en-US" sz="2200" spc="-1" dirty="0"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1143000" y="2881059"/>
            <a:ext cx="5748280" cy="636435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pc="-1" dirty="0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d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smtClean="0">
                <a:solidFill>
                  <a:srgbClr val="696969"/>
                </a:solidFill>
                <a:latin typeface="Times New Roman"/>
              </a:rPr>
              <a:t>//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...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00E6"/>
                </a:solidFill>
                <a:latin typeface="Times New Roman"/>
              </a:rPr>
              <a:t>'c'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448207" y="2533710"/>
            <a:ext cx="1219200" cy="42099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smtClean="0">
                <a:latin typeface="Times New Roman"/>
              </a:rPr>
              <a:t>Obs.</a:t>
            </a:r>
            <a:endParaRPr lang="en-US" sz="2200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1066517" y="4050030"/>
            <a:ext cx="6020084" cy="196977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600" spc="-1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;}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-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;}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600" spc="-1" dirty="0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600" spc="-1" dirty="0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// unambiguous, calls </a:t>
            </a:r>
            <a:r>
              <a:rPr lang="en-US" sz="1600" spc="-1" dirty="0" err="1">
                <a:solidFill>
                  <a:srgbClr val="696969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(double)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6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600" spc="-1" dirty="0" smtClean="0">
                <a:solidFill>
                  <a:srgbClr val="800080"/>
                </a:solidFill>
                <a:latin typeface="Times New Roman"/>
                <a:ea typeface="Times New Roman"/>
              </a:rPr>
              <a:t>; }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3428957" y="5867400"/>
            <a:ext cx="5181643" cy="609600"/>
          </a:xfrm>
          <a:prstGeom prst="rect">
            <a:avLst/>
          </a:prstGeom>
          <a:noFill/>
          <a:ln w="9360">
            <a:noFill/>
          </a:ln>
        </p:spPr>
        <p:txBody>
          <a:bodyPr lIns="82945" tIns="41473" rIns="82945" bIns="41473">
            <a:noAutofit/>
          </a:bodyPr>
          <a:lstStyle/>
          <a:p>
            <a:pPr marL="311208" indent="-310881">
              <a:lnSpc>
                <a:spcPct val="80000"/>
              </a:lnSpc>
              <a:spcBef>
                <a:spcPts val="50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problema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nu e de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definire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functiilor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,</a:t>
            </a:r>
          </a:p>
          <a:p>
            <a:pPr marL="311208" indent="-310881">
              <a:lnSpc>
                <a:spcPct val="80000"/>
              </a:lnSpc>
              <a:spcBef>
                <a:spcPts val="50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problema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apare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la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apelul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functiilor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3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3"/>
          <p:cNvSpPr/>
          <p:nvPr/>
        </p:nvSpPr>
        <p:spPr>
          <a:xfrm>
            <a:off x="83924" y="83933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8458002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07" y="1530756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133600"/>
            <a:ext cx="6172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0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448206" y="2533710"/>
            <a:ext cx="5800194" cy="39021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000000"/>
                </a:solidFill>
              </a:rPr>
              <a:t>ambiguitate</a:t>
            </a:r>
            <a:r>
              <a:rPr lang="en-US" sz="2000" b="1" spc="-1" dirty="0">
                <a:solidFill>
                  <a:srgbClr val="000000"/>
                </a:solidFill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</a:rPr>
              <a:t>intre</a:t>
            </a:r>
            <a:r>
              <a:rPr lang="en-US" sz="2000" b="1" spc="-1" dirty="0">
                <a:solidFill>
                  <a:srgbClr val="000000"/>
                </a:solidFill>
              </a:rPr>
              <a:t> char </a:t>
            </a:r>
            <a:r>
              <a:rPr lang="en-US" sz="2000" b="1" spc="-1" dirty="0" err="1">
                <a:solidFill>
                  <a:srgbClr val="000000"/>
                </a:solidFill>
              </a:rPr>
              <a:t>si</a:t>
            </a:r>
            <a:r>
              <a:rPr lang="en-US" sz="2000" b="1" spc="-1" dirty="0">
                <a:solidFill>
                  <a:srgbClr val="000000"/>
                </a:solidFill>
              </a:rPr>
              <a:t> unsigned char</a:t>
            </a:r>
            <a:endParaRPr lang="en-US" sz="2200" spc="-1" dirty="0"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1600200" y="3335179"/>
            <a:ext cx="6096000" cy="2462213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unsigned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ch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000" b="1" spc="-1" dirty="0">
                <a:solidFill>
                  <a:srgbClr val="800080"/>
                </a:solidFill>
                <a:ea typeface="Times New Roman"/>
              </a:rPr>
              <a:t> 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ch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-</a:t>
            </a:r>
            <a:r>
              <a:rPr lang="en-US" sz="2000" spc="-1" dirty="0">
                <a:solidFill>
                  <a:srgbClr val="008C00"/>
                </a:solidFill>
                <a:ea typeface="Times New Roman"/>
              </a:rPr>
              <a:t>1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;}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ch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ch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+</a:t>
            </a:r>
            <a:r>
              <a:rPr lang="en-US" sz="2000" spc="-1" dirty="0">
                <a:solidFill>
                  <a:srgbClr val="008C00"/>
                </a:solidFill>
                <a:ea typeface="Times New Roman"/>
              </a:rPr>
              <a:t>1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;}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00E6"/>
                </a:solidFill>
                <a:latin typeface="Times New Roman"/>
                <a:ea typeface="Times New Roman"/>
              </a:rPr>
              <a:t>'c'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// this calls </a:t>
            </a:r>
            <a:r>
              <a:rPr lang="en-US" sz="2000" spc="-1" dirty="0" err="1">
                <a:solidFill>
                  <a:srgbClr val="696969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(char)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88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2000" spc="-1" dirty="0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2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746D08-34C6-4C02-A9DA-AC3092387067}"/>
</file>

<file path=customXml/itemProps2.xml><?xml version="1.0" encoding="utf-8"?>
<ds:datastoreItem xmlns:ds="http://schemas.openxmlformats.org/officeDocument/2006/customXml" ds:itemID="{420343B7-6EDE-4C77-AFB2-6F464C0D23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808107-05A2-45DF-9A9F-3728C93292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4656</TotalTime>
  <Words>5132</Words>
  <Application>Microsoft Office PowerPoint</Application>
  <PresentationFormat>On-screen Show (4:3)</PresentationFormat>
  <Paragraphs>1096</Paragraphs>
  <Slides>69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Default Design</vt:lpstr>
      <vt:lpstr>1_Default Design</vt:lpstr>
      <vt:lpstr>3_ipc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Operatori pe pointeri</vt:lpstr>
      <vt:lpstr>PowerPoint Presentation</vt:lpstr>
      <vt:lpstr>Aritmetica pe pointeri</vt:lpstr>
      <vt:lpstr>pointeri şi array-uri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întoarcere de referințe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Obiecte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Moștenire</vt:lpstr>
      <vt:lpstr>Moștenire</vt:lpstr>
      <vt:lpstr>Moștenire</vt:lpstr>
      <vt:lpstr>Moștenire</vt:lpstr>
      <vt:lpstr>Moștenire</vt:lpstr>
      <vt:lpstr>Moștenire</vt:lpstr>
      <vt:lpstr>Moștenire</vt:lpstr>
      <vt:lpstr>Polimorfism</vt:lpstr>
      <vt:lpstr>Șabloane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292</cp:revision>
  <dcterms:created xsi:type="dcterms:W3CDTF">1601-01-01T00:00:00Z</dcterms:created>
  <dcterms:modified xsi:type="dcterms:W3CDTF">2024-03-03T17:20:17Z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