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721" r:id="rId5"/>
    <p:sldMasterId id="2147483744" r:id="rId6"/>
  </p:sldMasterIdLst>
  <p:notesMasterIdLst>
    <p:notesMasterId r:id="rId52"/>
  </p:notesMasterIdLst>
  <p:sldIdLst>
    <p:sldId id="256" r:id="rId7"/>
    <p:sldId id="257" r:id="rId8"/>
    <p:sldId id="624" r:id="rId9"/>
    <p:sldId id="625" r:id="rId10"/>
    <p:sldId id="626" r:id="rId11"/>
    <p:sldId id="627" r:id="rId12"/>
    <p:sldId id="628" r:id="rId13"/>
    <p:sldId id="629" r:id="rId14"/>
    <p:sldId id="630" r:id="rId15"/>
    <p:sldId id="631" r:id="rId16"/>
    <p:sldId id="599" r:id="rId17"/>
    <p:sldId id="600" r:id="rId18"/>
    <p:sldId id="601" r:id="rId19"/>
    <p:sldId id="602" r:id="rId20"/>
    <p:sldId id="604" r:id="rId21"/>
    <p:sldId id="634" r:id="rId22"/>
    <p:sldId id="632" r:id="rId23"/>
    <p:sldId id="635" r:id="rId24"/>
    <p:sldId id="636" r:id="rId25"/>
    <p:sldId id="606" r:id="rId26"/>
    <p:sldId id="611" r:id="rId27"/>
    <p:sldId id="653" r:id="rId28"/>
    <p:sldId id="612" r:id="rId29"/>
    <p:sldId id="613" r:id="rId30"/>
    <p:sldId id="614" r:id="rId31"/>
    <p:sldId id="615" r:id="rId32"/>
    <p:sldId id="616" r:id="rId33"/>
    <p:sldId id="617" r:id="rId34"/>
    <p:sldId id="618" r:id="rId35"/>
    <p:sldId id="619" r:id="rId36"/>
    <p:sldId id="620" r:id="rId37"/>
    <p:sldId id="621" r:id="rId38"/>
    <p:sldId id="622" r:id="rId39"/>
    <p:sldId id="623" r:id="rId40"/>
    <p:sldId id="641" r:id="rId41"/>
    <p:sldId id="642" r:id="rId42"/>
    <p:sldId id="644" r:id="rId43"/>
    <p:sldId id="645" r:id="rId44"/>
    <p:sldId id="646" r:id="rId45"/>
    <p:sldId id="647" r:id="rId46"/>
    <p:sldId id="651" r:id="rId47"/>
    <p:sldId id="648" r:id="rId48"/>
    <p:sldId id="649" r:id="rId49"/>
    <p:sldId id="650" r:id="rId50"/>
    <p:sldId id="654" r:id="rId5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91" autoAdjust="0"/>
    <p:restoredTop sz="94660"/>
  </p:normalViewPr>
  <p:slideViewPr>
    <p:cSldViewPr>
      <p:cViewPr>
        <p:scale>
          <a:sx n="71" d="100"/>
          <a:sy n="71" d="100"/>
        </p:scale>
        <p:origin x="-1148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theme" Target="theme/theme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slide" Target="slides/slide35.xml"/><Relationship Id="rId54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tableStyles" Target="tableStyles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44766C11-F198-4F21-8C89-EC0C720FE6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1436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2D304F-615F-40B9-A7FF-F1AF32DA0F5F}" type="slidenum">
              <a:rPr lang="en-US" altLang="ro-RO" smtClean="0"/>
              <a:pPr/>
              <a:t>1</a:t>
            </a:fld>
            <a:endParaRPr lang="en-US" altLang="ro-RO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C6444C-D807-46C8-9235-1BCC059D7366}" type="slidenum">
              <a:rPr lang="en-US" altLang="ro-RO" smtClean="0"/>
              <a:pPr/>
              <a:t>2</a:t>
            </a:fld>
            <a:endParaRPr lang="en-US" altLang="ro-RO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21e9f272c_0_163:notes"/>
          <p:cNvSpPr/>
          <p:nvPr/>
        </p:nvSpPr>
        <p:spPr>
          <a:xfrm>
            <a:off x="3881393" y="8685833"/>
            <a:ext cx="2952515" cy="43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21</a:t>
            </a:fld>
            <a:endParaRPr sz="1700"/>
          </a:p>
        </p:txBody>
      </p:sp>
      <p:sp>
        <p:nvSpPr>
          <p:cNvPr id="644" name="Google Shape;644;g621e9f272c_0_163:notes"/>
          <p:cNvSpPr/>
          <p:nvPr/>
        </p:nvSpPr>
        <p:spPr>
          <a:xfrm>
            <a:off x="3881393" y="8685833"/>
            <a:ext cx="2955703" cy="43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21</a:t>
            </a:fld>
            <a:endParaRPr sz="1700"/>
          </a:p>
        </p:txBody>
      </p:sp>
      <p:sp>
        <p:nvSpPr>
          <p:cNvPr id="645" name="Google Shape;645;g621e9f272c_0_163:notes"/>
          <p:cNvSpPr/>
          <p:nvPr/>
        </p:nvSpPr>
        <p:spPr>
          <a:xfrm>
            <a:off x="687182" y="4343077"/>
            <a:ext cx="5473803" cy="410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646" name="Google Shape;646;g621e9f272c_0_163:notes"/>
          <p:cNvSpPr txBox="1">
            <a:spLocks noGrp="1"/>
          </p:cNvSpPr>
          <p:nvPr>
            <p:ph type="body" idx="1"/>
          </p:nvPr>
        </p:nvSpPr>
        <p:spPr>
          <a:xfrm>
            <a:off x="687181" y="4343077"/>
            <a:ext cx="5459893" cy="408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647" name="Google Shape;647;g621e9f272c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21e9f272c_0_163:notes"/>
          <p:cNvSpPr/>
          <p:nvPr/>
        </p:nvSpPr>
        <p:spPr>
          <a:xfrm>
            <a:off x="3881393" y="8685833"/>
            <a:ext cx="2952515" cy="43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22</a:t>
            </a:fld>
            <a:endParaRPr sz="1700"/>
          </a:p>
        </p:txBody>
      </p:sp>
      <p:sp>
        <p:nvSpPr>
          <p:cNvPr id="644" name="Google Shape;644;g621e9f272c_0_163:notes"/>
          <p:cNvSpPr/>
          <p:nvPr/>
        </p:nvSpPr>
        <p:spPr>
          <a:xfrm>
            <a:off x="3881393" y="8685833"/>
            <a:ext cx="2955703" cy="43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22</a:t>
            </a:fld>
            <a:endParaRPr sz="1700"/>
          </a:p>
        </p:txBody>
      </p:sp>
      <p:sp>
        <p:nvSpPr>
          <p:cNvPr id="645" name="Google Shape;645;g621e9f272c_0_163:notes"/>
          <p:cNvSpPr/>
          <p:nvPr/>
        </p:nvSpPr>
        <p:spPr>
          <a:xfrm>
            <a:off x="687182" y="4343077"/>
            <a:ext cx="5473803" cy="410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646" name="Google Shape;646;g621e9f272c_0_163:notes"/>
          <p:cNvSpPr txBox="1">
            <a:spLocks noGrp="1"/>
          </p:cNvSpPr>
          <p:nvPr>
            <p:ph type="body" idx="1"/>
          </p:nvPr>
        </p:nvSpPr>
        <p:spPr>
          <a:xfrm>
            <a:off x="687181" y="4343077"/>
            <a:ext cx="5459893" cy="408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647" name="Google Shape;647;g621e9f272c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621e9f272c_0_175:notes"/>
          <p:cNvSpPr/>
          <p:nvPr/>
        </p:nvSpPr>
        <p:spPr>
          <a:xfrm>
            <a:off x="3881393" y="8685833"/>
            <a:ext cx="2952515" cy="43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23</a:t>
            </a:fld>
            <a:endParaRPr sz="1700"/>
          </a:p>
        </p:txBody>
      </p:sp>
      <p:sp>
        <p:nvSpPr>
          <p:cNvPr id="657" name="Google Shape;657;g621e9f272c_0_175:notes"/>
          <p:cNvSpPr/>
          <p:nvPr/>
        </p:nvSpPr>
        <p:spPr>
          <a:xfrm>
            <a:off x="3881393" y="8685833"/>
            <a:ext cx="2955703" cy="43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23</a:t>
            </a:fld>
            <a:endParaRPr sz="1700"/>
          </a:p>
        </p:txBody>
      </p:sp>
      <p:sp>
        <p:nvSpPr>
          <p:cNvPr id="658" name="Google Shape;658;g621e9f272c_0_175:notes"/>
          <p:cNvSpPr/>
          <p:nvPr/>
        </p:nvSpPr>
        <p:spPr>
          <a:xfrm>
            <a:off x="687182" y="4343077"/>
            <a:ext cx="5473803" cy="410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659" name="Google Shape;659;g621e9f272c_0_175:notes"/>
          <p:cNvSpPr txBox="1">
            <a:spLocks noGrp="1"/>
          </p:cNvSpPr>
          <p:nvPr>
            <p:ph type="body" idx="1"/>
          </p:nvPr>
        </p:nvSpPr>
        <p:spPr>
          <a:xfrm>
            <a:off x="687181" y="4343077"/>
            <a:ext cx="5459893" cy="408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660" name="Google Shape;660;g621e9f272c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621e9f272c_0_187:notes"/>
          <p:cNvSpPr/>
          <p:nvPr/>
        </p:nvSpPr>
        <p:spPr>
          <a:xfrm>
            <a:off x="3881393" y="8685833"/>
            <a:ext cx="2952515" cy="43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24</a:t>
            </a:fld>
            <a:endParaRPr sz="1700"/>
          </a:p>
        </p:txBody>
      </p:sp>
      <p:sp>
        <p:nvSpPr>
          <p:cNvPr id="670" name="Google Shape;670;g621e9f272c_0_187:notes"/>
          <p:cNvSpPr/>
          <p:nvPr/>
        </p:nvSpPr>
        <p:spPr>
          <a:xfrm>
            <a:off x="3881393" y="8685833"/>
            <a:ext cx="2955703" cy="43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24</a:t>
            </a:fld>
            <a:endParaRPr sz="1700"/>
          </a:p>
        </p:txBody>
      </p:sp>
      <p:sp>
        <p:nvSpPr>
          <p:cNvPr id="671" name="Google Shape;671;g621e9f272c_0_187:notes"/>
          <p:cNvSpPr/>
          <p:nvPr/>
        </p:nvSpPr>
        <p:spPr>
          <a:xfrm>
            <a:off x="687182" y="4343077"/>
            <a:ext cx="5473803" cy="410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672" name="Google Shape;672;g621e9f272c_0_187:notes"/>
          <p:cNvSpPr txBox="1">
            <a:spLocks noGrp="1"/>
          </p:cNvSpPr>
          <p:nvPr>
            <p:ph type="body" idx="1"/>
          </p:nvPr>
        </p:nvSpPr>
        <p:spPr>
          <a:xfrm>
            <a:off x="687181" y="4343077"/>
            <a:ext cx="5459893" cy="408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673" name="Google Shape;673;g621e9f272c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621e9f272c_0_199:notes"/>
          <p:cNvSpPr/>
          <p:nvPr/>
        </p:nvSpPr>
        <p:spPr>
          <a:xfrm>
            <a:off x="3881393" y="8685833"/>
            <a:ext cx="2952515" cy="43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25</a:t>
            </a:fld>
            <a:endParaRPr sz="1700"/>
          </a:p>
        </p:txBody>
      </p:sp>
      <p:sp>
        <p:nvSpPr>
          <p:cNvPr id="683" name="Google Shape;683;g621e9f272c_0_199:notes"/>
          <p:cNvSpPr/>
          <p:nvPr/>
        </p:nvSpPr>
        <p:spPr>
          <a:xfrm>
            <a:off x="3881393" y="8685833"/>
            <a:ext cx="2955703" cy="43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25</a:t>
            </a:fld>
            <a:endParaRPr sz="1700"/>
          </a:p>
        </p:txBody>
      </p:sp>
      <p:sp>
        <p:nvSpPr>
          <p:cNvPr id="684" name="Google Shape;684;g621e9f272c_0_199:notes"/>
          <p:cNvSpPr/>
          <p:nvPr/>
        </p:nvSpPr>
        <p:spPr>
          <a:xfrm>
            <a:off x="687182" y="4343077"/>
            <a:ext cx="5473803" cy="410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685" name="Google Shape;685;g621e9f272c_0_199:notes"/>
          <p:cNvSpPr txBox="1">
            <a:spLocks noGrp="1"/>
          </p:cNvSpPr>
          <p:nvPr>
            <p:ph type="body" idx="1"/>
          </p:nvPr>
        </p:nvSpPr>
        <p:spPr>
          <a:xfrm>
            <a:off x="687181" y="4343077"/>
            <a:ext cx="5459893" cy="408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686" name="Google Shape;686;g621e9f272c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21e9f272c_0_212:notes"/>
          <p:cNvSpPr/>
          <p:nvPr/>
        </p:nvSpPr>
        <p:spPr>
          <a:xfrm>
            <a:off x="3881393" y="8685833"/>
            <a:ext cx="2952515" cy="43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26</a:t>
            </a:fld>
            <a:endParaRPr sz="1700"/>
          </a:p>
        </p:txBody>
      </p:sp>
      <p:sp>
        <p:nvSpPr>
          <p:cNvPr id="697" name="Google Shape;697;g621e9f272c_0_212:notes"/>
          <p:cNvSpPr/>
          <p:nvPr/>
        </p:nvSpPr>
        <p:spPr>
          <a:xfrm>
            <a:off x="3881393" y="8685833"/>
            <a:ext cx="2955703" cy="43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26</a:t>
            </a:fld>
            <a:endParaRPr sz="1700"/>
          </a:p>
        </p:txBody>
      </p:sp>
      <p:sp>
        <p:nvSpPr>
          <p:cNvPr id="698" name="Google Shape;698;g621e9f272c_0_212:notes"/>
          <p:cNvSpPr/>
          <p:nvPr/>
        </p:nvSpPr>
        <p:spPr>
          <a:xfrm>
            <a:off x="687182" y="4343077"/>
            <a:ext cx="5473803" cy="410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699" name="Google Shape;699;g621e9f272c_0_212:notes"/>
          <p:cNvSpPr txBox="1">
            <a:spLocks noGrp="1"/>
          </p:cNvSpPr>
          <p:nvPr>
            <p:ph type="body" idx="1"/>
          </p:nvPr>
        </p:nvSpPr>
        <p:spPr>
          <a:xfrm>
            <a:off x="687181" y="4343077"/>
            <a:ext cx="5459893" cy="408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700" name="Google Shape;700;g621e9f272c_0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621e9f272c_0_225:notes"/>
          <p:cNvSpPr/>
          <p:nvPr/>
        </p:nvSpPr>
        <p:spPr>
          <a:xfrm>
            <a:off x="3881393" y="8685833"/>
            <a:ext cx="2952515" cy="43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27</a:t>
            </a:fld>
            <a:endParaRPr sz="1700"/>
          </a:p>
        </p:txBody>
      </p:sp>
      <p:sp>
        <p:nvSpPr>
          <p:cNvPr id="711" name="Google Shape;711;g621e9f272c_0_225:notes"/>
          <p:cNvSpPr/>
          <p:nvPr/>
        </p:nvSpPr>
        <p:spPr>
          <a:xfrm>
            <a:off x="3881393" y="8685833"/>
            <a:ext cx="2955703" cy="43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27</a:t>
            </a:fld>
            <a:endParaRPr sz="1700"/>
          </a:p>
        </p:txBody>
      </p:sp>
      <p:sp>
        <p:nvSpPr>
          <p:cNvPr id="712" name="Google Shape;712;g621e9f272c_0_225:notes"/>
          <p:cNvSpPr/>
          <p:nvPr/>
        </p:nvSpPr>
        <p:spPr>
          <a:xfrm>
            <a:off x="687182" y="4343077"/>
            <a:ext cx="5473803" cy="410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713" name="Google Shape;713;g621e9f272c_0_225:notes"/>
          <p:cNvSpPr txBox="1">
            <a:spLocks noGrp="1"/>
          </p:cNvSpPr>
          <p:nvPr>
            <p:ph type="body" idx="1"/>
          </p:nvPr>
        </p:nvSpPr>
        <p:spPr>
          <a:xfrm>
            <a:off x="687181" y="4343077"/>
            <a:ext cx="5459893" cy="408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714" name="Google Shape;714;g621e9f272c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621e9f272c_0_238:notes"/>
          <p:cNvSpPr/>
          <p:nvPr/>
        </p:nvSpPr>
        <p:spPr>
          <a:xfrm>
            <a:off x="3881393" y="8685833"/>
            <a:ext cx="2952515" cy="43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28</a:t>
            </a:fld>
            <a:endParaRPr sz="1700"/>
          </a:p>
        </p:txBody>
      </p:sp>
      <p:sp>
        <p:nvSpPr>
          <p:cNvPr id="725" name="Google Shape;725;g621e9f272c_0_238:notes"/>
          <p:cNvSpPr/>
          <p:nvPr/>
        </p:nvSpPr>
        <p:spPr>
          <a:xfrm>
            <a:off x="3881393" y="8685833"/>
            <a:ext cx="2955703" cy="43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28</a:t>
            </a:fld>
            <a:endParaRPr sz="1700"/>
          </a:p>
        </p:txBody>
      </p:sp>
      <p:sp>
        <p:nvSpPr>
          <p:cNvPr id="726" name="Google Shape;726;g621e9f272c_0_238:notes"/>
          <p:cNvSpPr/>
          <p:nvPr/>
        </p:nvSpPr>
        <p:spPr>
          <a:xfrm>
            <a:off x="687182" y="4343077"/>
            <a:ext cx="5473803" cy="410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727" name="Google Shape;727;g621e9f272c_0_238:notes"/>
          <p:cNvSpPr txBox="1">
            <a:spLocks noGrp="1"/>
          </p:cNvSpPr>
          <p:nvPr>
            <p:ph type="body" idx="1"/>
          </p:nvPr>
        </p:nvSpPr>
        <p:spPr>
          <a:xfrm>
            <a:off x="687181" y="4343077"/>
            <a:ext cx="5459893" cy="408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728" name="Google Shape;728;g621e9f272c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621e9f272c_0_252:notes"/>
          <p:cNvSpPr/>
          <p:nvPr/>
        </p:nvSpPr>
        <p:spPr>
          <a:xfrm>
            <a:off x="3881393" y="8685833"/>
            <a:ext cx="2952515" cy="43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29</a:t>
            </a:fld>
            <a:endParaRPr sz="1700"/>
          </a:p>
        </p:txBody>
      </p:sp>
      <p:sp>
        <p:nvSpPr>
          <p:cNvPr id="740" name="Google Shape;740;g621e9f272c_0_252:notes"/>
          <p:cNvSpPr/>
          <p:nvPr/>
        </p:nvSpPr>
        <p:spPr>
          <a:xfrm>
            <a:off x="3881393" y="8685833"/>
            <a:ext cx="2955703" cy="43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29</a:t>
            </a:fld>
            <a:endParaRPr sz="1700"/>
          </a:p>
        </p:txBody>
      </p:sp>
      <p:sp>
        <p:nvSpPr>
          <p:cNvPr id="741" name="Google Shape;741;g621e9f272c_0_252:notes"/>
          <p:cNvSpPr/>
          <p:nvPr/>
        </p:nvSpPr>
        <p:spPr>
          <a:xfrm>
            <a:off x="687182" y="4343077"/>
            <a:ext cx="5473803" cy="410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742" name="Google Shape;742;g621e9f272c_0_252:notes"/>
          <p:cNvSpPr txBox="1">
            <a:spLocks noGrp="1"/>
          </p:cNvSpPr>
          <p:nvPr>
            <p:ph type="body" idx="1"/>
          </p:nvPr>
        </p:nvSpPr>
        <p:spPr>
          <a:xfrm>
            <a:off x="687181" y="4343077"/>
            <a:ext cx="5459893" cy="408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743" name="Google Shape;743;g621e9f272c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621e9f272c_0_268:notes"/>
          <p:cNvSpPr/>
          <p:nvPr/>
        </p:nvSpPr>
        <p:spPr>
          <a:xfrm>
            <a:off x="3881393" y="8685833"/>
            <a:ext cx="2952515" cy="43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30</a:t>
            </a:fld>
            <a:endParaRPr sz="1700"/>
          </a:p>
        </p:txBody>
      </p:sp>
      <p:sp>
        <p:nvSpPr>
          <p:cNvPr id="757" name="Google Shape;757;g621e9f272c_0_268:notes"/>
          <p:cNvSpPr/>
          <p:nvPr/>
        </p:nvSpPr>
        <p:spPr>
          <a:xfrm>
            <a:off x="3881393" y="8685833"/>
            <a:ext cx="2955703" cy="43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30</a:t>
            </a:fld>
            <a:endParaRPr sz="1700"/>
          </a:p>
        </p:txBody>
      </p:sp>
      <p:sp>
        <p:nvSpPr>
          <p:cNvPr id="758" name="Google Shape;758;g621e9f272c_0_268:notes"/>
          <p:cNvSpPr/>
          <p:nvPr/>
        </p:nvSpPr>
        <p:spPr>
          <a:xfrm>
            <a:off x="687182" y="4343077"/>
            <a:ext cx="5473803" cy="410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759" name="Google Shape;759;g621e9f272c_0_268:notes"/>
          <p:cNvSpPr txBox="1">
            <a:spLocks noGrp="1"/>
          </p:cNvSpPr>
          <p:nvPr>
            <p:ph type="body" idx="1"/>
          </p:nvPr>
        </p:nvSpPr>
        <p:spPr>
          <a:xfrm>
            <a:off x="687181" y="4343077"/>
            <a:ext cx="5459893" cy="408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760" name="Google Shape;760;g621e9f272c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621e9f272c_0_282:notes"/>
          <p:cNvSpPr/>
          <p:nvPr/>
        </p:nvSpPr>
        <p:spPr>
          <a:xfrm>
            <a:off x="3881393" y="8685833"/>
            <a:ext cx="2952515" cy="43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31</a:t>
            </a:fld>
            <a:endParaRPr sz="1700"/>
          </a:p>
        </p:txBody>
      </p:sp>
      <p:sp>
        <p:nvSpPr>
          <p:cNvPr id="772" name="Google Shape;772;g621e9f272c_0_282:notes"/>
          <p:cNvSpPr/>
          <p:nvPr/>
        </p:nvSpPr>
        <p:spPr>
          <a:xfrm>
            <a:off x="3881393" y="8685833"/>
            <a:ext cx="2955703" cy="43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31</a:t>
            </a:fld>
            <a:endParaRPr sz="1700"/>
          </a:p>
        </p:txBody>
      </p:sp>
      <p:sp>
        <p:nvSpPr>
          <p:cNvPr id="773" name="Google Shape;773;g621e9f272c_0_282:notes"/>
          <p:cNvSpPr/>
          <p:nvPr/>
        </p:nvSpPr>
        <p:spPr>
          <a:xfrm>
            <a:off x="687182" y="4343077"/>
            <a:ext cx="5473803" cy="410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774" name="Google Shape;774;g621e9f272c_0_282:notes"/>
          <p:cNvSpPr txBox="1">
            <a:spLocks noGrp="1"/>
          </p:cNvSpPr>
          <p:nvPr>
            <p:ph type="body" idx="1"/>
          </p:nvPr>
        </p:nvSpPr>
        <p:spPr>
          <a:xfrm>
            <a:off x="687181" y="4343077"/>
            <a:ext cx="5459893" cy="408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775" name="Google Shape;775;g621e9f272c_0_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621e9f272c_0_295:notes"/>
          <p:cNvSpPr/>
          <p:nvPr/>
        </p:nvSpPr>
        <p:spPr>
          <a:xfrm>
            <a:off x="3881393" y="8685833"/>
            <a:ext cx="2952515" cy="43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32</a:t>
            </a:fld>
            <a:endParaRPr sz="1700"/>
          </a:p>
        </p:txBody>
      </p:sp>
      <p:sp>
        <p:nvSpPr>
          <p:cNvPr id="786" name="Google Shape;786;g621e9f272c_0_295:notes"/>
          <p:cNvSpPr/>
          <p:nvPr/>
        </p:nvSpPr>
        <p:spPr>
          <a:xfrm>
            <a:off x="3881393" y="8685833"/>
            <a:ext cx="2955703" cy="43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32</a:t>
            </a:fld>
            <a:endParaRPr sz="1700"/>
          </a:p>
        </p:txBody>
      </p:sp>
      <p:sp>
        <p:nvSpPr>
          <p:cNvPr id="787" name="Google Shape;787;g621e9f272c_0_295:notes"/>
          <p:cNvSpPr/>
          <p:nvPr/>
        </p:nvSpPr>
        <p:spPr>
          <a:xfrm>
            <a:off x="687182" y="4343077"/>
            <a:ext cx="5473803" cy="410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788" name="Google Shape;788;g621e9f272c_0_295:notes"/>
          <p:cNvSpPr txBox="1">
            <a:spLocks noGrp="1"/>
          </p:cNvSpPr>
          <p:nvPr>
            <p:ph type="body" idx="1"/>
          </p:nvPr>
        </p:nvSpPr>
        <p:spPr>
          <a:xfrm>
            <a:off x="687181" y="4343077"/>
            <a:ext cx="5459893" cy="408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789" name="Google Shape;789;g621e9f272c_0_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g621e9f272c_0_308:notes"/>
          <p:cNvSpPr/>
          <p:nvPr/>
        </p:nvSpPr>
        <p:spPr>
          <a:xfrm>
            <a:off x="3881393" y="8685833"/>
            <a:ext cx="2952515" cy="43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33</a:t>
            </a:fld>
            <a:endParaRPr sz="1700"/>
          </a:p>
        </p:txBody>
      </p:sp>
      <p:sp>
        <p:nvSpPr>
          <p:cNvPr id="800" name="Google Shape;800;g621e9f272c_0_308:notes"/>
          <p:cNvSpPr/>
          <p:nvPr/>
        </p:nvSpPr>
        <p:spPr>
          <a:xfrm>
            <a:off x="3881393" y="8685833"/>
            <a:ext cx="2955703" cy="43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33</a:t>
            </a:fld>
            <a:endParaRPr sz="1700"/>
          </a:p>
        </p:txBody>
      </p:sp>
      <p:sp>
        <p:nvSpPr>
          <p:cNvPr id="801" name="Google Shape;801;g621e9f272c_0_308:notes"/>
          <p:cNvSpPr/>
          <p:nvPr/>
        </p:nvSpPr>
        <p:spPr>
          <a:xfrm>
            <a:off x="687182" y="4343077"/>
            <a:ext cx="5473803" cy="410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802" name="Google Shape;802;g621e9f272c_0_308:notes"/>
          <p:cNvSpPr txBox="1">
            <a:spLocks noGrp="1"/>
          </p:cNvSpPr>
          <p:nvPr>
            <p:ph type="body" idx="1"/>
          </p:nvPr>
        </p:nvSpPr>
        <p:spPr>
          <a:xfrm>
            <a:off x="687181" y="4343077"/>
            <a:ext cx="5459893" cy="408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803" name="Google Shape;803;g621e9f272c_0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g621e9f272c_0_321:notes"/>
          <p:cNvSpPr/>
          <p:nvPr/>
        </p:nvSpPr>
        <p:spPr>
          <a:xfrm>
            <a:off x="3881393" y="8685833"/>
            <a:ext cx="2952515" cy="43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34</a:t>
            </a:fld>
            <a:endParaRPr sz="1700"/>
          </a:p>
        </p:txBody>
      </p:sp>
      <p:sp>
        <p:nvSpPr>
          <p:cNvPr id="815" name="Google Shape;815;g621e9f272c_0_321:notes"/>
          <p:cNvSpPr/>
          <p:nvPr/>
        </p:nvSpPr>
        <p:spPr>
          <a:xfrm>
            <a:off x="3881393" y="8685833"/>
            <a:ext cx="2955703" cy="43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34</a:t>
            </a:fld>
            <a:endParaRPr sz="1700"/>
          </a:p>
        </p:txBody>
      </p:sp>
      <p:sp>
        <p:nvSpPr>
          <p:cNvPr id="816" name="Google Shape;816;g621e9f272c_0_321:notes"/>
          <p:cNvSpPr/>
          <p:nvPr/>
        </p:nvSpPr>
        <p:spPr>
          <a:xfrm>
            <a:off x="687182" y="4343077"/>
            <a:ext cx="5473803" cy="410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817" name="Google Shape;817;g621e9f272c_0_321:notes"/>
          <p:cNvSpPr txBox="1">
            <a:spLocks noGrp="1"/>
          </p:cNvSpPr>
          <p:nvPr>
            <p:ph type="body" idx="1"/>
          </p:nvPr>
        </p:nvSpPr>
        <p:spPr>
          <a:xfrm>
            <a:off x="687181" y="4343077"/>
            <a:ext cx="5459893" cy="408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818" name="Google Shape;818;g621e9f272c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623d46fcc4_1_11:notes"/>
          <p:cNvSpPr/>
          <p:nvPr/>
        </p:nvSpPr>
        <p:spPr>
          <a:xfrm>
            <a:off x="3881392" y="8685833"/>
            <a:ext cx="2951936" cy="433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41</a:t>
            </a:fld>
            <a:endParaRPr sz="1700"/>
          </a:p>
        </p:txBody>
      </p:sp>
      <p:sp>
        <p:nvSpPr>
          <p:cNvPr id="582" name="Google Shape;582;g623d46fcc4_1_11:notes"/>
          <p:cNvSpPr/>
          <p:nvPr/>
        </p:nvSpPr>
        <p:spPr>
          <a:xfrm>
            <a:off x="3881392" y="8685833"/>
            <a:ext cx="2954834" cy="436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41</a:t>
            </a:fld>
            <a:endParaRPr sz="1700"/>
          </a:p>
        </p:txBody>
      </p:sp>
      <p:sp>
        <p:nvSpPr>
          <p:cNvPr id="583" name="Google Shape;583;g623d46fcc4_1_11:notes"/>
          <p:cNvSpPr/>
          <p:nvPr/>
        </p:nvSpPr>
        <p:spPr>
          <a:xfrm>
            <a:off x="687181" y="4343077"/>
            <a:ext cx="5473224" cy="4101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584" name="Google Shape;584;g623d46fcc4_1_11:notes"/>
          <p:cNvSpPr txBox="1">
            <a:spLocks noGrp="1"/>
          </p:cNvSpPr>
          <p:nvPr>
            <p:ph type="body" idx="1"/>
          </p:nvPr>
        </p:nvSpPr>
        <p:spPr>
          <a:xfrm>
            <a:off x="687181" y="4343077"/>
            <a:ext cx="5459313" cy="4089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585" name="Google Shape;585;g623d46fcc4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C6444C-D807-46C8-9235-1BCC059D7366}" type="slidenum">
              <a:rPr lang="en-US" altLang="ro-RO" smtClean="0"/>
              <a:pPr/>
              <a:t>45</a:t>
            </a:fld>
            <a:endParaRPr lang="en-US" altLang="ro-RO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o-RO" smtClean="0"/>
              <a:t>Faceți clic pentru editarea stilului de subtitlu al coordonatorului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EC20AB-2209-4B46-924F-015E90946B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4E3615-03F5-42CF-AD01-1F1453E0B6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847BEB-E9E5-4700-8D3F-C58B022B92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o-RO" smtClean="0"/>
              <a:t>Faceți clic pentru editarea stilului de subtitlu al coordonatorului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3D7175-9614-4C92-A845-203EF3D7D1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91FBFE-6778-45E0-8AF5-8D5064AB01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1901B7-B903-45D9-9504-9847B1CCF3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9D362C-D6C3-4B97-8FCA-A7FAFE76BE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5" name="Substituent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C49B85-FBF0-4993-AC9C-0D9934FFDD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532B86-D25D-4C13-88B2-9C8C884B3D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2ABBC7-DCD6-4DE5-80FC-E95E15725F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992F12-F6A3-45BC-AB39-BF6EBF49AB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809B40-6FE9-444A-9E25-FE3981E81E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i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6FDF69-A062-496B-9A3A-F19F8FF7C5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C423FE-5C52-4A23-90AA-F1A17B80D9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B0C9FF-1B84-466A-935B-13B412C6CC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3849688" y="6397625"/>
            <a:ext cx="1443037" cy="382588"/>
            <a:chOff x="2458" y="4063"/>
            <a:chExt cx="909" cy="241"/>
          </a:xfrm>
        </p:grpSpPr>
        <p:grpSp>
          <p:nvGrpSpPr>
            <p:cNvPr id="5" name="Group 5"/>
            <p:cNvGrpSpPr>
              <a:grpSpLocks/>
            </p:cNvGrpSpPr>
            <p:nvPr/>
          </p:nvGrpSpPr>
          <p:grpSpPr bwMode="auto">
            <a:xfrm>
              <a:off x="2462" y="4063"/>
              <a:ext cx="902" cy="192"/>
              <a:chOff x="2462" y="4063"/>
              <a:chExt cx="902" cy="192"/>
            </a:xfrm>
          </p:grpSpPr>
          <p:pic>
            <p:nvPicPr>
              <p:cNvPr id="11" name="Picture 6"/>
              <p:cNvPicPr>
                <a:picLocks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2462" y="4098"/>
                <a:ext cx="137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2" name="Rectangle 7"/>
              <p:cNvSpPr>
                <a:spLocks noChangeArrowheads="1"/>
              </p:cNvSpPr>
              <p:nvPr/>
            </p:nvSpPr>
            <p:spPr bwMode="auto">
              <a:xfrm>
                <a:off x="2615" y="4063"/>
                <a:ext cx="749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2000">
                    <a:latin typeface="Garamond" pitchFamily="18" charset="0"/>
                  </a:rPr>
                  <a:t>Washington</a:t>
                </a:r>
              </a:p>
            </p:txBody>
          </p:sp>
        </p:grpSp>
        <p:grpSp>
          <p:nvGrpSpPr>
            <p:cNvPr id="6" name="Group 8"/>
            <p:cNvGrpSpPr>
              <a:grpSpLocks/>
            </p:cNvGrpSpPr>
            <p:nvPr/>
          </p:nvGrpSpPr>
          <p:grpSpPr bwMode="auto">
            <a:xfrm>
              <a:off x="2458" y="4246"/>
              <a:ext cx="909" cy="58"/>
              <a:chOff x="2458" y="4246"/>
              <a:chExt cx="909" cy="58"/>
            </a:xfrm>
          </p:grpSpPr>
          <p:sp>
            <p:nvSpPr>
              <p:cNvPr id="7" name="Rectangle 9"/>
              <p:cNvSpPr>
                <a:spLocks noChangeArrowheads="1"/>
              </p:cNvSpPr>
              <p:nvPr/>
            </p:nvSpPr>
            <p:spPr bwMode="auto">
              <a:xfrm>
                <a:off x="2458" y="4246"/>
                <a:ext cx="909" cy="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600">
                    <a:latin typeface="Garamond" pitchFamily="18" charset="0"/>
                  </a:rPr>
                  <a:t>WASHINGTON UNIVERSITY IN ST LOUIS</a:t>
                </a:r>
              </a:p>
            </p:txBody>
          </p:sp>
          <p:grpSp>
            <p:nvGrpSpPr>
              <p:cNvPr id="8" name="Group 10"/>
              <p:cNvGrpSpPr>
                <a:grpSpLocks/>
              </p:cNvGrpSpPr>
              <p:nvPr/>
            </p:nvGrpSpPr>
            <p:grpSpPr bwMode="auto">
              <a:xfrm>
                <a:off x="2463" y="4246"/>
                <a:ext cx="897" cy="58"/>
                <a:chOff x="2463" y="4246"/>
                <a:chExt cx="897" cy="58"/>
              </a:xfrm>
            </p:grpSpPr>
            <p:sp>
              <p:nvSpPr>
                <p:cNvPr id="9" name="Line 11"/>
                <p:cNvSpPr>
                  <a:spLocks noChangeShapeType="1"/>
                </p:cNvSpPr>
                <p:nvPr/>
              </p:nvSpPr>
              <p:spPr bwMode="auto">
                <a:xfrm>
                  <a:off x="2463" y="4304"/>
                  <a:ext cx="89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" name="Line 12"/>
                <p:cNvSpPr>
                  <a:spLocks noChangeShapeType="1"/>
                </p:cNvSpPr>
                <p:nvPr/>
              </p:nvSpPr>
              <p:spPr bwMode="auto">
                <a:xfrm>
                  <a:off x="2463" y="4246"/>
                  <a:ext cx="89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sp>
        <p:nvSpPr>
          <p:cNvPr id="1812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817563"/>
            <a:ext cx="7848600" cy="1697037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452813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CE10B8-03B3-478D-A371-3ED2FA122D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C904E0-3FA8-41D7-8C1B-8287817E1A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5" name="Substituent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3DF5E2-5DC2-40E6-A5C0-F3088CF980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2248C4-B94F-4AA5-B84F-CD0E1FB87A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ADE608-7D43-4761-966E-3997C21380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D98F5C-460E-4232-9967-0E6D9B8C8F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i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DA15DF-9CE8-4FF6-94F3-8763F68182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8B563B7F-6C93-48CD-99C9-782215DD30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1" r:id="rId1"/>
    <p:sldLayoutId id="2147484132" r:id="rId2"/>
    <p:sldLayoutId id="2147484133" r:id="rId3"/>
    <p:sldLayoutId id="2147484134" r:id="rId4"/>
    <p:sldLayoutId id="2147484135" r:id="rId5"/>
    <p:sldLayoutId id="2147484136" r:id="rId6"/>
    <p:sldLayoutId id="2147484137" r:id="rId7"/>
    <p:sldLayoutId id="2147484138" r:id="rId8"/>
    <p:sldLayoutId id="2147484139" r:id="rId9"/>
    <p:sldLayoutId id="2147484140" r:id="rId10"/>
    <p:sldLayoutId id="214748414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CF9435BB-6A18-4EB2-9E0C-A522F88914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2" r:id="rId1"/>
    <p:sldLayoutId id="2147484143" r:id="rId2"/>
    <p:sldLayoutId id="2147484144" r:id="rId3"/>
    <p:sldLayoutId id="2147484145" r:id="rId4"/>
    <p:sldLayoutId id="2147484146" r:id="rId5"/>
    <p:sldLayoutId id="2147484147" r:id="rId6"/>
    <p:sldLayoutId id="2147484148" r:id="rId7"/>
    <p:sldLayoutId id="2147484149" r:id="rId8"/>
    <p:sldLayoutId id="2147484150" r:id="rId9"/>
    <p:sldLayoutId id="2147484151" r:id="rId10"/>
    <p:sldLayoutId id="214748415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2625" y="76200"/>
            <a:ext cx="7772400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4650" y="1141413"/>
            <a:ext cx="8389938" cy="5078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CC"/>
          </a:solidFill>
          <a:latin typeface="Arial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rgbClr val="006600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5123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Google Shape;128;p27"/>
          <p:cNvSpPr/>
          <p:nvPr/>
        </p:nvSpPr>
        <p:spPr>
          <a:xfrm>
            <a:off x="258763" y="1131888"/>
            <a:ext cx="8394700" cy="1484312"/>
          </a:xfrm>
          <a:prstGeom prst="rect">
            <a:avLst/>
          </a:prstGeom>
          <a:noFill/>
          <a:ln>
            <a:noFill/>
          </a:ln>
        </p:spPr>
        <p:txBody>
          <a:bodyPr spcFirstLastPara="1" lIns="0" tIns="239025" rIns="0" bIns="0" anchor="ctr"/>
          <a:lstStyle/>
          <a:p>
            <a:pPr algn="ctr">
              <a:lnSpc>
                <a:spcPct val="72000"/>
              </a:lnSpc>
              <a:defRPr/>
            </a:pPr>
            <a:r>
              <a:rPr lang="en-US" sz="4000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Programare</a:t>
            </a:r>
            <a:r>
              <a:rPr lang="en-US" sz="4000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4000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orientat</a:t>
            </a:r>
            <a:r>
              <a:rPr lang="ro-RO" altLang="ro-RO" sz="4000" b="1" dirty="0">
                <a:latin typeface="Arial" pitchFamily="34" charset="0"/>
                <a:cs typeface="Arial" pitchFamily="34" charset="0"/>
              </a:rPr>
              <a:t>ă</a:t>
            </a:r>
            <a:r>
              <a:rPr lang="en-US" sz="4000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4000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pe</a:t>
            </a:r>
            <a:r>
              <a:rPr lang="en-US" sz="4000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4000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obiecte</a:t>
            </a:r>
            <a:endParaRPr sz="1800" dirty="0">
              <a:latin typeface="Arial" pitchFamily="34" charset="0"/>
              <a:cs typeface="Arial" pitchFamily="34" charset="0"/>
            </a:endParaRPr>
          </a:p>
          <a:p>
            <a:pPr algn="ctr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defRPr/>
            </a:pPr>
            <a:endParaRPr sz="1800" dirty="0">
              <a:latin typeface="+mn-lt"/>
            </a:endParaRPr>
          </a:p>
          <a:p>
            <a:pPr algn="ctr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- </a:t>
            </a:r>
            <a:r>
              <a:rPr lang="en-US" sz="2600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suport</a:t>
            </a:r>
            <a:r>
              <a:rPr lang="en-US" sz="2600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de curs -</a:t>
            </a:r>
            <a:endParaRPr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Google Shape;53;p3"/>
          <p:cNvSpPr txBox="1"/>
          <p:nvPr/>
        </p:nvSpPr>
        <p:spPr>
          <a:xfrm>
            <a:off x="2114550" y="4267200"/>
            <a:ext cx="4044900" cy="19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 </a:t>
            </a:r>
            <a:r>
              <a:rPr lang="en-US" sz="24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universitar</a:t>
            </a: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2023 </a:t>
            </a: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lang="en-US" sz="2400" b="1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2024</a:t>
            </a:r>
            <a:endParaRPr sz="2400" b="1" dirty="0"/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Semestrul</a:t>
            </a: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II</a:t>
            </a:r>
            <a:endParaRPr dirty="0"/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Seriile</a:t>
            </a:r>
            <a:r>
              <a:rPr lang="en-US" sz="2400" b="1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13, 14, 15</a:t>
            </a:r>
            <a:endParaRPr dirty="0"/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endParaRPr sz="2400" b="1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Curs </a:t>
            </a:r>
            <a:r>
              <a:rPr lang="en-US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dirty="0"/>
          </a:p>
        </p:txBody>
      </p:sp>
      <p:sp>
        <p:nvSpPr>
          <p:cNvPr id="13" name="CustomShape 5"/>
          <p:cNvSpPr/>
          <p:nvPr/>
        </p:nvSpPr>
        <p:spPr>
          <a:xfrm>
            <a:off x="5059440" y="2895600"/>
            <a:ext cx="4053960" cy="101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marL="91440">
              <a:lnSpc>
                <a:spcPct val="104000"/>
              </a:lnSpc>
            </a:pPr>
            <a:r>
              <a:rPr lang="en-US" sz="28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Andrei </a:t>
            </a:r>
            <a:r>
              <a:rPr lang="en-US" sz="2800" b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Păun</a:t>
            </a:r>
            <a:endParaRPr lang="en-US" sz="2800" b="0" strike="noStrike" spc="-1" dirty="0">
              <a:latin typeface="Arial"/>
            </a:endParaRPr>
          </a:p>
          <a:p>
            <a:pPr marL="91440">
              <a:lnSpc>
                <a:spcPct val="104000"/>
              </a:lnSpc>
            </a:pPr>
            <a:r>
              <a:rPr lang="en-US" sz="2800" b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Anca</a:t>
            </a:r>
            <a:r>
              <a:rPr lang="en-US" sz="28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800" b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Dobrovăț</a:t>
            </a:r>
            <a:endParaRPr lang="en-US" sz="2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 dirty="0"/>
              <a:t>U</a:t>
            </a:r>
            <a:r>
              <a:rPr lang="en-US" altLang="ro-RO" dirty="0" smtClean="0"/>
              <a:t>nion </a:t>
            </a:r>
            <a:r>
              <a:rPr lang="en-US" altLang="ro-RO" dirty="0" err="1" smtClean="0"/>
              <a:t>anonime</a:t>
            </a:r>
            <a:endParaRPr lang="en-US" altLang="ro-RO" dirty="0" smtClean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ro-RO" smtClean="0"/>
              <a:t>nu poate avea functii</a:t>
            </a:r>
          </a:p>
          <a:p>
            <a:pPr eaLnBrk="1" hangingPunct="1"/>
            <a:r>
              <a:rPr lang="en-US" altLang="ro-RO" smtClean="0"/>
              <a:t>nu poate avea private sau protected (fara functii nu avem acces la altceva)</a:t>
            </a:r>
          </a:p>
          <a:p>
            <a:pPr eaLnBrk="1" hangingPunct="1"/>
            <a:r>
              <a:rPr lang="en-US" altLang="ro-RO" smtClean="0"/>
              <a:t>union-uri anonime globale trebuiesc precizate ca statice</a:t>
            </a:r>
          </a:p>
        </p:txBody>
      </p:sp>
      <p:sp>
        <p:nvSpPr>
          <p:cNvPr id="33796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33797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 dirty="0" err="1"/>
              <a:t>F</a:t>
            </a:r>
            <a:r>
              <a:rPr lang="en-US" altLang="ro-RO" dirty="0" err="1" smtClean="0"/>
              <a:t>unctii</a:t>
            </a:r>
            <a:r>
              <a:rPr lang="en-US" altLang="ro-RO" dirty="0" smtClean="0"/>
              <a:t> </a:t>
            </a:r>
            <a:r>
              <a:rPr lang="en-US" altLang="ro-RO" dirty="0" err="1" smtClean="0"/>
              <a:t>prieten</a:t>
            </a:r>
            <a:endParaRPr lang="en-US" altLang="ro-RO" dirty="0" smtClean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ro-RO" smtClean="0"/>
              <a:t>Cuvantul cheie: </a:t>
            </a:r>
            <a:r>
              <a:rPr lang="en-US" altLang="ro-RO" b="1" smtClean="0"/>
              <a:t>friend</a:t>
            </a:r>
          </a:p>
          <a:p>
            <a:pPr eaLnBrk="1" hangingPunct="1"/>
            <a:r>
              <a:rPr lang="en-US" altLang="ro-RO" smtClean="0"/>
              <a:t>pentru accesarea campurilor protected, private din alta clasa</a:t>
            </a:r>
          </a:p>
          <a:p>
            <a:pPr eaLnBrk="1" hangingPunct="1"/>
            <a:r>
              <a:rPr lang="en-US" altLang="ro-RO" smtClean="0"/>
              <a:t>folositoare la overload-area operatorilor, pentru unele functii de I/O, si portiuni interconectate (exemplu urmeaza)</a:t>
            </a:r>
          </a:p>
          <a:p>
            <a:pPr eaLnBrk="1" hangingPunct="1"/>
            <a:r>
              <a:rPr lang="en-US" altLang="ro-RO" smtClean="0"/>
              <a:t>in rest nu se prea folosesc</a:t>
            </a:r>
          </a:p>
        </p:txBody>
      </p:sp>
      <p:sp>
        <p:nvSpPr>
          <p:cNvPr id="34820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34821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35845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"/>
          <p:cNvGrpSpPr/>
          <p:nvPr/>
        </p:nvGrpSpPr>
        <p:grpSpPr>
          <a:xfrm>
            <a:off x="381000" y="1381065"/>
            <a:ext cx="7467600" cy="5324535"/>
            <a:chOff x="381000" y="1011039"/>
            <a:chExt cx="7467600" cy="5324535"/>
          </a:xfrm>
        </p:grpSpPr>
        <p:sp>
          <p:nvSpPr>
            <p:cNvPr id="35842" name="Rectangle 4"/>
            <p:cNvSpPr>
              <a:spLocks noChangeArrowheads="1"/>
            </p:cNvSpPr>
            <p:nvPr/>
          </p:nvSpPr>
          <p:spPr bwMode="auto">
            <a:xfrm>
              <a:off x="381000" y="1011039"/>
              <a:ext cx="7467600" cy="53245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ro-RO" sz="2000" dirty="0" smtClean="0">
                  <a:solidFill>
                    <a:srgbClr val="004A43"/>
                  </a:solidFill>
                </a:rPr>
                <a:t>#</a:t>
              </a:r>
              <a:r>
                <a:rPr lang="ro-RO" sz="2000" dirty="0">
                  <a:solidFill>
                    <a:srgbClr val="004A43"/>
                  </a:solidFill>
                </a:rPr>
                <a:t>include </a:t>
              </a:r>
              <a:r>
                <a:rPr lang="ro-RO" sz="2000" dirty="0">
                  <a:solidFill>
                    <a:srgbClr val="800000"/>
                  </a:solidFill>
                </a:rPr>
                <a:t>&lt;</a:t>
              </a:r>
              <a:r>
                <a:rPr lang="ro-RO" sz="2000" dirty="0">
                  <a:solidFill>
                    <a:srgbClr val="40015A"/>
                  </a:solidFill>
                </a:rPr>
                <a:t>iostream</a:t>
              </a:r>
              <a:r>
                <a:rPr lang="ro-RO" sz="2000" dirty="0">
                  <a:solidFill>
                    <a:srgbClr val="800000"/>
                  </a:solidFill>
                </a:rPr>
                <a:t>&gt;</a:t>
              </a:r>
              <a:r>
                <a:rPr lang="ro-RO" sz="2000" dirty="0"/>
                <a:t> </a:t>
              </a:r>
              <a:endParaRPr lang="en-US" sz="2000" dirty="0"/>
            </a:p>
            <a:p>
              <a:r>
                <a:rPr lang="ro-RO" sz="2000" b="1" dirty="0">
                  <a:solidFill>
                    <a:srgbClr val="800000"/>
                  </a:solidFill>
                </a:rPr>
                <a:t>using</a:t>
              </a:r>
              <a:r>
                <a:rPr lang="ro-RO" sz="2000" dirty="0"/>
                <a:t> </a:t>
              </a:r>
              <a:r>
                <a:rPr lang="ro-RO" sz="2000" b="1" dirty="0">
                  <a:solidFill>
                    <a:srgbClr val="800000"/>
                  </a:solidFill>
                </a:rPr>
                <a:t>namespace</a:t>
              </a:r>
              <a:r>
                <a:rPr lang="ro-RO" sz="2000" dirty="0"/>
                <a:t> </a:t>
              </a:r>
              <a:r>
                <a:rPr lang="ro-RO" sz="2000" dirty="0">
                  <a:solidFill>
                    <a:srgbClr val="666616"/>
                  </a:solidFill>
                </a:rPr>
                <a:t>std</a:t>
              </a:r>
              <a:r>
                <a:rPr lang="ro-RO" sz="2000" dirty="0">
                  <a:solidFill>
                    <a:srgbClr val="800080"/>
                  </a:solidFill>
                </a:rPr>
                <a:t>;</a:t>
              </a:r>
              <a:r>
                <a:rPr lang="ro-RO" sz="2000" dirty="0"/>
                <a:t> </a:t>
              </a:r>
              <a:endParaRPr lang="en-US" sz="2000" dirty="0"/>
            </a:p>
            <a:p>
              <a:r>
                <a:rPr lang="ro-RO" sz="2000" b="1" dirty="0" smtClean="0">
                  <a:solidFill>
                    <a:srgbClr val="800000"/>
                  </a:solidFill>
                </a:rPr>
                <a:t>class</a:t>
              </a:r>
              <a:r>
                <a:rPr lang="ro-RO" sz="2000" dirty="0" smtClean="0"/>
                <a:t> </a:t>
              </a:r>
              <a:r>
                <a:rPr lang="ro-RO" sz="2000" dirty="0"/>
                <a:t>myclass </a:t>
              </a:r>
              <a:r>
                <a:rPr lang="ro-RO" sz="2000" dirty="0">
                  <a:solidFill>
                    <a:srgbClr val="800080"/>
                  </a:solidFill>
                </a:rPr>
                <a:t>{</a:t>
              </a:r>
              <a:r>
                <a:rPr lang="ro-RO" sz="2000" dirty="0"/>
                <a:t> </a:t>
              </a:r>
              <a:endParaRPr lang="en-US" sz="2000" dirty="0"/>
            </a:p>
            <a:p>
              <a:r>
                <a:rPr lang="en-US" sz="2000" b="1" dirty="0">
                  <a:solidFill>
                    <a:srgbClr val="800000"/>
                  </a:solidFill>
                </a:rPr>
                <a:t>	</a:t>
              </a:r>
              <a:r>
                <a:rPr lang="ro-RO" sz="2000" b="1" dirty="0">
                  <a:solidFill>
                    <a:srgbClr val="800000"/>
                  </a:solidFill>
                </a:rPr>
                <a:t>int</a:t>
              </a:r>
              <a:r>
                <a:rPr lang="ro-RO" sz="2000" dirty="0"/>
                <a:t> a</a:t>
              </a:r>
              <a:r>
                <a:rPr lang="ro-RO" sz="2000" dirty="0">
                  <a:solidFill>
                    <a:srgbClr val="808030"/>
                  </a:solidFill>
                </a:rPr>
                <a:t>,</a:t>
              </a:r>
              <a:r>
                <a:rPr lang="ro-RO" sz="2000" dirty="0"/>
                <a:t> b</a:t>
              </a:r>
              <a:r>
                <a:rPr lang="ro-RO" sz="2000" dirty="0">
                  <a:solidFill>
                    <a:srgbClr val="800080"/>
                  </a:solidFill>
                </a:rPr>
                <a:t>;</a:t>
              </a:r>
              <a:r>
                <a:rPr lang="ro-RO" sz="2000" dirty="0"/>
                <a:t> </a:t>
              </a:r>
              <a:endParaRPr lang="en-US" sz="2000" dirty="0"/>
            </a:p>
            <a:p>
              <a:r>
                <a:rPr lang="ro-RO" sz="2000" b="1" dirty="0">
                  <a:solidFill>
                    <a:srgbClr val="800000"/>
                  </a:solidFill>
                </a:rPr>
                <a:t>public</a:t>
              </a:r>
              <a:r>
                <a:rPr lang="ro-RO" sz="2000" dirty="0">
                  <a:solidFill>
                    <a:srgbClr val="E34ADC"/>
                  </a:solidFill>
                </a:rPr>
                <a:t>:</a:t>
              </a:r>
              <a:r>
                <a:rPr lang="ro-RO" sz="2000" dirty="0"/>
                <a:t> </a:t>
              </a:r>
              <a:endParaRPr lang="en-US" sz="2000" dirty="0"/>
            </a:p>
            <a:p>
              <a:r>
                <a:rPr lang="en-US" sz="2000" b="1" dirty="0">
                  <a:solidFill>
                    <a:srgbClr val="800000"/>
                  </a:solidFill>
                </a:rPr>
                <a:t>	</a:t>
              </a:r>
              <a:r>
                <a:rPr lang="ro-RO" sz="2000" b="1" dirty="0">
                  <a:solidFill>
                    <a:srgbClr val="800000"/>
                  </a:solidFill>
                </a:rPr>
                <a:t>friend</a:t>
              </a:r>
              <a:r>
                <a:rPr lang="ro-RO" sz="2000" dirty="0"/>
                <a:t> </a:t>
              </a:r>
              <a:r>
                <a:rPr lang="ro-RO" sz="2000" b="1" dirty="0">
                  <a:solidFill>
                    <a:srgbClr val="800000"/>
                  </a:solidFill>
                </a:rPr>
                <a:t>int</a:t>
              </a:r>
              <a:r>
                <a:rPr lang="ro-RO" sz="2000" dirty="0"/>
                <a:t> sum</a:t>
              </a:r>
              <a:r>
                <a:rPr lang="ro-RO" sz="2000" dirty="0">
                  <a:solidFill>
                    <a:srgbClr val="808030"/>
                  </a:solidFill>
                </a:rPr>
                <a:t>(</a:t>
              </a:r>
              <a:r>
                <a:rPr lang="ro-RO" sz="2000" dirty="0"/>
                <a:t>myclass x</a:t>
              </a:r>
              <a:r>
                <a:rPr lang="ro-RO" sz="2000" dirty="0">
                  <a:solidFill>
                    <a:srgbClr val="808030"/>
                  </a:solidFill>
                </a:rPr>
                <a:t>)</a:t>
              </a:r>
              <a:r>
                <a:rPr lang="ro-RO" sz="2000" dirty="0">
                  <a:solidFill>
                    <a:srgbClr val="800080"/>
                  </a:solidFill>
                </a:rPr>
                <a:t>;</a:t>
              </a:r>
              <a:r>
                <a:rPr lang="ro-RO" sz="2000" dirty="0"/>
                <a:t> </a:t>
              </a:r>
              <a:r>
                <a:rPr lang="en-US" sz="2000" dirty="0" smtClean="0"/>
                <a:t> // </a:t>
              </a:r>
              <a:r>
                <a:rPr lang="en-US" sz="2000" dirty="0" err="1" smtClean="0"/>
                <a:t>poate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accesa</a:t>
              </a:r>
              <a:r>
                <a:rPr lang="en-US" sz="2000" dirty="0" smtClean="0"/>
                <a:t> direct a </a:t>
              </a:r>
              <a:r>
                <a:rPr lang="en-US" sz="2000" dirty="0" err="1" smtClean="0"/>
                <a:t>si</a:t>
              </a:r>
              <a:r>
                <a:rPr lang="en-US" sz="2000" dirty="0" smtClean="0"/>
                <a:t> b private</a:t>
              </a:r>
              <a:endParaRPr lang="en-US" sz="2000" dirty="0"/>
            </a:p>
            <a:p>
              <a:r>
                <a:rPr lang="en-US" sz="2000" b="1" dirty="0">
                  <a:solidFill>
                    <a:srgbClr val="800000"/>
                  </a:solidFill>
                </a:rPr>
                <a:t>	</a:t>
              </a:r>
              <a:r>
                <a:rPr lang="ro-RO" sz="2000" b="1" dirty="0">
                  <a:solidFill>
                    <a:srgbClr val="800000"/>
                  </a:solidFill>
                </a:rPr>
                <a:t>void</a:t>
              </a:r>
              <a:r>
                <a:rPr lang="ro-RO" sz="2000" dirty="0"/>
                <a:t> set_ab</a:t>
              </a:r>
              <a:r>
                <a:rPr lang="ro-RO" sz="2000" dirty="0">
                  <a:solidFill>
                    <a:srgbClr val="808030"/>
                  </a:solidFill>
                </a:rPr>
                <a:t>(</a:t>
              </a:r>
              <a:r>
                <a:rPr lang="ro-RO" sz="2000" b="1" dirty="0">
                  <a:solidFill>
                    <a:srgbClr val="800000"/>
                  </a:solidFill>
                </a:rPr>
                <a:t>int</a:t>
              </a:r>
              <a:r>
                <a:rPr lang="ro-RO" sz="2000" dirty="0"/>
                <a:t> i</a:t>
              </a:r>
              <a:r>
                <a:rPr lang="ro-RO" sz="2000" dirty="0">
                  <a:solidFill>
                    <a:srgbClr val="808030"/>
                  </a:solidFill>
                </a:rPr>
                <a:t>,</a:t>
              </a:r>
              <a:r>
                <a:rPr lang="ro-RO" sz="2000" dirty="0"/>
                <a:t> </a:t>
              </a:r>
              <a:r>
                <a:rPr lang="ro-RO" sz="2000" b="1" dirty="0">
                  <a:solidFill>
                    <a:srgbClr val="800000"/>
                  </a:solidFill>
                </a:rPr>
                <a:t>int</a:t>
              </a:r>
              <a:r>
                <a:rPr lang="ro-RO" sz="2000" dirty="0"/>
                <a:t> j</a:t>
              </a:r>
              <a:r>
                <a:rPr lang="ro-RO" sz="2000" dirty="0" smtClean="0">
                  <a:solidFill>
                    <a:srgbClr val="808030"/>
                  </a:solidFill>
                </a:rPr>
                <a:t>)</a:t>
              </a:r>
              <a:r>
                <a:rPr lang="en-US" sz="2000" dirty="0">
                  <a:solidFill>
                    <a:srgbClr val="800080"/>
                  </a:solidFill>
                </a:rPr>
                <a:t> </a:t>
              </a:r>
              <a:r>
                <a:rPr lang="ro-RO" sz="2000" dirty="0">
                  <a:solidFill>
                    <a:srgbClr val="800080"/>
                  </a:solidFill>
                </a:rPr>
                <a:t>{</a:t>
              </a:r>
              <a:r>
                <a:rPr lang="ro-RO" sz="2000" dirty="0"/>
                <a:t> a </a:t>
              </a:r>
              <a:r>
                <a:rPr lang="ro-RO" sz="2000" dirty="0">
                  <a:solidFill>
                    <a:srgbClr val="808030"/>
                  </a:solidFill>
                </a:rPr>
                <a:t>=</a:t>
              </a:r>
              <a:r>
                <a:rPr lang="ro-RO" sz="2000" dirty="0"/>
                <a:t> i</a:t>
              </a:r>
              <a:r>
                <a:rPr lang="ro-RO" sz="2000" dirty="0">
                  <a:solidFill>
                    <a:srgbClr val="800080"/>
                  </a:solidFill>
                </a:rPr>
                <a:t>;</a:t>
              </a:r>
              <a:r>
                <a:rPr lang="ro-RO" sz="2000" dirty="0"/>
                <a:t> b </a:t>
              </a:r>
              <a:r>
                <a:rPr lang="ro-RO" sz="2000" dirty="0">
                  <a:solidFill>
                    <a:srgbClr val="808030"/>
                  </a:solidFill>
                </a:rPr>
                <a:t>=</a:t>
              </a:r>
              <a:r>
                <a:rPr lang="ro-RO" sz="2000" dirty="0"/>
                <a:t> j</a:t>
              </a:r>
              <a:r>
                <a:rPr lang="ro-RO" sz="2000" dirty="0">
                  <a:solidFill>
                    <a:srgbClr val="800080"/>
                  </a:solidFill>
                </a:rPr>
                <a:t>;</a:t>
              </a:r>
              <a:r>
                <a:rPr lang="ro-RO" sz="2000" dirty="0"/>
                <a:t> </a:t>
              </a:r>
              <a:r>
                <a:rPr lang="ro-RO" sz="2000" dirty="0">
                  <a:solidFill>
                    <a:srgbClr val="800080"/>
                  </a:solidFill>
                </a:rPr>
                <a:t>}</a:t>
              </a:r>
              <a:endParaRPr lang="en-US" sz="2000" dirty="0"/>
            </a:p>
            <a:p>
              <a:r>
                <a:rPr lang="ro-RO" sz="2000" dirty="0">
                  <a:solidFill>
                    <a:srgbClr val="800080"/>
                  </a:solidFill>
                </a:rPr>
                <a:t>};</a:t>
              </a:r>
              <a:r>
                <a:rPr lang="ro-RO" sz="2000" dirty="0"/>
                <a:t> </a:t>
              </a:r>
              <a:endParaRPr lang="en-US" sz="2000" dirty="0"/>
            </a:p>
            <a:p>
              <a:endParaRPr lang="en-US" sz="2000" b="1" dirty="0">
                <a:solidFill>
                  <a:srgbClr val="800000"/>
                </a:solidFill>
              </a:endParaRPr>
            </a:p>
            <a:p>
              <a:r>
                <a:rPr lang="ro-RO" sz="2000" b="1" dirty="0" smtClean="0">
                  <a:solidFill>
                    <a:srgbClr val="800000"/>
                  </a:solidFill>
                </a:rPr>
                <a:t>int</a:t>
              </a:r>
              <a:r>
                <a:rPr lang="ro-RO" sz="2000" dirty="0" smtClean="0"/>
                <a:t> </a:t>
              </a:r>
              <a:r>
                <a:rPr lang="ro-RO" sz="2000" dirty="0"/>
                <a:t>sum</a:t>
              </a:r>
              <a:r>
                <a:rPr lang="ro-RO" sz="2000" dirty="0">
                  <a:solidFill>
                    <a:srgbClr val="808030"/>
                  </a:solidFill>
                </a:rPr>
                <a:t>(</a:t>
              </a:r>
              <a:r>
                <a:rPr lang="ro-RO" sz="2000" dirty="0"/>
                <a:t>myclass x</a:t>
              </a:r>
              <a:r>
                <a:rPr lang="ro-RO" sz="2000" dirty="0">
                  <a:solidFill>
                    <a:srgbClr val="808030"/>
                  </a:solidFill>
                </a:rPr>
                <a:t>)</a:t>
              </a:r>
              <a:r>
                <a:rPr lang="ro-RO" sz="2000" dirty="0"/>
                <a:t> </a:t>
              </a:r>
              <a:r>
                <a:rPr lang="ro-RO" sz="2000" dirty="0">
                  <a:solidFill>
                    <a:srgbClr val="800080"/>
                  </a:solidFill>
                </a:rPr>
                <a:t>{</a:t>
              </a:r>
              <a:r>
                <a:rPr lang="ro-RO" sz="2000" dirty="0"/>
                <a:t> </a:t>
              </a:r>
              <a:r>
                <a:rPr lang="en-US" sz="2000" b="1" dirty="0">
                  <a:solidFill>
                    <a:srgbClr val="800000"/>
                  </a:solidFill>
                </a:rPr>
                <a:t>	</a:t>
              </a:r>
              <a:r>
                <a:rPr lang="ro-RO" sz="2000" b="1" dirty="0">
                  <a:solidFill>
                    <a:srgbClr val="800000"/>
                  </a:solidFill>
                </a:rPr>
                <a:t>return</a:t>
              </a:r>
              <a:r>
                <a:rPr lang="ro-RO" sz="2000" dirty="0"/>
                <a:t> x</a:t>
              </a:r>
              <a:r>
                <a:rPr lang="ro-RO" sz="2000" dirty="0">
                  <a:solidFill>
                    <a:srgbClr val="808030"/>
                  </a:solidFill>
                </a:rPr>
                <a:t>.</a:t>
              </a:r>
              <a:r>
                <a:rPr lang="ro-RO" sz="2000" dirty="0"/>
                <a:t>a </a:t>
              </a:r>
              <a:r>
                <a:rPr lang="ro-RO" sz="2000" dirty="0">
                  <a:solidFill>
                    <a:srgbClr val="808030"/>
                  </a:solidFill>
                </a:rPr>
                <a:t>+</a:t>
              </a:r>
              <a:r>
                <a:rPr lang="ro-RO" sz="2000" dirty="0"/>
                <a:t> x</a:t>
              </a:r>
              <a:r>
                <a:rPr lang="ro-RO" sz="2000" dirty="0">
                  <a:solidFill>
                    <a:srgbClr val="808030"/>
                  </a:solidFill>
                </a:rPr>
                <a:t>.</a:t>
              </a:r>
              <a:r>
                <a:rPr lang="ro-RO" sz="2000" dirty="0"/>
                <a:t>b</a:t>
              </a:r>
              <a:r>
                <a:rPr lang="ro-RO" sz="2000" dirty="0">
                  <a:solidFill>
                    <a:srgbClr val="800080"/>
                  </a:solidFill>
                </a:rPr>
                <a:t>;</a:t>
              </a:r>
              <a:r>
                <a:rPr lang="ro-RO" sz="2000" dirty="0"/>
                <a:t> </a:t>
              </a:r>
              <a:r>
                <a:rPr lang="ro-RO" sz="2000" dirty="0" smtClean="0">
                  <a:solidFill>
                    <a:srgbClr val="800080"/>
                  </a:solidFill>
                </a:rPr>
                <a:t>}</a:t>
              </a:r>
              <a:r>
                <a:rPr lang="ro-RO" sz="2000" dirty="0" smtClean="0"/>
                <a:t> </a:t>
              </a:r>
              <a:endParaRPr lang="en-US" sz="2000" dirty="0"/>
            </a:p>
            <a:p>
              <a:endParaRPr lang="en-US" sz="2000" b="1" dirty="0">
                <a:solidFill>
                  <a:srgbClr val="800000"/>
                </a:solidFill>
              </a:endParaRPr>
            </a:p>
            <a:p>
              <a:r>
                <a:rPr lang="ro-RO" sz="2000" b="1" dirty="0">
                  <a:solidFill>
                    <a:srgbClr val="800000"/>
                  </a:solidFill>
                </a:rPr>
                <a:t>int</a:t>
              </a:r>
              <a:r>
                <a:rPr lang="ro-RO" sz="2000" dirty="0"/>
                <a:t> </a:t>
              </a:r>
              <a:r>
                <a:rPr lang="ro-RO" sz="2000" dirty="0">
                  <a:solidFill>
                    <a:srgbClr val="400000"/>
                  </a:solidFill>
                </a:rPr>
                <a:t>main</a:t>
              </a:r>
              <a:r>
                <a:rPr lang="ro-RO" sz="2000" dirty="0">
                  <a:solidFill>
                    <a:srgbClr val="808030"/>
                  </a:solidFill>
                </a:rPr>
                <a:t>()</a:t>
              </a:r>
              <a:r>
                <a:rPr lang="ro-RO" sz="2000" dirty="0"/>
                <a:t> </a:t>
              </a:r>
              <a:r>
                <a:rPr lang="ro-RO" sz="2000" dirty="0">
                  <a:solidFill>
                    <a:srgbClr val="800080"/>
                  </a:solidFill>
                </a:rPr>
                <a:t>{</a:t>
              </a:r>
              <a:r>
                <a:rPr lang="ro-RO" sz="2000" dirty="0"/>
                <a:t> </a:t>
              </a:r>
              <a:endParaRPr lang="en-US" sz="2000" dirty="0"/>
            </a:p>
            <a:p>
              <a:r>
                <a:rPr lang="en-US" sz="2000" dirty="0"/>
                <a:t>	</a:t>
              </a:r>
              <a:r>
                <a:rPr lang="ro-RO" sz="2000" dirty="0"/>
                <a:t>myclass n</a:t>
              </a:r>
              <a:r>
                <a:rPr lang="ro-RO" sz="2000" dirty="0">
                  <a:solidFill>
                    <a:srgbClr val="800080"/>
                  </a:solidFill>
                </a:rPr>
                <a:t>;</a:t>
              </a:r>
              <a:r>
                <a:rPr lang="ro-RO" sz="2000" dirty="0"/>
                <a:t> </a:t>
              </a:r>
              <a:endParaRPr lang="en-US" sz="2000" dirty="0"/>
            </a:p>
            <a:p>
              <a:r>
                <a:rPr lang="en-US" sz="2000" dirty="0"/>
                <a:t>	</a:t>
              </a:r>
              <a:r>
                <a:rPr lang="ro-RO" sz="2000" dirty="0"/>
                <a:t>n</a:t>
              </a:r>
              <a:r>
                <a:rPr lang="ro-RO" sz="2000" dirty="0">
                  <a:solidFill>
                    <a:srgbClr val="808030"/>
                  </a:solidFill>
                </a:rPr>
                <a:t>.</a:t>
              </a:r>
              <a:r>
                <a:rPr lang="ro-RO" sz="2000" dirty="0"/>
                <a:t>set_ab</a:t>
              </a:r>
              <a:r>
                <a:rPr lang="ro-RO" sz="2000" dirty="0">
                  <a:solidFill>
                    <a:srgbClr val="808030"/>
                  </a:solidFill>
                </a:rPr>
                <a:t>(</a:t>
              </a:r>
              <a:r>
                <a:rPr lang="ro-RO" sz="2000" dirty="0">
                  <a:solidFill>
                    <a:srgbClr val="008C00"/>
                  </a:solidFill>
                </a:rPr>
                <a:t>3</a:t>
              </a:r>
              <a:r>
                <a:rPr lang="ro-RO" sz="2000" dirty="0">
                  <a:solidFill>
                    <a:srgbClr val="808030"/>
                  </a:solidFill>
                </a:rPr>
                <a:t>,</a:t>
              </a:r>
              <a:r>
                <a:rPr lang="ro-RO" sz="2000" dirty="0"/>
                <a:t> </a:t>
              </a:r>
              <a:r>
                <a:rPr lang="ro-RO" sz="2000" dirty="0">
                  <a:solidFill>
                    <a:srgbClr val="008C00"/>
                  </a:solidFill>
                </a:rPr>
                <a:t>4</a:t>
              </a:r>
              <a:r>
                <a:rPr lang="ro-RO" sz="2000" dirty="0">
                  <a:solidFill>
                    <a:srgbClr val="808030"/>
                  </a:solidFill>
                </a:rPr>
                <a:t>)</a:t>
              </a:r>
              <a:r>
                <a:rPr lang="ro-RO" sz="2000" dirty="0">
                  <a:solidFill>
                    <a:srgbClr val="800080"/>
                  </a:solidFill>
                </a:rPr>
                <a:t>;</a:t>
              </a:r>
              <a:r>
                <a:rPr lang="ro-RO" sz="2000" dirty="0"/>
                <a:t> </a:t>
              </a:r>
              <a:endParaRPr lang="en-US" sz="2000" dirty="0"/>
            </a:p>
            <a:p>
              <a:r>
                <a:rPr lang="en-US" sz="2000" dirty="0">
                  <a:solidFill>
                    <a:srgbClr val="603000"/>
                  </a:solidFill>
                </a:rPr>
                <a:t>	</a:t>
              </a:r>
              <a:r>
                <a:rPr lang="ro-RO" sz="2000" dirty="0">
                  <a:solidFill>
                    <a:srgbClr val="603000"/>
                  </a:solidFill>
                </a:rPr>
                <a:t>cout</a:t>
              </a:r>
              <a:r>
                <a:rPr lang="ro-RO" sz="2000" dirty="0"/>
                <a:t> </a:t>
              </a:r>
              <a:r>
                <a:rPr lang="ro-RO" sz="2000" dirty="0">
                  <a:solidFill>
                    <a:srgbClr val="808030"/>
                  </a:solidFill>
                </a:rPr>
                <a:t>&lt;&lt;</a:t>
              </a:r>
              <a:r>
                <a:rPr lang="ro-RO" sz="2000" dirty="0"/>
                <a:t> sum</a:t>
              </a:r>
              <a:r>
                <a:rPr lang="ro-RO" sz="2000" dirty="0">
                  <a:solidFill>
                    <a:srgbClr val="808030"/>
                  </a:solidFill>
                </a:rPr>
                <a:t>(</a:t>
              </a:r>
              <a:r>
                <a:rPr lang="ro-RO" sz="2000" dirty="0"/>
                <a:t>n</a:t>
              </a:r>
              <a:r>
                <a:rPr lang="ro-RO" sz="2000" dirty="0">
                  <a:solidFill>
                    <a:srgbClr val="808030"/>
                  </a:solidFill>
                </a:rPr>
                <a:t>)</a:t>
              </a:r>
              <a:r>
                <a:rPr lang="ro-RO" sz="2000" dirty="0">
                  <a:solidFill>
                    <a:srgbClr val="800080"/>
                  </a:solidFill>
                </a:rPr>
                <a:t>;</a:t>
              </a:r>
              <a:r>
                <a:rPr lang="ro-RO" sz="2000" dirty="0"/>
                <a:t> </a:t>
              </a:r>
              <a:endParaRPr lang="en-US" sz="2000" dirty="0"/>
            </a:p>
            <a:p>
              <a:r>
                <a:rPr lang="en-US" sz="2000" b="1" dirty="0">
                  <a:solidFill>
                    <a:srgbClr val="800000"/>
                  </a:solidFill>
                </a:rPr>
                <a:t>	</a:t>
              </a:r>
              <a:r>
                <a:rPr lang="ro-RO" sz="2000" b="1" dirty="0">
                  <a:solidFill>
                    <a:srgbClr val="800000"/>
                  </a:solidFill>
                </a:rPr>
                <a:t>return</a:t>
              </a:r>
              <a:r>
                <a:rPr lang="ro-RO" sz="2000" dirty="0"/>
                <a:t> </a:t>
              </a:r>
              <a:r>
                <a:rPr lang="ro-RO" sz="2000" dirty="0">
                  <a:solidFill>
                    <a:srgbClr val="008C00"/>
                  </a:solidFill>
                </a:rPr>
                <a:t>0</a:t>
              </a:r>
              <a:r>
                <a:rPr lang="ro-RO" sz="2000" dirty="0">
                  <a:solidFill>
                    <a:srgbClr val="800080"/>
                  </a:solidFill>
                </a:rPr>
                <a:t>;</a:t>
              </a:r>
              <a:r>
                <a:rPr lang="ro-RO" sz="2000" dirty="0"/>
                <a:t> </a:t>
              </a:r>
              <a:endParaRPr lang="en-US" sz="2000" dirty="0"/>
            </a:p>
            <a:p>
              <a:r>
                <a:rPr lang="ro-RO" sz="2000" dirty="0">
                  <a:solidFill>
                    <a:srgbClr val="800080"/>
                  </a:solidFill>
                </a:rPr>
                <a:t>}</a:t>
              </a:r>
              <a:endParaRPr lang="en-US" altLang="ro-RO" sz="2000" b="1" dirty="0"/>
            </a:p>
          </p:txBody>
        </p:sp>
        <p:sp>
          <p:nvSpPr>
            <p:cNvPr id="35843" name="TextBox 2"/>
            <p:cNvSpPr txBox="1">
              <a:spLocks noChangeArrowheads="1"/>
            </p:cNvSpPr>
            <p:nvPr/>
          </p:nvSpPr>
          <p:spPr bwMode="auto">
            <a:xfrm>
              <a:off x="1371600" y="2509837"/>
              <a:ext cx="2895600" cy="461963"/>
            </a:xfrm>
            <a:prstGeom prst="rect">
              <a:avLst/>
            </a:prstGeom>
            <a:solidFill>
              <a:srgbClr val="FFFF00">
                <a:alpha val="27058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ro-RO"/>
            </a:p>
          </p:txBody>
        </p:sp>
        <p:sp>
          <p:nvSpPr>
            <p:cNvPr id="6" name="TextBox 2"/>
            <p:cNvSpPr txBox="1">
              <a:spLocks noChangeArrowheads="1"/>
            </p:cNvSpPr>
            <p:nvPr/>
          </p:nvSpPr>
          <p:spPr bwMode="auto">
            <a:xfrm>
              <a:off x="381000" y="3657600"/>
              <a:ext cx="4800600" cy="461963"/>
            </a:xfrm>
            <a:prstGeom prst="rect">
              <a:avLst/>
            </a:prstGeom>
            <a:solidFill>
              <a:srgbClr val="FFFF00">
                <a:alpha val="27058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ro-RO"/>
            </a:p>
          </p:txBody>
        </p:sp>
      </p:grp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ro-RO" dirty="0" err="1"/>
              <a:t>F</a:t>
            </a:r>
            <a:r>
              <a:rPr lang="en-US" altLang="ro-RO" dirty="0" err="1" smtClean="0"/>
              <a:t>unctii</a:t>
            </a:r>
            <a:r>
              <a:rPr lang="en-US" altLang="ro-RO" dirty="0" smtClean="0"/>
              <a:t> </a:t>
            </a:r>
            <a:r>
              <a:rPr lang="en-US" altLang="ro-RO" dirty="0" err="1" smtClean="0"/>
              <a:t>prieten</a:t>
            </a:r>
            <a:r>
              <a:rPr lang="en-US" altLang="ro-RO" dirty="0" smtClean="0"/>
              <a:t> </a:t>
            </a:r>
            <a:r>
              <a:rPr lang="en-US" altLang="ro-RO" dirty="0" err="1" smtClean="0"/>
              <a:t>pentru</a:t>
            </a:r>
            <a:r>
              <a:rPr lang="en-US" altLang="ro-RO" dirty="0" smtClean="0"/>
              <a:t> o </a:t>
            </a:r>
            <a:r>
              <a:rPr lang="en-US" altLang="ro-RO" dirty="0" err="1" smtClean="0"/>
              <a:t>clasa</a:t>
            </a:r>
            <a:endParaRPr lang="en-US" altLang="ro-RO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81000" y="1483578"/>
            <a:ext cx="3657600" cy="5047536"/>
            <a:chOff x="381000" y="1483578"/>
            <a:chExt cx="3657600" cy="5047536"/>
          </a:xfrm>
        </p:grpSpPr>
        <p:sp>
          <p:nvSpPr>
            <p:cNvPr id="3" name="Rectangle 2"/>
            <p:cNvSpPr/>
            <p:nvPr/>
          </p:nvSpPr>
          <p:spPr>
            <a:xfrm>
              <a:off x="381000" y="1483578"/>
              <a:ext cx="3657600" cy="50475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4A43"/>
                  </a:solidFill>
                  <a:latin typeface="+mj-lt"/>
                  <a:ea typeface="Times New Roman"/>
                  <a:cs typeface="Times New Roman"/>
                </a:rPr>
                <a:t>#include </a:t>
              </a:r>
              <a:r>
                <a:rPr lang="en-US" sz="2000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&lt;</a:t>
              </a:r>
              <a:r>
                <a:rPr lang="en-US" sz="2000" dirty="0" err="1">
                  <a:solidFill>
                    <a:srgbClr val="40015A"/>
                  </a:solidFill>
                  <a:latin typeface="+mj-lt"/>
                  <a:ea typeface="Times New Roman"/>
                  <a:cs typeface="Times New Roman"/>
                </a:rPr>
                <a:t>iostream</a:t>
              </a:r>
              <a:r>
                <a:rPr lang="en-US" sz="2000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&gt;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b="1" dirty="0" smtClean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using</a:t>
              </a:r>
              <a:r>
                <a:rPr lang="en-US" sz="2000" dirty="0" smtClean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namespace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2000" dirty="0" err="1">
                  <a:solidFill>
                    <a:srgbClr val="666616"/>
                  </a:solidFill>
                  <a:latin typeface="+mj-lt"/>
                  <a:ea typeface="Times New Roman"/>
                  <a:cs typeface="Times New Roman"/>
                </a:rPr>
                <a:t>std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b="1" dirty="0" smtClean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class</a:t>
              </a:r>
              <a:r>
                <a:rPr lang="en-US" sz="2000" dirty="0" smtClean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C2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b="1" dirty="0" smtClean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class</a:t>
              </a:r>
              <a:r>
                <a:rPr lang="en-US" sz="2000" dirty="0" smtClean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C1 </a:t>
              </a:r>
              <a:r>
                <a:rPr lang="en-US" sz="2000" dirty="0" smtClean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{</a:t>
              </a:r>
              <a:r>
                <a:rPr lang="en-US" sz="2000" dirty="0" smtClean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   </a:t>
              </a:r>
              <a:r>
                <a:rPr lang="en-US" sz="2000" b="1" dirty="0" err="1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int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x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public</a:t>
              </a:r>
              <a:r>
                <a:rPr lang="en-US" sz="2000" dirty="0">
                  <a:solidFill>
                    <a:srgbClr val="E34ADC"/>
                  </a:solidFill>
                  <a:latin typeface="+mj-lt"/>
                  <a:ea typeface="Times New Roman"/>
                  <a:cs typeface="Times New Roman"/>
                </a:rPr>
                <a:t>: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   </a:t>
              </a: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void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set_x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(</a:t>
              </a:r>
              <a:r>
                <a:rPr lang="en-US" sz="2000" b="1" dirty="0" err="1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int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a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)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{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x 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=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a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;}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   </a:t>
              </a: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friend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void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f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(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C1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,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C2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)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};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 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class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2000" dirty="0" smtClean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C2 </a:t>
              </a:r>
              <a:r>
                <a:rPr lang="en-US" sz="2000" dirty="0" smtClean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{</a:t>
              </a:r>
              <a:r>
                <a:rPr lang="en-US" sz="2000" dirty="0" smtClean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   </a:t>
              </a:r>
              <a:r>
                <a:rPr lang="en-US" sz="2000" b="1" dirty="0" err="1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int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y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public</a:t>
              </a:r>
              <a:r>
                <a:rPr lang="en-US" sz="2000" dirty="0">
                  <a:solidFill>
                    <a:srgbClr val="E34ADC"/>
                  </a:solidFill>
                  <a:latin typeface="+mj-lt"/>
                  <a:ea typeface="Times New Roman"/>
                  <a:cs typeface="Times New Roman"/>
                </a:rPr>
                <a:t>: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   </a:t>
              </a: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void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set_y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(</a:t>
              </a:r>
              <a:r>
                <a:rPr lang="en-US" sz="2000" b="1" dirty="0" err="1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int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b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)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{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y 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=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b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;}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   </a:t>
              </a: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friend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void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f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(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C1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,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C2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)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 smtClean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};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</p:txBody>
        </p:sp>
        <p:sp>
          <p:nvSpPr>
            <p:cNvPr id="36868" name="TextBox 3"/>
            <p:cNvSpPr txBox="1">
              <a:spLocks noChangeArrowheads="1"/>
            </p:cNvSpPr>
            <p:nvPr/>
          </p:nvSpPr>
          <p:spPr bwMode="auto">
            <a:xfrm>
              <a:off x="533400" y="3576637"/>
              <a:ext cx="2590800" cy="461963"/>
            </a:xfrm>
            <a:prstGeom prst="rect">
              <a:avLst/>
            </a:prstGeom>
            <a:solidFill>
              <a:srgbClr val="FFFF00">
                <a:alpha val="27058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ro-RO"/>
            </a:p>
          </p:txBody>
        </p:sp>
        <p:sp>
          <p:nvSpPr>
            <p:cNvPr id="36869" name="TextBox 4"/>
            <p:cNvSpPr txBox="1">
              <a:spLocks noChangeArrowheads="1"/>
            </p:cNvSpPr>
            <p:nvPr/>
          </p:nvSpPr>
          <p:spPr bwMode="auto">
            <a:xfrm>
              <a:off x="609600" y="5715000"/>
              <a:ext cx="2590800" cy="461963"/>
            </a:xfrm>
            <a:prstGeom prst="rect">
              <a:avLst/>
            </a:prstGeom>
            <a:solidFill>
              <a:srgbClr val="FFFF00">
                <a:alpha val="27058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ro-RO"/>
            </a:p>
          </p:txBody>
        </p:sp>
      </p:grpSp>
      <p:sp>
        <p:nvSpPr>
          <p:cNvPr id="36870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36871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ro-RO" sz="3600" dirty="0" err="1"/>
              <a:t>F</a:t>
            </a:r>
            <a:r>
              <a:rPr lang="en-US" altLang="ro-RO" sz="3600" dirty="0" err="1" smtClean="0"/>
              <a:t>unctii</a:t>
            </a:r>
            <a:r>
              <a:rPr lang="en-US" altLang="ro-RO" sz="3600" dirty="0" smtClean="0"/>
              <a:t> </a:t>
            </a:r>
            <a:r>
              <a:rPr lang="en-US" altLang="ro-RO" sz="3600" dirty="0" err="1" smtClean="0"/>
              <a:t>prieten</a:t>
            </a:r>
            <a:r>
              <a:rPr lang="en-US" altLang="ro-RO" sz="3600" dirty="0" smtClean="0"/>
              <a:t> </a:t>
            </a:r>
            <a:r>
              <a:rPr lang="en-US" altLang="ro-RO" sz="3600" dirty="0" err="1" smtClean="0"/>
              <a:t>pentru</a:t>
            </a:r>
            <a:r>
              <a:rPr lang="en-US" altLang="ro-RO" sz="3600" dirty="0" smtClean="0"/>
              <a:t> </a:t>
            </a:r>
            <a:r>
              <a:rPr lang="en-US" altLang="ro-RO" sz="3600" dirty="0" err="1" smtClean="0"/>
              <a:t>mai</a:t>
            </a:r>
            <a:r>
              <a:rPr lang="en-US" altLang="ro-RO" sz="3600" dirty="0" smtClean="0"/>
              <a:t> </a:t>
            </a:r>
            <a:r>
              <a:rPr lang="en-US" altLang="ro-RO" sz="3600" dirty="0" err="1" smtClean="0"/>
              <a:t>multe</a:t>
            </a:r>
            <a:r>
              <a:rPr lang="en-US" altLang="ro-RO" sz="3600" dirty="0" smtClean="0"/>
              <a:t> </a:t>
            </a:r>
            <a:r>
              <a:rPr lang="en-US" altLang="ro-RO" sz="3600" dirty="0" err="1" smtClean="0"/>
              <a:t>clase</a:t>
            </a:r>
            <a:endParaRPr lang="en-US" altLang="ro-RO" sz="3600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4258234" y="1878717"/>
            <a:ext cx="4580966" cy="4293483"/>
            <a:chOff x="4258234" y="1878717"/>
            <a:chExt cx="4580966" cy="4293483"/>
          </a:xfrm>
        </p:grpSpPr>
        <p:sp>
          <p:nvSpPr>
            <p:cNvPr id="4" name="Rectangle 3"/>
            <p:cNvSpPr/>
            <p:nvPr/>
          </p:nvSpPr>
          <p:spPr>
            <a:xfrm>
              <a:off x="4267200" y="1878717"/>
              <a:ext cx="4572000" cy="4293483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endParaRPr lang="en-US" sz="2000" dirty="0"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b="1" dirty="0">
                  <a:solidFill>
                    <a:srgbClr val="800000"/>
                  </a:solidFill>
                  <a:ea typeface="Times New Roman"/>
                  <a:cs typeface="Times New Roman"/>
                </a:rPr>
                <a:t>void</a:t>
              </a: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 f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(</a:t>
              </a: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C1 ob1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,</a:t>
              </a: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 C2 ob2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)</a:t>
              </a: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 </a:t>
              </a:r>
              <a:endParaRPr lang="en-US" sz="2000" dirty="0" smtClean="0">
                <a:solidFill>
                  <a:srgbClr val="000000"/>
                </a:solidFill>
                <a:ea typeface="Times New Roman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 </a:t>
              </a:r>
              <a:r>
                <a:rPr lang="en-US" sz="2000" dirty="0" smtClean="0">
                  <a:solidFill>
                    <a:srgbClr val="000000"/>
                  </a:solidFill>
                  <a:ea typeface="Times New Roman"/>
                  <a:cs typeface="Times New Roman"/>
                </a:rPr>
                <a:t>      </a:t>
              </a:r>
              <a:r>
                <a:rPr lang="en-US" sz="2000" dirty="0" smtClean="0">
                  <a:solidFill>
                    <a:srgbClr val="800080"/>
                  </a:solidFill>
                  <a:ea typeface="Times New Roman"/>
                  <a:cs typeface="Times New Roman"/>
                </a:rPr>
                <a:t>{</a:t>
              </a:r>
              <a:r>
                <a:rPr lang="en-US" sz="2000" dirty="0" smtClean="0">
                  <a:solidFill>
                    <a:srgbClr val="000000"/>
                  </a:solidFill>
                  <a:ea typeface="Times New Roman"/>
                  <a:cs typeface="Times New Roman"/>
                </a:rPr>
                <a:t> </a:t>
              </a:r>
              <a:r>
                <a:rPr lang="en-US" sz="2000" dirty="0" err="1">
                  <a:solidFill>
                    <a:srgbClr val="603000"/>
                  </a:solidFill>
                  <a:ea typeface="Times New Roman"/>
                  <a:cs typeface="Times New Roman"/>
                </a:rPr>
                <a:t>cout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&lt;&lt;</a:t>
              </a: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ob1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.</a:t>
              </a: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x 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+</a:t>
              </a: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 ob2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.</a:t>
              </a: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y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&lt;&lt;</a:t>
              </a:r>
              <a:r>
                <a:rPr lang="en-US" sz="2000" dirty="0">
                  <a:solidFill>
                    <a:srgbClr val="800000"/>
                  </a:solidFill>
                  <a:ea typeface="Times New Roman"/>
                  <a:cs typeface="Times New Roman"/>
                </a:rPr>
                <a:t>"</a:t>
              </a:r>
              <a:r>
                <a:rPr lang="en-US" sz="2000" dirty="0">
                  <a:solidFill>
                    <a:srgbClr val="0F69FF"/>
                  </a:solidFill>
                  <a:ea typeface="Times New Roman"/>
                  <a:cs typeface="Times New Roman"/>
                </a:rPr>
                <a:t>\n</a:t>
              </a:r>
              <a:r>
                <a:rPr lang="en-US" sz="2000" dirty="0">
                  <a:solidFill>
                    <a:srgbClr val="800000"/>
                  </a:solidFill>
                  <a:ea typeface="Times New Roman"/>
                  <a:cs typeface="Times New Roman"/>
                </a:rPr>
                <a:t>"</a:t>
              </a:r>
              <a:r>
                <a:rPr lang="en-US" sz="2000" dirty="0">
                  <a:solidFill>
                    <a:srgbClr val="800080"/>
                  </a:solidFill>
                  <a:ea typeface="Times New Roman"/>
                  <a:cs typeface="Times New Roman"/>
                </a:rPr>
                <a:t>;}</a:t>
              </a:r>
              <a:endParaRPr lang="en-US" sz="2000" dirty="0"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 </a:t>
              </a:r>
              <a:endParaRPr lang="en-US" sz="2000" dirty="0"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b="1" dirty="0" err="1">
                  <a:solidFill>
                    <a:srgbClr val="800000"/>
                  </a:solidFill>
                  <a:ea typeface="Times New Roman"/>
                  <a:cs typeface="Times New Roman"/>
                </a:rPr>
                <a:t>int</a:t>
              </a: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 </a:t>
              </a:r>
              <a:r>
                <a:rPr lang="en-US" sz="2000" dirty="0">
                  <a:solidFill>
                    <a:srgbClr val="400000"/>
                  </a:solidFill>
                  <a:ea typeface="Times New Roman"/>
                  <a:cs typeface="Times New Roman"/>
                </a:rPr>
                <a:t>main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()</a:t>
              </a:r>
              <a:endParaRPr lang="en-US" sz="2000" dirty="0"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800080"/>
                  </a:solidFill>
                  <a:ea typeface="Times New Roman"/>
                  <a:cs typeface="Times New Roman"/>
                </a:rPr>
                <a:t>{</a:t>
              </a:r>
              <a:endParaRPr lang="en-US" sz="2000" dirty="0"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    C1 A</a:t>
              </a:r>
              <a:r>
                <a:rPr lang="en-US" sz="2000" dirty="0">
                  <a:solidFill>
                    <a:srgbClr val="800080"/>
                  </a:solidFill>
                  <a:ea typeface="Times New Roman"/>
                  <a:cs typeface="Times New Roman"/>
                </a:rPr>
                <a:t>;</a:t>
              </a:r>
              <a:endParaRPr lang="en-US" sz="2000" dirty="0"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    C2 B</a:t>
              </a:r>
              <a:r>
                <a:rPr lang="en-US" sz="2000" dirty="0">
                  <a:solidFill>
                    <a:srgbClr val="800080"/>
                  </a:solidFill>
                  <a:ea typeface="Times New Roman"/>
                  <a:cs typeface="Times New Roman"/>
                </a:rPr>
                <a:t>;</a:t>
              </a:r>
              <a:endParaRPr lang="en-US" sz="2000" dirty="0"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    </a:t>
              </a:r>
              <a:r>
                <a:rPr lang="en-US" sz="2000" dirty="0" err="1">
                  <a:solidFill>
                    <a:srgbClr val="000000"/>
                  </a:solidFill>
                  <a:ea typeface="Times New Roman"/>
                  <a:cs typeface="Times New Roman"/>
                </a:rPr>
                <a:t>A</a:t>
              </a:r>
              <a:r>
                <a:rPr lang="en-US" sz="2000" dirty="0" err="1">
                  <a:solidFill>
                    <a:srgbClr val="808030"/>
                  </a:solidFill>
                  <a:ea typeface="Times New Roman"/>
                  <a:cs typeface="Times New Roman"/>
                </a:rPr>
                <a:t>.</a:t>
              </a:r>
              <a:r>
                <a:rPr lang="en-US" sz="2000" dirty="0" err="1">
                  <a:solidFill>
                    <a:srgbClr val="000000"/>
                  </a:solidFill>
                  <a:ea typeface="Times New Roman"/>
                  <a:cs typeface="Times New Roman"/>
                </a:rPr>
                <a:t>set_x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(</a:t>
              </a:r>
              <a:r>
                <a:rPr lang="en-US" sz="2000" dirty="0">
                  <a:solidFill>
                    <a:srgbClr val="008C00"/>
                  </a:solidFill>
                  <a:ea typeface="Times New Roman"/>
                  <a:cs typeface="Times New Roman"/>
                </a:rPr>
                <a:t>10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)</a:t>
              </a:r>
              <a:r>
                <a:rPr lang="en-US" sz="2000" dirty="0">
                  <a:solidFill>
                    <a:srgbClr val="800080"/>
                  </a:solidFill>
                  <a:ea typeface="Times New Roman"/>
                  <a:cs typeface="Times New Roman"/>
                </a:rPr>
                <a:t>;</a:t>
              </a:r>
              <a:endParaRPr lang="en-US" sz="2000" dirty="0"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    </a:t>
              </a:r>
              <a:r>
                <a:rPr lang="en-US" sz="2000" dirty="0" err="1">
                  <a:solidFill>
                    <a:srgbClr val="000000"/>
                  </a:solidFill>
                  <a:ea typeface="Times New Roman"/>
                  <a:cs typeface="Times New Roman"/>
                </a:rPr>
                <a:t>B</a:t>
              </a:r>
              <a:r>
                <a:rPr lang="en-US" sz="2000" dirty="0" err="1">
                  <a:solidFill>
                    <a:srgbClr val="808030"/>
                  </a:solidFill>
                  <a:ea typeface="Times New Roman"/>
                  <a:cs typeface="Times New Roman"/>
                </a:rPr>
                <a:t>.</a:t>
              </a:r>
              <a:r>
                <a:rPr lang="en-US" sz="2000" dirty="0" err="1">
                  <a:solidFill>
                    <a:srgbClr val="000000"/>
                  </a:solidFill>
                  <a:ea typeface="Times New Roman"/>
                  <a:cs typeface="Times New Roman"/>
                </a:rPr>
                <a:t>set_y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(</a:t>
              </a:r>
              <a:r>
                <a:rPr lang="en-US" sz="2000" dirty="0">
                  <a:solidFill>
                    <a:srgbClr val="008C00"/>
                  </a:solidFill>
                  <a:ea typeface="Times New Roman"/>
                  <a:cs typeface="Times New Roman"/>
                </a:rPr>
                <a:t>20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)</a:t>
              </a:r>
              <a:r>
                <a:rPr lang="en-US" sz="2000" dirty="0">
                  <a:solidFill>
                    <a:srgbClr val="800080"/>
                  </a:solidFill>
                  <a:ea typeface="Times New Roman"/>
                  <a:cs typeface="Times New Roman"/>
                </a:rPr>
                <a:t>;</a:t>
              </a:r>
              <a:endParaRPr lang="en-US" sz="2000" dirty="0"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    f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(</a:t>
              </a: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A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,</a:t>
              </a: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B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)</a:t>
              </a:r>
              <a:r>
                <a:rPr lang="en-US" sz="2000" dirty="0">
                  <a:solidFill>
                    <a:srgbClr val="800080"/>
                  </a:solidFill>
                  <a:ea typeface="Times New Roman"/>
                  <a:cs typeface="Times New Roman"/>
                </a:rPr>
                <a:t>;</a:t>
              </a:r>
              <a:endParaRPr lang="en-US" sz="2000" dirty="0">
                <a:ea typeface="Calibri"/>
                <a:cs typeface="Times New Roman"/>
              </a:endParaRPr>
            </a:p>
            <a:p>
              <a:r>
                <a:rPr lang="en-US" sz="2000" dirty="0">
                  <a:solidFill>
                    <a:srgbClr val="800080"/>
                  </a:solidFill>
                  <a:ea typeface="Times New Roman"/>
                </a:rPr>
                <a:t>}</a:t>
              </a:r>
              <a:endParaRPr lang="en-US" sz="2000" dirty="0"/>
            </a:p>
          </p:txBody>
        </p:sp>
        <p:sp>
          <p:nvSpPr>
            <p:cNvPr id="12" name="TextBox 3"/>
            <p:cNvSpPr txBox="1">
              <a:spLocks noChangeArrowheads="1"/>
            </p:cNvSpPr>
            <p:nvPr/>
          </p:nvSpPr>
          <p:spPr bwMode="auto">
            <a:xfrm>
              <a:off x="4258234" y="2286000"/>
              <a:ext cx="3895165" cy="762000"/>
            </a:xfrm>
            <a:prstGeom prst="rect">
              <a:avLst/>
            </a:prstGeom>
            <a:solidFill>
              <a:srgbClr val="FFFF00">
                <a:alpha val="27058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ro-RO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762000"/>
            <a:ext cx="7772400" cy="685800"/>
          </a:xfrm>
        </p:spPr>
        <p:txBody>
          <a:bodyPr/>
          <a:lstStyle/>
          <a:p>
            <a:pPr marL="0" indent="0" algn="ctr" eaLnBrk="1" hangingPunct="1">
              <a:buNone/>
            </a:pPr>
            <a:r>
              <a:rPr lang="en-US" altLang="ro-RO" dirty="0" err="1"/>
              <a:t>F</a:t>
            </a:r>
            <a:r>
              <a:rPr lang="en-US" altLang="ro-RO" dirty="0" err="1" smtClean="0"/>
              <a:t>unctii</a:t>
            </a:r>
            <a:r>
              <a:rPr lang="en-US" altLang="ro-RO" dirty="0" smtClean="0"/>
              <a:t> </a:t>
            </a:r>
            <a:r>
              <a:rPr lang="en-US" altLang="ro-RO" dirty="0" err="1" smtClean="0"/>
              <a:t>prieten</a:t>
            </a:r>
            <a:r>
              <a:rPr lang="en-US" altLang="ro-RO" dirty="0" smtClean="0"/>
              <a:t> din </a:t>
            </a:r>
            <a:r>
              <a:rPr lang="en-US" altLang="ro-RO" dirty="0" err="1" smtClean="0"/>
              <a:t>alte</a:t>
            </a:r>
            <a:r>
              <a:rPr lang="en-US" altLang="ro-RO" dirty="0" smtClean="0"/>
              <a:t> </a:t>
            </a:r>
            <a:r>
              <a:rPr lang="en-US" altLang="ro-RO" dirty="0" err="1" smtClean="0"/>
              <a:t>obiecte</a:t>
            </a:r>
            <a:endParaRPr lang="en-US" altLang="ro-RO" dirty="0" smtClean="0"/>
          </a:p>
        </p:txBody>
      </p:sp>
      <p:sp>
        <p:nvSpPr>
          <p:cNvPr id="37891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37892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4"/>
          <p:cNvGrpSpPr/>
          <p:nvPr/>
        </p:nvGrpSpPr>
        <p:grpSpPr>
          <a:xfrm>
            <a:off x="381000" y="1483578"/>
            <a:ext cx="3657600" cy="5047536"/>
            <a:chOff x="381000" y="1483578"/>
            <a:chExt cx="3657600" cy="5047536"/>
          </a:xfrm>
        </p:grpSpPr>
        <p:sp>
          <p:nvSpPr>
            <p:cNvPr id="6" name="Rectangle 5"/>
            <p:cNvSpPr/>
            <p:nvPr/>
          </p:nvSpPr>
          <p:spPr>
            <a:xfrm>
              <a:off x="381000" y="1483578"/>
              <a:ext cx="3657600" cy="50475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4A43"/>
                  </a:solidFill>
                  <a:latin typeface="+mj-lt"/>
                  <a:ea typeface="Times New Roman"/>
                  <a:cs typeface="Times New Roman"/>
                </a:rPr>
                <a:t>#include </a:t>
              </a:r>
              <a:r>
                <a:rPr lang="en-US" sz="2000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&lt;</a:t>
              </a:r>
              <a:r>
                <a:rPr lang="en-US" sz="2000" dirty="0" err="1">
                  <a:solidFill>
                    <a:srgbClr val="40015A"/>
                  </a:solidFill>
                  <a:latin typeface="+mj-lt"/>
                  <a:ea typeface="Times New Roman"/>
                  <a:cs typeface="Times New Roman"/>
                </a:rPr>
                <a:t>iostream</a:t>
              </a:r>
              <a:r>
                <a:rPr lang="en-US" sz="2000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&gt;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b="1" dirty="0" smtClean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using</a:t>
              </a:r>
              <a:r>
                <a:rPr lang="en-US" sz="2000" dirty="0" smtClean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namespace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2000" dirty="0" err="1">
                  <a:solidFill>
                    <a:srgbClr val="666616"/>
                  </a:solidFill>
                  <a:latin typeface="+mj-lt"/>
                  <a:ea typeface="Times New Roman"/>
                  <a:cs typeface="Times New Roman"/>
                </a:rPr>
                <a:t>std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b="1" dirty="0" smtClean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class</a:t>
              </a:r>
              <a:r>
                <a:rPr lang="en-US" sz="2000" dirty="0" smtClean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C2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b="1" dirty="0" smtClean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class</a:t>
              </a:r>
              <a:r>
                <a:rPr lang="en-US" sz="2000" dirty="0" smtClean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C1 </a:t>
              </a:r>
              <a:r>
                <a:rPr lang="en-US" sz="2000" dirty="0" smtClean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{</a:t>
              </a:r>
              <a:r>
                <a:rPr lang="en-US" sz="2000" dirty="0" smtClean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   </a:t>
              </a:r>
              <a:r>
                <a:rPr lang="en-US" sz="2000" b="1" dirty="0" err="1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int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x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public</a:t>
              </a:r>
              <a:r>
                <a:rPr lang="en-US" sz="2000" dirty="0">
                  <a:solidFill>
                    <a:srgbClr val="E34ADC"/>
                  </a:solidFill>
                  <a:latin typeface="+mj-lt"/>
                  <a:ea typeface="Times New Roman"/>
                  <a:cs typeface="Times New Roman"/>
                </a:rPr>
                <a:t>: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   </a:t>
              </a: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void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set_x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(</a:t>
              </a:r>
              <a:r>
                <a:rPr lang="en-US" sz="2000" b="1" dirty="0" err="1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int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a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)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{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x 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=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a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;}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   </a:t>
              </a:r>
              <a:r>
                <a:rPr lang="en-US" sz="2000" b="1" dirty="0" smtClean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void</a:t>
              </a:r>
              <a:r>
                <a:rPr lang="en-US" sz="2000" dirty="0" smtClean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f</a:t>
              </a:r>
              <a:r>
                <a:rPr lang="en-US" sz="2000" dirty="0" smtClean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(</a:t>
              </a:r>
              <a:r>
                <a:rPr lang="en-US" sz="2000" dirty="0" smtClean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C2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)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};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 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class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2000" dirty="0" smtClean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C2 </a:t>
              </a:r>
              <a:r>
                <a:rPr lang="en-US" sz="2000" dirty="0" smtClean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{</a:t>
              </a:r>
              <a:r>
                <a:rPr lang="en-US" sz="2000" dirty="0" smtClean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   </a:t>
              </a:r>
              <a:r>
                <a:rPr lang="en-US" sz="2000" b="1" dirty="0" err="1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int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y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public</a:t>
              </a:r>
              <a:r>
                <a:rPr lang="en-US" sz="2000" dirty="0">
                  <a:solidFill>
                    <a:srgbClr val="E34ADC"/>
                  </a:solidFill>
                  <a:latin typeface="+mj-lt"/>
                  <a:ea typeface="Times New Roman"/>
                  <a:cs typeface="Times New Roman"/>
                </a:rPr>
                <a:t>: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   </a:t>
              </a: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void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set_y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(</a:t>
              </a:r>
              <a:r>
                <a:rPr lang="en-US" sz="2000" b="1" dirty="0" err="1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int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b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)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{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y 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=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b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;}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   </a:t>
              </a: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friend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void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2000" dirty="0" smtClean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C1::f</a:t>
              </a:r>
              <a:r>
                <a:rPr lang="en-US" sz="2000" dirty="0" smtClean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(</a:t>
              </a:r>
              <a:r>
                <a:rPr lang="en-US" sz="2000" dirty="0" smtClean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C2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)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 smtClean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};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</p:txBody>
        </p:sp>
        <p:sp>
          <p:nvSpPr>
            <p:cNvPr id="7" name="TextBox 3"/>
            <p:cNvSpPr txBox="1">
              <a:spLocks noChangeArrowheads="1"/>
            </p:cNvSpPr>
            <p:nvPr/>
          </p:nvSpPr>
          <p:spPr bwMode="auto">
            <a:xfrm>
              <a:off x="533400" y="3576637"/>
              <a:ext cx="2590800" cy="461963"/>
            </a:xfrm>
            <a:prstGeom prst="rect">
              <a:avLst/>
            </a:prstGeom>
            <a:solidFill>
              <a:srgbClr val="FFFF00">
                <a:alpha val="27058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ro-RO"/>
            </a:p>
          </p:txBody>
        </p:sp>
        <p:sp>
          <p:nvSpPr>
            <p:cNvPr id="8" name="TextBox 4"/>
            <p:cNvSpPr txBox="1">
              <a:spLocks noChangeArrowheads="1"/>
            </p:cNvSpPr>
            <p:nvPr/>
          </p:nvSpPr>
          <p:spPr bwMode="auto">
            <a:xfrm>
              <a:off x="609600" y="5715000"/>
              <a:ext cx="2590800" cy="461963"/>
            </a:xfrm>
            <a:prstGeom prst="rect">
              <a:avLst/>
            </a:prstGeom>
            <a:solidFill>
              <a:srgbClr val="FFFF00">
                <a:alpha val="27058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ro-RO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258234" y="1878717"/>
            <a:ext cx="4580966" cy="4293483"/>
            <a:chOff x="4258234" y="1878717"/>
            <a:chExt cx="4580966" cy="4293483"/>
          </a:xfrm>
        </p:grpSpPr>
        <p:sp>
          <p:nvSpPr>
            <p:cNvPr id="10" name="Rectangle 9"/>
            <p:cNvSpPr/>
            <p:nvPr/>
          </p:nvSpPr>
          <p:spPr>
            <a:xfrm>
              <a:off x="4267200" y="1878717"/>
              <a:ext cx="4572000" cy="4293483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endParaRPr lang="en-US" sz="2000" dirty="0"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b="1" dirty="0">
                  <a:solidFill>
                    <a:srgbClr val="800000"/>
                  </a:solidFill>
                  <a:ea typeface="Times New Roman"/>
                  <a:cs typeface="Times New Roman"/>
                </a:rPr>
                <a:t>void</a:t>
              </a: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 </a:t>
              </a:r>
              <a:r>
                <a:rPr lang="en-US" sz="2000" dirty="0" smtClean="0">
                  <a:solidFill>
                    <a:srgbClr val="000000"/>
                  </a:solidFill>
                  <a:ea typeface="Times New Roman"/>
                  <a:cs typeface="Times New Roman"/>
                </a:rPr>
                <a:t>C1::f</a:t>
              </a:r>
              <a:r>
                <a:rPr lang="en-US" sz="2000" dirty="0" smtClean="0">
                  <a:solidFill>
                    <a:srgbClr val="808030"/>
                  </a:solidFill>
                  <a:ea typeface="Times New Roman"/>
                  <a:cs typeface="Times New Roman"/>
                </a:rPr>
                <a:t>(</a:t>
              </a:r>
              <a:r>
                <a:rPr lang="en-US" sz="2000" dirty="0" smtClean="0">
                  <a:solidFill>
                    <a:srgbClr val="000000"/>
                  </a:solidFill>
                  <a:ea typeface="Times New Roman"/>
                  <a:cs typeface="Times New Roman"/>
                </a:rPr>
                <a:t>C2 </a:t>
              </a: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ob2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)</a:t>
              </a: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 </a:t>
              </a:r>
              <a:endParaRPr lang="en-US" sz="2000" dirty="0" smtClean="0">
                <a:solidFill>
                  <a:srgbClr val="000000"/>
                </a:solidFill>
                <a:ea typeface="Times New Roman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 </a:t>
              </a:r>
              <a:r>
                <a:rPr lang="en-US" sz="2000" dirty="0" smtClean="0">
                  <a:solidFill>
                    <a:srgbClr val="000000"/>
                  </a:solidFill>
                  <a:ea typeface="Times New Roman"/>
                  <a:cs typeface="Times New Roman"/>
                </a:rPr>
                <a:t>      </a:t>
              </a:r>
              <a:r>
                <a:rPr lang="en-US" sz="2000" dirty="0" smtClean="0">
                  <a:solidFill>
                    <a:srgbClr val="800080"/>
                  </a:solidFill>
                  <a:ea typeface="Times New Roman"/>
                  <a:cs typeface="Times New Roman"/>
                </a:rPr>
                <a:t>{</a:t>
              </a:r>
              <a:r>
                <a:rPr lang="en-US" sz="2000" dirty="0" smtClean="0">
                  <a:solidFill>
                    <a:srgbClr val="000000"/>
                  </a:solidFill>
                  <a:ea typeface="Times New Roman"/>
                  <a:cs typeface="Times New Roman"/>
                </a:rPr>
                <a:t> </a:t>
              </a:r>
              <a:r>
                <a:rPr lang="en-US" sz="2000" dirty="0" err="1">
                  <a:solidFill>
                    <a:srgbClr val="603000"/>
                  </a:solidFill>
                  <a:ea typeface="Times New Roman"/>
                  <a:cs typeface="Times New Roman"/>
                </a:rPr>
                <a:t>cout</a:t>
              </a:r>
              <a:r>
                <a:rPr lang="en-US" sz="2000" dirty="0" smtClean="0">
                  <a:solidFill>
                    <a:srgbClr val="808030"/>
                  </a:solidFill>
                  <a:ea typeface="Times New Roman"/>
                  <a:cs typeface="Times New Roman"/>
                </a:rPr>
                <a:t>&lt;&lt;</a:t>
              </a:r>
              <a:r>
                <a:rPr lang="en-US" sz="2000" dirty="0" smtClean="0">
                  <a:solidFill>
                    <a:srgbClr val="000000"/>
                  </a:solidFill>
                  <a:ea typeface="Times New Roman"/>
                  <a:cs typeface="Times New Roman"/>
                </a:rPr>
                <a:t>this-&gt;x 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+</a:t>
              </a: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 ob2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.</a:t>
              </a: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y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&lt;&lt;</a:t>
              </a:r>
              <a:r>
                <a:rPr lang="en-US" sz="2000" dirty="0">
                  <a:solidFill>
                    <a:srgbClr val="800000"/>
                  </a:solidFill>
                  <a:ea typeface="Times New Roman"/>
                  <a:cs typeface="Times New Roman"/>
                </a:rPr>
                <a:t>"</a:t>
              </a:r>
              <a:r>
                <a:rPr lang="en-US" sz="2000" dirty="0">
                  <a:solidFill>
                    <a:srgbClr val="0F69FF"/>
                  </a:solidFill>
                  <a:ea typeface="Times New Roman"/>
                  <a:cs typeface="Times New Roman"/>
                </a:rPr>
                <a:t>\n</a:t>
              </a:r>
              <a:r>
                <a:rPr lang="en-US" sz="2000" dirty="0">
                  <a:solidFill>
                    <a:srgbClr val="800000"/>
                  </a:solidFill>
                  <a:ea typeface="Times New Roman"/>
                  <a:cs typeface="Times New Roman"/>
                </a:rPr>
                <a:t>"</a:t>
              </a:r>
              <a:r>
                <a:rPr lang="en-US" sz="2000" dirty="0">
                  <a:solidFill>
                    <a:srgbClr val="800080"/>
                  </a:solidFill>
                  <a:ea typeface="Times New Roman"/>
                  <a:cs typeface="Times New Roman"/>
                </a:rPr>
                <a:t>;}</a:t>
              </a:r>
              <a:endParaRPr lang="en-US" sz="2000" dirty="0"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 </a:t>
              </a:r>
              <a:endParaRPr lang="en-US" sz="2000" dirty="0"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b="1" dirty="0" err="1">
                  <a:solidFill>
                    <a:srgbClr val="800000"/>
                  </a:solidFill>
                  <a:ea typeface="Times New Roman"/>
                  <a:cs typeface="Times New Roman"/>
                </a:rPr>
                <a:t>int</a:t>
              </a: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 </a:t>
              </a:r>
              <a:r>
                <a:rPr lang="en-US" sz="2000" dirty="0">
                  <a:solidFill>
                    <a:srgbClr val="400000"/>
                  </a:solidFill>
                  <a:ea typeface="Times New Roman"/>
                  <a:cs typeface="Times New Roman"/>
                </a:rPr>
                <a:t>main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()</a:t>
              </a:r>
              <a:endParaRPr lang="en-US" sz="2000" dirty="0"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800080"/>
                  </a:solidFill>
                  <a:ea typeface="Times New Roman"/>
                  <a:cs typeface="Times New Roman"/>
                </a:rPr>
                <a:t>{</a:t>
              </a:r>
              <a:endParaRPr lang="en-US" sz="2000" dirty="0"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    C1 A</a:t>
              </a:r>
              <a:r>
                <a:rPr lang="en-US" sz="2000" dirty="0">
                  <a:solidFill>
                    <a:srgbClr val="800080"/>
                  </a:solidFill>
                  <a:ea typeface="Times New Roman"/>
                  <a:cs typeface="Times New Roman"/>
                </a:rPr>
                <a:t>;</a:t>
              </a:r>
              <a:endParaRPr lang="en-US" sz="2000" dirty="0"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    C2 B</a:t>
              </a:r>
              <a:r>
                <a:rPr lang="en-US" sz="2000" dirty="0">
                  <a:solidFill>
                    <a:srgbClr val="800080"/>
                  </a:solidFill>
                  <a:ea typeface="Times New Roman"/>
                  <a:cs typeface="Times New Roman"/>
                </a:rPr>
                <a:t>;</a:t>
              </a:r>
              <a:endParaRPr lang="en-US" sz="2000" dirty="0"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    </a:t>
              </a:r>
              <a:r>
                <a:rPr lang="en-US" sz="2000" dirty="0" err="1">
                  <a:solidFill>
                    <a:srgbClr val="000000"/>
                  </a:solidFill>
                  <a:ea typeface="Times New Roman"/>
                  <a:cs typeface="Times New Roman"/>
                </a:rPr>
                <a:t>A</a:t>
              </a:r>
              <a:r>
                <a:rPr lang="en-US" sz="2000" dirty="0" err="1">
                  <a:solidFill>
                    <a:srgbClr val="808030"/>
                  </a:solidFill>
                  <a:ea typeface="Times New Roman"/>
                  <a:cs typeface="Times New Roman"/>
                </a:rPr>
                <a:t>.</a:t>
              </a:r>
              <a:r>
                <a:rPr lang="en-US" sz="2000" dirty="0" err="1">
                  <a:solidFill>
                    <a:srgbClr val="000000"/>
                  </a:solidFill>
                  <a:ea typeface="Times New Roman"/>
                  <a:cs typeface="Times New Roman"/>
                </a:rPr>
                <a:t>set_x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(</a:t>
              </a:r>
              <a:r>
                <a:rPr lang="en-US" sz="2000" dirty="0">
                  <a:solidFill>
                    <a:srgbClr val="008C00"/>
                  </a:solidFill>
                  <a:ea typeface="Times New Roman"/>
                  <a:cs typeface="Times New Roman"/>
                </a:rPr>
                <a:t>10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)</a:t>
              </a:r>
              <a:r>
                <a:rPr lang="en-US" sz="2000" dirty="0">
                  <a:solidFill>
                    <a:srgbClr val="800080"/>
                  </a:solidFill>
                  <a:ea typeface="Times New Roman"/>
                  <a:cs typeface="Times New Roman"/>
                </a:rPr>
                <a:t>;</a:t>
              </a:r>
              <a:endParaRPr lang="en-US" sz="2000" dirty="0"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    </a:t>
              </a:r>
              <a:r>
                <a:rPr lang="en-US" sz="2000" dirty="0" err="1">
                  <a:solidFill>
                    <a:srgbClr val="000000"/>
                  </a:solidFill>
                  <a:ea typeface="Times New Roman"/>
                  <a:cs typeface="Times New Roman"/>
                </a:rPr>
                <a:t>B</a:t>
              </a:r>
              <a:r>
                <a:rPr lang="en-US" sz="2000" dirty="0" err="1">
                  <a:solidFill>
                    <a:srgbClr val="808030"/>
                  </a:solidFill>
                  <a:ea typeface="Times New Roman"/>
                  <a:cs typeface="Times New Roman"/>
                </a:rPr>
                <a:t>.</a:t>
              </a:r>
              <a:r>
                <a:rPr lang="en-US" sz="2000" dirty="0" err="1">
                  <a:solidFill>
                    <a:srgbClr val="000000"/>
                  </a:solidFill>
                  <a:ea typeface="Times New Roman"/>
                  <a:cs typeface="Times New Roman"/>
                </a:rPr>
                <a:t>set_y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(</a:t>
              </a:r>
              <a:r>
                <a:rPr lang="en-US" sz="2000" dirty="0">
                  <a:solidFill>
                    <a:srgbClr val="008C00"/>
                  </a:solidFill>
                  <a:ea typeface="Times New Roman"/>
                  <a:cs typeface="Times New Roman"/>
                </a:rPr>
                <a:t>20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)</a:t>
              </a:r>
              <a:r>
                <a:rPr lang="en-US" sz="2000" dirty="0">
                  <a:solidFill>
                    <a:srgbClr val="800080"/>
                  </a:solidFill>
                  <a:ea typeface="Times New Roman"/>
                  <a:cs typeface="Times New Roman"/>
                </a:rPr>
                <a:t>;</a:t>
              </a:r>
              <a:endParaRPr lang="en-US" sz="2000" dirty="0"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    </a:t>
              </a:r>
              <a:r>
                <a:rPr lang="en-US" sz="2000" dirty="0" err="1" smtClean="0">
                  <a:solidFill>
                    <a:srgbClr val="000000"/>
                  </a:solidFill>
                  <a:ea typeface="Times New Roman"/>
                  <a:cs typeface="Times New Roman"/>
                </a:rPr>
                <a:t>A.f</a:t>
              </a:r>
              <a:r>
                <a:rPr lang="en-US" sz="2000" dirty="0" smtClean="0">
                  <a:solidFill>
                    <a:srgbClr val="808030"/>
                  </a:solidFill>
                  <a:ea typeface="Times New Roman"/>
                  <a:cs typeface="Times New Roman"/>
                </a:rPr>
                <a:t>(</a:t>
              </a:r>
              <a:r>
                <a:rPr lang="en-US" sz="2000" dirty="0" smtClean="0">
                  <a:solidFill>
                    <a:srgbClr val="000000"/>
                  </a:solidFill>
                  <a:ea typeface="Times New Roman"/>
                  <a:cs typeface="Times New Roman"/>
                </a:rPr>
                <a:t>B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)</a:t>
              </a:r>
              <a:r>
                <a:rPr lang="en-US" sz="2000" dirty="0">
                  <a:solidFill>
                    <a:srgbClr val="800080"/>
                  </a:solidFill>
                  <a:ea typeface="Times New Roman"/>
                  <a:cs typeface="Times New Roman"/>
                </a:rPr>
                <a:t>;</a:t>
              </a:r>
              <a:endParaRPr lang="en-US" sz="2000" dirty="0">
                <a:ea typeface="Calibri"/>
                <a:cs typeface="Times New Roman"/>
              </a:endParaRPr>
            </a:p>
            <a:p>
              <a:r>
                <a:rPr lang="en-US" sz="2000" dirty="0">
                  <a:solidFill>
                    <a:srgbClr val="800080"/>
                  </a:solidFill>
                  <a:ea typeface="Times New Roman"/>
                </a:rPr>
                <a:t>}</a:t>
              </a:r>
              <a:endParaRPr lang="en-US" sz="2000" dirty="0"/>
            </a:p>
          </p:txBody>
        </p:sp>
        <p:sp>
          <p:nvSpPr>
            <p:cNvPr id="11" name="TextBox 3"/>
            <p:cNvSpPr txBox="1">
              <a:spLocks noChangeArrowheads="1"/>
            </p:cNvSpPr>
            <p:nvPr/>
          </p:nvSpPr>
          <p:spPr bwMode="auto">
            <a:xfrm>
              <a:off x="4258234" y="2286000"/>
              <a:ext cx="3895165" cy="762000"/>
            </a:xfrm>
            <a:prstGeom prst="rect">
              <a:avLst/>
            </a:prstGeom>
            <a:solidFill>
              <a:srgbClr val="FFFF00">
                <a:alpha val="27058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ro-RO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858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ro-RO" dirty="0" err="1"/>
              <a:t>C</a:t>
            </a:r>
            <a:r>
              <a:rPr lang="en-US" altLang="ro-RO" dirty="0" err="1" smtClean="0"/>
              <a:t>lase</a:t>
            </a:r>
            <a:r>
              <a:rPr lang="en-US" altLang="ro-RO" dirty="0" smtClean="0"/>
              <a:t> </a:t>
            </a:r>
            <a:r>
              <a:rPr lang="en-US" altLang="ro-RO" dirty="0" err="1" smtClean="0"/>
              <a:t>prieten</a:t>
            </a:r>
            <a:endParaRPr lang="en-US" altLang="ro-RO" dirty="0" smtClean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ro-RO" sz="2400" dirty="0" err="1" smtClean="0"/>
              <a:t>Declararea</a:t>
            </a:r>
            <a:r>
              <a:rPr lang="en-US" altLang="ro-RO" sz="2400" dirty="0" smtClean="0"/>
              <a:t> </a:t>
            </a:r>
            <a:r>
              <a:rPr lang="en-US" altLang="ro-RO" sz="2400" dirty="0" err="1" smtClean="0"/>
              <a:t>unei</a:t>
            </a:r>
            <a:r>
              <a:rPr lang="en-US" altLang="ro-RO" sz="2400" dirty="0" smtClean="0"/>
              <a:t> </a:t>
            </a:r>
            <a:r>
              <a:rPr lang="en-US" altLang="ro-RO" sz="2400" dirty="0" err="1" smtClean="0"/>
              <a:t>clase</a:t>
            </a:r>
            <a:r>
              <a:rPr lang="en-US" altLang="ro-RO" sz="2400" dirty="0" smtClean="0"/>
              <a:t> Y ca </a:t>
            </a:r>
            <a:r>
              <a:rPr lang="en-US" altLang="ro-RO" sz="2400" dirty="0" err="1" smtClean="0"/>
              <a:t>prieten</a:t>
            </a:r>
            <a:r>
              <a:rPr lang="en-US" altLang="ro-RO" sz="2400" dirty="0" smtClean="0"/>
              <a:t> al </a:t>
            </a:r>
            <a:r>
              <a:rPr lang="en-US" altLang="ro-RO" sz="2400" dirty="0" err="1" smtClean="0"/>
              <a:t>unei</a:t>
            </a:r>
            <a:r>
              <a:rPr lang="en-US" altLang="ro-RO" sz="2400" dirty="0" smtClean="0"/>
              <a:t> </a:t>
            </a:r>
            <a:r>
              <a:rPr lang="en-US" altLang="ro-RO" sz="2400" dirty="0" err="1" smtClean="0"/>
              <a:t>clase</a:t>
            </a:r>
            <a:r>
              <a:rPr lang="en-US" altLang="ro-RO" sz="2400" dirty="0" smtClean="0"/>
              <a:t> X, are ca </a:t>
            </a:r>
            <a:r>
              <a:rPr lang="en-US" altLang="ro-RO" sz="2400" dirty="0" err="1" smtClean="0"/>
              <a:t>efect</a:t>
            </a:r>
            <a:r>
              <a:rPr lang="en-US" altLang="ro-RO" sz="2400" dirty="0" smtClean="0"/>
              <a:t> ca </a:t>
            </a:r>
            <a:r>
              <a:rPr lang="en-US" altLang="ro-RO" sz="2400" dirty="0" err="1" smtClean="0"/>
              <a:t>toate</a:t>
            </a:r>
            <a:r>
              <a:rPr lang="en-US" altLang="ro-RO" sz="2400" dirty="0" smtClean="0"/>
              <a:t> </a:t>
            </a:r>
            <a:r>
              <a:rPr lang="en-US" altLang="ro-RO" sz="2400" dirty="0" err="1" smtClean="0"/>
              <a:t>functiile</a:t>
            </a:r>
            <a:r>
              <a:rPr lang="en-US" altLang="ro-RO" sz="2400" dirty="0" smtClean="0"/>
              <a:t> </a:t>
            </a:r>
            <a:r>
              <a:rPr lang="en-US" altLang="ro-RO" sz="2400" dirty="0" err="1" smtClean="0"/>
              <a:t>membre</a:t>
            </a:r>
            <a:r>
              <a:rPr lang="en-US" altLang="ro-RO" sz="2400" dirty="0" smtClean="0"/>
              <a:t> ale </a:t>
            </a:r>
            <a:r>
              <a:rPr lang="en-US" altLang="ro-RO" sz="2400" dirty="0" err="1" smtClean="0"/>
              <a:t>clasei</a:t>
            </a:r>
            <a:r>
              <a:rPr lang="en-US" altLang="ro-RO" sz="2400" dirty="0" smtClean="0"/>
              <a:t> Y au </a:t>
            </a:r>
            <a:r>
              <a:rPr lang="en-US" altLang="ro-RO" sz="2400" dirty="0" err="1" smtClean="0"/>
              <a:t>acces</a:t>
            </a:r>
            <a:r>
              <a:rPr lang="en-US" altLang="ro-RO" sz="2400" dirty="0" smtClean="0"/>
              <a:t> la </a:t>
            </a:r>
            <a:r>
              <a:rPr lang="en-US" altLang="ro-RO" sz="2400" dirty="0" err="1" smtClean="0"/>
              <a:t>membrii</a:t>
            </a:r>
            <a:r>
              <a:rPr lang="en-US" altLang="ro-RO" sz="2400" dirty="0" smtClean="0"/>
              <a:t> </a:t>
            </a:r>
            <a:r>
              <a:rPr lang="en-US" altLang="ro-RO" sz="2400" dirty="0" err="1" smtClean="0"/>
              <a:t>privati</a:t>
            </a:r>
            <a:r>
              <a:rPr lang="en-US" altLang="ro-RO" sz="2400" dirty="0" smtClean="0"/>
              <a:t> </a:t>
            </a:r>
            <a:r>
              <a:rPr lang="en-US" altLang="ro-RO" sz="2400" dirty="0" err="1" smtClean="0"/>
              <a:t>ai</a:t>
            </a:r>
            <a:r>
              <a:rPr lang="en-US" altLang="ro-RO" sz="2400" dirty="0" smtClean="0"/>
              <a:t> </a:t>
            </a:r>
            <a:r>
              <a:rPr lang="en-US" altLang="ro-RO" sz="2400" dirty="0" err="1" smtClean="0"/>
              <a:t>clasei</a:t>
            </a:r>
            <a:r>
              <a:rPr lang="en-US" altLang="ro-RO" sz="2400" dirty="0" smtClean="0"/>
              <a:t> X.</a:t>
            </a:r>
          </a:p>
        </p:txBody>
      </p:sp>
      <p:sp>
        <p:nvSpPr>
          <p:cNvPr id="39940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39941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up 5"/>
          <p:cNvGrpSpPr/>
          <p:nvPr/>
        </p:nvGrpSpPr>
        <p:grpSpPr>
          <a:xfrm>
            <a:off x="381000" y="2894587"/>
            <a:ext cx="4743450" cy="3631763"/>
            <a:chOff x="381000" y="2442150"/>
            <a:chExt cx="3657600" cy="3631763"/>
          </a:xfrm>
        </p:grpSpPr>
        <p:sp>
          <p:nvSpPr>
            <p:cNvPr id="7" name="Rectangle 6"/>
            <p:cNvSpPr/>
            <p:nvPr/>
          </p:nvSpPr>
          <p:spPr>
            <a:xfrm>
              <a:off x="381000" y="2442150"/>
              <a:ext cx="3657600" cy="36317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4A43"/>
                  </a:solidFill>
                  <a:latin typeface="+mj-lt"/>
                  <a:ea typeface="Times New Roman"/>
                  <a:cs typeface="Times New Roman"/>
                </a:rPr>
                <a:t>#include </a:t>
              </a:r>
              <a:r>
                <a:rPr lang="en-US" sz="2000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&lt;</a:t>
              </a:r>
              <a:r>
                <a:rPr lang="en-US" sz="2000" dirty="0" err="1">
                  <a:solidFill>
                    <a:srgbClr val="40015A"/>
                  </a:solidFill>
                  <a:latin typeface="+mj-lt"/>
                  <a:ea typeface="Times New Roman"/>
                  <a:cs typeface="Times New Roman"/>
                </a:rPr>
                <a:t>iostream</a:t>
              </a:r>
              <a:r>
                <a:rPr lang="en-US" sz="2000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&gt;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b="1" dirty="0" smtClean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class</a:t>
              </a:r>
              <a:r>
                <a:rPr lang="en-US" sz="2000" dirty="0" smtClean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C1 </a:t>
              </a:r>
              <a:r>
                <a:rPr lang="en-US" sz="2000" dirty="0" smtClean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{</a:t>
              </a:r>
              <a:r>
                <a:rPr lang="en-US" sz="2000" dirty="0" smtClean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   </a:t>
              </a:r>
              <a:r>
                <a:rPr lang="en-US" sz="2000" b="1" dirty="0" err="1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int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x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public</a:t>
              </a:r>
              <a:r>
                <a:rPr lang="en-US" sz="2000" dirty="0">
                  <a:solidFill>
                    <a:srgbClr val="E34ADC"/>
                  </a:solidFill>
                  <a:latin typeface="+mj-lt"/>
                  <a:ea typeface="Times New Roman"/>
                  <a:cs typeface="Times New Roman"/>
                </a:rPr>
                <a:t>: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   </a:t>
              </a:r>
              <a:r>
                <a:rPr lang="en-US" sz="2000" b="1" dirty="0" smtClean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friend</a:t>
              </a:r>
              <a:r>
                <a:rPr lang="en-US" sz="2000" dirty="0" smtClean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2000" b="1" dirty="0" smtClean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class</a:t>
              </a:r>
              <a:r>
                <a:rPr lang="en-US" sz="2000" dirty="0" smtClean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C2</a:t>
              </a:r>
              <a:r>
                <a:rPr lang="en-US" sz="2000" dirty="0" smtClean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};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 </a:t>
              </a:r>
              <a:r>
                <a:rPr lang="en-US" sz="2000" b="1" dirty="0" smtClean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class</a:t>
              </a:r>
              <a:r>
                <a:rPr lang="en-US" sz="2000" dirty="0" smtClean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C2 </a:t>
              </a:r>
              <a:r>
                <a:rPr lang="en-US" sz="2000" dirty="0" smtClean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{</a:t>
              </a:r>
              <a:r>
                <a:rPr lang="en-US" sz="2000" dirty="0" smtClean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public</a:t>
              </a:r>
              <a:r>
                <a:rPr lang="en-US" sz="2000" dirty="0">
                  <a:solidFill>
                    <a:srgbClr val="E34ADC"/>
                  </a:solidFill>
                  <a:latin typeface="+mj-lt"/>
                  <a:ea typeface="Times New Roman"/>
                  <a:cs typeface="Times New Roman"/>
                </a:rPr>
                <a:t>: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   </a:t>
              </a: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void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2000" dirty="0" err="1" smtClean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set_x</a:t>
              </a:r>
              <a:r>
                <a:rPr lang="en-US" sz="2000" dirty="0" smtClean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(</a:t>
              </a:r>
              <a:r>
                <a:rPr lang="en-US" sz="2000" b="1" dirty="0" err="1" smtClean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int</a:t>
              </a:r>
              <a:r>
                <a:rPr lang="en-US" sz="2000" dirty="0" smtClean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a, C1&amp; </a:t>
              </a:r>
              <a:r>
                <a:rPr lang="en-US" sz="2000" dirty="0" err="1" smtClean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ob</a:t>
              </a:r>
              <a:r>
                <a:rPr lang="en-US" sz="2000" dirty="0" smtClean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)</a:t>
              </a:r>
              <a:r>
                <a:rPr lang="en-US" sz="2000" dirty="0" smtClean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{</a:t>
              </a:r>
              <a:r>
                <a:rPr lang="en-US" sz="2000" dirty="0" smtClean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2000" dirty="0" err="1" smtClean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ob.x</a:t>
              </a:r>
              <a:r>
                <a:rPr lang="en-US" sz="2000" dirty="0" smtClean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2000" dirty="0" smtClean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=</a:t>
              </a:r>
              <a:r>
                <a:rPr lang="en-US" sz="2000" dirty="0" smtClean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a</a:t>
              </a:r>
              <a:r>
                <a:rPr lang="en-US" sz="2000" dirty="0" smtClean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;}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   </a:t>
              </a:r>
              <a:r>
                <a:rPr lang="en-US" sz="2000" b="1" dirty="0" err="1" smtClean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int</a:t>
              </a:r>
              <a:r>
                <a:rPr lang="en-US" sz="2000" dirty="0" smtClean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2000" dirty="0" err="1" smtClean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get_x</a:t>
              </a:r>
              <a:r>
                <a:rPr lang="en-US" sz="2000" dirty="0" smtClean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2000" dirty="0" smtClean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(</a:t>
              </a:r>
              <a:r>
                <a:rPr lang="en-US" sz="2000" dirty="0" smtClean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C1 </a:t>
              </a:r>
              <a:r>
                <a:rPr lang="en-US" sz="2000" dirty="0" err="1" smtClean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ob</a:t>
              </a:r>
              <a:r>
                <a:rPr lang="en-US" sz="2000" dirty="0" smtClean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) {return </a:t>
              </a:r>
              <a:r>
                <a:rPr lang="en-US" sz="2000" dirty="0" err="1" smtClean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ob.x</a:t>
              </a:r>
              <a:r>
                <a:rPr lang="en-US" sz="2000" dirty="0" smtClean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;}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 smtClean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};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</p:txBody>
        </p:sp>
        <p:sp>
          <p:nvSpPr>
            <p:cNvPr id="8" name="TextBox 3"/>
            <p:cNvSpPr txBox="1">
              <a:spLocks noChangeArrowheads="1"/>
            </p:cNvSpPr>
            <p:nvPr/>
          </p:nvSpPr>
          <p:spPr bwMode="auto">
            <a:xfrm>
              <a:off x="533400" y="3576637"/>
              <a:ext cx="1561947" cy="461963"/>
            </a:xfrm>
            <a:prstGeom prst="rect">
              <a:avLst/>
            </a:prstGeom>
            <a:solidFill>
              <a:srgbClr val="FFFF00">
                <a:alpha val="27058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ro-RO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5791200" y="3048000"/>
            <a:ext cx="3048000" cy="2877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000" dirty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b="1" dirty="0" err="1" smtClean="0">
                <a:solidFill>
                  <a:srgbClr val="800000"/>
                </a:solidFill>
                <a:ea typeface="Times New Roman"/>
                <a:cs typeface="Times New Roman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ea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400000"/>
                </a:solidFill>
                <a:ea typeface="Times New Roman"/>
                <a:cs typeface="Times New Roman"/>
              </a:rPr>
              <a:t>main</a:t>
            </a:r>
            <a:r>
              <a:rPr lang="en-US" sz="2000" dirty="0">
                <a:solidFill>
                  <a:srgbClr val="808030"/>
                </a:solidFill>
                <a:ea typeface="Times New Roman"/>
                <a:cs typeface="Times New Roman"/>
              </a:rPr>
              <a:t>()</a:t>
            </a:r>
            <a:endParaRPr lang="en-US" sz="2000" dirty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800080"/>
                </a:solidFill>
                <a:ea typeface="Times New Roman"/>
                <a:cs typeface="Times New Roman"/>
              </a:rPr>
              <a:t>{</a:t>
            </a:r>
            <a:endParaRPr lang="en-US" sz="2000" dirty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/>
                <a:cs typeface="Times New Roman"/>
              </a:rPr>
              <a:t>    C1 A</a:t>
            </a:r>
            <a:r>
              <a:rPr lang="en-US" sz="2000" dirty="0">
                <a:solidFill>
                  <a:srgbClr val="800080"/>
                </a:solidFill>
                <a:ea typeface="Times New Roman"/>
                <a:cs typeface="Times New Roman"/>
              </a:rPr>
              <a:t>;</a:t>
            </a:r>
            <a:endParaRPr lang="en-US" sz="2000" dirty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/>
                <a:cs typeface="Times New Roman"/>
              </a:rPr>
              <a:t>    C2 B</a:t>
            </a:r>
            <a:r>
              <a:rPr lang="en-US" sz="2000" dirty="0">
                <a:solidFill>
                  <a:srgbClr val="800080"/>
                </a:solidFill>
                <a:ea typeface="Times New Roman"/>
                <a:cs typeface="Times New Roman"/>
              </a:rPr>
              <a:t>;</a:t>
            </a:r>
            <a:endParaRPr lang="en-US" sz="2000" dirty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/>
                <a:cs typeface="Times New Roman"/>
              </a:rPr>
              <a:t>    </a:t>
            </a:r>
            <a:r>
              <a:rPr lang="en-US" sz="2000" dirty="0" err="1" smtClean="0">
                <a:solidFill>
                  <a:srgbClr val="000000"/>
                </a:solidFill>
                <a:ea typeface="Times New Roman"/>
                <a:cs typeface="Times New Roman"/>
              </a:rPr>
              <a:t>B</a:t>
            </a:r>
            <a:r>
              <a:rPr lang="en-US" sz="2000" dirty="0" err="1" smtClean="0">
                <a:solidFill>
                  <a:srgbClr val="808030"/>
                </a:solidFill>
                <a:ea typeface="Times New Roman"/>
                <a:cs typeface="Times New Roman"/>
              </a:rPr>
              <a:t>.</a:t>
            </a:r>
            <a:r>
              <a:rPr lang="en-US" sz="2000" dirty="0" err="1" smtClean="0">
                <a:solidFill>
                  <a:srgbClr val="000000"/>
                </a:solidFill>
                <a:ea typeface="Times New Roman"/>
                <a:cs typeface="Times New Roman"/>
              </a:rPr>
              <a:t>set_x</a:t>
            </a:r>
            <a:r>
              <a:rPr lang="en-US" sz="2000" dirty="0" smtClean="0">
                <a:solidFill>
                  <a:srgbClr val="808030"/>
                </a:solidFill>
                <a:ea typeface="Times New Roman"/>
                <a:cs typeface="Times New Roman"/>
              </a:rPr>
              <a:t>(</a:t>
            </a:r>
            <a:r>
              <a:rPr lang="en-US" sz="2000" dirty="0" smtClean="0">
                <a:solidFill>
                  <a:srgbClr val="008C00"/>
                </a:solidFill>
                <a:ea typeface="Times New Roman"/>
                <a:cs typeface="Times New Roman"/>
              </a:rPr>
              <a:t>10,A</a:t>
            </a:r>
            <a:r>
              <a:rPr lang="en-US" sz="2000" dirty="0" smtClean="0">
                <a:solidFill>
                  <a:srgbClr val="808030"/>
                </a:solidFill>
                <a:ea typeface="Times New Roman"/>
                <a:cs typeface="Times New Roman"/>
              </a:rPr>
              <a:t>)</a:t>
            </a:r>
            <a:r>
              <a:rPr lang="en-US" sz="2000" dirty="0" smtClean="0">
                <a:solidFill>
                  <a:srgbClr val="800080"/>
                </a:solidFill>
                <a:ea typeface="Times New Roman"/>
                <a:cs typeface="Times New Roman"/>
              </a:rPr>
              <a:t>;</a:t>
            </a:r>
            <a:endParaRPr lang="en-US" sz="2000" dirty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/>
                <a:cs typeface="Times New Roman"/>
              </a:rPr>
              <a:t>    </a:t>
            </a:r>
            <a:r>
              <a:rPr lang="en-US" sz="2000" dirty="0" err="1" smtClean="0">
                <a:solidFill>
                  <a:srgbClr val="000000"/>
                </a:solidFill>
                <a:ea typeface="Times New Roman"/>
                <a:cs typeface="Times New Roman"/>
              </a:rPr>
              <a:t>std</a:t>
            </a:r>
            <a:r>
              <a:rPr lang="en-US" sz="2000" dirty="0" smtClean="0">
                <a:solidFill>
                  <a:srgbClr val="000000"/>
                </a:solidFill>
                <a:ea typeface="Times New Roman"/>
                <a:cs typeface="Times New Roman"/>
              </a:rPr>
              <a:t>::</a:t>
            </a:r>
            <a:r>
              <a:rPr lang="en-US" sz="2000" dirty="0" err="1" smtClean="0">
                <a:solidFill>
                  <a:srgbClr val="000000"/>
                </a:solidFill>
                <a:ea typeface="Times New Roman"/>
                <a:cs typeface="Times New Roman"/>
              </a:rPr>
              <a:t>cout</a:t>
            </a:r>
            <a:r>
              <a:rPr lang="en-US" sz="2000" dirty="0" smtClean="0">
                <a:solidFill>
                  <a:srgbClr val="000000"/>
                </a:solidFill>
                <a:ea typeface="Times New Roman"/>
                <a:cs typeface="Times New Roman"/>
              </a:rPr>
              <a:t>&lt;&lt;</a:t>
            </a:r>
            <a:r>
              <a:rPr lang="en-US" sz="2000" dirty="0" err="1" smtClean="0">
                <a:solidFill>
                  <a:srgbClr val="000000"/>
                </a:solidFill>
                <a:ea typeface="Times New Roman"/>
                <a:cs typeface="Times New Roman"/>
              </a:rPr>
              <a:t>B</a:t>
            </a:r>
            <a:r>
              <a:rPr lang="en-US" sz="2000" dirty="0" err="1" smtClean="0">
                <a:solidFill>
                  <a:srgbClr val="808030"/>
                </a:solidFill>
                <a:ea typeface="Times New Roman"/>
                <a:cs typeface="Times New Roman"/>
              </a:rPr>
              <a:t>.get_x</a:t>
            </a:r>
            <a:r>
              <a:rPr lang="en-US" sz="2000" dirty="0" smtClean="0">
                <a:solidFill>
                  <a:srgbClr val="808030"/>
                </a:solidFill>
                <a:ea typeface="Times New Roman"/>
                <a:cs typeface="Times New Roman"/>
              </a:rPr>
              <a:t>(</a:t>
            </a:r>
            <a:r>
              <a:rPr lang="en-US" sz="2000" dirty="0">
                <a:solidFill>
                  <a:srgbClr val="008C00"/>
                </a:solidFill>
                <a:ea typeface="Times New Roman"/>
                <a:cs typeface="Times New Roman"/>
              </a:rPr>
              <a:t>A</a:t>
            </a:r>
            <a:r>
              <a:rPr lang="en-US" sz="2000" dirty="0" smtClean="0">
                <a:solidFill>
                  <a:srgbClr val="808030"/>
                </a:solidFill>
                <a:ea typeface="Times New Roman"/>
                <a:cs typeface="Times New Roman"/>
              </a:rPr>
              <a:t>)</a:t>
            </a:r>
            <a:r>
              <a:rPr lang="en-US" sz="2000" dirty="0" smtClean="0">
                <a:solidFill>
                  <a:srgbClr val="800080"/>
                </a:solidFill>
                <a:ea typeface="Times New Roman"/>
                <a:cs typeface="Times New Roman"/>
              </a:rPr>
              <a:t>;</a:t>
            </a:r>
            <a:endParaRPr lang="en-US" sz="2000" dirty="0">
              <a:ea typeface="Calibri"/>
              <a:cs typeface="Times New Roman"/>
            </a:endParaRPr>
          </a:p>
          <a:p>
            <a:r>
              <a:rPr lang="en-US" sz="2000" dirty="0">
                <a:solidFill>
                  <a:srgbClr val="800080"/>
                </a:solidFill>
                <a:ea typeface="Times New Roman"/>
              </a:rPr>
              <a:t>}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 dirty="0" err="1"/>
              <a:t>F</a:t>
            </a:r>
            <a:r>
              <a:rPr lang="en-US" altLang="ro-RO" dirty="0" err="1" smtClean="0"/>
              <a:t>unctii</a:t>
            </a:r>
            <a:r>
              <a:rPr lang="en-US" altLang="ro-RO" dirty="0" smtClean="0"/>
              <a:t> inline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ro-RO" smtClean="0"/>
              <a:t>executie rapida</a:t>
            </a:r>
          </a:p>
          <a:p>
            <a:pPr eaLnBrk="1" hangingPunct="1"/>
            <a:r>
              <a:rPr lang="en-US" altLang="ro-RO" smtClean="0"/>
              <a:t>este o sugestie/cerere pentru compilator</a:t>
            </a:r>
          </a:p>
          <a:p>
            <a:pPr eaLnBrk="1" hangingPunct="1"/>
            <a:r>
              <a:rPr lang="en-US" altLang="ro-RO" smtClean="0"/>
              <a:t>pentru functii foarte mici</a:t>
            </a:r>
          </a:p>
          <a:p>
            <a:pPr eaLnBrk="1" hangingPunct="1"/>
            <a:r>
              <a:rPr lang="en-US" altLang="ro-RO" smtClean="0"/>
              <a:t>pot fi si membri ai unei clase</a:t>
            </a:r>
          </a:p>
        </p:txBody>
      </p:sp>
      <p:sp>
        <p:nvSpPr>
          <p:cNvPr id="44036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44037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85800" y="4648200"/>
            <a:ext cx="7772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ro-RO" kern="0" dirty="0" err="1" smtClean="0"/>
              <a:t>foarte</a:t>
            </a:r>
            <a:r>
              <a:rPr lang="en-US" altLang="ro-RO" kern="0" dirty="0" smtClean="0"/>
              <a:t> </a:t>
            </a:r>
            <a:r>
              <a:rPr lang="en-US" altLang="ro-RO" kern="0" dirty="0" err="1" smtClean="0"/>
              <a:t>comune</a:t>
            </a:r>
            <a:r>
              <a:rPr lang="en-US" altLang="ro-RO" kern="0" dirty="0" smtClean="0"/>
              <a:t> in </a:t>
            </a:r>
            <a:r>
              <a:rPr lang="en-US" altLang="ro-RO" kern="0" dirty="0" err="1" smtClean="0"/>
              <a:t>clase</a:t>
            </a:r>
            <a:endParaRPr lang="en-US" altLang="ro-RO" kern="0" dirty="0" smtClean="0"/>
          </a:p>
          <a:p>
            <a:pPr eaLnBrk="1" hangingPunct="1"/>
            <a:r>
              <a:rPr lang="en-US" altLang="ro-RO" kern="0" dirty="0" err="1" smtClean="0"/>
              <a:t>doua</a:t>
            </a:r>
            <a:r>
              <a:rPr lang="en-US" altLang="ro-RO" kern="0" dirty="0" smtClean="0"/>
              <a:t> </a:t>
            </a:r>
            <a:r>
              <a:rPr lang="en-US" altLang="ro-RO" kern="0" dirty="0" err="1" smtClean="0"/>
              <a:t>tipuri</a:t>
            </a:r>
            <a:r>
              <a:rPr lang="en-US" altLang="ro-RO" kern="0" dirty="0" smtClean="0"/>
              <a:t>: explicit (</a:t>
            </a:r>
            <a:r>
              <a:rPr lang="en-US" altLang="ro-RO" kern="0" dirty="0" smtClean="0">
                <a:solidFill>
                  <a:srgbClr val="FF0000"/>
                </a:solidFill>
              </a:rPr>
              <a:t>inline</a:t>
            </a:r>
            <a:r>
              <a:rPr lang="en-US" altLang="ro-RO" kern="0" dirty="0" smtClean="0"/>
              <a:t>) </a:t>
            </a:r>
            <a:r>
              <a:rPr lang="en-US" altLang="ro-RO" kern="0" dirty="0" err="1" smtClean="0"/>
              <a:t>si</a:t>
            </a:r>
            <a:r>
              <a:rPr lang="en-US" altLang="ro-RO" kern="0" dirty="0" smtClean="0"/>
              <a:t> implicit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 dirty="0" smtClean="0"/>
              <a:t>Explicit inline</a:t>
            </a:r>
          </a:p>
        </p:txBody>
      </p:sp>
      <p:sp>
        <p:nvSpPr>
          <p:cNvPr id="4198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41989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57200" y="1565275"/>
            <a:ext cx="45720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sz="2000" dirty="0">
                <a:solidFill>
                  <a:srgbClr val="004A43"/>
                </a:solidFill>
              </a:rPr>
              <a:t>#include </a:t>
            </a:r>
            <a:r>
              <a:rPr lang="ro-RO" sz="2000" dirty="0">
                <a:solidFill>
                  <a:srgbClr val="800000"/>
                </a:solidFill>
              </a:rPr>
              <a:t>&lt;</a:t>
            </a:r>
            <a:r>
              <a:rPr lang="ro-RO" sz="2000" dirty="0">
                <a:solidFill>
                  <a:srgbClr val="40015A"/>
                </a:solidFill>
              </a:rPr>
              <a:t>iostream</a:t>
            </a:r>
            <a:r>
              <a:rPr lang="ro-RO" sz="2000" dirty="0">
                <a:solidFill>
                  <a:srgbClr val="800000"/>
                </a:solidFill>
              </a:rPr>
              <a:t>&gt;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ro-RO" sz="2000" b="1" dirty="0">
                <a:solidFill>
                  <a:srgbClr val="800000"/>
                </a:solidFill>
              </a:rPr>
              <a:t>using</a:t>
            </a:r>
            <a:r>
              <a:rPr lang="ro-RO" sz="2000" dirty="0"/>
              <a:t> </a:t>
            </a:r>
            <a:r>
              <a:rPr lang="ro-RO" sz="2000" b="1" dirty="0">
                <a:solidFill>
                  <a:srgbClr val="800000"/>
                </a:solidFill>
              </a:rPr>
              <a:t>namespace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666616"/>
                </a:solidFill>
              </a:rPr>
              <a:t>std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endParaRPr lang="en-US" sz="2000" b="1" dirty="0">
              <a:solidFill>
                <a:srgbClr val="800000"/>
              </a:solidFill>
            </a:endParaRPr>
          </a:p>
          <a:p>
            <a:r>
              <a:rPr lang="ro-RO" sz="2000" b="1" dirty="0">
                <a:solidFill>
                  <a:srgbClr val="800000"/>
                </a:solidFill>
              </a:rPr>
              <a:t>inline</a:t>
            </a:r>
            <a:r>
              <a:rPr lang="ro-RO" sz="2000" dirty="0"/>
              <a:t> </a:t>
            </a:r>
            <a:r>
              <a:rPr lang="ro-RO" sz="2000" b="1" dirty="0">
                <a:solidFill>
                  <a:srgbClr val="800000"/>
                </a:solidFill>
              </a:rPr>
              <a:t>int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603000"/>
                </a:solidFill>
              </a:rPr>
              <a:t>max</a:t>
            </a:r>
            <a:r>
              <a:rPr lang="ro-RO" sz="2000" dirty="0">
                <a:solidFill>
                  <a:srgbClr val="808030"/>
                </a:solidFill>
              </a:rPr>
              <a:t>(</a:t>
            </a:r>
            <a:r>
              <a:rPr lang="ro-RO" sz="2000" b="1" dirty="0">
                <a:solidFill>
                  <a:srgbClr val="800000"/>
                </a:solidFill>
              </a:rPr>
              <a:t>int</a:t>
            </a:r>
            <a:r>
              <a:rPr lang="ro-RO" sz="2000" dirty="0"/>
              <a:t> a</a:t>
            </a:r>
            <a:r>
              <a:rPr lang="ro-RO" sz="2000" dirty="0">
                <a:solidFill>
                  <a:srgbClr val="808030"/>
                </a:solidFill>
              </a:rPr>
              <a:t>,</a:t>
            </a:r>
            <a:r>
              <a:rPr lang="ro-RO" sz="2000" dirty="0"/>
              <a:t> </a:t>
            </a:r>
            <a:r>
              <a:rPr lang="ro-RO" sz="2000" b="1" dirty="0">
                <a:solidFill>
                  <a:srgbClr val="800000"/>
                </a:solidFill>
              </a:rPr>
              <a:t>int</a:t>
            </a:r>
            <a:r>
              <a:rPr lang="ro-RO" sz="2000" dirty="0"/>
              <a:t> b</a:t>
            </a:r>
            <a:r>
              <a:rPr lang="ro-RO" sz="2000" dirty="0">
                <a:solidFill>
                  <a:srgbClr val="808030"/>
                </a:solidFill>
              </a:rPr>
              <a:t>)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ro-RO" sz="2000" dirty="0">
                <a:solidFill>
                  <a:srgbClr val="800080"/>
                </a:solidFill>
              </a:rPr>
              <a:t>{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ro-RO" sz="2000" b="1" dirty="0">
                <a:solidFill>
                  <a:srgbClr val="800000"/>
                </a:solidFill>
              </a:rPr>
              <a:t>return</a:t>
            </a:r>
            <a:r>
              <a:rPr lang="ro-RO" sz="2000" dirty="0"/>
              <a:t> a</a:t>
            </a:r>
            <a:r>
              <a:rPr lang="ro-RO" sz="2000" dirty="0">
                <a:solidFill>
                  <a:srgbClr val="808030"/>
                </a:solidFill>
              </a:rPr>
              <a:t>&gt;</a:t>
            </a:r>
            <a:r>
              <a:rPr lang="ro-RO" sz="2000" dirty="0"/>
              <a:t>b </a:t>
            </a:r>
            <a:r>
              <a:rPr lang="ro-RO" sz="2000" dirty="0">
                <a:solidFill>
                  <a:srgbClr val="800080"/>
                </a:solidFill>
              </a:rPr>
              <a:t>?</a:t>
            </a:r>
            <a:r>
              <a:rPr lang="ro-RO" sz="2000" dirty="0"/>
              <a:t> a </a:t>
            </a:r>
            <a:r>
              <a:rPr lang="ro-RO" sz="2000" dirty="0">
                <a:solidFill>
                  <a:srgbClr val="800080"/>
                </a:solidFill>
              </a:rPr>
              <a:t>:</a:t>
            </a:r>
            <a:r>
              <a:rPr lang="ro-RO" sz="2000" dirty="0"/>
              <a:t> b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ro-RO" sz="2000" dirty="0">
                <a:solidFill>
                  <a:srgbClr val="800080"/>
                </a:solidFill>
              </a:rPr>
              <a:t>}</a:t>
            </a:r>
            <a:r>
              <a:rPr lang="ro-RO" sz="2000" dirty="0"/>
              <a:t> </a:t>
            </a:r>
            <a:endParaRPr lang="en-US" sz="2000" dirty="0"/>
          </a:p>
          <a:p>
            <a:endParaRPr lang="en-US" sz="2000" b="1" dirty="0">
              <a:solidFill>
                <a:srgbClr val="800000"/>
              </a:solidFill>
            </a:endParaRPr>
          </a:p>
          <a:p>
            <a:r>
              <a:rPr lang="ro-RO" sz="2000" b="1" dirty="0">
                <a:solidFill>
                  <a:srgbClr val="800000"/>
                </a:solidFill>
              </a:rPr>
              <a:t>int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400000"/>
                </a:solidFill>
              </a:rPr>
              <a:t>main</a:t>
            </a:r>
            <a:r>
              <a:rPr lang="ro-RO" sz="2000" dirty="0">
                <a:solidFill>
                  <a:srgbClr val="808030"/>
                </a:solidFill>
              </a:rPr>
              <a:t>()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ro-RO" sz="2000" dirty="0">
                <a:solidFill>
                  <a:srgbClr val="800080"/>
                </a:solidFill>
              </a:rPr>
              <a:t>{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en-US" sz="2000" dirty="0">
                <a:solidFill>
                  <a:srgbClr val="603000"/>
                </a:solidFill>
              </a:rPr>
              <a:t>	</a:t>
            </a:r>
            <a:r>
              <a:rPr lang="ro-RO" sz="2000" dirty="0">
                <a:solidFill>
                  <a:srgbClr val="603000"/>
                </a:solidFill>
              </a:rPr>
              <a:t>cout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8030"/>
                </a:solidFill>
              </a:rPr>
              <a:t>&lt;&lt;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603000"/>
                </a:solidFill>
              </a:rPr>
              <a:t>max</a:t>
            </a:r>
            <a:r>
              <a:rPr lang="ro-RO" sz="2000" dirty="0">
                <a:solidFill>
                  <a:srgbClr val="808030"/>
                </a:solidFill>
              </a:rPr>
              <a:t>(</a:t>
            </a:r>
            <a:r>
              <a:rPr lang="ro-RO" sz="2000" dirty="0">
                <a:solidFill>
                  <a:srgbClr val="008C00"/>
                </a:solidFill>
              </a:rPr>
              <a:t>10</a:t>
            </a:r>
            <a:r>
              <a:rPr lang="ro-RO" sz="2000" dirty="0">
                <a:solidFill>
                  <a:srgbClr val="808030"/>
                </a:solidFill>
              </a:rPr>
              <a:t>,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008C00"/>
                </a:solidFill>
              </a:rPr>
              <a:t>20</a:t>
            </a:r>
            <a:r>
              <a:rPr lang="ro-RO" sz="2000" dirty="0">
                <a:solidFill>
                  <a:srgbClr val="808030"/>
                </a:solidFill>
              </a:rPr>
              <a:t>)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en-US" sz="2000" dirty="0">
                <a:solidFill>
                  <a:srgbClr val="603000"/>
                </a:solidFill>
              </a:rPr>
              <a:t>	</a:t>
            </a:r>
            <a:r>
              <a:rPr lang="ro-RO" sz="2000" dirty="0">
                <a:solidFill>
                  <a:srgbClr val="603000"/>
                </a:solidFill>
              </a:rPr>
              <a:t>cout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8030"/>
                </a:solidFill>
              </a:rPr>
              <a:t>&lt;&lt;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0000"/>
                </a:solidFill>
              </a:rPr>
              <a:t>"</a:t>
            </a:r>
            <a:r>
              <a:rPr lang="ro-RO" sz="2000" dirty="0">
                <a:solidFill>
                  <a:srgbClr val="0000E6"/>
                </a:solidFill>
              </a:rPr>
              <a:t> </a:t>
            </a:r>
            <a:r>
              <a:rPr lang="ro-RO" sz="2000" dirty="0">
                <a:solidFill>
                  <a:srgbClr val="800000"/>
                </a:solidFill>
              </a:rPr>
              <a:t>"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8030"/>
                </a:solidFill>
              </a:rPr>
              <a:t>&lt;&lt;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603000"/>
                </a:solidFill>
              </a:rPr>
              <a:t>max</a:t>
            </a:r>
            <a:r>
              <a:rPr lang="ro-RO" sz="2000" dirty="0">
                <a:solidFill>
                  <a:srgbClr val="808030"/>
                </a:solidFill>
              </a:rPr>
              <a:t>(</a:t>
            </a:r>
            <a:r>
              <a:rPr lang="ro-RO" sz="2000" dirty="0">
                <a:solidFill>
                  <a:srgbClr val="008C00"/>
                </a:solidFill>
              </a:rPr>
              <a:t>99</a:t>
            </a:r>
            <a:r>
              <a:rPr lang="ro-RO" sz="2000" dirty="0">
                <a:solidFill>
                  <a:srgbClr val="808030"/>
                </a:solidFill>
              </a:rPr>
              <a:t>,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008C00"/>
                </a:solidFill>
              </a:rPr>
              <a:t>88</a:t>
            </a:r>
            <a:r>
              <a:rPr lang="ro-RO" sz="2000" dirty="0">
                <a:solidFill>
                  <a:srgbClr val="808030"/>
                </a:solidFill>
              </a:rPr>
              <a:t>)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ro-RO" sz="2000" b="1" dirty="0">
                <a:solidFill>
                  <a:srgbClr val="800000"/>
                </a:solidFill>
              </a:rPr>
              <a:t>return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008C00"/>
                </a:solidFill>
              </a:rPr>
              <a:t>0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ro-RO" sz="2000" dirty="0">
                <a:solidFill>
                  <a:srgbClr val="800080"/>
                </a:solidFill>
              </a:rPr>
              <a:t>}</a:t>
            </a:r>
            <a:endParaRPr lang="en-US" altLang="ro-RO" sz="2000" b="1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4419600" y="1565275"/>
            <a:ext cx="457200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004A43"/>
                </a:solidFill>
              </a:rPr>
              <a:t>#include </a:t>
            </a:r>
            <a:r>
              <a:rPr lang="en-US" sz="2000" dirty="0">
                <a:solidFill>
                  <a:srgbClr val="800000"/>
                </a:solidFill>
              </a:rPr>
              <a:t>&lt;</a:t>
            </a:r>
            <a:r>
              <a:rPr lang="en-US" sz="2000" dirty="0" err="1">
                <a:solidFill>
                  <a:srgbClr val="40015A"/>
                </a:solidFill>
              </a:rPr>
              <a:t>iostream</a:t>
            </a:r>
            <a:r>
              <a:rPr lang="en-US" sz="2000" dirty="0">
                <a:solidFill>
                  <a:srgbClr val="800000"/>
                </a:solidFill>
              </a:rPr>
              <a:t>&gt;</a:t>
            </a: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800000"/>
                </a:solidFill>
              </a:rPr>
              <a:t>using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800000"/>
                </a:solidFill>
              </a:rPr>
              <a:t>namespace</a:t>
            </a:r>
            <a:r>
              <a:rPr lang="en-US" sz="2000" dirty="0"/>
              <a:t> </a:t>
            </a:r>
            <a:r>
              <a:rPr lang="en-US" sz="2000" dirty="0" err="1">
                <a:solidFill>
                  <a:srgbClr val="666616"/>
                </a:solidFill>
              </a:rPr>
              <a:t>std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</a:p>
          <a:p>
            <a:endParaRPr lang="en-US" sz="2000" b="1" dirty="0">
              <a:solidFill>
                <a:srgbClr val="800000"/>
              </a:solidFill>
            </a:endParaRPr>
          </a:p>
          <a:p>
            <a:r>
              <a:rPr lang="en-US" sz="2000" b="1" dirty="0" err="1">
                <a:solidFill>
                  <a:srgbClr val="800000"/>
                </a:solidFill>
              </a:rPr>
              <a:t>int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400000"/>
                </a:solidFill>
              </a:rPr>
              <a:t>main</a:t>
            </a:r>
            <a:r>
              <a:rPr lang="en-US" sz="2000" dirty="0">
                <a:solidFill>
                  <a:srgbClr val="808030"/>
                </a:solidFill>
              </a:rPr>
              <a:t>()</a:t>
            </a:r>
            <a:r>
              <a:rPr lang="en-US" sz="2000" dirty="0"/>
              <a:t> </a:t>
            </a:r>
          </a:p>
          <a:p>
            <a:r>
              <a:rPr lang="en-US" sz="2000" dirty="0">
                <a:solidFill>
                  <a:srgbClr val="800080"/>
                </a:solidFill>
              </a:rPr>
              <a:t>{</a:t>
            </a:r>
            <a:r>
              <a:rPr lang="en-US" sz="2000" dirty="0"/>
              <a:t> </a:t>
            </a:r>
          </a:p>
          <a:p>
            <a:r>
              <a:rPr lang="en-US" sz="2000" dirty="0">
                <a:solidFill>
                  <a:srgbClr val="603000"/>
                </a:solidFill>
              </a:rPr>
              <a:t>	</a:t>
            </a:r>
            <a:r>
              <a:rPr lang="en-US" sz="2000" dirty="0" err="1">
                <a:solidFill>
                  <a:srgbClr val="603000"/>
                </a:solidFill>
              </a:rPr>
              <a:t>cout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808030"/>
                </a:solidFill>
              </a:rPr>
              <a:t>&lt;&lt;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808030"/>
                </a:solidFill>
              </a:rPr>
              <a:t>(</a:t>
            </a:r>
            <a:r>
              <a:rPr lang="en-US" sz="2000" dirty="0">
                <a:solidFill>
                  <a:srgbClr val="008C00"/>
                </a:solidFill>
              </a:rPr>
              <a:t>10</a:t>
            </a:r>
            <a:r>
              <a:rPr lang="en-US" sz="2000" dirty="0">
                <a:solidFill>
                  <a:srgbClr val="808030"/>
                </a:solidFill>
              </a:rPr>
              <a:t>&gt;</a:t>
            </a:r>
            <a:r>
              <a:rPr lang="en-US" sz="2000" dirty="0">
                <a:solidFill>
                  <a:srgbClr val="008C00"/>
                </a:solidFill>
              </a:rPr>
              <a:t>20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800080"/>
                </a:solidFill>
              </a:rPr>
              <a:t>?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8C00"/>
                </a:solidFill>
              </a:rPr>
              <a:t>10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800080"/>
                </a:solidFill>
              </a:rPr>
              <a:t>: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8C00"/>
                </a:solidFill>
              </a:rPr>
              <a:t>20</a:t>
            </a:r>
            <a:r>
              <a:rPr lang="en-US" sz="2000" dirty="0">
                <a:solidFill>
                  <a:srgbClr val="808030"/>
                </a:solidFill>
              </a:rPr>
              <a:t>)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</a:p>
          <a:p>
            <a:r>
              <a:rPr lang="en-US" sz="2000" dirty="0">
                <a:solidFill>
                  <a:srgbClr val="603000"/>
                </a:solidFill>
              </a:rPr>
              <a:t>	</a:t>
            </a:r>
            <a:r>
              <a:rPr lang="en-US" sz="2000" dirty="0" err="1">
                <a:solidFill>
                  <a:srgbClr val="603000"/>
                </a:solidFill>
              </a:rPr>
              <a:t>cout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808030"/>
                </a:solidFill>
              </a:rPr>
              <a:t>&lt;&lt;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800000"/>
                </a:solidFill>
              </a:rPr>
              <a:t>"</a:t>
            </a:r>
            <a:r>
              <a:rPr lang="en-US" sz="2000" dirty="0">
                <a:solidFill>
                  <a:srgbClr val="0000E6"/>
                </a:solidFill>
              </a:rPr>
              <a:t> </a:t>
            </a:r>
            <a:r>
              <a:rPr lang="en-US" sz="2000" dirty="0">
                <a:solidFill>
                  <a:srgbClr val="800000"/>
                </a:solidFill>
              </a:rPr>
              <a:t>"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808030"/>
                </a:solidFill>
              </a:rPr>
              <a:t>&lt;&lt;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808030"/>
                </a:solidFill>
              </a:rPr>
              <a:t>(</a:t>
            </a:r>
            <a:r>
              <a:rPr lang="en-US" sz="2000" dirty="0">
                <a:solidFill>
                  <a:srgbClr val="008C00"/>
                </a:solidFill>
              </a:rPr>
              <a:t>99</a:t>
            </a:r>
            <a:r>
              <a:rPr lang="en-US" sz="2000" dirty="0">
                <a:solidFill>
                  <a:srgbClr val="808030"/>
                </a:solidFill>
              </a:rPr>
              <a:t>&gt;</a:t>
            </a:r>
            <a:r>
              <a:rPr lang="en-US" sz="2000" dirty="0">
                <a:solidFill>
                  <a:srgbClr val="008C00"/>
                </a:solidFill>
              </a:rPr>
              <a:t>88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800080"/>
                </a:solidFill>
              </a:rPr>
              <a:t>?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8C00"/>
                </a:solidFill>
              </a:rPr>
              <a:t>99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800080"/>
                </a:solidFill>
              </a:rPr>
              <a:t>: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8C00"/>
                </a:solidFill>
              </a:rPr>
              <a:t>88</a:t>
            </a:r>
            <a:r>
              <a:rPr lang="en-US" sz="2000" dirty="0">
                <a:solidFill>
                  <a:srgbClr val="808030"/>
                </a:solidFill>
              </a:rPr>
              <a:t>)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800000"/>
                </a:solidFill>
              </a:rPr>
              <a:t>	return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8C00"/>
                </a:solidFill>
              </a:rPr>
              <a:t>0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</a:p>
          <a:p>
            <a:r>
              <a:rPr lang="en-US" sz="2000" dirty="0">
                <a:solidFill>
                  <a:srgbClr val="800080"/>
                </a:solidFill>
              </a:rPr>
              <a:t>}</a:t>
            </a:r>
            <a:endParaRPr lang="en-US" altLang="ro-RO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4"/>
          <p:cNvSpPr>
            <a:spLocks noChangeArrowheads="1"/>
          </p:cNvSpPr>
          <p:nvPr/>
        </p:nvSpPr>
        <p:spPr bwMode="auto">
          <a:xfrm>
            <a:off x="533400" y="1768019"/>
            <a:ext cx="4572000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sz="2000" dirty="0">
                <a:solidFill>
                  <a:srgbClr val="004A43"/>
                </a:solidFill>
              </a:rPr>
              <a:t>#include </a:t>
            </a:r>
            <a:r>
              <a:rPr lang="ro-RO" sz="2000" dirty="0">
                <a:solidFill>
                  <a:srgbClr val="800000"/>
                </a:solidFill>
              </a:rPr>
              <a:t>&lt;</a:t>
            </a:r>
            <a:r>
              <a:rPr lang="ro-RO" sz="2000" dirty="0">
                <a:solidFill>
                  <a:srgbClr val="40015A"/>
                </a:solidFill>
              </a:rPr>
              <a:t>iostream</a:t>
            </a:r>
            <a:r>
              <a:rPr lang="ro-RO" sz="2000" dirty="0">
                <a:solidFill>
                  <a:srgbClr val="800000"/>
                </a:solidFill>
              </a:rPr>
              <a:t>&gt;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ro-RO" sz="2000" b="1" dirty="0">
                <a:solidFill>
                  <a:srgbClr val="800000"/>
                </a:solidFill>
              </a:rPr>
              <a:t>using</a:t>
            </a:r>
            <a:r>
              <a:rPr lang="ro-RO" sz="2000" dirty="0"/>
              <a:t> </a:t>
            </a:r>
            <a:r>
              <a:rPr lang="ro-RO" sz="2000" b="1" dirty="0">
                <a:solidFill>
                  <a:srgbClr val="800000"/>
                </a:solidFill>
              </a:rPr>
              <a:t>namespace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666616"/>
                </a:solidFill>
              </a:rPr>
              <a:t>std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endParaRPr lang="en-US" sz="2000" b="1" dirty="0">
              <a:solidFill>
                <a:srgbClr val="800000"/>
              </a:solidFill>
            </a:endParaRPr>
          </a:p>
          <a:p>
            <a:r>
              <a:rPr lang="ro-RO" sz="2000" b="1" dirty="0">
                <a:solidFill>
                  <a:srgbClr val="800000"/>
                </a:solidFill>
              </a:rPr>
              <a:t>class</a:t>
            </a:r>
            <a:r>
              <a:rPr lang="ro-RO" sz="2000" dirty="0"/>
              <a:t> myclass </a:t>
            </a:r>
            <a:r>
              <a:rPr lang="ro-RO" sz="2000" dirty="0">
                <a:solidFill>
                  <a:srgbClr val="800080"/>
                </a:solidFill>
              </a:rPr>
              <a:t>{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ro-RO" sz="2000" b="1" dirty="0">
                <a:solidFill>
                  <a:srgbClr val="800000"/>
                </a:solidFill>
              </a:rPr>
              <a:t>int</a:t>
            </a:r>
            <a:r>
              <a:rPr lang="ro-RO" sz="2000" dirty="0"/>
              <a:t> a</a:t>
            </a:r>
            <a:r>
              <a:rPr lang="ro-RO" sz="2000" dirty="0">
                <a:solidFill>
                  <a:srgbClr val="808030"/>
                </a:solidFill>
              </a:rPr>
              <a:t>,</a:t>
            </a:r>
            <a:r>
              <a:rPr lang="ro-RO" sz="2000" dirty="0"/>
              <a:t> b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ro-RO" sz="2000" b="1" dirty="0">
                <a:solidFill>
                  <a:srgbClr val="800000"/>
                </a:solidFill>
              </a:rPr>
              <a:t>public</a:t>
            </a:r>
            <a:r>
              <a:rPr lang="ro-RO" sz="2000" dirty="0">
                <a:solidFill>
                  <a:srgbClr val="E34ADC"/>
                </a:solidFill>
              </a:rPr>
              <a:t>: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ro-RO" sz="2000" b="1" dirty="0">
                <a:solidFill>
                  <a:srgbClr val="800000"/>
                </a:solidFill>
              </a:rPr>
              <a:t>void</a:t>
            </a:r>
            <a:r>
              <a:rPr lang="ro-RO" sz="2000" dirty="0"/>
              <a:t> init</a:t>
            </a:r>
            <a:r>
              <a:rPr lang="ro-RO" sz="2000" dirty="0">
                <a:solidFill>
                  <a:srgbClr val="808030"/>
                </a:solidFill>
              </a:rPr>
              <a:t>(</a:t>
            </a:r>
            <a:r>
              <a:rPr lang="ro-RO" sz="2000" b="1" dirty="0">
                <a:solidFill>
                  <a:srgbClr val="800000"/>
                </a:solidFill>
              </a:rPr>
              <a:t>int</a:t>
            </a:r>
            <a:r>
              <a:rPr lang="ro-RO" sz="2000" dirty="0"/>
              <a:t> i</a:t>
            </a:r>
            <a:r>
              <a:rPr lang="ro-RO" sz="2000" dirty="0">
                <a:solidFill>
                  <a:srgbClr val="808030"/>
                </a:solidFill>
              </a:rPr>
              <a:t>,</a:t>
            </a:r>
            <a:r>
              <a:rPr lang="ro-RO" sz="2000" dirty="0"/>
              <a:t> </a:t>
            </a:r>
            <a:r>
              <a:rPr lang="ro-RO" sz="2000" b="1" dirty="0">
                <a:solidFill>
                  <a:srgbClr val="800000"/>
                </a:solidFill>
              </a:rPr>
              <a:t>int</a:t>
            </a:r>
            <a:r>
              <a:rPr lang="ro-RO" sz="2000" dirty="0"/>
              <a:t> j</a:t>
            </a:r>
            <a:r>
              <a:rPr lang="ro-RO" sz="2000" dirty="0">
                <a:solidFill>
                  <a:srgbClr val="808030"/>
                </a:solidFill>
              </a:rPr>
              <a:t>)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ro-RO" sz="2000" b="1" dirty="0">
                <a:solidFill>
                  <a:srgbClr val="800000"/>
                </a:solidFill>
              </a:rPr>
              <a:t>void</a:t>
            </a:r>
            <a:r>
              <a:rPr lang="ro-RO" sz="2000" dirty="0"/>
              <a:t> show</a:t>
            </a:r>
            <a:r>
              <a:rPr lang="ro-RO" sz="2000" dirty="0">
                <a:solidFill>
                  <a:srgbClr val="808030"/>
                </a:solidFill>
              </a:rPr>
              <a:t>()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ro-RO" sz="2000" dirty="0">
                <a:solidFill>
                  <a:srgbClr val="800080"/>
                </a:solidFill>
              </a:rPr>
              <a:t>};</a:t>
            </a:r>
            <a:r>
              <a:rPr lang="ro-RO" sz="2000" dirty="0"/>
              <a:t> </a:t>
            </a:r>
            <a:endParaRPr lang="en-US" sz="2000" dirty="0"/>
          </a:p>
          <a:p>
            <a:endParaRPr lang="en-US" sz="2000" dirty="0">
              <a:solidFill>
                <a:srgbClr val="696969"/>
              </a:solidFill>
            </a:endParaRPr>
          </a:p>
          <a:p>
            <a:r>
              <a:rPr lang="ro-RO" sz="2000" b="1" dirty="0" smtClean="0">
                <a:solidFill>
                  <a:srgbClr val="800000"/>
                </a:solidFill>
              </a:rPr>
              <a:t>inline</a:t>
            </a:r>
            <a:r>
              <a:rPr lang="ro-RO" sz="2000" dirty="0" smtClean="0"/>
              <a:t> </a:t>
            </a:r>
            <a:r>
              <a:rPr lang="ro-RO" sz="2000" b="1" dirty="0">
                <a:solidFill>
                  <a:srgbClr val="800000"/>
                </a:solidFill>
              </a:rPr>
              <a:t>void</a:t>
            </a:r>
            <a:r>
              <a:rPr lang="ro-RO" sz="2000" dirty="0"/>
              <a:t> myclass</a:t>
            </a:r>
            <a:r>
              <a:rPr lang="ro-RO" sz="2000" dirty="0">
                <a:solidFill>
                  <a:srgbClr val="800080"/>
                </a:solidFill>
              </a:rPr>
              <a:t>::</a:t>
            </a:r>
            <a:r>
              <a:rPr lang="ro-RO" sz="2000" dirty="0"/>
              <a:t>init</a:t>
            </a:r>
            <a:r>
              <a:rPr lang="ro-RO" sz="2000" dirty="0">
                <a:solidFill>
                  <a:srgbClr val="808030"/>
                </a:solidFill>
              </a:rPr>
              <a:t>(</a:t>
            </a:r>
            <a:r>
              <a:rPr lang="ro-RO" sz="2000" b="1" dirty="0">
                <a:solidFill>
                  <a:srgbClr val="800000"/>
                </a:solidFill>
              </a:rPr>
              <a:t>int</a:t>
            </a:r>
            <a:r>
              <a:rPr lang="ro-RO" sz="2000" dirty="0"/>
              <a:t> i</a:t>
            </a:r>
            <a:r>
              <a:rPr lang="ro-RO" sz="2000" dirty="0">
                <a:solidFill>
                  <a:srgbClr val="808030"/>
                </a:solidFill>
              </a:rPr>
              <a:t>,</a:t>
            </a:r>
            <a:r>
              <a:rPr lang="ro-RO" sz="2000" dirty="0"/>
              <a:t> </a:t>
            </a:r>
            <a:r>
              <a:rPr lang="ro-RO" sz="2000" b="1" dirty="0">
                <a:solidFill>
                  <a:srgbClr val="800000"/>
                </a:solidFill>
              </a:rPr>
              <a:t>int</a:t>
            </a:r>
            <a:r>
              <a:rPr lang="ro-RO" sz="2000" dirty="0"/>
              <a:t> j</a:t>
            </a:r>
            <a:r>
              <a:rPr lang="ro-RO" sz="2000" dirty="0">
                <a:solidFill>
                  <a:srgbClr val="808030"/>
                </a:solidFill>
              </a:rPr>
              <a:t>)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ro-RO" sz="2000" dirty="0">
                <a:solidFill>
                  <a:srgbClr val="800080"/>
                </a:solidFill>
              </a:rPr>
              <a:t>{</a:t>
            </a:r>
            <a:r>
              <a:rPr lang="ro-RO" sz="2000" dirty="0"/>
              <a:t> a </a:t>
            </a:r>
            <a:r>
              <a:rPr lang="ro-RO" sz="2000" dirty="0">
                <a:solidFill>
                  <a:srgbClr val="808030"/>
                </a:solidFill>
              </a:rPr>
              <a:t>=</a:t>
            </a:r>
            <a:r>
              <a:rPr lang="ro-RO" sz="2000" dirty="0"/>
              <a:t> i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b </a:t>
            </a:r>
            <a:r>
              <a:rPr lang="ro-RO" sz="2000" dirty="0">
                <a:solidFill>
                  <a:srgbClr val="808030"/>
                </a:solidFill>
              </a:rPr>
              <a:t>=</a:t>
            </a:r>
            <a:r>
              <a:rPr lang="ro-RO" sz="2000" dirty="0"/>
              <a:t> j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0080"/>
                </a:solidFill>
              </a:rPr>
              <a:t>}</a:t>
            </a:r>
            <a:r>
              <a:rPr lang="ro-RO" sz="2000" dirty="0"/>
              <a:t> </a:t>
            </a:r>
            <a:endParaRPr lang="en-US" sz="2000" dirty="0"/>
          </a:p>
          <a:p>
            <a:endParaRPr lang="en-US" sz="2000" dirty="0">
              <a:solidFill>
                <a:srgbClr val="696969"/>
              </a:solidFill>
            </a:endParaRPr>
          </a:p>
          <a:p>
            <a:r>
              <a:rPr lang="ro-RO" sz="2000" b="1" dirty="0" smtClean="0">
                <a:solidFill>
                  <a:srgbClr val="800000"/>
                </a:solidFill>
              </a:rPr>
              <a:t>inline</a:t>
            </a:r>
            <a:r>
              <a:rPr lang="ro-RO" sz="2000" dirty="0" smtClean="0"/>
              <a:t> </a:t>
            </a:r>
            <a:r>
              <a:rPr lang="ro-RO" sz="2000" b="1" dirty="0">
                <a:solidFill>
                  <a:srgbClr val="800000"/>
                </a:solidFill>
              </a:rPr>
              <a:t>void</a:t>
            </a:r>
            <a:r>
              <a:rPr lang="ro-RO" sz="2000" dirty="0"/>
              <a:t> myclass</a:t>
            </a:r>
            <a:r>
              <a:rPr lang="ro-RO" sz="2000" dirty="0">
                <a:solidFill>
                  <a:srgbClr val="800080"/>
                </a:solidFill>
              </a:rPr>
              <a:t>::</a:t>
            </a:r>
            <a:r>
              <a:rPr lang="ro-RO" sz="2000" dirty="0"/>
              <a:t>show</a:t>
            </a:r>
            <a:r>
              <a:rPr lang="ro-RO" sz="2000" dirty="0">
                <a:solidFill>
                  <a:srgbClr val="808030"/>
                </a:solidFill>
              </a:rPr>
              <a:t>()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ro-RO" sz="2000" dirty="0">
                <a:solidFill>
                  <a:srgbClr val="800080"/>
                </a:solidFill>
              </a:rPr>
              <a:t>{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603000"/>
                </a:solidFill>
              </a:rPr>
              <a:t>cout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8030"/>
                </a:solidFill>
              </a:rPr>
              <a:t>&lt;&lt;</a:t>
            </a:r>
            <a:r>
              <a:rPr lang="ro-RO" sz="2000" dirty="0"/>
              <a:t> a </a:t>
            </a:r>
            <a:r>
              <a:rPr lang="ro-RO" sz="2000" dirty="0">
                <a:solidFill>
                  <a:srgbClr val="808030"/>
                </a:solidFill>
              </a:rPr>
              <a:t>&lt;&lt;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0000"/>
                </a:solidFill>
              </a:rPr>
              <a:t>"</a:t>
            </a:r>
            <a:r>
              <a:rPr lang="ro-RO" sz="2000" dirty="0">
                <a:solidFill>
                  <a:srgbClr val="0000E6"/>
                </a:solidFill>
              </a:rPr>
              <a:t> </a:t>
            </a:r>
            <a:r>
              <a:rPr lang="ro-RO" sz="2000" dirty="0">
                <a:solidFill>
                  <a:srgbClr val="800000"/>
                </a:solidFill>
              </a:rPr>
              <a:t>"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8030"/>
                </a:solidFill>
              </a:rPr>
              <a:t>&lt;&lt;</a:t>
            </a:r>
            <a:r>
              <a:rPr lang="ro-RO" sz="2000" dirty="0"/>
              <a:t> b </a:t>
            </a:r>
            <a:r>
              <a:rPr lang="ro-RO" sz="2000" dirty="0">
                <a:solidFill>
                  <a:srgbClr val="808030"/>
                </a:solidFill>
              </a:rPr>
              <a:t>&lt;&lt;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0000"/>
                </a:solidFill>
              </a:rPr>
              <a:t>"</a:t>
            </a:r>
            <a:r>
              <a:rPr lang="ro-RO" sz="2000" dirty="0">
                <a:solidFill>
                  <a:srgbClr val="0F69FF"/>
                </a:solidFill>
              </a:rPr>
              <a:t>\n</a:t>
            </a:r>
            <a:r>
              <a:rPr lang="ro-RO" sz="2000" dirty="0">
                <a:solidFill>
                  <a:srgbClr val="800000"/>
                </a:solidFill>
              </a:rPr>
              <a:t>"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0080"/>
                </a:solidFill>
              </a:rPr>
              <a:t>}</a:t>
            </a:r>
            <a:r>
              <a:rPr lang="ro-RO" sz="2000" dirty="0"/>
              <a:t> </a:t>
            </a:r>
            <a:endParaRPr lang="en-US" sz="2000" dirty="0"/>
          </a:p>
        </p:txBody>
      </p:sp>
      <p:sp>
        <p:nvSpPr>
          <p:cNvPr id="45059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45060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ro-RO" dirty="0" smtClean="0"/>
              <a:t>Explicit inline in </a:t>
            </a:r>
            <a:r>
              <a:rPr lang="en-US" altLang="ro-RO" dirty="0" err="1" smtClean="0"/>
              <a:t>clase</a:t>
            </a:r>
            <a:endParaRPr lang="en-US" altLang="ro-RO" dirty="0" smtClean="0"/>
          </a:p>
        </p:txBody>
      </p:sp>
      <p:sp>
        <p:nvSpPr>
          <p:cNvPr id="2" name="Rectangle 1"/>
          <p:cNvSpPr/>
          <p:nvPr/>
        </p:nvSpPr>
        <p:spPr>
          <a:xfrm>
            <a:off x="5638800" y="2274838"/>
            <a:ext cx="2971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b="1" dirty="0">
                <a:solidFill>
                  <a:srgbClr val="800000"/>
                </a:solidFill>
              </a:rPr>
              <a:t>int</a:t>
            </a:r>
            <a:r>
              <a:rPr lang="ro-RO" dirty="0"/>
              <a:t> </a:t>
            </a:r>
            <a:r>
              <a:rPr lang="ro-RO" dirty="0">
                <a:solidFill>
                  <a:srgbClr val="400000"/>
                </a:solidFill>
              </a:rPr>
              <a:t>main</a:t>
            </a:r>
            <a:r>
              <a:rPr lang="ro-RO" dirty="0">
                <a:solidFill>
                  <a:srgbClr val="808030"/>
                </a:solidFill>
              </a:rPr>
              <a:t>()</a:t>
            </a:r>
            <a:r>
              <a:rPr lang="ro-RO" dirty="0"/>
              <a:t> </a:t>
            </a:r>
            <a:r>
              <a:rPr lang="ro-RO" dirty="0">
                <a:solidFill>
                  <a:srgbClr val="800080"/>
                </a:solidFill>
              </a:rPr>
              <a:t>{</a:t>
            </a:r>
            <a:r>
              <a:rPr lang="ro-RO" dirty="0"/>
              <a:t> </a:t>
            </a:r>
            <a:endParaRPr lang="en-US" dirty="0"/>
          </a:p>
          <a:p>
            <a:r>
              <a:rPr lang="en-US" dirty="0"/>
              <a:t>	</a:t>
            </a:r>
            <a:r>
              <a:rPr lang="ro-RO" dirty="0"/>
              <a:t>myclass x</a:t>
            </a:r>
            <a:r>
              <a:rPr lang="ro-RO" dirty="0">
                <a:solidFill>
                  <a:srgbClr val="800080"/>
                </a:solidFill>
              </a:rPr>
              <a:t>;</a:t>
            </a:r>
            <a:r>
              <a:rPr lang="ro-RO" dirty="0"/>
              <a:t> </a:t>
            </a:r>
            <a:endParaRPr lang="en-US" dirty="0"/>
          </a:p>
          <a:p>
            <a:r>
              <a:rPr lang="en-US" dirty="0"/>
              <a:t>	</a:t>
            </a:r>
            <a:r>
              <a:rPr lang="ro-RO" dirty="0"/>
              <a:t>x</a:t>
            </a:r>
            <a:r>
              <a:rPr lang="ro-RO" dirty="0">
                <a:solidFill>
                  <a:srgbClr val="808030"/>
                </a:solidFill>
              </a:rPr>
              <a:t>.</a:t>
            </a:r>
            <a:r>
              <a:rPr lang="ro-RO" dirty="0"/>
              <a:t>init</a:t>
            </a:r>
            <a:r>
              <a:rPr lang="ro-RO" dirty="0">
                <a:solidFill>
                  <a:srgbClr val="808030"/>
                </a:solidFill>
              </a:rPr>
              <a:t>(</a:t>
            </a:r>
            <a:r>
              <a:rPr lang="ro-RO" dirty="0">
                <a:solidFill>
                  <a:srgbClr val="008C00"/>
                </a:solidFill>
              </a:rPr>
              <a:t>10</a:t>
            </a:r>
            <a:r>
              <a:rPr lang="ro-RO" dirty="0">
                <a:solidFill>
                  <a:srgbClr val="808030"/>
                </a:solidFill>
              </a:rPr>
              <a:t>,</a:t>
            </a:r>
            <a:r>
              <a:rPr lang="ro-RO" dirty="0"/>
              <a:t> </a:t>
            </a:r>
            <a:r>
              <a:rPr lang="ro-RO" dirty="0">
                <a:solidFill>
                  <a:srgbClr val="008C00"/>
                </a:solidFill>
              </a:rPr>
              <a:t>20</a:t>
            </a:r>
            <a:r>
              <a:rPr lang="ro-RO" dirty="0">
                <a:solidFill>
                  <a:srgbClr val="808030"/>
                </a:solidFill>
              </a:rPr>
              <a:t>)</a:t>
            </a:r>
            <a:r>
              <a:rPr lang="ro-RO" dirty="0">
                <a:solidFill>
                  <a:srgbClr val="800080"/>
                </a:solidFill>
              </a:rPr>
              <a:t>;</a:t>
            </a:r>
            <a:r>
              <a:rPr lang="ro-RO" dirty="0"/>
              <a:t> </a:t>
            </a:r>
            <a:endParaRPr lang="en-US" dirty="0"/>
          </a:p>
          <a:p>
            <a:r>
              <a:rPr lang="en-US" dirty="0"/>
              <a:t>	</a:t>
            </a:r>
            <a:r>
              <a:rPr lang="ro-RO" dirty="0"/>
              <a:t>x</a:t>
            </a:r>
            <a:r>
              <a:rPr lang="ro-RO" dirty="0">
                <a:solidFill>
                  <a:srgbClr val="808030"/>
                </a:solidFill>
              </a:rPr>
              <a:t>.</a:t>
            </a:r>
            <a:r>
              <a:rPr lang="ro-RO" dirty="0"/>
              <a:t>show</a:t>
            </a:r>
            <a:r>
              <a:rPr lang="ro-RO" dirty="0">
                <a:solidFill>
                  <a:srgbClr val="808030"/>
                </a:solidFill>
              </a:rPr>
              <a:t>()</a:t>
            </a:r>
            <a:r>
              <a:rPr lang="ro-RO" dirty="0">
                <a:solidFill>
                  <a:srgbClr val="800080"/>
                </a:solidFill>
              </a:rPr>
              <a:t>;</a:t>
            </a:r>
            <a:r>
              <a:rPr lang="ro-RO" dirty="0"/>
              <a:t> </a:t>
            </a:r>
            <a:endParaRPr lang="en-US" dirty="0"/>
          </a:p>
          <a:p>
            <a:r>
              <a:rPr lang="en-US" b="1" dirty="0">
                <a:solidFill>
                  <a:srgbClr val="800000"/>
                </a:solidFill>
              </a:rPr>
              <a:t>	</a:t>
            </a:r>
            <a:r>
              <a:rPr lang="ro-RO" b="1" dirty="0">
                <a:solidFill>
                  <a:srgbClr val="800000"/>
                </a:solidFill>
              </a:rPr>
              <a:t>return</a:t>
            </a:r>
            <a:r>
              <a:rPr lang="ro-RO" dirty="0"/>
              <a:t> </a:t>
            </a:r>
            <a:r>
              <a:rPr lang="ro-RO" dirty="0">
                <a:solidFill>
                  <a:srgbClr val="008C00"/>
                </a:solidFill>
              </a:rPr>
              <a:t>0</a:t>
            </a:r>
            <a:r>
              <a:rPr lang="ro-RO" dirty="0">
                <a:solidFill>
                  <a:srgbClr val="800080"/>
                </a:solidFill>
              </a:rPr>
              <a:t>;</a:t>
            </a:r>
            <a:r>
              <a:rPr lang="ro-RO" dirty="0"/>
              <a:t> </a:t>
            </a:r>
            <a:endParaRPr lang="en-US" dirty="0"/>
          </a:p>
          <a:p>
            <a:r>
              <a:rPr lang="ro-RO" dirty="0">
                <a:solidFill>
                  <a:srgbClr val="800080"/>
                </a:solidFill>
              </a:rPr>
              <a:t>}</a:t>
            </a:r>
            <a:endParaRPr lang="en-US" altLang="ro-RO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 sz="4000" smtClean="0"/>
              <a:t>Definirea functiilor inline implicit (in clase)</a:t>
            </a:r>
          </a:p>
        </p:txBody>
      </p:sp>
      <p:sp>
        <p:nvSpPr>
          <p:cNvPr id="46084" name="Rectangle 5"/>
          <p:cNvSpPr>
            <a:spLocks noChangeArrowheads="1"/>
          </p:cNvSpPr>
          <p:nvPr/>
        </p:nvSpPr>
        <p:spPr bwMode="auto">
          <a:xfrm>
            <a:off x="381000" y="1800225"/>
            <a:ext cx="6629400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o-RO" sz="2000" dirty="0">
                <a:solidFill>
                  <a:srgbClr val="004A43"/>
                </a:solidFill>
              </a:rPr>
              <a:t>#include </a:t>
            </a:r>
            <a:r>
              <a:rPr lang="ro-RO" sz="2000" dirty="0">
                <a:solidFill>
                  <a:srgbClr val="800000"/>
                </a:solidFill>
              </a:rPr>
              <a:t>&lt;</a:t>
            </a:r>
            <a:r>
              <a:rPr lang="ro-RO" sz="2000" dirty="0">
                <a:solidFill>
                  <a:srgbClr val="40015A"/>
                </a:solidFill>
              </a:rPr>
              <a:t>iostream</a:t>
            </a:r>
            <a:r>
              <a:rPr lang="ro-RO" sz="2000" dirty="0">
                <a:solidFill>
                  <a:srgbClr val="800000"/>
                </a:solidFill>
              </a:rPr>
              <a:t>&gt;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ro-RO" sz="2000" b="1" dirty="0">
                <a:solidFill>
                  <a:srgbClr val="800000"/>
                </a:solidFill>
              </a:rPr>
              <a:t>using</a:t>
            </a:r>
            <a:r>
              <a:rPr lang="ro-RO" sz="2000" dirty="0"/>
              <a:t> </a:t>
            </a:r>
            <a:r>
              <a:rPr lang="ro-RO" sz="2000" b="1" dirty="0">
                <a:solidFill>
                  <a:srgbClr val="800000"/>
                </a:solidFill>
              </a:rPr>
              <a:t>namespace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666616"/>
                </a:solidFill>
              </a:rPr>
              <a:t>std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endParaRPr lang="en-US" sz="2000" b="1" dirty="0">
              <a:solidFill>
                <a:srgbClr val="800000"/>
              </a:solidFill>
            </a:endParaRPr>
          </a:p>
          <a:p>
            <a:r>
              <a:rPr lang="ro-RO" sz="2000" b="1" dirty="0">
                <a:solidFill>
                  <a:srgbClr val="800000"/>
                </a:solidFill>
              </a:rPr>
              <a:t>class</a:t>
            </a:r>
            <a:r>
              <a:rPr lang="ro-RO" sz="2000" dirty="0"/>
              <a:t> myclass </a:t>
            </a:r>
            <a:r>
              <a:rPr lang="ro-RO" sz="2000" dirty="0">
                <a:solidFill>
                  <a:srgbClr val="800080"/>
                </a:solidFill>
              </a:rPr>
              <a:t>{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ro-RO" sz="2000" b="1" dirty="0">
                <a:solidFill>
                  <a:srgbClr val="800000"/>
                </a:solidFill>
              </a:rPr>
              <a:t>int</a:t>
            </a:r>
            <a:r>
              <a:rPr lang="ro-RO" sz="2000" dirty="0"/>
              <a:t> a</a:t>
            </a:r>
            <a:r>
              <a:rPr lang="ro-RO" sz="2000" dirty="0">
                <a:solidFill>
                  <a:srgbClr val="808030"/>
                </a:solidFill>
              </a:rPr>
              <a:t>,</a:t>
            </a:r>
            <a:r>
              <a:rPr lang="ro-RO" sz="2000" dirty="0"/>
              <a:t> b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ro-RO" sz="2000" b="1" dirty="0">
                <a:solidFill>
                  <a:srgbClr val="800000"/>
                </a:solidFill>
              </a:rPr>
              <a:t>public</a:t>
            </a:r>
            <a:r>
              <a:rPr lang="ro-RO" sz="2000" dirty="0">
                <a:solidFill>
                  <a:srgbClr val="E34ADC"/>
                </a:solidFill>
              </a:rPr>
              <a:t>: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ro-RO" sz="2000" dirty="0">
                <a:solidFill>
                  <a:srgbClr val="696969"/>
                </a:solidFill>
              </a:rPr>
              <a:t>// automatic inline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ro-RO" sz="2000" b="1" dirty="0">
                <a:solidFill>
                  <a:srgbClr val="800000"/>
                </a:solidFill>
              </a:rPr>
              <a:t>void</a:t>
            </a:r>
            <a:r>
              <a:rPr lang="ro-RO" sz="2000" dirty="0"/>
              <a:t> init</a:t>
            </a:r>
            <a:r>
              <a:rPr lang="ro-RO" sz="2000" dirty="0">
                <a:solidFill>
                  <a:srgbClr val="808030"/>
                </a:solidFill>
              </a:rPr>
              <a:t>(</a:t>
            </a:r>
            <a:r>
              <a:rPr lang="ro-RO" sz="2000" b="1" dirty="0">
                <a:solidFill>
                  <a:srgbClr val="800000"/>
                </a:solidFill>
              </a:rPr>
              <a:t>int</a:t>
            </a:r>
            <a:r>
              <a:rPr lang="ro-RO" sz="2000" dirty="0"/>
              <a:t> i</a:t>
            </a:r>
            <a:r>
              <a:rPr lang="ro-RO" sz="2000" dirty="0">
                <a:solidFill>
                  <a:srgbClr val="808030"/>
                </a:solidFill>
              </a:rPr>
              <a:t>,</a:t>
            </a:r>
            <a:r>
              <a:rPr lang="ro-RO" sz="2000" dirty="0"/>
              <a:t> </a:t>
            </a:r>
            <a:r>
              <a:rPr lang="ro-RO" sz="2000" b="1" dirty="0">
                <a:solidFill>
                  <a:srgbClr val="800000"/>
                </a:solidFill>
              </a:rPr>
              <a:t>int</a:t>
            </a:r>
            <a:r>
              <a:rPr lang="ro-RO" sz="2000" dirty="0"/>
              <a:t> j</a:t>
            </a:r>
            <a:r>
              <a:rPr lang="ro-RO" sz="2000" dirty="0">
                <a:solidFill>
                  <a:srgbClr val="808030"/>
                </a:solidFill>
              </a:rPr>
              <a:t>)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en-US" sz="2000" dirty="0">
                <a:solidFill>
                  <a:srgbClr val="800080"/>
                </a:solidFill>
              </a:rPr>
              <a:t>	</a:t>
            </a:r>
            <a:r>
              <a:rPr lang="ro-RO" sz="2000" dirty="0">
                <a:solidFill>
                  <a:srgbClr val="800080"/>
                </a:solidFill>
              </a:rPr>
              <a:t>{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en-US" sz="2000" dirty="0"/>
              <a:t>		</a:t>
            </a:r>
            <a:r>
              <a:rPr lang="ro-RO" sz="2000" dirty="0"/>
              <a:t>a </a:t>
            </a:r>
            <a:r>
              <a:rPr lang="ro-RO" sz="2000" dirty="0">
                <a:solidFill>
                  <a:srgbClr val="808030"/>
                </a:solidFill>
              </a:rPr>
              <a:t>=</a:t>
            </a:r>
            <a:r>
              <a:rPr lang="ro-RO" sz="2000" dirty="0"/>
              <a:t> i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en-US" sz="2000" dirty="0"/>
              <a:t>		</a:t>
            </a:r>
            <a:r>
              <a:rPr lang="ro-RO" sz="2000" dirty="0"/>
              <a:t>b </a:t>
            </a:r>
            <a:r>
              <a:rPr lang="ro-RO" sz="2000" dirty="0">
                <a:solidFill>
                  <a:srgbClr val="808030"/>
                </a:solidFill>
              </a:rPr>
              <a:t>=</a:t>
            </a:r>
            <a:r>
              <a:rPr lang="ro-RO" sz="2000" dirty="0"/>
              <a:t> j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en-US" sz="2000" dirty="0">
                <a:solidFill>
                  <a:srgbClr val="800080"/>
                </a:solidFill>
              </a:rPr>
              <a:t>	</a:t>
            </a:r>
            <a:r>
              <a:rPr lang="ro-RO" sz="2000" dirty="0">
                <a:solidFill>
                  <a:srgbClr val="800080"/>
                </a:solidFill>
              </a:rPr>
              <a:t>}</a:t>
            </a:r>
            <a:r>
              <a:rPr lang="ro-RO" sz="2000" dirty="0"/>
              <a:t> </a:t>
            </a:r>
            <a:endParaRPr lang="en-US" sz="2000" dirty="0"/>
          </a:p>
          <a:p>
            <a:endParaRPr lang="en-US" sz="2000" b="1" dirty="0">
              <a:solidFill>
                <a:srgbClr val="800000"/>
              </a:solidFill>
            </a:endParaRPr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ro-RO" sz="2000" b="1" dirty="0">
                <a:solidFill>
                  <a:srgbClr val="800000"/>
                </a:solidFill>
              </a:rPr>
              <a:t>void</a:t>
            </a:r>
            <a:r>
              <a:rPr lang="ro-RO" sz="2000" dirty="0"/>
              <a:t> show</a:t>
            </a:r>
            <a:r>
              <a:rPr lang="ro-RO" sz="2000" dirty="0">
                <a:solidFill>
                  <a:srgbClr val="808030"/>
                </a:solidFill>
              </a:rPr>
              <a:t>()</a:t>
            </a:r>
            <a:r>
              <a:rPr lang="ro-RO" sz="2000" dirty="0"/>
              <a:t> </a:t>
            </a:r>
            <a:r>
              <a:rPr lang="ro-RO" sz="2000" dirty="0" smtClean="0">
                <a:solidFill>
                  <a:srgbClr val="800080"/>
                </a:solidFill>
              </a:rPr>
              <a:t>{</a:t>
            </a:r>
            <a:r>
              <a:rPr lang="ro-RO" sz="2000" dirty="0" smtClean="0"/>
              <a:t> </a:t>
            </a:r>
            <a:r>
              <a:rPr lang="ro-RO" sz="2000" dirty="0" smtClean="0">
                <a:solidFill>
                  <a:srgbClr val="603000"/>
                </a:solidFill>
              </a:rPr>
              <a:t>cout</a:t>
            </a:r>
            <a:r>
              <a:rPr lang="ro-RO" sz="2000" dirty="0" smtClean="0"/>
              <a:t> </a:t>
            </a:r>
            <a:r>
              <a:rPr lang="ro-RO" sz="2000" dirty="0">
                <a:solidFill>
                  <a:srgbClr val="808030"/>
                </a:solidFill>
              </a:rPr>
              <a:t>&lt;&lt;</a:t>
            </a:r>
            <a:r>
              <a:rPr lang="ro-RO" sz="2000" dirty="0"/>
              <a:t> a </a:t>
            </a:r>
            <a:r>
              <a:rPr lang="ro-RO" sz="2000" dirty="0">
                <a:solidFill>
                  <a:srgbClr val="808030"/>
                </a:solidFill>
              </a:rPr>
              <a:t>&lt;&lt;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0000"/>
                </a:solidFill>
              </a:rPr>
              <a:t>"</a:t>
            </a:r>
            <a:r>
              <a:rPr lang="ro-RO" sz="2000" dirty="0">
                <a:solidFill>
                  <a:srgbClr val="0000E6"/>
                </a:solidFill>
              </a:rPr>
              <a:t> </a:t>
            </a:r>
            <a:r>
              <a:rPr lang="ro-RO" sz="2000" dirty="0">
                <a:solidFill>
                  <a:srgbClr val="800000"/>
                </a:solidFill>
              </a:rPr>
              <a:t>"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8030"/>
                </a:solidFill>
              </a:rPr>
              <a:t>&lt;&lt;</a:t>
            </a:r>
            <a:r>
              <a:rPr lang="ro-RO" sz="2000" dirty="0"/>
              <a:t> b </a:t>
            </a:r>
            <a:r>
              <a:rPr lang="ro-RO" sz="2000" dirty="0">
                <a:solidFill>
                  <a:srgbClr val="808030"/>
                </a:solidFill>
              </a:rPr>
              <a:t>&lt;&lt;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0000"/>
                </a:solidFill>
              </a:rPr>
              <a:t>"</a:t>
            </a:r>
            <a:r>
              <a:rPr lang="ro-RO" sz="2000" dirty="0">
                <a:solidFill>
                  <a:srgbClr val="0F69FF"/>
                </a:solidFill>
              </a:rPr>
              <a:t>\n</a:t>
            </a:r>
            <a:r>
              <a:rPr lang="ro-RO" sz="2000" dirty="0" smtClean="0">
                <a:solidFill>
                  <a:srgbClr val="800000"/>
                </a:solidFill>
              </a:rPr>
              <a:t>"</a:t>
            </a:r>
            <a:r>
              <a:rPr lang="ro-RO" sz="2000" dirty="0" smtClean="0">
                <a:solidFill>
                  <a:srgbClr val="800080"/>
                </a:solidFill>
              </a:rPr>
              <a:t>;</a:t>
            </a:r>
            <a:r>
              <a:rPr lang="en-US" sz="2000" dirty="0">
                <a:solidFill>
                  <a:srgbClr val="800080"/>
                </a:solidFill>
              </a:rPr>
              <a:t>	</a:t>
            </a:r>
            <a:r>
              <a:rPr lang="ro-RO" sz="2000" dirty="0">
                <a:solidFill>
                  <a:srgbClr val="800080"/>
                </a:solidFill>
              </a:rPr>
              <a:t>}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ro-RO" sz="2000" dirty="0">
                <a:solidFill>
                  <a:srgbClr val="800080"/>
                </a:solidFill>
              </a:rPr>
              <a:t>};</a:t>
            </a:r>
            <a:endParaRPr lang="en-US" altLang="ro-RO" sz="2000" b="1" dirty="0"/>
          </a:p>
        </p:txBody>
      </p:sp>
      <p:sp>
        <p:nvSpPr>
          <p:cNvPr id="46085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46086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5638800" y="2274838"/>
            <a:ext cx="2971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b="1" dirty="0">
                <a:solidFill>
                  <a:srgbClr val="800000"/>
                </a:solidFill>
              </a:rPr>
              <a:t>int</a:t>
            </a:r>
            <a:r>
              <a:rPr lang="ro-RO" dirty="0"/>
              <a:t> </a:t>
            </a:r>
            <a:r>
              <a:rPr lang="ro-RO" dirty="0">
                <a:solidFill>
                  <a:srgbClr val="400000"/>
                </a:solidFill>
              </a:rPr>
              <a:t>main</a:t>
            </a:r>
            <a:r>
              <a:rPr lang="ro-RO" dirty="0">
                <a:solidFill>
                  <a:srgbClr val="808030"/>
                </a:solidFill>
              </a:rPr>
              <a:t>()</a:t>
            </a:r>
            <a:r>
              <a:rPr lang="ro-RO" dirty="0"/>
              <a:t> </a:t>
            </a:r>
            <a:r>
              <a:rPr lang="ro-RO" dirty="0">
                <a:solidFill>
                  <a:srgbClr val="800080"/>
                </a:solidFill>
              </a:rPr>
              <a:t>{</a:t>
            </a:r>
            <a:r>
              <a:rPr lang="ro-RO" dirty="0"/>
              <a:t> </a:t>
            </a:r>
            <a:endParaRPr lang="en-US" dirty="0"/>
          </a:p>
          <a:p>
            <a:r>
              <a:rPr lang="en-US" dirty="0"/>
              <a:t>	</a:t>
            </a:r>
            <a:r>
              <a:rPr lang="ro-RO" dirty="0"/>
              <a:t>myclass x</a:t>
            </a:r>
            <a:r>
              <a:rPr lang="ro-RO" dirty="0">
                <a:solidFill>
                  <a:srgbClr val="800080"/>
                </a:solidFill>
              </a:rPr>
              <a:t>;</a:t>
            </a:r>
            <a:r>
              <a:rPr lang="ro-RO" dirty="0"/>
              <a:t> </a:t>
            </a:r>
            <a:endParaRPr lang="en-US" dirty="0"/>
          </a:p>
          <a:p>
            <a:r>
              <a:rPr lang="en-US" dirty="0"/>
              <a:t>	</a:t>
            </a:r>
            <a:r>
              <a:rPr lang="ro-RO" dirty="0"/>
              <a:t>x</a:t>
            </a:r>
            <a:r>
              <a:rPr lang="ro-RO" dirty="0">
                <a:solidFill>
                  <a:srgbClr val="808030"/>
                </a:solidFill>
              </a:rPr>
              <a:t>.</a:t>
            </a:r>
            <a:r>
              <a:rPr lang="ro-RO" dirty="0"/>
              <a:t>init</a:t>
            </a:r>
            <a:r>
              <a:rPr lang="ro-RO" dirty="0">
                <a:solidFill>
                  <a:srgbClr val="808030"/>
                </a:solidFill>
              </a:rPr>
              <a:t>(</a:t>
            </a:r>
            <a:r>
              <a:rPr lang="ro-RO" dirty="0">
                <a:solidFill>
                  <a:srgbClr val="008C00"/>
                </a:solidFill>
              </a:rPr>
              <a:t>10</a:t>
            </a:r>
            <a:r>
              <a:rPr lang="ro-RO" dirty="0">
                <a:solidFill>
                  <a:srgbClr val="808030"/>
                </a:solidFill>
              </a:rPr>
              <a:t>,</a:t>
            </a:r>
            <a:r>
              <a:rPr lang="ro-RO" dirty="0"/>
              <a:t> </a:t>
            </a:r>
            <a:r>
              <a:rPr lang="ro-RO" dirty="0">
                <a:solidFill>
                  <a:srgbClr val="008C00"/>
                </a:solidFill>
              </a:rPr>
              <a:t>20</a:t>
            </a:r>
            <a:r>
              <a:rPr lang="ro-RO" dirty="0">
                <a:solidFill>
                  <a:srgbClr val="808030"/>
                </a:solidFill>
              </a:rPr>
              <a:t>)</a:t>
            </a:r>
            <a:r>
              <a:rPr lang="ro-RO" dirty="0">
                <a:solidFill>
                  <a:srgbClr val="800080"/>
                </a:solidFill>
              </a:rPr>
              <a:t>;</a:t>
            </a:r>
            <a:r>
              <a:rPr lang="ro-RO" dirty="0"/>
              <a:t> </a:t>
            </a:r>
            <a:endParaRPr lang="en-US" dirty="0"/>
          </a:p>
          <a:p>
            <a:r>
              <a:rPr lang="en-US" dirty="0"/>
              <a:t>	</a:t>
            </a:r>
            <a:r>
              <a:rPr lang="ro-RO" dirty="0"/>
              <a:t>x</a:t>
            </a:r>
            <a:r>
              <a:rPr lang="ro-RO" dirty="0">
                <a:solidFill>
                  <a:srgbClr val="808030"/>
                </a:solidFill>
              </a:rPr>
              <a:t>.</a:t>
            </a:r>
            <a:r>
              <a:rPr lang="ro-RO" dirty="0"/>
              <a:t>show</a:t>
            </a:r>
            <a:r>
              <a:rPr lang="ro-RO" dirty="0">
                <a:solidFill>
                  <a:srgbClr val="808030"/>
                </a:solidFill>
              </a:rPr>
              <a:t>()</a:t>
            </a:r>
            <a:r>
              <a:rPr lang="ro-RO" dirty="0">
                <a:solidFill>
                  <a:srgbClr val="800080"/>
                </a:solidFill>
              </a:rPr>
              <a:t>;</a:t>
            </a:r>
            <a:r>
              <a:rPr lang="ro-RO" dirty="0"/>
              <a:t> </a:t>
            </a:r>
            <a:endParaRPr lang="en-US" dirty="0"/>
          </a:p>
          <a:p>
            <a:r>
              <a:rPr lang="en-US" b="1" dirty="0">
                <a:solidFill>
                  <a:srgbClr val="800000"/>
                </a:solidFill>
              </a:rPr>
              <a:t>	</a:t>
            </a:r>
            <a:r>
              <a:rPr lang="ro-RO" b="1" dirty="0">
                <a:solidFill>
                  <a:srgbClr val="800000"/>
                </a:solidFill>
              </a:rPr>
              <a:t>return</a:t>
            </a:r>
            <a:r>
              <a:rPr lang="ro-RO" dirty="0"/>
              <a:t> </a:t>
            </a:r>
            <a:r>
              <a:rPr lang="ro-RO" dirty="0">
                <a:solidFill>
                  <a:srgbClr val="008C00"/>
                </a:solidFill>
              </a:rPr>
              <a:t>0</a:t>
            </a:r>
            <a:r>
              <a:rPr lang="ro-RO" dirty="0">
                <a:solidFill>
                  <a:srgbClr val="800080"/>
                </a:solidFill>
              </a:rPr>
              <a:t>;</a:t>
            </a:r>
            <a:r>
              <a:rPr lang="ro-RO" dirty="0"/>
              <a:t> </a:t>
            </a:r>
            <a:endParaRPr lang="en-US" dirty="0"/>
          </a:p>
          <a:p>
            <a:r>
              <a:rPr lang="ro-RO" dirty="0">
                <a:solidFill>
                  <a:srgbClr val="800080"/>
                </a:solidFill>
              </a:rPr>
              <a:t>}</a:t>
            </a:r>
            <a:endParaRPr lang="en-US" altLang="ro-RO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838200"/>
            <a:ext cx="8686800" cy="1143000"/>
          </a:xfrm>
        </p:spPr>
        <p:txBody>
          <a:bodyPr/>
          <a:lstStyle/>
          <a:p>
            <a:pPr eaLnBrk="1" hangingPunct="1"/>
            <a:r>
              <a:rPr lang="ro-RO" altLang="ro-RO" sz="4000" dirty="0" smtClean="0"/>
              <a:t>Cuprinsul cursului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438400"/>
            <a:ext cx="7772400" cy="3429000"/>
          </a:xfrm>
        </p:spPr>
        <p:txBody>
          <a:bodyPr/>
          <a:lstStyle/>
          <a:p>
            <a:pPr>
              <a:defRPr/>
            </a:pPr>
            <a:r>
              <a:rPr lang="en-US" sz="2800" dirty="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Class, </a:t>
            </a:r>
            <a:r>
              <a:rPr lang="en-US" sz="2800" dirty="0" err="1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struct</a:t>
            </a:r>
            <a:r>
              <a:rPr lang="en-US" sz="2800" dirty="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, union</a:t>
            </a:r>
          </a:p>
          <a:p>
            <a:pPr>
              <a:defRPr/>
            </a:pPr>
            <a:r>
              <a:rPr lang="en-US" altLang="ro-RO" sz="2800" dirty="0" err="1" smtClean="0">
                <a:solidFill>
                  <a:srgbClr val="000000"/>
                </a:solidFill>
                <a:cs typeface="Arial"/>
                <a:sym typeface="Arial"/>
              </a:rPr>
              <a:t>F</a:t>
            </a:r>
            <a:r>
              <a:rPr lang="en-US" altLang="ro-RO" sz="2800" dirty="0" err="1" smtClean="0"/>
              <a:t>unctii</a:t>
            </a:r>
            <a:r>
              <a:rPr lang="en-US" altLang="ro-RO" sz="2800" dirty="0" smtClean="0"/>
              <a:t> </a:t>
            </a:r>
            <a:r>
              <a:rPr lang="en-US" altLang="ro-RO" sz="2800" dirty="0" err="1" smtClean="0"/>
              <a:t>si</a:t>
            </a:r>
            <a:r>
              <a:rPr lang="en-US" altLang="ro-RO" sz="2800" dirty="0" smtClean="0"/>
              <a:t> </a:t>
            </a:r>
            <a:r>
              <a:rPr lang="en-US" altLang="ro-RO" sz="2800" dirty="0" err="1" smtClean="0"/>
              <a:t>clase</a:t>
            </a:r>
            <a:r>
              <a:rPr lang="en-US" altLang="ro-RO" sz="2800" dirty="0" smtClean="0"/>
              <a:t> </a:t>
            </a:r>
            <a:r>
              <a:rPr lang="en-US" altLang="ro-RO" sz="2800" dirty="0" err="1" smtClean="0"/>
              <a:t>prieten</a:t>
            </a:r>
            <a:endParaRPr lang="en-US" altLang="ro-RO" sz="2800" dirty="0" smtClean="0"/>
          </a:p>
          <a:p>
            <a:pPr>
              <a:defRPr/>
            </a:pPr>
            <a:r>
              <a:rPr lang="en-US" altLang="ro-RO" sz="2800" dirty="0" err="1" smtClean="0"/>
              <a:t>Functii</a:t>
            </a:r>
            <a:r>
              <a:rPr lang="en-US" altLang="ro-RO" sz="2800" dirty="0" smtClean="0"/>
              <a:t> inline</a:t>
            </a:r>
          </a:p>
          <a:p>
            <a:pPr>
              <a:defRPr/>
            </a:pPr>
            <a:r>
              <a:rPr lang="en-US" altLang="ro-RO" sz="2800" dirty="0" err="1" smtClean="0"/>
              <a:t>Constructori</a:t>
            </a:r>
            <a:r>
              <a:rPr lang="en-US" altLang="ro-RO" sz="2800" dirty="0" smtClean="0"/>
              <a:t> / destructor</a:t>
            </a:r>
            <a:endParaRPr lang="ro-RO" altLang="ro-RO" sz="2800" dirty="0" smtClean="0"/>
          </a:p>
          <a:p>
            <a:pPr marL="0" indent="0" eaLnBrk="1" hangingPunct="1">
              <a:buFontTx/>
              <a:buNone/>
              <a:defRPr/>
            </a:pPr>
            <a:endParaRPr lang="ro-RO" altLang="ro-RO" sz="2800" dirty="0" smtClean="0"/>
          </a:p>
        </p:txBody>
      </p:sp>
      <p:sp>
        <p:nvSpPr>
          <p:cNvPr id="614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6149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 dirty="0" err="1" smtClean="0"/>
              <a:t>Constructori</a:t>
            </a:r>
            <a:r>
              <a:rPr lang="en-US" altLang="ro-RO" dirty="0" smtClean="0"/>
              <a:t>/</a:t>
            </a:r>
            <a:r>
              <a:rPr lang="en-US" altLang="ro-RO" dirty="0" err="1" smtClean="0"/>
              <a:t>Destructori</a:t>
            </a:r>
            <a:endParaRPr lang="en-US" altLang="ro-RO" dirty="0" smtClean="0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ro-RO" altLang="ro-RO" dirty="0" smtClean="0">
                <a:latin typeface="+mj-lt"/>
              </a:rPr>
              <a:t>inițializare automat</a:t>
            </a:r>
            <a:r>
              <a:rPr lang="vi-VN" altLang="ro-RO" dirty="0" smtClean="0">
                <a:latin typeface="+mj-lt"/>
              </a:rPr>
              <a:t>ă</a:t>
            </a:r>
            <a:endParaRPr lang="en-US" altLang="ro-RO" dirty="0" smtClean="0">
              <a:latin typeface="+mj-lt"/>
            </a:endParaRPr>
          </a:p>
          <a:p>
            <a:pPr eaLnBrk="1" hangingPunct="1"/>
            <a:r>
              <a:rPr lang="en-US" dirty="0" err="1" smtClean="0">
                <a:latin typeface="+mj-lt"/>
                <a:ea typeface="Arial"/>
                <a:cs typeface="Arial"/>
                <a:sym typeface="Arial"/>
              </a:rPr>
              <a:t>efectueaza</a:t>
            </a:r>
            <a:r>
              <a:rPr lang="en-US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dirty="0" err="1" smtClean="0">
                <a:latin typeface="+mj-lt"/>
                <a:ea typeface="Arial"/>
                <a:cs typeface="Arial"/>
                <a:sym typeface="Arial"/>
              </a:rPr>
              <a:t>operatii</a:t>
            </a:r>
            <a:r>
              <a:rPr lang="en-US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dirty="0" err="1" smtClean="0">
                <a:latin typeface="+mj-lt"/>
                <a:ea typeface="Arial"/>
                <a:cs typeface="Arial"/>
                <a:sym typeface="Arial"/>
              </a:rPr>
              <a:t>prealabile</a:t>
            </a:r>
            <a:r>
              <a:rPr lang="en-US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dirty="0" err="1" smtClean="0">
                <a:latin typeface="+mj-lt"/>
                <a:ea typeface="Arial"/>
                <a:cs typeface="Arial"/>
                <a:sym typeface="Arial"/>
              </a:rPr>
              <a:t>utilizarii</a:t>
            </a:r>
            <a:r>
              <a:rPr lang="en-US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dirty="0" err="1" smtClean="0">
                <a:latin typeface="+mj-lt"/>
                <a:ea typeface="Arial"/>
                <a:cs typeface="Arial"/>
                <a:sym typeface="Arial"/>
              </a:rPr>
              <a:t>obiectelor</a:t>
            </a:r>
            <a:r>
              <a:rPr lang="en-US" dirty="0" smtClean="0">
                <a:latin typeface="+mj-lt"/>
                <a:ea typeface="Arial"/>
                <a:cs typeface="Arial"/>
                <a:sym typeface="Arial"/>
              </a:rPr>
              <a:t> create</a:t>
            </a:r>
            <a:endParaRPr lang="ro-RO" altLang="ro-RO" dirty="0" smtClean="0">
              <a:latin typeface="+mj-lt"/>
            </a:endParaRPr>
          </a:p>
          <a:p>
            <a:pPr eaLnBrk="1" hangingPunct="1"/>
            <a:r>
              <a:rPr lang="ro-RO" altLang="ro-RO" dirty="0" smtClean="0">
                <a:latin typeface="+mj-lt"/>
              </a:rPr>
              <a:t>obiectele nu sunt statice</a:t>
            </a:r>
          </a:p>
          <a:p>
            <a:pPr eaLnBrk="1" hangingPunct="1"/>
            <a:r>
              <a:rPr lang="ro-RO" altLang="ro-RO" dirty="0" smtClean="0">
                <a:latin typeface="+mj-lt"/>
              </a:rPr>
              <a:t>constructor: funcție special</a:t>
            </a:r>
            <a:r>
              <a:rPr lang="vi-VN" altLang="ro-RO" dirty="0" smtClean="0">
                <a:latin typeface="+mj-lt"/>
              </a:rPr>
              <a:t>ă</a:t>
            </a:r>
            <a:r>
              <a:rPr lang="ro-RO" altLang="ro-RO" dirty="0" smtClean="0">
                <a:latin typeface="+mj-lt"/>
              </a:rPr>
              <a:t>, numele clasei</a:t>
            </a:r>
          </a:p>
          <a:p>
            <a:pPr eaLnBrk="1" hangingPunct="1"/>
            <a:r>
              <a:rPr lang="ro-RO" altLang="ro-RO" dirty="0" smtClean="0">
                <a:latin typeface="+mj-lt"/>
              </a:rPr>
              <a:t>constructorii nu pot întoarce valori (nu au tip de întoarcere)</a:t>
            </a:r>
          </a:p>
          <a:p>
            <a:pPr eaLnBrk="1" hangingPunct="1"/>
            <a:endParaRPr lang="ro-RO" altLang="ro-RO" dirty="0" smtClean="0">
              <a:latin typeface="+mj-lt"/>
            </a:endParaRPr>
          </a:p>
        </p:txBody>
      </p:sp>
      <p:sp>
        <p:nvSpPr>
          <p:cNvPr id="54276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en-US" sz="1800"/>
          </a:p>
        </p:txBody>
      </p:sp>
      <p:pic>
        <p:nvPicPr>
          <p:cNvPr id="54277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68"/>
          <p:cNvSpPr/>
          <p:nvPr/>
        </p:nvSpPr>
        <p:spPr>
          <a:xfrm>
            <a:off x="76413" y="76421"/>
            <a:ext cx="4571172" cy="597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6" tIns="45718" rIns="91436" bIns="45718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/>
              <a:t>Universitatea</a:t>
            </a:r>
            <a:r>
              <a:rPr lang="en-US" sz="1600" b="1" dirty="0"/>
              <a:t> din </a:t>
            </a:r>
            <a:r>
              <a:rPr lang="en-US" sz="1600" b="1" dirty="0" err="1"/>
              <a:t>Bucuresti</a:t>
            </a:r>
            <a:endParaRPr sz="1600"/>
          </a:p>
        </p:txBody>
      </p:sp>
      <p:pic>
        <p:nvPicPr>
          <p:cNvPr id="651" name="Google Shape;651;p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87944" y="76421"/>
            <a:ext cx="802663" cy="760944"/>
          </a:xfrm>
          <a:prstGeom prst="rect">
            <a:avLst/>
          </a:prstGeom>
          <a:noFill/>
          <a:ln>
            <a:noFill/>
          </a:ln>
        </p:spPr>
      </p:pic>
      <p:sp>
        <p:nvSpPr>
          <p:cNvPr id="654" name="Google Shape;654;p68"/>
          <p:cNvSpPr txBox="1"/>
          <p:nvPr/>
        </p:nvSpPr>
        <p:spPr>
          <a:xfrm>
            <a:off x="381000" y="1576101"/>
            <a:ext cx="8458200" cy="4241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 err="1" smtClean="0">
                <a:latin typeface="+mj-lt"/>
                <a:ea typeface="Arial"/>
                <a:cs typeface="Arial"/>
                <a:sym typeface="Arial"/>
              </a:rPr>
              <a:t>Caracteristici</a:t>
            </a:r>
            <a:r>
              <a:rPr lang="en-US" sz="28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speciale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:</a:t>
            </a:r>
            <a:endParaRPr sz="280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800" dirty="0" smtClean="0">
              <a:latin typeface="+mj-lt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>
                <a:latin typeface="+mj-lt"/>
                <a:ea typeface="Arial"/>
                <a:cs typeface="Arial"/>
                <a:sym typeface="Arial"/>
              </a:rPr>
              <a:t>-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numele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=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numele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clasei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(~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numele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clasei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pentru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destructori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);</a:t>
            </a:r>
            <a:endParaRPr sz="280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- la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declarare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nu se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specifica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tipul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returnat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;</a:t>
            </a:r>
            <a:endParaRPr sz="280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- nu pot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fi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mosteniti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,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dar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pot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fi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apelati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de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clasele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derivate;</a:t>
            </a:r>
            <a:endParaRPr sz="280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- nu se pot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utiliza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pointeri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către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functiile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constructor / destructor;</a:t>
            </a:r>
            <a:endParaRPr sz="280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-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constructorii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pot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avea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parametri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(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inclusiv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impliciti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)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și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se pot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supradefini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.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Destructorul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este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unic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și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fără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parametri</a:t>
            </a:r>
            <a:r>
              <a:rPr lang="en-US" sz="2800" dirty="0" smtClean="0">
                <a:latin typeface="+mj-lt"/>
                <a:ea typeface="Arial"/>
                <a:cs typeface="Arial"/>
                <a:sym typeface="Arial"/>
              </a:rPr>
              <a:t>.</a:t>
            </a:r>
            <a:endParaRPr sz="2800">
              <a:latin typeface="+mj-lt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o-RO" sz="44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Constructori/Destructori</a:t>
            </a:r>
            <a:endParaRPr kumimoji="0" lang="en-US" altLang="ro-RO" sz="44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68"/>
          <p:cNvSpPr/>
          <p:nvPr/>
        </p:nvSpPr>
        <p:spPr>
          <a:xfrm>
            <a:off x="76413" y="76421"/>
            <a:ext cx="4571172" cy="597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6" tIns="45718" rIns="91436" bIns="45718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/>
              <a:t>Universitatea</a:t>
            </a:r>
            <a:r>
              <a:rPr lang="en-US" sz="1600" b="1" dirty="0"/>
              <a:t> din </a:t>
            </a:r>
            <a:r>
              <a:rPr lang="en-US" sz="1600" b="1" dirty="0" err="1"/>
              <a:t>Bucuresti</a:t>
            </a:r>
            <a:endParaRPr sz="1600"/>
          </a:p>
        </p:txBody>
      </p:sp>
      <p:pic>
        <p:nvPicPr>
          <p:cNvPr id="651" name="Google Shape;651;p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87944" y="76421"/>
            <a:ext cx="802663" cy="760944"/>
          </a:xfrm>
          <a:prstGeom prst="rect">
            <a:avLst/>
          </a:prstGeom>
          <a:noFill/>
          <a:ln>
            <a:noFill/>
          </a:ln>
        </p:spPr>
      </p:pic>
      <p:sp>
        <p:nvSpPr>
          <p:cNvPr id="654" name="Google Shape;654;p68"/>
          <p:cNvSpPr txBox="1"/>
          <p:nvPr/>
        </p:nvSpPr>
        <p:spPr>
          <a:xfrm>
            <a:off x="381000" y="1576101"/>
            <a:ext cx="8458200" cy="4241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 err="1" smtClean="0">
                <a:latin typeface="+mj-lt"/>
                <a:ea typeface="Arial"/>
                <a:cs typeface="Arial"/>
                <a:sym typeface="Arial"/>
              </a:rPr>
              <a:t>Constructorii</a:t>
            </a:r>
            <a:r>
              <a:rPr lang="en-US" sz="28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de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copiere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(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discuții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mai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ample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mai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tarziu</a:t>
            </a:r>
            <a:r>
              <a:rPr lang="en-US" sz="2800" dirty="0" smtClean="0">
                <a:latin typeface="+mj-lt"/>
                <a:ea typeface="Arial"/>
                <a:cs typeface="Arial"/>
                <a:sym typeface="Arial"/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280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-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creaza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un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obiect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preluand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valorile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corespunzatoare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altui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obiect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;</a:t>
            </a:r>
            <a:endParaRPr sz="280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800" dirty="0" smtClean="0">
              <a:latin typeface="+mj-lt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>
                <a:latin typeface="+mj-lt"/>
                <a:ea typeface="Arial"/>
                <a:cs typeface="Arial"/>
                <a:sym typeface="Arial"/>
              </a:rPr>
              <a:t>-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exista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implicit (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copiaza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bit-cu-bit,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deci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trebuie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redefinit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la date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alocate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dinamic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).</a:t>
            </a:r>
            <a:endParaRPr sz="2800">
              <a:latin typeface="+mj-lt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o-RO" sz="44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Constructori/Destructori</a:t>
            </a:r>
            <a:endParaRPr kumimoji="0" lang="en-US" altLang="ro-RO" sz="44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69"/>
          <p:cNvSpPr/>
          <p:nvPr/>
        </p:nvSpPr>
        <p:spPr>
          <a:xfrm>
            <a:off x="76413" y="76421"/>
            <a:ext cx="4571172" cy="597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6" tIns="45718" rIns="91436" bIns="45718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/>
              <a:t>Universitatea</a:t>
            </a:r>
            <a:r>
              <a:rPr lang="en-US" sz="1600" b="1" dirty="0"/>
              <a:t> din </a:t>
            </a:r>
            <a:r>
              <a:rPr lang="en-US" sz="1600" b="1" dirty="0" err="1"/>
              <a:t>Bucuresti</a:t>
            </a:r>
            <a:endParaRPr sz="1600"/>
          </a:p>
        </p:txBody>
      </p:sp>
      <p:pic>
        <p:nvPicPr>
          <p:cNvPr id="664" name="Google Shape;664;p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87944" y="76421"/>
            <a:ext cx="802663" cy="760944"/>
          </a:xfrm>
          <a:prstGeom prst="rect">
            <a:avLst/>
          </a:prstGeom>
          <a:noFill/>
          <a:ln>
            <a:noFill/>
          </a:ln>
        </p:spPr>
      </p:pic>
      <p:sp>
        <p:nvSpPr>
          <p:cNvPr id="667" name="Google Shape;667;p69"/>
          <p:cNvSpPr txBox="1"/>
          <p:nvPr/>
        </p:nvSpPr>
        <p:spPr>
          <a:xfrm>
            <a:off x="746496" y="1576101"/>
            <a:ext cx="7298963" cy="398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i="1" dirty="0" err="1">
                <a:solidFill>
                  <a:srgbClr val="0000FF"/>
                </a:solidFill>
              </a:rPr>
              <a:t>Orice</a:t>
            </a:r>
            <a:r>
              <a:rPr lang="en-US" sz="1800" b="1" i="1" dirty="0">
                <a:solidFill>
                  <a:srgbClr val="0000FF"/>
                </a:solidFill>
              </a:rPr>
              <a:t> </a:t>
            </a:r>
            <a:r>
              <a:rPr lang="en-US" sz="1800" b="1" i="1" dirty="0" err="1">
                <a:solidFill>
                  <a:srgbClr val="0000FF"/>
                </a:solidFill>
              </a:rPr>
              <a:t>clasa</a:t>
            </a:r>
            <a:r>
              <a:rPr lang="en-US" sz="1800" b="1" i="1" dirty="0">
                <a:solidFill>
                  <a:srgbClr val="0000FF"/>
                </a:solidFill>
              </a:rPr>
              <a:t>, are by default:</a:t>
            </a:r>
            <a:endParaRPr sz="1600" b="1" i="1" dirty="0">
              <a:solidFill>
                <a:srgbClr val="0000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- un constructor de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initializare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- un constructor de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copiere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- un destructor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- un operator de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atribuire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.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Constructorii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parametrizati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: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argumente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la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constructori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putem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defini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mai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multe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variante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cu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mai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multe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numere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tipuri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parametri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overload de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constructori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mai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multe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variante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, cu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numar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mai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mare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și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tipuri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parametri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).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o-RO" sz="44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Constructori/Destructori</a:t>
            </a:r>
            <a:endParaRPr kumimoji="0" lang="en-US" altLang="ro-RO" sz="44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70"/>
          <p:cNvSpPr/>
          <p:nvPr/>
        </p:nvSpPr>
        <p:spPr>
          <a:xfrm>
            <a:off x="76413" y="76421"/>
            <a:ext cx="4571172" cy="597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6" tIns="45718" rIns="91436" bIns="45718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/>
              <a:t>Universitatea</a:t>
            </a:r>
            <a:r>
              <a:rPr lang="en-US" sz="1600" b="1" dirty="0"/>
              <a:t> din </a:t>
            </a:r>
            <a:r>
              <a:rPr lang="en-US" sz="1600" b="1" dirty="0" err="1"/>
              <a:t>Bucuresti</a:t>
            </a:r>
            <a:endParaRPr sz="1600"/>
          </a:p>
        </p:txBody>
      </p:sp>
      <p:pic>
        <p:nvPicPr>
          <p:cNvPr id="677" name="Google Shape;677;p7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87944" y="76421"/>
            <a:ext cx="802663" cy="76094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o-RO" sz="44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Constructori/Destructori</a:t>
            </a:r>
            <a:endParaRPr kumimoji="0" lang="en-US" altLang="ro-RO" sz="44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266950"/>
            <a:ext cx="7924800" cy="321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2766858" y="1447800"/>
            <a:ext cx="36102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i="1" dirty="0" err="1">
                <a:solidFill>
                  <a:srgbClr val="0000FF"/>
                </a:solidFill>
              </a:rPr>
              <a:t>Orice</a:t>
            </a:r>
            <a:r>
              <a:rPr lang="en-US" b="1" i="1" dirty="0">
                <a:solidFill>
                  <a:srgbClr val="0000FF"/>
                </a:solidFill>
              </a:rPr>
              <a:t> </a:t>
            </a:r>
            <a:r>
              <a:rPr lang="en-US" b="1" i="1" dirty="0" err="1">
                <a:solidFill>
                  <a:srgbClr val="0000FF"/>
                </a:solidFill>
              </a:rPr>
              <a:t>clasa</a:t>
            </a:r>
            <a:r>
              <a:rPr lang="en-US" b="1" i="1" dirty="0">
                <a:solidFill>
                  <a:srgbClr val="0000FF"/>
                </a:solidFill>
              </a:rPr>
              <a:t>, are by default:</a:t>
            </a:r>
            <a:endParaRPr lang="en-US" sz="2000" b="1" i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71"/>
          <p:cNvSpPr/>
          <p:nvPr/>
        </p:nvSpPr>
        <p:spPr>
          <a:xfrm>
            <a:off x="76413" y="76421"/>
            <a:ext cx="4571172" cy="597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6" tIns="45718" rIns="91436" bIns="45718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/>
              <a:t>Universitatea</a:t>
            </a:r>
            <a:r>
              <a:rPr lang="en-US" sz="1600" b="1" dirty="0"/>
              <a:t> din </a:t>
            </a:r>
            <a:r>
              <a:rPr lang="en-US" sz="1600" b="1" dirty="0" err="1"/>
              <a:t>Bucuresti</a:t>
            </a:r>
            <a:endParaRPr sz="1600"/>
          </a:p>
        </p:txBody>
      </p:sp>
      <p:pic>
        <p:nvPicPr>
          <p:cNvPr id="690" name="Google Shape;690;p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87944" y="76421"/>
            <a:ext cx="802663" cy="760944"/>
          </a:xfrm>
          <a:prstGeom prst="rect">
            <a:avLst/>
          </a:prstGeom>
          <a:noFill/>
          <a:ln>
            <a:noFill/>
          </a:ln>
        </p:spPr>
      </p:pic>
      <p:sp>
        <p:nvSpPr>
          <p:cNvPr id="694" name="Google Shape;694;p71"/>
          <p:cNvSpPr txBox="1"/>
          <p:nvPr/>
        </p:nvSpPr>
        <p:spPr>
          <a:xfrm>
            <a:off x="387616" y="1327244"/>
            <a:ext cx="7800328" cy="342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 smtClean="0">
                <a:latin typeface="Arial"/>
                <a:ea typeface="Arial"/>
                <a:cs typeface="Arial"/>
                <a:sym typeface="Arial"/>
              </a:rPr>
              <a:t>Exemplu</a:t>
            </a:r>
            <a:r>
              <a:rPr lang="en-US" sz="1800" b="1" dirty="0" smtClean="0"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 sz="1800" b="1" dirty="0" err="1" smtClean="0">
                <a:latin typeface="Arial"/>
                <a:ea typeface="Arial"/>
                <a:cs typeface="Arial"/>
                <a:sym typeface="Arial"/>
              </a:rPr>
              <a:t>necesitate</a:t>
            </a:r>
            <a:r>
              <a:rPr lang="en-US" sz="1800" b="1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 smtClean="0">
                <a:latin typeface="Arial"/>
                <a:ea typeface="Arial"/>
                <a:cs typeface="Arial"/>
                <a:sym typeface="Arial"/>
              </a:rPr>
              <a:t>rescriere</a:t>
            </a:r>
            <a:r>
              <a:rPr lang="en-US" sz="1800" b="1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 smtClean="0">
                <a:latin typeface="Arial"/>
                <a:ea typeface="Arial"/>
                <a:cs typeface="Arial"/>
                <a:sym typeface="Arial"/>
              </a:rPr>
              <a:t>constructori</a:t>
            </a:r>
            <a:r>
              <a:rPr lang="en-US" sz="1800" b="1" dirty="0" smtClean="0">
                <a:latin typeface="Arial"/>
                <a:ea typeface="Arial"/>
                <a:cs typeface="Arial"/>
                <a:sym typeface="Arial"/>
              </a:rPr>
              <a:t> </a:t>
            </a:r>
            <a:endParaRPr sz="1600" dirty="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o-RO" sz="44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Constructori/Destructori</a:t>
            </a:r>
            <a:endParaRPr kumimoji="0" lang="en-US" altLang="ro-RO" sz="44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788" y="1970088"/>
            <a:ext cx="7313612" cy="3897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72"/>
          <p:cNvSpPr/>
          <p:nvPr/>
        </p:nvSpPr>
        <p:spPr>
          <a:xfrm>
            <a:off x="76413" y="76421"/>
            <a:ext cx="4571172" cy="597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6" tIns="45718" rIns="91436" bIns="45718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/>
              <a:t>Universitatea</a:t>
            </a:r>
            <a:r>
              <a:rPr lang="en-US" sz="1600" b="1" dirty="0"/>
              <a:t> din </a:t>
            </a:r>
            <a:r>
              <a:rPr lang="en-US" sz="1600" b="1" dirty="0" err="1"/>
              <a:t>Bucuresti</a:t>
            </a:r>
            <a:endParaRPr sz="1600"/>
          </a:p>
        </p:txBody>
      </p:sp>
      <p:pic>
        <p:nvPicPr>
          <p:cNvPr id="704" name="Google Shape;704;p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87944" y="76421"/>
            <a:ext cx="802663" cy="760944"/>
          </a:xfrm>
          <a:prstGeom prst="rect">
            <a:avLst/>
          </a:prstGeom>
          <a:noFill/>
          <a:ln>
            <a:noFill/>
          </a:ln>
        </p:spPr>
      </p:pic>
      <p:sp>
        <p:nvSpPr>
          <p:cNvPr id="707" name="Google Shape;707;p72"/>
          <p:cNvSpPr txBox="1"/>
          <p:nvPr/>
        </p:nvSpPr>
        <p:spPr>
          <a:xfrm>
            <a:off x="746496" y="1410196"/>
            <a:ext cx="7298963" cy="414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Exemplu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Constructori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parametrizati</a:t>
            </a:r>
            <a:endParaRPr sz="1600"/>
          </a:p>
        </p:txBody>
      </p:sp>
      <p:sp>
        <p:nvSpPr>
          <p:cNvPr id="708" name="Google Shape;708;p72"/>
          <p:cNvSpPr txBox="1"/>
          <p:nvPr/>
        </p:nvSpPr>
        <p:spPr>
          <a:xfrm>
            <a:off x="829440" y="1775645"/>
            <a:ext cx="7713683" cy="4777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803" tIns="48983" rIns="89803" bIns="48983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class A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{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x;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float y;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string z;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public: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A(){x = -45;}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A(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x) {this-&gt;x = x; this-&gt;y = 5.67; z = "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Seria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/>
              <a:t>25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";}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// this -&gt; camp e </a:t>
            </a:r>
            <a:r>
              <a:rPr lang="en-US" sz="1800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echivalent</a:t>
            </a:r>
            <a:r>
              <a:rPr lang="en-US" sz="180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cu camp </a:t>
            </a:r>
            <a:r>
              <a:rPr lang="en-US" sz="1800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simplu</a:t>
            </a:r>
            <a:r>
              <a:rPr lang="en-US" sz="180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: this -&gt;z </a:t>
            </a:r>
            <a:r>
              <a:rPr lang="en-US" sz="1800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echivalent</a:t>
            </a:r>
            <a:r>
              <a:rPr lang="en-US" sz="180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cu z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A(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x, float y) {this-&gt;x = x; this-&gt;y = y; z = "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Seria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25";}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A(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x, float y, string z) {this-&gt;x = x; this-&gt;y = y; z = z;}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main</a:t>
            </a:r>
            <a:r>
              <a:rPr lang="en-US" sz="1800" dirty="0" smtClean="0">
                <a:latin typeface="Arial"/>
                <a:ea typeface="Arial"/>
                <a:cs typeface="Arial"/>
                <a:sym typeface="Arial"/>
              </a:rPr>
              <a:t>() {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;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A b(34);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return 0;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}</a:t>
            </a:r>
            <a:endParaRPr sz="1600" dirty="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o-RO" sz="44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Constructori/Destructori</a:t>
            </a:r>
            <a:endParaRPr kumimoji="0" lang="en-US" altLang="ro-RO" sz="44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73"/>
          <p:cNvSpPr/>
          <p:nvPr/>
        </p:nvSpPr>
        <p:spPr>
          <a:xfrm>
            <a:off x="76413" y="76421"/>
            <a:ext cx="4571172" cy="597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6" tIns="45718" rIns="91436" bIns="45718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/>
              <a:t>Universitatea</a:t>
            </a:r>
            <a:r>
              <a:rPr lang="en-US" sz="1600" b="1" dirty="0"/>
              <a:t> din </a:t>
            </a:r>
            <a:r>
              <a:rPr lang="en-US" sz="1600" b="1" dirty="0" err="1"/>
              <a:t>Bucuresti</a:t>
            </a:r>
            <a:endParaRPr sz="1600"/>
          </a:p>
        </p:txBody>
      </p:sp>
      <p:pic>
        <p:nvPicPr>
          <p:cNvPr id="718" name="Google Shape;718;p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87944" y="76421"/>
            <a:ext cx="802663" cy="760944"/>
          </a:xfrm>
          <a:prstGeom prst="rect">
            <a:avLst/>
          </a:prstGeom>
          <a:noFill/>
          <a:ln>
            <a:noFill/>
          </a:ln>
        </p:spPr>
      </p:pic>
      <p:sp>
        <p:nvSpPr>
          <p:cNvPr id="721" name="Google Shape;721;p73"/>
          <p:cNvSpPr txBox="1"/>
          <p:nvPr/>
        </p:nvSpPr>
        <p:spPr>
          <a:xfrm>
            <a:off x="746496" y="1410196"/>
            <a:ext cx="7298963" cy="414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Exemplu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Constructori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parametrizati</a:t>
            </a:r>
            <a:endParaRPr sz="1600"/>
          </a:p>
        </p:txBody>
      </p:sp>
      <p:sp>
        <p:nvSpPr>
          <p:cNvPr id="722" name="Google Shape;722;p73"/>
          <p:cNvSpPr txBox="1"/>
          <p:nvPr/>
        </p:nvSpPr>
        <p:spPr>
          <a:xfrm>
            <a:off x="829440" y="1762255"/>
            <a:ext cx="8045677" cy="4517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803" tIns="48983" rIns="89803" bIns="48983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class A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{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x;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float y;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string z;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public: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A(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x = -45, float y = 5.67, string z = "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Seria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smtClean="0">
                <a:sym typeface="Arial"/>
              </a:rPr>
              <a:t>13</a:t>
            </a:r>
            <a:r>
              <a:rPr lang="en-US" sz="1800" dirty="0" smtClean="0">
                <a:latin typeface="Arial"/>
                <a:ea typeface="Arial"/>
                <a:cs typeface="Arial"/>
                <a:sym typeface="Arial"/>
              </a:rPr>
              <a:t>") 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//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valori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implicite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pt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param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{this-&gt;x = x; this-&gt;y = y; z = z;}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};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main()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{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;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A b(34);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return 0;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}</a:t>
            </a:r>
            <a:endParaRPr sz="1600" dirty="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o-RO" sz="44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Constructori/Destructori</a:t>
            </a:r>
            <a:endParaRPr kumimoji="0" lang="en-US" altLang="ro-RO" sz="44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74"/>
          <p:cNvSpPr/>
          <p:nvPr/>
        </p:nvSpPr>
        <p:spPr>
          <a:xfrm>
            <a:off x="76413" y="76421"/>
            <a:ext cx="4571172" cy="597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6" tIns="45718" rIns="91436" bIns="45718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/>
              <a:t>Universitatea</a:t>
            </a:r>
            <a:r>
              <a:rPr lang="en-US" sz="1600" b="1" dirty="0"/>
              <a:t> din </a:t>
            </a:r>
            <a:r>
              <a:rPr lang="en-US" sz="1600" b="1" dirty="0" err="1"/>
              <a:t>Bucuresti</a:t>
            </a:r>
            <a:endParaRPr sz="1600"/>
          </a:p>
        </p:txBody>
      </p:sp>
      <p:pic>
        <p:nvPicPr>
          <p:cNvPr id="732" name="Google Shape;732;p7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87944" y="76421"/>
            <a:ext cx="802663" cy="760944"/>
          </a:xfrm>
          <a:prstGeom prst="rect">
            <a:avLst/>
          </a:prstGeom>
          <a:noFill/>
          <a:ln>
            <a:noFill/>
          </a:ln>
        </p:spPr>
      </p:pic>
      <p:sp>
        <p:nvSpPr>
          <p:cNvPr id="735" name="Google Shape;735;p74"/>
          <p:cNvSpPr txBox="1"/>
          <p:nvPr/>
        </p:nvSpPr>
        <p:spPr>
          <a:xfrm>
            <a:off x="746496" y="1410196"/>
            <a:ext cx="7879680" cy="414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Functiile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constructor cu un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parametru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caz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special (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sursa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H.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Schildt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)</a:t>
            </a:r>
            <a:endParaRPr sz="1600"/>
          </a:p>
        </p:txBody>
      </p:sp>
      <p:sp>
        <p:nvSpPr>
          <p:cNvPr id="736" name="Google Shape;736;p74"/>
          <p:cNvSpPr txBox="1"/>
          <p:nvPr/>
        </p:nvSpPr>
        <p:spPr>
          <a:xfrm>
            <a:off x="580608" y="1907912"/>
            <a:ext cx="8128403" cy="4241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#include &lt;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iostream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&gt;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using namespace std;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class X {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a;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public: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X(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j) { a = j; }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geta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() { return a; }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};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main()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{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18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 ob = 99;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// passes 99 to j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&lt;&lt;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ob.geta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(); // outputs 99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return 0;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}</a:t>
            </a:r>
            <a:endParaRPr sz="1600"/>
          </a:p>
        </p:txBody>
      </p:sp>
      <p:sp>
        <p:nvSpPr>
          <p:cNvPr id="737" name="Google Shape;737;p74"/>
          <p:cNvSpPr txBox="1"/>
          <p:nvPr/>
        </p:nvSpPr>
        <p:spPr>
          <a:xfrm>
            <a:off x="5225472" y="2820392"/>
            <a:ext cx="2986038" cy="602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 </a:t>
            </a:r>
            <a:r>
              <a:rPr lang="en-US" sz="1800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creeaza</a:t>
            </a:r>
            <a:r>
              <a:rPr lang="en-US" sz="18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o </a:t>
            </a:r>
            <a:r>
              <a:rPr lang="en-US" sz="1800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conversie</a:t>
            </a:r>
            <a:r>
              <a:rPr lang="en-US" sz="18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explicita</a:t>
            </a:r>
            <a:r>
              <a:rPr lang="en-US" sz="18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de date!</a:t>
            </a:r>
            <a:endParaRPr sz="1600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o-RO" sz="44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Constructori/Destructori</a:t>
            </a:r>
            <a:endParaRPr kumimoji="0" lang="en-US" altLang="ro-RO" sz="44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75"/>
          <p:cNvSpPr/>
          <p:nvPr/>
        </p:nvSpPr>
        <p:spPr>
          <a:xfrm>
            <a:off x="76413" y="76421"/>
            <a:ext cx="4571172" cy="597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6" tIns="45718" rIns="91436" bIns="45718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/>
              <a:t>Universitatea</a:t>
            </a:r>
            <a:r>
              <a:rPr lang="en-US" sz="1600" b="1" dirty="0"/>
              <a:t> din </a:t>
            </a:r>
            <a:r>
              <a:rPr lang="en-US" sz="1600" b="1" dirty="0" err="1"/>
              <a:t>Bucuresti</a:t>
            </a:r>
            <a:endParaRPr sz="1600"/>
          </a:p>
        </p:txBody>
      </p:sp>
      <p:pic>
        <p:nvPicPr>
          <p:cNvPr id="747" name="Google Shape;747;p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87944" y="76421"/>
            <a:ext cx="802663" cy="760944"/>
          </a:xfrm>
          <a:prstGeom prst="rect">
            <a:avLst/>
          </a:prstGeom>
          <a:noFill/>
          <a:ln>
            <a:noFill/>
          </a:ln>
        </p:spPr>
      </p:pic>
      <p:sp>
        <p:nvSpPr>
          <p:cNvPr id="750" name="Google Shape;750;p75"/>
          <p:cNvSpPr txBox="1"/>
          <p:nvPr/>
        </p:nvSpPr>
        <p:spPr>
          <a:xfrm>
            <a:off x="746496" y="1410196"/>
            <a:ext cx="7879680" cy="414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Tablouri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obiecte</a:t>
            </a:r>
            <a:endParaRPr sz="1600"/>
          </a:p>
        </p:txBody>
      </p:sp>
      <p:sp>
        <p:nvSpPr>
          <p:cNvPr id="751" name="Google Shape;751;p75"/>
          <p:cNvSpPr txBox="1"/>
          <p:nvPr/>
        </p:nvSpPr>
        <p:spPr>
          <a:xfrm>
            <a:off x="497664" y="3690416"/>
            <a:ext cx="8460397" cy="414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Daca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constr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are un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singur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parametru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atunci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poate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specifica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direct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valoarea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600"/>
          </a:p>
        </p:txBody>
      </p:sp>
      <p:sp>
        <p:nvSpPr>
          <p:cNvPr id="752" name="Google Shape;752;p75"/>
          <p:cNvSpPr txBox="1"/>
          <p:nvPr/>
        </p:nvSpPr>
        <p:spPr>
          <a:xfrm>
            <a:off x="310223" y="2135216"/>
            <a:ext cx="8647620" cy="602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Daca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clasa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are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constructori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parametrizati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putem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initializa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diferit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fiecare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obiect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din vector.</a:t>
            </a:r>
            <a:endParaRPr sz="1600"/>
          </a:p>
        </p:txBody>
      </p:sp>
      <p:sp>
        <p:nvSpPr>
          <p:cNvPr id="753" name="Google Shape;753;p75"/>
          <p:cNvSpPr txBox="1"/>
          <p:nvPr/>
        </p:nvSpPr>
        <p:spPr>
          <a:xfrm>
            <a:off x="2654208" y="2788060"/>
            <a:ext cx="4064202" cy="602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X{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a,b,c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… };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 v[3] = {X(10,20) , X (1,2,3), X(0) };</a:t>
            </a:r>
            <a:endParaRPr sz="1600"/>
          </a:p>
        </p:txBody>
      </p:sp>
      <p:sp>
        <p:nvSpPr>
          <p:cNvPr id="754" name="Google Shape;754;p75"/>
          <p:cNvSpPr txBox="1"/>
          <p:nvPr/>
        </p:nvSpPr>
        <p:spPr>
          <a:xfrm>
            <a:off x="2322432" y="4105179"/>
            <a:ext cx="4064202" cy="1901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X {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public: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X(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j) {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j;} 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 v[3] = {10,15,20 };</a:t>
            </a:r>
            <a:endParaRPr sz="1600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o-RO" sz="44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Constructori/Destructori</a:t>
            </a:r>
            <a:endParaRPr kumimoji="0" lang="en-US" altLang="ro-RO" sz="44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 smtClean="0"/>
              <a:t>Struct si class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ro-RO" dirty="0" err="1" smtClean="0">
                <a:solidFill>
                  <a:srgbClr val="FF0000"/>
                </a:solidFill>
              </a:rPr>
              <a:t>singura</a:t>
            </a:r>
            <a:r>
              <a:rPr lang="en-US" altLang="ro-RO" dirty="0" smtClean="0">
                <a:solidFill>
                  <a:srgbClr val="FF0000"/>
                </a:solidFill>
              </a:rPr>
              <a:t> </a:t>
            </a:r>
            <a:r>
              <a:rPr lang="en-US" altLang="ro-RO" dirty="0" err="1" smtClean="0">
                <a:solidFill>
                  <a:srgbClr val="FF0000"/>
                </a:solidFill>
              </a:rPr>
              <a:t>diferenta</a:t>
            </a:r>
            <a:r>
              <a:rPr lang="en-US" altLang="ro-RO" dirty="0" smtClean="0">
                <a:solidFill>
                  <a:srgbClr val="FF0000"/>
                </a:solidFill>
              </a:rPr>
              <a:t>: </a:t>
            </a:r>
            <a:r>
              <a:rPr lang="en-US" altLang="ro-RO" dirty="0" err="1" smtClean="0">
                <a:solidFill>
                  <a:srgbClr val="FF0000"/>
                </a:solidFill>
              </a:rPr>
              <a:t>struct</a:t>
            </a:r>
            <a:r>
              <a:rPr lang="en-US" altLang="ro-RO" dirty="0" smtClean="0">
                <a:solidFill>
                  <a:srgbClr val="FF0000"/>
                </a:solidFill>
              </a:rPr>
              <a:t> are default </a:t>
            </a:r>
            <a:r>
              <a:rPr lang="en-US" altLang="ro-RO" dirty="0" err="1" smtClean="0">
                <a:solidFill>
                  <a:srgbClr val="FF0000"/>
                </a:solidFill>
              </a:rPr>
              <a:t>membri</a:t>
            </a:r>
            <a:r>
              <a:rPr lang="en-US" altLang="ro-RO" dirty="0" smtClean="0">
                <a:solidFill>
                  <a:srgbClr val="FF0000"/>
                </a:solidFill>
              </a:rPr>
              <a:t> ca public </a:t>
            </a:r>
            <a:r>
              <a:rPr lang="en-US" altLang="ro-RO" dirty="0" err="1" smtClean="0">
                <a:solidFill>
                  <a:srgbClr val="FF0000"/>
                </a:solidFill>
              </a:rPr>
              <a:t>iar</a:t>
            </a:r>
            <a:r>
              <a:rPr lang="en-US" altLang="ro-RO" dirty="0" smtClean="0">
                <a:solidFill>
                  <a:srgbClr val="FF0000"/>
                </a:solidFill>
              </a:rPr>
              <a:t> class ca private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ro-RO" dirty="0" err="1" smtClean="0"/>
              <a:t>struct</a:t>
            </a:r>
            <a:r>
              <a:rPr lang="en-US" altLang="ro-RO" dirty="0" smtClean="0"/>
              <a:t> </a:t>
            </a:r>
            <a:r>
              <a:rPr lang="en-US" altLang="ro-RO" dirty="0" err="1" smtClean="0"/>
              <a:t>defineste</a:t>
            </a:r>
            <a:r>
              <a:rPr lang="en-US" altLang="ro-RO" dirty="0" smtClean="0"/>
              <a:t> o </a:t>
            </a:r>
            <a:r>
              <a:rPr lang="en-US" altLang="ro-RO" dirty="0" err="1" smtClean="0"/>
              <a:t>clasa</a:t>
            </a:r>
            <a:r>
              <a:rPr lang="en-US" altLang="ro-RO" dirty="0" smtClean="0"/>
              <a:t> (tip de date)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ro-RO" dirty="0" err="1" smtClean="0"/>
              <a:t>putem</a:t>
            </a:r>
            <a:r>
              <a:rPr lang="en-US" altLang="ro-RO" dirty="0" smtClean="0"/>
              <a:t> </a:t>
            </a:r>
            <a:r>
              <a:rPr lang="en-US" altLang="ro-RO" dirty="0" err="1" smtClean="0"/>
              <a:t>avea</a:t>
            </a:r>
            <a:r>
              <a:rPr lang="en-US" altLang="ro-RO" dirty="0" smtClean="0"/>
              <a:t> in </a:t>
            </a:r>
            <a:r>
              <a:rPr lang="en-US" altLang="ro-RO" dirty="0" err="1" smtClean="0"/>
              <a:t>struct</a:t>
            </a:r>
            <a:r>
              <a:rPr lang="en-US" altLang="ro-RO" dirty="0" smtClean="0"/>
              <a:t> </a:t>
            </a:r>
            <a:r>
              <a:rPr lang="en-US" altLang="ro-RO" dirty="0" err="1" smtClean="0"/>
              <a:t>si</a:t>
            </a:r>
            <a:r>
              <a:rPr lang="en-US" altLang="ro-RO" dirty="0" smtClean="0"/>
              <a:t> </a:t>
            </a:r>
            <a:r>
              <a:rPr lang="en-US" altLang="ro-RO" dirty="0" err="1" smtClean="0"/>
              <a:t>functii</a:t>
            </a:r>
            <a:endParaRPr lang="en-US" altLang="ro-RO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ro-RO" dirty="0" err="1" smtClean="0"/>
              <a:t>pentru</a:t>
            </a:r>
            <a:r>
              <a:rPr lang="en-US" altLang="ro-RO" dirty="0" smtClean="0"/>
              <a:t> </a:t>
            </a:r>
            <a:r>
              <a:rPr lang="en-US" altLang="ro-RO" dirty="0" err="1" smtClean="0"/>
              <a:t>compatibilitate</a:t>
            </a:r>
            <a:r>
              <a:rPr lang="en-US" altLang="ro-RO" dirty="0" smtClean="0"/>
              <a:t> cu cod </a:t>
            </a:r>
            <a:r>
              <a:rPr lang="en-US" altLang="ro-RO" dirty="0" err="1" smtClean="0"/>
              <a:t>vechi</a:t>
            </a:r>
            <a:endParaRPr lang="en-US" altLang="ro-RO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ro-RO" dirty="0" err="1" smtClean="0"/>
              <a:t>extensibilitate</a:t>
            </a:r>
            <a:endParaRPr lang="en-US" altLang="ro-RO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ro-RO" b="1" dirty="0" smtClean="0">
                <a:solidFill>
                  <a:srgbClr val="FF0000"/>
                </a:solidFill>
              </a:rPr>
              <a:t>a nu se </a:t>
            </a:r>
            <a:r>
              <a:rPr lang="en-US" altLang="ro-RO" b="1" dirty="0" err="1" smtClean="0">
                <a:solidFill>
                  <a:srgbClr val="FF0000"/>
                </a:solidFill>
              </a:rPr>
              <a:t>folosi</a:t>
            </a:r>
            <a:r>
              <a:rPr lang="en-US" altLang="ro-RO" b="1" dirty="0" smtClean="0">
                <a:solidFill>
                  <a:srgbClr val="FF0000"/>
                </a:solidFill>
              </a:rPr>
              <a:t> </a:t>
            </a:r>
            <a:r>
              <a:rPr lang="en-US" altLang="ro-RO" b="1" dirty="0" err="1" smtClean="0">
                <a:solidFill>
                  <a:srgbClr val="FF0000"/>
                </a:solidFill>
              </a:rPr>
              <a:t>struct</a:t>
            </a:r>
            <a:r>
              <a:rPr lang="en-US" altLang="ro-RO" b="1" dirty="0" smtClean="0">
                <a:solidFill>
                  <a:srgbClr val="FF0000"/>
                </a:solidFill>
              </a:rPr>
              <a:t> </a:t>
            </a:r>
            <a:r>
              <a:rPr lang="en-US" altLang="ro-RO" b="1" dirty="0" err="1" smtClean="0">
                <a:solidFill>
                  <a:srgbClr val="FF0000"/>
                </a:solidFill>
              </a:rPr>
              <a:t>pentru</a:t>
            </a:r>
            <a:r>
              <a:rPr lang="en-US" altLang="ro-RO" b="1" dirty="0" smtClean="0">
                <a:solidFill>
                  <a:srgbClr val="FF0000"/>
                </a:solidFill>
              </a:rPr>
              <a:t> </a:t>
            </a:r>
            <a:r>
              <a:rPr lang="en-US" altLang="ro-RO" b="1" dirty="0" err="1" smtClean="0">
                <a:solidFill>
                  <a:srgbClr val="FF0000"/>
                </a:solidFill>
              </a:rPr>
              <a:t>clase</a:t>
            </a:r>
            <a:endParaRPr lang="en-US" altLang="ro-RO" b="1" dirty="0" smtClean="0">
              <a:solidFill>
                <a:srgbClr val="FF0000"/>
              </a:solidFill>
            </a:endParaRPr>
          </a:p>
        </p:txBody>
      </p:sp>
      <p:sp>
        <p:nvSpPr>
          <p:cNvPr id="2662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26629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76"/>
          <p:cNvSpPr/>
          <p:nvPr/>
        </p:nvSpPr>
        <p:spPr>
          <a:xfrm>
            <a:off x="76413" y="76421"/>
            <a:ext cx="4571172" cy="597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6" tIns="45718" rIns="91436" bIns="45718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/>
              <a:t>Universitatea</a:t>
            </a:r>
            <a:r>
              <a:rPr lang="en-US" sz="1600" b="1" dirty="0"/>
              <a:t> din </a:t>
            </a:r>
            <a:r>
              <a:rPr lang="en-US" sz="1600" b="1" dirty="0" err="1"/>
              <a:t>Bucuresti</a:t>
            </a:r>
            <a:endParaRPr sz="1600"/>
          </a:p>
        </p:txBody>
      </p:sp>
      <p:pic>
        <p:nvPicPr>
          <p:cNvPr id="764" name="Google Shape;764;p7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87944" y="76421"/>
            <a:ext cx="802663" cy="760944"/>
          </a:xfrm>
          <a:prstGeom prst="rect">
            <a:avLst/>
          </a:prstGeom>
          <a:noFill/>
          <a:ln>
            <a:noFill/>
          </a:ln>
        </p:spPr>
      </p:pic>
      <p:sp>
        <p:nvSpPr>
          <p:cNvPr id="767" name="Google Shape;767;p76"/>
          <p:cNvSpPr txBox="1"/>
          <p:nvPr/>
        </p:nvSpPr>
        <p:spPr>
          <a:xfrm>
            <a:off x="746496" y="1410196"/>
            <a:ext cx="7298963" cy="414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Exemplu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Ordine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apel</a:t>
            </a:r>
            <a:endParaRPr sz="1600"/>
          </a:p>
        </p:txBody>
      </p:sp>
      <p:sp>
        <p:nvSpPr>
          <p:cNvPr id="768" name="Google Shape;768;p76"/>
          <p:cNvSpPr txBox="1"/>
          <p:nvPr/>
        </p:nvSpPr>
        <p:spPr>
          <a:xfrm>
            <a:off x="502889" y="1762255"/>
            <a:ext cx="5059638" cy="4517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803" tIns="48983" rIns="89803" bIns="48983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class A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{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x;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public: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A(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x = 0)    {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    x = x;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&lt;&lt;"Constructor "&lt;&lt;x&lt;&lt;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endl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;    }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~A()    {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&lt;&lt;"Destructor "&lt;&lt;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endl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;    }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A(const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A&amp;o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)    {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    x =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o.x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&lt;&lt;"Constructor de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copiere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"&lt;&lt;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endl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;    }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void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f_cu_referinta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(A&amp; ob3)     {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    A ob4(456);    }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void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f_fara_referinta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(A ob6)     {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    A ob7(123);    }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} ob;</a:t>
            </a:r>
            <a:endParaRPr sz="1600"/>
          </a:p>
        </p:txBody>
      </p:sp>
      <p:sp>
        <p:nvSpPr>
          <p:cNvPr id="769" name="Google Shape;769;p76"/>
          <p:cNvSpPr txBox="1"/>
          <p:nvPr/>
        </p:nvSpPr>
        <p:spPr>
          <a:xfrm>
            <a:off x="5725748" y="2537569"/>
            <a:ext cx="3151763" cy="2438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803" tIns="48983" rIns="89803" bIns="48983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main()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{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A ob1(20), ob2(55);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ob2.f_cu_referinta(ob1);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800" dirty="0" smtClean="0">
                <a:latin typeface="Arial"/>
                <a:ea typeface="Arial"/>
                <a:cs typeface="Arial"/>
                <a:sym typeface="Arial"/>
              </a:rPr>
              <a:t>ob1.f_fara_referinta(</a:t>
            </a:r>
            <a:r>
              <a:rPr lang="en-US" sz="1800" b="1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ob2</a:t>
            </a:r>
            <a:r>
              <a:rPr lang="en-US" sz="1800" dirty="0" smtClean="0">
                <a:latin typeface="Arial"/>
                <a:ea typeface="Arial"/>
                <a:cs typeface="Arial"/>
                <a:sym typeface="Arial"/>
              </a:rPr>
              <a:t>);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A ob5;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return 0;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}</a:t>
            </a:r>
            <a:endParaRPr sz="1600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o-RO" sz="44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Constructori/Destructori</a:t>
            </a:r>
            <a:endParaRPr kumimoji="0" lang="en-US" altLang="ro-RO" sz="44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77"/>
          <p:cNvSpPr/>
          <p:nvPr/>
        </p:nvSpPr>
        <p:spPr>
          <a:xfrm>
            <a:off x="76413" y="76421"/>
            <a:ext cx="4571172" cy="597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6" tIns="45718" rIns="91436" bIns="45718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/>
              <a:t>Universitatea</a:t>
            </a:r>
            <a:r>
              <a:rPr lang="en-US" sz="1600" b="1" dirty="0"/>
              <a:t> din </a:t>
            </a:r>
            <a:r>
              <a:rPr lang="en-US" sz="1600" b="1" dirty="0" err="1"/>
              <a:t>Bucuresti</a:t>
            </a:r>
            <a:endParaRPr sz="1600"/>
          </a:p>
        </p:txBody>
      </p:sp>
      <p:pic>
        <p:nvPicPr>
          <p:cNvPr id="779" name="Google Shape;779;p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87944" y="76421"/>
            <a:ext cx="802663" cy="760944"/>
          </a:xfrm>
          <a:prstGeom prst="rect">
            <a:avLst/>
          </a:prstGeom>
          <a:noFill/>
          <a:ln>
            <a:noFill/>
          </a:ln>
        </p:spPr>
      </p:pic>
      <p:sp>
        <p:nvSpPr>
          <p:cNvPr id="782" name="Google Shape;782;p77"/>
          <p:cNvSpPr txBox="1"/>
          <p:nvPr/>
        </p:nvSpPr>
        <p:spPr>
          <a:xfrm>
            <a:off x="746496" y="1410196"/>
            <a:ext cx="7298963" cy="414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Exemplu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Ordine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apel</a:t>
            </a:r>
            <a:endParaRPr sz="1600"/>
          </a:p>
        </p:txBody>
      </p:sp>
      <p:sp>
        <p:nvSpPr>
          <p:cNvPr id="783" name="Google Shape;783;p77"/>
          <p:cNvSpPr txBox="1"/>
          <p:nvPr/>
        </p:nvSpPr>
        <p:spPr>
          <a:xfrm>
            <a:off x="580608" y="1907912"/>
            <a:ext cx="8128403" cy="434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1) In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acelasi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domeniu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vizibilitate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constructorii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apeleaza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in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ordinea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declararii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obiectelor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iar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destructorii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in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sens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invers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.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2)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Variabilele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globale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declara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inaintea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celor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locale,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deci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constructorii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lor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declara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primii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.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3)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Daca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o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functie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are ca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parametru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un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obiect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, care nu 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transmis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cu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referinta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atunci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, se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activeaza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constructorul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copiere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si,implicit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, la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iesirea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din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functie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obiectul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copie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distruge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deci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apeleaza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destructor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 /// </a:t>
            </a:r>
            <a:r>
              <a:rPr lang="en-US" sz="1100" dirty="0" err="1">
                <a:latin typeface="Arial"/>
                <a:ea typeface="Arial"/>
                <a:cs typeface="Arial"/>
                <a:sym typeface="Arial"/>
              </a:rPr>
              <a:t>Ordine</a:t>
            </a: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: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   /// 1. Constructor ob;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   /// 2. Constructor ob1;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   /// 3. Constructor ob2;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   /// 4. Constructor ob4; - ob3 e </a:t>
            </a:r>
            <a:r>
              <a:rPr lang="en-US" sz="1100" dirty="0" err="1">
                <a:latin typeface="Arial"/>
                <a:ea typeface="Arial"/>
                <a:cs typeface="Arial"/>
                <a:sym typeface="Arial"/>
              </a:rPr>
              <a:t>referinta</a:t>
            </a: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/alias-</a:t>
            </a:r>
            <a:r>
              <a:rPr lang="en-US" sz="1100" dirty="0" err="1">
                <a:latin typeface="Arial"/>
                <a:ea typeface="Arial"/>
                <a:cs typeface="Arial"/>
                <a:sym typeface="Arial"/>
              </a:rPr>
              <a:t>ul</a:t>
            </a: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ob1, nu se </a:t>
            </a:r>
            <a:r>
              <a:rPr lang="en-US" sz="1100" dirty="0" err="1">
                <a:latin typeface="Arial"/>
                <a:ea typeface="Arial"/>
                <a:cs typeface="Arial"/>
                <a:sym typeface="Arial"/>
              </a:rPr>
              <a:t>creeaza</a:t>
            </a: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dirty="0" err="1">
                <a:latin typeface="Arial"/>
                <a:ea typeface="Arial"/>
                <a:cs typeface="Arial"/>
                <a:sym typeface="Arial"/>
              </a:rPr>
              <a:t>obiect</a:t>
            </a: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dirty="0" err="1">
                <a:latin typeface="Arial"/>
                <a:ea typeface="Arial"/>
                <a:cs typeface="Arial"/>
                <a:sym typeface="Arial"/>
              </a:rPr>
              <a:t>nou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   /// 5. Destructor ob4;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   /// 6. Constructor </a:t>
            </a:r>
            <a:r>
              <a:rPr lang="en-US" sz="1100" dirty="0" err="1">
                <a:latin typeface="Arial"/>
                <a:ea typeface="Arial"/>
                <a:cs typeface="Arial"/>
                <a:sym typeface="Arial"/>
              </a:rPr>
              <a:t>copiere</a:t>
            </a: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ob6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   /// 7. Constructor ob7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   /// 8. Destructor ob7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   /// 9. Destructor ob6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   /// 10. Constructor ob5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   /// 11. Destructor ob5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   /// 12. Destructor ob2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   /// 13. Destructor ob1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   /// 14. Destructor ob</a:t>
            </a:r>
            <a:endParaRPr sz="160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o-RO" sz="44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Constructori/Destructori</a:t>
            </a:r>
            <a:endParaRPr kumimoji="0" lang="en-US" altLang="ro-RO" sz="44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78"/>
          <p:cNvSpPr/>
          <p:nvPr/>
        </p:nvSpPr>
        <p:spPr>
          <a:xfrm>
            <a:off x="76413" y="76421"/>
            <a:ext cx="4571172" cy="597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6" tIns="45718" rIns="91436" bIns="45718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/>
              <a:t>Universitatea</a:t>
            </a:r>
            <a:r>
              <a:rPr lang="en-US" sz="1600" b="1" dirty="0"/>
              <a:t> din </a:t>
            </a:r>
            <a:r>
              <a:rPr lang="en-US" sz="1600" b="1" dirty="0" err="1"/>
              <a:t>Bucuresti</a:t>
            </a:r>
            <a:endParaRPr sz="1600"/>
          </a:p>
        </p:txBody>
      </p:sp>
      <p:pic>
        <p:nvPicPr>
          <p:cNvPr id="793" name="Google Shape;793;p7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87944" y="76421"/>
            <a:ext cx="802663" cy="760944"/>
          </a:xfrm>
          <a:prstGeom prst="rect">
            <a:avLst/>
          </a:prstGeom>
          <a:noFill/>
          <a:ln>
            <a:noFill/>
          </a:ln>
        </p:spPr>
      </p:pic>
      <p:sp>
        <p:nvSpPr>
          <p:cNvPr id="796" name="Google Shape;796;p78"/>
          <p:cNvSpPr txBox="1"/>
          <p:nvPr/>
        </p:nvSpPr>
        <p:spPr>
          <a:xfrm>
            <a:off x="746496" y="1410196"/>
            <a:ext cx="7298963" cy="414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Exemplu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Ordine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apel</a:t>
            </a:r>
            <a:endParaRPr sz="1600"/>
          </a:p>
        </p:txBody>
      </p:sp>
      <p:sp>
        <p:nvSpPr>
          <p:cNvPr id="797" name="Google Shape;797;p78"/>
          <p:cNvSpPr txBox="1"/>
          <p:nvPr/>
        </p:nvSpPr>
        <p:spPr>
          <a:xfrm>
            <a:off x="502889" y="1762255"/>
            <a:ext cx="7045070" cy="4517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803" tIns="48983" rIns="89803" bIns="48983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class A {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public: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A(){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&lt;&lt;"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Constr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A"&lt;&lt;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endl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;}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};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class B {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public: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B() {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&lt;&lt;"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Constr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B"&lt;&lt;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endl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;}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private: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 sz="18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A ob;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};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main()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{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B ob2;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///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Apel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constructor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obiect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apoi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constructorul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propriu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}</a:t>
            </a:r>
            <a:endParaRPr sz="160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o-RO" sz="44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Constructori/Destructori</a:t>
            </a:r>
            <a:endParaRPr kumimoji="0" lang="en-US" altLang="ro-RO" sz="44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79"/>
          <p:cNvSpPr/>
          <p:nvPr/>
        </p:nvSpPr>
        <p:spPr>
          <a:xfrm>
            <a:off x="76413" y="76421"/>
            <a:ext cx="4571172" cy="597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6" tIns="45718" rIns="91436" bIns="45718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/>
              <a:t>Universitatea</a:t>
            </a:r>
            <a:r>
              <a:rPr lang="en-US" sz="1600" b="1" dirty="0"/>
              <a:t> din </a:t>
            </a:r>
            <a:r>
              <a:rPr lang="en-US" sz="1600" b="1" dirty="0" err="1"/>
              <a:t>Bucuresti</a:t>
            </a:r>
            <a:endParaRPr sz="1600"/>
          </a:p>
        </p:txBody>
      </p:sp>
      <p:pic>
        <p:nvPicPr>
          <p:cNvPr id="807" name="Google Shape;807;p7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87944" y="76421"/>
            <a:ext cx="802663" cy="760944"/>
          </a:xfrm>
          <a:prstGeom prst="rect">
            <a:avLst/>
          </a:prstGeom>
          <a:noFill/>
          <a:ln>
            <a:noFill/>
          </a:ln>
        </p:spPr>
      </p:pic>
      <p:sp>
        <p:nvSpPr>
          <p:cNvPr id="810" name="Google Shape;810;p79"/>
          <p:cNvSpPr txBox="1"/>
          <p:nvPr/>
        </p:nvSpPr>
        <p:spPr>
          <a:xfrm>
            <a:off x="5376443" y="1768143"/>
            <a:ext cx="3543080" cy="414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Exemplu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Ce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afiseaza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?</a:t>
            </a:r>
            <a:endParaRPr sz="1600"/>
          </a:p>
        </p:txBody>
      </p:sp>
      <p:sp>
        <p:nvSpPr>
          <p:cNvPr id="811" name="Google Shape;811;p79"/>
          <p:cNvSpPr txBox="1"/>
          <p:nvPr/>
        </p:nvSpPr>
        <p:spPr>
          <a:xfrm>
            <a:off x="291742" y="1396879"/>
            <a:ext cx="5084674" cy="4895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803" tIns="48983" rIns="89803" bIns="48983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class A {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    </a:t>
            </a:r>
            <a:r>
              <a:rPr lang="en-US" sz="1600" dirty="0" err="1"/>
              <a:t>int</a:t>
            </a:r>
            <a:r>
              <a:rPr lang="en-US" sz="1600" dirty="0"/>
              <a:t> x;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public: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    A(</a:t>
            </a:r>
            <a:r>
              <a:rPr lang="en-US" sz="1600" dirty="0" err="1"/>
              <a:t>int</a:t>
            </a:r>
            <a:r>
              <a:rPr lang="en-US" sz="1600" dirty="0"/>
              <a:t> x = 7){this-&gt;x = x; </a:t>
            </a:r>
            <a:r>
              <a:rPr lang="en-US" sz="1600" dirty="0" err="1"/>
              <a:t>cout</a:t>
            </a:r>
            <a:r>
              <a:rPr lang="en-US" sz="1600" dirty="0"/>
              <a:t>&lt;&lt;"Const "&lt;&lt;x&lt;&lt;</a:t>
            </a:r>
            <a:r>
              <a:rPr lang="en-US" sz="1600" dirty="0" err="1"/>
              <a:t>endl</a:t>
            </a:r>
            <a:r>
              <a:rPr lang="en-US" sz="1600" dirty="0"/>
              <a:t>;}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    void </a:t>
            </a:r>
            <a:r>
              <a:rPr lang="en-US" sz="1600" dirty="0" err="1"/>
              <a:t>set_x</a:t>
            </a:r>
            <a:r>
              <a:rPr lang="en-US" sz="1600" dirty="0"/>
              <a:t>(</a:t>
            </a:r>
            <a:r>
              <a:rPr lang="en-US" sz="1600" dirty="0" err="1"/>
              <a:t>int</a:t>
            </a:r>
            <a:r>
              <a:rPr lang="en-US" sz="1600" dirty="0"/>
              <a:t> x){this-&gt;x = x;}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    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get_x</a:t>
            </a:r>
            <a:r>
              <a:rPr lang="en-US" sz="1600" dirty="0"/>
              <a:t>(){ return x;}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    ~A(){</a:t>
            </a:r>
            <a:r>
              <a:rPr lang="en-US" sz="1600" dirty="0" err="1"/>
              <a:t>cout</a:t>
            </a:r>
            <a:r>
              <a:rPr lang="en-US" sz="1600" dirty="0"/>
              <a:t>&lt;&lt;"</a:t>
            </a:r>
            <a:r>
              <a:rPr lang="en-US" sz="1600" dirty="0" err="1"/>
              <a:t>Dest</a:t>
            </a:r>
            <a:r>
              <a:rPr lang="en-US" sz="1600" dirty="0"/>
              <a:t> "&lt;&lt;x&lt;&lt;</a:t>
            </a:r>
            <a:r>
              <a:rPr lang="en-US" sz="1600" dirty="0" err="1"/>
              <a:t>endl</a:t>
            </a:r>
            <a:r>
              <a:rPr lang="en-US" sz="1600" dirty="0"/>
              <a:t>;}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};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void </a:t>
            </a:r>
            <a:r>
              <a:rPr lang="en-US" sz="1600" dirty="0" err="1"/>
              <a:t>afisare</a:t>
            </a:r>
            <a:r>
              <a:rPr lang="en-US" sz="1600" dirty="0"/>
              <a:t>(A ob) {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    </a:t>
            </a:r>
            <a:r>
              <a:rPr lang="en-US" sz="1600" dirty="0" err="1"/>
              <a:t>ob.set_x</a:t>
            </a:r>
            <a:r>
              <a:rPr lang="en-US" sz="1600" dirty="0"/>
              <a:t>(10);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    </a:t>
            </a:r>
            <a:r>
              <a:rPr lang="en-US" sz="1600" dirty="0" err="1"/>
              <a:t>cout</a:t>
            </a:r>
            <a:r>
              <a:rPr lang="en-US" sz="1600" dirty="0"/>
              <a:t>&lt;&lt;</a:t>
            </a:r>
            <a:r>
              <a:rPr lang="en-US" sz="1600" dirty="0" err="1"/>
              <a:t>ob.get_x</a:t>
            </a:r>
            <a:r>
              <a:rPr lang="en-US" sz="1600" dirty="0"/>
              <a:t>()&lt;&lt;</a:t>
            </a:r>
            <a:r>
              <a:rPr lang="en-US" sz="1600" dirty="0" err="1"/>
              <a:t>endl</a:t>
            </a:r>
            <a:r>
              <a:rPr lang="en-US" sz="1600" dirty="0"/>
              <a:t>;  }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 err="1"/>
              <a:t>int</a:t>
            </a:r>
            <a:r>
              <a:rPr lang="en-US" sz="1600" dirty="0"/>
              <a:t> main ( ) {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    A o1;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    </a:t>
            </a:r>
            <a:r>
              <a:rPr lang="en-US" sz="1600" dirty="0" err="1"/>
              <a:t>cout</a:t>
            </a:r>
            <a:r>
              <a:rPr lang="en-US" sz="1600" dirty="0"/>
              <a:t>&lt;&lt;o1.get_x()&lt;&lt;</a:t>
            </a:r>
            <a:r>
              <a:rPr lang="en-US" sz="1600" dirty="0" err="1"/>
              <a:t>endl</a:t>
            </a:r>
            <a:r>
              <a:rPr lang="en-US" sz="1600" dirty="0"/>
              <a:t>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    </a:t>
            </a:r>
            <a:r>
              <a:rPr lang="en-US" sz="1600" dirty="0" err="1"/>
              <a:t>afisare</a:t>
            </a:r>
            <a:r>
              <a:rPr lang="en-US" sz="1600" dirty="0"/>
              <a:t>(o1);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    return 0;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}</a:t>
            </a:r>
            <a:endParaRPr sz="1600"/>
          </a:p>
        </p:txBody>
      </p:sp>
      <p:sp>
        <p:nvSpPr>
          <p:cNvPr id="812" name="Google Shape;812;p79"/>
          <p:cNvSpPr txBox="1"/>
          <p:nvPr/>
        </p:nvSpPr>
        <p:spPr>
          <a:xfrm>
            <a:off x="5439912" y="3039014"/>
            <a:ext cx="2541112" cy="1470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803" tIns="48983" rIns="89803" bIns="48983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Const 7 // </a:t>
            </a:r>
            <a:r>
              <a:rPr lang="en-US" sz="1600" dirty="0" err="1"/>
              <a:t>obiect</a:t>
            </a:r>
            <a:r>
              <a:rPr lang="en-US" sz="1600" dirty="0"/>
              <a:t> o1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7 // o1.get_x()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10 // in </a:t>
            </a:r>
            <a:r>
              <a:rPr lang="en-US" sz="1600" dirty="0" err="1"/>
              <a:t>functie</a:t>
            </a:r>
            <a:r>
              <a:rPr lang="en-US" sz="1600" dirty="0"/>
              <a:t> </a:t>
            </a:r>
            <a:r>
              <a:rPr lang="en-US" sz="1600" dirty="0" err="1">
                <a:solidFill>
                  <a:schemeClr val="dk1"/>
                </a:solidFill>
              </a:rPr>
              <a:t>ob.get_x</a:t>
            </a:r>
            <a:r>
              <a:rPr lang="en-US" sz="1600" dirty="0">
                <a:solidFill>
                  <a:schemeClr val="dk1"/>
                </a:solidFill>
              </a:rPr>
              <a:t>()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 err="1"/>
              <a:t>Dest</a:t>
            </a:r>
            <a:r>
              <a:rPr lang="en-US" sz="1600" dirty="0"/>
              <a:t> 10 // ob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 err="1"/>
              <a:t>Dest</a:t>
            </a:r>
            <a:r>
              <a:rPr lang="en-US" sz="1600" dirty="0"/>
              <a:t> 7 // o1</a:t>
            </a:r>
            <a:endParaRPr sz="1600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o-RO" sz="44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Constructori/Destructori</a:t>
            </a:r>
            <a:endParaRPr kumimoji="0" lang="en-US" altLang="ro-RO" sz="44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80"/>
          <p:cNvSpPr/>
          <p:nvPr/>
        </p:nvSpPr>
        <p:spPr>
          <a:xfrm>
            <a:off x="76413" y="76421"/>
            <a:ext cx="4571172" cy="597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6" tIns="45718" rIns="91436" bIns="45718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/>
              <a:t>Universitatea</a:t>
            </a:r>
            <a:r>
              <a:rPr lang="en-US" sz="1600" b="1" dirty="0"/>
              <a:t> din </a:t>
            </a:r>
            <a:r>
              <a:rPr lang="en-US" sz="1600" b="1" dirty="0" err="1"/>
              <a:t>Bucuresti</a:t>
            </a:r>
            <a:endParaRPr sz="1600"/>
          </a:p>
        </p:txBody>
      </p:sp>
      <p:pic>
        <p:nvPicPr>
          <p:cNvPr id="822" name="Google Shape;822;p8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87944" y="76421"/>
            <a:ext cx="802663" cy="760944"/>
          </a:xfrm>
          <a:prstGeom prst="rect">
            <a:avLst/>
          </a:prstGeom>
          <a:noFill/>
          <a:ln>
            <a:noFill/>
          </a:ln>
        </p:spPr>
      </p:pic>
      <p:sp>
        <p:nvSpPr>
          <p:cNvPr id="825" name="Google Shape;825;p80"/>
          <p:cNvSpPr txBox="1"/>
          <p:nvPr/>
        </p:nvSpPr>
        <p:spPr>
          <a:xfrm>
            <a:off x="5788919" y="2864290"/>
            <a:ext cx="3130809" cy="414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Exemplu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Ce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afiseaza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?</a:t>
            </a:r>
            <a:endParaRPr sz="1600"/>
          </a:p>
        </p:txBody>
      </p:sp>
      <p:sp>
        <p:nvSpPr>
          <p:cNvPr id="826" name="Google Shape;826;p80"/>
          <p:cNvSpPr txBox="1"/>
          <p:nvPr/>
        </p:nvSpPr>
        <p:spPr>
          <a:xfrm>
            <a:off x="523502" y="1435071"/>
            <a:ext cx="4941808" cy="4972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803" tIns="48983" rIns="89803" bIns="48983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500" b="1" dirty="0">
                <a:latin typeface="Arial"/>
                <a:ea typeface="Arial"/>
                <a:cs typeface="Arial"/>
                <a:sym typeface="Arial"/>
              </a:rPr>
              <a:t>class </a:t>
            </a:r>
            <a:r>
              <a:rPr lang="en-US" sz="1500" b="1" dirty="0" err="1">
                <a:latin typeface="Arial"/>
                <a:ea typeface="Arial"/>
                <a:cs typeface="Arial"/>
                <a:sym typeface="Arial"/>
              </a:rPr>
              <a:t>cls</a:t>
            </a:r>
            <a:r>
              <a:rPr lang="en-US" sz="1500" b="1" dirty="0">
                <a:latin typeface="Arial"/>
                <a:ea typeface="Arial"/>
                <a:cs typeface="Arial"/>
                <a:sym typeface="Arial"/>
              </a:rPr>
              <a:t> { public: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500" b="1" dirty="0"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500" b="1" dirty="0" err="1">
                <a:latin typeface="Arial"/>
                <a:ea typeface="Arial"/>
                <a:cs typeface="Arial"/>
                <a:sym typeface="Arial"/>
              </a:rPr>
              <a:t>cls</a:t>
            </a:r>
            <a:r>
              <a:rPr lang="en-US" sz="1500" b="1" dirty="0">
                <a:latin typeface="Arial"/>
                <a:ea typeface="Arial"/>
                <a:cs typeface="Arial"/>
                <a:sym typeface="Arial"/>
              </a:rPr>
              <a:t>() { </a:t>
            </a:r>
            <a:r>
              <a:rPr lang="en-US" sz="1500" b="1" dirty="0" err="1"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1500" b="1" dirty="0">
                <a:latin typeface="Arial"/>
                <a:ea typeface="Arial"/>
                <a:cs typeface="Arial"/>
                <a:sym typeface="Arial"/>
              </a:rPr>
              <a:t> &lt;&lt; "Inside constructor 1" &lt;&lt; </a:t>
            </a:r>
            <a:r>
              <a:rPr lang="en-US" sz="1500" b="1" dirty="0" err="1">
                <a:latin typeface="Arial"/>
                <a:ea typeface="Arial"/>
                <a:cs typeface="Arial"/>
                <a:sym typeface="Arial"/>
              </a:rPr>
              <a:t>endl</a:t>
            </a:r>
            <a:r>
              <a:rPr lang="en-US" sz="1500" b="1" dirty="0">
                <a:latin typeface="Arial"/>
                <a:ea typeface="Arial"/>
                <a:cs typeface="Arial"/>
                <a:sym typeface="Arial"/>
              </a:rPr>
              <a:t>; }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500" b="1" dirty="0">
                <a:latin typeface="Arial"/>
                <a:ea typeface="Arial"/>
                <a:cs typeface="Arial"/>
                <a:sym typeface="Arial"/>
              </a:rPr>
              <a:t>    ~</a:t>
            </a:r>
            <a:r>
              <a:rPr lang="en-US" sz="1500" b="1" dirty="0" err="1">
                <a:latin typeface="Arial"/>
                <a:ea typeface="Arial"/>
                <a:cs typeface="Arial"/>
                <a:sym typeface="Arial"/>
              </a:rPr>
              <a:t>cls</a:t>
            </a:r>
            <a:r>
              <a:rPr lang="en-US" sz="1500" b="1" dirty="0"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1500" b="1" dirty="0"/>
              <a:t> </a:t>
            </a:r>
            <a:r>
              <a:rPr lang="en-US" sz="1500" b="1" dirty="0">
                <a:latin typeface="Arial"/>
                <a:ea typeface="Arial"/>
                <a:cs typeface="Arial"/>
                <a:sym typeface="Arial"/>
              </a:rPr>
              <a:t>{ </a:t>
            </a:r>
            <a:r>
              <a:rPr lang="en-US" sz="1500" b="1" dirty="0" err="1"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1500" b="1" dirty="0">
                <a:latin typeface="Arial"/>
                <a:ea typeface="Arial"/>
                <a:cs typeface="Arial"/>
                <a:sym typeface="Arial"/>
              </a:rPr>
              <a:t> &lt;&lt; "Inside destructor 1" &lt;&lt; </a:t>
            </a:r>
            <a:r>
              <a:rPr lang="en-US" sz="1500" b="1" dirty="0" err="1">
                <a:latin typeface="Arial"/>
                <a:ea typeface="Arial"/>
                <a:cs typeface="Arial"/>
                <a:sym typeface="Arial"/>
              </a:rPr>
              <a:t>endl</a:t>
            </a:r>
            <a:r>
              <a:rPr lang="en-US" sz="1500" b="1" dirty="0">
                <a:latin typeface="Arial"/>
                <a:ea typeface="Arial"/>
                <a:cs typeface="Arial"/>
                <a:sym typeface="Arial"/>
              </a:rPr>
              <a:t>; }</a:t>
            </a:r>
            <a:r>
              <a:rPr lang="en-US" sz="1600" dirty="0"/>
              <a:t> </a:t>
            </a:r>
            <a:r>
              <a:rPr lang="en-US" sz="1500" b="1" dirty="0">
                <a:latin typeface="Arial"/>
                <a:ea typeface="Arial"/>
                <a:cs typeface="Arial"/>
                <a:sym typeface="Arial"/>
              </a:rPr>
              <a:t>};</a:t>
            </a:r>
            <a:endParaRPr sz="1500" b="1"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500" b="1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500" b="1" dirty="0">
                <a:solidFill>
                  <a:schemeClr val="dk1"/>
                </a:solidFill>
              </a:rPr>
              <a:t>class </a:t>
            </a:r>
            <a:r>
              <a:rPr lang="en-US" sz="1500" b="1" dirty="0" err="1">
                <a:solidFill>
                  <a:schemeClr val="dk1"/>
                </a:solidFill>
              </a:rPr>
              <a:t>clss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500" b="1" dirty="0">
                <a:solidFill>
                  <a:schemeClr val="dk1"/>
                </a:solidFill>
              </a:rPr>
              <a:t>{ </a:t>
            </a:r>
            <a:endParaRPr sz="1500" b="1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-US" sz="1500" b="1" dirty="0">
                <a:solidFill>
                  <a:schemeClr val="dk1"/>
                </a:solidFill>
              </a:rPr>
              <a:t>   </a:t>
            </a:r>
            <a:r>
              <a:rPr lang="en-US" sz="1500" b="1" dirty="0" err="1">
                <a:solidFill>
                  <a:schemeClr val="dk1"/>
                </a:solidFill>
              </a:rPr>
              <a:t>cls</a:t>
            </a:r>
            <a:r>
              <a:rPr lang="en-US" sz="1500" b="1" dirty="0">
                <a:solidFill>
                  <a:schemeClr val="dk1"/>
                </a:solidFill>
              </a:rPr>
              <a:t> xx;</a:t>
            </a:r>
            <a:endParaRPr sz="160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-US" sz="1500" b="1" dirty="0">
                <a:solidFill>
                  <a:schemeClr val="dk1"/>
                </a:solidFill>
              </a:rPr>
              <a:t>public:</a:t>
            </a:r>
            <a:endParaRPr sz="160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-US" sz="1500" b="1" dirty="0">
                <a:solidFill>
                  <a:schemeClr val="dk1"/>
                </a:solidFill>
              </a:rPr>
              <a:t>    </a:t>
            </a:r>
            <a:r>
              <a:rPr lang="en-US" sz="1500" b="1" dirty="0" err="1">
                <a:solidFill>
                  <a:schemeClr val="dk1"/>
                </a:solidFill>
              </a:rPr>
              <a:t>clss</a:t>
            </a:r>
            <a:r>
              <a:rPr lang="en-US" sz="1500" b="1" dirty="0">
                <a:solidFill>
                  <a:schemeClr val="dk1"/>
                </a:solidFill>
              </a:rPr>
              <a:t>() { </a:t>
            </a:r>
            <a:r>
              <a:rPr lang="en-US" sz="1500" b="1" dirty="0" err="1">
                <a:solidFill>
                  <a:schemeClr val="dk1"/>
                </a:solidFill>
              </a:rPr>
              <a:t>cout</a:t>
            </a:r>
            <a:r>
              <a:rPr lang="en-US" sz="1500" b="1" dirty="0">
                <a:solidFill>
                  <a:schemeClr val="dk1"/>
                </a:solidFill>
              </a:rPr>
              <a:t> &lt;&lt; "Inside constructor 2" &lt;&lt; </a:t>
            </a:r>
            <a:r>
              <a:rPr lang="en-US" sz="1500" b="1" dirty="0" err="1">
                <a:solidFill>
                  <a:schemeClr val="dk1"/>
                </a:solidFill>
              </a:rPr>
              <a:t>endl</a:t>
            </a:r>
            <a:r>
              <a:rPr lang="en-US" sz="1500" b="1" dirty="0">
                <a:solidFill>
                  <a:schemeClr val="dk1"/>
                </a:solidFill>
              </a:rPr>
              <a:t>; }</a:t>
            </a:r>
            <a:endParaRPr sz="160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500" b="1" dirty="0">
                <a:solidFill>
                  <a:schemeClr val="dk1"/>
                </a:solidFill>
              </a:rPr>
              <a:t>    ~</a:t>
            </a:r>
            <a:r>
              <a:rPr lang="en-US" sz="1500" b="1" dirty="0" err="1">
                <a:solidFill>
                  <a:schemeClr val="dk1"/>
                </a:solidFill>
              </a:rPr>
              <a:t>clss</a:t>
            </a:r>
            <a:r>
              <a:rPr lang="en-US" sz="1500" b="1" dirty="0">
                <a:solidFill>
                  <a:schemeClr val="dk1"/>
                </a:solidFill>
              </a:rPr>
              <a:t>() { </a:t>
            </a:r>
            <a:r>
              <a:rPr lang="en-US" sz="1500" b="1" dirty="0" err="1">
                <a:solidFill>
                  <a:schemeClr val="dk1"/>
                </a:solidFill>
              </a:rPr>
              <a:t>cout</a:t>
            </a:r>
            <a:r>
              <a:rPr lang="en-US" sz="1500" b="1" dirty="0">
                <a:solidFill>
                  <a:schemeClr val="dk1"/>
                </a:solidFill>
              </a:rPr>
              <a:t> &lt;&lt; "Inside destructor 2" &lt;&lt; </a:t>
            </a:r>
            <a:r>
              <a:rPr lang="en-US" sz="1500" b="1" dirty="0" err="1">
                <a:solidFill>
                  <a:schemeClr val="dk1"/>
                </a:solidFill>
              </a:rPr>
              <a:t>endl</a:t>
            </a:r>
            <a:r>
              <a:rPr lang="en-US" sz="1500" b="1" dirty="0">
                <a:solidFill>
                  <a:schemeClr val="dk1"/>
                </a:solidFill>
              </a:rPr>
              <a:t>; }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500" b="1" dirty="0">
                <a:solidFill>
                  <a:schemeClr val="dk1"/>
                </a:solidFill>
              </a:rPr>
              <a:t>};</a:t>
            </a:r>
            <a:endParaRPr sz="1500" b="1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500" b="1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500" b="1" dirty="0">
                <a:solidFill>
                  <a:schemeClr val="dk1"/>
                </a:solidFill>
              </a:rPr>
              <a:t>class clss2 { </a:t>
            </a:r>
            <a:endParaRPr sz="1500" b="1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500" b="1" dirty="0">
                <a:solidFill>
                  <a:schemeClr val="dk1"/>
                </a:solidFill>
              </a:rPr>
              <a:t>    </a:t>
            </a:r>
            <a:r>
              <a:rPr lang="en-US" sz="1500" b="1" dirty="0" err="1">
                <a:solidFill>
                  <a:schemeClr val="dk1"/>
                </a:solidFill>
              </a:rPr>
              <a:t>clss</a:t>
            </a:r>
            <a:r>
              <a:rPr lang="en-US" sz="1500" b="1" dirty="0">
                <a:solidFill>
                  <a:schemeClr val="dk1"/>
                </a:solidFill>
              </a:rPr>
              <a:t> xx;</a:t>
            </a:r>
            <a:endParaRPr sz="160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500" b="1" dirty="0">
                <a:solidFill>
                  <a:schemeClr val="dk1"/>
                </a:solidFill>
              </a:rPr>
              <a:t>    </a:t>
            </a:r>
            <a:r>
              <a:rPr lang="en-US" sz="1500" b="1" dirty="0" err="1">
                <a:solidFill>
                  <a:schemeClr val="dk1"/>
                </a:solidFill>
              </a:rPr>
              <a:t>cls</a:t>
            </a:r>
            <a:r>
              <a:rPr lang="en-US" sz="1500" b="1" dirty="0">
                <a:solidFill>
                  <a:schemeClr val="dk1"/>
                </a:solidFill>
              </a:rPr>
              <a:t> xxx;</a:t>
            </a:r>
            <a:endParaRPr sz="160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500" b="1" dirty="0">
                <a:solidFill>
                  <a:schemeClr val="dk1"/>
                </a:solidFill>
              </a:rPr>
              <a:t>public:</a:t>
            </a:r>
            <a:endParaRPr sz="160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500" b="1" dirty="0">
                <a:solidFill>
                  <a:schemeClr val="dk1"/>
                </a:solidFill>
              </a:rPr>
              <a:t>    clss2() { </a:t>
            </a:r>
            <a:r>
              <a:rPr lang="en-US" sz="1500" b="1" dirty="0" err="1">
                <a:solidFill>
                  <a:schemeClr val="dk1"/>
                </a:solidFill>
              </a:rPr>
              <a:t>cout</a:t>
            </a:r>
            <a:r>
              <a:rPr lang="en-US" sz="1500" b="1" dirty="0">
                <a:solidFill>
                  <a:schemeClr val="dk1"/>
                </a:solidFill>
              </a:rPr>
              <a:t> &lt;&lt; "Inside constructor 3" &lt;&lt; </a:t>
            </a:r>
            <a:r>
              <a:rPr lang="en-US" sz="1500" b="1" dirty="0" err="1">
                <a:solidFill>
                  <a:schemeClr val="dk1"/>
                </a:solidFill>
              </a:rPr>
              <a:t>endl</a:t>
            </a:r>
            <a:r>
              <a:rPr lang="en-US" sz="1500" b="1" dirty="0">
                <a:solidFill>
                  <a:schemeClr val="dk1"/>
                </a:solidFill>
              </a:rPr>
              <a:t>; }</a:t>
            </a:r>
            <a:endParaRPr sz="160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500" b="1" dirty="0">
                <a:solidFill>
                  <a:schemeClr val="dk1"/>
                </a:solidFill>
              </a:rPr>
              <a:t>    ~clss2() { </a:t>
            </a:r>
            <a:r>
              <a:rPr lang="en-US" sz="1500" b="1" dirty="0" err="1">
                <a:solidFill>
                  <a:schemeClr val="dk1"/>
                </a:solidFill>
              </a:rPr>
              <a:t>cout</a:t>
            </a:r>
            <a:r>
              <a:rPr lang="en-US" sz="1500" b="1" dirty="0">
                <a:solidFill>
                  <a:schemeClr val="dk1"/>
                </a:solidFill>
              </a:rPr>
              <a:t> &lt;&lt; "Inside destructor 3" &lt;&lt; </a:t>
            </a:r>
            <a:r>
              <a:rPr lang="en-US" sz="1500" b="1" dirty="0" err="1">
                <a:solidFill>
                  <a:schemeClr val="dk1"/>
                </a:solidFill>
              </a:rPr>
              <a:t>endl</a:t>
            </a:r>
            <a:r>
              <a:rPr lang="en-US" sz="1500" b="1" dirty="0">
                <a:solidFill>
                  <a:schemeClr val="dk1"/>
                </a:solidFill>
              </a:rPr>
              <a:t>; }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500" b="1" dirty="0">
                <a:solidFill>
                  <a:schemeClr val="dk1"/>
                </a:solidFill>
              </a:rPr>
              <a:t>};</a:t>
            </a:r>
            <a:endParaRPr sz="160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500" b="1" dirty="0" err="1">
                <a:solidFill>
                  <a:schemeClr val="dk1"/>
                </a:solidFill>
              </a:rPr>
              <a:t>int</a:t>
            </a:r>
            <a:r>
              <a:rPr lang="en-US" sz="1500" b="1" dirty="0">
                <a:solidFill>
                  <a:schemeClr val="dk1"/>
                </a:solidFill>
              </a:rPr>
              <a:t> main()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500" b="1" dirty="0">
                <a:solidFill>
                  <a:schemeClr val="dk1"/>
                </a:solidFill>
              </a:rPr>
              <a:t>{</a:t>
            </a:r>
            <a:endParaRPr sz="160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500" b="1" dirty="0">
                <a:solidFill>
                  <a:schemeClr val="dk1"/>
                </a:solidFill>
              </a:rPr>
              <a:t>    clss2 s;</a:t>
            </a:r>
            <a:endParaRPr sz="160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500" b="1" dirty="0">
                <a:solidFill>
                  <a:schemeClr val="dk1"/>
                </a:solidFill>
              </a:rPr>
              <a:t>}</a:t>
            </a:r>
            <a:endParaRPr sz="160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endParaRPr sz="1500" b="1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500" b="1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o-RO" sz="44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Constructori/Destructori</a:t>
            </a:r>
            <a:endParaRPr kumimoji="0" lang="en-US" altLang="ro-RO" sz="44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Polimorfism pe constructori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foarte comun sa fie supraincarcati</a:t>
            </a:r>
          </a:p>
          <a:p>
            <a:r>
              <a:rPr lang="en-US" altLang="en-US" smtClean="0"/>
              <a:t>de ce?</a:t>
            </a:r>
          </a:p>
          <a:p>
            <a:pPr lvl="1"/>
            <a:r>
              <a:rPr lang="en-US" altLang="en-US" smtClean="0"/>
              <a:t>flexibilitate</a:t>
            </a:r>
          </a:p>
          <a:p>
            <a:pPr lvl="1"/>
            <a:r>
              <a:rPr lang="en-US" altLang="en-US" smtClean="0"/>
              <a:t>pentru a putea defini obiecte initializate si neinitializate</a:t>
            </a:r>
          </a:p>
          <a:p>
            <a:pPr lvl="1"/>
            <a:r>
              <a:rPr lang="en-US" altLang="en-US" smtClean="0"/>
              <a:t>constructori de copiere: copy constructors </a:t>
            </a:r>
          </a:p>
        </p:txBody>
      </p:sp>
      <p:sp>
        <p:nvSpPr>
          <p:cNvPr id="28676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28677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smtClean="0"/>
              <a:t>overload pe constructori: flexibilitate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putem avea mai multe posibilitati pentru initializarea/construirea unui obiect</a:t>
            </a:r>
          </a:p>
          <a:p>
            <a:r>
              <a:rPr lang="en-US" altLang="en-US" smtClean="0"/>
              <a:t>definim constructori pentru toate modurile de initializare</a:t>
            </a:r>
          </a:p>
          <a:p>
            <a:r>
              <a:rPr lang="en-US" altLang="en-US" smtClean="0"/>
              <a:t>daca se incearca initializarea intr-un alt fel (decat cele definite): eroare la compilare</a:t>
            </a:r>
          </a:p>
        </p:txBody>
      </p:sp>
      <p:sp>
        <p:nvSpPr>
          <p:cNvPr id="29700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29701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0"/>
            <a:ext cx="7772400" cy="1143000"/>
          </a:xfrm>
        </p:spPr>
        <p:txBody>
          <a:bodyPr/>
          <a:lstStyle/>
          <a:p>
            <a:r>
              <a:rPr lang="en-US" altLang="en-US" sz="4000" smtClean="0"/>
              <a:t>polimorfism de constructori: obiecte initializate si ne-initializate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1336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mtClean="0"/>
              <a:t>important pentru array-uri dinamice de obiecte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nu se pot initializa obiectele dintr-o lista alocata dinamic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asadar avem nevoie de posibilitatea de a crea obiecte neinitializate (din lista dinamica) si obiecte initializate (definite normal)</a:t>
            </a:r>
          </a:p>
        </p:txBody>
      </p:sp>
      <p:sp>
        <p:nvSpPr>
          <p:cNvPr id="3174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31749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4"/>
          <p:cNvSpPr>
            <a:spLocks noChangeArrowheads="1"/>
          </p:cNvSpPr>
          <p:nvPr/>
        </p:nvSpPr>
        <p:spPr bwMode="auto">
          <a:xfrm>
            <a:off x="0" y="703263"/>
            <a:ext cx="4572000" cy="600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004A43"/>
                </a:solidFill>
              </a:rPr>
              <a:t>#include </a:t>
            </a:r>
            <a:r>
              <a:rPr lang="ro-RO" sz="1600">
                <a:solidFill>
                  <a:srgbClr val="800000"/>
                </a:solidFill>
              </a:rPr>
              <a:t>&lt;</a:t>
            </a:r>
            <a:r>
              <a:rPr lang="ro-RO" sz="1600">
                <a:solidFill>
                  <a:srgbClr val="40015A"/>
                </a:solidFill>
              </a:rPr>
              <a:t>iostream</a:t>
            </a:r>
            <a:r>
              <a:rPr lang="ro-RO" sz="1600">
                <a:solidFill>
                  <a:srgbClr val="800000"/>
                </a:solidFill>
              </a:rPr>
              <a:t>&gt;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004A43"/>
                </a:solidFill>
              </a:rPr>
              <a:t>#include </a:t>
            </a:r>
            <a:r>
              <a:rPr lang="ro-RO" sz="1600">
                <a:solidFill>
                  <a:srgbClr val="800000"/>
                </a:solidFill>
              </a:rPr>
              <a:t>&lt;</a:t>
            </a:r>
            <a:r>
              <a:rPr lang="ro-RO" sz="1600">
                <a:solidFill>
                  <a:srgbClr val="40015A"/>
                </a:solidFill>
              </a:rPr>
              <a:t>new</a:t>
            </a:r>
            <a:r>
              <a:rPr lang="ro-RO" sz="1600">
                <a:solidFill>
                  <a:srgbClr val="800000"/>
                </a:solidFill>
              </a:rPr>
              <a:t>&gt;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using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namespace</a:t>
            </a:r>
            <a:r>
              <a:rPr lang="ro-RO" sz="1600"/>
              <a:t> </a:t>
            </a:r>
            <a:r>
              <a:rPr lang="ro-RO" sz="1600">
                <a:solidFill>
                  <a:srgbClr val="666616"/>
                </a:solidFill>
              </a:rPr>
              <a:t>std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class</a:t>
            </a:r>
            <a:r>
              <a:rPr lang="ro-RO" sz="1600"/>
              <a:t> powers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r>
              <a:rPr lang="en-US" sz="1600"/>
              <a:t> 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x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public</a:t>
            </a:r>
            <a:r>
              <a:rPr lang="ro-RO" sz="1600">
                <a:solidFill>
                  <a:srgbClr val="E34ADC"/>
                </a:solidFill>
              </a:rPr>
              <a:t>: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696969"/>
                </a:solidFill>
              </a:rPr>
              <a:t>	</a:t>
            </a:r>
            <a:r>
              <a:rPr lang="ro-RO" sz="1600">
                <a:solidFill>
                  <a:srgbClr val="696969"/>
                </a:solidFill>
              </a:rPr>
              <a:t>// overload constructor two ways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/>
              <a:t>	</a:t>
            </a:r>
            <a:r>
              <a:rPr lang="ro-RO" sz="1600"/>
              <a:t>powers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x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r>
              <a:rPr lang="ro-RO" sz="1600">
                <a:solidFill>
                  <a:srgbClr val="696969"/>
                </a:solidFill>
              </a:rPr>
              <a:t>// no initializer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/>
              <a:t>	</a:t>
            </a:r>
            <a:r>
              <a:rPr lang="ro-RO" sz="1600"/>
              <a:t>powers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n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x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n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r>
              <a:rPr lang="ro-RO" sz="1600">
                <a:solidFill>
                  <a:srgbClr val="696969"/>
                </a:solidFill>
              </a:rPr>
              <a:t>// initializer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getx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return</a:t>
            </a:r>
            <a:r>
              <a:rPr lang="ro-RO" sz="1600"/>
              <a:t> x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void</a:t>
            </a:r>
            <a:r>
              <a:rPr lang="ro-RO" sz="1600"/>
              <a:t> setx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x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i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800080"/>
                </a:solidFill>
              </a:rPr>
              <a:t>};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>
              <a:solidFill>
                <a:srgbClr val="8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</a:t>
            </a:r>
            <a:r>
              <a:rPr lang="ro-RO" sz="1600">
                <a:solidFill>
                  <a:srgbClr val="400000"/>
                </a:solidFill>
              </a:rPr>
              <a:t>main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/>
              <a:t>  </a:t>
            </a:r>
            <a:r>
              <a:rPr lang="ro-RO" sz="1600"/>
              <a:t>powers ofTwo</a:t>
            </a:r>
            <a:r>
              <a:rPr lang="ro-RO" sz="1600">
                <a:solidFill>
                  <a:srgbClr val="808030"/>
                </a:solidFill>
              </a:rPr>
              <a:t>[]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>
                <a:solidFill>
                  <a:srgbClr val="008C00"/>
                </a:solidFill>
              </a:rPr>
              <a:t>1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</a:t>
            </a:r>
            <a:r>
              <a:rPr lang="ro-RO" sz="1600">
                <a:solidFill>
                  <a:srgbClr val="008C00"/>
                </a:solidFill>
              </a:rPr>
              <a:t>2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</a:t>
            </a:r>
            <a:r>
              <a:rPr lang="ro-RO" sz="1600">
                <a:solidFill>
                  <a:srgbClr val="008C00"/>
                </a:solidFill>
              </a:rPr>
              <a:t>4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</a:t>
            </a:r>
            <a:r>
              <a:rPr lang="ro-RO" sz="1600">
                <a:solidFill>
                  <a:srgbClr val="008C00"/>
                </a:solidFill>
              </a:rPr>
              <a:t>8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</a:t>
            </a:r>
            <a:r>
              <a:rPr lang="ro-RO" sz="1600">
                <a:solidFill>
                  <a:srgbClr val="008C00"/>
                </a:solidFill>
              </a:rPr>
              <a:t>16</a:t>
            </a:r>
            <a:r>
              <a:rPr lang="ro-RO" sz="1600">
                <a:solidFill>
                  <a:srgbClr val="800080"/>
                </a:solidFill>
              </a:rPr>
              <a:t>};</a:t>
            </a:r>
            <a:r>
              <a:rPr lang="ro-RO" sz="1600"/>
              <a:t> </a:t>
            </a:r>
            <a:r>
              <a:rPr lang="ro-RO" sz="1600">
                <a:solidFill>
                  <a:srgbClr val="696969"/>
                </a:solidFill>
              </a:rPr>
              <a:t>// initialized</a:t>
            </a:r>
            <a:r>
              <a:rPr lang="ro-RO" sz="1600"/>
              <a:t> </a:t>
            </a:r>
            <a:r>
              <a:rPr lang="en-US" sz="1600"/>
              <a:t>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/>
              <a:t>  </a:t>
            </a:r>
            <a:r>
              <a:rPr lang="ro-RO" sz="1600"/>
              <a:t>powers ofThree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>
                <a:solidFill>
                  <a:srgbClr val="008C00"/>
                </a:solidFill>
              </a:rPr>
              <a:t>5</a:t>
            </a:r>
            <a:r>
              <a:rPr lang="ro-RO" sz="1600">
                <a:solidFill>
                  <a:srgbClr val="808030"/>
                </a:solidFill>
              </a:rPr>
              <a:t>]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ro-RO" sz="1600">
                <a:solidFill>
                  <a:srgbClr val="696969"/>
                </a:solidFill>
              </a:rPr>
              <a:t>// uninitialized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/>
              <a:t>  </a:t>
            </a:r>
            <a:r>
              <a:rPr lang="ro-RO" sz="1600"/>
              <a:t>powers </a:t>
            </a:r>
            <a:r>
              <a:rPr lang="ro-RO" sz="1600">
                <a:solidFill>
                  <a:srgbClr val="808030"/>
                </a:solidFill>
              </a:rPr>
              <a:t>*</a:t>
            </a:r>
            <a:r>
              <a:rPr lang="ro-RO" sz="1600"/>
              <a:t>p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  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i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ro-RO" sz="1600">
                <a:solidFill>
                  <a:srgbClr val="696969"/>
                </a:solidFill>
              </a:rPr>
              <a:t>// show powers of two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603000"/>
                </a:solidFill>
              </a:rPr>
              <a:t>  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Powers of two: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  </a:t>
            </a:r>
            <a:r>
              <a:rPr lang="ro-RO" sz="1600" b="1">
                <a:solidFill>
                  <a:srgbClr val="800000"/>
                </a:solidFill>
              </a:rPr>
              <a:t>for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&lt;</a:t>
            </a:r>
            <a:r>
              <a:rPr lang="ro-RO" sz="1600">
                <a:solidFill>
                  <a:srgbClr val="008C00"/>
                </a:solidFill>
              </a:rPr>
              <a:t>5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++)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603000"/>
                </a:solidFill>
              </a:rPr>
              <a:t>	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ofTwo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].</a:t>
            </a:r>
            <a:r>
              <a:rPr lang="ro-RO" sz="1600"/>
              <a:t>getx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800080"/>
                </a:solidFill>
              </a:rPr>
              <a:t>  </a:t>
            </a: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F69FF"/>
                </a:solidFill>
              </a:rPr>
              <a:t>\n\n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altLang="en-US" sz="1600" b="1"/>
          </a:p>
        </p:txBody>
      </p:sp>
      <p:sp>
        <p:nvSpPr>
          <p:cNvPr id="32771" name="Rectangle 6"/>
          <p:cNvSpPr>
            <a:spLocks noChangeArrowheads="1"/>
          </p:cNvSpPr>
          <p:nvPr/>
        </p:nvSpPr>
        <p:spPr bwMode="auto">
          <a:xfrm>
            <a:off x="4267200" y="0"/>
            <a:ext cx="4876800" cy="674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696969"/>
                </a:solidFill>
              </a:rPr>
              <a:t>// set powers of three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/>
              <a:t>ofThree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8030"/>
                </a:solidFill>
              </a:rPr>
              <a:t>].</a:t>
            </a:r>
            <a:r>
              <a:rPr lang="ro-RO" sz="1600"/>
              <a:t>setx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1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ofThree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>
                <a:solidFill>
                  <a:srgbClr val="008C00"/>
                </a:solidFill>
              </a:rPr>
              <a:t>1</a:t>
            </a:r>
            <a:r>
              <a:rPr lang="ro-RO" sz="1600">
                <a:solidFill>
                  <a:srgbClr val="808030"/>
                </a:solidFill>
              </a:rPr>
              <a:t>].</a:t>
            </a:r>
            <a:r>
              <a:rPr lang="ro-RO" sz="1600"/>
              <a:t>setx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3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ofThree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>
                <a:solidFill>
                  <a:srgbClr val="008C00"/>
                </a:solidFill>
              </a:rPr>
              <a:t>2</a:t>
            </a:r>
            <a:r>
              <a:rPr lang="ro-RO" sz="1600">
                <a:solidFill>
                  <a:srgbClr val="808030"/>
                </a:solidFill>
              </a:rPr>
              <a:t>].</a:t>
            </a:r>
            <a:r>
              <a:rPr lang="ro-RO" sz="1600"/>
              <a:t>setx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9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ofThree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>
                <a:solidFill>
                  <a:srgbClr val="008C00"/>
                </a:solidFill>
              </a:rPr>
              <a:t>3</a:t>
            </a:r>
            <a:r>
              <a:rPr lang="ro-RO" sz="1600">
                <a:solidFill>
                  <a:srgbClr val="808030"/>
                </a:solidFill>
              </a:rPr>
              <a:t>].</a:t>
            </a:r>
            <a:r>
              <a:rPr lang="ro-RO" sz="1600"/>
              <a:t>setx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27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ofThree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>
                <a:solidFill>
                  <a:srgbClr val="008C00"/>
                </a:solidFill>
              </a:rPr>
              <a:t>4</a:t>
            </a:r>
            <a:r>
              <a:rPr lang="ro-RO" sz="1600">
                <a:solidFill>
                  <a:srgbClr val="808030"/>
                </a:solidFill>
              </a:rPr>
              <a:t>].</a:t>
            </a:r>
            <a:r>
              <a:rPr lang="ro-RO" sz="1600"/>
              <a:t>setx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81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>
              <a:solidFill>
                <a:srgbClr val="696969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696969"/>
                </a:solidFill>
              </a:rPr>
              <a:t>// show powers of three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Powers of three: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for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&lt;</a:t>
            </a:r>
            <a:r>
              <a:rPr lang="ro-RO" sz="1600">
                <a:solidFill>
                  <a:srgbClr val="008C00"/>
                </a:solidFill>
              </a:rPr>
              <a:t>5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++)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ofThree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].</a:t>
            </a:r>
            <a:r>
              <a:rPr lang="ro-RO" sz="1600"/>
              <a:t>getx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;}</a:t>
            </a:r>
            <a:endParaRPr lang="en-US" sz="1600">
              <a:solidFill>
                <a:srgbClr val="80008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F69FF"/>
                </a:solidFill>
              </a:rPr>
              <a:t>\n\n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>
              <a:solidFill>
                <a:srgbClr val="696969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696969"/>
                </a:solidFill>
              </a:rPr>
              <a:t>// dynamically allocate an array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try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/>
              <a:t>  </a:t>
            </a:r>
            <a:r>
              <a:rPr lang="ro-RO" sz="1600"/>
              <a:t>p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new</a:t>
            </a:r>
            <a:r>
              <a:rPr lang="ro-RO" sz="1600"/>
              <a:t> powers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>
                <a:solidFill>
                  <a:srgbClr val="008C00"/>
                </a:solidFill>
              </a:rPr>
              <a:t>5</a:t>
            </a:r>
            <a:r>
              <a:rPr lang="ro-RO" sz="1600">
                <a:solidFill>
                  <a:srgbClr val="808030"/>
                </a:solidFill>
              </a:rPr>
              <a:t>]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ro-RO" sz="1600">
                <a:solidFill>
                  <a:srgbClr val="696969"/>
                </a:solidFill>
              </a:rPr>
              <a:t>// no initialization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catch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603000"/>
                </a:solidFill>
              </a:rPr>
              <a:t>bad_alloc</a:t>
            </a:r>
            <a:r>
              <a:rPr lang="ro-RO" sz="1600"/>
              <a:t> xa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Allocation Failure</a:t>
            </a:r>
            <a:r>
              <a:rPr lang="ro-RO" sz="1600">
                <a:solidFill>
                  <a:srgbClr val="0F69FF"/>
                </a:solidFill>
              </a:rPr>
              <a:t>\n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return</a:t>
            </a:r>
            <a:r>
              <a:rPr lang="ro-RO" sz="1600"/>
              <a:t> </a:t>
            </a:r>
            <a:r>
              <a:rPr lang="ro-RO" sz="1600">
                <a:solidFill>
                  <a:srgbClr val="008C00"/>
                </a:solidFill>
              </a:rPr>
              <a:t>1</a:t>
            </a:r>
            <a:r>
              <a:rPr lang="ro-RO" sz="1600">
                <a:solidFill>
                  <a:srgbClr val="800080"/>
                </a:solidFill>
              </a:rPr>
              <a:t>;}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>
              <a:solidFill>
                <a:srgbClr val="696969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696969"/>
                </a:solidFill>
              </a:rPr>
              <a:t>// initialize dynamic array with powers of two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for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&lt;</a:t>
            </a:r>
            <a:r>
              <a:rPr lang="ro-RO" sz="1600">
                <a:solidFill>
                  <a:srgbClr val="008C00"/>
                </a:solidFill>
              </a:rPr>
              <a:t>5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++)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p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].</a:t>
            </a:r>
            <a:r>
              <a:rPr lang="ro-RO" sz="1600"/>
              <a:t>setx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ofTwo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].</a:t>
            </a:r>
            <a:r>
              <a:rPr lang="ro-RO" sz="1600"/>
              <a:t>getx</a:t>
            </a:r>
            <a:r>
              <a:rPr lang="ro-RO" sz="1600">
                <a:solidFill>
                  <a:srgbClr val="808030"/>
                </a:solidFill>
              </a:rPr>
              <a:t>())</a:t>
            </a:r>
            <a:r>
              <a:rPr lang="ro-RO" sz="1600">
                <a:solidFill>
                  <a:srgbClr val="800080"/>
                </a:solidFill>
              </a:rPr>
              <a:t>;}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>
              <a:solidFill>
                <a:srgbClr val="696969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696969"/>
                </a:solidFill>
              </a:rPr>
              <a:t>// show powers of two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Powers of two: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for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&lt;</a:t>
            </a:r>
            <a:r>
              <a:rPr lang="ro-RO" sz="1600">
                <a:solidFill>
                  <a:srgbClr val="008C00"/>
                </a:solidFill>
              </a:rPr>
              <a:t>5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++)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p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].</a:t>
            </a:r>
            <a:r>
              <a:rPr lang="ro-RO" sz="1600"/>
              <a:t>getx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;}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F69FF"/>
                </a:solidFill>
              </a:rPr>
              <a:t>\n\n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delete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[]</a:t>
            </a:r>
            <a:r>
              <a:rPr lang="ro-RO" sz="1600"/>
              <a:t> p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return</a:t>
            </a:r>
            <a:r>
              <a:rPr lang="ro-RO" sz="1600"/>
              <a:t> 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 b="1" i="1">
                <a:solidFill>
                  <a:srgbClr val="FFFFFF"/>
                </a:solidFill>
              </a:rPr>
              <a:t>}</a:t>
            </a:r>
            <a:r>
              <a:rPr lang="ro-RO" sz="1600"/>
              <a:t> </a:t>
            </a:r>
            <a:endParaRPr lang="en-US" altLang="en-US" sz="1600" b="1"/>
          </a:p>
        </p:txBody>
      </p:sp>
      <p:sp>
        <p:nvSpPr>
          <p:cNvPr id="17101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533400" y="2438400"/>
            <a:ext cx="7772400" cy="1295400"/>
          </a:xfrm>
          <a:solidFill>
            <a:schemeClr val="bg1"/>
          </a:solidFill>
        </p:spPr>
        <p:txBody>
          <a:bodyPr/>
          <a:lstStyle/>
          <a:p>
            <a:r>
              <a:rPr lang="en-US" altLang="en-US" smtClean="0">
                <a:solidFill>
                  <a:srgbClr val="FF0000"/>
                </a:solidFill>
              </a:rPr>
              <a:t>ofThree si lista p au nevoie de constructorul fara parametri</a:t>
            </a:r>
          </a:p>
        </p:txBody>
      </p:sp>
      <p:sp>
        <p:nvSpPr>
          <p:cNvPr id="32773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32774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10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10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15" grpId="0" build="p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0"/>
            <a:ext cx="7772400" cy="1143000"/>
          </a:xfrm>
        </p:spPr>
        <p:txBody>
          <a:bodyPr/>
          <a:lstStyle/>
          <a:p>
            <a:r>
              <a:rPr lang="en-US" altLang="en-US" sz="4000" smtClean="0"/>
              <a:t>polimorfism de constructori: constructorul de copiere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 smtClean="0"/>
              <a:t>pot aparea probleme cand un obiect initializeaza un alt obiect</a:t>
            </a:r>
          </a:p>
          <a:p>
            <a:pPr>
              <a:lnSpc>
                <a:spcPct val="80000"/>
              </a:lnSpc>
            </a:pPr>
            <a:endParaRPr lang="en-US" altLang="en-US" sz="2800" smtClean="0"/>
          </a:p>
          <a:p>
            <a:pPr>
              <a:lnSpc>
                <a:spcPct val="80000"/>
              </a:lnSpc>
            </a:pPr>
            <a:r>
              <a:rPr lang="en-US" altLang="en-US" sz="2800" smtClean="0"/>
              <a:t>aici se copiaza toate campurile (starea) obiectului A in obiectul B</a:t>
            </a:r>
          </a:p>
          <a:p>
            <a:pPr>
              <a:lnSpc>
                <a:spcPct val="80000"/>
              </a:lnSpc>
            </a:pPr>
            <a:r>
              <a:rPr lang="en-US" altLang="en-US" sz="2800" smtClean="0"/>
              <a:t>problema apare la alocare dinamica de memorie: A si B folosesc aceeasi zona de memorie pentru ca pointerii arata in acelasi loc</a:t>
            </a:r>
          </a:p>
          <a:p>
            <a:pPr>
              <a:lnSpc>
                <a:spcPct val="80000"/>
              </a:lnSpc>
            </a:pPr>
            <a:r>
              <a:rPr lang="en-US" altLang="en-US" sz="2800" smtClean="0"/>
              <a:t>destructorul lui MyClass elibereaza aceeasi zona de memorie de doua ori (distruge A si B)</a:t>
            </a:r>
          </a:p>
          <a:p>
            <a:pPr>
              <a:lnSpc>
                <a:spcPct val="80000"/>
              </a:lnSpc>
            </a:pPr>
            <a:endParaRPr lang="en-US" altLang="en-US" sz="2800" smtClean="0"/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2971800" y="2743200"/>
            <a:ext cx="21764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MyClass B = A;</a:t>
            </a:r>
          </a:p>
        </p:txBody>
      </p:sp>
      <p:sp>
        <p:nvSpPr>
          <p:cNvPr id="33797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33798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/>
          <p:cNvSpPr>
            <a:spLocks noChangeArrowheads="1"/>
          </p:cNvSpPr>
          <p:nvPr/>
        </p:nvSpPr>
        <p:spPr bwMode="auto">
          <a:xfrm>
            <a:off x="228600" y="1000304"/>
            <a:ext cx="8229600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o-RO" sz="1600" dirty="0">
                <a:solidFill>
                  <a:srgbClr val="696969"/>
                </a:solidFill>
              </a:rPr>
              <a:t>// </a:t>
            </a:r>
            <a:r>
              <a:rPr lang="en-US" sz="1600" dirty="0" err="1" smtClean="0">
                <a:solidFill>
                  <a:srgbClr val="696969"/>
                </a:solidFill>
              </a:rPr>
              <a:t>Utilizarea</a:t>
            </a:r>
            <a:r>
              <a:rPr lang="en-US" sz="1600" dirty="0" smtClean="0">
                <a:solidFill>
                  <a:srgbClr val="696969"/>
                </a:solidFill>
              </a:rPr>
              <a:t> </a:t>
            </a:r>
            <a:r>
              <a:rPr lang="en-US" sz="1600" dirty="0" err="1" smtClean="0">
                <a:solidFill>
                  <a:srgbClr val="696969"/>
                </a:solidFill>
              </a:rPr>
              <a:t>unei</a:t>
            </a:r>
            <a:r>
              <a:rPr lang="en-US" sz="1600" dirty="0" smtClean="0">
                <a:solidFill>
                  <a:srgbClr val="696969"/>
                </a:solidFill>
              </a:rPr>
              <a:t> </a:t>
            </a:r>
            <a:r>
              <a:rPr lang="en-US" sz="1600" dirty="0" err="1" smtClean="0">
                <a:solidFill>
                  <a:srgbClr val="696969"/>
                </a:solidFill>
              </a:rPr>
              <a:t>structuri</a:t>
            </a:r>
            <a:r>
              <a:rPr lang="en-US" sz="1600" dirty="0" smtClean="0">
                <a:solidFill>
                  <a:srgbClr val="696969"/>
                </a:solidFill>
              </a:rPr>
              <a:t> </a:t>
            </a:r>
            <a:r>
              <a:rPr lang="en-US" sz="1600" dirty="0" err="1" smtClean="0">
                <a:solidFill>
                  <a:srgbClr val="696969"/>
                </a:solidFill>
              </a:rPr>
              <a:t>pentru</a:t>
            </a:r>
            <a:r>
              <a:rPr lang="en-US" sz="1600" dirty="0" smtClean="0">
                <a:solidFill>
                  <a:srgbClr val="696969"/>
                </a:solidFill>
              </a:rPr>
              <a:t> a </a:t>
            </a:r>
            <a:r>
              <a:rPr lang="en-US" sz="1600" dirty="0" err="1" smtClean="0">
                <a:solidFill>
                  <a:srgbClr val="696969"/>
                </a:solidFill>
              </a:rPr>
              <a:t>defini</a:t>
            </a:r>
            <a:r>
              <a:rPr lang="en-US" sz="1600" dirty="0" smtClean="0">
                <a:solidFill>
                  <a:srgbClr val="696969"/>
                </a:solidFill>
              </a:rPr>
              <a:t> o </a:t>
            </a:r>
            <a:r>
              <a:rPr lang="en-US" sz="1600" dirty="0" err="1" smtClean="0">
                <a:solidFill>
                  <a:srgbClr val="696969"/>
                </a:solidFill>
              </a:rPr>
              <a:t>clasa</a:t>
            </a:r>
            <a:r>
              <a:rPr lang="ro-RO" sz="1600" dirty="0" smtClean="0">
                <a:solidFill>
                  <a:srgbClr val="696969"/>
                </a:solidFill>
              </a:rPr>
              <a:t>.</a:t>
            </a:r>
            <a:r>
              <a:rPr lang="ro-RO" sz="1600" dirty="0" smtClean="0"/>
              <a:t> </a:t>
            </a:r>
            <a:endParaRPr lang="en-US" sz="1600" dirty="0" smtClean="0"/>
          </a:p>
          <a:p>
            <a:endParaRPr lang="en-US" sz="1600" dirty="0"/>
          </a:p>
          <a:p>
            <a:r>
              <a:rPr lang="ro-RO" sz="1600" dirty="0">
                <a:solidFill>
                  <a:srgbClr val="004A43"/>
                </a:solidFill>
              </a:rPr>
              <a:t>#include </a:t>
            </a:r>
            <a:r>
              <a:rPr lang="ro-RO" sz="1600" dirty="0">
                <a:solidFill>
                  <a:srgbClr val="800000"/>
                </a:solidFill>
              </a:rPr>
              <a:t>&lt;</a:t>
            </a:r>
            <a:r>
              <a:rPr lang="ro-RO" sz="1600" dirty="0">
                <a:solidFill>
                  <a:srgbClr val="40015A"/>
                </a:solidFill>
              </a:rPr>
              <a:t>iostream</a:t>
            </a:r>
            <a:r>
              <a:rPr lang="ro-RO" sz="1600" dirty="0">
                <a:solidFill>
                  <a:srgbClr val="800000"/>
                </a:solidFill>
              </a:rPr>
              <a:t>&gt;</a:t>
            </a:r>
            <a:r>
              <a:rPr lang="ro-RO" sz="1600" dirty="0"/>
              <a:t> </a:t>
            </a:r>
            <a:endParaRPr lang="en-US" sz="1600" dirty="0"/>
          </a:p>
          <a:p>
            <a:r>
              <a:rPr lang="ro-RO" sz="1600" dirty="0">
                <a:solidFill>
                  <a:srgbClr val="004A43"/>
                </a:solidFill>
              </a:rPr>
              <a:t>#include </a:t>
            </a:r>
            <a:r>
              <a:rPr lang="ro-RO" sz="1600" dirty="0">
                <a:solidFill>
                  <a:srgbClr val="800000"/>
                </a:solidFill>
              </a:rPr>
              <a:t>&lt;</a:t>
            </a:r>
            <a:r>
              <a:rPr lang="ro-RO" sz="1600" dirty="0">
                <a:solidFill>
                  <a:srgbClr val="40015A"/>
                </a:solidFill>
              </a:rPr>
              <a:t>cstring</a:t>
            </a:r>
            <a:r>
              <a:rPr lang="ro-RO" sz="1600" dirty="0">
                <a:solidFill>
                  <a:srgbClr val="800000"/>
                </a:solidFill>
              </a:rPr>
              <a:t>&gt;</a:t>
            </a:r>
            <a:r>
              <a:rPr lang="ro-RO" sz="1600" dirty="0"/>
              <a:t> </a:t>
            </a:r>
            <a:endParaRPr lang="en-US" sz="1600" dirty="0"/>
          </a:p>
          <a:p>
            <a:r>
              <a:rPr lang="ro-RO" sz="1600" b="1" dirty="0">
                <a:solidFill>
                  <a:srgbClr val="800000"/>
                </a:solidFill>
              </a:rPr>
              <a:t>using</a:t>
            </a:r>
            <a:r>
              <a:rPr lang="ro-RO" sz="1600" dirty="0"/>
              <a:t> </a:t>
            </a:r>
            <a:r>
              <a:rPr lang="ro-RO" sz="1600" b="1" dirty="0">
                <a:solidFill>
                  <a:srgbClr val="800000"/>
                </a:solidFill>
              </a:rPr>
              <a:t>namespace</a:t>
            </a:r>
            <a:r>
              <a:rPr lang="ro-RO" sz="1600" dirty="0"/>
              <a:t> </a:t>
            </a:r>
            <a:r>
              <a:rPr lang="ro-RO" sz="1600" dirty="0">
                <a:solidFill>
                  <a:srgbClr val="666616"/>
                </a:solidFill>
              </a:rPr>
              <a:t>std</a:t>
            </a:r>
            <a:r>
              <a:rPr lang="ro-RO" sz="1600" dirty="0">
                <a:solidFill>
                  <a:srgbClr val="800080"/>
                </a:solidFill>
              </a:rPr>
              <a:t>;</a:t>
            </a:r>
            <a:r>
              <a:rPr lang="ro-RO" sz="1600" dirty="0"/>
              <a:t> </a:t>
            </a:r>
            <a:endParaRPr lang="en-US" sz="1600" dirty="0"/>
          </a:p>
          <a:p>
            <a:endParaRPr lang="en-US" sz="1600" b="1" dirty="0">
              <a:solidFill>
                <a:srgbClr val="800000"/>
              </a:solidFill>
            </a:endParaRPr>
          </a:p>
          <a:p>
            <a:r>
              <a:rPr lang="ro-RO" sz="2000" b="1" dirty="0">
                <a:solidFill>
                  <a:srgbClr val="800000"/>
                </a:solidFill>
              </a:rPr>
              <a:t>struct</a:t>
            </a:r>
            <a:r>
              <a:rPr lang="ro-RO" sz="2000" dirty="0"/>
              <a:t> mystr </a:t>
            </a:r>
            <a:r>
              <a:rPr lang="ro-RO" sz="2000" dirty="0">
                <a:solidFill>
                  <a:srgbClr val="800080"/>
                </a:solidFill>
              </a:rPr>
              <a:t>{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ro-RO" sz="2000" b="1" dirty="0">
                <a:solidFill>
                  <a:srgbClr val="800000"/>
                </a:solidFill>
              </a:rPr>
              <a:t>void</a:t>
            </a:r>
            <a:r>
              <a:rPr lang="ro-RO" sz="2000" dirty="0"/>
              <a:t> buildstr</a:t>
            </a:r>
            <a:r>
              <a:rPr lang="ro-RO" sz="2000" dirty="0">
                <a:solidFill>
                  <a:srgbClr val="808030"/>
                </a:solidFill>
              </a:rPr>
              <a:t>(</a:t>
            </a:r>
            <a:r>
              <a:rPr lang="ro-RO" sz="2000" b="1" dirty="0">
                <a:solidFill>
                  <a:srgbClr val="800000"/>
                </a:solidFill>
              </a:rPr>
              <a:t>char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8030"/>
                </a:solidFill>
              </a:rPr>
              <a:t>*</a:t>
            </a:r>
            <a:r>
              <a:rPr lang="ro-RO" sz="2000" dirty="0"/>
              <a:t>s</a:t>
            </a:r>
            <a:r>
              <a:rPr lang="ro-RO" sz="2000" dirty="0" smtClean="0">
                <a:solidFill>
                  <a:srgbClr val="808030"/>
                </a:solidFill>
              </a:rPr>
              <a:t>)</a:t>
            </a:r>
            <a:r>
              <a:rPr lang="en-US" sz="2000" dirty="0">
                <a:solidFill>
                  <a:srgbClr val="800080"/>
                </a:solidFill>
              </a:rPr>
              <a:t> </a:t>
            </a:r>
            <a:endParaRPr lang="en-US" sz="2000" dirty="0" smtClean="0">
              <a:solidFill>
                <a:srgbClr val="800080"/>
              </a:solidFill>
            </a:endParaRPr>
          </a:p>
          <a:p>
            <a:r>
              <a:rPr lang="en-US" sz="2000" dirty="0">
                <a:solidFill>
                  <a:srgbClr val="800080"/>
                </a:solidFill>
              </a:rPr>
              <a:t> </a:t>
            </a:r>
            <a:r>
              <a:rPr lang="en-US" sz="2000" dirty="0" smtClean="0">
                <a:solidFill>
                  <a:srgbClr val="800080"/>
                </a:solidFill>
              </a:rPr>
              <a:t>                 </a:t>
            </a:r>
            <a:r>
              <a:rPr lang="ro-RO" sz="2000" dirty="0" smtClean="0">
                <a:solidFill>
                  <a:srgbClr val="800080"/>
                </a:solidFill>
              </a:rPr>
              <a:t>{</a:t>
            </a:r>
            <a:r>
              <a:rPr lang="ro-RO" sz="2000" dirty="0" smtClean="0"/>
              <a:t> </a:t>
            </a:r>
            <a:r>
              <a:rPr lang="en-US" sz="2000" b="1" dirty="0" smtClean="0">
                <a:solidFill>
                  <a:srgbClr val="800000"/>
                </a:solidFill>
              </a:rPr>
              <a:t>if</a:t>
            </a:r>
            <a:r>
              <a:rPr lang="ro-RO" sz="2000" dirty="0" smtClean="0">
                <a:solidFill>
                  <a:srgbClr val="808030"/>
                </a:solidFill>
              </a:rPr>
              <a:t>(!*</a:t>
            </a:r>
            <a:r>
              <a:rPr lang="ro-RO" sz="2000" dirty="0"/>
              <a:t>s</a:t>
            </a:r>
            <a:r>
              <a:rPr lang="ro-RO" sz="2000" dirty="0">
                <a:solidFill>
                  <a:srgbClr val="808030"/>
                </a:solidFill>
              </a:rPr>
              <a:t>)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8030"/>
                </a:solidFill>
              </a:rPr>
              <a:t>*</a:t>
            </a:r>
            <a:r>
              <a:rPr lang="ro-RO" sz="2000" dirty="0"/>
              <a:t>str </a:t>
            </a:r>
            <a:r>
              <a:rPr lang="ro-RO" sz="2000" dirty="0">
                <a:solidFill>
                  <a:srgbClr val="808030"/>
                </a:solidFill>
              </a:rPr>
              <a:t>=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0000E6"/>
                </a:solidFill>
              </a:rPr>
              <a:t>'\0'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r>
              <a:rPr lang="ro-RO" sz="2000" dirty="0" smtClean="0"/>
              <a:t> </a:t>
            </a:r>
            <a:endParaRPr lang="en-US" sz="2000" dirty="0"/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en-US" sz="2000" b="1" dirty="0" smtClean="0">
                <a:solidFill>
                  <a:srgbClr val="800000"/>
                </a:solidFill>
              </a:rPr>
              <a:t>           </a:t>
            </a:r>
            <a:r>
              <a:rPr lang="ro-RO" sz="2000" b="1" dirty="0" smtClean="0">
                <a:solidFill>
                  <a:srgbClr val="800000"/>
                </a:solidFill>
              </a:rPr>
              <a:t>else</a:t>
            </a:r>
            <a:r>
              <a:rPr lang="ro-RO" sz="2000" dirty="0" smtClean="0"/>
              <a:t> </a:t>
            </a:r>
            <a:r>
              <a:rPr lang="ro-RO" sz="2000" dirty="0">
                <a:solidFill>
                  <a:srgbClr val="603000"/>
                </a:solidFill>
              </a:rPr>
              <a:t>strcat</a:t>
            </a:r>
            <a:r>
              <a:rPr lang="ro-RO" sz="2000" dirty="0">
                <a:solidFill>
                  <a:srgbClr val="808030"/>
                </a:solidFill>
              </a:rPr>
              <a:t>(</a:t>
            </a:r>
            <a:r>
              <a:rPr lang="ro-RO" sz="2000" dirty="0"/>
              <a:t>str</a:t>
            </a:r>
            <a:r>
              <a:rPr lang="ro-RO" sz="2000" dirty="0">
                <a:solidFill>
                  <a:srgbClr val="808030"/>
                </a:solidFill>
              </a:rPr>
              <a:t>,</a:t>
            </a:r>
            <a:r>
              <a:rPr lang="ro-RO" sz="2000" dirty="0"/>
              <a:t> s</a:t>
            </a:r>
            <a:r>
              <a:rPr lang="ro-RO" sz="2000" dirty="0">
                <a:solidFill>
                  <a:srgbClr val="808030"/>
                </a:solidFill>
              </a:rPr>
              <a:t>)</a:t>
            </a:r>
            <a:r>
              <a:rPr lang="ro-RO" sz="2000" dirty="0">
                <a:solidFill>
                  <a:srgbClr val="800080"/>
                </a:solidFill>
              </a:rPr>
              <a:t>;}</a:t>
            </a:r>
            <a:endParaRPr lang="en-US" sz="2000" dirty="0" smtClean="0">
              <a:solidFill>
                <a:srgbClr val="800080"/>
              </a:solidFill>
            </a:endParaRPr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ro-RO" sz="2000" b="1" dirty="0">
                <a:solidFill>
                  <a:srgbClr val="800000"/>
                </a:solidFill>
              </a:rPr>
              <a:t>void</a:t>
            </a:r>
            <a:r>
              <a:rPr lang="ro-RO" sz="2000" dirty="0"/>
              <a:t> showstr</a:t>
            </a:r>
            <a:r>
              <a:rPr lang="ro-RO" sz="2000" dirty="0" smtClean="0">
                <a:solidFill>
                  <a:srgbClr val="808030"/>
                </a:solidFill>
              </a:rPr>
              <a:t>()</a:t>
            </a:r>
            <a:r>
              <a:rPr lang="en-US" sz="2000" dirty="0">
                <a:solidFill>
                  <a:srgbClr val="800080"/>
                </a:solidFill>
              </a:rPr>
              <a:t> </a:t>
            </a:r>
            <a:r>
              <a:rPr lang="ro-RO" sz="2000" dirty="0">
                <a:solidFill>
                  <a:srgbClr val="800080"/>
                </a:solidFill>
              </a:rPr>
              <a:t>{</a:t>
            </a:r>
            <a:r>
              <a:rPr lang="ro-RO" sz="2000" dirty="0">
                <a:solidFill>
                  <a:srgbClr val="603000"/>
                </a:solidFill>
              </a:rPr>
              <a:t>cout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8030"/>
                </a:solidFill>
              </a:rPr>
              <a:t>&lt;&lt;</a:t>
            </a:r>
            <a:r>
              <a:rPr lang="ro-RO" sz="2000" dirty="0"/>
              <a:t> str </a:t>
            </a:r>
            <a:r>
              <a:rPr lang="ro-RO" sz="2000" dirty="0">
                <a:solidFill>
                  <a:srgbClr val="808030"/>
                </a:solidFill>
              </a:rPr>
              <a:t>&lt;&lt;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0000"/>
                </a:solidFill>
              </a:rPr>
              <a:t>"</a:t>
            </a:r>
            <a:r>
              <a:rPr lang="ro-RO" sz="2000" dirty="0">
                <a:solidFill>
                  <a:srgbClr val="0F69FF"/>
                </a:solidFill>
              </a:rPr>
              <a:t>\n</a:t>
            </a:r>
            <a:r>
              <a:rPr lang="ro-RO" sz="2000" dirty="0">
                <a:solidFill>
                  <a:srgbClr val="800000"/>
                </a:solidFill>
              </a:rPr>
              <a:t>"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0080"/>
                </a:solidFill>
              </a:rPr>
              <a:t>}</a:t>
            </a:r>
            <a:endParaRPr lang="en-US" sz="2000" dirty="0"/>
          </a:p>
          <a:p>
            <a:r>
              <a:rPr lang="ro-RO" sz="2000" b="1" dirty="0">
                <a:solidFill>
                  <a:srgbClr val="800000"/>
                </a:solidFill>
              </a:rPr>
              <a:t>private</a:t>
            </a:r>
            <a:r>
              <a:rPr lang="ro-RO" sz="2000" dirty="0">
                <a:solidFill>
                  <a:srgbClr val="E34ADC"/>
                </a:solidFill>
              </a:rPr>
              <a:t>:</a:t>
            </a:r>
            <a:r>
              <a:rPr lang="ro-RO" sz="2000" dirty="0"/>
              <a:t> </a:t>
            </a:r>
            <a:r>
              <a:rPr lang="ro-RO" sz="2000" dirty="0" smtClean="0"/>
              <a:t> </a:t>
            </a:r>
            <a:endParaRPr lang="en-US" sz="2000" dirty="0"/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ro-RO" sz="2000" b="1" dirty="0">
                <a:solidFill>
                  <a:srgbClr val="800000"/>
                </a:solidFill>
              </a:rPr>
              <a:t>char</a:t>
            </a:r>
            <a:r>
              <a:rPr lang="ro-RO" sz="2000" dirty="0"/>
              <a:t> str</a:t>
            </a:r>
            <a:r>
              <a:rPr lang="ro-RO" sz="2000" dirty="0">
                <a:solidFill>
                  <a:srgbClr val="808030"/>
                </a:solidFill>
              </a:rPr>
              <a:t>[</a:t>
            </a:r>
            <a:r>
              <a:rPr lang="ro-RO" sz="2000" dirty="0">
                <a:solidFill>
                  <a:srgbClr val="008C00"/>
                </a:solidFill>
              </a:rPr>
              <a:t>255</a:t>
            </a:r>
            <a:r>
              <a:rPr lang="ro-RO" sz="2000" dirty="0">
                <a:solidFill>
                  <a:srgbClr val="808030"/>
                </a:solidFill>
              </a:rPr>
              <a:t>]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ro-RO" sz="1600" dirty="0">
                <a:solidFill>
                  <a:srgbClr val="800080"/>
                </a:solidFill>
              </a:rPr>
              <a:t>}</a:t>
            </a:r>
            <a:r>
              <a:rPr lang="ro-RO" sz="1600" dirty="0"/>
              <a:t> </a:t>
            </a:r>
            <a:r>
              <a:rPr lang="ro-RO" sz="1600" dirty="0">
                <a:solidFill>
                  <a:srgbClr val="800080"/>
                </a:solidFill>
              </a:rPr>
              <a:t>;</a:t>
            </a:r>
            <a:r>
              <a:rPr lang="ro-RO" sz="1600" dirty="0"/>
              <a:t> </a:t>
            </a:r>
            <a:endParaRPr lang="en-US" sz="1600" dirty="0"/>
          </a:p>
        </p:txBody>
      </p:sp>
      <p:sp>
        <p:nvSpPr>
          <p:cNvPr id="27651" name="Rectangle 5"/>
          <p:cNvSpPr>
            <a:spLocks noChangeArrowheads="1"/>
          </p:cNvSpPr>
          <p:nvPr/>
        </p:nvSpPr>
        <p:spPr bwMode="auto">
          <a:xfrm>
            <a:off x="4495800" y="4306431"/>
            <a:ext cx="3886200" cy="224676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 dirty="0">
                <a:solidFill>
                  <a:srgbClr val="800000"/>
                </a:solidFill>
              </a:rPr>
              <a:t>class</a:t>
            </a:r>
            <a:r>
              <a:rPr lang="en-US" sz="2000" dirty="0"/>
              <a:t> </a:t>
            </a:r>
            <a:r>
              <a:rPr lang="en-US" sz="2000" dirty="0" err="1"/>
              <a:t>mystr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800080"/>
                </a:solidFill>
              </a:rPr>
              <a:t>{</a:t>
            </a: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800000"/>
                </a:solidFill>
              </a:rPr>
              <a:t>	char</a:t>
            </a:r>
            <a:r>
              <a:rPr lang="en-US" sz="2000" dirty="0"/>
              <a:t> </a:t>
            </a:r>
            <a:r>
              <a:rPr lang="en-US" sz="2000" dirty="0" err="1"/>
              <a:t>str</a:t>
            </a:r>
            <a:r>
              <a:rPr lang="en-US" sz="2000" dirty="0">
                <a:solidFill>
                  <a:srgbClr val="808030"/>
                </a:solidFill>
              </a:rPr>
              <a:t>[</a:t>
            </a:r>
            <a:r>
              <a:rPr lang="en-US" sz="2000" dirty="0">
                <a:solidFill>
                  <a:srgbClr val="008C00"/>
                </a:solidFill>
              </a:rPr>
              <a:t>255</a:t>
            </a:r>
            <a:r>
              <a:rPr lang="en-US" sz="2000" dirty="0">
                <a:solidFill>
                  <a:srgbClr val="808030"/>
                </a:solidFill>
              </a:rPr>
              <a:t>]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800000"/>
                </a:solidFill>
              </a:rPr>
              <a:t>public</a:t>
            </a:r>
            <a:r>
              <a:rPr lang="en-US" sz="2000" dirty="0">
                <a:solidFill>
                  <a:srgbClr val="E34ADC"/>
                </a:solidFill>
              </a:rPr>
              <a:t>:</a:t>
            </a: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800000"/>
                </a:solidFill>
              </a:rPr>
              <a:t>	void</a:t>
            </a:r>
            <a:r>
              <a:rPr lang="en-US" sz="2000" dirty="0"/>
              <a:t> </a:t>
            </a:r>
            <a:r>
              <a:rPr lang="en-US" sz="2000" dirty="0" err="1"/>
              <a:t>buildstr</a:t>
            </a:r>
            <a:r>
              <a:rPr lang="en-US" sz="2000" dirty="0">
                <a:solidFill>
                  <a:srgbClr val="808030"/>
                </a:solidFill>
              </a:rPr>
              <a:t>(</a:t>
            </a:r>
            <a:r>
              <a:rPr lang="en-US" sz="2000" b="1" dirty="0">
                <a:solidFill>
                  <a:srgbClr val="800000"/>
                </a:solidFill>
              </a:rPr>
              <a:t>char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808030"/>
                </a:solidFill>
              </a:rPr>
              <a:t>*</a:t>
            </a:r>
            <a:r>
              <a:rPr lang="en-US" sz="2000" dirty="0"/>
              <a:t>s</a:t>
            </a:r>
            <a:r>
              <a:rPr lang="en-US" sz="2000" dirty="0">
                <a:solidFill>
                  <a:srgbClr val="808030"/>
                </a:solidFill>
              </a:rPr>
              <a:t>)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696969"/>
                </a:solidFill>
              </a:rPr>
              <a:t>// public</a:t>
            </a: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800000"/>
                </a:solidFill>
              </a:rPr>
              <a:t>	void</a:t>
            </a:r>
            <a:r>
              <a:rPr lang="en-US" sz="2000" dirty="0"/>
              <a:t> </a:t>
            </a:r>
            <a:r>
              <a:rPr lang="en-US" sz="2000" dirty="0" err="1"/>
              <a:t>showstr</a:t>
            </a:r>
            <a:r>
              <a:rPr lang="en-US" sz="2000" dirty="0">
                <a:solidFill>
                  <a:srgbClr val="808030"/>
                </a:solidFill>
              </a:rPr>
              <a:t>()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</a:p>
          <a:p>
            <a:r>
              <a:rPr lang="en-US" sz="2000" dirty="0">
                <a:solidFill>
                  <a:srgbClr val="800080"/>
                </a:solidFill>
              </a:rPr>
              <a:t>}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endParaRPr lang="en-US" altLang="ro-RO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652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27653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constructorul</a:t>
            </a:r>
            <a:r>
              <a:rPr lang="en-US" altLang="en-US" dirty="0" smtClean="0"/>
              <a:t> de </a:t>
            </a:r>
            <a:r>
              <a:rPr lang="en-US" altLang="en-US" dirty="0" err="1" smtClean="0"/>
              <a:t>copiere</a:t>
            </a:r>
            <a:endParaRPr lang="en-US" altLang="en-US" dirty="0" smtClean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mtClean="0"/>
              <a:t>aceeasi problema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apel de functie cu obiect ca parametru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apel de functie cu obiect ca variabila de intoarcere</a:t>
            </a:r>
          </a:p>
          <a:p>
            <a:pPr lvl="2">
              <a:lnSpc>
                <a:spcPct val="90000"/>
              </a:lnSpc>
            </a:pPr>
            <a:r>
              <a:rPr lang="en-US" altLang="en-US" smtClean="0"/>
              <a:t>in aceste cazuri un obiect temporar este creat, se copiaza prin constructorul de copiere in obiectul temporar, si apoi se continua</a:t>
            </a:r>
          </a:p>
          <a:p>
            <a:pPr lvl="2">
              <a:lnSpc>
                <a:spcPct val="90000"/>
              </a:lnSpc>
            </a:pPr>
            <a:r>
              <a:rPr lang="en-US" altLang="en-US" smtClean="0"/>
              <a:t>deci vor fi din nou doua distrugeri de obiecte din clasa respectiva (una pentru parametru, una pentru obiectul temporar)</a:t>
            </a:r>
          </a:p>
        </p:txBody>
      </p:sp>
      <p:sp>
        <p:nvSpPr>
          <p:cNvPr id="34820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34821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60"/>
          <p:cNvSpPr/>
          <p:nvPr/>
        </p:nvSpPr>
        <p:spPr>
          <a:xfrm>
            <a:off x="76413" y="76421"/>
            <a:ext cx="4570356" cy="597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6" tIns="45718" rIns="91436" bIns="45718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Universitatea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din </a:t>
            </a:r>
            <a:r>
              <a:rPr lang="en-US" sz="1600" b="1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Bucuresti</a:t>
            </a:r>
            <a:endParaRPr sz="1600"/>
          </a:p>
        </p:txBody>
      </p:sp>
      <p:pic>
        <p:nvPicPr>
          <p:cNvPr id="589" name="Google Shape;589;p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87944" y="76421"/>
            <a:ext cx="802010" cy="760291"/>
          </a:xfrm>
          <a:prstGeom prst="rect">
            <a:avLst/>
          </a:prstGeom>
          <a:noFill/>
          <a:ln>
            <a:noFill/>
          </a:ln>
        </p:spPr>
      </p:pic>
      <p:sp>
        <p:nvSpPr>
          <p:cNvPr id="590" name="Google Shape;590;p60"/>
          <p:cNvSpPr/>
          <p:nvPr/>
        </p:nvSpPr>
        <p:spPr>
          <a:xfrm>
            <a:off x="260969" y="1837724"/>
            <a:ext cx="8459853" cy="39884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Cazuri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utilizare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: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Initializare</a:t>
            </a:r>
            <a:r>
              <a:rPr lang="en-US" sz="18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explicita</a:t>
            </a:r>
            <a:r>
              <a:rPr lang="en-US" sz="18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600" b="1">
              <a:solidFill>
                <a:srgbClr val="0070C0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MyClass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B = A;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MyClass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B (A);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Apel</a:t>
            </a:r>
            <a:r>
              <a:rPr lang="en-US" sz="18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functie</a:t>
            </a:r>
            <a:r>
              <a:rPr lang="en-US" sz="18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cu </a:t>
            </a:r>
            <a:r>
              <a:rPr lang="en-US" sz="18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obiect</a:t>
            </a:r>
            <a:r>
              <a:rPr lang="en-US" sz="18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ca </a:t>
            </a:r>
            <a:r>
              <a:rPr lang="en-US" sz="18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parametru</a:t>
            </a:r>
            <a:r>
              <a:rPr lang="en-US" sz="18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600" b="1">
              <a:solidFill>
                <a:srgbClr val="0070C0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	void f(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MyClass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X) {…}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Apel</a:t>
            </a:r>
            <a:r>
              <a:rPr lang="en-US" sz="18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functie</a:t>
            </a:r>
            <a:r>
              <a:rPr lang="en-US" sz="18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cu </a:t>
            </a:r>
            <a:r>
              <a:rPr lang="en-US" sz="18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obiect</a:t>
            </a:r>
            <a:r>
              <a:rPr lang="en-US" sz="18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ca </a:t>
            </a:r>
            <a:r>
              <a:rPr lang="en-US" sz="18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variabila</a:t>
            </a:r>
            <a:r>
              <a:rPr lang="en-US" sz="18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intoarcere</a:t>
            </a:r>
            <a:r>
              <a:rPr lang="en-US" sz="18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600" b="1">
              <a:solidFill>
                <a:srgbClr val="0070C0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MyClass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f() {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MyClass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obiect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; … return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obiect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;}.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MyClass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x = f();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Copierea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poate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face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și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prin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operatorul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= (</a:t>
            </a:r>
            <a:r>
              <a:rPr lang="en-US" sz="1800" i="1" dirty="0" err="1">
                <a:latin typeface="Arial"/>
                <a:ea typeface="Arial"/>
                <a:cs typeface="Arial"/>
                <a:sym typeface="Arial"/>
              </a:rPr>
              <a:t>detalii</a:t>
            </a:r>
            <a:r>
              <a:rPr lang="en-US" sz="1800" i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i="1" dirty="0" err="1">
                <a:latin typeface="Arial"/>
                <a:ea typeface="Arial"/>
                <a:cs typeface="Arial"/>
                <a:sym typeface="Arial"/>
              </a:rPr>
              <a:t>mai</a:t>
            </a:r>
            <a:r>
              <a:rPr lang="en-US" sz="1800" i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i="1" dirty="0" err="1">
                <a:latin typeface="Arial"/>
                <a:ea typeface="Arial"/>
                <a:cs typeface="Arial"/>
                <a:sym typeface="Arial"/>
              </a:rPr>
              <a:t>târziu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).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4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constructorul de copiere</a:t>
            </a:r>
            <a:endParaRPr kumimoji="0" lang="en-US" altLang="en-US" sz="44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smtClean="0"/>
              <a:t>putem redefini constructorul de copiere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429000"/>
            <a:ext cx="7772400" cy="2667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smtClean="0"/>
              <a:t>o este obiectul din dreapta</a:t>
            </a:r>
          </a:p>
          <a:p>
            <a:pPr>
              <a:lnSpc>
                <a:spcPct val="90000"/>
              </a:lnSpc>
            </a:pPr>
            <a:r>
              <a:rPr lang="en-US" altLang="en-US" sz="2400" smtClean="0"/>
              <a:t>putem avea mai multi parametri (dar trebuie sa definim valori implicite pentru ei)</a:t>
            </a:r>
          </a:p>
          <a:p>
            <a:pPr>
              <a:lnSpc>
                <a:spcPct val="90000"/>
              </a:lnSpc>
            </a:pPr>
            <a:r>
              <a:rPr lang="en-US" altLang="en-US" sz="2400" smtClean="0"/>
              <a:t>&amp; este apel prin referinta</a:t>
            </a:r>
          </a:p>
          <a:p>
            <a:pPr>
              <a:lnSpc>
                <a:spcPct val="90000"/>
              </a:lnSpc>
            </a:pPr>
            <a:r>
              <a:rPr lang="en-US" altLang="en-US" sz="2400" smtClean="0"/>
              <a:t>putem avea si atribuire (o1=o2;) </a:t>
            </a:r>
          </a:p>
          <a:p>
            <a:pPr lvl="1">
              <a:lnSpc>
                <a:spcPct val="90000"/>
              </a:lnSpc>
            </a:pPr>
            <a:r>
              <a:rPr lang="en-US" altLang="en-US" sz="2000" smtClean="0"/>
              <a:t>redefinim operatorii mai tarziu, putem redefini =</a:t>
            </a:r>
          </a:p>
          <a:p>
            <a:pPr lvl="1">
              <a:lnSpc>
                <a:spcPct val="90000"/>
              </a:lnSpc>
            </a:pPr>
            <a:r>
              <a:rPr lang="en-US" altLang="en-US" sz="2000" smtClean="0"/>
              <a:t>= diferit de initializare</a:t>
            </a:r>
          </a:p>
          <a:p>
            <a:pPr>
              <a:lnSpc>
                <a:spcPct val="90000"/>
              </a:lnSpc>
            </a:pPr>
            <a:endParaRPr lang="en-US" altLang="en-US" sz="2400" smtClean="0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914400" y="2057400"/>
            <a:ext cx="48006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classname (</a:t>
            </a:r>
            <a:r>
              <a:rPr lang="en-US" altLang="en-US" sz="2400">
                <a:solidFill>
                  <a:srgbClr val="FF0000"/>
                </a:solidFill>
              </a:rPr>
              <a:t>const</a:t>
            </a:r>
            <a:r>
              <a:rPr lang="en-US" altLang="en-US" sz="2400"/>
              <a:t> </a:t>
            </a:r>
            <a:r>
              <a:rPr lang="en-US" altLang="en-US" sz="2400" i="1"/>
              <a:t>classname </a:t>
            </a:r>
            <a:r>
              <a:rPr lang="en-US" altLang="en-US" sz="2400">
                <a:solidFill>
                  <a:srgbClr val="FF0000"/>
                </a:solidFill>
              </a:rPr>
              <a:t>&amp;</a:t>
            </a:r>
            <a:r>
              <a:rPr lang="en-US" altLang="en-US" sz="2400" i="1"/>
              <a:t>o</a:t>
            </a:r>
            <a:r>
              <a:rPr lang="en-US" altLang="en-US" sz="2400"/>
              <a:t>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// body of constructor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}</a:t>
            </a:r>
          </a:p>
        </p:txBody>
      </p:sp>
      <p:sp>
        <p:nvSpPr>
          <p:cNvPr id="35845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35846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4"/>
          <p:cNvSpPr>
            <a:spLocks noChangeArrowheads="1"/>
          </p:cNvSpPr>
          <p:nvPr/>
        </p:nvSpPr>
        <p:spPr bwMode="auto">
          <a:xfrm>
            <a:off x="0" y="609600"/>
            <a:ext cx="4572000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004A43"/>
                </a:solidFill>
              </a:rPr>
              <a:t>#include </a:t>
            </a:r>
            <a:r>
              <a:rPr lang="ro-RO" sz="1600">
                <a:solidFill>
                  <a:srgbClr val="800000"/>
                </a:solidFill>
              </a:rPr>
              <a:t>&lt;</a:t>
            </a:r>
            <a:r>
              <a:rPr lang="ro-RO" sz="1600">
                <a:solidFill>
                  <a:srgbClr val="40015A"/>
                </a:solidFill>
              </a:rPr>
              <a:t>iostream</a:t>
            </a:r>
            <a:r>
              <a:rPr lang="ro-RO" sz="1600">
                <a:solidFill>
                  <a:srgbClr val="800000"/>
                </a:solidFill>
              </a:rPr>
              <a:t>&gt;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004A43"/>
                </a:solidFill>
              </a:rPr>
              <a:t>#include </a:t>
            </a:r>
            <a:r>
              <a:rPr lang="ro-RO" sz="1600">
                <a:solidFill>
                  <a:srgbClr val="800000"/>
                </a:solidFill>
              </a:rPr>
              <a:t>&lt;</a:t>
            </a:r>
            <a:r>
              <a:rPr lang="ro-RO" sz="1600">
                <a:solidFill>
                  <a:srgbClr val="40015A"/>
                </a:solidFill>
              </a:rPr>
              <a:t>new</a:t>
            </a:r>
            <a:r>
              <a:rPr lang="ro-RO" sz="1600">
                <a:solidFill>
                  <a:srgbClr val="800000"/>
                </a:solidFill>
              </a:rPr>
              <a:t>&gt;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004A43"/>
                </a:solidFill>
              </a:rPr>
              <a:t>#include </a:t>
            </a:r>
            <a:r>
              <a:rPr lang="ro-RO" sz="1600">
                <a:solidFill>
                  <a:srgbClr val="800000"/>
                </a:solidFill>
              </a:rPr>
              <a:t>&lt;</a:t>
            </a:r>
            <a:r>
              <a:rPr lang="ro-RO" sz="1600">
                <a:solidFill>
                  <a:srgbClr val="40015A"/>
                </a:solidFill>
              </a:rPr>
              <a:t>cstdlib</a:t>
            </a:r>
            <a:r>
              <a:rPr lang="ro-RO" sz="1600">
                <a:solidFill>
                  <a:srgbClr val="800000"/>
                </a:solidFill>
              </a:rPr>
              <a:t>&gt;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using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namespace</a:t>
            </a:r>
            <a:r>
              <a:rPr lang="ro-RO" sz="1600"/>
              <a:t> </a:t>
            </a:r>
            <a:r>
              <a:rPr lang="ro-RO" sz="1600">
                <a:solidFill>
                  <a:srgbClr val="666616"/>
                </a:solidFill>
              </a:rPr>
              <a:t>std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>
              <a:solidFill>
                <a:srgbClr val="8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class</a:t>
            </a:r>
            <a:r>
              <a:rPr lang="ro-RO" sz="1600"/>
              <a:t> </a:t>
            </a:r>
            <a:r>
              <a:rPr lang="ro-RO" sz="1600">
                <a:solidFill>
                  <a:srgbClr val="603000"/>
                </a:solidFill>
              </a:rPr>
              <a:t>array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  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*</a:t>
            </a:r>
            <a:r>
              <a:rPr lang="ro-RO" sz="1600"/>
              <a:t>p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  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size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public</a:t>
            </a:r>
            <a:r>
              <a:rPr lang="ro-RO" sz="1600">
                <a:solidFill>
                  <a:srgbClr val="E34ADC"/>
                </a:solidFill>
              </a:rPr>
              <a:t>: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603000"/>
                </a:solidFill>
              </a:rPr>
              <a:t>  </a:t>
            </a:r>
            <a:r>
              <a:rPr lang="ro-RO" sz="1600">
                <a:solidFill>
                  <a:srgbClr val="603000"/>
                </a:solidFill>
              </a:rPr>
              <a:t>array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sz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try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/>
              <a:t>	  </a:t>
            </a:r>
            <a:r>
              <a:rPr lang="ro-RO" sz="1600"/>
              <a:t>p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new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/>
              <a:t>sz</a:t>
            </a:r>
            <a:r>
              <a:rPr lang="ro-RO" sz="1600">
                <a:solidFill>
                  <a:srgbClr val="808030"/>
                </a:solidFill>
              </a:rPr>
              <a:t>]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800080"/>
                </a:solidFill>
              </a:rPr>
              <a:t>	</a:t>
            </a: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catch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603000"/>
                </a:solidFill>
              </a:rPr>
              <a:t>bad_alloc</a:t>
            </a:r>
            <a:r>
              <a:rPr lang="ro-RO" sz="1600"/>
              <a:t> xa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603000"/>
                </a:solidFill>
              </a:rPr>
              <a:t>	   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Allocation Failure</a:t>
            </a:r>
            <a:r>
              <a:rPr lang="ro-RO" sz="1600">
                <a:solidFill>
                  <a:srgbClr val="0F69FF"/>
                </a:solidFill>
              </a:rPr>
              <a:t>\n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endParaRPr lang="en-US" sz="1600">
              <a:solidFill>
                <a:srgbClr val="80008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800080"/>
                </a:solidFill>
              </a:rPr>
              <a:t>	  </a:t>
            </a:r>
            <a:r>
              <a:rPr lang="ro-RO" sz="1600"/>
              <a:t> </a:t>
            </a:r>
            <a:r>
              <a:rPr lang="ro-RO" sz="1600">
                <a:solidFill>
                  <a:srgbClr val="603000"/>
                </a:solidFill>
              </a:rPr>
              <a:t>exit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EXIT_FAILURE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800080"/>
                </a:solidFill>
              </a:rPr>
              <a:t>	</a:t>
            </a: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/>
              <a:t>	</a:t>
            </a:r>
            <a:r>
              <a:rPr lang="ro-RO" sz="1600"/>
              <a:t>size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sz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800080"/>
                </a:solidFill>
              </a:rPr>
              <a:t>  </a:t>
            </a: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808030"/>
                </a:solidFill>
              </a:rPr>
              <a:t>  </a:t>
            </a:r>
            <a:r>
              <a:rPr lang="ro-RO" sz="1600">
                <a:solidFill>
                  <a:srgbClr val="808030"/>
                </a:solidFill>
              </a:rPr>
              <a:t>~</a:t>
            </a:r>
            <a:r>
              <a:rPr lang="ro-RO" sz="1600">
                <a:solidFill>
                  <a:srgbClr val="603000"/>
                </a:solidFill>
              </a:rPr>
              <a:t>array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delete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[]</a:t>
            </a:r>
            <a:r>
              <a:rPr lang="ro-RO" sz="1600"/>
              <a:t> p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>
              <a:solidFill>
                <a:srgbClr val="696969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696969"/>
                </a:solidFill>
              </a:rPr>
              <a:t>  </a:t>
            </a:r>
            <a:r>
              <a:rPr lang="ro-RO" sz="1600">
                <a:solidFill>
                  <a:srgbClr val="696969"/>
                </a:solidFill>
              </a:rPr>
              <a:t>// copy constructor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603000"/>
                </a:solidFill>
              </a:rPr>
              <a:t>  </a:t>
            </a:r>
            <a:r>
              <a:rPr lang="ro-RO" sz="1600">
                <a:solidFill>
                  <a:srgbClr val="603000"/>
                </a:solidFill>
              </a:rPr>
              <a:t>array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 b="1">
                <a:solidFill>
                  <a:srgbClr val="800000"/>
                </a:solidFill>
              </a:rPr>
              <a:t>const</a:t>
            </a:r>
            <a:r>
              <a:rPr lang="ro-RO" sz="1600"/>
              <a:t> </a:t>
            </a:r>
            <a:r>
              <a:rPr lang="ro-RO" sz="1600">
                <a:solidFill>
                  <a:srgbClr val="603000"/>
                </a:solidFill>
              </a:rPr>
              <a:t>array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&amp;</a:t>
            </a:r>
            <a:r>
              <a:rPr lang="ro-RO" sz="1600"/>
              <a:t>a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  </a:t>
            </a:r>
            <a:r>
              <a:rPr lang="ro-RO" sz="1600" b="1">
                <a:solidFill>
                  <a:srgbClr val="800000"/>
                </a:solidFill>
              </a:rPr>
              <a:t>void</a:t>
            </a:r>
            <a:r>
              <a:rPr lang="ro-RO" sz="1600"/>
              <a:t> put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j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 b="1">
                <a:solidFill>
                  <a:srgbClr val="800000"/>
                </a:solidFill>
              </a:rPr>
              <a:t>if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&gt;=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&amp;&amp;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&lt;</a:t>
            </a:r>
            <a:r>
              <a:rPr lang="ro-RO" sz="1600"/>
              <a:t>size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p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]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j</a:t>
            </a:r>
            <a:r>
              <a:rPr lang="ro-RO" sz="1600">
                <a:solidFill>
                  <a:srgbClr val="800080"/>
                </a:solidFill>
              </a:rPr>
              <a:t>;}</a:t>
            </a:r>
            <a:endParaRPr lang="en-US" sz="1600">
              <a:solidFill>
                <a:srgbClr val="80008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800080"/>
                </a:solidFill>
              </a:rPr>
              <a:t> 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get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return</a:t>
            </a:r>
            <a:r>
              <a:rPr lang="ro-RO" sz="1600"/>
              <a:t> p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]</a:t>
            </a:r>
            <a:r>
              <a:rPr lang="ro-RO" sz="1600">
                <a:solidFill>
                  <a:srgbClr val="800080"/>
                </a:solidFill>
              </a:rPr>
              <a:t>;}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800080"/>
                </a:solidFill>
              </a:rPr>
              <a:t>};</a:t>
            </a:r>
            <a:r>
              <a:rPr lang="ro-RO" sz="1600"/>
              <a:t> </a:t>
            </a:r>
            <a:endParaRPr lang="en-US" altLang="en-US" sz="1600" b="1"/>
          </a:p>
        </p:txBody>
      </p:sp>
      <p:sp>
        <p:nvSpPr>
          <p:cNvPr id="36867" name="Rectangle 6"/>
          <p:cNvSpPr>
            <a:spLocks noChangeArrowheads="1"/>
          </p:cNvSpPr>
          <p:nvPr/>
        </p:nvSpPr>
        <p:spPr bwMode="auto">
          <a:xfrm>
            <a:off x="4572000" y="0"/>
            <a:ext cx="4572000" cy="600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696969"/>
                </a:solidFill>
              </a:rPr>
              <a:t>// Copy Constructor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603000"/>
                </a:solidFill>
              </a:rPr>
              <a:t>array</a:t>
            </a:r>
            <a:r>
              <a:rPr lang="ro-RO" sz="1600">
                <a:solidFill>
                  <a:srgbClr val="800080"/>
                </a:solidFill>
              </a:rPr>
              <a:t>::</a:t>
            </a:r>
            <a:r>
              <a:rPr lang="ro-RO" sz="1600">
                <a:solidFill>
                  <a:srgbClr val="603000"/>
                </a:solidFill>
              </a:rPr>
              <a:t>array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 b="1">
                <a:solidFill>
                  <a:srgbClr val="800000"/>
                </a:solidFill>
              </a:rPr>
              <a:t>const</a:t>
            </a:r>
            <a:r>
              <a:rPr lang="ro-RO" sz="1600"/>
              <a:t> </a:t>
            </a:r>
            <a:r>
              <a:rPr lang="ro-RO" sz="1600">
                <a:solidFill>
                  <a:srgbClr val="603000"/>
                </a:solidFill>
              </a:rPr>
              <a:t>array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&amp;</a:t>
            </a:r>
            <a:r>
              <a:rPr lang="ro-RO" sz="1600"/>
              <a:t>a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i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try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/>
              <a:t>	   </a:t>
            </a:r>
            <a:r>
              <a:rPr lang="ro-RO" sz="1600"/>
              <a:t>p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new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/>
              <a:t>a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size</a:t>
            </a:r>
            <a:r>
              <a:rPr lang="ro-RO" sz="1600">
                <a:solidFill>
                  <a:srgbClr val="808030"/>
                </a:solidFill>
              </a:rPr>
              <a:t>]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800080"/>
                </a:solidFill>
              </a:rPr>
              <a:t>	</a:t>
            </a: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catch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603000"/>
                </a:solidFill>
              </a:rPr>
              <a:t>bad_alloc</a:t>
            </a:r>
            <a:r>
              <a:rPr lang="ro-RO" sz="1600"/>
              <a:t> xa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603000"/>
                </a:solidFill>
              </a:rPr>
              <a:t>	   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Allocation Failure</a:t>
            </a:r>
            <a:r>
              <a:rPr lang="ro-RO" sz="1600">
                <a:solidFill>
                  <a:srgbClr val="0F69FF"/>
                </a:solidFill>
              </a:rPr>
              <a:t>\n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endParaRPr lang="en-US" sz="1600">
              <a:solidFill>
                <a:srgbClr val="80008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800080"/>
                </a:solidFill>
              </a:rPr>
              <a:t>	  </a:t>
            </a:r>
            <a:r>
              <a:rPr lang="ro-RO" sz="1600"/>
              <a:t> </a:t>
            </a:r>
            <a:r>
              <a:rPr lang="ro-RO" sz="1600">
                <a:solidFill>
                  <a:srgbClr val="603000"/>
                </a:solidFill>
              </a:rPr>
              <a:t>exit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EXIT_FAILURE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800080"/>
                </a:solidFill>
              </a:rPr>
              <a:t>	</a:t>
            </a: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for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&lt;</a:t>
            </a:r>
            <a:r>
              <a:rPr lang="ro-RO" sz="1600"/>
              <a:t>a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size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++)</a:t>
            </a:r>
            <a:r>
              <a:rPr lang="ro-RO" sz="1600"/>
              <a:t> p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]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a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p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]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>
              <a:solidFill>
                <a:srgbClr val="8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</a:t>
            </a:r>
            <a:r>
              <a:rPr lang="ro-RO" sz="1600">
                <a:solidFill>
                  <a:srgbClr val="400000"/>
                </a:solidFill>
              </a:rPr>
              <a:t>main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603000"/>
                </a:solidFill>
              </a:rPr>
              <a:t>	</a:t>
            </a:r>
            <a:r>
              <a:rPr lang="ro-RO" sz="1600">
                <a:solidFill>
                  <a:srgbClr val="603000"/>
                </a:solidFill>
              </a:rPr>
              <a:t>array</a:t>
            </a:r>
            <a:r>
              <a:rPr lang="ro-RO" sz="1600"/>
              <a:t> num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10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i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for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&lt;</a:t>
            </a:r>
            <a:r>
              <a:rPr lang="ro-RO" sz="1600">
                <a:solidFill>
                  <a:srgbClr val="008C00"/>
                </a:solidFill>
              </a:rPr>
              <a:t>10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++)</a:t>
            </a:r>
            <a:r>
              <a:rPr lang="ro-RO" sz="1600"/>
              <a:t> num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put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for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>
                <a:solidFill>
                  <a:srgbClr val="008C00"/>
                </a:solidFill>
              </a:rPr>
              <a:t>9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&gt;=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--)</a:t>
            </a:r>
            <a:r>
              <a:rPr lang="ro-RO" sz="1600"/>
              <a:t> 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num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get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endParaRPr lang="en-US" sz="1600">
              <a:solidFill>
                <a:srgbClr val="80008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800080"/>
                </a:solidFill>
              </a:rPr>
              <a:t>	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F69FF"/>
                </a:solidFill>
              </a:rPr>
              <a:t>\n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696969"/>
                </a:solidFill>
              </a:rPr>
              <a:t>// create another array and initialize with num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603000"/>
                </a:solidFill>
              </a:rPr>
              <a:t>	</a:t>
            </a:r>
            <a:r>
              <a:rPr lang="ro-RO" sz="1600">
                <a:solidFill>
                  <a:srgbClr val="603000"/>
                </a:solidFill>
              </a:rPr>
              <a:t>array</a:t>
            </a:r>
            <a:r>
              <a:rPr lang="ro-RO" sz="1600"/>
              <a:t> x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num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ro-RO" sz="1600">
                <a:solidFill>
                  <a:srgbClr val="696969"/>
                </a:solidFill>
              </a:rPr>
              <a:t>// invokes copy constructor</a:t>
            </a:r>
            <a:endParaRPr lang="en-US" sz="1600">
              <a:solidFill>
                <a:srgbClr val="696969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696969"/>
                </a:solidFill>
              </a:rPr>
              <a:t>	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for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&lt;</a:t>
            </a:r>
            <a:r>
              <a:rPr lang="ro-RO" sz="1600">
                <a:solidFill>
                  <a:srgbClr val="008C00"/>
                </a:solidFill>
              </a:rPr>
              <a:t>10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++)</a:t>
            </a:r>
            <a:r>
              <a:rPr lang="ro-RO" sz="1600"/>
              <a:t> 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x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get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endParaRPr lang="en-US" sz="1600">
              <a:solidFill>
                <a:srgbClr val="80008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800080"/>
                </a:solidFill>
              </a:rPr>
              <a:t>	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return</a:t>
            </a:r>
            <a:r>
              <a:rPr lang="ro-RO" sz="1600"/>
              <a:t> 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800080"/>
                </a:solidFill>
              </a:rPr>
              <a:t>}</a:t>
            </a:r>
            <a:endParaRPr lang="en-US" altLang="en-US" sz="1600" b="1"/>
          </a:p>
        </p:txBody>
      </p:sp>
      <p:sp>
        <p:nvSpPr>
          <p:cNvPr id="36868" name="TextBox 5"/>
          <p:cNvSpPr txBox="1">
            <a:spLocks noChangeArrowheads="1"/>
          </p:cNvSpPr>
          <p:nvPr/>
        </p:nvSpPr>
        <p:spPr bwMode="auto">
          <a:xfrm>
            <a:off x="4495800" y="0"/>
            <a:ext cx="4191000" cy="2947988"/>
          </a:xfrm>
          <a:prstGeom prst="rect">
            <a:avLst/>
          </a:prstGeom>
          <a:solidFill>
            <a:srgbClr val="FFFF00">
              <a:alpha val="27058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ro-RO"/>
          </a:p>
        </p:txBody>
      </p:sp>
      <p:sp>
        <p:nvSpPr>
          <p:cNvPr id="36869" name="TextBox 5"/>
          <p:cNvSpPr txBox="1">
            <a:spLocks noChangeArrowheads="1"/>
          </p:cNvSpPr>
          <p:nvPr/>
        </p:nvSpPr>
        <p:spPr bwMode="auto">
          <a:xfrm>
            <a:off x="5181600" y="4800600"/>
            <a:ext cx="2590800" cy="461963"/>
          </a:xfrm>
          <a:prstGeom prst="rect">
            <a:avLst/>
          </a:prstGeom>
          <a:solidFill>
            <a:srgbClr val="FFFF00">
              <a:alpha val="27058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o-RO"/>
          </a:p>
        </p:txBody>
      </p:sp>
      <p:sp>
        <p:nvSpPr>
          <p:cNvPr id="36870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36871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5486400"/>
          </a:xfrm>
        </p:spPr>
        <p:txBody>
          <a:bodyPr/>
          <a:lstStyle/>
          <a:p>
            <a:r>
              <a:rPr lang="en-US" altLang="en-US" smtClean="0"/>
              <a:t>Observatie: constructorul de copiere este folosit doar la initializari</a:t>
            </a:r>
          </a:p>
          <a:p>
            <a:pPr>
              <a:buFontTx/>
              <a:buNone/>
            </a:pPr>
            <a:endParaRPr lang="en-US" altLang="en-US" smtClean="0"/>
          </a:p>
          <a:p>
            <a:r>
              <a:rPr lang="en-US" altLang="en-US" smtClean="0"/>
              <a:t>daca avem </a:t>
            </a:r>
          </a:p>
          <a:p>
            <a:pPr>
              <a:buFontTx/>
              <a:buNone/>
            </a:pPr>
            <a:r>
              <a:rPr lang="en-US" altLang="en-US" smtClean="0"/>
              <a:t>		array a(10); </a:t>
            </a:r>
          </a:p>
          <a:p>
            <a:pPr>
              <a:buFontTx/>
              <a:buNone/>
            </a:pPr>
            <a:r>
              <a:rPr lang="en-US" altLang="en-US" smtClean="0"/>
              <a:t>		array b(10); </a:t>
            </a:r>
          </a:p>
          <a:p>
            <a:pPr>
              <a:buFontTx/>
              <a:buNone/>
            </a:pPr>
            <a:r>
              <a:rPr lang="en-US" altLang="en-US" smtClean="0"/>
              <a:t>		b=a;</a:t>
            </a:r>
          </a:p>
          <a:p>
            <a:pPr lvl="1"/>
            <a:r>
              <a:rPr lang="en-US" altLang="en-US" smtClean="0"/>
              <a:t>nu este initializare, este copiere de stare</a:t>
            </a:r>
          </a:p>
          <a:p>
            <a:pPr lvl="1"/>
            <a:r>
              <a:rPr lang="en-US" altLang="en-US" smtClean="0"/>
              <a:t>este posibil sa trebuiasca redefinit si operatorul = (mai tarziu)</a:t>
            </a:r>
          </a:p>
        </p:txBody>
      </p:sp>
      <p:sp>
        <p:nvSpPr>
          <p:cNvPr id="37891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37892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3" name="TextBox 5"/>
          <p:cNvSpPr txBox="1">
            <a:spLocks noChangeArrowheads="1"/>
          </p:cNvSpPr>
          <p:nvPr/>
        </p:nvSpPr>
        <p:spPr bwMode="auto">
          <a:xfrm>
            <a:off x="1524000" y="4902200"/>
            <a:ext cx="5715000" cy="584200"/>
          </a:xfrm>
          <a:prstGeom prst="rect">
            <a:avLst/>
          </a:prstGeom>
          <a:solidFill>
            <a:srgbClr val="FFFF00">
              <a:alpha val="27058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914400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ro-RO" sz="4000" dirty="0" smtClean="0"/>
              <a:t>Perspective</a:t>
            </a:r>
            <a:endParaRPr lang="ro-RO" altLang="ro-RO" sz="4000" dirty="0" smtClean="0"/>
          </a:p>
        </p:txBody>
      </p:sp>
      <p:sp>
        <p:nvSpPr>
          <p:cNvPr id="614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6149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Curs</a:t>
            </a:r>
            <a:r>
              <a:rPr kumimoji="0" lang="en-US" altLang="en-US" sz="3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4</a:t>
            </a:r>
            <a:endParaRPr kumimoji="0" lang="en-US" alt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lang="en-US" altLang="en-US" sz="3200" kern="0" dirty="0" smtClean="0">
              <a:latin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Static, </a:t>
            </a:r>
            <a:r>
              <a:rPr kumimoji="0" lang="en-US" altLang="en-US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clase</a:t>
            </a:r>
            <a:r>
              <a:rPr kumimoji="0" lang="en-US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locale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Operatorul</a:t>
            </a:r>
            <a:r>
              <a:rPr kumimoji="0" lang="en-US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::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supraincarcarea</a:t>
            </a:r>
            <a:r>
              <a:rPr kumimoji="0" lang="en-US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en-US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functiilor</a:t>
            </a:r>
            <a:r>
              <a:rPr kumimoji="0" lang="en-US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 C++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supraincarcarea</a:t>
            </a:r>
            <a:r>
              <a:rPr kumimoji="0" lang="en-US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en-US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operatorilor</a:t>
            </a:r>
            <a:r>
              <a:rPr kumimoji="0" lang="en-US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 C++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 dirty="0"/>
              <a:t>U</a:t>
            </a:r>
            <a:r>
              <a:rPr lang="en-US" altLang="ro-RO" dirty="0" smtClean="0"/>
              <a:t>nion </a:t>
            </a:r>
            <a:r>
              <a:rPr lang="en-US" altLang="ro-RO" dirty="0" err="1" smtClean="0"/>
              <a:t>si</a:t>
            </a:r>
            <a:r>
              <a:rPr lang="en-US" altLang="ro-RO" dirty="0" smtClean="0"/>
              <a:t> class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ro-RO" smtClean="0"/>
              <a:t>la fel ca struct</a:t>
            </a:r>
          </a:p>
          <a:p>
            <a:pPr eaLnBrk="1" hangingPunct="1"/>
            <a:r>
              <a:rPr lang="en-US" altLang="ro-RO" smtClean="0"/>
              <a:t>toate elementele de tip data folosesc aceeasi locatie de memorie</a:t>
            </a:r>
          </a:p>
          <a:p>
            <a:pPr eaLnBrk="1" hangingPunct="1"/>
            <a:r>
              <a:rPr lang="en-US" altLang="ro-RO" smtClean="0"/>
              <a:t>membrii sunt publici (by default)</a:t>
            </a:r>
          </a:p>
        </p:txBody>
      </p:sp>
      <p:sp>
        <p:nvSpPr>
          <p:cNvPr id="28676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28677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/>
          <p:cNvSpPr>
            <a:spLocks noChangeArrowheads="1"/>
          </p:cNvSpPr>
          <p:nvPr/>
        </p:nvSpPr>
        <p:spPr bwMode="auto">
          <a:xfrm>
            <a:off x="381000" y="1398925"/>
            <a:ext cx="7848600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o-RO" sz="2000" dirty="0">
                <a:solidFill>
                  <a:srgbClr val="004A43"/>
                </a:solidFill>
              </a:rPr>
              <a:t>#include </a:t>
            </a:r>
            <a:r>
              <a:rPr lang="ro-RO" sz="2000" dirty="0">
                <a:solidFill>
                  <a:srgbClr val="800000"/>
                </a:solidFill>
              </a:rPr>
              <a:t>&lt;</a:t>
            </a:r>
            <a:r>
              <a:rPr lang="ro-RO" sz="2000" dirty="0">
                <a:solidFill>
                  <a:srgbClr val="40015A"/>
                </a:solidFill>
              </a:rPr>
              <a:t>iostream</a:t>
            </a:r>
            <a:r>
              <a:rPr lang="ro-RO" sz="2000" dirty="0">
                <a:solidFill>
                  <a:srgbClr val="800000"/>
                </a:solidFill>
              </a:rPr>
              <a:t>&gt;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ro-RO" sz="2000" b="1" dirty="0">
                <a:solidFill>
                  <a:srgbClr val="800000"/>
                </a:solidFill>
              </a:rPr>
              <a:t>using</a:t>
            </a:r>
            <a:r>
              <a:rPr lang="ro-RO" sz="2000" dirty="0"/>
              <a:t> </a:t>
            </a:r>
            <a:r>
              <a:rPr lang="ro-RO" sz="2000" b="1" dirty="0">
                <a:solidFill>
                  <a:srgbClr val="800000"/>
                </a:solidFill>
              </a:rPr>
              <a:t>namespace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666616"/>
                </a:solidFill>
              </a:rPr>
              <a:t>std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endParaRPr lang="en-US" sz="2000" b="1" dirty="0">
              <a:solidFill>
                <a:srgbClr val="800000"/>
              </a:solidFill>
            </a:endParaRPr>
          </a:p>
          <a:p>
            <a:r>
              <a:rPr lang="ro-RO" sz="2000" b="1" dirty="0">
                <a:solidFill>
                  <a:srgbClr val="800000"/>
                </a:solidFill>
              </a:rPr>
              <a:t>union</a:t>
            </a:r>
            <a:r>
              <a:rPr lang="ro-RO" sz="2000" dirty="0"/>
              <a:t> swap_byte </a:t>
            </a:r>
            <a:r>
              <a:rPr lang="ro-RO" sz="2000" dirty="0">
                <a:solidFill>
                  <a:srgbClr val="800080"/>
                </a:solidFill>
              </a:rPr>
              <a:t>{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ro-RO" sz="2000" b="1" dirty="0">
                <a:solidFill>
                  <a:srgbClr val="800000"/>
                </a:solidFill>
              </a:rPr>
              <a:t>void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603000"/>
                </a:solidFill>
              </a:rPr>
              <a:t>swap</a:t>
            </a:r>
            <a:r>
              <a:rPr lang="ro-RO" sz="2000" dirty="0" smtClean="0">
                <a:solidFill>
                  <a:srgbClr val="808030"/>
                </a:solidFill>
              </a:rPr>
              <a:t>()</a:t>
            </a:r>
            <a:r>
              <a:rPr lang="en-US" sz="2000" dirty="0">
                <a:solidFill>
                  <a:srgbClr val="800080"/>
                </a:solidFill>
              </a:rPr>
              <a:t> </a:t>
            </a:r>
            <a:r>
              <a:rPr lang="ro-RO" sz="2000" dirty="0">
                <a:solidFill>
                  <a:srgbClr val="800080"/>
                </a:solidFill>
              </a:rPr>
              <a:t>{</a:t>
            </a:r>
            <a:r>
              <a:rPr lang="ro-RO" sz="2000" dirty="0"/>
              <a:t> </a:t>
            </a:r>
            <a:r>
              <a:rPr lang="en-US" sz="2000" b="1" dirty="0" smtClean="0">
                <a:solidFill>
                  <a:srgbClr val="800000"/>
                </a:solidFill>
              </a:rPr>
              <a:t>un</a:t>
            </a:r>
            <a:r>
              <a:rPr lang="ro-RO" sz="2000" b="1" dirty="0" smtClean="0">
                <a:solidFill>
                  <a:srgbClr val="800000"/>
                </a:solidFill>
              </a:rPr>
              <a:t>signed</a:t>
            </a:r>
            <a:r>
              <a:rPr lang="ro-RO" sz="2000" dirty="0" smtClean="0"/>
              <a:t> </a:t>
            </a:r>
            <a:r>
              <a:rPr lang="ro-RO" sz="2000" b="1" dirty="0">
                <a:solidFill>
                  <a:srgbClr val="800000"/>
                </a:solidFill>
              </a:rPr>
              <a:t>char</a:t>
            </a:r>
            <a:r>
              <a:rPr lang="ro-RO" sz="2000" dirty="0"/>
              <a:t> </a:t>
            </a:r>
            <a:r>
              <a:rPr lang="ro-RO" sz="2000" dirty="0" smtClean="0"/>
              <a:t>t</a:t>
            </a:r>
            <a:r>
              <a:rPr lang="en-US" sz="2000" dirty="0" smtClean="0"/>
              <a:t> </a:t>
            </a:r>
            <a:r>
              <a:rPr lang="ro-RO" sz="2000" dirty="0" smtClean="0">
                <a:solidFill>
                  <a:srgbClr val="808030"/>
                </a:solidFill>
              </a:rPr>
              <a:t>=</a:t>
            </a:r>
            <a:r>
              <a:rPr lang="ro-RO" sz="2000" dirty="0" smtClean="0"/>
              <a:t> </a:t>
            </a:r>
            <a:r>
              <a:rPr lang="ro-RO" sz="2000" dirty="0"/>
              <a:t>c</a:t>
            </a:r>
            <a:r>
              <a:rPr lang="ro-RO" sz="2000" dirty="0">
                <a:solidFill>
                  <a:srgbClr val="808030"/>
                </a:solidFill>
              </a:rPr>
              <a:t>[</a:t>
            </a:r>
            <a:r>
              <a:rPr lang="ro-RO" sz="2000" dirty="0">
                <a:solidFill>
                  <a:srgbClr val="008C00"/>
                </a:solidFill>
              </a:rPr>
              <a:t>0</a:t>
            </a:r>
            <a:r>
              <a:rPr lang="ro-RO" sz="2000" dirty="0" smtClean="0">
                <a:solidFill>
                  <a:srgbClr val="808030"/>
                </a:solidFill>
              </a:rPr>
              <a:t>]</a:t>
            </a:r>
            <a:r>
              <a:rPr lang="ro-RO" sz="2000" dirty="0" smtClean="0">
                <a:solidFill>
                  <a:srgbClr val="800080"/>
                </a:solidFill>
              </a:rPr>
              <a:t>;</a:t>
            </a:r>
            <a:r>
              <a:rPr lang="en-US" sz="2000" dirty="0" smtClean="0">
                <a:solidFill>
                  <a:srgbClr val="800080"/>
                </a:solidFill>
              </a:rPr>
              <a:t>  c</a:t>
            </a:r>
            <a:r>
              <a:rPr lang="ro-RO" sz="2000" dirty="0" smtClean="0">
                <a:solidFill>
                  <a:srgbClr val="808030"/>
                </a:solidFill>
              </a:rPr>
              <a:t>[</a:t>
            </a:r>
            <a:r>
              <a:rPr lang="ro-RO" sz="2000" dirty="0" smtClean="0">
                <a:solidFill>
                  <a:srgbClr val="008C00"/>
                </a:solidFill>
              </a:rPr>
              <a:t>0</a:t>
            </a:r>
            <a:r>
              <a:rPr lang="ro-RO" sz="2000" dirty="0">
                <a:solidFill>
                  <a:srgbClr val="808030"/>
                </a:solidFill>
              </a:rPr>
              <a:t>]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8030"/>
                </a:solidFill>
              </a:rPr>
              <a:t>=</a:t>
            </a:r>
            <a:r>
              <a:rPr lang="ro-RO" sz="2000" dirty="0"/>
              <a:t> c</a:t>
            </a:r>
            <a:r>
              <a:rPr lang="ro-RO" sz="2000" dirty="0">
                <a:solidFill>
                  <a:srgbClr val="808030"/>
                </a:solidFill>
              </a:rPr>
              <a:t>[</a:t>
            </a:r>
            <a:r>
              <a:rPr lang="ro-RO" sz="2000" dirty="0">
                <a:solidFill>
                  <a:srgbClr val="008C00"/>
                </a:solidFill>
              </a:rPr>
              <a:t>1</a:t>
            </a:r>
            <a:r>
              <a:rPr lang="ro-RO" sz="2000" dirty="0" smtClean="0">
                <a:solidFill>
                  <a:srgbClr val="808030"/>
                </a:solidFill>
              </a:rPr>
              <a:t>]</a:t>
            </a:r>
            <a:r>
              <a:rPr lang="ro-RO" sz="2000" dirty="0" smtClean="0">
                <a:solidFill>
                  <a:srgbClr val="800080"/>
                </a:solidFill>
              </a:rPr>
              <a:t>;</a:t>
            </a:r>
            <a:r>
              <a:rPr lang="en-US" sz="2000" dirty="0" smtClean="0">
                <a:solidFill>
                  <a:srgbClr val="800080"/>
                </a:solidFill>
              </a:rPr>
              <a:t>  </a:t>
            </a:r>
            <a:r>
              <a:rPr lang="ro-RO" sz="2000" dirty="0" smtClean="0"/>
              <a:t>c</a:t>
            </a:r>
            <a:r>
              <a:rPr lang="ro-RO" sz="2000" dirty="0" smtClean="0">
                <a:solidFill>
                  <a:srgbClr val="808030"/>
                </a:solidFill>
              </a:rPr>
              <a:t>[</a:t>
            </a:r>
            <a:r>
              <a:rPr lang="ro-RO" sz="2000" dirty="0" smtClean="0">
                <a:solidFill>
                  <a:srgbClr val="008C00"/>
                </a:solidFill>
              </a:rPr>
              <a:t>1</a:t>
            </a:r>
            <a:r>
              <a:rPr lang="ro-RO" sz="2000" dirty="0">
                <a:solidFill>
                  <a:srgbClr val="808030"/>
                </a:solidFill>
              </a:rPr>
              <a:t>]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8030"/>
                </a:solidFill>
              </a:rPr>
              <a:t>=</a:t>
            </a:r>
            <a:r>
              <a:rPr lang="ro-RO" sz="2000" dirty="0"/>
              <a:t> t</a:t>
            </a:r>
            <a:r>
              <a:rPr lang="ro-RO" sz="2000" dirty="0" smtClean="0">
                <a:solidFill>
                  <a:srgbClr val="800080"/>
                </a:solidFill>
              </a:rPr>
              <a:t>;</a:t>
            </a:r>
            <a:r>
              <a:rPr lang="en-US" sz="2000" dirty="0" smtClean="0">
                <a:solidFill>
                  <a:srgbClr val="800080"/>
                </a:solidFill>
              </a:rPr>
              <a:t> </a:t>
            </a:r>
            <a:r>
              <a:rPr lang="ro-RO" sz="2000" dirty="0" smtClean="0">
                <a:solidFill>
                  <a:srgbClr val="800080"/>
                </a:solidFill>
              </a:rPr>
              <a:t>}</a:t>
            </a:r>
            <a:r>
              <a:rPr lang="ro-RO" sz="2000" dirty="0" smtClean="0"/>
              <a:t> </a:t>
            </a:r>
            <a:endParaRPr lang="en-US" sz="2000" dirty="0"/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ro-RO" sz="2000" b="1" dirty="0">
                <a:solidFill>
                  <a:srgbClr val="800000"/>
                </a:solidFill>
              </a:rPr>
              <a:t>void</a:t>
            </a:r>
            <a:r>
              <a:rPr lang="ro-RO" sz="2000" dirty="0"/>
              <a:t> set_byte</a:t>
            </a:r>
            <a:r>
              <a:rPr lang="ro-RO" sz="2000" dirty="0">
                <a:solidFill>
                  <a:srgbClr val="808030"/>
                </a:solidFill>
              </a:rPr>
              <a:t>(</a:t>
            </a:r>
            <a:r>
              <a:rPr lang="ro-RO" sz="2000" b="1" dirty="0">
                <a:solidFill>
                  <a:srgbClr val="800000"/>
                </a:solidFill>
              </a:rPr>
              <a:t>unsigned</a:t>
            </a:r>
            <a:r>
              <a:rPr lang="ro-RO" sz="2000" dirty="0"/>
              <a:t> </a:t>
            </a:r>
            <a:r>
              <a:rPr lang="ro-RO" sz="2000" b="1" dirty="0">
                <a:solidFill>
                  <a:srgbClr val="800000"/>
                </a:solidFill>
              </a:rPr>
              <a:t>short</a:t>
            </a:r>
            <a:r>
              <a:rPr lang="ro-RO" sz="2000" dirty="0"/>
              <a:t> i</a:t>
            </a:r>
            <a:r>
              <a:rPr lang="ro-RO" sz="2000" dirty="0" smtClean="0">
                <a:solidFill>
                  <a:srgbClr val="808030"/>
                </a:solidFill>
              </a:rPr>
              <a:t>)</a:t>
            </a:r>
            <a:r>
              <a:rPr lang="en-US" sz="2000" dirty="0">
                <a:solidFill>
                  <a:srgbClr val="800080"/>
                </a:solidFill>
              </a:rPr>
              <a:t> </a:t>
            </a:r>
            <a:r>
              <a:rPr lang="ro-RO" sz="2000" dirty="0">
                <a:solidFill>
                  <a:srgbClr val="800080"/>
                </a:solidFill>
              </a:rPr>
              <a:t>{</a:t>
            </a:r>
            <a:r>
              <a:rPr lang="ro-RO" sz="2000" dirty="0"/>
              <a:t> </a:t>
            </a:r>
            <a:r>
              <a:rPr lang="en-US" sz="2000" dirty="0" smtClean="0"/>
              <a:t> </a:t>
            </a:r>
            <a:r>
              <a:rPr lang="ro-RO" sz="2000" dirty="0" smtClean="0"/>
              <a:t>u </a:t>
            </a:r>
            <a:r>
              <a:rPr lang="ro-RO" sz="2000" dirty="0">
                <a:solidFill>
                  <a:srgbClr val="808030"/>
                </a:solidFill>
              </a:rPr>
              <a:t>=</a:t>
            </a:r>
            <a:r>
              <a:rPr lang="ro-RO" sz="2000" dirty="0"/>
              <a:t> i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r>
              <a:rPr lang="ro-RO" sz="2000" dirty="0" smtClean="0">
                <a:solidFill>
                  <a:srgbClr val="800080"/>
                </a:solidFill>
              </a:rPr>
              <a:t>}</a:t>
            </a:r>
            <a:r>
              <a:rPr lang="ro-RO" sz="2000" dirty="0" smtClean="0"/>
              <a:t> </a:t>
            </a:r>
            <a:endParaRPr lang="en-US" altLang="ro-RO" sz="2000" b="1" dirty="0"/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ro-RO" sz="2000" b="1" dirty="0">
                <a:solidFill>
                  <a:srgbClr val="800000"/>
                </a:solidFill>
              </a:rPr>
              <a:t>void</a:t>
            </a:r>
            <a:r>
              <a:rPr lang="ro-RO" sz="2000" dirty="0"/>
              <a:t> show_word</a:t>
            </a:r>
            <a:r>
              <a:rPr lang="ro-RO" sz="2000" dirty="0" smtClean="0">
                <a:solidFill>
                  <a:srgbClr val="808030"/>
                </a:solidFill>
              </a:rPr>
              <a:t>()</a:t>
            </a:r>
            <a:r>
              <a:rPr lang="en-US" sz="2000" dirty="0">
                <a:solidFill>
                  <a:srgbClr val="800080"/>
                </a:solidFill>
              </a:rPr>
              <a:t> </a:t>
            </a:r>
            <a:r>
              <a:rPr lang="ro-RO" sz="2000" dirty="0">
                <a:solidFill>
                  <a:srgbClr val="800080"/>
                </a:solidFill>
              </a:rPr>
              <a:t>{</a:t>
            </a:r>
            <a:r>
              <a:rPr lang="ro-RO" sz="2000" dirty="0"/>
              <a:t> </a:t>
            </a:r>
            <a:r>
              <a:rPr lang="en-US" sz="2000" dirty="0">
                <a:solidFill>
                  <a:srgbClr val="603000"/>
                </a:solidFill>
              </a:rPr>
              <a:t>	</a:t>
            </a:r>
            <a:r>
              <a:rPr lang="ro-RO" sz="2000" dirty="0">
                <a:solidFill>
                  <a:srgbClr val="603000"/>
                </a:solidFill>
              </a:rPr>
              <a:t>cout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8030"/>
                </a:solidFill>
              </a:rPr>
              <a:t>&lt;&lt;</a:t>
            </a:r>
            <a:r>
              <a:rPr lang="ro-RO" sz="2000" dirty="0"/>
              <a:t> u</a:t>
            </a:r>
            <a:r>
              <a:rPr lang="ro-RO" sz="2000" dirty="0">
                <a:solidFill>
                  <a:srgbClr val="800080"/>
                </a:solidFill>
              </a:rPr>
              <a:t>;}</a:t>
            </a:r>
            <a:endParaRPr lang="en-US" sz="2000" dirty="0"/>
          </a:p>
          <a:p>
            <a:endParaRPr lang="en-US" sz="2000" b="1" dirty="0" smtClean="0">
              <a:solidFill>
                <a:srgbClr val="800000"/>
              </a:solidFill>
            </a:endParaRPr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ro-RO" sz="2000" b="1" dirty="0">
                <a:solidFill>
                  <a:srgbClr val="800000"/>
                </a:solidFill>
              </a:rPr>
              <a:t>unsigned</a:t>
            </a:r>
            <a:r>
              <a:rPr lang="ro-RO" sz="2000" dirty="0"/>
              <a:t> </a:t>
            </a:r>
            <a:r>
              <a:rPr lang="ro-RO" sz="2000" b="1" dirty="0">
                <a:solidFill>
                  <a:srgbClr val="800000"/>
                </a:solidFill>
              </a:rPr>
              <a:t>short</a:t>
            </a:r>
            <a:r>
              <a:rPr lang="ro-RO" sz="2000" dirty="0"/>
              <a:t> u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ro-RO" sz="2000" b="1" dirty="0">
                <a:solidFill>
                  <a:srgbClr val="800000"/>
                </a:solidFill>
              </a:rPr>
              <a:t>unsigned</a:t>
            </a:r>
            <a:r>
              <a:rPr lang="ro-RO" sz="2000" dirty="0"/>
              <a:t> </a:t>
            </a:r>
            <a:r>
              <a:rPr lang="ro-RO" sz="2000" b="1" dirty="0">
                <a:solidFill>
                  <a:srgbClr val="800000"/>
                </a:solidFill>
              </a:rPr>
              <a:t>char</a:t>
            </a:r>
            <a:r>
              <a:rPr lang="ro-RO" sz="2000" dirty="0"/>
              <a:t> c</a:t>
            </a:r>
            <a:r>
              <a:rPr lang="ro-RO" sz="2000" dirty="0">
                <a:solidFill>
                  <a:srgbClr val="808030"/>
                </a:solidFill>
              </a:rPr>
              <a:t>[</a:t>
            </a:r>
            <a:r>
              <a:rPr lang="ro-RO" sz="2000" dirty="0">
                <a:solidFill>
                  <a:srgbClr val="008C00"/>
                </a:solidFill>
              </a:rPr>
              <a:t>2</a:t>
            </a:r>
            <a:r>
              <a:rPr lang="ro-RO" sz="2000" dirty="0">
                <a:solidFill>
                  <a:srgbClr val="808030"/>
                </a:solidFill>
              </a:rPr>
              <a:t>]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ro-RO" sz="2000" dirty="0">
                <a:solidFill>
                  <a:srgbClr val="800080"/>
                </a:solidFill>
              </a:rPr>
              <a:t>};</a:t>
            </a:r>
            <a:r>
              <a:rPr lang="ro-RO" sz="2000" dirty="0"/>
              <a:t> </a:t>
            </a:r>
            <a:endParaRPr lang="en-US" sz="2000" dirty="0"/>
          </a:p>
        </p:txBody>
      </p:sp>
      <p:sp>
        <p:nvSpPr>
          <p:cNvPr id="29699" name="Rectangle 6"/>
          <p:cNvSpPr>
            <a:spLocks noChangeArrowheads="1"/>
          </p:cNvSpPr>
          <p:nvPr/>
        </p:nvSpPr>
        <p:spPr bwMode="auto">
          <a:xfrm>
            <a:off x="4267200" y="4306431"/>
            <a:ext cx="4572000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sz="2000" b="1" dirty="0">
                <a:solidFill>
                  <a:srgbClr val="800000"/>
                </a:solidFill>
              </a:rPr>
              <a:t>int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400000"/>
                </a:solidFill>
              </a:rPr>
              <a:t>main</a:t>
            </a:r>
            <a:r>
              <a:rPr lang="ro-RO" sz="2000" dirty="0">
                <a:solidFill>
                  <a:srgbClr val="808030"/>
                </a:solidFill>
              </a:rPr>
              <a:t>()</a:t>
            </a:r>
            <a:r>
              <a:rPr lang="ro-RO" sz="2000" dirty="0"/>
              <a:t> </a:t>
            </a:r>
            <a:r>
              <a:rPr lang="ro-RO" sz="2000" dirty="0" smtClean="0">
                <a:solidFill>
                  <a:srgbClr val="800080"/>
                </a:solidFill>
              </a:rPr>
              <a:t>{</a:t>
            </a:r>
            <a:r>
              <a:rPr lang="ro-RO" sz="2000" dirty="0" smtClean="0"/>
              <a:t> </a:t>
            </a:r>
            <a:endParaRPr lang="en-US" sz="2000" dirty="0"/>
          </a:p>
          <a:p>
            <a:r>
              <a:rPr lang="en-US" sz="2000" dirty="0"/>
              <a:t>	</a:t>
            </a:r>
            <a:r>
              <a:rPr lang="ro-RO" sz="2000" dirty="0"/>
              <a:t>swap_byte b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en-US" sz="2000" dirty="0"/>
              <a:t>	</a:t>
            </a:r>
            <a:r>
              <a:rPr lang="ro-RO" sz="2000" dirty="0"/>
              <a:t>b</a:t>
            </a:r>
            <a:r>
              <a:rPr lang="ro-RO" sz="2000" dirty="0">
                <a:solidFill>
                  <a:srgbClr val="808030"/>
                </a:solidFill>
              </a:rPr>
              <a:t>.</a:t>
            </a:r>
            <a:r>
              <a:rPr lang="ro-RO" sz="2000" dirty="0"/>
              <a:t>set_byte</a:t>
            </a:r>
            <a:r>
              <a:rPr lang="ro-RO" sz="2000" dirty="0">
                <a:solidFill>
                  <a:srgbClr val="808030"/>
                </a:solidFill>
              </a:rPr>
              <a:t>(</a:t>
            </a:r>
            <a:r>
              <a:rPr lang="ro-RO" sz="2000" dirty="0">
                <a:solidFill>
                  <a:srgbClr val="008C00"/>
                </a:solidFill>
              </a:rPr>
              <a:t>49034</a:t>
            </a:r>
            <a:r>
              <a:rPr lang="ro-RO" sz="2000" dirty="0">
                <a:solidFill>
                  <a:srgbClr val="808030"/>
                </a:solidFill>
              </a:rPr>
              <a:t>)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en-US" sz="2000" dirty="0"/>
              <a:t>	</a:t>
            </a:r>
            <a:r>
              <a:rPr lang="ro-RO" sz="2000" dirty="0"/>
              <a:t>b</a:t>
            </a:r>
            <a:r>
              <a:rPr lang="ro-RO" sz="2000" dirty="0">
                <a:solidFill>
                  <a:srgbClr val="808030"/>
                </a:solidFill>
              </a:rPr>
              <a:t>.</a:t>
            </a:r>
            <a:r>
              <a:rPr lang="ro-RO" sz="2000" dirty="0">
                <a:solidFill>
                  <a:srgbClr val="603000"/>
                </a:solidFill>
              </a:rPr>
              <a:t>swap</a:t>
            </a:r>
            <a:r>
              <a:rPr lang="ro-RO" sz="2000" dirty="0">
                <a:solidFill>
                  <a:srgbClr val="808030"/>
                </a:solidFill>
              </a:rPr>
              <a:t>()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en-US" sz="2000" dirty="0"/>
              <a:t>	</a:t>
            </a:r>
            <a:r>
              <a:rPr lang="ro-RO" sz="2000" dirty="0"/>
              <a:t>b</a:t>
            </a:r>
            <a:r>
              <a:rPr lang="ro-RO" sz="2000" dirty="0">
                <a:solidFill>
                  <a:srgbClr val="808030"/>
                </a:solidFill>
              </a:rPr>
              <a:t>.</a:t>
            </a:r>
            <a:r>
              <a:rPr lang="ro-RO" sz="2000" dirty="0"/>
              <a:t>show_word</a:t>
            </a:r>
            <a:r>
              <a:rPr lang="ro-RO" sz="2000" dirty="0">
                <a:solidFill>
                  <a:srgbClr val="808030"/>
                </a:solidFill>
              </a:rPr>
              <a:t>()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ro-RO" sz="2000" b="1" dirty="0">
                <a:solidFill>
                  <a:srgbClr val="800000"/>
                </a:solidFill>
              </a:rPr>
              <a:t>return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008C00"/>
                </a:solidFill>
              </a:rPr>
              <a:t>0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ro-RO" sz="2000" dirty="0">
                <a:solidFill>
                  <a:srgbClr val="800080"/>
                </a:solidFill>
              </a:rPr>
              <a:t>}</a:t>
            </a:r>
            <a:r>
              <a:rPr lang="ro-RO" sz="2000" dirty="0"/>
              <a:t> </a:t>
            </a:r>
            <a:r>
              <a:rPr lang="en-US" altLang="ro-RO" sz="2000" b="1" dirty="0" smtClean="0"/>
              <a:t>                                                  35519</a:t>
            </a:r>
            <a:endParaRPr lang="en-US" altLang="ro-RO" sz="2000" b="1" dirty="0"/>
          </a:p>
        </p:txBody>
      </p:sp>
      <p:sp>
        <p:nvSpPr>
          <p:cNvPr id="29700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29701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ro-RO" dirty="0"/>
              <a:t>U</a:t>
            </a:r>
            <a:r>
              <a:rPr lang="en-US" altLang="ro-RO" dirty="0" smtClean="0"/>
              <a:t>nion </a:t>
            </a:r>
            <a:r>
              <a:rPr lang="en-US" altLang="ro-RO" dirty="0" err="1" smtClean="0"/>
              <a:t>si</a:t>
            </a:r>
            <a:r>
              <a:rPr lang="en-US" altLang="ro-RO" dirty="0" smtClean="0"/>
              <a:t> class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 dirty="0"/>
              <a:t>U</a:t>
            </a:r>
            <a:r>
              <a:rPr lang="en-US" altLang="ro-RO" dirty="0" smtClean="0"/>
              <a:t>nion ca o </a:t>
            </a:r>
            <a:r>
              <a:rPr lang="en-US" altLang="ro-RO" dirty="0" err="1" smtClean="0"/>
              <a:t>clasa</a:t>
            </a:r>
            <a:endParaRPr lang="en-US" altLang="ro-RO" dirty="0" smtClean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ro-RO" sz="2800" smtClean="0"/>
              <a:t>union nu poate mosteni</a:t>
            </a:r>
          </a:p>
          <a:p>
            <a:pPr eaLnBrk="1" hangingPunct="1"/>
            <a:r>
              <a:rPr lang="en-US" altLang="ro-RO" sz="2800" smtClean="0"/>
              <a:t>nu se poate mosteni din union</a:t>
            </a:r>
          </a:p>
          <a:p>
            <a:pPr eaLnBrk="1" hangingPunct="1"/>
            <a:r>
              <a:rPr lang="en-US" altLang="ro-RO" sz="2800" smtClean="0"/>
              <a:t>nu poate avea functii virtuale (nu avem mostenire)</a:t>
            </a:r>
          </a:p>
          <a:p>
            <a:pPr eaLnBrk="1" hangingPunct="1"/>
            <a:r>
              <a:rPr lang="en-US" altLang="ro-RO" sz="2800" smtClean="0"/>
              <a:t>nu avem variabile de instanta statice</a:t>
            </a:r>
          </a:p>
          <a:p>
            <a:pPr eaLnBrk="1" hangingPunct="1"/>
            <a:r>
              <a:rPr lang="en-US" altLang="ro-RO" sz="2800" smtClean="0"/>
              <a:t>nu avem referinte in union</a:t>
            </a:r>
          </a:p>
          <a:p>
            <a:pPr eaLnBrk="1" hangingPunct="1"/>
            <a:r>
              <a:rPr lang="en-US" altLang="ro-RO" sz="2800" smtClean="0"/>
              <a:t>nu avem obiecte care fac overload pe =</a:t>
            </a:r>
          </a:p>
          <a:p>
            <a:pPr eaLnBrk="1" hangingPunct="1"/>
            <a:r>
              <a:rPr lang="en-US" altLang="ro-RO" sz="2800" smtClean="0"/>
              <a:t>obiecte cu (con/de)structor definiti nu pot fi membri in union</a:t>
            </a:r>
          </a:p>
        </p:txBody>
      </p:sp>
      <p:sp>
        <p:nvSpPr>
          <p:cNvPr id="30724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30725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 dirty="0"/>
              <a:t>U</a:t>
            </a:r>
            <a:r>
              <a:rPr lang="en-US" altLang="ro-RO" dirty="0" smtClean="0"/>
              <a:t>nion </a:t>
            </a:r>
            <a:r>
              <a:rPr lang="en-US" altLang="ro-RO" dirty="0" err="1" smtClean="0"/>
              <a:t>anonime</a:t>
            </a:r>
            <a:endParaRPr lang="en-US" altLang="ro-RO" dirty="0" smtClean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ro-RO" smtClean="0"/>
              <a:t>nu au nume pentru tip</a:t>
            </a:r>
          </a:p>
          <a:p>
            <a:pPr eaLnBrk="1" hangingPunct="1"/>
            <a:r>
              <a:rPr lang="en-US" altLang="ro-RO" smtClean="0"/>
              <a:t>nu se pot declara obiecte de tipul respectiv</a:t>
            </a:r>
          </a:p>
          <a:p>
            <a:pPr eaLnBrk="1" hangingPunct="1"/>
            <a:r>
              <a:rPr lang="en-US" altLang="ro-RO" smtClean="0"/>
              <a:t>folosite pentru a spune compilatorului cum se aloc/procesez variabilele respective in memorie</a:t>
            </a:r>
          </a:p>
          <a:p>
            <a:pPr lvl="1" eaLnBrk="1" hangingPunct="1"/>
            <a:r>
              <a:rPr lang="en-US" altLang="ro-RO" smtClean="0"/>
              <a:t>folosesc aceeasi locatie de memorie</a:t>
            </a:r>
          </a:p>
          <a:p>
            <a:pPr eaLnBrk="1" hangingPunct="1"/>
            <a:r>
              <a:rPr lang="en-US" altLang="ro-RO" smtClean="0"/>
              <a:t>variabilele din union sunt accesibile ca si cum ar fi declarate in blocul respectiv</a:t>
            </a:r>
          </a:p>
          <a:p>
            <a:pPr eaLnBrk="1" hangingPunct="1"/>
            <a:endParaRPr lang="en-US" altLang="ro-RO" smtClean="0"/>
          </a:p>
        </p:txBody>
      </p:sp>
      <p:sp>
        <p:nvSpPr>
          <p:cNvPr id="3174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31749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438400" y="1676400"/>
            <a:ext cx="4572000" cy="4770537"/>
            <a:chOff x="838200" y="909638"/>
            <a:chExt cx="4572000" cy="4770537"/>
          </a:xfrm>
        </p:grpSpPr>
        <p:sp>
          <p:nvSpPr>
            <p:cNvPr id="32770" name="Rectangle 4"/>
            <p:cNvSpPr>
              <a:spLocks noChangeArrowheads="1"/>
            </p:cNvSpPr>
            <p:nvPr/>
          </p:nvSpPr>
          <p:spPr bwMode="auto">
            <a:xfrm>
              <a:off x="838200" y="909638"/>
              <a:ext cx="4572000" cy="47705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 dirty="0">
                  <a:solidFill>
                    <a:srgbClr val="004A43"/>
                  </a:solidFill>
                </a:rPr>
                <a:t>#include </a:t>
              </a:r>
              <a:r>
                <a:rPr lang="en-US" sz="1600" dirty="0">
                  <a:solidFill>
                    <a:srgbClr val="800000"/>
                  </a:solidFill>
                </a:rPr>
                <a:t>&lt;</a:t>
              </a:r>
              <a:r>
                <a:rPr lang="en-US" sz="1600" dirty="0" err="1">
                  <a:solidFill>
                    <a:srgbClr val="40015A"/>
                  </a:solidFill>
                </a:rPr>
                <a:t>iostream</a:t>
              </a:r>
              <a:r>
                <a:rPr lang="en-US" sz="1600" dirty="0">
                  <a:solidFill>
                    <a:srgbClr val="800000"/>
                  </a:solidFill>
                </a:rPr>
                <a:t>&gt;</a:t>
              </a:r>
              <a:r>
                <a:rPr lang="en-US" sz="1600" dirty="0"/>
                <a:t> </a:t>
              </a:r>
            </a:p>
            <a:p>
              <a:r>
                <a:rPr lang="en-US" sz="1600" dirty="0">
                  <a:solidFill>
                    <a:srgbClr val="004A43"/>
                  </a:solidFill>
                </a:rPr>
                <a:t>#include </a:t>
              </a:r>
              <a:r>
                <a:rPr lang="en-US" sz="1600" dirty="0">
                  <a:solidFill>
                    <a:srgbClr val="800000"/>
                  </a:solidFill>
                </a:rPr>
                <a:t>&lt;</a:t>
              </a:r>
              <a:r>
                <a:rPr lang="en-US" sz="1600" dirty="0" err="1">
                  <a:solidFill>
                    <a:srgbClr val="40015A"/>
                  </a:solidFill>
                </a:rPr>
                <a:t>cstring</a:t>
              </a:r>
              <a:r>
                <a:rPr lang="en-US" sz="1600" dirty="0">
                  <a:solidFill>
                    <a:srgbClr val="800000"/>
                  </a:solidFill>
                </a:rPr>
                <a:t>&gt;</a:t>
              </a:r>
              <a:r>
                <a:rPr lang="en-US" sz="1600" dirty="0"/>
                <a:t> </a:t>
              </a:r>
            </a:p>
            <a:p>
              <a:r>
                <a:rPr lang="en-US" sz="1600" b="1" dirty="0">
                  <a:solidFill>
                    <a:srgbClr val="800000"/>
                  </a:solidFill>
                </a:rPr>
                <a:t>using</a:t>
              </a:r>
              <a:r>
                <a:rPr lang="en-US" sz="1600" dirty="0"/>
                <a:t> </a:t>
              </a:r>
              <a:r>
                <a:rPr lang="en-US" sz="1600" b="1" dirty="0">
                  <a:solidFill>
                    <a:srgbClr val="800000"/>
                  </a:solidFill>
                </a:rPr>
                <a:t>namespace</a:t>
              </a:r>
              <a:r>
                <a:rPr lang="en-US" sz="1600" dirty="0"/>
                <a:t> </a:t>
              </a:r>
              <a:r>
                <a:rPr lang="en-US" sz="1600" dirty="0" err="1">
                  <a:solidFill>
                    <a:srgbClr val="666616"/>
                  </a:solidFill>
                </a:rPr>
                <a:t>std</a:t>
              </a:r>
              <a:r>
                <a:rPr lang="en-US" sz="1600" dirty="0">
                  <a:solidFill>
                    <a:srgbClr val="800080"/>
                  </a:solidFill>
                </a:rPr>
                <a:t>;</a:t>
              </a:r>
              <a:r>
                <a:rPr lang="en-US" sz="1600" dirty="0"/>
                <a:t> </a:t>
              </a:r>
            </a:p>
            <a:p>
              <a:endParaRPr lang="en-US" sz="1600" b="1" dirty="0">
                <a:solidFill>
                  <a:srgbClr val="800000"/>
                </a:solidFill>
              </a:endParaRPr>
            </a:p>
            <a:p>
              <a:r>
                <a:rPr lang="en-US" sz="1600" b="1" dirty="0" err="1">
                  <a:solidFill>
                    <a:srgbClr val="800000"/>
                  </a:solidFill>
                </a:rPr>
                <a:t>int</a:t>
              </a:r>
              <a:r>
                <a:rPr lang="en-US" sz="1600" dirty="0"/>
                <a:t> </a:t>
              </a:r>
              <a:r>
                <a:rPr lang="en-US" sz="1600" dirty="0">
                  <a:solidFill>
                    <a:srgbClr val="400000"/>
                  </a:solidFill>
                </a:rPr>
                <a:t>main</a:t>
              </a:r>
              <a:r>
                <a:rPr lang="en-US" sz="1600" dirty="0">
                  <a:solidFill>
                    <a:srgbClr val="808030"/>
                  </a:solidFill>
                </a:rPr>
                <a:t>()</a:t>
              </a:r>
              <a:r>
                <a:rPr lang="en-US" sz="1600" dirty="0"/>
                <a:t> </a:t>
              </a:r>
            </a:p>
            <a:p>
              <a:r>
                <a:rPr lang="en-US" sz="1600" dirty="0">
                  <a:solidFill>
                    <a:srgbClr val="800080"/>
                  </a:solidFill>
                </a:rPr>
                <a:t>{</a:t>
              </a:r>
              <a:r>
                <a:rPr lang="en-US" sz="1600" dirty="0"/>
                <a:t> </a:t>
              </a:r>
            </a:p>
            <a:p>
              <a:r>
                <a:rPr lang="en-US" sz="1600" b="1" dirty="0">
                  <a:solidFill>
                    <a:srgbClr val="800000"/>
                  </a:solidFill>
                </a:rPr>
                <a:t>	union</a:t>
              </a:r>
              <a:r>
                <a:rPr lang="en-US" sz="1600" dirty="0"/>
                <a:t> </a:t>
              </a:r>
              <a:r>
                <a:rPr lang="en-US" sz="1600" dirty="0">
                  <a:solidFill>
                    <a:srgbClr val="800080"/>
                  </a:solidFill>
                </a:rPr>
                <a:t>{</a:t>
              </a:r>
              <a:r>
                <a:rPr lang="en-US" sz="1600" dirty="0"/>
                <a:t> </a:t>
              </a:r>
            </a:p>
            <a:p>
              <a:r>
                <a:rPr lang="en-US" sz="1600" b="1" dirty="0">
                  <a:solidFill>
                    <a:srgbClr val="800000"/>
                  </a:solidFill>
                </a:rPr>
                <a:t>		long</a:t>
              </a:r>
              <a:r>
                <a:rPr lang="en-US" sz="1600" dirty="0"/>
                <a:t> l</a:t>
              </a:r>
              <a:r>
                <a:rPr lang="en-US" sz="1600" dirty="0">
                  <a:solidFill>
                    <a:srgbClr val="800080"/>
                  </a:solidFill>
                </a:rPr>
                <a:t>;</a:t>
              </a:r>
              <a:r>
                <a:rPr lang="en-US" sz="1600" dirty="0"/>
                <a:t> </a:t>
              </a:r>
            </a:p>
            <a:p>
              <a:r>
                <a:rPr lang="en-US" sz="1600" b="1" dirty="0">
                  <a:solidFill>
                    <a:srgbClr val="800000"/>
                  </a:solidFill>
                </a:rPr>
                <a:t>		double</a:t>
              </a:r>
              <a:r>
                <a:rPr lang="en-US" sz="1600" dirty="0"/>
                <a:t> d</a:t>
              </a:r>
              <a:r>
                <a:rPr lang="en-US" sz="1600" dirty="0">
                  <a:solidFill>
                    <a:srgbClr val="800080"/>
                  </a:solidFill>
                </a:rPr>
                <a:t>;</a:t>
              </a:r>
              <a:r>
                <a:rPr lang="en-US" sz="1600" dirty="0"/>
                <a:t> </a:t>
              </a:r>
            </a:p>
            <a:p>
              <a:r>
                <a:rPr lang="en-US" sz="1600" b="1" dirty="0">
                  <a:solidFill>
                    <a:srgbClr val="800000"/>
                  </a:solidFill>
                </a:rPr>
                <a:t>		char</a:t>
              </a:r>
              <a:r>
                <a:rPr lang="en-US" sz="1600" dirty="0"/>
                <a:t> s</a:t>
              </a:r>
              <a:r>
                <a:rPr lang="en-US" sz="1600" dirty="0">
                  <a:solidFill>
                    <a:srgbClr val="808030"/>
                  </a:solidFill>
                </a:rPr>
                <a:t>[</a:t>
              </a:r>
              <a:r>
                <a:rPr lang="en-US" sz="1600" dirty="0">
                  <a:solidFill>
                    <a:srgbClr val="008C00"/>
                  </a:solidFill>
                </a:rPr>
                <a:t>4</a:t>
              </a:r>
              <a:r>
                <a:rPr lang="en-US" sz="1600" dirty="0">
                  <a:solidFill>
                    <a:srgbClr val="808030"/>
                  </a:solidFill>
                </a:rPr>
                <a:t>]</a:t>
              </a:r>
              <a:r>
                <a:rPr lang="en-US" sz="1600" dirty="0">
                  <a:solidFill>
                    <a:srgbClr val="800080"/>
                  </a:solidFill>
                </a:rPr>
                <a:t>;</a:t>
              </a:r>
              <a:r>
                <a:rPr lang="en-US" sz="1600" dirty="0"/>
                <a:t> </a:t>
              </a:r>
            </a:p>
            <a:p>
              <a:r>
                <a:rPr lang="en-US" sz="1600" dirty="0">
                  <a:solidFill>
                    <a:srgbClr val="800080"/>
                  </a:solidFill>
                </a:rPr>
                <a:t>	}</a:t>
              </a:r>
              <a:r>
                <a:rPr lang="en-US" sz="1600" dirty="0"/>
                <a:t> </a:t>
              </a:r>
              <a:r>
                <a:rPr lang="en-US" sz="1600" dirty="0">
                  <a:solidFill>
                    <a:srgbClr val="800080"/>
                  </a:solidFill>
                </a:rPr>
                <a:t>;</a:t>
              </a:r>
              <a:r>
                <a:rPr lang="en-US" sz="1600" dirty="0"/>
                <a:t> </a:t>
              </a:r>
            </a:p>
            <a:p>
              <a:r>
                <a:rPr lang="en-US" sz="1600" dirty="0"/>
                <a:t>	l </a:t>
              </a:r>
              <a:r>
                <a:rPr lang="en-US" sz="1600" dirty="0">
                  <a:solidFill>
                    <a:srgbClr val="808030"/>
                  </a:solidFill>
                </a:rPr>
                <a:t>=</a:t>
              </a:r>
              <a:r>
                <a:rPr lang="en-US" sz="1600" dirty="0"/>
                <a:t> </a:t>
              </a:r>
              <a:r>
                <a:rPr lang="en-US" sz="1600" dirty="0">
                  <a:solidFill>
                    <a:srgbClr val="008C00"/>
                  </a:solidFill>
                </a:rPr>
                <a:t>100000</a:t>
              </a:r>
              <a:r>
                <a:rPr lang="en-US" sz="1600" dirty="0">
                  <a:solidFill>
                    <a:srgbClr val="800080"/>
                  </a:solidFill>
                </a:rPr>
                <a:t>;</a:t>
              </a:r>
              <a:r>
                <a:rPr lang="en-US" sz="1600" dirty="0"/>
                <a:t> </a:t>
              </a:r>
            </a:p>
            <a:p>
              <a:r>
                <a:rPr lang="en-US" sz="1600" dirty="0">
                  <a:solidFill>
                    <a:srgbClr val="603000"/>
                  </a:solidFill>
                </a:rPr>
                <a:t>	</a:t>
              </a:r>
              <a:r>
                <a:rPr lang="en-US" sz="1600" dirty="0" err="1">
                  <a:solidFill>
                    <a:srgbClr val="603000"/>
                  </a:solidFill>
                </a:rPr>
                <a:t>cout</a:t>
              </a:r>
              <a:r>
                <a:rPr lang="en-US" sz="1600" dirty="0"/>
                <a:t> </a:t>
              </a:r>
              <a:r>
                <a:rPr lang="en-US" sz="1600" dirty="0">
                  <a:solidFill>
                    <a:srgbClr val="808030"/>
                  </a:solidFill>
                </a:rPr>
                <a:t>&lt;&lt;</a:t>
              </a:r>
              <a:r>
                <a:rPr lang="en-US" sz="1600" dirty="0"/>
                <a:t> l </a:t>
              </a:r>
              <a:r>
                <a:rPr lang="en-US" sz="1600" dirty="0">
                  <a:solidFill>
                    <a:srgbClr val="808030"/>
                  </a:solidFill>
                </a:rPr>
                <a:t>&lt;&lt;</a:t>
              </a:r>
              <a:r>
                <a:rPr lang="en-US" sz="1600" dirty="0"/>
                <a:t> </a:t>
              </a:r>
              <a:r>
                <a:rPr lang="en-US" sz="1600" dirty="0">
                  <a:solidFill>
                    <a:srgbClr val="800000"/>
                  </a:solidFill>
                </a:rPr>
                <a:t>"</a:t>
              </a:r>
              <a:r>
                <a:rPr lang="en-US" sz="1600" dirty="0">
                  <a:solidFill>
                    <a:srgbClr val="0000E6"/>
                  </a:solidFill>
                </a:rPr>
                <a:t> </a:t>
              </a:r>
              <a:r>
                <a:rPr lang="en-US" sz="1600" dirty="0">
                  <a:solidFill>
                    <a:srgbClr val="800000"/>
                  </a:solidFill>
                </a:rPr>
                <a:t>"</a:t>
              </a:r>
              <a:r>
                <a:rPr lang="en-US" sz="1600" dirty="0">
                  <a:solidFill>
                    <a:srgbClr val="800080"/>
                  </a:solidFill>
                </a:rPr>
                <a:t>;</a:t>
              </a:r>
              <a:r>
                <a:rPr lang="en-US" sz="1600" dirty="0"/>
                <a:t> </a:t>
              </a:r>
            </a:p>
            <a:p>
              <a:r>
                <a:rPr lang="en-US" sz="1600" dirty="0"/>
                <a:t>	d </a:t>
              </a:r>
              <a:r>
                <a:rPr lang="en-US" sz="1600" dirty="0">
                  <a:solidFill>
                    <a:srgbClr val="808030"/>
                  </a:solidFill>
                </a:rPr>
                <a:t>=</a:t>
              </a:r>
              <a:r>
                <a:rPr lang="en-US" sz="1600" dirty="0"/>
                <a:t> </a:t>
              </a:r>
              <a:r>
                <a:rPr lang="en-US" sz="1600" dirty="0">
                  <a:solidFill>
                    <a:srgbClr val="008000"/>
                  </a:solidFill>
                </a:rPr>
                <a:t>123.2342</a:t>
              </a:r>
              <a:r>
                <a:rPr lang="en-US" sz="1600" dirty="0">
                  <a:solidFill>
                    <a:srgbClr val="800080"/>
                  </a:solidFill>
                </a:rPr>
                <a:t>;</a:t>
              </a:r>
              <a:r>
                <a:rPr lang="en-US" sz="1600" dirty="0"/>
                <a:t> </a:t>
              </a:r>
            </a:p>
            <a:p>
              <a:r>
                <a:rPr lang="en-US" sz="1600" dirty="0">
                  <a:solidFill>
                    <a:srgbClr val="603000"/>
                  </a:solidFill>
                </a:rPr>
                <a:t>	</a:t>
              </a:r>
              <a:r>
                <a:rPr lang="en-US" sz="1600" dirty="0" err="1">
                  <a:solidFill>
                    <a:srgbClr val="603000"/>
                  </a:solidFill>
                </a:rPr>
                <a:t>cout</a:t>
              </a:r>
              <a:r>
                <a:rPr lang="en-US" sz="1600" dirty="0"/>
                <a:t> </a:t>
              </a:r>
              <a:r>
                <a:rPr lang="en-US" sz="1600" dirty="0">
                  <a:solidFill>
                    <a:srgbClr val="808030"/>
                  </a:solidFill>
                </a:rPr>
                <a:t>&lt;&lt;</a:t>
              </a:r>
              <a:r>
                <a:rPr lang="en-US" sz="1600" dirty="0"/>
                <a:t> d </a:t>
              </a:r>
              <a:r>
                <a:rPr lang="en-US" sz="1600" dirty="0">
                  <a:solidFill>
                    <a:srgbClr val="808030"/>
                  </a:solidFill>
                </a:rPr>
                <a:t>&lt;&lt;</a:t>
              </a:r>
              <a:r>
                <a:rPr lang="en-US" sz="1600" dirty="0"/>
                <a:t> </a:t>
              </a:r>
              <a:r>
                <a:rPr lang="en-US" sz="1600" dirty="0">
                  <a:solidFill>
                    <a:srgbClr val="800000"/>
                  </a:solidFill>
                </a:rPr>
                <a:t>"</a:t>
              </a:r>
              <a:r>
                <a:rPr lang="en-US" sz="1600" dirty="0">
                  <a:solidFill>
                    <a:srgbClr val="0000E6"/>
                  </a:solidFill>
                </a:rPr>
                <a:t> </a:t>
              </a:r>
              <a:r>
                <a:rPr lang="en-US" sz="1600" dirty="0">
                  <a:solidFill>
                    <a:srgbClr val="800000"/>
                  </a:solidFill>
                </a:rPr>
                <a:t>"</a:t>
              </a:r>
              <a:r>
                <a:rPr lang="en-US" sz="1600" dirty="0">
                  <a:solidFill>
                    <a:srgbClr val="800080"/>
                  </a:solidFill>
                </a:rPr>
                <a:t>;</a:t>
              </a:r>
              <a:r>
                <a:rPr lang="en-US" sz="1600" dirty="0"/>
                <a:t> </a:t>
              </a:r>
            </a:p>
            <a:p>
              <a:r>
                <a:rPr lang="en-US" sz="1600" dirty="0">
                  <a:solidFill>
                    <a:srgbClr val="603000"/>
                  </a:solidFill>
                </a:rPr>
                <a:t>	</a:t>
              </a:r>
              <a:r>
                <a:rPr lang="en-US" sz="1600" dirty="0" err="1">
                  <a:solidFill>
                    <a:srgbClr val="603000"/>
                  </a:solidFill>
                </a:rPr>
                <a:t>strcpy</a:t>
              </a:r>
              <a:r>
                <a:rPr lang="en-US" sz="1600" dirty="0">
                  <a:solidFill>
                    <a:srgbClr val="808030"/>
                  </a:solidFill>
                </a:rPr>
                <a:t>(</a:t>
              </a:r>
              <a:r>
                <a:rPr lang="en-US" sz="1600" dirty="0"/>
                <a:t>s</a:t>
              </a:r>
              <a:r>
                <a:rPr lang="en-US" sz="1600" dirty="0">
                  <a:solidFill>
                    <a:srgbClr val="808030"/>
                  </a:solidFill>
                </a:rPr>
                <a:t>,</a:t>
              </a:r>
              <a:r>
                <a:rPr lang="en-US" sz="1600" dirty="0"/>
                <a:t> </a:t>
              </a:r>
              <a:r>
                <a:rPr lang="en-US" sz="1600" dirty="0">
                  <a:solidFill>
                    <a:srgbClr val="800000"/>
                  </a:solidFill>
                </a:rPr>
                <a:t>"</a:t>
              </a:r>
              <a:r>
                <a:rPr lang="en-US" sz="1600" dirty="0">
                  <a:solidFill>
                    <a:srgbClr val="0000E6"/>
                  </a:solidFill>
                </a:rPr>
                <a:t>hi</a:t>
              </a:r>
              <a:r>
                <a:rPr lang="en-US" sz="1600" dirty="0">
                  <a:solidFill>
                    <a:srgbClr val="800000"/>
                  </a:solidFill>
                </a:rPr>
                <a:t>"</a:t>
              </a:r>
              <a:r>
                <a:rPr lang="en-US" sz="1600" dirty="0">
                  <a:solidFill>
                    <a:srgbClr val="808030"/>
                  </a:solidFill>
                </a:rPr>
                <a:t>)</a:t>
              </a:r>
              <a:r>
                <a:rPr lang="en-US" sz="1600" dirty="0">
                  <a:solidFill>
                    <a:srgbClr val="800080"/>
                  </a:solidFill>
                </a:rPr>
                <a:t>;</a:t>
              </a:r>
              <a:r>
                <a:rPr lang="en-US" sz="1600" dirty="0"/>
                <a:t> </a:t>
              </a:r>
            </a:p>
            <a:p>
              <a:r>
                <a:rPr lang="en-US" sz="1600" dirty="0">
                  <a:solidFill>
                    <a:srgbClr val="603000"/>
                  </a:solidFill>
                </a:rPr>
                <a:t>	</a:t>
              </a:r>
              <a:r>
                <a:rPr lang="en-US" sz="1600" dirty="0" err="1">
                  <a:solidFill>
                    <a:srgbClr val="603000"/>
                  </a:solidFill>
                </a:rPr>
                <a:t>cout</a:t>
              </a:r>
              <a:r>
                <a:rPr lang="en-US" sz="1600" dirty="0"/>
                <a:t> </a:t>
              </a:r>
              <a:r>
                <a:rPr lang="en-US" sz="1600" dirty="0">
                  <a:solidFill>
                    <a:srgbClr val="808030"/>
                  </a:solidFill>
                </a:rPr>
                <a:t>&lt;&lt;</a:t>
              </a:r>
              <a:r>
                <a:rPr lang="en-US" sz="1600" dirty="0"/>
                <a:t> s</a:t>
              </a:r>
              <a:r>
                <a:rPr lang="en-US" sz="1600" dirty="0">
                  <a:solidFill>
                    <a:srgbClr val="800080"/>
                  </a:solidFill>
                </a:rPr>
                <a:t>;</a:t>
              </a:r>
              <a:r>
                <a:rPr lang="en-US" sz="1600" dirty="0"/>
                <a:t> </a:t>
              </a:r>
            </a:p>
            <a:p>
              <a:r>
                <a:rPr lang="en-US" sz="1600" b="1" dirty="0">
                  <a:solidFill>
                    <a:srgbClr val="800000"/>
                  </a:solidFill>
                </a:rPr>
                <a:t>	return</a:t>
              </a:r>
              <a:r>
                <a:rPr lang="en-US" sz="1600" dirty="0"/>
                <a:t> </a:t>
              </a:r>
              <a:r>
                <a:rPr lang="en-US" sz="1600" dirty="0">
                  <a:solidFill>
                    <a:srgbClr val="008C00"/>
                  </a:solidFill>
                </a:rPr>
                <a:t>0</a:t>
              </a:r>
              <a:r>
                <a:rPr lang="en-US" sz="1600" dirty="0">
                  <a:solidFill>
                    <a:srgbClr val="800080"/>
                  </a:solidFill>
                </a:rPr>
                <a:t>;</a:t>
              </a:r>
              <a:r>
                <a:rPr lang="en-US" sz="1600" dirty="0"/>
                <a:t> </a:t>
              </a:r>
            </a:p>
            <a:p>
              <a:r>
                <a:rPr lang="en-US" sz="1600" dirty="0">
                  <a:solidFill>
                    <a:srgbClr val="800080"/>
                  </a:solidFill>
                </a:rPr>
                <a:t>}</a:t>
              </a:r>
              <a:endParaRPr lang="en-US" altLang="ro-RO" sz="1600" b="1" dirty="0"/>
            </a:p>
          </p:txBody>
        </p:sp>
        <p:sp>
          <p:nvSpPr>
            <p:cNvPr id="32771" name="TextBox 2"/>
            <p:cNvSpPr txBox="1">
              <a:spLocks noChangeArrowheads="1"/>
            </p:cNvSpPr>
            <p:nvPr/>
          </p:nvSpPr>
          <p:spPr bwMode="auto">
            <a:xfrm>
              <a:off x="1676400" y="2438400"/>
              <a:ext cx="2438400" cy="1200329"/>
            </a:xfrm>
            <a:prstGeom prst="rect">
              <a:avLst/>
            </a:prstGeom>
            <a:solidFill>
              <a:srgbClr val="FFFF00">
                <a:alpha val="27058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/>
            </a:p>
            <a:p>
              <a:endParaRPr lang="en-US"/>
            </a:p>
            <a:p>
              <a:endParaRPr lang="ro-RO"/>
            </a:p>
          </p:txBody>
        </p:sp>
      </p:grpSp>
      <p:sp>
        <p:nvSpPr>
          <p:cNvPr id="32772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32773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ro-RO" dirty="0"/>
              <a:t>U</a:t>
            </a:r>
            <a:r>
              <a:rPr lang="en-US" altLang="ro-RO" dirty="0" smtClean="0"/>
              <a:t>nion </a:t>
            </a:r>
            <a:r>
              <a:rPr lang="en-US" altLang="ro-RO" dirty="0" err="1" smtClean="0"/>
              <a:t>anonime</a:t>
            </a:r>
            <a:endParaRPr lang="en-US" altLang="ro-RO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ipc">
  <a:themeElements>
    <a:clrScheme name="1_ip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3_ipc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ip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p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p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p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p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p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p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emă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D6B85EB886EA54594788F86F9D0A61B" ma:contentTypeVersion="11" ma:contentTypeDescription="Create a new document." ma:contentTypeScope="" ma:versionID="7d829a521a87e0fec7748db25e5b2e7f">
  <xsd:schema xmlns:xsd="http://www.w3.org/2001/XMLSchema" xmlns:xs="http://www.w3.org/2001/XMLSchema" xmlns:p="http://schemas.microsoft.com/office/2006/metadata/properties" xmlns:ns2="71c24be4-710d-4a8d-9a13-a79588c1dd38" xmlns:ns3="2a144226-266b-435e-ae44-b91654f0bcb4" targetNamespace="http://schemas.microsoft.com/office/2006/metadata/properties" ma:root="true" ma:fieldsID="b2bc1cc85a70aae97af7c654f57b5f0b" ns2:_="" ns3:_="">
    <xsd:import namespace="71c24be4-710d-4a8d-9a13-a79588c1dd38"/>
    <xsd:import namespace="2a144226-266b-435e-ae44-b91654f0bcb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c24be4-710d-4a8d-9a13-a79588c1dd3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f5cd9f51-4d1e-4d57-bf3d-f118fc5c809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144226-266b-435e-ae44-b91654f0bcb4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09749db0-81c0-46c2-8e66-a64a601d16bc}" ma:internalName="TaxCatchAll" ma:showField="CatchAllData" ma:web="2a144226-266b-435e-ae44-b91654f0bcb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2a144226-266b-435e-ae44-b91654f0bcb4" xsi:nil="true"/>
    <lcf76f155ced4ddcb4097134ff3c332f xmlns="71c24be4-710d-4a8d-9a13-a79588c1dd38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BD176ECD-10C4-45EA-B1AE-BAA69E0CA3BF}"/>
</file>

<file path=customXml/itemProps2.xml><?xml version="1.0" encoding="utf-8"?>
<ds:datastoreItem xmlns:ds="http://schemas.openxmlformats.org/officeDocument/2006/customXml" ds:itemID="{33B0EF28-D7BB-444C-A5BA-2CF87410812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C4521F5-2C59-43FF-8446-0C6DA4EEE619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4469</TotalTime>
  <Words>2969</Words>
  <Application>Microsoft Office PowerPoint</Application>
  <PresentationFormat>On-screen Show (4:3)</PresentationFormat>
  <Paragraphs>748</Paragraphs>
  <Slides>45</Slides>
  <Notes>45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45</vt:i4>
      </vt:variant>
    </vt:vector>
  </HeadingPairs>
  <TitlesOfParts>
    <vt:vector size="48" baseType="lpstr">
      <vt:lpstr>Default Design</vt:lpstr>
      <vt:lpstr>1_Default Design</vt:lpstr>
      <vt:lpstr>3_ipc</vt:lpstr>
      <vt:lpstr>PowerPoint Presentation</vt:lpstr>
      <vt:lpstr>Cuprinsul cursului</vt:lpstr>
      <vt:lpstr>Struct si class</vt:lpstr>
      <vt:lpstr>PowerPoint Presentation</vt:lpstr>
      <vt:lpstr>Union si class</vt:lpstr>
      <vt:lpstr>Union si class</vt:lpstr>
      <vt:lpstr>Union ca o clasa</vt:lpstr>
      <vt:lpstr>Union anonime</vt:lpstr>
      <vt:lpstr>Union anonime</vt:lpstr>
      <vt:lpstr>Union anonime</vt:lpstr>
      <vt:lpstr>Functii prieten</vt:lpstr>
      <vt:lpstr>Functii prieten pentru o clasa</vt:lpstr>
      <vt:lpstr>Functii prieten pentru mai multe clase</vt:lpstr>
      <vt:lpstr>PowerPoint Presentation</vt:lpstr>
      <vt:lpstr>Clase prieten</vt:lpstr>
      <vt:lpstr>Functii inline</vt:lpstr>
      <vt:lpstr>Explicit inline</vt:lpstr>
      <vt:lpstr>Explicit inline in clase</vt:lpstr>
      <vt:lpstr>Definirea functiilor inline implicit (in clase)</vt:lpstr>
      <vt:lpstr>Constructori/Destructori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Polimorfism pe constructori</vt:lpstr>
      <vt:lpstr>overload pe constructori: flexibilitate</vt:lpstr>
      <vt:lpstr>polimorfism de constructori: obiecte initializate si ne-initializate</vt:lpstr>
      <vt:lpstr>PowerPoint Presentation</vt:lpstr>
      <vt:lpstr>polimorfism de constructori: constructorul de copiere</vt:lpstr>
      <vt:lpstr>constructorul de copiere</vt:lpstr>
      <vt:lpstr>PowerPoint Presentation</vt:lpstr>
      <vt:lpstr>putem redefini constructorul de copiere</vt:lpstr>
      <vt:lpstr>PowerPoint Presentation</vt:lpstr>
      <vt:lpstr>PowerPoint Presentation</vt:lpstr>
      <vt:lpstr>Perspective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andrei</dc:creator>
  <cp:lastModifiedBy>Admin</cp:lastModifiedBy>
  <cp:revision>270</cp:revision>
  <dcterms:created xsi:type="dcterms:W3CDTF">1601-01-01T00:00:00Z</dcterms:created>
  <dcterms:modified xsi:type="dcterms:W3CDTF">2024-03-11T07:35:43Z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0x0101002D6B85EB886EA54594788F86F9D0A61B</vt:lpwstr>
  </property>
</Properties>
</file>