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65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CA3F6-10B3-4CB1-800A-2BB888B53527}" v="9" dt="2023-03-19T19:03:07.753"/>
    <p1510:client id="{BD87E137-8563-4DDB-8A26-5150B157B5A6}" v="7" dt="2023-03-20T17:27:46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8B4CA3F6-10B3-4CB1-800A-2BB888B53527}"/>
    <pc:docChg chg="modSld">
      <pc:chgData name="ANCA MADALINA DOBROVAT" userId="S::anca.dobrovat@unibuc.ro::418a3c67-18b7-4c53-a114-ddac729b7caa" providerId="AD" clId="Web-{8B4CA3F6-10B3-4CB1-800A-2BB888B53527}" dt="2023-03-19T19:03:07.550" v="7" actId="14100"/>
      <pc:docMkLst>
        <pc:docMk/>
      </pc:docMkLst>
      <pc:sldChg chg="delSp modSp">
        <pc:chgData name="ANCA MADALINA DOBROVAT" userId="S::anca.dobrovat@unibuc.ro::418a3c67-18b7-4c53-a114-ddac729b7caa" providerId="AD" clId="Web-{8B4CA3F6-10B3-4CB1-800A-2BB888B53527}" dt="2023-03-19T19:03:07.550" v="7" actId="14100"/>
        <pc:sldMkLst>
          <pc:docMk/>
          <pc:sldMk cId="0" sldId="655"/>
        </pc:sldMkLst>
        <pc:spChg chg="del">
          <ac:chgData name="ANCA MADALINA DOBROVAT" userId="S::anca.dobrovat@unibuc.ro::418a3c67-18b7-4c53-a114-ddac729b7caa" providerId="AD" clId="Web-{8B4CA3F6-10B3-4CB1-800A-2BB888B53527}" dt="2023-03-19T19:02:22.314" v="0"/>
          <ac:spMkLst>
            <pc:docMk/>
            <pc:sldMk cId="0" sldId="655"/>
            <ac:spMk id="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2:30.299" v="1" actId="1076"/>
          <ac:spMkLst>
            <pc:docMk/>
            <pc:sldMk cId="0" sldId="655"/>
            <ac:spMk id="614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3:07.550" v="7" actId="14100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BD87E137-8563-4DDB-8A26-5150B157B5A6}"/>
    <pc:docChg chg="modSld">
      <pc:chgData name="ANCA MADALINA DOBROVAT" userId="S::anca.dobrovat@unibuc.ro::418a3c67-18b7-4c53-a114-ddac729b7caa" providerId="AD" clId="Web-{BD87E137-8563-4DDB-8A26-5150B157B5A6}" dt="2023-03-20T17:27:46.265" v="2" actId="20577"/>
      <pc:docMkLst>
        <pc:docMk/>
      </pc:docMkLst>
      <pc:sldChg chg="modSp">
        <pc:chgData name="ANCA MADALINA DOBROVAT" userId="S::anca.dobrovat@unibuc.ro::418a3c67-18b7-4c53-a114-ddac729b7caa" providerId="AD" clId="Web-{BD87E137-8563-4DDB-8A26-5150B157B5A6}" dt="2023-03-20T17:27:46.265" v="2" actId="20577"/>
        <pc:sldMkLst>
          <pc:docMk/>
          <pc:sldMk cId="0" sldId="655"/>
        </pc:sldMkLst>
        <pc:spChg chg="mod">
          <ac:chgData name="ANCA MADALINA DOBROVAT" userId="S::anca.dobrovat@unibuc.ro::418a3c67-18b7-4c53-a114-ddac729b7caa" providerId="AD" clId="Web-{BD87E137-8563-4DDB-8A26-5150B157B5A6}" dt="2023-03-20T17:27:46.265" v="2" actId="20577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clId="Web-{BD87E137-8563-4DDB-8A26-5150B157B5A6}"/>
    <pc:docChg chg="modSld">
      <pc:chgData name="" userId="" providerId="" clId="Web-{BD87E137-8563-4DDB-8A26-5150B157B5A6}" dt="2023-03-20T17:27:36.296" v="2" actId="20577"/>
      <pc:docMkLst>
        <pc:docMk/>
      </pc:docMkLst>
      <pc:sldChg chg="modSp">
        <pc:chgData name="" userId="" providerId="" clId="Web-{BD87E137-8563-4DDB-8A26-5150B157B5A6}" dt="2023-03-20T17:27:36.296" v="2" actId="20577"/>
        <pc:sldMkLst>
          <pc:docMk/>
          <pc:sldMk cId="0" sldId="256"/>
        </pc:sldMkLst>
        <pc:spChg chg="mod">
          <ac:chgData name="" userId="" providerId="" clId="Web-{BD87E137-8563-4DDB-8A26-5150B157B5A6}" dt="2023-03-20T17:27:36.296" v="2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&amp; 5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Myclass</a:t>
            </a:r>
            <a:r>
              <a:rPr lang="en-US" sz="2000" dirty="0"/>
              <a:t>(){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 singur argument pentru ca avem </a:t>
            </a:r>
            <a:r>
              <a:rPr lang="en-US" altLang="en-US" sz="2400" b="1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Recapitulare</a:t>
            </a:r>
            <a:r>
              <a:rPr lang="en-US" altLang="en-US" dirty="0"/>
              <a:t> curs 3</a:t>
            </a:r>
          </a:p>
          <a:p>
            <a:r>
              <a:rPr lang="en-US" altLang="en-US" dirty="0"/>
              <a:t>Static, </a:t>
            </a:r>
            <a:r>
              <a:rPr lang="en-US" altLang="en-US" dirty="0" err="1"/>
              <a:t>clase</a:t>
            </a:r>
            <a:r>
              <a:rPr lang="en-US" altLang="en-US" dirty="0"/>
              <a:t> locale</a:t>
            </a:r>
          </a:p>
          <a:p>
            <a:r>
              <a:rPr lang="en-US" altLang="en-US" dirty="0" err="1"/>
              <a:t>Operatorul</a:t>
            </a:r>
            <a:r>
              <a:rPr lang="en-US" altLang="en-US" dirty="0"/>
              <a:t> ::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in C++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precedenta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endParaRPr lang="en-US" altLang="en-US" sz="2800" dirty="0"/>
          </a:p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numarul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operanzi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rezonabil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redefinim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lizibilitate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putem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ignora</a:t>
            </a:r>
            <a:r>
              <a:rPr lang="en-US" altLang="en-US" sz="2400" dirty="0"/>
              <a:t> un operand </a:t>
            </a: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endParaRPr lang="en-US" altLang="en-US" sz="2400" dirty="0"/>
          </a:p>
          <a:p>
            <a:r>
              <a:rPr lang="en-US" altLang="en-US" sz="2800" dirty="0"/>
              <a:t>nu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implicite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exceptie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( )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>
                <a:solidFill>
                  <a:srgbClr val="FF0000"/>
                </a:solidFill>
              </a:rPr>
              <a:t>putem</a:t>
            </a:r>
            <a:r>
              <a:rPr lang="en-US" altLang="en-US" sz="2800" b="1" dirty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>
                <a:solidFill>
                  <a:srgbClr val="FF0000"/>
                </a:solidFill>
              </a:rPr>
              <a:t>pe</a:t>
            </a:r>
            <a:r>
              <a:rPr lang="en-US" altLang="en-US" sz="2800" b="1" dirty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>
                <a:solidFill>
                  <a:srgbClr val="FF0000"/>
                </a:solidFill>
              </a:rPr>
              <a:t>rezolutie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scop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prin</a:t>
            </a:r>
            <a:r>
              <a:rPr lang="en-US" altLang="en-US" sz="2800" b="1" dirty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>
                <a:solidFill>
                  <a:srgbClr val="FF0000"/>
                </a:solidFill>
              </a:rPr>
              <a:t>ternar</a:t>
            </a:r>
            <a:r>
              <a:rPr lang="en-US" altLang="en-US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/>
              <a:t>e </a:t>
            </a:r>
            <a:r>
              <a:rPr lang="en-US" altLang="en-US" sz="2800" dirty="0" err="1"/>
              <a:t>bine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operatiuni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apropiate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intelesul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respectivi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nu se pot </a:t>
            </a:r>
            <a:r>
              <a:rPr lang="en-US" altLang="en-US" dirty="0" err="1">
                <a:solidFill>
                  <a:srgbClr val="FF0000"/>
                </a:solidFill>
              </a:rPr>
              <a:t>supraincarca</a:t>
            </a:r>
            <a:r>
              <a:rPr lang="en-US" altLang="en-US" dirty="0">
                <a:solidFill>
                  <a:srgbClr val="FF0000"/>
                </a:solidFill>
              </a:rPr>
              <a:t> = () []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-&gt;</a:t>
            </a:r>
            <a:r>
              <a:rPr lang="en-US" altLang="en-US" dirty="0"/>
              <a:t> cu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pentru</a:t>
            </a:r>
            <a:r>
              <a:rPr lang="en-US" altLang="en-US" dirty="0"/>
              <a:t> ++ </a:t>
            </a:r>
            <a:r>
              <a:rPr lang="en-US" altLang="en-US" dirty="0" err="1"/>
              <a:t>sau</a:t>
            </a:r>
            <a:r>
              <a:rPr lang="en-US" altLang="en-US" dirty="0"/>
              <a:t> --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referinte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/>
              <a:t>de multe ori nu avem diferente, </a:t>
            </a:r>
          </a:p>
          <a:p>
            <a:pPr lvl="1"/>
            <a:r>
              <a:rPr lang="en-US" altLang="en-US"/>
              <a:t>atunci e indicat sa folosim functii membru</a:t>
            </a:r>
          </a:p>
          <a:p>
            <a:r>
              <a:rPr lang="en-US" altLang="en-US"/>
              <a:t>uneori avem insa diferente: pozitia operanzilor</a:t>
            </a:r>
          </a:p>
          <a:p>
            <a:pPr lvl="1"/>
            <a:r>
              <a:rPr lang="en-US" altLang="en-US"/>
              <a:t>pentru functii membru operandul din stanga apeleaza functia operator supraincarcata</a:t>
            </a:r>
          </a:p>
          <a:p>
            <a:pPr lvl="1"/>
            <a:r>
              <a:rPr lang="en-US" altLang="en-US"/>
              <a:t>daca vrem sa scriem expresie: 100+ob; probleme la compilare=&gt; functii prieten</a:t>
            </a:r>
          </a:p>
          <a:p>
            <a:endParaRPr lang="en-US" altLang="en-US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trebuie sa fie functii membru, (nestatice)</a:t>
            </a:r>
          </a:p>
          <a:p>
            <a:r>
              <a:rPr lang="en-US" altLang="en-US"/>
              <a:t>nu pot fi functii prieten</a:t>
            </a:r>
          </a:p>
          <a:p>
            <a:r>
              <a:rPr lang="en-US" altLang="en-US"/>
              <a:t>este considerat operator binar</a:t>
            </a:r>
          </a:p>
          <a:p>
            <a:r>
              <a:rPr lang="en-US" altLang="en-US"/>
              <a:t>o[3] se tranfsorma in</a:t>
            </a:r>
          </a:p>
          <a:p>
            <a:r>
              <a:rPr lang="en-US" altLang="en-US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8633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02367"/>
            <a:ext cx="8322733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6</a:t>
            </a:r>
          </a:p>
          <a:p>
            <a:pPr>
              <a:buNone/>
              <a:defRPr/>
            </a:pPr>
            <a:endParaRPr lang="ro-RO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indent="0" eaLnBrk="1" hangingPunct="1">
              <a:buNone/>
              <a:defRPr/>
            </a:pPr>
            <a:r>
              <a:rPr lang="ro-RO" sz="2800" dirty="0">
                <a:ea typeface="+mn-lt"/>
                <a:cs typeface="+mn-lt"/>
              </a:rPr>
              <a:t>Proiectarea descendenta a claselor. Moștenirea în C++.</a:t>
            </a:r>
            <a:endParaRPr lang="ro-RO" altLang="en-US" sz="2800" dirty="0">
              <a:cs typeface="Times New Roman"/>
            </a:endParaRPr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 - Controlul accesului la clasa de bază.</a:t>
            </a:r>
            <a:endParaRPr lang="ro-RO" dirty="0"/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 - Constructori, destructori </a:t>
            </a:r>
            <a:r>
              <a:rPr lang="ro-RO" sz="2800" err="1">
                <a:ea typeface="+mn-lt"/>
                <a:cs typeface="+mn-lt"/>
              </a:rPr>
              <a:t>şi</a:t>
            </a:r>
            <a:r>
              <a:rPr lang="ro-RO" sz="2800" dirty="0">
                <a:ea typeface="+mn-lt"/>
                <a:cs typeface="+mn-lt"/>
              </a:rPr>
              <a:t> </a:t>
            </a:r>
            <a:r>
              <a:rPr lang="ro-RO" sz="2800" err="1">
                <a:ea typeface="+mn-lt"/>
                <a:cs typeface="+mn-lt"/>
              </a:rPr>
              <a:t>moştenire</a:t>
            </a:r>
            <a:r>
              <a:rPr lang="ro-RO" sz="2800" dirty="0">
                <a:ea typeface="+mn-lt"/>
                <a:cs typeface="+mn-lt"/>
              </a:rPr>
              <a:t>.</a:t>
            </a:r>
            <a:endParaRPr lang="ro-RO" dirty="0"/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     - Lista de </a:t>
            </a:r>
            <a:r>
              <a:rPr lang="ro-RO" sz="2800" err="1">
                <a:ea typeface="+mn-lt"/>
                <a:cs typeface="+mn-lt"/>
              </a:rPr>
              <a:t>initializare</a:t>
            </a:r>
            <a:r>
              <a:rPr lang="ro-RO" sz="2800" dirty="0">
                <a:ea typeface="+mn-lt"/>
                <a:cs typeface="+mn-lt"/>
              </a:rPr>
              <a:t> a constructorilor</a:t>
            </a:r>
            <a:endParaRPr lang="ro-RO" dirty="0"/>
          </a:p>
          <a:p>
            <a:pPr>
              <a:defRPr/>
            </a:pPr>
            <a:endParaRPr lang="ro-RO" altLang="en-US" sz="2800" dirty="0">
              <a:cs typeface="Times New Roman"/>
            </a:endParaRPr>
          </a:p>
          <a:p>
            <a:pPr lvl="0" eaLnBrk="1" hangingPunct="1">
              <a:defRPr/>
            </a:pPr>
            <a:endParaRPr lang="ro-RO" altLang="en-US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en-US" sz="2400" dirty="0"/>
                <a:t> = 7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i</a:t>
              </a:r>
              <a:endParaRPr lang="en-US" sz="2400" dirty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>
                  <a:solidFill>
                    <a:srgbClr val="696969"/>
                  </a:solidFill>
                </a:rPr>
                <a:t>Cout</a:t>
              </a:r>
              <a:r>
                <a:rPr lang="en-US" dirty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/>
              <a:t>exemplu</a:t>
            </a:r>
            <a:r>
              <a:rPr lang="en-US" altLang="ro-RO" sz="2400" dirty="0"/>
              <a:t> de </a:t>
            </a:r>
            <a:r>
              <a:rPr lang="en-US" altLang="ro-RO" sz="2400" dirty="0" err="1"/>
              <a:t>clasa</a:t>
            </a:r>
            <a:r>
              <a:rPr lang="en-US" altLang="ro-RO" sz="2400" dirty="0"/>
              <a:t> in </a:t>
            </a:r>
            <a:r>
              <a:rPr lang="en-US" altLang="ro-RO" sz="2400" dirty="0" err="1"/>
              <a:t>functia</a:t>
            </a:r>
            <a:r>
              <a:rPr lang="en-US" altLang="ro-RO" sz="2400" dirty="0"/>
              <a:t> f()</a:t>
            </a:r>
          </a:p>
          <a:p>
            <a:r>
              <a:rPr lang="en-US" altLang="ro-RO" sz="2400" dirty="0" err="1"/>
              <a:t>restrictii</a:t>
            </a:r>
            <a:r>
              <a:rPr lang="en-US" altLang="ro-RO" sz="2400" dirty="0"/>
              <a:t>: </a:t>
            </a:r>
            <a:r>
              <a:rPr lang="en-US" altLang="ro-RO" sz="2400" dirty="0" err="1"/>
              <a:t>functii</a:t>
            </a:r>
            <a:r>
              <a:rPr lang="en-US" altLang="ro-RO" sz="2400" dirty="0"/>
              <a:t>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  <a:p>
            <a:r>
              <a:rPr lang="en-US" altLang="ro-RO" sz="2400" dirty="0"/>
              <a:t>nu </a:t>
            </a:r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locale ale </a:t>
            </a:r>
            <a:r>
              <a:rPr lang="en-US" altLang="ro-RO" sz="2400" dirty="0" err="1"/>
              <a:t>functiei</a:t>
            </a:r>
            <a:endParaRPr lang="en-US" altLang="ro-RO" sz="2400" dirty="0"/>
          </a:p>
          <a:p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definite static</a:t>
            </a:r>
          </a:p>
          <a:p>
            <a:r>
              <a:rPr lang="en-US" altLang="ro-RO" sz="2400" dirty="0" err="1"/>
              <a:t>fara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</a:t>
            </a:r>
            <a:r>
              <a:rPr lang="en-US" altLang="ro-RO" sz="2400" dirty="0"/>
              <a:t> static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endParaRPr lang="en-US" sz="1800" dirty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/>
              <a:t>o </a:t>
            </a:r>
            <a:r>
              <a:rPr lang="en-US" altLang="ro-RO" sz="2800" dirty="0" err="1"/>
              <a:t>functie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poate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obiecte</a:t>
            </a:r>
            <a:endParaRPr lang="en-US" altLang="ro-RO" sz="2800" dirty="0"/>
          </a:p>
          <a:p>
            <a:r>
              <a:rPr lang="en-US" altLang="ro-RO" sz="2800" dirty="0"/>
              <a:t>un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temporar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creat</a:t>
            </a:r>
            <a:r>
              <a:rPr lang="en-US" altLang="ro-RO" sz="2800" dirty="0"/>
              <a:t> automat </a:t>
            </a:r>
            <a:r>
              <a:rPr lang="en-US" altLang="ro-RO" sz="2800" dirty="0" err="1"/>
              <a:t>pentru</a:t>
            </a:r>
            <a:r>
              <a:rPr lang="en-US" altLang="ro-RO" sz="2800" dirty="0"/>
              <a:t> a tine </a:t>
            </a:r>
            <a:r>
              <a:rPr lang="en-US" altLang="ro-RO" sz="2800" dirty="0" err="1"/>
              <a:t>informatiile</a:t>
            </a:r>
            <a:r>
              <a:rPr lang="en-US" altLang="ro-RO" sz="2800" dirty="0"/>
              <a:t> din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de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acesta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care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dupa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valoarea</a:t>
            </a:r>
            <a:r>
              <a:rPr lang="en-US" altLang="ro-RO" sz="2800" dirty="0"/>
              <a:t> a </a:t>
            </a:r>
            <a:r>
              <a:rPr lang="en-US" altLang="ro-RO" sz="2800" dirty="0" err="1"/>
              <a:t>fost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intoarsa</a:t>
            </a:r>
            <a:r>
              <a:rPr lang="en-US" altLang="ro-RO" sz="2800" dirty="0"/>
              <a:t>, </a:t>
            </a:r>
            <a:r>
              <a:rPr lang="en-US" altLang="ro-RO" sz="2800" dirty="0" err="1"/>
              <a:t>acest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distrus</a:t>
            </a:r>
            <a:endParaRPr lang="en-US" altLang="ro-RO" sz="2800" dirty="0"/>
          </a:p>
          <a:p>
            <a:r>
              <a:rPr lang="en-US" altLang="ro-RO" sz="2800" dirty="0" err="1"/>
              <a:t>probleme</a:t>
            </a:r>
            <a:r>
              <a:rPr lang="en-US" altLang="ro-RO" sz="2800" dirty="0"/>
              <a:t> cu </a:t>
            </a:r>
            <a:r>
              <a:rPr lang="en-US" altLang="ro-RO" sz="2800" dirty="0" err="1"/>
              <a:t>memoria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dinamica</a:t>
            </a:r>
            <a:r>
              <a:rPr lang="en-US" altLang="ro-RO" sz="2800" dirty="0"/>
              <a:t>: </a:t>
            </a:r>
            <a:r>
              <a:rPr lang="en-US" altLang="ro-RO" sz="2800" dirty="0" err="1"/>
              <a:t>solutie</a:t>
            </a:r>
            <a:r>
              <a:rPr lang="en-US" altLang="ro-RO" sz="2800" dirty="0"/>
              <a:t> </a:t>
            </a:r>
            <a:r>
              <a:rPr lang="en-US" altLang="ro-RO" sz="2800" b="1" dirty="0" err="1"/>
              <a:t>polimorfism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= </a:t>
            </a:r>
            <a:r>
              <a:rPr lang="en-US" altLang="ro-RO" sz="2800" b="1" dirty="0" err="1"/>
              <a:t>si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constructorul</a:t>
            </a:r>
            <a:r>
              <a:rPr lang="en-US" altLang="ro-RO" sz="2800" b="1" dirty="0"/>
              <a:t> de </a:t>
            </a:r>
            <a:r>
              <a:rPr lang="en-US" altLang="ro-RO" sz="2800" b="1" dirty="0" err="1"/>
              <a:t>copiere</a:t>
            </a:r>
            <a:endParaRPr lang="en-US" altLang="ro-RO" sz="2800" b="1" dirty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BCD510-DE73-4060-BA15-53FB4B61A9D3}"/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Words>4389</Words>
  <Application>Microsoft Office PowerPoint</Application>
  <PresentationFormat>On-screen Show (4:3)</PresentationFormat>
  <Paragraphs>741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300</cp:revision>
  <dcterms:created xsi:type="dcterms:W3CDTF">1601-01-01T00:00:00Z</dcterms:created>
  <dcterms:modified xsi:type="dcterms:W3CDTF">2024-03-11T07:42:29Z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