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4"/>
  </p:sldMasterIdLst>
  <p:notesMasterIdLst>
    <p:notesMasterId r:id="rId69"/>
  </p:notesMasterIdLst>
  <p:sldIdLst>
    <p:sldId id="256" r:id="rId5"/>
    <p:sldId id="257" r:id="rId6"/>
    <p:sldId id="276" r:id="rId7"/>
    <p:sldId id="281" r:id="rId8"/>
    <p:sldId id="297" r:id="rId9"/>
    <p:sldId id="299" r:id="rId10"/>
    <p:sldId id="313" r:id="rId11"/>
    <p:sldId id="314" r:id="rId12"/>
    <p:sldId id="315" r:id="rId13"/>
    <p:sldId id="316" r:id="rId14"/>
    <p:sldId id="342" r:id="rId15"/>
    <p:sldId id="343" r:id="rId16"/>
    <p:sldId id="344" r:id="rId17"/>
    <p:sldId id="346" r:id="rId18"/>
    <p:sldId id="345" r:id="rId19"/>
    <p:sldId id="347" r:id="rId20"/>
    <p:sldId id="359" r:id="rId21"/>
    <p:sldId id="348" r:id="rId22"/>
    <p:sldId id="349" r:id="rId23"/>
    <p:sldId id="350" r:id="rId24"/>
    <p:sldId id="351" r:id="rId25"/>
    <p:sldId id="352" r:id="rId26"/>
    <p:sldId id="353" r:id="rId27"/>
    <p:sldId id="354" r:id="rId28"/>
    <p:sldId id="357" r:id="rId29"/>
    <p:sldId id="358" r:id="rId30"/>
    <p:sldId id="355" r:id="rId31"/>
    <p:sldId id="360" r:id="rId32"/>
    <p:sldId id="361" r:id="rId33"/>
    <p:sldId id="377" r:id="rId34"/>
    <p:sldId id="362" r:id="rId35"/>
    <p:sldId id="363" r:id="rId36"/>
    <p:sldId id="364" r:id="rId37"/>
    <p:sldId id="365" r:id="rId38"/>
    <p:sldId id="366" r:id="rId39"/>
    <p:sldId id="367" r:id="rId40"/>
    <p:sldId id="368" r:id="rId41"/>
    <p:sldId id="369" r:id="rId42"/>
    <p:sldId id="370" r:id="rId43"/>
    <p:sldId id="371" r:id="rId44"/>
    <p:sldId id="318" r:id="rId45"/>
    <p:sldId id="372" r:id="rId46"/>
    <p:sldId id="319" r:id="rId47"/>
    <p:sldId id="320" r:id="rId48"/>
    <p:sldId id="293" r:id="rId49"/>
    <p:sldId id="296" r:id="rId50"/>
    <p:sldId id="373" r:id="rId51"/>
    <p:sldId id="374" r:id="rId52"/>
    <p:sldId id="375" r:id="rId53"/>
    <p:sldId id="376" r:id="rId54"/>
    <p:sldId id="326" r:id="rId55"/>
    <p:sldId id="327" r:id="rId56"/>
    <p:sldId id="328" r:id="rId57"/>
    <p:sldId id="330" r:id="rId58"/>
    <p:sldId id="335" r:id="rId59"/>
    <p:sldId id="383" r:id="rId60"/>
    <p:sldId id="378" r:id="rId61"/>
    <p:sldId id="379" r:id="rId62"/>
    <p:sldId id="380" r:id="rId63"/>
    <p:sldId id="381" r:id="rId64"/>
    <p:sldId id="336" r:id="rId65"/>
    <p:sldId id="339" r:id="rId66"/>
    <p:sldId id="382" r:id="rId67"/>
    <p:sldId id="321" r:id="rId68"/>
  </p:sldIdLst>
  <p:sldSz cx="10080625" cy="7559675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381" userDrawn="1">
          <p15:clr>
            <a:srgbClr val="A4A3A4"/>
          </p15:clr>
        </p15:guide>
        <p15:guide id="2" pos="317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03E1C4-9580-4AE6-BD46-7BEDBE43C9E2}" v="15" dt="2024-04-21T17:44:16.590"/>
    <p1510:client id="{9EF232CF-1793-410C-A3DD-2C36DDE11BDA}" v="17" dt="2024-04-21T17:41:24.767"/>
    <p1510:client id="{A123F733-5BA0-0DD5-B967-934DB9D2D863}" v="13" dt="2024-04-22T10:45:08.064"/>
    <p1510:client id="{ADE45F6C-ED4E-4157-A46C-4972EA0D9BBC}" v="12" dt="2024-04-21T17:42:21.145"/>
    <p1510:client id="{D2111560-7A26-4BF1-B2A7-57AC3CEA4141}" v="4" dt="2024-04-21T17:47:01.3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381"/>
        <p:guide pos="3175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microsoft.com/office/2016/11/relationships/changesInfo" Target="changesInfos/changesInfo1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presProps" Target="presProps.xml"/><Relationship Id="rId75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" Type="http://schemas.openxmlformats.org/officeDocument/2006/relationships/slide" Target="slides/slide3.xml"/><Relationship Id="rId7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US MICLUTA-CAMPEANU" userId="S::marius.micluta-campeanu@unibuc.ro::f8629b6b-b43a-4e1c-bac8-229f3a2195ed" providerId="AD" clId="Web-{ADE45F6C-ED4E-4157-A46C-4972EA0D9BBC}"/>
    <pc:docChg chg="modSld">
      <pc:chgData name="MARIUS MICLUTA-CAMPEANU" userId="S::marius.micluta-campeanu@unibuc.ro::f8629b6b-b43a-4e1c-bac8-229f3a2195ed" providerId="AD" clId="Web-{ADE45F6C-ED4E-4157-A46C-4972EA0D9BBC}" dt="2024-04-21T17:42:20.723" v="10" actId="20577"/>
      <pc:docMkLst>
        <pc:docMk/>
      </pc:docMkLst>
      <pc:sldChg chg="modSp">
        <pc:chgData name="MARIUS MICLUTA-CAMPEANU" userId="S::marius.micluta-campeanu@unibuc.ro::f8629b6b-b43a-4e1c-bac8-229f3a2195ed" providerId="AD" clId="Web-{ADE45F6C-ED4E-4157-A46C-4972EA0D9BBC}" dt="2024-04-21T17:42:20.723" v="10" actId="20577"/>
        <pc:sldMkLst>
          <pc:docMk/>
          <pc:sldMk cId="0" sldId="256"/>
        </pc:sldMkLst>
        <pc:spChg chg="mod">
          <ac:chgData name="MARIUS MICLUTA-CAMPEANU" userId="S::marius.micluta-campeanu@unibuc.ro::f8629b6b-b43a-4e1c-bac8-229f3a2195ed" providerId="AD" clId="Web-{ADE45F6C-ED4E-4157-A46C-4972EA0D9BBC}" dt="2024-04-21T17:42:20.723" v="10" actId="20577"/>
          <ac:spMkLst>
            <pc:docMk/>
            <pc:sldMk cId="0" sldId="256"/>
            <ac:spMk id="10" creationId="{00000000-0000-0000-0000-000000000000}"/>
          </ac:spMkLst>
        </pc:spChg>
      </pc:sldChg>
    </pc:docChg>
  </pc:docChgLst>
  <pc:docChgLst>
    <pc:chgData name="MARIUS MICLUTA-CAMPEANU" userId="S::marius.micluta-campeanu@unibuc.ro::f8629b6b-b43a-4e1c-bac8-229f3a2195ed" providerId="AD" clId="Web-{3503E1C4-9580-4AE6-BD46-7BEDBE43C9E2}"/>
    <pc:docChg chg="modSld">
      <pc:chgData name="MARIUS MICLUTA-CAMPEANU" userId="S::marius.micluta-campeanu@unibuc.ro::f8629b6b-b43a-4e1c-bac8-229f3a2195ed" providerId="AD" clId="Web-{3503E1C4-9580-4AE6-BD46-7BEDBE43C9E2}" dt="2024-04-21T17:44:12.965" v="8" actId="20577"/>
      <pc:docMkLst>
        <pc:docMk/>
      </pc:docMkLst>
      <pc:sldChg chg="modSp">
        <pc:chgData name="MARIUS MICLUTA-CAMPEANU" userId="S::marius.micluta-campeanu@unibuc.ro::f8629b6b-b43a-4e1c-bac8-229f3a2195ed" providerId="AD" clId="Web-{3503E1C4-9580-4AE6-BD46-7BEDBE43C9E2}" dt="2024-04-21T17:43:43.136" v="5" actId="20577"/>
        <pc:sldMkLst>
          <pc:docMk/>
          <pc:sldMk cId="0" sldId="276"/>
        </pc:sldMkLst>
        <pc:spChg chg="mod">
          <ac:chgData name="MARIUS MICLUTA-CAMPEANU" userId="S::marius.micluta-campeanu@unibuc.ro::f8629b6b-b43a-4e1c-bac8-229f3a2195ed" providerId="AD" clId="Web-{3503E1C4-9580-4AE6-BD46-7BEDBE43C9E2}" dt="2024-04-21T17:43:43.136" v="5" actId="20577"/>
          <ac:spMkLst>
            <pc:docMk/>
            <pc:sldMk cId="0" sldId="276"/>
            <ac:spMk id="21510" creationId="{00000000-0000-0000-0000-000000000000}"/>
          </ac:spMkLst>
        </pc:spChg>
      </pc:sldChg>
      <pc:sldChg chg="modSp">
        <pc:chgData name="MARIUS MICLUTA-CAMPEANU" userId="S::marius.micluta-campeanu@unibuc.ro::f8629b6b-b43a-4e1c-bac8-229f3a2195ed" providerId="AD" clId="Web-{3503E1C4-9580-4AE6-BD46-7BEDBE43C9E2}" dt="2024-04-21T17:44:12.965" v="8" actId="20577"/>
        <pc:sldMkLst>
          <pc:docMk/>
          <pc:sldMk cId="0" sldId="297"/>
        </pc:sldMkLst>
        <pc:spChg chg="mod">
          <ac:chgData name="MARIUS MICLUTA-CAMPEANU" userId="S::marius.micluta-campeanu@unibuc.ro::f8629b6b-b43a-4e1c-bac8-229f3a2195ed" providerId="AD" clId="Web-{3503E1C4-9580-4AE6-BD46-7BEDBE43C9E2}" dt="2024-04-21T17:44:12.965" v="8" actId="20577"/>
          <ac:spMkLst>
            <pc:docMk/>
            <pc:sldMk cId="0" sldId="297"/>
            <ac:spMk id="573" creationId="{00000000-0000-0000-0000-000000000000}"/>
          </ac:spMkLst>
        </pc:spChg>
      </pc:sldChg>
    </pc:docChg>
  </pc:docChgLst>
  <pc:docChgLst>
    <pc:chgData name="MARIUS MICLUTA-CAMPEANU" userId="S::marius.micluta-campeanu@unibuc.ro::f8629b6b-b43a-4e1c-bac8-229f3a2195ed" providerId="AD" clId="Web-{D2111560-7A26-4BF1-B2A7-57AC3CEA4141}"/>
    <pc:docChg chg="modSld">
      <pc:chgData name="MARIUS MICLUTA-CAMPEANU" userId="S::marius.micluta-campeanu@unibuc.ro::f8629b6b-b43a-4e1c-bac8-229f3a2195ed" providerId="AD" clId="Web-{D2111560-7A26-4BF1-B2A7-57AC3CEA4141}" dt="2024-04-21T17:47:00.277" v="2" actId="20577"/>
      <pc:docMkLst>
        <pc:docMk/>
      </pc:docMkLst>
      <pc:sldChg chg="modSp">
        <pc:chgData name="MARIUS MICLUTA-CAMPEANU" userId="S::marius.micluta-campeanu@unibuc.ro::f8629b6b-b43a-4e1c-bac8-229f3a2195ed" providerId="AD" clId="Web-{D2111560-7A26-4BF1-B2A7-57AC3CEA4141}" dt="2024-04-21T17:47:00.277" v="2" actId="20577"/>
        <pc:sldMkLst>
          <pc:docMk/>
          <pc:sldMk cId="0" sldId="276"/>
        </pc:sldMkLst>
        <pc:spChg chg="mod">
          <ac:chgData name="MARIUS MICLUTA-CAMPEANU" userId="S::marius.micluta-campeanu@unibuc.ro::f8629b6b-b43a-4e1c-bac8-229f3a2195ed" providerId="AD" clId="Web-{D2111560-7A26-4BF1-B2A7-57AC3CEA4141}" dt="2024-04-21T17:47:00.277" v="2" actId="20577"/>
          <ac:spMkLst>
            <pc:docMk/>
            <pc:sldMk cId="0" sldId="276"/>
            <ac:spMk id="21510" creationId="{00000000-0000-0000-0000-000000000000}"/>
          </ac:spMkLst>
        </pc:spChg>
      </pc:sldChg>
    </pc:docChg>
  </pc:docChgLst>
  <pc:docChgLst>
    <pc:chgData name="MARIUS MICLUTA-CAMPEANU" userId="S::marius.micluta-campeanu@unibuc.ro::f8629b6b-b43a-4e1c-bac8-229f3a2195ed" providerId="AD" clId="Web-{9EF232CF-1793-410C-A3DD-2C36DDE11BDA}"/>
    <pc:docChg chg="modSld">
      <pc:chgData name="MARIUS MICLUTA-CAMPEANU" userId="S::marius.micluta-campeanu@unibuc.ro::f8629b6b-b43a-4e1c-bac8-229f3a2195ed" providerId="AD" clId="Web-{9EF232CF-1793-410C-A3DD-2C36DDE11BDA}" dt="2024-04-21T17:41:18.814" v="8" actId="20577"/>
      <pc:docMkLst>
        <pc:docMk/>
      </pc:docMkLst>
      <pc:sldChg chg="modSp">
        <pc:chgData name="MARIUS MICLUTA-CAMPEANU" userId="S::marius.micluta-campeanu@unibuc.ro::f8629b6b-b43a-4e1c-bac8-229f3a2195ed" providerId="AD" clId="Web-{9EF232CF-1793-410C-A3DD-2C36DDE11BDA}" dt="2024-04-21T17:41:09.814" v="5" actId="20577"/>
        <pc:sldMkLst>
          <pc:docMk/>
          <pc:sldMk cId="0" sldId="256"/>
        </pc:sldMkLst>
        <pc:spChg chg="mod">
          <ac:chgData name="MARIUS MICLUTA-CAMPEANU" userId="S::marius.micluta-campeanu@unibuc.ro::f8629b6b-b43a-4e1c-bac8-229f3a2195ed" providerId="AD" clId="Web-{9EF232CF-1793-410C-A3DD-2C36DDE11BDA}" dt="2024-04-21T17:41:09.814" v="5" actId="20577"/>
          <ac:spMkLst>
            <pc:docMk/>
            <pc:sldMk cId="0" sldId="256"/>
            <ac:spMk id="10" creationId="{00000000-0000-0000-0000-000000000000}"/>
          </ac:spMkLst>
        </pc:spChg>
      </pc:sldChg>
      <pc:sldChg chg="modSp">
        <pc:chgData name="MARIUS MICLUTA-CAMPEANU" userId="S::marius.micluta-campeanu@unibuc.ro::f8629b6b-b43a-4e1c-bac8-229f3a2195ed" providerId="AD" clId="Web-{9EF232CF-1793-410C-A3DD-2C36DDE11BDA}" dt="2024-04-21T17:41:18.814" v="8" actId="20577"/>
        <pc:sldMkLst>
          <pc:docMk/>
          <pc:sldMk cId="0" sldId="297"/>
        </pc:sldMkLst>
        <pc:spChg chg="mod">
          <ac:chgData name="MARIUS MICLUTA-CAMPEANU" userId="S::marius.micluta-campeanu@unibuc.ro::f8629b6b-b43a-4e1c-bac8-229f3a2195ed" providerId="AD" clId="Web-{9EF232CF-1793-410C-A3DD-2C36DDE11BDA}" dt="2024-04-21T17:41:18.814" v="8" actId="20577"/>
          <ac:spMkLst>
            <pc:docMk/>
            <pc:sldMk cId="0" sldId="297"/>
            <ac:spMk id="573" creationId="{00000000-0000-0000-0000-000000000000}"/>
          </ac:spMkLst>
        </pc:spChg>
      </pc:sldChg>
    </pc:docChg>
  </pc:docChgLst>
  <pc:docChgLst>
    <pc:chgData name="MARIUS MICLUTA-CAMPEANU" userId="S::marius.micluta-campeanu@unibuc.ro::f8629b6b-b43a-4e1c-bac8-229f3a2195ed" providerId="AD" clId="Web-{A123F733-5BA0-0DD5-B967-934DB9D2D863}"/>
    <pc:docChg chg="modSld">
      <pc:chgData name="MARIUS MICLUTA-CAMPEANU" userId="S::marius.micluta-campeanu@unibuc.ro::f8629b6b-b43a-4e1c-bac8-229f3a2195ed" providerId="AD" clId="Web-{A123F733-5BA0-0DD5-B967-934DB9D2D863}" dt="2024-04-22T10:42:30.553" v="10" actId="20577"/>
      <pc:docMkLst>
        <pc:docMk/>
      </pc:docMkLst>
      <pc:sldChg chg="modSp">
        <pc:chgData name="MARIUS MICLUTA-CAMPEANU" userId="S::marius.micluta-campeanu@unibuc.ro::f8629b6b-b43a-4e1c-bac8-229f3a2195ed" providerId="AD" clId="Web-{A123F733-5BA0-0DD5-B967-934DB9D2D863}" dt="2024-04-22T10:36:40.247" v="1" actId="20577"/>
        <pc:sldMkLst>
          <pc:docMk/>
          <pc:sldMk cId="0" sldId="326"/>
        </pc:sldMkLst>
        <pc:spChg chg="mod">
          <ac:chgData name="MARIUS MICLUTA-CAMPEANU" userId="S::marius.micluta-campeanu@unibuc.ro::f8629b6b-b43a-4e1c-bac8-229f3a2195ed" providerId="AD" clId="Web-{A123F733-5BA0-0DD5-B967-934DB9D2D863}" dt="2024-04-22T10:36:40.247" v="1" actId="20577"/>
          <ac:spMkLst>
            <pc:docMk/>
            <pc:sldMk cId="0" sldId="326"/>
            <ac:spMk id="96" creationId="{00000000-0000-0000-0000-000000000000}"/>
          </ac:spMkLst>
        </pc:spChg>
      </pc:sldChg>
      <pc:sldChg chg="modSp">
        <pc:chgData name="MARIUS MICLUTA-CAMPEANU" userId="S::marius.micluta-campeanu@unibuc.ro::f8629b6b-b43a-4e1c-bac8-229f3a2195ed" providerId="AD" clId="Web-{A123F733-5BA0-0DD5-B967-934DB9D2D863}" dt="2024-04-22T10:42:30.553" v="10" actId="20577"/>
        <pc:sldMkLst>
          <pc:docMk/>
          <pc:sldMk cId="0" sldId="383"/>
        </pc:sldMkLst>
        <pc:spChg chg="mod">
          <ac:chgData name="MARIUS MICLUTA-CAMPEANU" userId="S::marius.micluta-campeanu@unibuc.ro::f8629b6b-b43a-4e1c-bac8-229f3a2195ed" providerId="AD" clId="Web-{A123F733-5BA0-0DD5-B967-934DB9D2D863}" dt="2024-04-22T10:42:30.553" v="10" actId="20577"/>
          <ac:spMkLst>
            <pc:docMk/>
            <pc:sldMk cId="0" sldId="383"/>
            <ac:spMk id="217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Google Shape;3;n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182688" y="768350"/>
            <a:ext cx="4733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 type="none" w="sm" len="sm"/>
            <a:tailEnd type="none" w="sm" len="sm"/>
          </a:ln>
        </p:spPr>
      </p:sp>
      <p:sp>
        <p:nvSpPr>
          <p:cNvPr id="68611" name="Google Shape;4;n"/>
          <p:cNvSpPr txBox="1">
            <a:spLocks noGrp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5" tIns="91425" rIns="91425" bIns="91425" numCol="1" anchor="t" anchorCtr="0" compatLnSpc="1"/>
          <a:lstStyle/>
          <a:p>
            <a:pPr lvl="0"/>
            <a:endParaRPr lang="en-US">
              <a:sym typeface="Arial" panose="020B0604020202020204" pitchFamily="3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L="457200" indent="-29845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 pitchFamily="34" charset="0"/>
      </a:defRPr>
    </a:lvl1pPr>
    <a:lvl2pPr marL="742950" lvl="1" indent="-28575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 pitchFamily="34" charset="0"/>
      </a:defRPr>
    </a:lvl2pPr>
    <a:lvl3pPr marL="1143000" lvl="2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 pitchFamily="34" charset="0"/>
      </a:defRPr>
    </a:lvl3pPr>
    <a:lvl4pPr marL="1600200" lvl="3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 pitchFamily="34" charset="0"/>
      </a:defRPr>
    </a:lvl4pPr>
    <a:lvl5pPr marL="2057400" lvl="4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 pitchFamily="34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FML/SFML/issues/2139" TargetMode="External"/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Google Shape;60;p1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66E4444C-20E8-4981-9293-DDC652EEB198}" type="slidenum"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1</a:t>
            </a:fld>
            <a:endParaRPr lang="en-US" sz="1800"/>
          </a:p>
        </p:txBody>
      </p:sp>
      <p:sp>
        <p:nvSpPr>
          <p:cNvPr id="69635" name="Google Shape;61;p1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A373FF23-0357-4B33-BC9B-975875C8666D}" type="slidenum"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1</a:t>
            </a:fld>
            <a:endParaRPr lang="en-US" sz="1800"/>
          </a:p>
        </p:txBody>
      </p:sp>
      <p:sp>
        <p:nvSpPr>
          <p:cNvPr id="69636" name="Google Shape;62;p1:notes"/>
          <p:cNvSpPr>
            <a:spLocks noChangeArrowheads="1"/>
          </p:cNvSpPr>
          <p:nvPr/>
        </p:nvSpPr>
        <p:spPr bwMode="auto">
          <a:xfrm>
            <a:off x="711200" y="4860925"/>
            <a:ext cx="5665788" cy="45894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endParaRPr lang="en-US"/>
          </a:p>
        </p:txBody>
      </p:sp>
      <p:sp>
        <p:nvSpPr>
          <p:cNvPr id="69637" name="Google Shape;63;p1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1500" cy="4576763"/>
          </a:xfrm>
          <a:noFill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638" name="Google Shape;64;p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/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Google Shape;799;g56345b4d2e_0_103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C069F66D-DB4F-4A93-9944-087CD587FFF3}" type="slidenum"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10</a:t>
            </a:fld>
            <a:endParaRPr lang="en-US" sz="1800"/>
          </a:p>
        </p:txBody>
      </p:sp>
      <p:sp>
        <p:nvSpPr>
          <p:cNvPr id="130051" name="Google Shape;800;g56345b4d2e_0_103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B3981522-945C-4988-948C-E147DAA2EEC2}" type="slidenum"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10</a:t>
            </a:fld>
            <a:endParaRPr lang="en-US" sz="1800"/>
          </a:p>
        </p:txBody>
      </p:sp>
      <p:sp>
        <p:nvSpPr>
          <p:cNvPr id="130052" name="Google Shape;801;g56345b4d2e_0_103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endParaRPr lang="en-US"/>
          </a:p>
        </p:txBody>
      </p:sp>
      <p:sp>
        <p:nvSpPr>
          <p:cNvPr id="130053" name="Google Shape;802;g56345b4d2e_0_10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0054" name="Google Shape;803;g56345b4d2e_0_10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/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Google Shape;799;g56345b4d2e_0_103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C069F66D-DB4F-4A93-9944-087CD587FFF3}" type="slidenum"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11</a:t>
            </a:fld>
            <a:endParaRPr lang="en-US" sz="1800"/>
          </a:p>
        </p:txBody>
      </p:sp>
      <p:sp>
        <p:nvSpPr>
          <p:cNvPr id="130051" name="Google Shape;800;g56345b4d2e_0_103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B3981522-945C-4988-948C-E147DAA2EEC2}" type="slidenum"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11</a:t>
            </a:fld>
            <a:endParaRPr lang="en-US" sz="1800"/>
          </a:p>
        </p:txBody>
      </p:sp>
      <p:sp>
        <p:nvSpPr>
          <p:cNvPr id="130052" name="Google Shape;801;g56345b4d2e_0_103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endParaRPr lang="en-US"/>
          </a:p>
        </p:txBody>
      </p:sp>
      <p:sp>
        <p:nvSpPr>
          <p:cNvPr id="130053" name="Google Shape;802;g56345b4d2e_0_10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0054" name="Google Shape;803;g56345b4d2e_0_10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/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Google Shape;799;g56345b4d2e_0_103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C069F66D-DB4F-4A93-9944-087CD587FFF3}" type="slidenum"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12</a:t>
            </a:fld>
            <a:endParaRPr lang="en-US" sz="1800"/>
          </a:p>
        </p:txBody>
      </p:sp>
      <p:sp>
        <p:nvSpPr>
          <p:cNvPr id="130051" name="Google Shape;800;g56345b4d2e_0_103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B3981522-945C-4988-948C-E147DAA2EEC2}" type="slidenum"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12</a:t>
            </a:fld>
            <a:endParaRPr lang="en-US" sz="1800"/>
          </a:p>
        </p:txBody>
      </p:sp>
      <p:sp>
        <p:nvSpPr>
          <p:cNvPr id="130052" name="Google Shape;801;g56345b4d2e_0_103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endParaRPr lang="en-US"/>
          </a:p>
        </p:txBody>
      </p:sp>
      <p:sp>
        <p:nvSpPr>
          <p:cNvPr id="130053" name="Google Shape;802;g56345b4d2e_0_10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0054" name="Google Shape;803;g56345b4d2e_0_10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/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Google Shape;799;g56345b4d2e_0_103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C069F66D-DB4F-4A93-9944-087CD587FFF3}" type="slidenum"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13</a:t>
            </a:fld>
            <a:endParaRPr lang="en-US" sz="1800"/>
          </a:p>
        </p:txBody>
      </p:sp>
      <p:sp>
        <p:nvSpPr>
          <p:cNvPr id="130051" name="Google Shape;800;g56345b4d2e_0_103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B3981522-945C-4988-948C-E147DAA2EEC2}" type="slidenum"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13</a:t>
            </a:fld>
            <a:endParaRPr lang="en-US" sz="1800"/>
          </a:p>
        </p:txBody>
      </p:sp>
      <p:sp>
        <p:nvSpPr>
          <p:cNvPr id="130052" name="Google Shape;801;g56345b4d2e_0_103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endParaRPr lang="en-US"/>
          </a:p>
        </p:txBody>
      </p:sp>
      <p:sp>
        <p:nvSpPr>
          <p:cNvPr id="130053" name="Google Shape;802;g56345b4d2e_0_10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0054" name="Google Shape;803;g56345b4d2e_0_10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/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Google Shape;799;g56345b4d2e_0_103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C069F66D-DB4F-4A93-9944-087CD587FFF3}" type="slidenum"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14</a:t>
            </a:fld>
            <a:endParaRPr lang="en-US" sz="1800"/>
          </a:p>
        </p:txBody>
      </p:sp>
      <p:sp>
        <p:nvSpPr>
          <p:cNvPr id="130051" name="Google Shape;800;g56345b4d2e_0_103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B3981522-945C-4988-948C-E147DAA2EEC2}" type="slidenum"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14</a:t>
            </a:fld>
            <a:endParaRPr lang="en-US" sz="1800"/>
          </a:p>
        </p:txBody>
      </p:sp>
      <p:sp>
        <p:nvSpPr>
          <p:cNvPr id="130052" name="Google Shape;801;g56345b4d2e_0_103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endParaRPr lang="en-US"/>
          </a:p>
        </p:txBody>
      </p:sp>
      <p:sp>
        <p:nvSpPr>
          <p:cNvPr id="130053" name="Google Shape;802;g56345b4d2e_0_10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0054" name="Google Shape;803;g56345b4d2e_0_10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/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Google Shape;799;g56345b4d2e_0_103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C069F66D-DB4F-4A93-9944-087CD587FFF3}" type="slidenum"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15</a:t>
            </a:fld>
            <a:endParaRPr lang="en-US" sz="1800"/>
          </a:p>
        </p:txBody>
      </p:sp>
      <p:sp>
        <p:nvSpPr>
          <p:cNvPr id="130051" name="Google Shape;800;g56345b4d2e_0_103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B3981522-945C-4988-948C-E147DAA2EEC2}" type="slidenum"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15</a:t>
            </a:fld>
            <a:endParaRPr lang="en-US" sz="1800"/>
          </a:p>
        </p:txBody>
      </p:sp>
      <p:sp>
        <p:nvSpPr>
          <p:cNvPr id="130052" name="Google Shape;801;g56345b4d2e_0_103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endParaRPr lang="en-US"/>
          </a:p>
        </p:txBody>
      </p:sp>
      <p:sp>
        <p:nvSpPr>
          <p:cNvPr id="130053" name="Google Shape;802;g56345b4d2e_0_10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0054" name="Google Shape;803;g56345b4d2e_0_10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/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Google Shape;799;g56345b4d2e_0_103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C069F66D-DB4F-4A93-9944-087CD587FFF3}" type="slidenum"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16</a:t>
            </a:fld>
            <a:endParaRPr lang="en-US" sz="1800"/>
          </a:p>
        </p:txBody>
      </p:sp>
      <p:sp>
        <p:nvSpPr>
          <p:cNvPr id="130051" name="Google Shape;800;g56345b4d2e_0_103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B3981522-945C-4988-948C-E147DAA2EEC2}" type="slidenum"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16</a:t>
            </a:fld>
            <a:endParaRPr lang="en-US" sz="1800"/>
          </a:p>
        </p:txBody>
      </p:sp>
      <p:sp>
        <p:nvSpPr>
          <p:cNvPr id="130052" name="Google Shape;801;g56345b4d2e_0_103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endParaRPr lang="en-US"/>
          </a:p>
        </p:txBody>
      </p:sp>
      <p:sp>
        <p:nvSpPr>
          <p:cNvPr id="130053" name="Google Shape;802;g56345b4d2e_0_10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0054" name="Google Shape;803;g56345b4d2e_0_10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/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Google Shape;799;g56345b4d2e_0_103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C069F66D-DB4F-4A93-9944-087CD587FFF3}" type="slidenum"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17</a:t>
            </a:fld>
            <a:endParaRPr lang="en-US" sz="1800"/>
          </a:p>
        </p:txBody>
      </p:sp>
      <p:sp>
        <p:nvSpPr>
          <p:cNvPr id="130051" name="Google Shape;800;g56345b4d2e_0_103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B3981522-945C-4988-948C-E147DAA2EEC2}" type="slidenum"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17</a:t>
            </a:fld>
            <a:endParaRPr lang="en-US" sz="1800"/>
          </a:p>
        </p:txBody>
      </p:sp>
      <p:sp>
        <p:nvSpPr>
          <p:cNvPr id="130052" name="Google Shape;801;g56345b4d2e_0_103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endParaRPr lang="en-US"/>
          </a:p>
        </p:txBody>
      </p:sp>
      <p:sp>
        <p:nvSpPr>
          <p:cNvPr id="130053" name="Google Shape;802;g56345b4d2e_0_10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0054" name="Google Shape;803;g56345b4d2e_0_10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/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Google Shape;799;g56345b4d2e_0_103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C069F66D-DB4F-4A93-9944-087CD587FFF3}" type="slidenum"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18</a:t>
            </a:fld>
            <a:endParaRPr lang="en-US" sz="1800"/>
          </a:p>
        </p:txBody>
      </p:sp>
      <p:sp>
        <p:nvSpPr>
          <p:cNvPr id="130051" name="Google Shape;800;g56345b4d2e_0_103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B3981522-945C-4988-948C-E147DAA2EEC2}" type="slidenum"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18</a:t>
            </a:fld>
            <a:endParaRPr lang="en-US" sz="1800"/>
          </a:p>
        </p:txBody>
      </p:sp>
      <p:sp>
        <p:nvSpPr>
          <p:cNvPr id="130052" name="Google Shape;801;g56345b4d2e_0_103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endParaRPr lang="en-US"/>
          </a:p>
        </p:txBody>
      </p:sp>
      <p:sp>
        <p:nvSpPr>
          <p:cNvPr id="130053" name="Google Shape;802;g56345b4d2e_0_10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0054" name="Google Shape;803;g56345b4d2e_0_10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/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Google Shape;799;g56345b4d2e_0_103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C069F66D-DB4F-4A93-9944-087CD587FFF3}" type="slidenum"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19</a:t>
            </a:fld>
            <a:endParaRPr lang="en-US" sz="1800"/>
          </a:p>
        </p:txBody>
      </p:sp>
      <p:sp>
        <p:nvSpPr>
          <p:cNvPr id="130051" name="Google Shape;800;g56345b4d2e_0_103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B3981522-945C-4988-948C-E147DAA2EEC2}" type="slidenum"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19</a:t>
            </a:fld>
            <a:endParaRPr lang="en-US" sz="1800"/>
          </a:p>
        </p:txBody>
      </p:sp>
      <p:sp>
        <p:nvSpPr>
          <p:cNvPr id="130052" name="Google Shape;801;g56345b4d2e_0_103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endParaRPr lang="en-US"/>
          </a:p>
        </p:txBody>
      </p:sp>
      <p:sp>
        <p:nvSpPr>
          <p:cNvPr id="130053" name="Google Shape;802;g56345b4d2e_0_10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0054" name="Google Shape;803;g56345b4d2e_0_10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Google Shape;74;p2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83C5394E-49F3-4FAC-8FB4-FA293AF8078A}" type="slidenum"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2</a:t>
            </a:fld>
            <a:endParaRPr lang="en-US" sz="1800"/>
          </a:p>
        </p:txBody>
      </p:sp>
      <p:sp>
        <p:nvSpPr>
          <p:cNvPr id="70659" name="Google Shape;75;p2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A153390F-BB3D-4D6E-8EA5-E1E8D2AB707D}" type="slidenum"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2</a:t>
            </a:fld>
            <a:endParaRPr lang="en-US" sz="1800"/>
          </a:p>
        </p:txBody>
      </p:sp>
      <p:sp>
        <p:nvSpPr>
          <p:cNvPr id="70660" name="Google Shape;76;p2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endParaRPr lang="en-US"/>
          </a:p>
        </p:txBody>
      </p:sp>
      <p:sp>
        <p:nvSpPr>
          <p:cNvPr id="70661" name="Google Shape;77;p2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1500" cy="4576763"/>
          </a:xfrm>
          <a:noFill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662" name="Google Shape;78;p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/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Google Shape;799;g56345b4d2e_0_103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C069F66D-DB4F-4A93-9944-087CD587FFF3}" type="slidenum"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20</a:t>
            </a:fld>
            <a:endParaRPr lang="en-US" sz="1800"/>
          </a:p>
        </p:txBody>
      </p:sp>
      <p:sp>
        <p:nvSpPr>
          <p:cNvPr id="130051" name="Google Shape;800;g56345b4d2e_0_103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B3981522-945C-4988-948C-E147DAA2EEC2}" type="slidenum"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20</a:t>
            </a:fld>
            <a:endParaRPr lang="en-US" sz="1800"/>
          </a:p>
        </p:txBody>
      </p:sp>
      <p:sp>
        <p:nvSpPr>
          <p:cNvPr id="130052" name="Google Shape;801;g56345b4d2e_0_103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endParaRPr lang="en-US"/>
          </a:p>
        </p:txBody>
      </p:sp>
      <p:sp>
        <p:nvSpPr>
          <p:cNvPr id="130053" name="Google Shape;802;g56345b4d2e_0_10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0054" name="Google Shape;803;g56345b4d2e_0_10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/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Google Shape;799;g56345b4d2e_0_103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C069F66D-DB4F-4A93-9944-087CD587FFF3}" type="slidenum"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21</a:t>
            </a:fld>
            <a:endParaRPr lang="en-US" sz="1800"/>
          </a:p>
        </p:txBody>
      </p:sp>
      <p:sp>
        <p:nvSpPr>
          <p:cNvPr id="130051" name="Google Shape;800;g56345b4d2e_0_103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B3981522-945C-4988-948C-E147DAA2EEC2}" type="slidenum"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21</a:t>
            </a:fld>
            <a:endParaRPr lang="en-US" sz="1800"/>
          </a:p>
        </p:txBody>
      </p:sp>
      <p:sp>
        <p:nvSpPr>
          <p:cNvPr id="130052" name="Google Shape;801;g56345b4d2e_0_103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endParaRPr lang="en-US"/>
          </a:p>
        </p:txBody>
      </p:sp>
      <p:sp>
        <p:nvSpPr>
          <p:cNvPr id="130053" name="Google Shape;802;g56345b4d2e_0_10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0054" name="Google Shape;803;g56345b4d2e_0_10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/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Google Shape;799;g56345b4d2e_0_103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C069F66D-DB4F-4A93-9944-087CD587FFF3}" type="slidenum"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22</a:t>
            </a:fld>
            <a:endParaRPr lang="en-US" sz="1800"/>
          </a:p>
        </p:txBody>
      </p:sp>
      <p:sp>
        <p:nvSpPr>
          <p:cNvPr id="130051" name="Google Shape;800;g56345b4d2e_0_103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B3981522-945C-4988-948C-E147DAA2EEC2}" type="slidenum"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22</a:t>
            </a:fld>
            <a:endParaRPr lang="en-US" sz="1800"/>
          </a:p>
        </p:txBody>
      </p:sp>
      <p:sp>
        <p:nvSpPr>
          <p:cNvPr id="130052" name="Google Shape;801;g56345b4d2e_0_103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endParaRPr lang="en-US"/>
          </a:p>
        </p:txBody>
      </p:sp>
      <p:sp>
        <p:nvSpPr>
          <p:cNvPr id="130053" name="Google Shape;802;g56345b4d2e_0_10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0054" name="Google Shape;803;g56345b4d2e_0_10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/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Google Shape;799;g56345b4d2e_0_103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C069F66D-DB4F-4A93-9944-087CD587FFF3}" type="slidenum"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23</a:t>
            </a:fld>
            <a:endParaRPr lang="en-US" sz="1800"/>
          </a:p>
        </p:txBody>
      </p:sp>
      <p:sp>
        <p:nvSpPr>
          <p:cNvPr id="130051" name="Google Shape;800;g56345b4d2e_0_103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B3981522-945C-4988-948C-E147DAA2EEC2}" type="slidenum"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23</a:t>
            </a:fld>
            <a:endParaRPr lang="en-US" sz="1800"/>
          </a:p>
        </p:txBody>
      </p:sp>
      <p:sp>
        <p:nvSpPr>
          <p:cNvPr id="130052" name="Google Shape;801;g56345b4d2e_0_103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endParaRPr lang="en-US"/>
          </a:p>
        </p:txBody>
      </p:sp>
      <p:sp>
        <p:nvSpPr>
          <p:cNvPr id="130053" name="Google Shape;802;g56345b4d2e_0_10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0054" name="Google Shape;803;g56345b4d2e_0_10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/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Google Shape;799;g56345b4d2e_0_103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C069F66D-DB4F-4A93-9944-087CD587FFF3}" type="slidenum"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24</a:t>
            </a:fld>
            <a:endParaRPr lang="en-US" sz="1800"/>
          </a:p>
        </p:txBody>
      </p:sp>
      <p:sp>
        <p:nvSpPr>
          <p:cNvPr id="130051" name="Google Shape;800;g56345b4d2e_0_103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B3981522-945C-4988-948C-E147DAA2EEC2}" type="slidenum"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24</a:t>
            </a:fld>
            <a:endParaRPr lang="en-US" sz="1800"/>
          </a:p>
        </p:txBody>
      </p:sp>
      <p:sp>
        <p:nvSpPr>
          <p:cNvPr id="130052" name="Google Shape;801;g56345b4d2e_0_103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endParaRPr lang="en-US"/>
          </a:p>
        </p:txBody>
      </p:sp>
      <p:sp>
        <p:nvSpPr>
          <p:cNvPr id="130053" name="Google Shape;802;g56345b4d2e_0_10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0054" name="Google Shape;803;g56345b4d2e_0_10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/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Google Shape;799;g56345b4d2e_0_103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C069F66D-DB4F-4A93-9944-087CD587FFF3}" type="slidenum"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25</a:t>
            </a:fld>
            <a:endParaRPr lang="en-US" sz="1800"/>
          </a:p>
        </p:txBody>
      </p:sp>
      <p:sp>
        <p:nvSpPr>
          <p:cNvPr id="130051" name="Google Shape;800;g56345b4d2e_0_103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B3981522-945C-4988-948C-E147DAA2EEC2}" type="slidenum"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25</a:t>
            </a:fld>
            <a:endParaRPr lang="en-US" sz="1800"/>
          </a:p>
        </p:txBody>
      </p:sp>
      <p:sp>
        <p:nvSpPr>
          <p:cNvPr id="130052" name="Google Shape;801;g56345b4d2e_0_103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endParaRPr lang="en-US"/>
          </a:p>
        </p:txBody>
      </p:sp>
      <p:sp>
        <p:nvSpPr>
          <p:cNvPr id="130053" name="Google Shape;802;g56345b4d2e_0_10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0054" name="Google Shape;803;g56345b4d2e_0_10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/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Google Shape;799;g56345b4d2e_0_103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C069F66D-DB4F-4A93-9944-087CD587FFF3}" type="slidenum"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26</a:t>
            </a:fld>
            <a:endParaRPr lang="en-US" sz="1800"/>
          </a:p>
        </p:txBody>
      </p:sp>
      <p:sp>
        <p:nvSpPr>
          <p:cNvPr id="130051" name="Google Shape;800;g56345b4d2e_0_103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B3981522-945C-4988-948C-E147DAA2EEC2}" type="slidenum"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26</a:t>
            </a:fld>
            <a:endParaRPr lang="en-US" sz="1800"/>
          </a:p>
        </p:txBody>
      </p:sp>
      <p:sp>
        <p:nvSpPr>
          <p:cNvPr id="130052" name="Google Shape;801;g56345b4d2e_0_103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endParaRPr lang="en-US"/>
          </a:p>
        </p:txBody>
      </p:sp>
      <p:sp>
        <p:nvSpPr>
          <p:cNvPr id="130053" name="Google Shape;802;g56345b4d2e_0_10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0054" name="Google Shape;803;g56345b4d2e_0_10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/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Google Shape;799;g56345b4d2e_0_103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C069F66D-DB4F-4A93-9944-087CD587FFF3}" type="slidenum"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27</a:t>
            </a:fld>
            <a:endParaRPr lang="en-US" sz="1800"/>
          </a:p>
        </p:txBody>
      </p:sp>
      <p:sp>
        <p:nvSpPr>
          <p:cNvPr id="130051" name="Google Shape;800;g56345b4d2e_0_103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B3981522-945C-4988-948C-E147DAA2EEC2}" type="slidenum"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27</a:t>
            </a:fld>
            <a:endParaRPr lang="en-US" sz="1800"/>
          </a:p>
        </p:txBody>
      </p:sp>
      <p:sp>
        <p:nvSpPr>
          <p:cNvPr id="130052" name="Google Shape;801;g56345b4d2e_0_103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endParaRPr lang="en-US"/>
          </a:p>
        </p:txBody>
      </p:sp>
      <p:sp>
        <p:nvSpPr>
          <p:cNvPr id="130053" name="Google Shape;802;g56345b4d2e_0_10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0054" name="Google Shape;803;g56345b4d2e_0_10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/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Google Shape;799;g56345b4d2e_0_103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C069F66D-DB4F-4A93-9944-087CD587FFF3}" type="slidenum"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28</a:t>
            </a:fld>
            <a:endParaRPr lang="en-US" sz="1800"/>
          </a:p>
        </p:txBody>
      </p:sp>
      <p:sp>
        <p:nvSpPr>
          <p:cNvPr id="130051" name="Google Shape;800;g56345b4d2e_0_103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B3981522-945C-4988-948C-E147DAA2EEC2}" type="slidenum"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28</a:t>
            </a:fld>
            <a:endParaRPr lang="en-US" sz="1800"/>
          </a:p>
        </p:txBody>
      </p:sp>
      <p:sp>
        <p:nvSpPr>
          <p:cNvPr id="130052" name="Google Shape;801;g56345b4d2e_0_103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endParaRPr lang="en-US"/>
          </a:p>
        </p:txBody>
      </p:sp>
      <p:sp>
        <p:nvSpPr>
          <p:cNvPr id="130053" name="Google Shape;802;g56345b4d2e_0_10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0054" name="Google Shape;803;g56345b4d2e_0_10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/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Google Shape;799;g56345b4d2e_0_103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C069F66D-DB4F-4A93-9944-087CD587FFF3}" type="slidenum"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29</a:t>
            </a:fld>
            <a:endParaRPr lang="en-US" sz="1800"/>
          </a:p>
        </p:txBody>
      </p:sp>
      <p:sp>
        <p:nvSpPr>
          <p:cNvPr id="130051" name="Google Shape;800;g56345b4d2e_0_103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B3981522-945C-4988-948C-E147DAA2EEC2}" type="slidenum"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29</a:t>
            </a:fld>
            <a:endParaRPr lang="en-US" sz="1800"/>
          </a:p>
        </p:txBody>
      </p:sp>
      <p:sp>
        <p:nvSpPr>
          <p:cNvPr id="130052" name="Google Shape;801;g56345b4d2e_0_103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endParaRPr lang="en-US"/>
          </a:p>
        </p:txBody>
      </p:sp>
      <p:sp>
        <p:nvSpPr>
          <p:cNvPr id="130053" name="Google Shape;802;g56345b4d2e_0_10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0054" name="Google Shape;803;g56345b4d2e_0_10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/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Google Shape;306;g50e229d72d_0_348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84FA1252-9AAF-4881-8006-60934F5C6FC3}" type="slidenum"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3</a:t>
            </a:fld>
            <a:endParaRPr lang="en-US" sz="1800"/>
          </a:p>
        </p:txBody>
      </p:sp>
      <p:sp>
        <p:nvSpPr>
          <p:cNvPr id="89091" name="Google Shape;307;g50e229d72d_0_348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F640BA88-A567-4E92-8741-78870C0F6B49}" type="slidenum"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3</a:t>
            </a:fld>
            <a:endParaRPr lang="en-US" sz="1800"/>
          </a:p>
        </p:txBody>
      </p:sp>
      <p:sp>
        <p:nvSpPr>
          <p:cNvPr id="89092" name="Google Shape;308;g50e229d72d_0_348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endParaRPr lang="en-US"/>
          </a:p>
        </p:txBody>
      </p:sp>
      <p:sp>
        <p:nvSpPr>
          <p:cNvPr id="89093" name="Google Shape;309;g50e229d72d_0_348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094" name="Google Shape;310;g50e229d72d_0_34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/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Google Shape;799;g56345b4d2e_0_103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C069F66D-DB4F-4A93-9944-087CD587FFF3}" type="slidenum"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30</a:t>
            </a:fld>
            <a:endParaRPr lang="en-US" sz="1800"/>
          </a:p>
        </p:txBody>
      </p:sp>
      <p:sp>
        <p:nvSpPr>
          <p:cNvPr id="130051" name="Google Shape;800;g56345b4d2e_0_103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B3981522-945C-4988-948C-E147DAA2EEC2}" type="slidenum"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30</a:t>
            </a:fld>
            <a:endParaRPr lang="en-US" sz="1800"/>
          </a:p>
        </p:txBody>
      </p:sp>
      <p:sp>
        <p:nvSpPr>
          <p:cNvPr id="130052" name="Google Shape;801;g56345b4d2e_0_103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endParaRPr lang="en-US"/>
          </a:p>
        </p:txBody>
      </p:sp>
      <p:sp>
        <p:nvSpPr>
          <p:cNvPr id="130053" name="Google Shape;802;g56345b4d2e_0_10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0054" name="Google Shape;803;g56345b4d2e_0_10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/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Google Shape;799;g56345b4d2e_0_103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C069F66D-DB4F-4A93-9944-087CD587FFF3}" type="slidenum"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31</a:t>
            </a:fld>
            <a:endParaRPr lang="en-US" sz="1800"/>
          </a:p>
        </p:txBody>
      </p:sp>
      <p:sp>
        <p:nvSpPr>
          <p:cNvPr id="130051" name="Google Shape;800;g56345b4d2e_0_103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B3981522-945C-4988-948C-E147DAA2EEC2}" type="slidenum"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31</a:t>
            </a:fld>
            <a:endParaRPr lang="en-US" sz="1800"/>
          </a:p>
        </p:txBody>
      </p:sp>
      <p:sp>
        <p:nvSpPr>
          <p:cNvPr id="130052" name="Google Shape;801;g56345b4d2e_0_103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endParaRPr lang="en-US"/>
          </a:p>
        </p:txBody>
      </p:sp>
      <p:sp>
        <p:nvSpPr>
          <p:cNvPr id="130053" name="Google Shape;802;g56345b4d2e_0_10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0054" name="Google Shape;803;g56345b4d2e_0_10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/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Google Shape;799;g56345b4d2e_0_103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C069F66D-DB4F-4A93-9944-087CD587FFF3}" type="slidenum"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32</a:t>
            </a:fld>
            <a:endParaRPr lang="en-US" sz="1800"/>
          </a:p>
        </p:txBody>
      </p:sp>
      <p:sp>
        <p:nvSpPr>
          <p:cNvPr id="130051" name="Google Shape;800;g56345b4d2e_0_103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B3981522-945C-4988-948C-E147DAA2EEC2}" type="slidenum"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32</a:t>
            </a:fld>
            <a:endParaRPr lang="en-US" sz="1800"/>
          </a:p>
        </p:txBody>
      </p:sp>
      <p:sp>
        <p:nvSpPr>
          <p:cNvPr id="130052" name="Google Shape;801;g56345b4d2e_0_103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endParaRPr lang="en-US"/>
          </a:p>
        </p:txBody>
      </p:sp>
      <p:sp>
        <p:nvSpPr>
          <p:cNvPr id="130053" name="Google Shape;802;g56345b4d2e_0_10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0054" name="Google Shape;803;g56345b4d2e_0_10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/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Google Shape;799;g56345b4d2e_0_103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C069F66D-DB4F-4A93-9944-087CD587FFF3}" type="slidenum"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33</a:t>
            </a:fld>
            <a:endParaRPr lang="en-US" sz="1800"/>
          </a:p>
        </p:txBody>
      </p:sp>
      <p:sp>
        <p:nvSpPr>
          <p:cNvPr id="130051" name="Google Shape;800;g56345b4d2e_0_103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B3981522-945C-4988-948C-E147DAA2EEC2}" type="slidenum"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33</a:t>
            </a:fld>
            <a:endParaRPr lang="en-US" sz="1800"/>
          </a:p>
        </p:txBody>
      </p:sp>
      <p:sp>
        <p:nvSpPr>
          <p:cNvPr id="130052" name="Google Shape;801;g56345b4d2e_0_103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endParaRPr lang="en-US"/>
          </a:p>
        </p:txBody>
      </p:sp>
      <p:sp>
        <p:nvSpPr>
          <p:cNvPr id="130053" name="Google Shape;802;g56345b4d2e_0_10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0054" name="Google Shape;803;g56345b4d2e_0_10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/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Google Shape;799;g56345b4d2e_0_103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C069F66D-DB4F-4A93-9944-087CD587FFF3}" type="slidenum"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34</a:t>
            </a:fld>
            <a:endParaRPr lang="en-US" sz="1800"/>
          </a:p>
        </p:txBody>
      </p:sp>
      <p:sp>
        <p:nvSpPr>
          <p:cNvPr id="130051" name="Google Shape;800;g56345b4d2e_0_103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B3981522-945C-4988-948C-E147DAA2EEC2}" type="slidenum"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34</a:t>
            </a:fld>
            <a:endParaRPr lang="en-US" sz="1800"/>
          </a:p>
        </p:txBody>
      </p:sp>
      <p:sp>
        <p:nvSpPr>
          <p:cNvPr id="130052" name="Google Shape;801;g56345b4d2e_0_103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endParaRPr lang="en-US"/>
          </a:p>
        </p:txBody>
      </p:sp>
      <p:sp>
        <p:nvSpPr>
          <p:cNvPr id="130053" name="Google Shape;802;g56345b4d2e_0_10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0054" name="Google Shape;803;g56345b4d2e_0_10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/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Google Shape;799;g56345b4d2e_0_103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C069F66D-DB4F-4A93-9944-087CD587FFF3}" type="slidenum"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35</a:t>
            </a:fld>
            <a:endParaRPr lang="en-US" sz="1800"/>
          </a:p>
        </p:txBody>
      </p:sp>
      <p:sp>
        <p:nvSpPr>
          <p:cNvPr id="130051" name="Google Shape;800;g56345b4d2e_0_103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B3981522-945C-4988-948C-E147DAA2EEC2}" type="slidenum"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35</a:t>
            </a:fld>
            <a:endParaRPr lang="en-US" sz="1800"/>
          </a:p>
        </p:txBody>
      </p:sp>
      <p:sp>
        <p:nvSpPr>
          <p:cNvPr id="130052" name="Google Shape;801;g56345b4d2e_0_103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endParaRPr lang="en-US"/>
          </a:p>
        </p:txBody>
      </p:sp>
      <p:sp>
        <p:nvSpPr>
          <p:cNvPr id="130053" name="Google Shape;802;g56345b4d2e_0_10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0054" name="Google Shape;803;g56345b4d2e_0_10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/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Google Shape;799;g56345b4d2e_0_103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C069F66D-DB4F-4A93-9944-087CD587FFF3}" type="slidenum"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36</a:t>
            </a:fld>
            <a:endParaRPr lang="en-US" sz="1800"/>
          </a:p>
        </p:txBody>
      </p:sp>
      <p:sp>
        <p:nvSpPr>
          <p:cNvPr id="130051" name="Google Shape;800;g56345b4d2e_0_103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B3981522-945C-4988-948C-E147DAA2EEC2}" type="slidenum"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36</a:t>
            </a:fld>
            <a:endParaRPr lang="en-US" sz="1800"/>
          </a:p>
        </p:txBody>
      </p:sp>
      <p:sp>
        <p:nvSpPr>
          <p:cNvPr id="130052" name="Google Shape;801;g56345b4d2e_0_103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endParaRPr lang="en-US"/>
          </a:p>
        </p:txBody>
      </p:sp>
      <p:sp>
        <p:nvSpPr>
          <p:cNvPr id="130053" name="Google Shape;802;g56345b4d2e_0_10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0054" name="Google Shape;803;g56345b4d2e_0_10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/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Google Shape;799;g56345b4d2e_0_103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C069F66D-DB4F-4A93-9944-087CD587FFF3}" type="slidenum"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37</a:t>
            </a:fld>
            <a:endParaRPr lang="en-US" sz="1800"/>
          </a:p>
        </p:txBody>
      </p:sp>
      <p:sp>
        <p:nvSpPr>
          <p:cNvPr id="130051" name="Google Shape;800;g56345b4d2e_0_103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B3981522-945C-4988-948C-E147DAA2EEC2}" type="slidenum"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37</a:t>
            </a:fld>
            <a:endParaRPr lang="en-US" sz="1800"/>
          </a:p>
        </p:txBody>
      </p:sp>
      <p:sp>
        <p:nvSpPr>
          <p:cNvPr id="130052" name="Google Shape;801;g56345b4d2e_0_103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endParaRPr lang="en-US"/>
          </a:p>
        </p:txBody>
      </p:sp>
      <p:sp>
        <p:nvSpPr>
          <p:cNvPr id="130053" name="Google Shape;802;g56345b4d2e_0_10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0054" name="Google Shape;803;g56345b4d2e_0_10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/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Google Shape;799;g56345b4d2e_0_103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C069F66D-DB4F-4A93-9944-087CD587FFF3}" type="slidenum"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38</a:t>
            </a:fld>
            <a:endParaRPr lang="en-US" sz="1800"/>
          </a:p>
        </p:txBody>
      </p:sp>
      <p:sp>
        <p:nvSpPr>
          <p:cNvPr id="130051" name="Google Shape;800;g56345b4d2e_0_103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B3981522-945C-4988-948C-E147DAA2EEC2}" type="slidenum"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38</a:t>
            </a:fld>
            <a:endParaRPr lang="en-US" sz="1800"/>
          </a:p>
        </p:txBody>
      </p:sp>
      <p:sp>
        <p:nvSpPr>
          <p:cNvPr id="130052" name="Google Shape;801;g56345b4d2e_0_103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endParaRPr lang="en-US"/>
          </a:p>
        </p:txBody>
      </p:sp>
      <p:sp>
        <p:nvSpPr>
          <p:cNvPr id="130053" name="Google Shape;802;g56345b4d2e_0_10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0054" name="Google Shape;803;g56345b4d2e_0_10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/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Google Shape;799;g56345b4d2e_0_103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C069F66D-DB4F-4A93-9944-087CD587FFF3}" type="slidenum"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39</a:t>
            </a:fld>
            <a:endParaRPr lang="en-US" sz="1800"/>
          </a:p>
        </p:txBody>
      </p:sp>
      <p:sp>
        <p:nvSpPr>
          <p:cNvPr id="130051" name="Google Shape;800;g56345b4d2e_0_103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B3981522-945C-4988-948C-E147DAA2EEC2}" type="slidenum"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39</a:t>
            </a:fld>
            <a:endParaRPr lang="en-US" sz="1800"/>
          </a:p>
        </p:txBody>
      </p:sp>
      <p:sp>
        <p:nvSpPr>
          <p:cNvPr id="130052" name="Google Shape;801;g56345b4d2e_0_103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endParaRPr lang="en-US"/>
          </a:p>
        </p:txBody>
      </p:sp>
      <p:sp>
        <p:nvSpPr>
          <p:cNvPr id="130053" name="Google Shape;802;g56345b4d2e_0_10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0054" name="Google Shape;803;g56345b4d2e_0_10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/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Google Shape;369;g50e229d72d_0_405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DB19906B-940E-42D1-A911-565136FCCB5A}" type="slidenum"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4</a:t>
            </a:fld>
            <a:endParaRPr lang="en-US" sz="1800"/>
          </a:p>
        </p:txBody>
      </p:sp>
      <p:sp>
        <p:nvSpPr>
          <p:cNvPr id="94211" name="Google Shape;370;g50e229d72d_0_405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D6D07AC5-1EF0-438A-A3B9-ACFB0768E026}" type="slidenum"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4</a:t>
            </a:fld>
            <a:endParaRPr lang="en-US" sz="1800"/>
          </a:p>
        </p:txBody>
      </p:sp>
      <p:sp>
        <p:nvSpPr>
          <p:cNvPr id="94212" name="Google Shape;371;g50e229d72d_0_405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endParaRPr lang="en-US"/>
          </a:p>
        </p:txBody>
      </p:sp>
      <p:sp>
        <p:nvSpPr>
          <p:cNvPr id="94213" name="Google Shape;372;g50e229d72d_0_405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214" name="Google Shape;373;g50e229d72d_0_40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/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Google Shape;799;g56345b4d2e_0_103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C069F66D-DB4F-4A93-9944-087CD587FFF3}" type="slidenum"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40</a:t>
            </a:fld>
            <a:endParaRPr lang="en-US" sz="1800"/>
          </a:p>
        </p:txBody>
      </p:sp>
      <p:sp>
        <p:nvSpPr>
          <p:cNvPr id="130051" name="Google Shape;800;g56345b4d2e_0_103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B3981522-945C-4988-948C-E147DAA2EEC2}" type="slidenum"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40</a:t>
            </a:fld>
            <a:endParaRPr lang="en-US" sz="1800"/>
          </a:p>
        </p:txBody>
      </p:sp>
      <p:sp>
        <p:nvSpPr>
          <p:cNvPr id="130052" name="Google Shape;801;g56345b4d2e_0_103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endParaRPr lang="en-US"/>
          </a:p>
        </p:txBody>
      </p:sp>
      <p:sp>
        <p:nvSpPr>
          <p:cNvPr id="130053" name="Google Shape;802;g56345b4d2e_0_10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0054" name="Google Shape;803;g56345b4d2e_0_10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/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Google Shape;823;g56345b4d2e_0_117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A10533D5-EA56-4959-8D6C-12D918F7BD20}" type="slidenum"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41</a:t>
            </a:fld>
            <a:endParaRPr lang="en-US" sz="1800"/>
          </a:p>
        </p:txBody>
      </p:sp>
      <p:sp>
        <p:nvSpPr>
          <p:cNvPr id="132099" name="Google Shape;824;g56345b4d2e_0_117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8027A6EA-4AC4-4E8F-9FCE-24B09E30DC63}" type="slidenum"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41</a:t>
            </a:fld>
            <a:endParaRPr lang="en-US" sz="1800"/>
          </a:p>
        </p:txBody>
      </p:sp>
      <p:sp>
        <p:nvSpPr>
          <p:cNvPr id="132100" name="Google Shape;825;g56345b4d2e_0_117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endParaRPr lang="en-US"/>
          </a:p>
        </p:txBody>
      </p:sp>
      <p:sp>
        <p:nvSpPr>
          <p:cNvPr id="132101" name="Google Shape;826;g56345b4d2e_0_117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2102" name="Google Shape;827;g56345b4d2e_0_11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/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Google Shape;823;g56345b4d2e_0_117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A10533D5-EA56-4959-8D6C-12D918F7BD20}" type="slidenum"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42</a:t>
            </a:fld>
            <a:endParaRPr lang="en-US" sz="1800"/>
          </a:p>
        </p:txBody>
      </p:sp>
      <p:sp>
        <p:nvSpPr>
          <p:cNvPr id="132099" name="Google Shape;824;g56345b4d2e_0_117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8027A6EA-4AC4-4E8F-9FCE-24B09E30DC63}" type="slidenum"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42</a:t>
            </a:fld>
            <a:endParaRPr lang="en-US" sz="1800"/>
          </a:p>
        </p:txBody>
      </p:sp>
      <p:sp>
        <p:nvSpPr>
          <p:cNvPr id="132100" name="Google Shape;825;g56345b4d2e_0_117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endParaRPr lang="en-US"/>
          </a:p>
        </p:txBody>
      </p:sp>
      <p:sp>
        <p:nvSpPr>
          <p:cNvPr id="132101" name="Google Shape;826;g56345b4d2e_0_117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2102" name="Google Shape;827;g56345b4d2e_0_11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/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Google Shape;835;g56345b4d2e_0_131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86FC5743-BCF8-4D60-B584-00553AE16621}" type="slidenum"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43</a:t>
            </a:fld>
            <a:endParaRPr lang="en-US" sz="1800"/>
          </a:p>
        </p:txBody>
      </p:sp>
      <p:sp>
        <p:nvSpPr>
          <p:cNvPr id="133123" name="Google Shape;836;g56345b4d2e_0_131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E7E49D78-0FD7-445D-B0CA-F4CC2A190E10}" type="slidenum"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43</a:t>
            </a:fld>
            <a:endParaRPr lang="en-US" sz="1800"/>
          </a:p>
        </p:txBody>
      </p:sp>
      <p:sp>
        <p:nvSpPr>
          <p:cNvPr id="133124" name="Google Shape;837;g56345b4d2e_0_131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endParaRPr lang="en-US"/>
          </a:p>
        </p:txBody>
      </p:sp>
      <p:sp>
        <p:nvSpPr>
          <p:cNvPr id="133125" name="Google Shape;838;g56345b4d2e_0_131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126" name="Google Shape;839;g56345b4d2e_0_13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/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Google Shape;847;g56345b4d2e_0_143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E2676C4C-BE4B-4FB7-BA99-B1B9C35C4C5F}" type="slidenum"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44</a:t>
            </a:fld>
            <a:endParaRPr lang="en-US" sz="1800"/>
          </a:p>
        </p:txBody>
      </p:sp>
      <p:sp>
        <p:nvSpPr>
          <p:cNvPr id="134147" name="Google Shape;848;g56345b4d2e_0_143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BA8247C1-48B0-46E9-B2DA-68EC227ED4FB}" type="slidenum"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44</a:t>
            </a:fld>
            <a:endParaRPr lang="en-US" sz="1800"/>
          </a:p>
        </p:txBody>
      </p:sp>
      <p:sp>
        <p:nvSpPr>
          <p:cNvPr id="134148" name="Google Shape;849;g56345b4d2e_0_143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endParaRPr lang="en-US"/>
          </a:p>
        </p:txBody>
      </p:sp>
      <p:sp>
        <p:nvSpPr>
          <p:cNvPr id="134149" name="Google Shape;850;g56345b4d2e_0_14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4150" name="Google Shape;851;g56345b4d2e_0_14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/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Google Shape;516;g50e229d72d_0_494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999DAB44-08E1-44DD-B1B0-0976E207B814}" type="slidenum"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45</a:t>
            </a:fld>
            <a:endParaRPr lang="en-US" sz="1800"/>
          </a:p>
        </p:txBody>
      </p:sp>
      <p:sp>
        <p:nvSpPr>
          <p:cNvPr id="107523" name="Google Shape;517;g50e229d72d_0_494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F857C1D4-01EA-4511-98F4-02B03EF0575E}" type="slidenum"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45</a:t>
            </a:fld>
            <a:endParaRPr lang="en-US" sz="1800"/>
          </a:p>
        </p:txBody>
      </p:sp>
      <p:sp>
        <p:nvSpPr>
          <p:cNvPr id="107524" name="Google Shape;518;g50e229d72d_0_494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endParaRPr lang="en-US"/>
          </a:p>
        </p:txBody>
      </p:sp>
      <p:sp>
        <p:nvSpPr>
          <p:cNvPr id="107525" name="Google Shape;519;g50e229d72d_0_494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526" name="Google Shape;520;g50e229d72d_0_49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/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Google Shape;552;g50e229d72d_0_574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1EA24532-E8ED-40CD-AAD7-E9BF6EE6F9E7}" type="slidenum"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46</a:t>
            </a:fld>
            <a:endParaRPr lang="en-US" sz="1800"/>
          </a:p>
        </p:txBody>
      </p:sp>
      <p:sp>
        <p:nvSpPr>
          <p:cNvPr id="110595" name="Google Shape;553;g50e229d72d_0_574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81F50A34-36EB-40DB-A755-86AF595E16D3}" type="slidenum"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46</a:t>
            </a:fld>
            <a:endParaRPr lang="en-US" sz="1800"/>
          </a:p>
        </p:txBody>
      </p:sp>
      <p:sp>
        <p:nvSpPr>
          <p:cNvPr id="110596" name="Google Shape;554;g50e229d72d_0_574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endParaRPr lang="en-US"/>
          </a:p>
        </p:txBody>
      </p:sp>
      <p:sp>
        <p:nvSpPr>
          <p:cNvPr id="110597" name="Google Shape;555;g50e229d72d_0_574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598" name="Google Shape;556;g50e229d72d_0_57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/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Google Shape;552;g50e229d72d_0_574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1EA24532-E8ED-40CD-AAD7-E9BF6EE6F9E7}" type="slidenum"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47</a:t>
            </a:fld>
            <a:endParaRPr lang="en-US" sz="1800"/>
          </a:p>
        </p:txBody>
      </p:sp>
      <p:sp>
        <p:nvSpPr>
          <p:cNvPr id="110595" name="Google Shape;553;g50e229d72d_0_574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81F50A34-36EB-40DB-A755-86AF595E16D3}" type="slidenum"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47</a:t>
            </a:fld>
            <a:endParaRPr lang="en-US" sz="1800"/>
          </a:p>
        </p:txBody>
      </p:sp>
      <p:sp>
        <p:nvSpPr>
          <p:cNvPr id="110596" name="Google Shape;554;g50e229d72d_0_574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endParaRPr lang="en-US"/>
          </a:p>
        </p:txBody>
      </p:sp>
      <p:sp>
        <p:nvSpPr>
          <p:cNvPr id="110597" name="Google Shape;555;g50e229d72d_0_574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598" name="Google Shape;556;g50e229d72d_0_57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/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Google Shape;552;g50e229d72d_0_574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1EA24532-E8ED-40CD-AAD7-E9BF6EE6F9E7}" type="slidenum"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48</a:t>
            </a:fld>
            <a:endParaRPr lang="en-US" sz="1800"/>
          </a:p>
        </p:txBody>
      </p:sp>
      <p:sp>
        <p:nvSpPr>
          <p:cNvPr id="110595" name="Google Shape;553;g50e229d72d_0_574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81F50A34-36EB-40DB-A755-86AF595E16D3}" type="slidenum"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48</a:t>
            </a:fld>
            <a:endParaRPr lang="en-US" sz="1800"/>
          </a:p>
        </p:txBody>
      </p:sp>
      <p:sp>
        <p:nvSpPr>
          <p:cNvPr id="110596" name="Google Shape;554;g50e229d72d_0_574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endParaRPr lang="en-US"/>
          </a:p>
        </p:txBody>
      </p:sp>
      <p:sp>
        <p:nvSpPr>
          <p:cNvPr id="110597" name="Google Shape;555;g50e229d72d_0_574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598" name="Google Shape;556;g50e229d72d_0_57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/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Google Shape;552;g50e229d72d_0_574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1EA24532-E8ED-40CD-AAD7-E9BF6EE6F9E7}" type="slidenum"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49</a:t>
            </a:fld>
            <a:endParaRPr lang="en-US" sz="1800"/>
          </a:p>
        </p:txBody>
      </p:sp>
      <p:sp>
        <p:nvSpPr>
          <p:cNvPr id="110595" name="Google Shape;553;g50e229d72d_0_574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81F50A34-36EB-40DB-A755-86AF595E16D3}" type="slidenum"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49</a:t>
            </a:fld>
            <a:endParaRPr lang="en-US" sz="1800"/>
          </a:p>
        </p:txBody>
      </p:sp>
      <p:sp>
        <p:nvSpPr>
          <p:cNvPr id="110596" name="Google Shape;554;g50e229d72d_0_574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endParaRPr lang="en-US"/>
          </a:p>
        </p:txBody>
      </p:sp>
      <p:sp>
        <p:nvSpPr>
          <p:cNvPr id="110597" name="Google Shape;555;g50e229d72d_0_574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598" name="Google Shape;556;g50e229d72d_0_57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/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Google Shape;564;g50e229d72d_0_587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83D627F6-EF3C-46AA-89DD-0409367656E7}" type="slidenum"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5</a:t>
            </a:fld>
            <a:endParaRPr lang="en-US" sz="1800"/>
          </a:p>
        </p:txBody>
      </p:sp>
      <p:sp>
        <p:nvSpPr>
          <p:cNvPr id="111619" name="Google Shape;565;g50e229d72d_0_587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DE6E1880-7B22-46BE-BAE8-4A70D3DFA937}" type="slidenum"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5</a:t>
            </a:fld>
            <a:endParaRPr lang="en-US" sz="1800"/>
          </a:p>
        </p:txBody>
      </p:sp>
      <p:sp>
        <p:nvSpPr>
          <p:cNvPr id="111620" name="Google Shape;566;g50e229d72d_0_587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endParaRPr lang="en-US"/>
          </a:p>
        </p:txBody>
      </p:sp>
      <p:sp>
        <p:nvSpPr>
          <p:cNvPr id="111621" name="Google Shape;567;g50e229d72d_0_587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622" name="Google Shape;568;g50e229d72d_0_58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/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Google Shape;552;g50e229d72d_0_574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1EA24532-E8ED-40CD-AAD7-E9BF6EE6F9E7}" type="slidenum"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50</a:t>
            </a:fld>
            <a:endParaRPr lang="en-US" sz="1800"/>
          </a:p>
        </p:txBody>
      </p:sp>
      <p:sp>
        <p:nvSpPr>
          <p:cNvPr id="110595" name="Google Shape;553;g50e229d72d_0_574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81F50A34-36EB-40DB-A755-86AF595E16D3}" type="slidenum"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50</a:t>
            </a:fld>
            <a:endParaRPr lang="en-US" sz="1800"/>
          </a:p>
        </p:txBody>
      </p:sp>
      <p:sp>
        <p:nvSpPr>
          <p:cNvPr id="110596" name="Google Shape;554;g50e229d72d_0_574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endParaRPr lang="en-US"/>
          </a:p>
        </p:txBody>
      </p:sp>
      <p:sp>
        <p:nvSpPr>
          <p:cNvPr id="110597" name="Google Shape;555;g50e229d72d_0_574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598" name="Google Shape;556;g50e229d72d_0_57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/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Google Shape;86;g5529a3b684_0_25:notes"/>
          <p:cNvSpPr>
            <a:spLocks noChangeArrowheads="1"/>
          </p:cNvSpPr>
          <p:nvPr/>
        </p:nvSpPr>
        <p:spPr bwMode="auto">
          <a:xfrm>
            <a:off x="4018007" y="9721107"/>
            <a:ext cx="3054999" cy="4850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425FBE91-ECE7-4CE8-B7E2-ACA3BC67C6C0}" type="slidenum">
              <a:rPr lang="en-US">
                <a:cs typeface="Times New Roman" panose="02020603050405020304" pitchFamily="18" charset="0"/>
                <a:sym typeface="Times New Roman" panose="02020603050405020304" pitchFamily="18" charset="0"/>
              </a:rPr>
              <a:t>51</a:t>
            </a:fld>
            <a:endParaRPr lang="en-US" sz="1800"/>
          </a:p>
        </p:txBody>
      </p:sp>
      <p:sp>
        <p:nvSpPr>
          <p:cNvPr id="47107" name="Google Shape;87;g5529a3b684_0_25:notes"/>
          <p:cNvSpPr>
            <a:spLocks noChangeArrowheads="1"/>
          </p:cNvSpPr>
          <p:nvPr/>
        </p:nvSpPr>
        <p:spPr bwMode="auto">
          <a:xfrm>
            <a:off x="4018008" y="9721106"/>
            <a:ext cx="3058286" cy="4886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BD14EB1D-0CF9-43AD-A482-19FFE8ACCF43}" type="slidenum">
              <a:rPr lang="en-US">
                <a:cs typeface="Times New Roman" panose="02020603050405020304" pitchFamily="18" charset="0"/>
                <a:sym typeface="Times New Roman" panose="02020603050405020304" pitchFamily="18" charset="0"/>
              </a:rPr>
              <a:t>51</a:t>
            </a:fld>
            <a:endParaRPr lang="en-US" sz="1800"/>
          </a:p>
        </p:txBody>
      </p:sp>
      <p:sp>
        <p:nvSpPr>
          <p:cNvPr id="47108" name="Google Shape;88;g5529a3b684_0_25:notes"/>
          <p:cNvSpPr>
            <a:spLocks noChangeArrowheads="1"/>
          </p:cNvSpPr>
          <p:nvPr/>
        </p:nvSpPr>
        <p:spPr bwMode="auto">
          <a:xfrm>
            <a:off x="711574" y="4861442"/>
            <a:ext cx="5664649" cy="458958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16" tIns="91416" rIns="91416" bIns="91416" anchor="ctr"/>
          <a:lstStyle/>
          <a:p>
            <a:pPr>
              <a:spcBef>
                <a:spcPct val="0"/>
              </a:spcBef>
              <a:buFontTx/>
              <a:buNone/>
            </a:pPr>
            <a:endParaRPr lang="en-US"/>
          </a:p>
        </p:txBody>
      </p:sp>
      <p:sp>
        <p:nvSpPr>
          <p:cNvPr id="47109" name="Google Shape;89;g5529a3b684_0_25:notes"/>
          <p:cNvSpPr>
            <a:spLocks noGrp="1"/>
          </p:cNvSpPr>
          <p:nvPr>
            <p:ph type="body" idx="1"/>
          </p:nvPr>
        </p:nvSpPr>
        <p:spPr>
          <a:xfrm>
            <a:off x="711574" y="4861442"/>
            <a:ext cx="5649860" cy="4575370"/>
          </a:xfrm>
          <a:noFill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r>
              <a:rPr lang="en-US">
                <a:hlinkClick r:id="rId3"/>
              </a:rPr>
              <a:t>https://github.com/SFML/SFML/issues/2139</a:t>
            </a:r>
            <a:endParaRPr lang="en-US"/>
          </a:p>
          <a:p>
            <a:endParaRPr lang="en-US"/>
          </a:p>
        </p:txBody>
      </p:sp>
      <p:sp>
        <p:nvSpPr>
          <p:cNvPr id="47110" name="Google Shape;90;g5529a3b684_0_2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Google Shape;98;g5529a3b684_0_274:notes"/>
          <p:cNvSpPr>
            <a:spLocks noChangeArrowheads="1"/>
          </p:cNvSpPr>
          <p:nvPr/>
        </p:nvSpPr>
        <p:spPr bwMode="auto">
          <a:xfrm>
            <a:off x="4018007" y="9721107"/>
            <a:ext cx="3054999" cy="4850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1F2CA906-87BE-4977-908F-313F80C963C5}" type="slidenum">
              <a:rPr lang="en-US">
                <a:cs typeface="Times New Roman" panose="02020603050405020304" pitchFamily="18" charset="0"/>
                <a:sym typeface="Times New Roman" panose="02020603050405020304" pitchFamily="18" charset="0"/>
              </a:rPr>
              <a:t>52</a:t>
            </a:fld>
            <a:endParaRPr lang="en-US" sz="1800"/>
          </a:p>
        </p:txBody>
      </p:sp>
      <p:sp>
        <p:nvSpPr>
          <p:cNvPr id="48131" name="Google Shape;99;g5529a3b684_0_274:notes"/>
          <p:cNvSpPr>
            <a:spLocks noChangeArrowheads="1"/>
          </p:cNvSpPr>
          <p:nvPr/>
        </p:nvSpPr>
        <p:spPr bwMode="auto">
          <a:xfrm>
            <a:off x="4018008" y="9721106"/>
            <a:ext cx="3058286" cy="4886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2ED720A6-DF44-4248-A80C-4CB6BEF8B74C}" type="slidenum">
              <a:rPr lang="en-US">
                <a:cs typeface="Times New Roman" panose="02020603050405020304" pitchFamily="18" charset="0"/>
                <a:sym typeface="Times New Roman" panose="02020603050405020304" pitchFamily="18" charset="0"/>
              </a:rPr>
              <a:t>52</a:t>
            </a:fld>
            <a:endParaRPr lang="en-US" sz="1800"/>
          </a:p>
        </p:txBody>
      </p:sp>
      <p:sp>
        <p:nvSpPr>
          <p:cNvPr id="48132" name="Google Shape;100;g5529a3b684_0_274:notes"/>
          <p:cNvSpPr>
            <a:spLocks noChangeArrowheads="1"/>
          </p:cNvSpPr>
          <p:nvPr/>
        </p:nvSpPr>
        <p:spPr bwMode="auto">
          <a:xfrm>
            <a:off x="711574" y="4861442"/>
            <a:ext cx="5664649" cy="458958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16" tIns="91416" rIns="91416" bIns="91416" anchor="ctr"/>
          <a:lstStyle/>
          <a:p>
            <a:pPr>
              <a:spcBef>
                <a:spcPct val="0"/>
              </a:spcBef>
              <a:buFontTx/>
              <a:buNone/>
            </a:pPr>
            <a:endParaRPr lang="en-US"/>
          </a:p>
        </p:txBody>
      </p:sp>
      <p:sp>
        <p:nvSpPr>
          <p:cNvPr id="48133" name="Google Shape;101;g5529a3b684_0_274:notes"/>
          <p:cNvSpPr>
            <a:spLocks noGrp="1"/>
          </p:cNvSpPr>
          <p:nvPr>
            <p:ph type="body" idx="1"/>
          </p:nvPr>
        </p:nvSpPr>
        <p:spPr>
          <a:xfrm>
            <a:off x="711574" y="4861442"/>
            <a:ext cx="5649860" cy="4575370"/>
          </a:xfrm>
          <a:noFill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48134" name="Google Shape;102;g5529a3b684_0_27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Google Shape;86;g5529a3b684_0_25:notes"/>
          <p:cNvSpPr>
            <a:spLocks noChangeArrowheads="1"/>
          </p:cNvSpPr>
          <p:nvPr/>
        </p:nvSpPr>
        <p:spPr bwMode="auto">
          <a:xfrm>
            <a:off x="4018007" y="9721107"/>
            <a:ext cx="3054999" cy="4850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81C4CD20-A597-4062-9390-393D74E0C27E}" type="slidenum">
              <a:rPr lang="en-US">
                <a:cs typeface="Times New Roman" panose="02020603050405020304" pitchFamily="18" charset="0"/>
                <a:sym typeface="Times New Roman" panose="02020603050405020304" pitchFamily="18" charset="0"/>
              </a:rPr>
              <a:t>53</a:t>
            </a:fld>
            <a:endParaRPr lang="en-US" sz="1800"/>
          </a:p>
        </p:txBody>
      </p:sp>
      <p:sp>
        <p:nvSpPr>
          <p:cNvPr id="49155" name="Google Shape;87;g5529a3b684_0_25:notes"/>
          <p:cNvSpPr>
            <a:spLocks noChangeArrowheads="1"/>
          </p:cNvSpPr>
          <p:nvPr/>
        </p:nvSpPr>
        <p:spPr bwMode="auto">
          <a:xfrm>
            <a:off x="4018008" y="9721106"/>
            <a:ext cx="3058286" cy="4886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D015F6D0-3722-479B-A32F-CB18D53F04E4}" type="slidenum">
              <a:rPr lang="en-US">
                <a:cs typeface="Times New Roman" panose="02020603050405020304" pitchFamily="18" charset="0"/>
                <a:sym typeface="Times New Roman" panose="02020603050405020304" pitchFamily="18" charset="0"/>
              </a:rPr>
              <a:t>53</a:t>
            </a:fld>
            <a:endParaRPr lang="en-US" sz="1800"/>
          </a:p>
        </p:txBody>
      </p:sp>
      <p:sp>
        <p:nvSpPr>
          <p:cNvPr id="49156" name="Google Shape;88;g5529a3b684_0_25:notes"/>
          <p:cNvSpPr>
            <a:spLocks noChangeArrowheads="1"/>
          </p:cNvSpPr>
          <p:nvPr/>
        </p:nvSpPr>
        <p:spPr bwMode="auto">
          <a:xfrm>
            <a:off x="711574" y="4861442"/>
            <a:ext cx="5664649" cy="458958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16" tIns="91416" rIns="91416" bIns="91416" anchor="ctr"/>
          <a:lstStyle/>
          <a:p>
            <a:pPr>
              <a:spcBef>
                <a:spcPct val="0"/>
              </a:spcBef>
              <a:buFontTx/>
              <a:buNone/>
            </a:pPr>
            <a:endParaRPr lang="en-US"/>
          </a:p>
        </p:txBody>
      </p:sp>
      <p:sp>
        <p:nvSpPr>
          <p:cNvPr id="49157" name="Google Shape;89;g5529a3b684_0_25:notes"/>
          <p:cNvSpPr>
            <a:spLocks noGrp="1"/>
          </p:cNvSpPr>
          <p:nvPr>
            <p:ph type="body" idx="1"/>
          </p:nvPr>
        </p:nvSpPr>
        <p:spPr>
          <a:xfrm>
            <a:off x="711574" y="4861442"/>
            <a:ext cx="5649860" cy="4575370"/>
          </a:xfrm>
          <a:noFill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49158" name="Google Shape;90;g5529a3b684_0_2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Google Shape;111;g5529a3b684_0_289:notes"/>
          <p:cNvSpPr>
            <a:spLocks noChangeArrowheads="1"/>
          </p:cNvSpPr>
          <p:nvPr/>
        </p:nvSpPr>
        <p:spPr bwMode="auto">
          <a:xfrm>
            <a:off x="4018007" y="9721108"/>
            <a:ext cx="3054999" cy="4850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75AEC678-BE6C-4BA7-B530-A6BF2E8D6B5E}" type="slidenum">
              <a:rPr lang="en-US">
                <a:cs typeface="Times New Roman" panose="02020603050405020304" pitchFamily="18" charset="0"/>
                <a:sym typeface="Times New Roman" panose="02020603050405020304" pitchFamily="18" charset="0"/>
              </a:rPr>
              <a:t>54</a:t>
            </a:fld>
            <a:endParaRPr lang="en-US" sz="1800"/>
          </a:p>
        </p:txBody>
      </p:sp>
      <p:sp>
        <p:nvSpPr>
          <p:cNvPr id="50179" name="Google Shape;112;g5529a3b684_0_289:notes"/>
          <p:cNvSpPr>
            <a:spLocks noChangeArrowheads="1"/>
          </p:cNvSpPr>
          <p:nvPr/>
        </p:nvSpPr>
        <p:spPr bwMode="auto">
          <a:xfrm>
            <a:off x="4018009" y="9721106"/>
            <a:ext cx="3058286" cy="4886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910E8837-F492-4DC2-B073-FB1574A5273B}" type="slidenum">
              <a:rPr lang="en-US">
                <a:cs typeface="Times New Roman" panose="02020603050405020304" pitchFamily="18" charset="0"/>
                <a:sym typeface="Times New Roman" panose="02020603050405020304" pitchFamily="18" charset="0"/>
              </a:rPr>
              <a:t>54</a:t>
            </a:fld>
            <a:endParaRPr lang="en-US" sz="1800"/>
          </a:p>
        </p:txBody>
      </p:sp>
      <p:sp>
        <p:nvSpPr>
          <p:cNvPr id="50180" name="Google Shape;113;g5529a3b684_0_289:notes"/>
          <p:cNvSpPr>
            <a:spLocks noChangeArrowheads="1"/>
          </p:cNvSpPr>
          <p:nvPr/>
        </p:nvSpPr>
        <p:spPr bwMode="auto">
          <a:xfrm>
            <a:off x="711574" y="4861443"/>
            <a:ext cx="5664649" cy="458958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07" tIns="91407" rIns="91407" bIns="91407" anchor="ctr"/>
          <a:lstStyle/>
          <a:p>
            <a:pPr>
              <a:spcBef>
                <a:spcPct val="0"/>
              </a:spcBef>
              <a:buFontTx/>
              <a:buNone/>
            </a:pPr>
            <a:endParaRPr lang="en-US"/>
          </a:p>
        </p:txBody>
      </p:sp>
      <p:sp>
        <p:nvSpPr>
          <p:cNvPr id="50181" name="Google Shape;114;g5529a3b684_0_289:notes"/>
          <p:cNvSpPr>
            <a:spLocks noGrp="1"/>
          </p:cNvSpPr>
          <p:nvPr>
            <p:ph type="body" idx="1"/>
          </p:nvPr>
        </p:nvSpPr>
        <p:spPr>
          <a:xfrm>
            <a:off x="711574" y="4861443"/>
            <a:ext cx="5649860" cy="4575370"/>
          </a:xfrm>
          <a:noFill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50182" name="Google Shape;115;g5529a3b684_0_28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Google Shape;207;g5529a3b684_0_389:notes"/>
          <p:cNvSpPr>
            <a:spLocks noChangeArrowheads="1"/>
          </p:cNvSpPr>
          <p:nvPr/>
        </p:nvSpPr>
        <p:spPr bwMode="auto">
          <a:xfrm>
            <a:off x="4018007" y="9721107"/>
            <a:ext cx="3054999" cy="4850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CD5B83BD-04C7-41B6-AD81-8F830EE4DF30}" type="slidenum">
              <a:rPr lang="en-US">
                <a:cs typeface="Times New Roman" panose="02020603050405020304" pitchFamily="18" charset="0"/>
                <a:sym typeface="Times New Roman" panose="02020603050405020304" pitchFamily="18" charset="0"/>
              </a:rPr>
              <a:t>55</a:t>
            </a:fld>
            <a:endParaRPr lang="en-US" sz="1800"/>
          </a:p>
        </p:txBody>
      </p:sp>
      <p:sp>
        <p:nvSpPr>
          <p:cNvPr id="56323" name="Google Shape;208;g5529a3b684_0_389:notes"/>
          <p:cNvSpPr>
            <a:spLocks noChangeArrowheads="1"/>
          </p:cNvSpPr>
          <p:nvPr/>
        </p:nvSpPr>
        <p:spPr bwMode="auto">
          <a:xfrm>
            <a:off x="4018008" y="9721106"/>
            <a:ext cx="3058286" cy="4886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8A1D938C-051D-44AB-9C24-250A6C61F0DA}" type="slidenum">
              <a:rPr lang="en-US">
                <a:cs typeface="Times New Roman" panose="02020603050405020304" pitchFamily="18" charset="0"/>
                <a:sym typeface="Times New Roman" panose="02020603050405020304" pitchFamily="18" charset="0"/>
              </a:rPr>
              <a:t>55</a:t>
            </a:fld>
            <a:endParaRPr lang="en-US" sz="1800"/>
          </a:p>
        </p:txBody>
      </p:sp>
      <p:sp>
        <p:nvSpPr>
          <p:cNvPr id="56324" name="Google Shape;209;g5529a3b684_0_389:notes"/>
          <p:cNvSpPr>
            <a:spLocks noChangeArrowheads="1"/>
          </p:cNvSpPr>
          <p:nvPr/>
        </p:nvSpPr>
        <p:spPr bwMode="auto">
          <a:xfrm>
            <a:off x="711574" y="4861442"/>
            <a:ext cx="5664649" cy="458958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16" tIns="91416" rIns="91416" bIns="91416" anchor="ctr"/>
          <a:lstStyle/>
          <a:p>
            <a:pPr>
              <a:spcBef>
                <a:spcPct val="0"/>
              </a:spcBef>
              <a:buFontTx/>
              <a:buNone/>
            </a:pPr>
            <a:endParaRPr lang="en-US"/>
          </a:p>
        </p:txBody>
      </p:sp>
      <p:sp>
        <p:nvSpPr>
          <p:cNvPr id="56325" name="Google Shape;210;g5529a3b684_0_389:notes"/>
          <p:cNvSpPr>
            <a:spLocks noGrp="1"/>
          </p:cNvSpPr>
          <p:nvPr>
            <p:ph type="body" idx="1"/>
          </p:nvPr>
        </p:nvSpPr>
        <p:spPr>
          <a:xfrm>
            <a:off x="711574" y="4861442"/>
            <a:ext cx="5649860" cy="4575370"/>
          </a:xfrm>
          <a:noFill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56326" name="Google Shape;211;g5529a3b684_0_38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Google Shape;207;g5529a3b684_0_389:notes"/>
          <p:cNvSpPr>
            <a:spLocks noChangeArrowheads="1"/>
          </p:cNvSpPr>
          <p:nvPr/>
        </p:nvSpPr>
        <p:spPr bwMode="auto">
          <a:xfrm>
            <a:off x="4018007" y="9721107"/>
            <a:ext cx="3054999" cy="4850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CD5B83BD-04C7-41B6-AD81-8F830EE4DF30}" type="slidenum">
              <a:rPr lang="en-US">
                <a:cs typeface="Times New Roman" panose="02020603050405020304" pitchFamily="18" charset="0"/>
                <a:sym typeface="Times New Roman" panose="02020603050405020304" pitchFamily="18" charset="0"/>
              </a:rPr>
              <a:t>56</a:t>
            </a:fld>
            <a:endParaRPr lang="en-US" sz="1800"/>
          </a:p>
        </p:txBody>
      </p:sp>
      <p:sp>
        <p:nvSpPr>
          <p:cNvPr id="56323" name="Google Shape;208;g5529a3b684_0_389:notes"/>
          <p:cNvSpPr>
            <a:spLocks noChangeArrowheads="1"/>
          </p:cNvSpPr>
          <p:nvPr/>
        </p:nvSpPr>
        <p:spPr bwMode="auto">
          <a:xfrm>
            <a:off x="4018008" y="9721106"/>
            <a:ext cx="3058286" cy="4886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8A1D938C-051D-44AB-9C24-250A6C61F0DA}" type="slidenum">
              <a:rPr lang="en-US">
                <a:cs typeface="Times New Roman" panose="02020603050405020304" pitchFamily="18" charset="0"/>
                <a:sym typeface="Times New Roman" panose="02020603050405020304" pitchFamily="18" charset="0"/>
              </a:rPr>
              <a:t>56</a:t>
            </a:fld>
            <a:endParaRPr lang="en-US" sz="1800"/>
          </a:p>
        </p:txBody>
      </p:sp>
      <p:sp>
        <p:nvSpPr>
          <p:cNvPr id="56324" name="Google Shape;209;g5529a3b684_0_389:notes"/>
          <p:cNvSpPr>
            <a:spLocks noChangeArrowheads="1"/>
          </p:cNvSpPr>
          <p:nvPr/>
        </p:nvSpPr>
        <p:spPr bwMode="auto">
          <a:xfrm>
            <a:off x="711574" y="4861442"/>
            <a:ext cx="5664649" cy="458958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16" tIns="91416" rIns="91416" bIns="91416" anchor="ctr"/>
          <a:lstStyle/>
          <a:p>
            <a:pPr>
              <a:spcBef>
                <a:spcPct val="0"/>
              </a:spcBef>
              <a:buFontTx/>
              <a:buNone/>
            </a:pPr>
            <a:endParaRPr lang="en-US"/>
          </a:p>
        </p:txBody>
      </p:sp>
      <p:sp>
        <p:nvSpPr>
          <p:cNvPr id="56325" name="Google Shape;210;g5529a3b684_0_389:notes"/>
          <p:cNvSpPr>
            <a:spLocks noGrp="1"/>
          </p:cNvSpPr>
          <p:nvPr>
            <p:ph type="body" idx="1"/>
          </p:nvPr>
        </p:nvSpPr>
        <p:spPr>
          <a:xfrm>
            <a:off x="711574" y="4861442"/>
            <a:ext cx="5649860" cy="4575370"/>
          </a:xfrm>
          <a:noFill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56326" name="Google Shape;211;g5529a3b684_0_38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Google Shape;207;g5529a3b684_0_389:notes"/>
          <p:cNvSpPr>
            <a:spLocks noChangeArrowheads="1"/>
          </p:cNvSpPr>
          <p:nvPr/>
        </p:nvSpPr>
        <p:spPr bwMode="auto">
          <a:xfrm>
            <a:off x="4018007" y="9721107"/>
            <a:ext cx="3054999" cy="4850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CD5B83BD-04C7-41B6-AD81-8F830EE4DF30}" type="slidenum">
              <a:rPr lang="en-US">
                <a:cs typeface="Times New Roman" panose="02020603050405020304" pitchFamily="18" charset="0"/>
                <a:sym typeface="Times New Roman" panose="02020603050405020304" pitchFamily="18" charset="0"/>
              </a:rPr>
              <a:t>57</a:t>
            </a:fld>
            <a:endParaRPr lang="en-US" sz="1800"/>
          </a:p>
        </p:txBody>
      </p:sp>
      <p:sp>
        <p:nvSpPr>
          <p:cNvPr id="56323" name="Google Shape;208;g5529a3b684_0_389:notes"/>
          <p:cNvSpPr>
            <a:spLocks noChangeArrowheads="1"/>
          </p:cNvSpPr>
          <p:nvPr/>
        </p:nvSpPr>
        <p:spPr bwMode="auto">
          <a:xfrm>
            <a:off x="4018008" y="9721106"/>
            <a:ext cx="3058286" cy="4886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8A1D938C-051D-44AB-9C24-250A6C61F0DA}" type="slidenum">
              <a:rPr lang="en-US">
                <a:cs typeface="Times New Roman" panose="02020603050405020304" pitchFamily="18" charset="0"/>
                <a:sym typeface="Times New Roman" panose="02020603050405020304" pitchFamily="18" charset="0"/>
              </a:rPr>
              <a:t>57</a:t>
            </a:fld>
            <a:endParaRPr lang="en-US" sz="1800"/>
          </a:p>
        </p:txBody>
      </p:sp>
      <p:sp>
        <p:nvSpPr>
          <p:cNvPr id="56324" name="Google Shape;209;g5529a3b684_0_389:notes"/>
          <p:cNvSpPr>
            <a:spLocks noChangeArrowheads="1"/>
          </p:cNvSpPr>
          <p:nvPr/>
        </p:nvSpPr>
        <p:spPr bwMode="auto">
          <a:xfrm>
            <a:off x="711574" y="4861442"/>
            <a:ext cx="5664649" cy="458958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16" tIns="91416" rIns="91416" bIns="91416" anchor="ctr"/>
          <a:lstStyle/>
          <a:p>
            <a:pPr>
              <a:spcBef>
                <a:spcPct val="0"/>
              </a:spcBef>
              <a:buFontTx/>
              <a:buNone/>
            </a:pPr>
            <a:endParaRPr lang="en-US"/>
          </a:p>
        </p:txBody>
      </p:sp>
      <p:sp>
        <p:nvSpPr>
          <p:cNvPr id="56325" name="Google Shape;210;g5529a3b684_0_389:notes"/>
          <p:cNvSpPr>
            <a:spLocks noGrp="1"/>
          </p:cNvSpPr>
          <p:nvPr>
            <p:ph type="body" idx="1"/>
          </p:nvPr>
        </p:nvSpPr>
        <p:spPr>
          <a:xfrm>
            <a:off x="711574" y="4861442"/>
            <a:ext cx="5649860" cy="4575370"/>
          </a:xfrm>
          <a:noFill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56326" name="Google Shape;211;g5529a3b684_0_38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Google Shape;207;g5529a3b684_0_389:notes"/>
          <p:cNvSpPr>
            <a:spLocks noChangeArrowheads="1"/>
          </p:cNvSpPr>
          <p:nvPr/>
        </p:nvSpPr>
        <p:spPr bwMode="auto">
          <a:xfrm>
            <a:off x="4018007" y="9721107"/>
            <a:ext cx="3054999" cy="4850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CD5B83BD-04C7-41B6-AD81-8F830EE4DF30}" type="slidenum">
              <a:rPr lang="en-US">
                <a:cs typeface="Times New Roman" panose="02020603050405020304" pitchFamily="18" charset="0"/>
                <a:sym typeface="Times New Roman" panose="02020603050405020304" pitchFamily="18" charset="0"/>
              </a:rPr>
              <a:t>58</a:t>
            </a:fld>
            <a:endParaRPr lang="en-US" sz="1800"/>
          </a:p>
        </p:txBody>
      </p:sp>
      <p:sp>
        <p:nvSpPr>
          <p:cNvPr id="56323" name="Google Shape;208;g5529a3b684_0_389:notes"/>
          <p:cNvSpPr>
            <a:spLocks noChangeArrowheads="1"/>
          </p:cNvSpPr>
          <p:nvPr/>
        </p:nvSpPr>
        <p:spPr bwMode="auto">
          <a:xfrm>
            <a:off x="4018008" y="9721106"/>
            <a:ext cx="3058286" cy="4886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8A1D938C-051D-44AB-9C24-250A6C61F0DA}" type="slidenum">
              <a:rPr lang="en-US">
                <a:cs typeface="Times New Roman" panose="02020603050405020304" pitchFamily="18" charset="0"/>
                <a:sym typeface="Times New Roman" panose="02020603050405020304" pitchFamily="18" charset="0"/>
              </a:rPr>
              <a:t>58</a:t>
            </a:fld>
            <a:endParaRPr lang="en-US" sz="1800"/>
          </a:p>
        </p:txBody>
      </p:sp>
      <p:sp>
        <p:nvSpPr>
          <p:cNvPr id="56324" name="Google Shape;209;g5529a3b684_0_389:notes"/>
          <p:cNvSpPr>
            <a:spLocks noChangeArrowheads="1"/>
          </p:cNvSpPr>
          <p:nvPr/>
        </p:nvSpPr>
        <p:spPr bwMode="auto">
          <a:xfrm>
            <a:off x="711574" y="4861442"/>
            <a:ext cx="5664649" cy="458958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16" tIns="91416" rIns="91416" bIns="91416" anchor="ctr"/>
          <a:lstStyle/>
          <a:p>
            <a:pPr>
              <a:spcBef>
                <a:spcPct val="0"/>
              </a:spcBef>
              <a:buFontTx/>
              <a:buNone/>
            </a:pPr>
            <a:endParaRPr lang="en-US"/>
          </a:p>
        </p:txBody>
      </p:sp>
      <p:sp>
        <p:nvSpPr>
          <p:cNvPr id="56325" name="Google Shape;210;g5529a3b684_0_389:notes"/>
          <p:cNvSpPr>
            <a:spLocks noGrp="1"/>
          </p:cNvSpPr>
          <p:nvPr>
            <p:ph type="body" idx="1"/>
          </p:nvPr>
        </p:nvSpPr>
        <p:spPr>
          <a:xfrm>
            <a:off x="711574" y="4861442"/>
            <a:ext cx="5649860" cy="4575370"/>
          </a:xfrm>
          <a:noFill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56326" name="Google Shape;211;g5529a3b684_0_38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Google Shape;207;g5529a3b684_0_389:notes"/>
          <p:cNvSpPr>
            <a:spLocks noChangeArrowheads="1"/>
          </p:cNvSpPr>
          <p:nvPr/>
        </p:nvSpPr>
        <p:spPr bwMode="auto">
          <a:xfrm>
            <a:off x="4018007" y="9721107"/>
            <a:ext cx="3054999" cy="4850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CD5B83BD-04C7-41B6-AD81-8F830EE4DF30}" type="slidenum">
              <a:rPr lang="en-US">
                <a:cs typeface="Times New Roman" panose="02020603050405020304" pitchFamily="18" charset="0"/>
                <a:sym typeface="Times New Roman" panose="02020603050405020304" pitchFamily="18" charset="0"/>
              </a:rPr>
              <a:t>59</a:t>
            </a:fld>
            <a:endParaRPr lang="en-US" sz="1800"/>
          </a:p>
        </p:txBody>
      </p:sp>
      <p:sp>
        <p:nvSpPr>
          <p:cNvPr id="56323" name="Google Shape;208;g5529a3b684_0_389:notes"/>
          <p:cNvSpPr>
            <a:spLocks noChangeArrowheads="1"/>
          </p:cNvSpPr>
          <p:nvPr/>
        </p:nvSpPr>
        <p:spPr bwMode="auto">
          <a:xfrm>
            <a:off x="4018008" y="9721106"/>
            <a:ext cx="3058286" cy="4886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8A1D938C-051D-44AB-9C24-250A6C61F0DA}" type="slidenum">
              <a:rPr lang="en-US">
                <a:cs typeface="Times New Roman" panose="02020603050405020304" pitchFamily="18" charset="0"/>
                <a:sym typeface="Times New Roman" panose="02020603050405020304" pitchFamily="18" charset="0"/>
              </a:rPr>
              <a:t>59</a:t>
            </a:fld>
            <a:endParaRPr lang="en-US" sz="1800"/>
          </a:p>
        </p:txBody>
      </p:sp>
      <p:sp>
        <p:nvSpPr>
          <p:cNvPr id="56324" name="Google Shape;209;g5529a3b684_0_389:notes"/>
          <p:cNvSpPr>
            <a:spLocks noChangeArrowheads="1"/>
          </p:cNvSpPr>
          <p:nvPr/>
        </p:nvSpPr>
        <p:spPr bwMode="auto">
          <a:xfrm>
            <a:off x="711574" y="4861442"/>
            <a:ext cx="5664649" cy="458958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16" tIns="91416" rIns="91416" bIns="91416" anchor="ctr"/>
          <a:lstStyle/>
          <a:p>
            <a:pPr>
              <a:spcBef>
                <a:spcPct val="0"/>
              </a:spcBef>
              <a:buFontTx/>
              <a:buNone/>
            </a:pPr>
            <a:endParaRPr lang="en-US"/>
          </a:p>
        </p:txBody>
      </p:sp>
      <p:sp>
        <p:nvSpPr>
          <p:cNvPr id="56325" name="Google Shape;210;g5529a3b684_0_389:notes"/>
          <p:cNvSpPr>
            <a:spLocks noGrp="1"/>
          </p:cNvSpPr>
          <p:nvPr>
            <p:ph type="body" idx="1"/>
          </p:nvPr>
        </p:nvSpPr>
        <p:spPr>
          <a:xfrm>
            <a:off x="711574" y="4861442"/>
            <a:ext cx="5649860" cy="4575370"/>
          </a:xfrm>
          <a:noFill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56326" name="Google Shape;211;g5529a3b684_0_38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Google Shape;588;g50e229d72d_0_627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E04A9ADE-3FA7-4DFD-966F-CB118514F5F8}" type="slidenum"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6</a:t>
            </a:fld>
            <a:endParaRPr lang="en-US" sz="1800"/>
          </a:p>
        </p:txBody>
      </p:sp>
      <p:sp>
        <p:nvSpPr>
          <p:cNvPr id="113667" name="Google Shape;589;g50e229d72d_0_627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A9AFAD66-EBE2-4A5A-9A27-A6DA394AA3FE}" type="slidenum"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6</a:t>
            </a:fld>
            <a:endParaRPr lang="en-US" sz="1800"/>
          </a:p>
        </p:txBody>
      </p:sp>
      <p:sp>
        <p:nvSpPr>
          <p:cNvPr id="113668" name="Google Shape;590;g50e229d72d_0_627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endParaRPr lang="en-US"/>
          </a:p>
        </p:txBody>
      </p:sp>
      <p:sp>
        <p:nvSpPr>
          <p:cNvPr id="113669" name="Google Shape;591;g50e229d72d_0_627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670" name="Google Shape;592;g50e229d72d_0_62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/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Google Shape;207;g5529a3b684_0_389:notes"/>
          <p:cNvSpPr>
            <a:spLocks noChangeArrowheads="1"/>
          </p:cNvSpPr>
          <p:nvPr/>
        </p:nvSpPr>
        <p:spPr bwMode="auto">
          <a:xfrm>
            <a:off x="4018007" y="9721107"/>
            <a:ext cx="3054999" cy="4850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CD5B83BD-04C7-41B6-AD81-8F830EE4DF30}" type="slidenum">
              <a:rPr lang="en-US">
                <a:cs typeface="Times New Roman" panose="02020603050405020304" pitchFamily="18" charset="0"/>
                <a:sym typeface="Times New Roman" panose="02020603050405020304" pitchFamily="18" charset="0"/>
              </a:rPr>
              <a:t>60</a:t>
            </a:fld>
            <a:endParaRPr lang="en-US" sz="1800"/>
          </a:p>
        </p:txBody>
      </p:sp>
      <p:sp>
        <p:nvSpPr>
          <p:cNvPr id="56323" name="Google Shape;208;g5529a3b684_0_389:notes"/>
          <p:cNvSpPr>
            <a:spLocks noChangeArrowheads="1"/>
          </p:cNvSpPr>
          <p:nvPr/>
        </p:nvSpPr>
        <p:spPr bwMode="auto">
          <a:xfrm>
            <a:off x="4018008" y="9721106"/>
            <a:ext cx="3058286" cy="4886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8A1D938C-051D-44AB-9C24-250A6C61F0DA}" type="slidenum">
              <a:rPr lang="en-US">
                <a:cs typeface="Times New Roman" panose="02020603050405020304" pitchFamily="18" charset="0"/>
                <a:sym typeface="Times New Roman" panose="02020603050405020304" pitchFamily="18" charset="0"/>
              </a:rPr>
              <a:t>60</a:t>
            </a:fld>
            <a:endParaRPr lang="en-US" sz="1800"/>
          </a:p>
        </p:txBody>
      </p:sp>
      <p:sp>
        <p:nvSpPr>
          <p:cNvPr id="56324" name="Google Shape;209;g5529a3b684_0_389:notes"/>
          <p:cNvSpPr>
            <a:spLocks noChangeArrowheads="1"/>
          </p:cNvSpPr>
          <p:nvPr/>
        </p:nvSpPr>
        <p:spPr bwMode="auto">
          <a:xfrm>
            <a:off x="711574" y="4861442"/>
            <a:ext cx="5664649" cy="458958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16" tIns="91416" rIns="91416" bIns="91416" anchor="ctr"/>
          <a:lstStyle/>
          <a:p>
            <a:pPr>
              <a:spcBef>
                <a:spcPct val="0"/>
              </a:spcBef>
              <a:buFontTx/>
              <a:buNone/>
            </a:pPr>
            <a:endParaRPr lang="en-US"/>
          </a:p>
        </p:txBody>
      </p:sp>
      <p:sp>
        <p:nvSpPr>
          <p:cNvPr id="56325" name="Google Shape;210;g5529a3b684_0_389:notes"/>
          <p:cNvSpPr>
            <a:spLocks noGrp="1"/>
          </p:cNvSpPr>
          <p:nvPr>
            <p:ph type="body" idx="1"/>
          </p:nvPr>
        </p:nvSpPr>
        <p:spPr>
          <a:xfrm>
            <a:off x="711574" y="4861442"/>
            <a:ext cx="5649860" cy="4575370"/>
          </a:xfrm>
          <a:noFill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56326" name="Google Shape;211;g5529a3b684_0_38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Google Shape;219;g5529a3b684_0_402:notes"/>
          <p:cNvSpPr>
            <a:spLocks noChangeArrowheads="1"/>
          </p:cNvSpPr>
          <p:nvPr/>
        </p:nvSpPr>
        <p:spPr bwMode="auto">
          <a:xfrm>
            <a:off x="4018007" y="9721107"/>
            <a:ext cx="3054999" cy="4850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6D3D3C86-6FB3-4332-A834-9E4A645EB6E0}" type="slidenum">
              <a:rPr lang="en-US">
                <a:cs typeface="Times New Roman" panose="02020603050405020304" pitchFamily="18" charset="0"/>
                <a:sym typeface="Times New Roman" panose="02020603050405020304" pitchFamily="18" charset="0"/>
              </a:rPr>
              <a:t>61</a:t>
            </a:fld>
            <a:endParaRPr lang="en-US" sz="1800"/>
          </a:p>
        </p:txBody>
      </p:sp>
      <p:sp>
        <p:nvSpPr>
          <p:cNvPr id="57347" name="Google Shape;220;g5529a3b684_0_402:notes"/>
          <p:cNvSpPr>
            <a:spLocks noChangeArrowheads="1"/>
          </p:cNvSpPr>
          <p:nvPr/>
        </p:nvSpPr>
        <p:spPr bwMode="auto">
          <a:xfrm>
            <a:off x="4018008" y="9721106"/>
            <a:ext cx="3058286" cy="4886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3A5365D5-ECAE-4253-98DF-F0838FE9B86A}" type="slidenum">
              <a:rPr lang="en-US">
                <a:cs typeface="Times New Roman" panose="02020603050405020304" pitchFamily="18" charset="0"/>
                <a:sym typeface="Times New Roman" panose="02020603050405020304" pitchFamily="18" charset="0"/>
              </a:rPr>
              <a:t>61</a:t>
            </a:fld>
            <a:endParaRPr lang="en-US" sz="1800"/>
          </a:p>
        </p:txBody>
      </p:sp>
      <p:sp>
        <p:nvSpPr>
          <p:cNvPr id="57348" name="Google Shape;221;g5529a3b684_0_402:notes"/>
          <p:cNvSpPr>
            <a:spLocks noChangeArrowheads="1"/>
          </p:cNvSpPr>
          <p:nvPr/>
        </p:nvSpPr>
        <p:spPr bwMode="auto">
          <a:xfrm>
            <a:off x="711574" y="4861442"/>
            <a:ext cx="5664649" cy="458958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16" tIns="91416" rIns="91416" bIns="91416" anchor="ctr"/>
          <a:lstStyle/>
          <a:p>
            <a:pPr>
              <a:spcBef>
                <a:spcPct val="0"/>
              </a:spcBef>
              <a:buFontTx/>
              <a:buNone/>
            </a:pPr>
            <a:endParaRPr lang="en-US"/>
          </a:p>
        </p:txBody>
      </p:sp>
      <p:sp>
        <p:nvSpPr>
          <p:cNvPr id="57349" name="Google Shape;222;g5529a3b684_0_402:notes"/>
          <p:cNvSpPr>
            <a:spLocks noGrp="1"/>
          </p:cNvSpPr>
          <p:nvPr>
            <p:ph type="body" idx="1"/>
          </p:nvPr>
        </p:nvSpPr>
        <p:spPr>
          <a:xfrm>
            <a:off x="711574" y="4861442"/>
            <a:ext cx="5649860" cy="4575370"/>
          </a:xfrm>
          <a:noFill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57350" name="Google Shape;223;g5529a3b684_0_40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Google Shape;219;g5529a3b684_0_402:notes"/>
          <p:cNvSpPr>
            <a:spLocks noChangeArrowheads="1"/>
          </p:cNvSpPr>
          <p:nvPr/>
        </p:nvSpPr>
        <p:spPr bwMode="auto">
          <a:xfrm>
            <a:off x="4018007" y="9721108"/>
            <a:ext cx="3054999" cy="4850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6D3D3C86-6FB3-4332-A834-9E4A645EB6E0}" type="slidenum">
              <a:rPr lang="en-US">
                <a:cs typeface="Times New Roman" panose="02020603050405020304" pitchFamily="18" charset="0"/>
                <a:sym typeface="Times New Roman" panose="02020603050405020304" pitchFamily="18" charset="0"/>
              </a:rPr>
              <a:t>62</a:t>
            </a:fld>
            <a:endParaRPr lang="en-US" sz="1800"/>
          </a:p>
        </p:txBody>
      </p:sp>
      <p:sp>
        <p:nvSpPr>
          <p:cNvPr id="57347" name="Google Shape;220;g5529a3b684_0_402:notes"/>
          <p:cNvSpPr>
            <a:spLocks noChangeArrowheads="1"/>
          </p:cNvSpPr>
          <p:nvPr/>
        </p:nvSpPr>
        <p:spPr bwMode="auto">
          <a:xfrm>
            <a:off x="4018009" y="9721106"/>
            <a:ext cx="3058286" cy="4886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3A5365D5-ECAE-4253-98DF-F0838FE9B86A}" type="slidenum">
              <a:rPr lang="en-US">
                <a:cs typeface="Times New Roman" panose="02020603050405020304" pitchFamily="18" charset="0"/>
                <a:sym typeface="Times New Roman" panose="02020603050405020304" pitchFamily="18" charset="0"/>
              </a:rPr>
              <a:t>62</a:t>
            </a:fld>
            <a:endParaRPr lang="en-US" sz="1800"/>
          </a:p>
        </p:txBody>
      </p:sp>
      <p:sp>
        <p:nvSpPr>
          <p:cNvPr id="57348" name="Google Shape;221;g5529a3b684_0_402:notes"/>
          <p:cNvSpPr>
            <a:spLocks noChangeArrowheads="1"/>
          </p:cNvSpPr>
          <p:nvPr/>
        </p:nvSpPr>
        <p:spPr bwMode="auto">
          <a:xfrm>
            <a:off x="711574" y="4861443"/>
            <a:ext cx="5664649" cy="458958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07" tIns="91407" rIns="91407" bIns="91407" anchor="ctr"/>
          <a:lstStyle/>
          <a:p>
            <a:pPr>
              <a:spcBef>
                <a:spcPct val="0"/>
              </a:spcBef>
              <a:buFontTx/>
              <a:buNone/>
            </a:pPr>
            <a:endParaRPr lang="en-US"/>
          </a:p>
        </p:txBody>
      </p:sp>
      <p:sp>
        <p:nvSpPr>
          <p:cNvPr id="57349" name="Google Shape;222;g5529a3b684_0_402:notes"/>
          <p:cNvSpPr>
            <a:spLocks noGrp="1"/>
          </p:cNvSpPr>
          <p:nvPr>
            <p:ph type="body" idx="1"/>
          </p:nvPr>
        </p:nvSpPr>
        <p:spPr>
          <a:xfrm>
            <a:off x="711574" y="4861443"/>
            <a:ext cx="5649860" cy="4575370"/>
          </a:xfrm>
          <a:noFill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57350" name="Google Shape;223;g5529a3b684_0_40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Google Shape;219;g5529a3b684_0_402:notes"/>
          <p:cNvSpPr>
            <a:spLocks noChangeArrowheads="1"/>
          </p:cNvSpPr>
          <p:nvPr/>
        </p:nvSpPr>
        <p:spPr bwMode="auto">
          <a:xfrm>
            <a:off x="4018007" y="9721108"/>
            <a:ext cx="3054999" cy="4850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6D3D3C86-6FB3-4332-A834-9E4A645EB6E0}" type="slidenum">
              <a:rPr lang="en-US">
                <a:cs typeface="Times New Roman" panose="02020603050405020304" pitchFamily="18" charset="0"/>
                <a:sym typeface="Times New Roman" panose="02020603050405020304" pitchFamily="18" charset="0"/>
              </a:rPr>
              <a:t>63</a:t>
            </a:fld>
            <a:endParaRPr lang="en-US" sz="1800"/>
          </a:p>
        </p:txBody>
      </p:sp>
      <p:sp>
        <p:nvSpPr>
          <p:cNvPr id="57347" name="Google Shape;220;g5529a3b684_0_402:notes"/>
          <p:cNvSpPr>
            <a:spLocks noChangeArrowheads="1"/>
          </p:cNvSpPr>
          <p:nvPr/>
        </p:nvSpPr>
        <p:spPr bwMode="auto">
          <a:xfrm>
            <a:off x="4018009" y="9721106"/>
            <a:ext cx="3058286" cy="4886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3A5365D5-ECAE-4253-98DF-F0838FE9B86A}" type="slidenum">
              <a:rPr lang="en-US">
                <a:cs typeface="Times New Roman" panose="02020603050405020304" pitchFamily="18" charset="0"/>
                <a:sym typeface="Times New Roman" panose="02020603050405020304" pitchFamily="18" charset="0"/>
              </a:rPr>
              <a:t>63</a:t>
            </a:fld>
            <a:endParaRPr lang="en-US" sz="1800"/>
          </a:p>
        </p:txBody>
      </p:sp>
      <p:sp>
        <p:nvSpPr>
          <p:cNvPr id="57348" name="Google Shape;221;g5529a3b684_0_402:notes"/>
          <p:cNvSpPr>
            <a:spLocks noChangeArrowheads="1"/>
          </p:cNvSpPr>
          <p:nvPr/>
        </p:nvSpPr>
        <p:spPr bwMode="auto">
          <a:xfrm>
            <a:off x="711574" y="4861443"/>
            <a:ext cx="5664649" cy="458958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07" tIns="91407" rIns="91407" bIns="91407" anchor="ctr"/>
          <a:lstStyle/>
          <a:p>
            <a:pPr>
              <a:spcBef>
                <a:spcPct val="0"/>
              </a:spcBef>
              <a:buFontTx/>
              <a:buNone/>
            </a:pPr>
            <a:endParaRPr lang="en-US"/>
          </a:p>
        </p:txBody>
      </p:sp>
      <p:sp>
        <p:nvSpPr>
          <p:cNvPr id="57349" name="Google Shape;222;g5529a3b684_0_402:notes"/>
          <p:cNvSpPr>
            <a:spLocks noGrp="1"/>
          </p:cNvSpPr>
          <p:nvPr>
            <p:ph type="body" idx="1"/>
          </p:nvPr>
        </p:nvSpPr>
        <p:spPr>
          <a:xfrm>
            <a:off x="711574" y="4861443"/>
            <a:ext cx="5649860" cy="4575370"/>
          </a:xfrm>
          <a:noFill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57350" name="Google Shape;223;g5529a3b684_0_40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Google Shape;860;p47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09DDBCF0-9982-4307-8E48-8E3B664222A3}" type="slidenum"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64</a:t>
            </a:fld>
            <a:endParaRPr lang="en-US" sz="1800"/>
          </a:p>
        </p:txBody>
      </p:sp>
      <p:sp>
        <p:nvSpPr>
          <p:cNvPr id="135171" name="Google Shape;861;p47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0784CD89-6E8B-44B3-AD17-D8C80F0B361B}" type="slidenum"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64</a:t>
            </a:fld>
            <a:endParaRPr lang="en-US" sz="1800"/>
          </a:p>
        </p:txBody>
      </p:sp>
      <p:sp>
        <p:nvSpPr>
          <p:cNvPr id="135172" name="Google Shape;862;p47:notes"/>
          <p:cNvSpPr>
            <a:spLocks noChangeArrowheads="1"/>
          </p:cNvSpPr>
          <p:nvPr/>
        </p:nvSpPr>
        <p:spPr bwMode="auto">
          <a:xfrm>
            <a:off x="711200" y="4860925"/>
            <a:ext cx="5665788" cy="45894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endParaRPr lang="en-US"/>
          </a:p>
        </p:txBody>
      </p:sp>
      <p:sp>
        <p:nvSpPr>
          <p:cNvPr id="135173" name="Google Shape;863;p47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5174" name="Google Shape;864;p4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/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Google Shape;763;g50fc3a0ed1_1_23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76D62542-0B16-46B4-A855-00322342D510}" type="slidenum"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7</a:t>
            </a:fld>
            <a:endParaRPr lang="en-US" sz="1800"/>
          </a:p>
        </p:txBody>
      </p:sp>
      <p:sp>
        <p:nvSpPr>
          <p:cNvPr id="126979" name="Google Shape;764;g50fc3a0ed1_1_23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DFABE49D-E9E7-43EB-88FA-4C74E8A0A8E3}" type="slidenum"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7</a:t>
            </a:fld>
            <a:endParaRPr lang="en-US" sz="1800"/>
          </a:p>
        </p:txBody>
      </p:sp>
      <p:sp>
        <p:nvSpPr>
          <p:cNvPr id="126980" name="Google Shape;765;g50fc3a0ed1_1_23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endParaRPr lang="en-US"/>
          </a:p>
        </p:txBody>
      </p:sp>
      <p:sp>
        <p:nvSpPr>
          <p:cNvPr id="126981" name="Google Shape;766;g50fc3a0ed1_1_2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6982" name="Google Shape;767;g50fc3a0ed1_1_2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/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Google Shape;775;g56345b4d2e_0_64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18E0E48A-45B4-4B8A-86E9-6E26BA874ACB}" type="slidenum"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8</a:t>
            </a:fld>
            <a:endParaRPr lang="en-US" sz="1800"/>
          </a:p>
        </p:txBody>
      </p:sp>
      <p:sp>
        <p:nvSpPr>
          <p:cNvPr id="128003" name="Google Shape;776;g56345b4d2e_0_64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3C3DF96B-3B0F-4F23-AB20-FC7E00FA02FB}" type="slidenum"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8</a:t>
            </a:fld>
            <a:endParaRPr lang="en-US" sz="1800"/>
          </a:p>
        </p:txBody>
      </p:sp>
      <p:sp>
        <p:nvSpPr>
          <p:cNvPr id="128004" name="Google Shape;777;g56345b4d2e_0_64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endParaRPr lang="en-US"/>
          </a:p>
        </p:txBody>
      </p:sp>
      <p:sp>
        <p:nvSpPr>
          <p:cNvPr id="128005" name="Google Shape;778;g56345b4d2e_0_64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006" name="Google Shape;779;g56345b4d2e_0_6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/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Google Shape;787;g56345b4d2e_0_77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13BF8CA8-19DF-4B1E-97EC-807DE5B7199D}" type="slidenum"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9</a:t>
            </a:fld>
            <a:endParaRPr lang="en-US" sz="1800"/>
          </a:p>
        </p:txBody>
      </p:sp>
      <p:sp>
        <p:nvSpPr>
          <p:cNvPr id="129027" name="Google Shape;788;g56345b4d2e_0_77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DD6A3F22-94E9-4296-8698-708AFF4C167E}" type="slidenum"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9</a:t>
            </a:fld>
            <a:endParaRPr lang="en-US" sz="1800"/>
          </a:p>
        </p:txBody>
      </p:sp>
      <p:sp>
        <p:nvSpPr>
          <p:cNvPr id="129028" name="Google Shape;789;g56345b4d2e_0_77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endParaRPr lang="en-US"/>
          </a:p>
        </p:txBody>
      </p:sp>
      <p:sp>
        <p:nvSpPr>
          <p:cNvPr id="129029" name="Google Shape;790;g56345b4d2e_0_77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9030" name="Google Shape;791;g56345b4d2e_0_7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6047" y="2348401"/>
            <a:ext cx="8568531" cy="162043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094" y="4283817"/>
            <a:ext cx="7056438" cy="193191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41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7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9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4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2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74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6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FC4AA4-07FC-432D-A65B-2A4D92D2258F}" type="datetimeFigureOut">
              <a:rPr lang="en-US"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6BED2A-6B6D-41AB-A94E-04BD437D5FBA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800364-8615-4350-BA95-8B009F1C2015}" type="datetimeFigureOut">
              <a:rPr lang="en-US"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7A7076-8E20-4406-A7D2-46D73E70E113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57499" y="334236"/>
            <a:ext cx="2500906" cy="71099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4785" y="334236"/>
            <a:ext cx="7334704" cy="71099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9FCA5F-9FF4-44A6-900E-D7967196CA21}" type="datetimeFigureOut">
              <a:rPr lang="en-US"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3F1C6D-C919-43DB-9F69-3914DCA9249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71F2C3-7C3E-4A20-8CF4-5A2F426936F5}" type="datetimeFigureOut">
              <a:rPr lang="en-US"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A0457E-AF51-4920-9155-C30BCB02C573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300" y="4857793"/>
            <a:ext cx="8568531" cy="1501435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300" y="3204115"/>
            <a:ext cx="8568531" cy="1653678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419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0774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1193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201549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51968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302323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52742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403161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D8ECAF-A980-4122-BF26-087FEB242873}" type="datetimeFigureOut">
              <a:rPr lang="en-US"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366A00-BA5F-44F4-B5CC-772FBE4A05E0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4787" y="1944167"/>
            <a:ext cx="4917805" cy="5500013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0602" y="1944167"/>
            <a:ext cx="4917805" cy="5500013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987C32-A2CA-421E-9D47-3BDC04294BCF}" type="datetimeFigureOut">
              <a:rPr lang="en-US"/>
              <a:t>4/22/2024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F77FE8-8A8E-4618-A961-98C561502FDC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1" y="302737"/>
            <a:ext cx="9072563" cy="125994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031" y="1692179"/>
            <a:ext cx="4454027" cy="705219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504190" indent="0">
              <a:buNone/>
              <a:defRPr sz="2200" b="1"/>
            </a:lvl2pPr>
            <a:lvl3pPr marL="1007745" indent="0">
              <a:buNone/>
              <a:defRPr sz="2000" b="1"/>
            </a:lvl3pPr>
            <a:lvl4pPr marL="1511935" indent="0">
              <a:buNone/>
              <a:defRPr sz="1800" b="1"/>
            </a:lvl4pPr>
            <a:lvl5pPr marL="2015490" indent="0">
              <a:buNone/>
              <a:defRPr sz="1800" b="1"/>
            </a:lvl5pPr>
            <a:lvl6pPr marL="2519680" indent="0">
              <a:buNone/>
              <a:defRPr sz="1800" b="1"/>
            </a:lvl6pPr>
            <a:lvl7pPr marL="3023235" indent="0">
              <a:buNone/>
              <a:defRPr sz="1800" b="1"/>
            </a:lvl7pPr>
            <a:lvl8pPr marL="3527425" indent="0">
              <a:buNone/>
              <a:defRPr sz="1800" b="1"/>
            </a:lvl8pPr>
            <a:lvl9pPr marL="4031615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031" y="2397397"/>
            <a:ext cx="4454027" cy="43555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0818" y="1692179"/>
            <a:ext cx="4455776" cy="705219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504190" indent="0">
              <a:buNone/>
              <a:defRPr sz="2200" b="1"/>
            </a:lvl2pPr>
            <a:lvl3pPr marL="1007745" indent="0">
              <a:buNone/>
              <a:defRPr sz="2000" b="1"/>
            </a:lvl3pPr>
            <a:lvl4pPr marL="1511935" indent="0">
              <a:buNone/>
              <a:defRPr sz="1800" b="1"/>
            </a:lvl4pPr>
            <a:lvl5pPr marL="2015490" indent="0">
              <a:buNone/>
              <a:defRPr sz="1800" b="1"/>
            </a:lvl5pPr>
            <a:lvl6pPr marL="2519680" indent="0">
              <a:buNone/>
              <a:defRPr sz="1800" b="1"/>
            </a:lvl6pPr>
            <a:lvl7pPr marL="3023235" indent="0">
              <a:buNone/>
              <a:defRPr sz="1800" b="1"/>
            </a:lvl7pPr>
            <a:lvl8pPr marL="3527425" indent="0">
              <a:buNone/>
              <a:defRPr sz="1800" b="1"/>
            </a:lvl8pPr>
            <a:lvl9pPr marL="4031615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0818" y="2397397"/>
            <a:ext cx="4455776" cy="43555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BCF995-2C77-4FFE-B8CE-7E53F712F63E}" type="datetimeFigureOut">
              <a:rPr lang="en-US"/>
              <a:t>4/22/2024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451058-CFC7-48BC-B3FF-6AA12503F666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083A8F-F6E0-422D-8C9D-F2BC32517929}" type="datetimeFigureOut">
              <a:rPr lang="en-US"/>
              <a:t>4/22/2024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524FA4-112D-4B56-83EF-FDEC6BAFE42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E014CE-DA1D-4335-84A0-1A770578444E}" type="datetimeFigureOut">
              <a:rPr lang="en-US"/>
              <a:t>4/22/2024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B28EF8-7E13-4C27-AB94-366B8B2B3C0C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3" y="300987"/>
            <a:ext cx="3316456" cy="1280945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246" y="300989"/>
            <a:ext cx="5635349" cy="6451973"/>
          </a:xfrm>
        </p:spPr>
        <p:txBody>
          <a:bodyPr/>
          <a:lstStyle>
            <a:lvl1pPr>
              <a:defRPr sz="3500"/>
            </a:lvl1pPr>
            <a:lvl2pPr>
              <a:defRPr sz="31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033" y="1581934"/>
            <a:ext cx="3316456" cy="5171028"/>
          </a:xfrm>
        </p:spPr>
        <p:txBody>
          <a:bodyPr/>
          <a:lstStyle>
            <a:lvl1pPr marL="0" indent="0">
              <a:buNone/>
              <a:defRPr sz="1500"/>
            </a:lvl1pPr>
            <a:lvl2pPr marL="504190" indent="0">
              <a:buNone/>
              <a:defRPr sz="1300"/>
            </a:lvl2pPr>
            <a:lvl3pPr marL="1007745" indent="0">
              <a:buNone/>
              <a:defRPr sz="1100"/>
            </a:lvl3pPr>
            <a:lvl4pPr marL="1511935" indent="0">
              <a:buNone/>
              <a:defRPr sz="1000"/>
            </a:lvl4pPr>
            <a:lvl5pPr marL="2015490" indent="0">
              <a:buNone/>
              <a:defRPr sz="1000"/>
            </a:lvl5pPr>
            <a:lvl6pPr marL="2519680" indent="0">
              <a:buNone/>
              <a:defRPr sz="1000"/>
            </a:lvl6pPr>
            <a:lvl7pPr marL="3023235" indent="0">
              <a:buNone/>
              <a:defRPr sz="1000"/>
            </a:lvl7pPr>
            <a:lvl8pPr marL="3527425" indent="0">
              <a:buNone/>
              <a:defRPr sz="1000"/>
            </a:lvl8pPr>
            <a:lvl9pPr marL="4031615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B047CB-A139-44CA-9A7E-E6B8B5FA78C5}" type="datetimeFigureOut">
              <a:rPr lang="en-US"/>
              <a:t>4/22/2024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D4D1E8-6345-4D6C-ABBA-8D44B516892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5873" y="5291772"/>
            <a:ext cx="6048375" cy="624724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5873" y="675471"/>
            <a:ext cx="6048375" cy="4535805"/>
          </a:xfrm>
        </p:spPr>
        <p:txBody>
          <a:bodyPr rtlCol="0">
            <a:normAutofit/>
          </a:bodyPr>
          <a:lstStyle>
            <a:lvl1pPr marL="0" indent="0">
              <a:buNone/>
              <a:defRPr sz="3500"/>
            </a:lvl1pPr>
            <a:lvl2pPr marL="504190" indent="0">
              <a:buNone/>
              <a:defRPr sz="3100"/>
            </a:lvl2pPr>
            <a:lvl3pPr marL="1007745" indent="0">
              <a:buNone/>
              <a:defRPr sz="2600"/>
            </a:lvl3pPr>
            <a:lvl4pPr marL="1511935" indent="0">
              <a:buNone/>
              <a:defRPr sz="2200"/>
            </a:lvl4pPr>
            <a:lvl5pPr marL="2015490" indent="0">
              <a:buNone/>
              <a:defRPr sz="2200"/>
            </a:lvl5pPr>
            <a:lvl6pPr marL="2519680" indent="0">
              <a:buNone/>
              <a:defRPr sz="2200"/>
            </a:lvl6pPr>
            <a:lvl7pPr marL="3023235" indent="0">
              <a:buNone/>
              <a:defRPr sz="2200"/>
            </a:lvl7pPr>
            <a:lvl8pPr marL="3527425" indent="0">
              <a:buNone/>
              <a:defRPr sz="2200"/>
            </a:lvl8pPr>
            <a:lvl9pPr marL="4031615" indent="0">
              <a:buNone/>
              <a:defRPr sz="22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5873" y="5916496"/>
            <a:ext cx="6048375" cy="887211"/>
          </a:xfrm>
        </p:spPr>
        <p:txBody>
          <a:bodyPr/>
          <a:lstStyle>
            <a:lvl1pPr marL="0" indent="0">
              <a:buNone/>
              <a:defRPr sz="1500"/>
            </a:lvl1pPr>
            <a:lvl2pPr marL="504190" indent="0">
              <a:buNone/>
              <a:defRPr sz="1300"/>
            </a:lvl2pPr>
            <a:lvl3pPr marL="1007745" indent="0">
              <a:buNone/>
              <a:defRPr sz="1100"/>
            </a:lvl3pPr>
            <a:lvl4pPr marL="1511935" indent="0">
              <a:buNone/>
              <a:defRPr sz="1000"/>
            </a:lvl4pPr>
            <a:lvl5pPr marL="2015490" indent="0">
              <a:buNone/>
              <a:defRPr sz="1000"/>
            </a:lvl5pPr>
            <a:lvl6pPr marL="2519680" indent="0">
              <a:buNone/>
              <a:defRPr sz="1000"/>
            </a:lvl6pPr>
            <a:lvl7pPr marL="3023235" indent="0">
              <a:buNone/>
              <a:defRPr sz="1000"/>
            </a:lvl7pPr>
            <a:lvl8pPr marL="3527425" indent="0">
              <a:buNone/>
              <a:defRPr sz="1000"/>
            </a:lvl8pPr>
            <a:lvl9pPr marL="4031615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2C959C-16D6-4CE4-8B93-6894CB81FABB}" type="datetimeFigureOut">
              <a:rPr lang="en-US"/>
              <a:t>4/22/2024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E6A75C-69A6-4D24-9A51-D6DEE38CAD2C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503238" y="303213"/>
            <a:ext cx="9074150" cy="1258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00783" tIns="50392" rIns="100783" bIns="50392" numCol="1" anchor="ctr" anchorCtr="0" compatLnSpc="1"/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03238" y="1763713"/>
            <a:ext cx="9074150" cy="49895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00783" tIns="50392" rIns="100783" bIns="50392" numCol="1" anchor="t" anchorCtr="0" compatLnSpc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3238" y="7007225"/>
            <a:ext cx="2352675" cy="401638"/>
          </a:xfrm>
          <a:prstGeom prst="rect">
            <a:avLst/>
          </a:prstGeom>
        </p:spPr>
        <p:txBody>
          <a:bodyPr vert="horz" lIns="100783" tIns="50392" rIns="100783" bIns="50392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300" kern="0">
                <a:solidFill>
                  <a:schemeClr val="tx1">
                    <a:tint val="75000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pPr>
              <a:defRPr/>
            </a:pPr>
            <a:fld id="{FC5DCE09-D7B5-4360-B1E7-A0152F68C6DC}" type="datetimeFigureOut">
              <a:rPr lang="en-US"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44875" y="7007225"/>
            <a:ext cx="3190875" cy="401638"/>
          </a:xfrm>
          <a:prstGeom prst="rect">
            <a:avLst/>
          </a:prstGeom>
        </p:spPr>
        <p:txBody>
          <a:bodyPr vert="horz" lIns="100783" tIns="50392" rIns="100783" bIns="50392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300" kern="0">
                <a:solidFill>
                  <a:schemeClr val="tx1">
                    <a:tint val="75000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24713" y="7007225"/>
            <a:ext cx="2352675" cy="401638"/>
          </a:xfrm>
          <a:prstGeom prst="rect">
            <a:avLst/>
          </a:prstGeom>
        </p:spPr>
        <p:txBody>
          <a:bodyPr vert="horz" lIns="100783" tIns="50392" rIns="100783" bIns="50392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300" kern="0">
                <a:solidFill>
                  <a:schemeClr val="tx1">
                    <a:tint val="75000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pPr>
              <a:defRPr/>
            </a:pPr>
            <a:fld id="{872B6BE7-3A59-488C-8FD1-F69981D7B1AB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1006475" rtl="0" eaLnBrk="0" fontAlgn="base" hangingPunct="0">
        <a:spcBef>
          <a:spcPct val="0"/>
        </a:spcBef>
        <a:spcAft>
          <a:spcPct val="0"/>
        </a:spcAft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006475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anose="020F0502020204030204" pitchFamily="34" charset="0"/>
        </a:defRPr>
      </a:lvl2pPr>
      <a:lvl3pPr algn="ctr" defTabSz="1006475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anose="020F0502020204030204" pitchFamily="34" charset="0"/>
        </a:defRPr>
      </a:lvl3pPr>
      <a:lvl4pPr algn="ctr" defTabSz="1006475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anose="020F0502020204030204" pitchFamily="34" charset="0"/>
        </a:defRPr>
      </a:lvl4pPr>
      <a:lvl5pPr algn="ctr" defTabSz="1006475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anose="020F0502020204030204" pitchFamily="34" charset="0"/>
        </a:defRPr>
      </a:lvl5pPr>
      <a:lvl6pPr marL="457200" algn="ctr" defTabSz="100647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anose="020F0502020204030204" pitchFamily="34" charset="0"/>
        </a:defRPr>
      </a:lvl6pPr>
      <a:lvl7pPr marL="914400" algn="ctr" defTabSz="100647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anose="020F0502020204030204" pitchFamily="34" charset="0"/>
        </a:defRPr>
      </a:lvl7pPr>
      <a:lvl8pPr marL="1371600" algn="ctr" defTabSz="100647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anose="020F0502020204030204" pitchFamily="34" charset="0"/>
        </a:defRPr>
      </a:lvl8pPr>
      <a:lvl9pPr marL="1828800" algn="ctr" defTabSz="100647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77825" indent="-377825" algn="l" defTabSz="100647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17880" indent="-314325" algn="l" defTabSz="100647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59205" indent="-250825" algn="l" defTabSz="100647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64030" indent="-250825" algn="l" defTabSz="100647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66950" indent="-250825" algn="l" defTabSz="100647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71775" indent="-252095" algn="l" defTabSz="100774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75330" indent="-252095" algn="l" defTabSz="100774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79520" indent="-252095" algn="l" defTabSz="100774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83075" indent="-252095" algn="l" defTabSz="100774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74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4190" algn="l" defTabSz="100774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7745" algn="l" defTabSz="100774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11935" algn="l" defTabSz="100774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5490" algn="l" defTabSz="100774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9680" algn="l" defTabSz="100774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23235" algn="l" defTabSz="100774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27425" algn="l" defTabSz="100774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31615" algn="l" defTabSz="100774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hyperlink" Target="https://drmemory.org/page_download.html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en.cppreference.com/w/cpp/language/rule_of_three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en.wikipedia.org/wiki/Liskov_substitution_principle" TargetMode="Externa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TartanLlama/expected" TargetMode="Externa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hyperlink" Target="https://en.cppreference.com/w/cpp/error/exception" TargetMode="Externa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google.github.io/styleguide/cppguide.html#Exceptions" TargetMode="External"/><Relationship Id="rId4" Type="http://schemas.openxmlformats.org/officeDocument/2006/relationships/hyperlink" Target="https://isocpp.org/wiki/faq/exceptions#exceptions-separate-good-and-bad-path" TargetMode="Externa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isocpp.org/wiki/faq/exceptions#throwing-polymorphically" TargetMode="Externa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isocpp.github.io/CppCoreGuidelines/CppCoreGuidelines#Rc-ctor-virtual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Google Shape;67;p14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00800" tIns="50400" rIns="100800" bIns="50400" anchor="t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panose="020B0604020202020204" pitchFamily="34" charset="0"/>
              <a:buNone/>
            </a:pPr>
            <a:r>
              <a:rPr lang="en-US" sz="1800" b="1" err="1">
                <a:latin typeface="Arial" panose="020B0604020202020204"/>
                <a:cs typeface="Arial" panose="020B0604020202020204"/>
              </a:rPr>
              <a:t>Facultatea</a:t>
            </a:r>
            <a:r>
              <a:rPr lang="en-US" sz="1800" b="1">
                <a:latin typeface="Arial" panose="020B0604020202020204"/>
                <a:cs typeface="Arial" panose="020B0604020202020204"/>
              </a:rPr>
              <a:t> de </a:t>
            </a:r>
            <a:r>
              <a:rPr lang="en-US" sz="1800" b="1" err="1">
                <a:latin typeface="Arial" panose="020B0604020202020204"/>
                <a:cs typeface="Arial" panose="020B0604020202020204"/>
              </a:rPr>
              <a:t>Matematic</a:t>
            </a:r>
            <a:r>
              <a:rPr lang="vi-VN" sz="1800" b="1">
                <a:latin typeface="Arial" panose="020B0604020202020204"/>
                <a:cs typeface="Arial" panose="020B0604020202020204"/>
              </a:rPr>
              <a:t>ă</a:t>
            </a:r>
            <a:r>
              <a:rPr lang="en-US" sz="1800" b="1">
                <a:latin typeface="Arial" panose="020B0604020202020204"/>
                <a:cs typeface="Arial" panose="020B0604020202020204"/>
              </a:rPr>
              <a:t> și Informatic</a:t>
            </a:r>
            <a:r>
              <a:rPr lang="vi-VN" sz="1800" b="1">
                <a:latin typeface="Arial" panose="020B0604020202020204"/>
                <a:cs typeface="Arial" panose="020B0604020202020204"/>
              </a:rPr>
              <a:t>ă</a:t>
            </a:r>
            <a:r>
              <a:rPr lang="en-US" sz="1800" b="1">
                <a:latin typeface="Arial" panose="020B0604020202020204"/>
                <a:cs typeface="Arial" panose="020B0604020202020204"/>
              </a:rPr>
              <a:t> </a:t>
            </a:r>
            <a:r>
              <a:rPr lang="en-US" sz="1800" b="1" err="1">
                <a:latin typeface="Arial" panose="020B0604020202020204"/>
                <a:cs typeface="Arial" panose="020B0604020202020204"/>
              </a:rPr>
              <a:t>Universitatea</a:t>
            </a:r>
            <a:r>
              <a:rPr lang="en-US" sz="1800" b="1">
                <a:latin typeface="Arial" panose="020B0604020202020204"/>
                <a:cs typeface="Arial" panose="020B0604020202020204"/>
              </a:rPr>
              <a:t> din </a:t>
            </a:r>
            <a:r>
              <a:rPr lang="en-US" sz="1800" b="1" err="1">
                <a:latin typeface="Arial" panose="020B0604020202020204"/>
                <a:cs typeface="Arial" panose="020B0604020202020204"/>
              </a:rPr>
              <a:t>București</a:t>
            </a:r>
            <a:endParaRPr lang="en-US" sz="1800" err="1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2051" name="Google Shape;68;p14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3" name="Google Shape;71;p14"/>
          <p:cNvSpPr>
            <a:spLocks noChangeArrowheads="1"/>
          </p:cNvSpPr>
          <p:nvPr/>
        </p:nvSpPr>
        <p:spPr bwMode="auto">
          <a:xfrm>
            <a:off x="968375" y="1847850"/>
            <a:ext cx="8393113" cy="14811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239025" rIns="0" bIns="0" anchor="ctr"/>
          <a:lstStyle/>
          <a:p>
            <a:pPr algn="ctr">
              <a:lnSpc>
                <a:spcPct val="72000"/>
              </a:lnSpc>
              <a:buClr>
                <a:srgbClr val="000000"/>
              </a:buClr>
              <a:buSzPts val="4000"/>
              <a:buFont typeface="Arial" panose="020B0604020202020204" pitchFamily="34" charset="0"/>
              <a:buNone/>
            </a:pPr>
            <a:r>
              <a:rPr lang="en-US" sz="4000" b="1"/>
              <a:t>Programare orientat</a:t>
            </a:r>
            <a:r>
              <a:rPr lang="vi-VN" sz="4000" b="1"/>
              <a:t>ă</a:t>
            </a:r>
            <a:r>
              <a:rPr lang="en-US" sz="4000" b="1"/>
              <a:t> pe obiecte</a:t>
            </a:r>
            <a:endParaRPr lang="en-US" sz="1800"/>
          </a:p>
          <a:p>
            <a:pPr algn="ctr">
              <a:lnSpc>
                <a:spcPct val="72000"/>
              </a:lnSpc>
              <a:buClr>
                <a:srgbClr val="000000"/>
              </a:buClr>
              <a:buSzPts val="1800"/>
              <a:buFont typeface="Arial" panose="020B0604020202020204" pitchFamily="34" charset="0"/>
              <a:buNone/>
            </a:pPr>
            <a:endParaRPr lang="en-US" sz="1800"/>
          </a:p>
          <a:p>
            <a:pPr algn="ctr">
              <a:lnSpc>
                <a:spcPct val="72000"/>
              </a:lnSpc>
              <a:buClr>
                <a:srgbClr val="000000"/>
              </a:buClr>
              <a:buSzPts val="2600"/>
              <a:buFont typeface="Arial" panose="020B0604020202020204" pitchFamily="34" charset="0"/>
              <a:buNone/>
            </a:pPr>
            <a:r>
              <a:rPr lang="en-US" sz="2600" b="1"/>
              <a:t>- suport de curs -</a:t>
            </a:r>
            <a:endParaRPr lang="en-US" sz="1800"/>
          </a:p>
        </p:txBody>
      </p:sp>
      <p:grpSp>
        <p:nvGrpSpPr>
          <p:cNvPr id="8" name="Group 7"/>
          <p:cNvGrpSpPr/>
          <p:nvPr/>
        </p:nvGrpSpPr>
        <p:grpSpPr>
          <a:xfrm>
            <a:off x="3108324" y="3551237"/>
            <a:ext cx="6503988" cy="3429000"/>
            <a:chOff x="2355850" y="3124200"/>
            <a:chExt cx="6503988" cy="3429000"/>
          </a:xfrm>
        </p:grpSpPr>
        <p:sp>
          <p:nvSpPr>
            <p:cNvPr id="9" name="Google Shape;126;p27"/>
            <p:cNvSpPr/>
            <p:nvPr/>
          </p:nvSpPr>
          <p:spPr>
            <a:xfrm>
              <a:off x="5410200" y="3124200"/>
              <a:ext cx="3449638" cy="76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lIns="0" tIns="0" rIns="0" bIns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04000"/>
                </a:lnSpc>
                <a:defRPr/>
              </a:pPr>
              <a:r>
                <a:rPr lang="en-US" sz="2600" b="1" err="1">
                  <a:solidFill>
                    <a:srgbClr val="000000"/>
                  </a:solidFill>
                  <a:latin typeface="+mn-lt"/>
                  <a:ea typeface="Arial" panose="020B0604020202020204"/>
                  <a:cs typeface="Arial" panose="020B0604020202020204"/>
                  <a:sym typeface="Arial" panose="020B0604020202020204"/>
                </a:rPr>
                <a:t>Anca</a:t>
              </a:r>
              <a:r>
                <a:rPr lang="en-US" sz="2600" b="1">
                  <a:solidFill>
                    <a:srgbClr val="000000"/>
                  </a:solidFill>
                  <a:latin typeface="+mn-lt"/>
                  <a:ea typeface="Arial" panose="020B0604020202020204"/>
                  <a:cs typeface="Arial" panose="020B0604020202020204"/>
                  <a:sym typeface="Arial" panose="020B0604020202020204"/>
                </a:rPr>
                <a:t> </a:t>
              </a:r>
              <a:r>
                <a:rPr lang="en-US" sz="2600" b="1" err="1">
                  <a:solidFill>
                    <a:srgbClr val="000000"/>
                  </a:solidFill>
                  <a:latin typeface="+mn-lt"/>
                  <a:ea typeface="Arial" panose="020B0604020202020204"/>
                  <a:cs typeface="Arial" panose="020B0604020202020204"/>
                  <a:sym typeface="Arial" panose="020B0604020202020204"/>
                </a:rPr>
                <a:t>Dobrov</a:t>
              </a:r>
              <a:r>
                <a:rPr lang="ro-RO" altLang="ro-RO" sz="2600" b="1">
                  <a:latin typeface="+mn-lt"/>
                  <a:cs typeface="Arial" panose="020B0604020202020204"/>
                </a:rPr>
                <a:t>ăț</a:t>
              </a:r>
              <a:endParaRPr lang="ro-RO" sz="1800">
                <a:latin typeface="+mn-lt"/>
                <a:cs typeface="Arial" panose="020B0604020202020204" pitchFamily="34" charset="0"/>
              </a:endParaRPr>
            </a:p>
            <a:p>
              <a:pPr algn="ctr">
                <a:lnSpc>
                  <a:spcPct val="104000"/>
                </a:lnSpc>
                <a:defRPr/>
              </a:pPr>
              <a:r>
                <a:rPr lang="ro-RO" altLang="ro-RO" sz="2600" b="1">
                  <a:latin typeface="+mn-lt"/>
                  <a:cs typeface="Arial" panose="020B0604020202020204"/>
                </a:rPr>
                <a:t>Andrei P</a:t>
              </a:r>
              <a:r>
                <a:rPr lang="ro-RO" sz="2600" b="1">
                  <a:latin typeface="+mn-lt"/>
                  <a:cs typeface="Calibri" panose="020F0502020204030204"/>
                </a:rPr>
                <a:t>ă</a:t>
              </a:r>
              <a:r>
                <a:rPr lang="ro-RO" altLang="ro-RO" sz="2600" b="1">
                  <a:latin typeface="+mn-lt"/>
                  <a:cs typeface="Arial" panose="020B0604020202020204"/>
                </a:rPr>
                <a:t>un</a:t>
              </a:r>
            </a:p>
          </p:txBody>
        </p:sp>
        <p:sp>
          <p:nvSpPr>
            <p:cNvPr id="10" name="Google Shape;129;p27"/>
            <p:cNvSpPr txBox="1"/>
            <p:nvPr/>
          </p:nvSpPr>
          <p:spPr>
            <a:xfrm>
              <a:off x="2355850" y="4919663"/>
              <a:ext cx="4044950" cy="16335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lIns="90000" tIns="45000" rIns="90000" bIns="45000" anchor="t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 panose="020B0604020202020204"/>
                <a:buNone/>
                <a:defRPr/>
              </a:pPr>
              <a:r>
                <a:rPr lang="en-US" sz="2000" b="1">
                  <a:solidFill>
                    <a:srgbClr val="000000"/>
                  </a:solidFill>
                  <a:latin typeface="+mn-lt"/>
                  <a:ea typeface="Arial" panose="020B0604020202020204"/>
                  <a:cs typeface="Arial"/>
                  <a:sym typeface="Arial" panose="020B0604020202020204"/>
                </a:rPr>
                <a:t>An </a:t>
              </a:r>
              <a:r>
                <a:rPr lang="en-US" sz="2000" b="1" err="1">
                  <a:solidFill>
                    <a:srgbClr val="000000"/>
                  </a:solidFill>
                  <a:latin typeface="+mn-lt"/>
                  <a:ea typeface="Arial" panose="020B0604020202020204"/>
                  <a:cs typeface="Arial"/>
                  <a:sym typeface="Arial" panose="020B0604020202020204"/>
                </a:rPr>
                <a:t>universitar</a:t>
              </a:r>
              <a:r>
                <a:rPr lang="en-US" sz="2000" b="1">
                  <a:solidFill>
                    <a:srgbClr val="000000"/>
                  </a:solidFill>
                  <a:latin typeface="+mn-lt"/>
                  <a:ea typeface="Arial" panose="020B0604020202020204"/>
                  <a:cs typeface="Arial"/>
                  <a:sym typeface="Arial" panose="020B0604020202020204"/>
                </a:rPr>
                <a:t> 2023 – 20</a:t>
              </a:r>
              <a:r>
                <a:rPr lang="en-US" sz="2000" b="1">
                  <a:latin typeface="+mn-lt"/>
                  <a:cs typeface="Arial"/>
                </a:rPr>
                <a:t>24</a:t>
              </a:r>
              <a:endParaRPr sz="2000">
                <a:latin typeface="+mn-lt"/>
                <a:cs typeface="Arial"/>
              </a:endParaRPr>
            </a:p>
            <a:p>
              <a:pPr algn="ctr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 panose="020B0604020202020204"/>
                <a:buNone/>
                <a:defRPr/>
              </a:pPr>
              <a:r>
                <a:rPr lang="en-US" sz="2000" b="1" err="1">
                  <a:solidFill>
                    <a:srgbClr val="000000"/>
                  </a:solidFill>
                  <a:latin typeface="+mn-lt"/>
                  <a:ea typeface="Arial" panose="020B0604020202020204"/>
                  <a:cs typeface="Arial"/>
                  <a:sym typeface="Arial" panose="020B0604020202020204"/>
                </a:rPr>
                <a:t>Semestrul</a:t>
              </a:r>
              <a:r>
                <a:rPr lang="en-US" sz="2000" b="1">
                  <a:solidFill>
                    <a:srgbClr val="000000"/>
                  </a:solidFill>
                  <a:latin typeface="+mn-lt"/>
                  <a:ea typeface="Arial" panose="020B0604020202020204"/>
                  <a:cs typeface="Arial"/>
                  <a:sym typeface="Arial" panose="020B0604020202020204"/>
                </a:rPr>
                <a:t> I</a:t>
              </a:r>
              <a:endParaRPr sz="2000">
                <a:latin typeface="+mn-lt"/>
                <a:cs typeface="Arial"/>
              </a:endParaRPr>
            </a:p>
            <a:p>
              <a:pPr algn="ctr">
                <a:lnSpc>
                  <a:spcPct val="104000"/>
                </a:lnSpc>
                <a:buSzPts val="2400"/>
                <a:defRPr/>
              </a:pPr>
              <a:r>
                <a:rPr lang="en-US" sz="2000" b="1" err="1">
                  <a:solidFill>
                    <a:srgbClr val="000000"/>
                  </a:solidFill>
                  <a:latin typeface="+mn-lt"/>
                  <a:ea typeface="Arial" panose="020B0604020202020204"/>
                  <a:cs typeface="Arial" panose="020B0604020202020204"/>
                  <a:sym typeface="Arial" panose="020B0604020202020204"/>
                </a:rPr>
                <a:t>Seriile</a:t>
              </a:r>
              <a:r>
                <a:rPr lang="en-US" sz="2000" b="1">
                  <a:solidFill>
                    <a:srgbClr val="000000"/>
                  </a:solidFill>
                  <a:latin typeface="+mn-lt"/>
                  <a:ea typeface="Arial" panose="020B0604020202020204"/>
                  <a:cs typeface="Arial" panose="020B0604020202020204"/>
                  <a:sym typeface="Arial" panose="020B0604020202020204"/>
                </a:rPr>
                <a:t> 13</a:t>
              </a:r>
              <a:r>
                <a:rPr lang="en-US" sz="2000" b="1">
                  <a:latin typeface="+mn-lt"/>
                  <a:cs typeface="Arial" panose="020B0604020202020204"/>
                </a:rPr>
                <a:t>, 14</a:t>
              </a:r>
              <a:r>
                <a:rPr lang="ro-RO" altLang="ro-RO" sz="2000" b="1">
                  <a:latin typeface="+mn-lt"/>
                  <a:cs typeface="Arial" panose="020B0604020202020204"/>
                </a:rPr>
                <a:t> și 15</a:t>
              </a:r>
              <a:endParaRPr lang="en-US" altLang="ro-RO" sz="2000" b="1">
                <a:latin typeface="+mn-lt"/>
                <a:cs typeface="Arial" panose="020B0604020202020204"/>
              </a:endParaRPr>
            </a:p>
            <a:p>
              <a:pPr algn="ctr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Arial" panose="020B0604020202020204"/>
                <a:buNone/>
                <a:defRPr/>
              </a:pPr>
              <a:endParaRPr sz="2000" b="1">
                <a:solidFill>
                  <a:srgbClr val="000000"/>
                </a:solidFill>
                <a:latin typeface="+mn-lt"/>
                <a:ea typeface="Arial" panose="020B0604020202020204"/>
                <a:cs typeface="Arial" panose="020B0604020202020204" pitchFamily="34" charset="0"/>
                <a:sym typeface="Arial" panose="020B0604020202020204"/>
              </a:endParaRPr>
            </a:p>
            <a:p>
              <a:pPr algn="ctr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defRPr/>
              </a:pPr>
              <a:r>
                <a:rPr lang="en-US" sz="2000" b="1">
                  <a:solidFill>
                    <a:srgbClr val="000000"/>
                  </a:solidFill>
                  <a:latin typeface="+mn-lt"/>
                  <a:ea typeface="Arial" panose="020B0604020202020204"/>
                  <a:cs typeface="Arial" panose="020B0604020202020204"/>
                  <a:sym typeface="Arial" panose="020B0604020202020204"/>
                </a:rPr>
                <a:t>Curs 8</a:t>
              </a:r>
              <a:endParaRPr sz="2000">
                <a:latin typeface="+mn-lt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Google Shape;805;p74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panose="020B0604020202020204" pitchFamily="34" charset="0"/>
              <a:buNone/>
            </a:pPr>
            <a:fld id="{D21CDE78-C7C1-4250-B45F-831A8C5D6348}" type="slidenum">
              <a:rPr lang="en-US" sz="1500"/>
              <a:t>10</a:t>
            </a:fld>
            <a:endParaRPr lang="en-US" sz="1800"/>
          </a:p>
        </p:txBody>
      </p:sp>
      <p:sp>
        <p:nvSpPr>
          <p:cNvPr id="62467" name="Google Shape;806;p74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00800" tIns="50400" rIns="100800" bIns="50400" anchor="t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</a:pPr>
            <a:r>
              <a:rPr lang="vi-VN" sz="1800" b="1" err="1">
                <a:latin typeface="Arial" panose="020B0604020202020204"/>
                <a:cs typeface="Arial" panose="020B0604020202020204"/>
              </a:rPr>
              <a:t>Facultatea</a:t>
            </a:r>
            <a:r>
              <a:rPr lang="vi-VN" sz="1800" b="1">
                <a:latin typeface="Arial" panose="020B0604020202020204"/>
                <a:cs typeface="Arial" panose="020B0604020202020204"/>
              </a:rPr>
              <a:t> de </a:t>
            </a:r>
            <a:r>
              <a:rPr lang="vi-VN" sz="1800" b="1" err="1">
                <a:latin typeface="Arial" panose="020B0604020202020204"/>
                <a:cs typeface="Arial" panose="020B0604020202020204"/>
              </a:rPr>
              <a:t>Matematică</a:t>
            </a:r>
            <a:r>
              <a:rPr lang="vi-VN" sz="1800" b="1">
                <a:latin typeface="Arial" panose="020B0604020202020204"/>
                <a:cs typeface="Arial" panose="020B0604020202020204"/>
              </a:rPr>
              <a:t> </a:t>
            </a:r>
            <a:r>
              <a:rPr lang="vi-VN" sz="1800" b="1" err="1">
                <a:latin typeface="Arial" panose="020B0604020202020204"/>
                <a:cs typeface="Arial" panose="020B0604020202020204"/>
              </a:rPr>
              <a:t>și</a:t>
            </a:r>
            <a:r>
              <a:rPr lang="vi-VN" sz="1800" b="1">
                <a:latin typeface="Arial" panose="020B0604020202020204"/>
                <a:cs typeface="Arial" panose="020B0604020202020204"/>
              </a:rPr>
              <a:t> </a:t>
            </a:r>
            <a:r>
              <a:rPr lang="vi-VN" sz="1800" b="1" err="1">
                <a:latin typeface="Arial" panose="020B0604020202020204"/>
                <a:cs typeface="Arial" panose="020B0604020202020204"/>
              </a:rPr>
              <a:t>Informatică</a:t>
            </a:r>
            <a:r>
              <a:rPr lang="en-US" sz="1800" b="1">
                <a:latin typeface="Arial" panose="020B0604020202020204"/>
                <a:cs typeface="Arial" panose="020B0604020202020204"/>
              </a:rPr>
              <a:t> </a:t>
            </a:r>
            <a:r>
              <a:rPr lang="en-US" sz="1800" b="1" err="1">
                <a:latin typeface="Arial" panose="020B0604020202020204"/>
                <a:cs typeface="Arial" panose="020B0604020202020204"/>
              </a:rPr>
              <a:t>Universitatea</a:t>
            </a:r>
            <a:r>
              <a:rPr lang="en-US" sz="1800" b="1">
                <a:latin typeface="Arial" panose="020B0604020202020204"/>
                <a:cs typeface="Arial" panose="020B0604020202020204"/>
              </a:rPr>
              <a:t> din </a:t>
            </a:r>
            <a:r>
              <a:rPr lang="en-US" sz="1800" b="1" err="1">
                <a:latin typeface="Arial" panose="020B0604020202020204"/>
                <a:cs typeface="Arial" panose="020B0604020202020204"/>
              </a:rPr>
              <a:t>București</a:t>
            </a:r>
            <a:endParaRPr lang="en-US" sz="1800" err="1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62468" name="Google Shape;807;p74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2470" name="Group 8"/>
          <p:cNvGrpSpPr/>
          <p:nvPr/>
        </p:nvGrpSpPr>
        <p:grpSpPr bwMode="auto">
          <a:xfrm>
            <a:off x="274638" y="1254125"/>
            <a:ext cx="9644267" cy="5843524"/>
            <a:chOff x="274638" y="1254125"/>
            <a:chExt cx="9644267" cy="5843524"/>
          </a:xfrm>
        </p:grpSpPr>
        <p:sp>
          <p:nvSpPr>
            <p:cNvPr id="61445" name="Google Shape;808;p74"/>
            <p:cNvSpPr txBox="1">
              <a:spLocks noChangeArrowheads="1"/>
            </p:cNvSpPr>
            <p:nvPr/>
          </p:nvSpPr>
          <p:spPr bwMode="auto">
            <a:xfrm>
              <a:off x="274638" y="1254125"/>
              <a:ext cx="9644267" cy="584352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lIns="91425" tIns="91425" rIns="91425" bIns="91425" anchor="t"/>
            <a:lstStyle/>
            <a:p>
              <a:pPr>
                <a:buClr>
                  <a:srgbClr val="000000"/>
                </a:buClr>
                <a:buFont typeface="Arial" panose="020B0604020202020204" pitchFamily="34" charset="0"/>
                <a:buNone/>
                <a:defRPr/>
              </a:pPr>
              <a:r>
                <a:rPr lang="en-US" sz="2400" b="1" i="1" err="1">
                  <a:solidFill>
                    <a:srgbClr val="0000FF"/>
                  </a:solidFill>
                  <a:latin typeface="Arial" panose="020B0604020202020204"/>
                  <a:cs typeface="Times New Roman" panose="02020603050405020304"/>
                </a:rPr>
                <a:t>Destructori</a:t>
              </a:r>
              <a:r>
                <a:rPr lang="en-US" sz="2400" b="1" i="1">
                  <a:solidFill>
                    <a:srgbClr val="0000FF"/>
                  </a:solidFill>
                  <a:latin typeface="Arial" panose="020B0604020202020204"/>
                  <a:cs typeface="Times New Roman" panose="02020603050405020304"/>
                </a:rPr>
                <a:t> </a:t>
              </a:r>
              <a:r>
                <a:rPr lang="en-US" sz="2400" b="1" i="1" err="1">
                  <a:solidFill>
                    <a:srgbClr val="0000FF"/>
                  </a:solidFill>
                  <a:latin typeface="Arial" panose="020B0604020202020204"/>
                  <a:cs typeface="Times New Roman" panose="02020603050405020304"/>
                </a:rPr>
                <a:t>virtuali</a:t>
              </a:r>
              <a:r>
                <a:rPr lang="en-US" sz="2400" b="1" i="1">
                  <a:solidFill>
                    <a:srgbClr val="0000FF"/>
                  </a:solidFill>
                  <a:latin typeface="Arial" panose="020B0604020202020204"/>
                  <a:cs typeface="Times New Roman" panose="02020603050405020304"/>
                </a:rPr>
                <a:t> puri</a:t>
              </a:r>
            </a:p>
            <a:p>
              <a:pPr>
                <a:buClr>
                  <a:srgbClr val="000000"/>
                </a:buClr>
                <a:buFont typeface="Arial" panose="020B0604020202020204" pitchFamily="34" charset="0"/>
                <a:buNone/>
                <a:defRPr/>
              </a:pPr>
              <a:endParaRPr lang="en-US" sz="2000" b="1">
                <a:solidFill>
                  <a:srgbClr val="0000FF"/>
                </a:solidFill>
              </a:endParaRPr>
            </a:p>
            <a:p>
              <a:pPr>
                <a:buClr>
                  <a:srgbClr val="000000"/>
                </a:buClr>
                <a:defRPr/>
              </a:pPr>
              <a:r>
                <a:rPr lang="vi-VN" sz="2000" b="1" err="1">
                  <a:latin typeface="Times New Roman" panose="02020603050405020304"/>
                  <a:cs typeface="Arial" panose="020B0604020202020204"/>
                </a:rPr>
                <a:t>Utilizare</a:t>
              </a:r>
              <a:r>
                <a:rPr lang="vi-VN" sz="2000">
                  <a:latin typeface="Times New Roman" panose="02020603050405020304"/>
                  <a:cs typeface="Arial" panose="020B0604020202020204"/>
                </a:rPr>
                <a:t>: </a:t>
              </a:r>
              <a:r>
                <a:rPr lang="vi-VN" sz="2000" err="1">
                  <a:latin typeface="Times New Roman" panose="02020603050405020304"/>
                  <a:cs typeface="Arial" panose="020B0604020202020204"/>
                </a:rPr>
                <a:t>poate</a:t>
              </a:r>
              <a:r>
                <a:rPr lang="vi-VN" sz="2000">
                  <a:latin typeface="Times New Roman" panose="02020603050405020304"/>
                  <a:cs typeface="Arial" panose="020B0604020202020204"/>
                </a:rPr>
                <a:t> </a:t>
              </a:r>
              <a:r>
                <a:rPr lang="vi-VN" sz="2000" err="1">
                  <a:latin typeface="Times New Roman" panose="02020603050405020304"/>
                  <a:cs typeface="Arial" panose="020B0604020202020204"/>
                </a:rPr>
                <a:t>fi</a:t>
              </a:r>
              <a:r>
                <a:rPr lang="vi-VN" sz="2000">
                  <a:latin typeface="Times New Roman" panose="02020603050405020304"/>
                  <a:cs typeface="Arial" panose="020B0604020202020204"/>
                </a:rPr>
                <a:t> </a:t>
              </a:r>
              <a:r>
                <a:rPr lang="vi-VN" sz="2000" err="1">
                  <a:latin typeface="Times New Roman" panose="02020603050405020304"/>
                  <a:cs typeface="Arial" panose="020B0604020202020204"/>
                </a:rPr>
                <a:t>utilizat</a:t>
              </a:r>
              <a:r>
                <a:rPr lang="vi-VN" sz="2000">
                  <a:latin typeface="Times New Roman" panose="02020603050405020304"/>
                  <a:cs typeface="Arial" panose="020B0604020202020204"/>
                </a:rPr>
                <a:t> </a:t>
              </a:r>
              <a:r>
                <a:rPr lang="vi-VN" sz="2000" err="1">
                  <a:latin typeface="Times New Roman" panose="02020603050405020304"/>
                  <a:cs typeface="Arial" panose="020B0604020202020204"/>
                </a:rPr>
                <a:t>dacă</a:t>
              </a:r>
              <a:r>
                <a:rPr lang="vi-VN" sz="2000">
                  <a:latin typeface="Times New Roman" panose="02020603050405020304"/>
                  <a:cs typeface="Arial" panose="020B0604020202020204"/>
                </a:rPr>
                <a:t> </a:t>
              </a:r>
              <a:r>
                <a:rPr lang="vi-VN" sz="2000" err="1">
                  <a:latin typeface="Times New Roman" panose="02020603050405020304"/>
                  <a:cs typeface="Arial" panose="020B0604020202020204"/>
                </a:rPr>
                <a:t>avem</a:t>
              </a:r>
              <a:r>
                <a:rPr lang="vi-VN" sz="2000">
                  <a:latin typeface="Times New Roman" panose="02020603050405020304"/>
                  <a:cs typeface="Arial" panose="020B0604020202020204"/>
                </a:rPr>
                <a:t> </a:t>
              </a:r>
              <a:r>
                <a:rPr lang="vi-VN" sz="2000" err="1">
                  <a:latin typeface="Times New Roman" panose="02020603050405020304"/>
                  <a:cs typeface="Arial" panose="020B0604020202020204"/>
                </a:rPr>
                <a:t>funcții</a:t>
              </a:r>
              <a:r>
                <a:rPr lang="vi-VN" sz="2000">
                  <a:latin typeface="Times New Roman" panose="02020603050405020304"/>
                  <a:cs typeface="Arial" panose="020B0604020202020204"/>
                </a:rPr>
                <a:t> </a:t>
              </a:r>
              <a:r>
                <a:rPr lang="vi-VN" sz="2000" err="1">
                  <a:latin typeface="Times New Roman" panose="02020603050405020304"/>
                  <a:cs typeface="Arial" panose="020B0604020202020204"/>
                </a:rPr>
                <a:t>virtuale</a:t>
              </a:r>
              <a:r>
                <a:rPr lang="vi-VN" sz="2000">
                  <a:latin typeface="Times New Roman" panose="02020603050405020304"/>
                  <a:cs typeface="Arial" panose="020B0604020202020204"/>
                </a:rPr>
                <a:t> </a:t>
              </a:r>
              <a:r>
                <a:rPr lang="vi-VN" sz="2000" err="1">
                  <a:latin typeface="Times New Roman" panose="02020603050405020304"/>
                  <a:cs typeface="Arial" panose="020B0604020202020204"/>
                </a:rPr>
                <a:t>pe</a:t>
              </a:r>
              <a:r>
                <a:rPr lang="vi-VN" sz="2000">
                  <a:latin typeface="Times New Roman" panose="02020603050405020304"/>
                  <a:cs typeface="Arial" panose="020B0604020202020204"/>
                </a:rPr>
                <a:t> </a:t>
              </a:r>
              <a:r>
                <a:rPr lang="vi-VN" sz="2000" err="1">
                  <a:latin typeface="Times New Roman" panose="02020603050405020304"/>
                  <a:cs typeface="Arial" panose="020B0604020202020204"/>
                </a:rPr>
                <a:t>care</a:t>
              </a:r>
              <a:r>
                <a:rPr lang="vi-VN" sz="2000">
                  <a:latin typeface="Times New Roman" panose="02020603050405020304"/>
                  <a:cs typeface="Arial" panose="020B0604020202020204"/>
                </a:rPr>
                <a:t> nu </a:t>
              </a:r>
              <a:r>
                <a:rPr lang="vi-VN" sz="2000" err="1">
                  <a:latin typeface="Times New Roman" panose="02020603050405020304"/>
                  <a:cs typeface="Arial" panose="020B0604020202020204"/>
                </a:rPr>
                <a:t>vrem</a:t>
              </a:r>
              <a:r>
                <a:rPr lang="vi-VN" sz="2000">
                  <a:latin typeface="Times New Roman" panose="02020603050405020304"/>
                  <a:cs typeface="Arial" panose="020B0604020202020204"/>
                </a:rPr>
                <a:t> </a:t>
              </a:r>
              <a:r>
                <a:rPr lang="vi-VN" sz="2000" err="1">
                  <a:latin typeface="Times New Roman" panose="02020603050405020304"/>
                  <a:cs typeface="Arial" panose="020B0604020202020204"/>
                </a:rPr>
                <a:t>să</a:t>
              </a:r>
              <a:r>
                <a:rPr lang="vi-VN" sz="2000">
                  <a:latin typeface="Times New Roman" panose="02020603050405020304"/>
                  <a:cs typeface="Arial" panose="020B0604020202020204"/>
                </a:rPr>
                <a:t> le </a:t>
              </a:r>
              <a:r>
                <a:rPr lang="vi-VN" sz="2000" err="1">
                  <a:latin typeface="Times New Roman" panose="02020603050405020304"/>
                  <a:cs typeface="Arial" panose="020B0604020202020204"/>
                </a:rPr>
                <a:t>suprascriem</a:t>
              </a:r>
              <a:r>
                <a:rPr lang="vi-VN" sz="2000">
                  <a:latin typeface="Times New Roman" panose="02020603050405020304"/>
                  <a:cs typeface="Arial" panose="020B0604020202020204"/>
                </a:rPr>
                <a:t> </a:t>
              </a:r>
              <a:r>
                <a:rPr lang="vi-VN" sz="2000" err="1">
                  <a:latin typeface="Times New Roman" panose="02020603050405020304"/>
                  <a:cs typeface="Arial" panose="020B0604020202020204"/>
                </a:rPr>
                <a:t>în</a:t>
              </a:r>
              <a:r>
                <a:rPr lang="vi-VN" sz="2000">
                  <a:latin typeface="Times New Roman" panose="02020603050405020304"/>
                  <a:cs typeface="Arial" panose="020B0604020202020204"/>
                </a:rPr>
                <a:t> </a:t>
              </a:r>
              <a:r>
                <a:rPr lang="vi-VN" sz="2000" err="1">
                  <a:latin typeface="Times New Roman" panose="02020603050405020304"/>
                  <a:cs typeface="Arial" panose="020B0604020202020204"/>
                </a:rPr>
                <a:t>toate</a:t>
              </a:r>
              <a:r>
                <a:rPr lang="vi-VN" sz="2000">
                  <a:latin typeface="Times New Roman" panose="02020603050405020304"/>
                  <a:cs typeface="Arial" panose="020B0604020202020204"/>
                </a:rPr>
                <a:t> </a:t>
              </a:r>
              <a:r>
                <a:rPr lang="vi-VN" sz="2000" err="1">
                  <a:latin typeface="Times New Roman" panose="02020603050405020304"/>
                  <a:cs typeface="Arial" panose="020B0604020202020204"/>
                </a:rPr>
                <a:t>derivatele</a:t>
              </a:r>
              <a:r>
                <a:rPr lang="vi-VN" sz="2000">
                  <a:latin typeface="Times New Roman" panose="02020603050405020304"/>
                  <a:cs typeface="Arial" panose="020B0604020202020204"/>
                </a:rPr>
                <a:t>. </a:t>
              </a:r>
              <a:endParaRPr lang="vi-VN" sz="2000">
                <a:latin typeface="Times New Roman" panose="02020603050405020304"/>
              </a:endParaRPr>
            </a:p>
            <a:p>
              <a:pPr>
                <a:buClr>
                  <a:srgbClr val="000000"/>
                </a:buClr>
                <a:defRPr/>
              </a:pPr>
              <a:r>
                <a:rPr lang="vi-VN" sz="2000" b="1" err="1">
                  <a:latin typeface="Times New Roman" panose="02020603050405020304"/>
                  <a:cs typeface="Arial" panose="020B0604020202020204"/>
                </a:rPr>
                <a:t>Restricție</a:t>
              </a:r>
              <a:r>
                <a:rPr lang="vi-VN" sz="2000">
                  <a:latin typeface="Times New Roman" panose="02020603050405020304"/>
                  <a:cs typeface="Arial" panose="020B0604020202020204"/>
                </a:rPr>
                <a:t>: </a:t>
              </a:r>
              <a:r>
                <a:rPr lang="vi-VN" sz="2000" err="1">
                  <a:latin typeface="Times New Roman" panose="02020603050405020304"/>
                  <a:cs typeface="Arial" panose="020B0604020202020204"/>
                </a:rPr>
                <a:t>trebuie</a:t>
              </a:r>
              <a:r>
                <a:rPr lang="vi-VN" sz="2000">
                  <a:latin typeface="Times New Roman" panose="02020603050405020304"/>
                  <a:cs typeface="Arial" panose="020B0604020202020204"/>
                </a:rPr>
                <a:t> </a:t>
              </a:r>
              <a:r>
                <a:rPr lang="vi-VN" sz="2000" err="1">
                  <a:latin typeface="Times New Roman" panose="02020603050405020304"/>
                  <a:cs typeface="Arial" panose="020B0604020202020204"/>
                </a:rPr>
                <a:t>să</a:t>
              </a:r>
              <a:r>
                <a:rPr lang="vi-VN" sz="2000">
                  <a:latin typeface="Times New Roman" panose="02020603050405020304"/>
                  <a:cs typeface="Arial" panose="020B0604020202020204"/>
                </a:rPr>
                <a:t> </a:t>
              </a:r>
              <a:r>
                <a:rPr lang="vi-VN" sz="2000" err="1">
                  <a:latin typeface="Times New Roman" panose="02020603050405020304"/>
                  <a:cs typeface="Arial" panose="020B0604020202020204"/>
                </a:rPr>
                <a:t>aibă</a:t>
              </a:r>
              <a:r>
                <a:rPr lang="vi-VN" sz="2000">
                  <a:latin typeface="Times New Roman" panose="02020603050405020304"/>
                  <a:cs typeface="Arial" panose="020B0604020202020204"/>
                </a:rPr>
                <a:t> o </a:t>
              </a:r>
              <a:r>
                <a:rPr lang="vi-VN" sz="2000" err="1">
                  <a:latin typeface="Times New Roman" panose="02020603050405020304"/>
                  <a:cs typeface="Arial" panose="020B0604020202020204"/>
                </a:rPr>
                <a:t>definiție</a:t>
              </a:r>
              <a:r>
                <a:rPr lang="vi-VN" sz="2000">
                  <a:latin typeface="Times New Roman" panose="02020603050405020304"/>
                  <a:cs typeface="Arial" panose="020B0604020202020204"/>
                </a:rPr>
                <a:t> (</a:t>
              </a:r>
              <a:r>
                <a:rPr lang="vi-VN" sz="2000" err="1">
                  <a:latin typeface="Times New Roman" panose="02020603050405020304"/>
                  <a:cs typeface="Arial" panose="020B0604020202020204"/>
                </a:rPr>
                <a:t>chiar</a:t>
              </a:r>
              <a:r>
                <a:rPr lang="vi-VN" sz="2000">
                  <a:latin typeface="Times New Roman" panose="02020603050405020304"/>
                  <a:cs typeface="Arial" panose="020B0604020202020204"/>
                </a:rPr>
                <a:t> </a:t>
              </a:r>
              <a:r>
                <a:rPr lang="vi-VN" sz="2000" err="1">
                  <a:latin typeface="Times New Roman" panose="02020603050405020304"/>
                  <a:cs typeface="Arial" panose="020B0604020202020204"/>
                </a:rPr>
                <a:t>dacă</a:t>
              </a:r>
              <a:r>
                <a:rPr lang="vi-VN" sz="2000">
                  <a:latin typeface="Times New Roman" panose="02020603050405020304"/>
                  <a:cs typeface="Arial" panose="020B0604020202020204"/>
                </a:rPr>
                <a:t> </a:t>
              </a:r>
              <a:r>
                <a:rPr lang="vi-VN" sz="2000" err="1">
                  <a:latin typeface="Times New Roman" panose="02020603050405020304"/>
                  <a:cs typeface="Arial" panose="020B0604020202020204"/>
                </a:rPr>
                <a:t>este</a:t>
              </a:r>
              <a:r>
                <a:rPr lang="vi-VN" sz="2000">
                  <a:latin typeface="Times New Roman" panose="02020603050405020304"/>
                  <a:cs typeface="Arial" panose="020B0604020202020204"/>
                </a:rPr>
                <a:t> </a:t>
              </a:r>
              <a:r>
                <a:rPr lang="vi-VN" sz="2000" err="1">
                  <a:latin typeface="Times New Roman" panose="02020603050405020304"/>
                  <a:cs typeface="Arial" panose="020B0604020202020204"/>
                </a:rPr>
                <a:t>abstractă</a:t>
              </a:r>
              <a:r>
                <a:rPr lang="vi-VN" sz="2000">
                  <a:latin typeface="Times New Roman" panose="02020603050405020304"/>
                  <a:cs typeface="Arial" panose="020B0604020202020204"/>
                </a:rPr>
                <a:t>). </a:t>
              </a:r>
              <a:endParaRPr lang="vi-VN" sz="2000">
                <a:latin typeface="Times New Roman" panose="02020603050405020304"/>
              </a:endParaRPr>
            </a:p>
            <a:p>
              <a:pPr>
                <a:buClr>
                  <a:srgbClr val="000000"/>
                </a:buClr>
                <a:defRPr/>
              </a:pPr>
              <a:r>
                <a:rPr lang="vi-VN" sz="2000">
                  <a:latin typeface="Times New Roman" panose="02020603050405020304"/>
                  <a:cs typeface="Arial" panose="020B0604020202020204"/>
                </a:rPr>
                <a:t>    La </a:t>
              </a:r>
              <a:r>
                <a:rPr lang="vi-VN" sz="2000" err="1">
                  <a:latin typeface="Times New Roman" panose="02020603050405020304"/>
                  <a:cs typeface="Arial" panose="020B0604020202020204"/>
                </a:rPr>
                <a:t>moștenire</a:t>
              </a:r>
              <a:r>
                <a:rPr lang="vi-VN" sz="2000">
                  <a:latin typeface="Times New Roman" panose="02020603050405020304"/>
                  <a:cs typeface="Arial" panose="020B0604020202020204"/>
                </a:rPr>
                <a:t> nu mai </a:t>
              </a:r>
              <a:r>
                <a:rPr lang="vi-VN" sz="2000" err="1">
                  <a:latin typeface="Times New Roman" panose="02020603050405020304"/>
                  <a:cs typeface="Arial" panose="020B0604020202020204"/>
                </a:rPr>
                <a:t>trebuie</a:t>
              </a:r>
              <a:r>
                <a:rPr lang="vi-VN" sz="2000">
                  <a:latin typeface="Times New Roman" panose="02020603050405020304"/>
                  <a:cs typeface="Arial" panose="020B0604020202020204"/>
                </a:rPr>
                <a:t> </a:t>
              </a:r>
              <a:r>
                <a:rPr lang="vi-VN" sz="2000" err="1">
                  <a:latin typeface="Times New Roman" panose="02020603050405020304"/>
                  <a:cs typeface="Arial" panose="020B0604020202020204"/>
                </a:rPr>
                <a:t>redefiniți</a:t>
              </a:r>
              <a:r>
                <a:rPr lang="vi-VN" sz="2000">
                  <a:latin typeface="Times New Roman" panose="02020603050405020304"/>
                  <a:cs typeface="Arial" panose="020B0604020202020204"/>
                </a:rPr>
                <a:t> (se </a:t>
              </a:r>
              <a:r>
                <a:rPr lang="vi-VN" sz="2000" err="1">
                  <a:latin typeface="Times New Roman" panose="02020603050405020304"/>
                  <a:cs typeface="Arial" panose="020B0604020202020204"/>
                </a:rPr>
                <a:t>construiește</a:t>
              </a:r>
              <a:r>
                <a:rPr lang="vi-VN" sz="2000">
                  <a:latin typeface="Times New Roman" panose="02020603050405020304"/>
                  <a:cs typeface="Arial" panose="020B0604020202020204"/>
                </a:rPr>
                <a:t> un </a:t>
              </a:r>
              <a:r>
                <a:rPr lang="vi-VN" sz="2000" err="1">
                  <a:latin typeface="Times New Roman" panose="02020603050405020304"/>
                  <a:cs typeface="Arial" panose="020B0604020202020204"/>
                </a:rPr>
                <a:t>destructor</a:t>
              </a:r>
              <a:r>
                <a:rPr lang="vi-VN" sz="2000">
                  <a:latin typeface="Times New Roman" panose="02020603050405020304"/>
                  <a:cs typeface="Arial" panose="020B0604020202020204"/>
                </a:rPr>
                <a:t> </a:t>
              </a:r>
              <a:r>
                <a:rPr lang="vi-VN" sz="2000" err="1">
                  <a:latin typeface="Times New Roman" panose="02020603050405020304"/>
                  <a:cs typeface="Arial" panose="020B0604020202020204"/>
                </a:rPr>
                <a:t>din</a:t>
              </a:r>
              <a:r>
                <a:rPr lang="vi-VN" sz="2000">
                  <a:latin typeface="Times New Roman" panose="02020603050405020304"/>
                  <a:cs typeface="Arial" panose="020B0604020202020204"/>
                </a:rPr>
                <a:t> </a:t>
              </a:r>
              <a:r>
                <a:rPr lang="vi-VN" sz="2000" err="1">
                  <a:latin typeface="Times New Roman" panose="02020603050405020304"/>
                  <a:cs typeface="Arial" panose="020B0604020202020204"/>
                </a:rPr>
                <a:t>oficiu</a:t>
              </a:r>
              <a:r>
                <a:rPr lang="vi-VN" sz="2000">
                  <a:latin typeface="Times New Roman" panose="02020603050405020304"/>
                  <a:cs typeface="Arial" panose="020B0604020202020204"/>
                </a:rPr>
                <a:t>) </a:t>
              </a:r>
              <a:endParaRPr lang="vi-VN" sz="2000">
                <a:latin typeface="Times New Roman" panose="02020603050405020304"/>
              </a:endParaRPr>
            </a:p>
            <a:p>
              <a:pPr>
                <a:buClr>
                  <a:srgbClr val="000000"/>
                </a:buClr>
                <a:defRPr/>
              </a:pPr>
              <a:r>
                <a:rPr lang="vi-VN" sz="2000">
                  <a:latin typeface="Times New Roman" panose="02020603050405020304"/>
                  <a:cs typeface="Arial" panose="020B0604020202020204"/>
                </a:rPr>
                <a:t>    De </a:t>
              </a:r>
              <a:r>
                <a:rPr lang="vi-VN" sz="2000" err="1">
                  <a:latin typeface="Times New Roman" panose="02020603050405020304"/>
                  <a:cs typeface="Arial" panose="020B0604020202020204"/>
                </a:rPr>
                <a:t>ce</a:t>
              </a:r>
              <a:r>
                <a:rPr lang="vi-VN" sz="2000">
                  <a:latin typeface="Times New Roman" panose="02020603050405020304"/>
                  <a:cs typeface="Arial" panose="020B0604020202020204"/>
                </a:rPr>
                <a:t>? </a:t>
              </a:r>
              <a:r>
                <a:rPr lang="vi-VN" sz="2000" err="1">
                  <a:latin typeface="Times New Roman" panose="02020603050405020304"/>
                  <a:cs typeface="Arial" panose="020B0604020202020204"/>
                </a:rPr>
                <a:t>Pentru</a:t>
              </a:r>
              <a:r>
                <a:rPr lang="vi-VN" sz="2000">
                  <a:latin typeface="Times New Roman" panose="02020603050405020304"/>
                  <a:cs typeface="Arial" panose="020B0604020202020204"/>
                </a:rPr>
                <a:t> a </a:t>
              </a:r>
              <a:r>
                <a:rPr lang="vi-VN" sz="2000" err="1">
                  <a:latin typeface="Times New Roman" panose="02020603050405020304"/>
                  <a:cs typeface="Arial" panose="020B0604020202020204"/>
                </a:rPr>
                <a:t>preveni</a:t>
              </a:r>
              <a:r>
                <a:rPr lang="vi-VN" sz="2000">
                  <a:latin typeface="Times New Roman" panose="02020603050405020304"/>
                  <a:cs typeface="Arial" panose="020B0604020202020204"/>
                </a:rPr>
                <a:t> </a:t>
              </a:r>
              <a:r>
                <a:rPr lang="vi-VN" sz="2000" err="1">
                  <a:latin typeface="Times New Roman" panose="02020603050405020304"/>
                  <a:cs typeface="Arial" panose="020B0604020202020204"/>
                </a:rPr>
                <a:t>instanțierea</a:t>
              </a:r>
              <a:r>
                <a:rPr lang="vi-VN" sz="2000">
                  <a:latin typeface="Times New Roman" panose="02020603050405020304"/>
                  <a:cs typeface="Arial" panose="020B0604020202020204"/>
                </a:rPr>
                <a:t> </a:t>
              </a:r>
              <a:r>
                <a:rPr lang="vi-VN" sz="2000" err="1">
                  <a:latin typeface="Times New Roman" panose="02020603050405020304"/>
                  <a:cs typeface="Arial" panose="020B0604020202020204"/>
                </a:rPr>
                <a:t>clasei</a:t>
              </a:r>
              <a:r>
                <a:rPr lang="vi-VN" sz="2000">
                  <a:latin typeface="Times New Roman" panose="02020603050405020304"/>
                  <a:cs typeface="Arial" panose="020B0604020202020204"/>
                </a:rPr>
                <a:t>.</a:t>
              </a:r>
            </a:p>
            <a:p>
              <a:pPr>
                <a:buClr>
                  <a:srgbClr val="000000"/>
                </a:buClr>
                <a:defRPr/>
              </a:pPr>
              <a:r>
                <a:rPr lang="vi-VN" sz="2000" b="1" err="1">
                  <a:latin typeface="Times New Roman" panose="02020603050405020304"/>
                  <a:cs typeface="Arial" panose="020B0604020202020204"/>
                </a:rPr>
                <a:t>Obs</a:t>
              </a:r>
              <a:r>
                <a:rPr lang="vi-VN" sz="2000">
                  <a:latin typeface="Times New Roman" panose="02020603050405020304"/>
                  <a:cs typeface="Arial" panose="020B0604020202020204"/>
                </a:rPr>
                <a:t>. Nu </a:t>
              </a:r>
              <a:r>
                <a:rPr lang="vi-VN" sz="2000" err="1">
                  <a:latin typeface="Times New Roman" panose="02020603050405020304"/>
                  <a:cs typeface="Arial" panose="020B0604020202020204"/>
                </a:rPr>
                <a:t>are</a:t>
              </a:r>
              <a:r>
                <a:rPr lang="vi-VN" sz="2000">
                  <a:latin typeface="Times New Roman" panose="02020603050405020304"/>
                  <a:cs typeface="Arial" panose="020B0604020202020204"/>
                </a:rPr>
                <a:t> </a:t>
              </a:r>
              <a:r>
                <a:rPr lang="vi-VN" sz="2000" err="1">
                  <a:latin typeface="Times New Roman" panose="02020603050405020304"/>
                  <a:cs typeface="Arial" panose="020B0604020202020204"/>
                </a:rPr>
                <a:t>nici</a:t>
              </a:r>
              <a:r>
                <a:rPr lang="vi-VN" sz="2000">
                  <a:latin typeface="Times New Roman" panose="02020603050405020304"/>
                  <a:cs typeface="Arial" panose="020B0604020202020204"/>
                </a:rPr>
                <a:t> un </a:t>
              </a:r>
              <a:r>
                <a:rPr lang="vi-VN" sz="2000" err="1">
                  <a:latin typeface="Times New Roman" panose="02020603050405020304"/>
                  <a:cs typeface="Arial" panose="020B0604020202020204"/>
                </a:rPr>
                <a:t>efect</a:t>
              </a:r>
              <a:r>
                <a:rPr lang="vi-VN" sz="2000">
                  <a:latin typeface="Times New Roman" panose="02020603050405020304"/>
                  <a:cs typeface="Arial" panose="020B0604020202020204"/>
                </a:rPr>
                <a:t> </a:t>
              </a:r>
              <a:r>
                <a:rPr lang="vi-VN" sz="2000" err="1">
                  <a:latin typeface="Times New Roman" panose="02020603050405020304"/>
                  <a:cs typeface="Arial" panose="020B0604020202020204"/>
                </a:rPr>
                <a:t>dacă</a:t>
              </a:r>
              <a:r>
                <a:rPr lang="vi-VN" sz="2000">
                  <a:latin typeface="Times New Roman" panose="02020603050405020304"/>
                  <a:cs typeface="Arial" panose="020B0604020202020204"/>
                </a:rPr>
                <a:t> nu se </a:t>
              </a:r>
              <a:r>
                <a:rPr lang="vi-VN" sz="2000" err="1">
                  <a:latin typeface="Times New Roman" panose="02020603050405020304"/>
                  <a:cs typeface="Arial" panose="020B0604020202020204"/>
                </a:rPr>
                <a:t>face</a:t>
              </a:r>
              <a:r>
                <a:rPr lang="vi-VN" sz="2000">
                  <a:latin typeface="Times New Roman" panose="02020603050405020304"/>
                  <a:cs typeface="Arial" panose="020B0604020202020204"/>
                </a:rPr>
                <a:t> </a:t>
              </a:r>
              <a:r>
                <a:rPr lang="vi-VN" sz="2000" err="1">
                  <a:latin typeface="Times New Roman" panose="02020603050405020304"/>
                  <a:cs typeface="Arial" panose="020B0604020202020204"/>
                </a:rPr>
                <a:t>upcasting</a:t>
              </a:r>
              <a:r>
                <a:rPr lang="vi-VN" sz="2000">
                  <a:latin typeface="Times New Roman" panose="02020603050405020304"/>
                  <a:cs typeface="Arial" panose="020B0604020202020204"/>
                </a:rPr>
                <a:t>, </a:t>
              </a:r>
              <a:r>
                <a:rPr lang="vi-VN" sz="2000" err="1">
                  <a:latin typeface="Times New Roman" panose="02020603050405020304"/>
                  <a:cs typeface="Arial" panose="020B0604020202020204"/>
                </a:rPr>
                <a:t>dar</a:t>
              </a:r>
              <a:r>
                <a:rPr lang="vi-VN" sz="2000">
                  <a:latin typeface="Times New Roman" panose="02020603050405020304"/>
                  <a:cs typeface="Arial" panose="020B0604020202020204"/>
                </a:rPr>
                <a:t> </a:t>
              </a:r>
              <a:r>
                <a:rPr lang="vi-VN" sz="2000" err="1">
                  <a:latin typeface="Times New Roman" panose="02020603050405020304"/>
                  <a:cs typeface="Arial" panose="020B0604020202020204"/>
                </a:rPr>
                <a:t>atunci</a:t>
              </a:r>
              <a:r>
                <a:rPr lang="vi-VN" sz="2000">
                  <a:latin typeface="Times New Roman" panose="02020603050405020304"/>
                  <a:cs typeface="Arial" panose="020B0604020202020204"/>
                </a:rPr>
                <a:t> am </a:t>
              </a:r>
              <a:r>
                <a:rPr lang="vi-VN" sz="2000" err="1">
                  <a:latin typeface="Times New Roman" panose="02020603050405020304"/>
                  <a:cs typeface="Arial" panose="020B0604020202020204"/>
                </a:rPr>
                <a:t>folosi</a:t>
              </a:r>
              <a:r>
                <a:rPr lang="vi-VN" sz="2000">
                  <a:latin typeface="Times New Roman" panose="02020603050405020304"/>
                  <a:cs typeface="Arial" panose="020B0604020202020204"/>
                </a:rPr>
                <a:t> </a:t>
              </a:r>
              <a:r>
                <a:rPr lang="vi-VN" sz="2000" err="1">
                  <a:latin typeface="Times New Roman" panose="02020603050405020304"/>
                  <a:cs typeface="Arial" panose="020B0604020202020204"/>
                </a:rPr>
                <a:t>destructor</a:t>
              </a:r>
              <a:r>
                <a:rPr lang="vi-VN" sz="2000">
                  <a:latin typeface="Times New Roman" panose="02020603050405020304"/>
                  <a:cs typeface="Arial" panose="020B0604020202020204"/>
                </a:rPr>
                <a:t> </a:t>
              </a:r>
              <a:r>
                <a:rPr lang="vi-VN" sz="2000" err="1">
                  <a:latin typeface="Times New Roman" panose="02020603050405020304"/>
                  <a:cs typeface="Arial" panose="020B0604020202020204"/>
                </a:rPr>
                <a:t>protected</a:t>
              </a:r>
              <a:r>
                <a:rPr lang="vi-VN" sz="2000">
                  <a:latin typeface="Times New Roman" panose="02020603050405020304"/>
                  <a:cs typeface="Arial" panose="020B0604020202020204"/>
                </a:rPr>
                <a:t> </a:t>
              </a:r>
              <a:r>
                <a:rPr lang="vi-VN" sz="2000" err="1">
                  <a:latin typeface="Times New Roman" panose="02020603050405020304"/>
                  <a:cs typeface="Arial" panose="020B0604020202020204"/>
                </a:rPr>
                <a:t>și</a:t>
              </a:r>
              <a:r>
                <a:rPr lang="vi-VN" sz="2000">
                  <a:latin typeface="Times New Roman" panose="02020603050405020304"/>
                  <a:cs typeface="Arial" panose="020B0604020202020204"/>
                </a:rPr>
                <a:t> non-</a:t>
              </a:r>
              <a:r>
                <a:rPr lang="vi-VN" sz="2000" err="1">
                  <a:latin typeface="Times New Roman" panose="02020603050405020304"/>
                  <a:cs typeface="Arial" panose="020B0604020202020204"/>
                </a:rPr>
                <a:t>virtual</a:t>
              </a:r>
              <a:r>
                <a:rPr lang="vi-VN" sz="2000">
                  <a:latin typeface="Times New Roman" panose="02020603050405020304"/>
                  <a:cs typeface="Arial" panose="020B0604020202020204"/>
                </a:rPr>
                <a:t>.</a:t>
              </a:r>
              <a:endParaRPr lang="vi-VN" sz="2000">
                <a:latin typeface="Times New Roman" panose="02020603050405020304"/>
              </a:endParaRPr>
            </a:p>
            <a:p>
              <a:pPr>
                <a:buClr>
                  <a:srgbClr val="000000"/>
                </a:buClr>
                <a:buFont typeface="Arial" panose="020B0604020202020204" pitchFamily="34" charset="0"/>
                <a:buNone/>
                <a:defRPr/>
              </a:pPr>
              <a:endParaRPr lang="en-US" sz="2000"/>
            </a:p>
            <a:p>
              <a:pPr>
                <a:buClr>
                  <a:srgbClr val="000000"/>
                </a:buClr>
                <a:buFont typeface="Arial" panose="020B0604020202020204" pitchFamily="34" charset="0"/>
                <a:buNone/>
                <a:defRPr/>
              </a:pPr>
              <a:r>
                <a:rPr lang="en-US" sz="2000" b="1">
                  <a:solidFill>
                    <a:srgbClr val="800000"/>
                  </a:solidFill>
                  <a:latin typeface="Times New Roman" panose="02020603050405020304" pitchFamily="18" charset="0"/>
                </a:rPr>
                <a:t>class</a:t>
              </a:r>
              <a:r>
                <a:rPr lang="en-US" sz="2000" b="1">
                  <a:latin typeface="Times New Roman" panose="02020603050405020304" pitchFamily="18" charset="0"/>
                </a:rPr>
                <a:t> </a:t>
              </a:r>
              <a:r>
                <a:rPr lang="en-US" sz="2000" b="1" err="1">
                  <a:latin typeface="Times New Roman" panose="02020603050405020304" pitchFamily="18" charset="0"/>
                </a:rPr>
                <a:t>AbstractBase</a:t>
              </a:r>
              <a:r>
                <a:rPr lang="en-US" sz="2000" b="1">
                  <a:latin typeface="Times New Roman" panose="02020603050405020304" pitchFamily="18" charset="0"/>
                </a:rPr>
                <a:t> </a:t>
              </a:r>
              <a:r>
                <a:rPr lang="en-US" sz="2000" b="1">
                  <a:solidFill>
                    <a:srgbClr val="800080"/>
                  </a:solidFill>
                  <a:latin typeface="Times New Roman" panose="02020603050405020304" pitchFamily="18" charset="0"/>
                </a:rPr>
                <a:t>{</a:t>
              </a:r>
              <a:endParaRPr lang="en-US" sz="2000" b="1">
                <a:latin typeface="Times New Roman" panose="02020603050405020304" pitchFamily="18" charset="0"/>
              </a:endParaRPr>
            </a:p>
            <a:p>
              <a:pPr>
                <a:buClr>
                  <a:srgbClr val="000000"/>
                </a:buClr>
                <a:buFont typeface="Arial" panose="020B0604020202020204" pitchFamily="34" charset="0"/>
                <a:buNone/>
                <a:defRPr/>
              </a:pPr>
              <a:r>
                <a:rPr lang="en-US" sz="2000" b="1">
                  <a:solidFill>
                    <a:srgbClr val="800000"/>
                  </a:solidFill>
                  <a:latin typeface="Times New Roman" panose="02020603050405020304" pitchFamily="18" charset="0"/>
                </a:rPr>
                <a:t>public</a:t>
              </a:r>
              <a:r>
                <a:rPr lang="en-US" sz="2000" b="1">
                  <a:solidFill>
                    <a:srgbClr val="E34ADC"/>
                  </a:solidFill>
                  <a:latin typeface="Times New Roman" panose="02020603050405020304" pitchFamily="18" charset="0"/>
                </a:rPr>
                <a:t>:</a:t>
              </a:r>
              <a:endParaRPr lang="en-US" sz="2000" b="1">
                <a:latin typeface="Times New Roman" panose="02020603050405020304" pitchFamily="18" charset="0"/>
              </a:endParaRPr>
            </a:p>
            <a:p>
              <a:pPr>
                <a:buClr>
                  <a:srgbClr val="000000"/>
                </a:buClr>
                <a:buFont typeface="Arial" panose="020B0604020202020204" pitchFamily="34" charset="0"/>
                <a:buNone/>
                <a:defRPr/>
              </a:pPr>
              <a:r>
                <a:rPr lang="en-US" sz="2000">
                  <a:latin typeface="Times New Roman" panose="02020603050405020304" pitchFamily="18" charset="0"/>
                </a:rPr>
                <a:t>  </a:t>
              </a:r>
              <a:r>
                <a:rPr lang="en-US" sz="2000" b="1">
                  <a:solidFill>
                    <a:srgbClr val="800000"/>
                  </a:solidFill>
                  <a:latin typeface="Times New Roman" panose="02020603050405020304" pitchFamily="18" charset="0"/>
                </a:rPr>
                <a:t>virtual</a:t>
              </a:r>
              <a:r>
                <a:rPr lang="en-US" sz="2000" b="1">
                  <a:latin typeface="Times New Roman" panose="02020603050405020304" pitchFamily="18" charset="0"/>
                </a:rPr>
                <a:t> </a:t>
              </a:r>
              <a:r>
                <a:rPr lang="en-US" sz="2000" b="1">
                  <a:solidFill>
                    <a:srgbClr val="808030"/>
                  </a:solidFill>
                  <a:latin typeface="Times New Roman" panose="02020603050405020304" pitchFamily="18" charset="0"/>
                </a:rPr>
                <a:t>~</a:t>
              </a:r>
              <a:r>
                <a:rPr lang="en-US" sz="2000" err="1">
                  <a:latin typeface="Times New Roman" panose="02020603050405020304" pitchFamily="18" charset="0"/>
                </a:rPr>
                <a:t>AbstractBase</a:t>
              </a:r>
              <a:r>
                <a:rPr lang="en-US" sz="2000" b="1">
                  <a:solidFill>
                    <a:srgbClr val="808030"/>
                  </a:solidFill>
                  <a:latin typeface="Times New Roman" panose="02020603050405020304" pitchFamily="18" charset="0"/>
                </a:rPr>
                <a:t>()</a:t>
              </a:r>
              <a:r>
                <a:rPr lang="en-US" sz="2000" b="1">
                  <a:latin typeface="Times New Roman" panose="02020603050405020304" pitchFamily="18" charset="0"/>
                </a:rPr>
                <a:t> </a:t>
              </a:r>
              <a:r>
                <a:rPr lang="en-US" sz="2000" b="1">
                  <a:solidFill>
                    <a:srgbClr val="808030"/>
                  </a:solidFill>
                  <a:latin typeface="Times New Roman" panose="02020603050405020304" pitchFamily="18" charset="0"/>
                </a:rPr>
                <a:t>=</a:t>
              </a:r>
              <a:r>
                <a:rPr lang="en-US" sz="2000" b="1">
                  <a:latin typeface="Times New Roman" panose="02020603050405020304" pitchFamily="18" charset="0"/>
                </a:rPr>
                <a:t> </a:t>
              </a:r>
              <a:r>
                <a:rPr lang="en-US" sz="2000" b="1">
                  <a:solidFill>
                    <a:srgbClr val="008C00"/>
                  </a:solidFill>
                  <a:latin typeface="Times New Roman" panose="02020603050405020304" pitchFamily="18" charset="0"/>
                </a:rPr>
                <a:t>0</a:t>
              </a:r>
              <a:r>
                <a:rPr lang="en-US" sz="2000" b="1">
                  <a:solidFill>
                    <a:srgbClr val="800080"/>
                  </a:solidFill>
                  <a:latin typeface="Times New Roman" panose="02020603050405020304" pitchFamily="18" charset="0"/>
                </a:rPr>
                <a:t>;</a:t>
              </a:r>
              <a:endParaRPr lang="en-US" sz="2000" b="1">
                <a:latin typeface="Times New Roman" panose="02020603050405020304" pitchFamily="18" charset="0"/>
              </a:endParaRPr>
            </a:p>
            <a:p>
              <a:pPr>
                <a:buClr>
                  <a:srgbClr val="000000"/>
                </a:buClr>
                <a:buFont typeface="Arial" panose="020B0604020202020204" pitchFamily="34" charset="0"/>
                <a:buNone/>
                <a:defRPr/>
              </a:pPr>
              <a:r>
                <a:rPr lang="en-US" sz="2000">
                  <a:solidFill>
                    <a:srgbClr val="800080"/>
                  </a:solidFill>
                  <a:latin typeface="Times New Roman" panose="02020603050405020304"/>
                  <a:cs typeface="Arial" panose="020B0604020202020204"/>
                </a:rPr>
                <a:t>};</a:t>
              </a:r>
              <a:endParaRPr lang="en-US" sz="2000">
                <a:latin typeface="Times New Roman" panose="02020603050405020304"/>
                <a:cs typeface="Arial" panose="020B0604020202020204"/>
              </a:endParaRPr>
            </a:p>
            <a:p>
              <a:pPr>
                <a:buClr>
                  <a:srgbClr val="000000"/>
                </a:buClr>
                <a:buFont typeface="Arial" panose="020B0604020202020204" pitchFamily="34" charset="0"/>
                <a:buNone/>
                <a:defRPr/>
              </a:pPr>
              <a:r>
                <a:rPr lang="en-US" sz="2000" err="1">
                  <a:latin typeface="Times New Roman" panose="02020603050405020304" pitchFamily="18" charset="0"/>
                </a:rPr>
                <a:t>AbstractBase</a:t>
              </a:r>
              <a:r>
                <a:rPr lang="en-US" sz="2000">
                  <a:solidFill>
                    <a:srgbClr val="800080"/>
                  </a:solidFill>
                  <a:latin typeface="Times New Roman" panose="02020603050405020304" pitchFamily="18" charset="0"/>
                </a:rPr>
                <a:t>::</a:t>
              </a:r>
              <a:r>
                <a:rPr lang="en-US" sz="2000">
                  <a:solidFill>
                    <a:srgbClr val="808030"/>
                  </a:solidFill>
                  <a:latin typeface="Times New Roman" panose="02020603050405020304" pitchFamily="18" charset="0"/>
                </a:rPr>
                <a:t>~</a:t>
              </a:r>
              <a:r>
                <a:rPr lang="en-US" sz="2000" err="1">
                  <a:latin typeface="Times New Roman" panose="02020603050405020304" pitchFamily="18" charset="0"/>
                </a:rPr>
                <a:t>AbstractBase</a:t>
              </a:r>
              <a:r>
                <a:rPr lang="en-US" sz="2000">
                  <a:solidFill>
                    <a:srgbClr val="808030"/>
                  </a:solidFill>
                  <a:latin typeface="Times New Roman" panose="02020603050405020304" pitchFamily="18" charset="0"/>
                </a:rPr>
                <a:t>()</a:t>
              </a:r>
              <a:r>
                <a:rPr lang="en-US" sz="2000">
                  <a:latin typeface="Times New Roman" panose="02020603050405020304" pitchFamily="18" charset="0"/>
                </a:rPr>
                <a:t> </a:t>
              </a:r>
              <a:r>
                <a:rPr lang="en-US" sz="2000">
                  <a:solidFill>
                    <a:srgbClr val="800080"/>
                  </a:solidFill>
                  <a:latin typeface="Times New Roman" panose="02020603050405020304" pitchFamily="18" charset="0"/>
                </a:rPr>
                <a:t>{}</a:t>
              </a:r>
              <a:endParaRPr lang="en-US" sz="2000">
                <a:latin typeface="Times New Roman" panose="02020603050405020304" pitchFamily="18" charset="0"/>
              </a:endParaRPr>
            </a:p>
            <a:p>
              <a:pPr>
                <a:buClr>
                  <a:srgbClr val="000000"/>
                </a:buClr>
                <a:buFont typeface="Arial" panose="020B0604020202020204" pitchFamily="34" charset="0"/>
                <a:buNone/>
                <a:defRPr/>
              </a:pPr>
              <a:endParaRPr lang="en-US" sz="2000">
                <a:latin typeface="Times New Roman" panose="02020603050405020304" pitchFamily="18" charset="0"/>
              </a:endParaRPr>
            </a:p>
            <a:p>
              <a:pPr>
                <a:buClr>
                  <a:srgbClr val="000000"/>
                </a:buClr>
                <a:buFont typeface="Arial" panose="020B0604020202020204" pitchFamily="34" charset="0"/>
                <a:buNone/>
                <a:defRPr/>
              </a:pPr>
              <a:r>
                <a:rPr lang="en-US" sz="2000" b="1">
                  <a:solidFill>
                    <a:srgbClr val="800000"/>
                  </a:solidFill>
                  <a:latin typeface="Times New Roman" panose="02020603050405020304" pitchFamily="18" charset="0"/>
                </a:rPr>
                <a:t>class</a:t>
              </a:r>
              <a:r>
                <a:rPr lang="en-US" sz="2000" b="1">
                  <a:latin typeface="Times New Roman" panose="02020603050405020304" pitchFamily="18" charset="0"/>
                </a:rPr>
                <a:t> </a:t>
              </a:r>
              <a:r>
                <a:rPr lang="en-US" sz="2000">
                  <a:latin typeface="Times New Roman" panose="02020603050405020304" pitchFamily="18" charset="0"/>
                </a:rPr>
                <a:t>Derived </a:t>
              </a:r>
              <a:r>
                <a:rPr lang="en-US" sz="2000" b="1">
                  <a:solidFill>
                    <a:srgbClr val="800080"/>
                  </a:solidFill>
                  <a:latin typeface="Times New Roman" panose="02020603050405020304" pitchFamily="18" charset="0"/>
                </a:rPr>
                <a:t>:</a:t>
              </a:r>
              <a:r>
                <a:rPr lang="en-US" sz="2000" b="1">
                  <a:latin typeface="Times New Roman" panose="02020603050405020304" pitchFamily="18" charset="0"/>
                </a:rPr>
                <a:t> </a:t>
              </a:r>
              <a:r>
                <a:rPr lang="en-US" sz="2000" b="1">
                  <a:solidFill>
                    <a:srgbClr val="800000"/>
                  </a:solidFill>
                  <a:latin typeface="Times New Roman" panose="02020603050405020304" pitchFamily="18" charset="0"/>
                </a:rPr>
                <a:t>public</a:t>
              </a:r>
              <a:r>
                <a:rPr lang="en-US" sz="2000" b="1">
                  <a:latin typeface="Times New Roman" panose="02020603050405020304" pitchFamily="18" charset="0"/>
                </a:rPr>
                <a:t> </a:t>
              </a:r>
              <a:r>
                <a:rPr lang="en-US" sz="2000" err="1">
                  <a:latin typeface="Times New Roman" panose="02020603050405020304" pitchFamily="18" charset="0"/>
                </a:rPr>
                <a:t>AbstractBase</a:t>
              </a:r>
              <a:r>
                <a:rPr lang="en-US" sz="2000" b="1">
                  <a:latin typeface="Times New Roman" panose="02020603050405020304" pitchFamily="18" charset="0"/>
                </a:rPr>
                <a:t> </a:t>
              </a:r>
              <a:r>
                <a:rPr lang="en-US" sz="2000" b="1">
                  <a:solidFill>
                    <a:srgbClr val="800080"/>
                  </a:solidFill>
                  <a:latin typeface="Times New Roman" panose="02020603050405020304" pitchFamily="18" charset="0"/>
                </a:rPr>
                <a:t>{};</a:t>
              </a:r>
              <a:endParaRPr lang="en-US" sz="2000" b="1">
                <a:latin typeface="Times New Roman" panose="02020603050405020304" pitchFamily="18" charset="0"/>
              </a:endParaRPr>
            </a:p>
            <a:p>
              <a:pPr>
                <a:buClr>
                  <a:srgbClr val="000000"/>
                </a:buClr>
                <a:buFont typeface="Arial" panose="020B0604020202020204" pitchFamily="34" charset="0"/>
                <a:buNone/>
                <a:defRPr/>
              </a:pPr>
              <a:r>
                <a:rPr lang="en-US" sz="2000">
                  <a:solidFill>
                    <a:srgbClr val="696969"/>
                  </a:solidFill>
                  <a:latin typeface="Times New Roman" panose="02020603050405020304" pitchFamily="18" charset="0"/>
                </a:rPr>
                <a:t>// No overriding of destructor necessary?</a:t>
              </a:r>
              <a:endParaRPr lang="en-US" sz="2000">
                <a:latin typeface="Times New Roman" panose="02020603050405020304" pitchFamily="18" charset="0"/>
              </a:endParaRPr>
            </a:p>
            <a:p>
              <a:pPr>
                <a:buClr>
                  <a:srgbClr val="000000"/>
                </a:buClr>
                <a:buFont typeface="Arial" panose="020B0604020202020204" pitchFamily="34" charset="0"/>
                <a:buNone/>
                <a:defRPr/>
              </a:pPr>
              <a:r>
                <a:rPr lang="en-US" sz="2000" b="1">
                  <a:solidFill>
                    <a:srgbClr val="800000"/>
                  </a:solidFill>
                  <a:latin typeface="Times New Roman" panose="02020603050405020304"/>
                  <a:cs typeface="Arial" panose="020B0604020202020204"/>
                </a:rPr>
                <a:t>int</a:t>
              </a:r>
              <a:r>
                <a:rPr lang="en-US" sz="2000" b="1">
                  <a:latin typeface="Times New Roman" panose="02020603050405020304"/>
                  <a:cs typeface="Arial" panose="020B0604020202020204"/>
                </a:rPr>
                <a:t> </a:t>
              </a:r>
              <a:r>
                <a:rPr lang="en-US" sz="2000">
                  <a:solidFill>
                    <a:srgbClr val="400000"/>
                  </a:solidFill>
                  <a:latin typeface="Times New Roman" panose="02020603050405020304"/>
                  <a:cs typeface="Arial" panose="020B0604020202020204"/>
                </a:rPr>
                <a:t>main</a:t>
              </a:r>
              <a:r>
                <a:rPr lang="en-US" sz="2000" b="1">
                  <a:solidFill>
                    <a:srgbClr val="808030"/>
                  </a:solidFill>
                  <a:latin typeface="Times New Roman" panose="02020603050405020304"/>
                  <a:cs typeface="Arial" panose="020B0604020202020204"/>
                </a:rPr>
                <a:t>()</a:t>
              </a:r>
              <a:r>
                <a:rPr lang="en-US" sz="2000" b="1">
                  <a:latin typeface="Times New Roman" panose="02020603050405020304"/>
                  <a:cs typeface="Arial" panose="020B0604020202020204"/>
                </a:rPr>
                <a:t> </a:t>
              </a:r>
              <a:r>
                <a:rPr lang="en-US" sz="2000" b="1">
                  <a:solidFill>
                    <a:srgbClr val="800080"/>
                  </a:solidFill>
                  <a:latin typeface="Times New Roman" panose="02020603050405020304"/>
                  <a:cs typeface="Arial" panose="020B0604020202020204"/>
                </a:rPr>
                <a:t>{</a:t>
              </a:r>
              <a:r>
                <a:rPr lang="en-US" sz="2000" b="1">
                  <a:latin typeface="Times New Roman" panose="02020603050405020304"/>
                  <a:cs typeface="Arial" panose="020B0604020202020204"/>
                </a:rPr>
                <a:t> </a:t>
              </a:r>
              <a:r>
                <a:rPr lang="en-US" sz="2000">
                  <a:latin typeface="Times New Roman" panose="02020603050405020304"/>
                  <a:cs typeface="Arial" panose="020B0604020202020204"/>
                </a:rPr>
                <a:t>Derived d</a:t>
              </a:r>
              <a:r>
                <a:rPr lang="en-US" sz="2000" b="1">
                  <a:solidFill>
                    <a:srgbClr val="800080"/>
                  </a:solidFill>
                  <a:latin typeface="Times New Roman" panose="02020603050405020304"/>
                  <a:cs typeface="Arial" panose="020B0604020202020204"/>
                </a:rPr>
                <a:t>;</a:t>
              </a:r>
              <a:r>
                <a:rPr lang="en-US" sz="2000" b="1">
                  <a:latin typeface="Times New Roman" panose="02020603050405020304"/>
                  <a:cs typeface="Arial" panose="020B0604020202020204"/>
                </a:rPr>
                <a:t> </a:t>
              </a:r>
              <a:r>
                <a:rPr lang="en-US" sz="2000" b="1">
                  <a:solidFill>
                    <a:srgbClr val="800080"/>
                  </a:solidFill>
                  <a:latin typeface="Times New Roman" panose="02020603050405020304"/>
                  <a:cs typeface="Arial" panose="020B0604020202020204"/>
                </a:rPr>
                <a:t>}</a:t>
              </a:r>
              <a:endParaRPr lang="en-US" sz="2000" b="1">
                <a:latin typeface="Times New Roman" panose="02020603050405020304"/>
                <a:cs typeface="Arial" panose="020B0604020202020204"/>
              </a:endParaRPr>
            </a:p>
            <a:p>
              <a:pPr>
                <a:buClr>
                  <a:srgbClr val="000000"/>
                </a:buClr>
                <a:buFont typeface="Arial" panose="020B0604020202020204" pitchFamily="34" charset="0"/>
                <a:buNone/>
                <a:defRPr/>
              </a:pPr>
              <a:endParaRPr lang="en-US" sz="2000"/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333780" y="4768868"/>
              <a:ext cx="3200400" cy="589255"/>
            </a:xfrm>
            <a:prstGeom prst="rect">
              <a:avLst/>
            </a:prstGeom>
            <a:solidFill>
              <a:srgbClr val="FFC000">
                <a:alpha val="25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lang="en-US" kern="0">
                <a:sym typeface="Arial" panose="020B0604020202020204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335357" y="5653799"/>
              <a:ext cx="3733800" cy="381000"/>
            </a:xfrm>
            <a:prstGeom prst="rect">
              <a:avLst/>
            </a:prstGeom>
            <a:solidFill>
              <a:srgbClr val="FFC000">
                <a:alpha val="25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lang="en-US" kern="0">
                <a:sym typeface="Arial" panose="020B0604020202020204"/>
              </a:endParaRPr>
            </a:p>
          </p:txBody>
        </p:sp>
      </p:grpSp>
      <p:sp>
        <p:nvSpPr>
          <p:cNvPr id="3" name="Google Shape;598;p57"/>
          <p:cNvSpPr>
            <a:spLocks noChangeArrowheads="1"/>
          </p:cNvSpPr>
          <p:nvPr/>
        </p:nvSpPr>
        <p:spPr bwMode="auto">
          <a:xfrm>
            <a:off x="2332235" y="827088"/>
            <a:ext cx="5524511" cy="42504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10075" rIns="0" bIns="10075" anchor="t"/>
          <a:lstStyle/>
          <a:p>
            <a:pPr algn="ctr">
              <a:buClr>
                <a:srgbClr val="000000"/>
              </a:buClr>
              <a:buSzPts val="2000"/>
              <a:buFont typeface="Arial" panose="020B0604020202020204" pitchFamily="34" charset="0"/>
              <a:buNone/>
            </a:pPr>
            <a:r>
              <a:rPr lang="en-US" sz="2000" b="1">
                <a:latin typeface="Arial" panose="020B0604020202020204"/>
                <a:cs typeface="Arial" panose="020B0604020202020204"/>
              </a:rPr>
              <a:t>1. </a:t>
            </a:r>
            <a:r>
              <a:rPr lang="en-US" sz="2000" b="1" err="1">
                <a:latin typeface="Arial" panose="020B0604020202020204"/>
                <a:cs typeface="Arial" panose="020B0604020202020204"/>
              </a:rPr>
              <a:t>Moștenire</a:t>
            </a:r>
            <a:r>
              <a:rPr lang="en-US" sz="2000" b="1">
                <a:latin typeface="Arial" panose="020B0604020202020204"/>
                <a:cs typeface="Arial" panose="020B0604020202020204"/>
              </a:rPr>
              <a:t>, </a:t>
            </a:r>
            <a:r>
              <a:rPr lang="en-US" sz="2000" b="1" err="1">
                <a:latin typeface="Arial" panose="020B0604020202020204"/>
                <a:cs typeface="Arial" panose="020B0604020202020204"/>
              </a:rPr>
              <a:t>funcții</a:t>
            </a:r>
            <a:r>
              <a:rPr lang="en-US" sz="2000" b="1">
                <a:latin typeface="Arial" panose="020B0604020202020204"/>
                <a:cs typeface="Arial" panose="020B0604020202020204"/>
              </a:rPr>
              <a:t> </a:t>
            </a:r>
            <a:r>
              <a:rPr lang="en-US" sz="2000" b="1" err="1">
                <a:latin typeface="Arial" panose="020B0604020202020204"/>
                <a:cs typeface="Arial" panose="020B0604020202020204"/>
              </a:rPr>
              <a:t>virtuale</a:t>
            </a:r>
            <a:endParaRPr lang="en-US" sz="2000" b="1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Google Shape;805;p74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panose="020B0604020202020204" pitchFamily="34" charset="0"/>
              <a:buNone/>
            </a:pPr>
            <a:fld id="{D21CDE78-C7C1-4250-B45F-831A8C5D6348}" type="slidenum">
              <a:rPr lang="en-US" sz="1500"/>
              <a:t>11</a:t>
            </a:fld>
            <a:endParaRPr lang="en-US" sz="1800"/>
          </a:p>
        </p:txBody>
      </p:sp>
      <p:sp>
        <p:nvSpPr>
          <p:cNvPr id="62467" name="Google Shape;806;p74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00800" tIns="50400" rIns="100800" bIns="50400" anchor="t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</a:pPr>
            <a:r>
              <a:rPr lang="vi-VN" sz="1800" b="1" err="1">
                <a:latin typeface="Arial" panose="020B0604020202020204"/>
                <a:cs typeface="Arial" panose="020B0604020202020204"/>
              </a:rPr>
              <a:t>Facultatea</a:t>
            </a:r>
            <a:r>
              <a:rPr lang="vi-VN" sz="1800" b="1">
                <a:latin typeface="Arial" panose="020B0604020202020204"/>
                <a:cs typeface="Arial" panose="020B0604020202020204"/>
              </a:rPr>
              <a:t> de </a:t>
            </a:r>
            <a:r>
              <a:rPr lang="vi-VN" sz="1800" b="1" err="1">
                <a:latin typeface="Arial" panose="020B0604020202020204"/>
                <a:cs typeface="Arial" panose="020B0604020202020204"/>
              </a:rPr>
              <a:t>Matematică</a:t>
            </a:r>
            <a:r>
              <a:rPr lang="vi-VN" sz="1800" b="1">
                <a:latin typeface="Arial" panose="020B0604020202020204"/>
                <a:cs typeface="Arial" panose="020B0604020202020204"/>
              </a:rPr>
              <a:t> </a:t>
            </a:r>
            <a:r>
              <a:rPr lang="vi-VN" sz="1800" b="1" err="1">
                <a:latin typeface="Arial" panose="020B0604020202020204"/>
                <a:cs typeface="Arial" panose="020B0604020202020204"/>
              </a:rPr>
              <a:t>și</a:t>
            </a:r>
            <a:r>
              <a:rPr lang="vi-VN" sz="1800" b="1">
                <a:latin typeface="Arial" panose="020B0604020202020204"/>
                <a:cs typeface="Arial" panose="020B0604020202020204"/>
              </a:rPr>
              <a:t> </a:t>
            </a:r>
            <a:r>
              <a:rPr lang="vi-VN" sz="1800" b="1" err="1">
                <a:latin typeface="Arial" panose="020B0604020202020204"/>
                <a:cs typeface="Arial" panose="020B0604020202020204"/>
              </a:rPr>
              <a:t>Informatică</a:t>
            </a:r>
            <a:r>
              <a:rPr lang="en-US" sz="1800" b="1">
                <a:latin typeface="Arial" panose="020B0604020202020204"/>
                <a:cs typeface="Arial" panose="020B0604020202020204"/>
              </a:rPr>
              <a:t> </a:t>
            </a:r>
            <a:r>
              <a:rPr lang="en-US" sz="1800" b="1" err="1">
                <a:latin typeface="Arial" panose="020B0604020202020204"/>
                <a:cs typeface="Arial" panose="020B0604020202020204"/>
              </a:rPr>
              <a:t>Universitatea</a:t>
            </a:r>
            <a:r>
              <a:rPr lang="en-US" sz="1800" b="1">
                <a:latin typeface="Arial" panose="020B0604020202020204"/>
                <a:cs typeface="Arial" panose="020B0604020202020204"/>
              </a:rPr>
              <a:t> din </a:t>
            </a:r>
            <a:r>
              <a:rPr lang="en-US" sz="1800" b="1" err="1">
                <a:latin typeface="Arial" panose="020B0604020202020204"/>
                <a:cs typeface="Arial" panose="020B0604020202020204"/>
              </a:rPr>
              <a:t>București</a:t>
            </a:r>
            <a:endParaRPr lang="en-US" sz="1800" err="1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62468" name="Google Shape;807;p74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2470" name="Group 8"/>
          <p:cNvGrpSpPr/>
          <p:nvPr/>
        </p:nvGrpSpPr>
        <p:grpSpPr bwMode="auto">
          <a:xfrm>
            <a:off x="274638" y="1254125"/>
            <a:ext cx="9644267" cy="5843524"/>
            <a:chOff x="274638" y="1254125"/>
            <a:chExt cx="9644267" cy="5843524"/>
          </a:xfrm>
        </p:grpSpPr>
        <p:sp>
          <p:nvSpPr>
            <p:cNvPr id="61445" name="Google Shape;808;p74"/>
            <p:cNvSpPr txBox="1">
              <a:spLocks noChangeArrowheads="1"/>
            </p:cNvSpPr>
            <p:nvPr/>
          </p:nvSpPr>
          <p:spPr bwMode="auto">
            <a:xfrm>
              <a:off x="274638" y="1254125"/>
              <a:ext cx="9644267" cy="584352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lIns="91425" tIns="91425" rIns="91425" bIns="91425" anchor="t"/>
            <a:lstStyle/>
            <a:p>
              <a:pPr>
                <a:buClr>
                  <a:srgbClr val="000000"/>
                </a:buClr>
                <a:defRPr/>
              </a:pPr>
              <a:r>
                <a:rPr lang="en-US" sz="2400" b="1" i="1" err="1">
                  <a:solidFill>
                    <a:srgbClr val="0000FF"/>
                  </a:solidFill>
                  <a:latin typeface="Arial" panose="020B0604020202020204"/>
                  <a:cs typeface="Times New Roman" panose="02020603050405020304"/>
                </a:rPr>
                <a:t>Destructori</a:t>
              </a:r>
              <a:r>
                <a:rPr lang="en-US" sz="2400" b="1" i="1">
                  <a:solidFill>
                    <a:srgbClr val="0000FF"/>
                  </a:solidFill>
                  <a:latin typeface="Arial" panose="020B0604020202020204"/>
                  <a:cs typeface="Times New Roman" panose="02020603050405020304"/>
                </a:rPr>
                <a:t> protected </a:t>
              </a:r>
              <a:r>
                <a:rPr lang="en-US" sz="2400" b="1" i="1" err="1">
                  <a:solidFill>
                    <a:srgbClr val="0000FF"/>
                  </a:solidFill>
                  <a:latin typeface="Arial" panose="020B0604020202020204"/>
                  <a:cs typeface="Times New Roman" panose="02020603050405020304"/>
                </a:rPr>
                <a:t>și</a:t>
              </a:r>
              <a:r>
                <a:rPr lang="en-US" sz="2400" b="1" i="1">
                  <a:solidFill>
                    <a:srgbClr val="0000FF"/>
                  </a:solidFill>
                  <a:latin typeface="Arial" panose="020B0604020202020204"/>
                  <a:cs typeface="Times New Roman" panose="02020603050405020304"/>
                </a:rPr>
                <a:t> non-</a:t>
              </a:r>
              <a:r>
                <a:rPr lang="en-US" sz="2400" b="1" i="1" err="1">
                  <a:solidFill>
                    <a:srgbClr val="0000FF"/>
                  </a:solidFill>
                  <a:latin typeface="Arial" panose="020B0604020202020204"/>
                  <a:cs typeface="Times New Roman" panose="02020603050405020304"/>
                </a:rPr>
                <a:t>virtuali</a:t>
              </a:r>
              <a:endParaRPr lang="en-US" sz="2400" b="1" i="1">
                <a:solidFill>
                  <a:srgbClr val="0000FF"/>
                </a:solidFill>
                <a:latin typeface="Arial" panose="020B0604020202020204"/>
                <a:cs typeface="Times New Roman" panose="02020603050405020304"/>
              </a:endParaRPr>
            </a:p>
            <a:p>
              <a:pPr>
                <a:buClr>
                  <a:srgbClr val="000000"/>
                </a:buClr>
                <a:buFont typeface="Arial" panose="020B0604020202020204" pitchFamily="34" charset="0"/>
                <a:buNone/>
                <a:defRPr/>
              </a:pPr>
              <a:endParaRPr lang="en-US" sz="2000" b="1">
                <a:solidFill>
                  <a:srgbClr val="0000FF"/>
                </a:solidFill>
              </a:endParaRPr>
            </a:p>
            <a:p>
              <a:pPr>
                <a:buClr>
                  <a:srgbClr val="000000"/>
                </a:buClr>
                <a:defRPr/>
              </a:pPr>
              <a:r>
                <a:rPr lang="vi-VN" sz="2000" b="1" err="1">
                  <a:latin typeface="Times New Roman" panose="02020603050405020304"/>
                  <a:cs typeface="Arial" panose="020B0604020202020204"/>
                </a:rPr>
                <a:t>Utilizare</a:t>
              </a:r>
              <a:r>
                <a:rPr lang="vi-VN" sz="2000">
                  <a:latin typeface="Times New Roman" panose="02020603050405020304"/>
                  <a:cs typeface="Arial" panose="020B0604020202020204"/>
                </a:rPr>
                <a:t>: </a:t>
              </a:r>
              <a:r>
                <a:rPr lang="vi-VN" sz="2000" err="1">
                  <a:latin typeface="Times New Roman" panose="02020603050405020304"/>
                  <a:cs typeface="Arial" panose="020B0604020202020204"/>
                </a:rPr>
                <a:t>dorim</a:t>
              </a:r>
              <a:r>
                <a:rPr lang="vi-VN" sz="2000">
                  <a:latin typeface="Times New Roman" panose="02020603050405020304"/>
                  <a:cs typeface="Arial" panose="020B0604020202020204"/>
                </a:rPr>
                <a:t> </a:t>
              </a:r>
              <a:r>
                <a:rPr lang="vi-VN" sz="2000" err="1">
                  <a:latin typeface="Times New Roman" panose="02020603050405020304"/>
                  <a:cs typeface="Arial" panose="020B0604020202020204"/>
                </a:rPr>
                <a:t>să</a:t>
              </a:r>
              <a:r>
                <a:rPr lang="vi-VN" sz="2000">
                  <a:latin typeface="Times New Roman" panose="02020603050405020304"/>
                  <a:cs typeface="Arial" panose="020B0604020202020204"/>
                </a:rPr>
                <a:t> </a:t>
              </a:r>
              <a:r>
                <a:rPr lang="vi-VN" sz="2000" err="1">
                  <a:latin typeface="Times New Roman" panose="02020603050405020304"/>
                  <a:cs typeface="Arial" panose="020B0604020202020204"/>
                </a:rPr>
                <a:t>ținem</a:t>
              </a:r>
              <a:r>
                <a:rPr lang="vi-VN" sz="2000">
                  <a:latin typeface="Times New Roman" panose="02020603050405020304"/>
                  <a:cs typeface="Arial" panose="020B0604020202020204"/>
                </a:rPr>
                <a:t> </a:t>
              </a:r>
              <a:r>
                <a:rPr lang="vi-VN" sz="2000" err="1">
                  <a:latin typeface="Times New Roman" panose="02020603050405020304"/>
                  <a:cs typeface="Arial" panose="020B0604020202020204"/>
                </a:rPr>
                <a:t>într</a:t>
              </a:r>
              <a:r>
                <a:rPr lang="vi-VN" sz="2000">
                  <a:latin typeface="Times New Roman" panose="02020603050405020304"/>
                  <a:cs typeface="Arial" panose="020B0604020202020204"/>
                </a:rPr>
                <a:t>-o </a:t>
              </a:r>
              <a:r>
                <a:rPr lang="vi-VN" sz="2000" err="1">
                  <a:latin typeface="Times New Roman" panose="02020603050405020304"/>
                  <a:cs typeface="Arial" panose="020B0604020202020204"/>
                </a:rPr>
                <a:t>clasă</a:t>
              </a:r>
              <a:r>
                <a:rPr lang="vi-VN" sz="2000">
                  <a:latin typeface="Times New Roman" panose="02020603050405020304"/>
                  <a:cs typeface="Arial" panose="020B0604020202020204"/>
                </a:rPr>
                <a:t> de </a:t>
              </a:r>
              <a:r>
                <a:rPr lang="vi-VN" sz="2000" err="1">
                  <a:latin typeface="Times New Roman" panose="02020603050405020304"/>
                  <a:cs typeface="Arial" panose="020B0604020202020204"/>
                </a:rPr>
                <a:t>bază</a:t>
              </a:r>
              <a:r>
                <a:rPr lang="vi-VN" sz="2000">
                  <a:latin typeface="Times New Roman" panose="02020603050405020304"/>
                  <a:cs typeface="Arial" panose="020B0604020202020204"/>
                </a:rPr>
                <a:t> </a:t>
              </a:r>
              <a:r>
                <a:rPr lang="vi-VN" sz="2000" err="1">
                  <a:latin typeface="Times New Roman" panose="02020603050405020304"/>
                  <a:cs typeface="Arial" panose="020B0604020202020204"/>
                </a:rPr>
                <a:t>comună</a:t>
              </a:r>
              <a:r>
                <a:rPr lang="vi-VN" sz="2000">
                  <a:latin typeface="Times New Roman" panose="02020603050405020304"/>
                  <a:cs typeface="Arial" panose="020B0604020202020204"/>
                </a:rPr>
                <a:t> </a:t>
              </a:r>
              <a:r>
                <a:rPr lang="vi-VN" sz="2000" err="1">
                  <a:latin typeface="Times New Roman" panose="02020603050405020304"/>
                  <a:cs typeface="Arial" panose="020B0604020202020204"/>
                </a:rPr>
                <a:t>atribute</a:t>
              </a:r>
              <a:r>
                <a:rPr lang="vi-VN" sz="2000">
                  <a:latin typeface="Times New Roman" panose="02020603050405020304"/>
                  <a:cs typeface="Arial" panose="020B0604020202020204"/>
                </a:rPr>
                <a:t> </a:t>
              </a:r>
              <a:r>
                <a:rPr lang="vi-VN" sz="2000" err="1">
                  <a:latin typeface="Times New Roman" panose="02020603050405020304"/>
                  <a:cs typeface="Arial" panose="020B0604020202020204"/>
                </a:rPr>
                <a:t>și</a:t>
              </a:r>
              <a:r>
                <a:rPr lang="vi-VN" sz="2000">
                  <a:latin typeface="Times New Roman" panose="02020603050405020304"/>
                  <a:cs typeface="Arial" panose="020B0604020202020204"/>
                </a:rPr>
                <a:t> </a:t>
              </a:r>
              <a:r>
                <a:rPr lang="vi-VN" sz="2000" err="1">
                  <a:latin typeface="Times New Roman" panose="02020603050405020304"/>
                  <a:cs typeface="Arial" panose="020B0604020202020204"/>
                </a:rPr>
                <a:t>funcții</a:t>
              </a:r>
              <a:r>
                <a:rPr lang="vi-VN" sz="2000">
                  <a:latin typeface="Times New Roman" panose="02020603050405020304"/>
                  <a:cs typeface="Arial" panose="020B0604020202020204"/>
                </a:rPr>
                <a:t>, </a:t>
              </a:r>
              <a:r>
                <a:rPr lang="vi-VN" sz="2000" err="1">
                  <a:latin typeface="Times New Roman" panose="02020603050405020304"/>
                  <a:cs typeface="Arial" panose="020B0604020202020204"/>
                </a:rPr>
                <a:t>dar</a:t>
              </a:r>
              <a:r>
                <a:rPr lang="vi-VN" sz="2000">
                  <a:latin typeface="Times New Roman" panose="02020603050405020304"/>
                  <a:cs typeface="Arial" panose="020B0604020202020204"/>
                </a:rPr>
                <a:t> </a:t>
              </a:r>
              <a:r>
                <a:rPr lang="vi-VN" sz="2000" err="1">
                  <a:latin typeface="Times New Roman" panose="02020603050405020304"/>
                  <a:cs typeface="Arial" panose="020B0604020202020204"/>
                </a:rPr>
                <a:t>construim</a:t>
              </a:r>
              <a:r>
                <a:rPr lang="vi-VN" sz="2000">
                  <a:latin typeface="Times New Roman" panose="02020603050405020304"/>
                  <a:cs typeface="Arial" panose="020B0604020202020204"/>
                </a:rPr>
                <a:t> </a:t>
              </a:r>
              <a:r>
                <a:rPr lang="vi-VN" sz="2000" err="1">
                  <a:latin typeface="Times New Roman" panose="02020603050405020304"/>
                  <a:cs typeface="Arial" panose="020B0604020202020204"/>
                </a:rPr>
                <a:t>doar</a:t>
              </a:r>
              <a:r>
                <a:rPr lang="vi-VN" sz="2000">
                  <a:latin typeface="Times New Roman" panose="02020603050405020304"/>
                  <a:cs typeface="Arial" panose="020B0604020202020204"/>
                </a:rPr>
                <a:t> </a:t>
              </a:r>
              <a:r>
                <a:rPr lang="vi-VN" sz="2000" err="1">
                  <a:latin typeface="Times New Roman" panose="02020603050405020304"/>
                  <a:cs typeface="Arial" panose="020B0604020202020204"/>
                </a:rPr>
                <a:t>obiecte</a:t>
              </a:r>
              <a:r>
                <a:rPr lang="vi-VN" sz="2000">
                  <a:latin typeface="Times New Roman" panose="02020603050405020304"/>
                  <a:cs typeface="Arial" panose="020B0604020202020204"/>
                </a:rPr>
                <a:t> </a:t>
              </a:r>
              <a:r>
                <a:rPr lang="vi-VN" sz="2000" err="1">
                  <a:latin typeface="Times New Roman" panose="02020603050405020304"/>
                  <a:cs typeface="Arial" panose="020B0604020202020204"/>
                </a:rPr>
                <a:t>derivate</a:t>
              </a:r>
              <a:r>
                <a:rPr lang="vi-VN" sz="2000">
                  <a:latin typeface="Times New Roman" panose="02020603050405020304"/>
                  <a:cs typeface="Arial" panose="020B0604020202020204"/>
                </a:rPr>
                <a:t> </a:t>
              </a:r>
              <a:r>
                <a:rPr lang="vi-VN" sz="2000" err="1">
                  <a:latin typeface="Times New Roman" panose="02020603050405020304"/>
                  <a:cs typeface="Arial" panose="020B0604020202020204"/>
                </a:rPr>
                <a:t>și</a:t>
              </a:r>
              <a:r>
                <a:rPr lang="vi-VN" sz="2000">
                  <a:latin typeface="Times New Roman" panose="02020603050405020304"/>
                  <a:cs typeface="Arial" panose="020B0604020202020204"/>
                </a:rPr>
                <a:t> nu </a:t>
              </a:r>
              <a:r>
                <a:rPr lang="vi-VN" sz="2000" err="1">
                  <a:latin typeface="Times New Roman" panose="02020603050405020304"/>
                  <a:cs typeface="Arial" panose="020B0604020202020204"/>
                </a:rPr>
                <a:t>avem</a:t>
              </a:r>
              <a:r>
                <a:rPr lang="vi-VN" sz="2000">
                  <a:latin typeface="Times New Roman" panose="02020603050405020304"/>
                  <a:cs typeface="Arial" panose="020B0604020202020204"/>
                </a:rPr>
                <a:t> </a:t>
              </a:r>
              <a:r>
                <a:rPr lang="vi-VN" sz="2000" err="1">
                  <a:latin typeface="Times New Roman" panose="02020603050405020304"/>
                  <a:cs typeface="Arial" panose="020B0604020202020204"/>
                </a:rPr>
                <a:t>nevoie</a:t>
              </a:r>
              <a:r>
                <a:rPr lang="vi-VN" sz="2000">
                  <a:latin typeface="Times New Roman" panose="02020603050405020304"/>
                  <a:cs typeface="Arial" panose="020B0604020202020204"/>
                </a:rPr>
                <a:t> de </a:t>
              </a:r>
              <a:r>
                <a:rPr lang="vi-VN" sz="2000" err="1">
                  <a:latin typeface="Times New Roman" panose="02020603050405020304"/>
                  <a:cs typeface="Arial" panose="020B0604020202020204"/>
                </a:rPr>
                <a:t>pointeri</a:t>
              </a:r>
              <a:r>
                <a:rPr lang="vi-VN" sz="2000">
                  <a:latin typeface="Times New Roman" panose="02020603050405020304"/>
                  <a:cs typeface="Arial" panose="020B0604020202020204"/>
                </a:rPr>
                <a:t> sau </a:t>
              </a:r>
              <a:r>
                <a:rPr lang="vi-VN" sz="2000" err="1">
                  <a:latin typeface="Times New Roman" panose="02020603050405020304"/>
                  <a:cs typeface="Arial" panose="020B0604020202020204"/>
                </a:rPr>
                <a:t>referințe</a:t>
              </a:r>
              <a:r>
                <a:rPr lang="vi-VN" sz="2000">
                  <a:latin typeface="Times New Roman" panose="02020603050405020304"/>
                  <a:cs typeface="Arial" panose="020B0604020202020204"/>
                </a:rPr>
                <a:t> de </a:t>
              </a:r>
              <a:r>
                <a:rPr lang="vi-VN" sz="2000" err="1">
                  <a:latin typeface="Times New Roman" panose="02020603050405020304"/>
                  <a:cs typeface="Arial" panose="020B0604020202020204"/>
                </a:rPr>
                <a:t>bază</a:t>
              </a:r>
              <a:r>
                <a:rPr lang="vi-VN" sz="2000">
                  <a:latin typeface="Times New Roman" panose="02020603050405020304"/>
                  <a:cs typeface="Arial" panose="020B0604020202020204"/>
                </a:rPr>
                <a:t>.</a:t>
              </a:r>
              <a:endParaRPr lang="vi-VN" sz="2000">
                <a:latin typeface="Times New Roman" panose="02020603050405020304"/>
              </a:endParaRPr>
            </a:p>
            <a:p>
              <a:pPr>
                <a:buClr>
                  <a:srgbClr val="000000"/>
                </a:buClr>
                <a:defRPr/>
              </a:pPr>
              <a:r>
                <a:rPr lang="vi-VN" sz="2000" b="1">
                  <a:latin typeface="Times New Roman" panose="02020603050405020304"/>
                  <a:cs typeface="Arial" panose="020B0604020202020204"/>
                </a:rPr>
                <a:t>De </a:t>
              </a:r>
              <a:r>
                <a:rPr lang="vi-VN" sz="2000" b="1" err="1">
                  <a:latin typeface="Times New Roman" panose="02020603050405020304"/>
                  <a:cs typeface="Arial" panose="020B0604020202020204"/>
                </a:rPr>
                <a:t>ce</a:t>
              </a:r>
              <a:r>
                <a:rPr lang="vi-VN" sz="2000" b="1">
                  <a:latin typeface="Times New Roman" panose="02020603050405020304"/>
                  <a:cs typeface="Arial" panose="020B0604020202020204"/>
                </a:rPr>
                <a:t> nu </a:t>
              </a:r>
              <a:r>
                <a:rPr lang="vi-VN" sz="2000" b="1" err="1">
                  <a:latin typeface="Times New Roman" panose="02020603050405020304"/>
                  <a:cs typeface="Arial" panose="020B0604020202020204"/>
                </a:rPr>
                <a:t>public</a:t>
              </a:r>
              <a:r>
                <a:rPr lang="vi-VN" sz="2000" b="1">
                  <a:latin typeface="Times New Roman" panose="02020603050405020304"/>
                  <a:cs typeface="Arial" panose="020B0604020202020204"/>
                </a:rPr>
                <a:t>?</a:t>
              </a:r>
              <a:endParaRPr lang="vi-VN" sz="2000" b="1">
                <a:latin typeface="Times New Roman" panose="02020603050405020304"/>
              </a:endParaRPr>
            </a:p>
            <a:p>
              <a:pPr>
                <a:defRPr/>
              </a:pPr>
              <a:r>
                <a:rPr lang="vi-VN" sz="2000">
                  <a:latin typeface="Times New Roman" panose="02020603050405020304"/>
                  <a:cs typeface="Arial" panose="020B0604020202020204"/>
                </a:rPr>
                <a:t>    </a:t>
              </a:r>
              <a:r>
                <a:rPr lang="vi-VN" sz="2000" err="1">
                  <a:latin typeface="Times New Roman" panose="02020603050405020304"/>
                  <a:cs typeface="Arial" panose="020B0604020202020204"/>
                </a:rPr>
                <a:t>Pentru</a:t>
              </a:r>
              <a:r>
                <a:rPr lang="vi-VN" sz="2000">
                  <a:latin typeface="Times New Roman" panose="02020603050405020304"/>
                  <a:cs typeface="Arial" panose="020B0604020202020204"/>
                </a:rPr>
                <a:t> a </a:t>
              </a:r>
              <a:r>
                <a:rPr lang="vi-VN" sz="2000" err="1">
                  <a:latin typeface="Times New Roman" panose="02020603050405020304"/>
                  <a:cs typeface="Arial" panose="020B0604020202020204"/>
                </a:rPr>
                <a:t>preveni</a:t>
              </a:r>
              <a:r>
                <a:rPr lang="vi-VN" sz="2000">
                  <a:latin typeface="Times New Roman" panose="02020603050405020304"/>
                  <a:cs typeface="Arial" panose="020B0604020202020204"/>
                </a:rPr>
                <a:t> </a:t>
              </a:r>
              <a:r>
                <a:rPr lang="vi-VN" sz="2000" err="1">
                  <a:latin typeface="Times New Roman" panose="02020603050405020304"/>
                  <a:cs typeface="Arial" panose="020B0604020202020204"/>
                </a:rPr>
                <a:t>instanțierea</a:t>
              </a:r>
              <a:r>
                <a:rPr lang="vi-VN" sz="2000">
                  <a:latin typeface="Times New Roman" panose="02020603050405020304"/>
                  <a:cs typeface="Arial" panose="020B0604020202020204"/>
                </a:rPr>
                <a:t> </a:t>
              </a:r>
              <a:r>
                <a:rPr lang="vi-VN" sz="2000" err="1">
                  <a:latin typeface="Times New Roman" panose="02020603050405020304"/>
                  <a:cs typeface="Arial" panose="020B0604020202020204"/>
                </a:rPr>
                <a:t>clasei</a:t>
              </a:r>
              <a:r>
                <a:rPr lang="vi-VN" sz="2000">
                  <a:latin typeface="Times New Roman" panose="02020603050405020304"/>
                  <a:cs typeface="Arial" panose="020B0604020202020204"/>
                </a:rPr>
                <a:t> </a:t>
              </a:r>
              <a:r>
                <a:rPr lang="vi-VN" sz="2000" err="1">
                  <a:latin typeface="Times New Roman" panose="02020603050405020304"/>
                  <a:cs typeface="Arial" panose="020B0604020202020204"/>
                </a:rPr>
                <a:t>din</a:t>
              </a:r>
              <a:r>
                <a:rPr lang="vi-VN" sz="2000">
                  <a:latin typeface="Times New Roman" panose="02020603050405020304"/>
                  <a:cs typeface="Arial" panose="020B0604020202020204"/>
                </a:rPr>
                <a:t> </a:t>
              </a:r>
              <a:r>
                <a:rPr lang="vi-VN" sz="2000" err="1">
                  <a:latin typeface="Times New Roman" panose="02020603050405020304"/>
                  <a:cs typeface="Arial" panose="020B0604020202020204"/>
                </a:rPr>
                <a:t>exterior</a:t>
              </a:r>
              <a:r>
                <a:rPr lang="vi-VN" sz="2000">
                  <a:latin typeface="Times New Roman" panose="02020603050405020304"/>
                  <a:cs typeface="Arial" panose="020B0604020202020204"/>
                </a:rPr>
                <a:t> (nu </a:t>
              </a:r>
              <a:r>
                <a:rPr lang="vi-VN" sz="2000" err="1">
                  <a:latin typeface="Times New Roman" panose="02020603050405020304"/>
                  <a:cs typeface="Arial" panose="020B0604020202020204"/>
                </a:rPr>
                <a:t>avem</a:t>
              </a:r>
              <a:r>
                <a:rPr lang="vi-VN" sz="2000">
                  <a:latin typeface="Times New Roman" panose="02020603050405020304"/>
                  <a:cs typeface="Arial" panose="020B0604020202020204"/>
                </a:rPr>
                <a:t> </a:t>
              </a:r>
              <a:r>
                <a:rPr lang="vi-VN" sz="2000" err="1">
                  <a:latin typeface="Times New Roman" panose="02020603050405020304"/>
                  <a:cs typeface="Arial" panose="020B0604020202020204"/>
                </a:rPr>
                <a:t>object</a:t>
              </a:r>
              <a:r>
                <a:rPr lang="vi-VN" sz="2000">
                  <a:latin typeface="Times New Roman" panose="02020603050405020304"/>
                  <a:cs typeface="Arial" panose="020B0604020202020204"/>
                </a:rPr>
                <a:t> </a:t>
              </a:r>
              <a:r>
                <a:rPr lang="vi-VN" sz="2000" err="1">
                  <a:latin typeface="Times New Roman" panose="02020603050405020304"/>
                  <a:cs typeface="Arial" panose="020B0604020202020204"/>
                </a:rPr>
                <a:t>slicing</a:t>
              </a:r>
              <a:r>
                <a:rPr lang="vi-VN" sz="2000">
                  <a:latin typeface="Times New Roman" panose="02020603050405020304"/>
                  <a:cs typeface="Arial" panose="020B0604020202020204"/>
                </a:rPr>
                <a:t>).</a:t>
              </a:r>
              <a:endParaRPr lang="vi-VN" sz="2000">
                <a:latin typeface="Times New Roman" panose="02020603050405020304"/>
              </a:endParaRPr>
            </a:p>
            <a:p>
              <a:pPr>
                <a:defRPr/>
              </a:pPr>
              <a:r>
                <a:rPr lang="vi-VN" sz="2000" b="1">
                  <a:latin typeface="Times New Roman" panose="02020603050405020304"/>
                  <a:cs typeface="Arial" panose="020B0604020202020204"/>
                </a:rPr>
                <a:t>De </a:t>
              </a:r>
              <a:r>
                <a:rPr lang="vi-VN" sz="2000" b="1" err="1">
                  <a:latin typeface="Times New Roman" panose="02020603050405020304"/>
                  <a:cs typeface="Arial" panose="020B0604020202020204"/>
                </a:rPr>
                <a:t>ce</a:t>
              </a:r>
              <a:r>
                <a:rPr lang="vi-VN" sz="2000" b="1">
                  <a:latin typeface="Times New Roman" panose="02020603050405020304"/>
                  <a:cs typeface="Arial" panose="020B0604020202020204"/>
                </a:rPr>
                <a:t> </a:t>
              </a:r>
              <a:r>
                <a:rPr lang="vi-VN" sz="2000" b="1" err="1">
                  <a:latin typeface="Times New Roman" panose="02020603050405020304"/>
                  <a:cs typeface="Arial" panose="020B0604020202020204"/>
                </a:rPr>
                <a:t>protected</a:t>
              </a:r>
              <a:r>
                <a:rPr lang="vi-VN" sz="2000" b="1">
                  <a:latin typeface="Times New Roman" panose="02020603050405020304"/>
                  <a:cs typeface="Arial" panose="020B0604020202020204"/>
                </a:rPr>
                <a:t> </a:t>
              </a:r>
              <a:r>
                <a:rPr lang="vi-VN" sz="2000" b="1" err="1">
                  <a:latin typeface="Times New Roman" panose="02020603050405020304"/>
                  <a:cs typeface="Arial" panose="020B0604020202020204"/>
                </a:rPr>
                <a:t>și</a:t>
              </a:r>
              <a:r>
                <a:rPr lang="vi-VN" sz="2000" b="1">
                  <a:latin typeface="Times New Roman" panose="02020603050405020304"/>
                  <a:cs typeface="Arial" panose="020B0604020202020204"/>
                </a:rPr>
                <a:t> nu </a:t>
              </a:r>
              <a:r>
                <a:rPr lang="vi-VN" sz="2000" b="1" err="1">
                  <a:latin typeface="Times New Roman" panose="02020603050405020304"/>
                  <a:cs typeface="Arial" panose="020B0604020202020204"/>
                </a:rPr>
                <a:t>private</a:t>
              </a:r>
              <a:r>
                <a:rPr lang="vi-VN" sz="2000" b="1">
                  <a:latin typeface="Times New Roman" panose="02020603050405020304"/>
                  <a:cs typeface="Arial" panose="020B0604020202020204"/>
                </a:rPr>
                <a:t>?</a:t>
              </a:r>
            </a:p>
            <a:p>
              <a:pPr>
                <a:defRPr/>
              </a:pPr>
              <a:r>
                <a:rPr lang="vi-VN" sz="2000">
                  <a:latin typeface="Times New Roman" panose="02020603050405020304"/>
                  <a:cs typeface="Arial" panose="020B0604020202020204"/>
                </a:rPr>
                <a:t>    </a:t>
              </a:r>
              <a:r>
                <a:rPr lang="vi-VN" sz="2000" err="1">
                  <a:latin typeface="Times New Roman" panose="02020603050405020304"/>
                  <a:cs typeface="Arial" panose="020B0604020202020204"/>
                </a:rPr>
                <a:t>Pentru</a:t>
              </a:r>
              <a:r>
                <a:rPr lang="vi-VN" sz="2000">
                  <a:latin typeface="Times New Roman" panose="02020603050405020304"/>
                  <a:cs typeface="Arial" panose="020B0604020202020204"/>
                </a:rPr>
                <a:t> a </a:t>
              </a:r>
              <a:r>
                <a:rPr lang="vi-VN" sz="2000" err="1">
                  <a:latin typeface="Times New Roman" panose="02020603050405020304"/>
                  <a:cs typeface="Arial" panose="020B0604020202020204"/>
                </a:rPr>
                <a:t>putea</a:t>
              </a:r>
              <a:r>
                <a:rPr lang="vi-VN" sz="2000">
                  <a:latin typeface="Times New Roman" panose="02020603050405020304"/>
                  <a:cs typeface="Arial" panose="020B0604020202020204"/>
                </a:rPr>
                <a:t> </a:t>
              </a:r>
              <a:r>
                <a:rPr lang="vi-VN" sz="2000" err="1">
                  <a:latin typeface="Times New Roman" panose="02020603050405020304"/>
                  <a:cs typeface="Arial" panose="020B0604020202020204"/>
                </a:rPr>
                <a:t>fi</a:t>
              </a:r>
              <a:r>
                <a:rPr lang="vi-VN" sz="2000">
                  <a:latin typeface="Times New Roman" panose="02020603050405020304"/>
                  <a:cs typeface="Arial" panose="020B0604020202020204"/>
                </a:rPr>
                <a:t> </a:t>
              </a:r>
              <a:r>
                <a:rPr lang="vi-VN" sz="2000" err="1">
                  <a:latin typeface="Times New Roman" panose="02020603050405020304"/>
                  <a:cs typeface="Arial" panose="020B0604020202020204"/>
                </a:rPr>
                <a:t>apelat</a:t>
              </a:r>
              <a:r>
                <a:rPr lang="vi-VN" sz="2000">
                  <a:latin typeface="Times New Roman" panose="02020603050405020304"/>
                  <a:cs typeface="Arial" panose="020B0604020202020204"/>
                </a:rPr>
                <a:t> de </a:t>
              </a:r>
              <a:r>
                <a:rPr lang="vi-VN" sz="2000" err="1">
                  <a:latin typeface="Times New Roman" panose="02020603050405020304"/>
                  <a:cs typeface="Arial" panose="020B0604020202020204"/>
                </a:rPr>
                <a:t>clasele</a:t>
              </a:r>
              <a:r>
                <a:rPr lang="vi-VN" sz="2000">
                  <a:latin typeface="Times New Roman" panose="02020603050405020304"/>
                  <a:cs typeface="Arial" panose="020B0604020202020204"/>
                </a:rPr>
                <a:t> </a:t>
              </a:r>
              <a:r>
                <a:rPr lang="vi-VN" sz="2000" err="1">
                  <a:latin typeface="Times New Roman" panose="02020603050405020304"/>
                  <a:cs typeface="Arial" panose="020B0604020202020204"/>
                </a:rPr>
                <a:t>derivate</a:t>
              </a:r>
              <a:r>
                <a:rPr lang="vi-VN" sz="2000">
                  <a:latin typeface="Times New Roman" panose="02020603050405020304"/>
                  <a:cs typeface="Arial" panose="020B0604020202020204"/>
                </a:rPr>
                <a:t>.</a:t>
              </a:r>
            </a:p>
            <a:p>
              <a:pPr>
                <a:buClr>
                  <a:srgbClr val="000000"/>
                </a:buClr>
                <a:buFont typeface="Arial" panose="020B0604020202020204" pitchFamily="34" charset="0"/>
                <a:defRPr/>
              </a:pPr>
              <a:endParaRPr lang="en-US" sz="2000"/>
            </a:p>
            <a:p>
              <a:pPr>
                <a:buClr>
                  <a:srgbClr val="000000"/>
                </a:buClr>
                <a:buFont typeface="Arial" panose="020B0604020202020204" pitchFamily="34" charset="0"/>
                <a:buNone/>
                <a:defRPr/>
              </a:pPr>
              <a:r>
                <a:rPr lang="en-US" sz="2000" b="1">
                  <a:solidFill>
                    <a:srgbClr val="800000"/>
                  </a:solidFill>
                  <a:latin typeface="Times New Roman" panose="02020603050405020304"/>
                  <a:cs typeface="Arial" panose="020B0604020202020204"/>
                </a:rPr>
                <a:t>class</a:t>
              </a:r>
              <a:r>
                <a:rPr lang="en-US" sz="2000" b="1">
                  <a:latin typeface="Times New Roman" panose="02020603050405020304"/>
                  <a:cs typeface="Arial" panose="020B0604020202020204"/>
                </a:rPr>
                <a:t> Base </a:t>
              </a:r>
              <a:r>
                <a:rPr lang="en-US" sz="2000" b="1">
                  <a:solidFill>
                    <a:srgbClr val="800080"/>
                  </a:solidFill>
                  <a:latin typeface="Times New Roman" panose="02020603050405020304"/>
                  <a:cs typeface="Arial" panose="020B0604020202020204"/>
                </a:rPr>
                <a:t>{</a:t>
              </a:r>
              <a:endParaRPr lang="en-US" sz="2000" b="1">
                <a:latin typeface="Times New Roman" panose="02020603050405020304"/>
                <a:cs typeface="Arial" panose="020B0604020202020204"/>
              </a:endParaRPr>
            </a:p>
            <a:p>
              <a:pPr>
                <a:buClr>
                  <a:srgbClr val="000000"/>
                </a:buClr>
                <a:buFont typeface="Arial" panose="020B0604020202020204" pitchFamily="34" charset="0"/>
                <a:buNone/>
                <a:defRPr/>
              </a:pPr>
              <a:r>
                <a:rPr lang="en-US" sz="2000" b="1">
                  <a:solidFill>
                    <a:srgbClr val="800000"/>
                  </a:solidFill>
                  <a:latin typeface="Times New Roman" panose="02020603050405020304"/>
                  <a:cs typeface="Arial" panose="020B0604020202020204"/>
                </a:rPr>
                <a:t>protected:</a:t>
              </a:r>
              <a:endParaRPr lang="en-US" sz="2000" b="1">
                <a:solidFill>
                  <a:srgbClr val="E34ADC"/>
                </a:solidFill>
                <a:latin typeface="Times New Roman" panose="02020603050405020304"/>
                <a:cs typeface="Arial" panose="020B0604020202020204"/>
              </a:endParaRPr>
            </a:p>
            <a:p>
              <a:pPr>
                <a:buClr>
                  <a:srgbClr val="000000"/>
                </a:buClr>
                <a:defRPr/>
              </a:pPr>
              <a:r>
                <a:rPr lang="en-US" sz="2000">
                  <a:latin typeface="Times New Roman" panose="02020603050405020304"/>
                  <a:cs typeface="Arial" panose="020B0604020202020204"/>
                </a:rPr>
                <a:t>  </a:t>
              </a:r>
              <a:r>
                <a:rPr lang="en-US" sz="2000" b="1">
                  <a:solidFill>
                    <a:srgbClr val="808030"/>
                  </a:solidFill>
                  <a:latin typeface="Times New Roman" panose="02020603050405020304"/>
                  <a:cs typeface="Arial" panose="020B0604020202020204"/>
                </a:rPr>
                <a:t>~</a:t>
              </a:r>
              <a:r>
                <a:rPr lang="en-US" sz="2000">
                  <a:latin typeface="Times New Roman" panose="02020603050405020304"/>
                  <a:cs typeface="Arial" panose="020B0604020202020204"/>
                </a:rPr>
                <a:t>Base</a:t>
              </a:r>
              <a:r>
                <a:rPr lang="en-US" sz="2000" b="1">
                  <a:solidFill>
                    <a:srgbClr val="808030"/>
                  </a:solidFill>
                  <a:latin typeface="Times New Roman" panose="02020603050405020304"/>
                  <a:cs typeface="Arial" panose="020B0604020202020204"/>
                </a:rPr>
                <a:t>()</a:t>
              </a:r>
              <a:r>
                <a:rPr lang="en-US" sz="2000" b="1">
                  <a:latin typeface="Times New Roman" panose="02020603050405020304"/>
                  <a:cs typeface="Arial" panose="020B0604020202020204"/>
                </a:rPr>
                <a:t> </a:t>
              </a:r>
              <a:r>
                <a:rPr lang="en-US" sz="2000" b="1">
                  <a:solidFill>
                    <a:srgbClr val="808030"/>
                  </a:solidFill>
                  <a:latin typeface="Times New Roman" panose="02020603050405020304"/>
                  <a:cs typeface="Arial" panose="020B0604020202020204"/>
                </a:rPr>
                <a:t>=</a:t>
              </a:r>
              <a:r>
                <a:rPr lang="en-US" sz="2000" b="1">
                  <a:latin typeface="Times New Roman" panose="02020603050405020304"/>
                  <a:cs typeface="Arial" panose="020B0604020202020204"/>
                </a:rPr>
                <a:t> default</a:t>
              </a:r>
              <a:r>
                <a:rPr lang="en-US" sz="2000" b="1">
                  <a:solidFill>
                    <a:srgbClr val="800080"/>
                  </a:solidFill>
                  <a:latin typeface="Times New Roman" panose="02020603050405020304"/>
                  <a:cs typeface="Arial" panose="020B0604020202020204"/>
                </a:rPr>
                <a:t>;</a:t>
              </a:r>
              <a:endParaRPr lang="en-US" sz="2000" b="1">
                <a:latin typeface="Times New Roman" panose="02020603050405020304"/>
                <a:cs typeface="Arial" panose="020B0604020202020204"/>
              </a:endParaRPr>
            </a:p>
            <a:p>
              <a:pPr>
                <a:buClr>
                  <a:srgbClr val="000000"/>
                </a:buClr>
                <a:buFont typeface="Arial" panose="020B0604020202020204" pitchFamily="34" charset="0"/>
                <a:buNone/>
                <a:defRPr/>
              </a:pPr>
              <a:r>
                <a:rPr lang="en-US" sz="2000">
                  <a:solidFill>
                    <a:srgbClr val="800080"/>
                  </a:solidFill>
                  <a:latin typeface="Times New Roman" panose="02020603050405020304"/>
                  <a:cs typeface="Arial" panose="020B0604020202020204"/>
                </a:rPr>
                <a:t>};</a:t>
              </a:r>
              <a:endParaRPr lang="en-US" sz="2000">
                <a:latin typeface="Times New Roman" panose="02020603050405020304"/>
                <a:cs typeface="Arial" panose="020B0604020202020204"/>
              </a:endParaRPr>
            </a:p>
            <a:p>
              <a:pPr>
                <a:buClr>
                  <a:srgbClr val="000000"/>
                </a:buClr>
                <a:buFont typeface="Arial" panose="020B0604020202020204" pitchFamily="34" charset="0"/>
                <a:buNone/>
                <a:defRPr/>
              </a:pPr>
              <a:r>
                <a:rPr lang="en-US" sz="2000" b="1">
                  <a:solidFill>
                    <a:srgbClr val="800000"/>
                  </a:solidFill>
                  <a:latin typeface="Times New Roman" panose="02020603050405020304"/>
                  <a:cs typeface="Arial" panose="020B0604020202020204"/>
                </a:rPr>
                <a:t>class</a:t>
              </a:r>
              <a:r>
                <a:rPr lang="en-US" sz="2000" b="1">
                  <a:latin typeface="Times New Roman" panose="02020603050405020304"/>
                  <a:cs typeface="Arial" panose="020B0604020202020204"/>
                </a:rPr>
                <a:t> </a:t>
              </a:r>
              <a:r>
                <a:rPr lang="en-US" sz="2000">
                  <a:latin typeface="Times New Roman" panose="02020603050405020304"/>
                  <a:cs typeface="Arial" panose="020B0604020202020204"/>
                </a:rPr>
                <a:t>Derived1 </a:t>
              </a:r>
              <a:r>
                <a:rPr lang="en-US" sz="2000" b="1">
                  <a:solidFill>
                    <a:srgbClr val="800080"/>
                  </a:solidFill>
                  <a:latin typeface="Times New Roman" panose="02020603050405020304"/>
                  <a:cs typeface="Arial" panose="020B0604020202020204"/>
                </a:rPr>
                <a:t>:</a:t>
              </a:r>
              <a:r>
                <a:rPr lang="en-US" sz="2000" b="1">
                  <a:latin typeface="Times New Roman" panose="02020603050405020304"/>
                  <a:cs typeface="Arial" panose="020B0604020202020204"/>
                </a:rPr>
                <a:t> </a:t>
              </a:r>
              <a:r>
                <a:rPr lang="en-US" sz="2000" b="1">
                  <a:solidFill>
                    <a:srgbClr val="800000"/>
                  </a:solidFill>
                  <a:latin typeface="Times New Roman" panose="02020603050405020304"/>
                  <a:cs typeface="Arial" panose="020B0604020202020204"/>
                </a:rPr>
                <a:t>public</a:t>
              </a:r>
              <a:r>
                <a:rPr lang="en-US" sz="2000" b="1">
                  <a:latin typeface="Times New Roman" panose="02020603050405020304"/>
                  <a:cs typeface="Arial" panose="020B0604020202020204"/>
                </a:rPr>
                <a:t> </a:t>
              </a:r>
              <a:r>
                <a:rPr lang="en-US" sz="2000">
                  <a:latin typeface="Times New Roman" panose="02020603050405020304"/>
                  <a:cs typeface="Arial" panose="020B0604020202020204"/>
                </a:rPr>
                <a:t>Base</a:t>
              </a:r>
              <a:r>
                <a:rPr lang="en-US" sz="2000" b="1">
                  <a:latin typeface="Times New Roman" panose="02020603050405020304"/>
                  <a:cs typeface="Arial" panose="020B0604020202020204"/>
                </a:rPr>
                <a:t> </a:t>
              </a:r>
              <a:r>
                <a:rPr lang="en-US" sz="2000" b="1">
                  <a:solidFill>
                    <a:srgbClr val="800080"/>
                  </a:solidFill>
                  <a:latin typeface="Times New Roman" panose="02020603050405020304"/>
                  <a:cs typeface="Arial" panose="020B0604020202020204"/>
                </a:rPr>
                <a:t>{};</a:t>
              </a:r>
              <a:endParaRPr lang="en-US" sz="2000" b="1">
                <a:latin typeface="Times New Roman" panose="02020603050405020304"/>
                <a:cs typeface="Arial" panose="020B0604020202020204"/>
              </a:endParaRPr>
            </a:p>
            <a:p>
              <a:pPr>
                <a:defRPr/>
              </a:pPr>
              <a:r>
                <a:rPr lang="en-US" sz="2000" b="1">
                  <a:solidFill>
                    <a:srgbClr val="800000"/>
                  </a:solidFill>
                  <a:latin typeface="Times New Roman" panose="02020603050405020304"/>
                  <a:cs typeface="Times New Roman" panose="02020603050405020304"/>
                </a:rPr>
                <a:t>class</a:t>
              </a:r>
              <a:r>
                <a:rPr lang="en-US" sz="2000" b="1"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lang="en-US" sz="2000">
                  <a:latin typeface="Times New Roman" panose="02020603050405020304"/>
                  <a:cs typeface="Times New Roman" panose="02020603050405020304"/>
                </a:rPr>
                <a:t>Derived2 </a:t>
              </a:r>
              <a:r>
                <a:rPr lang="en-US" sz="2000" b="1">
                  <a:solidFill>
                    <a:srgbClr val="800080"/>
                  </a:solidFill>
                  <a:latin typeface="Times New Roman" panose="02020603050405020304"/>
                  <a:cs typeface="Times New Roman" panose="02020603050405020304"/>
                </a:rPr>
                <a:t>:</a:t>
              </a:r>
              <a:r>
                <a:rPr lang="en-US" sz="2000" b="1"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lang="en-US" sz="2000" b="1">
                  <a:solidFill>
                    <a:srgbClr val="800000"/>
                  </a:solidFill>
                  <a:latin typeface="Times New Roman" panose="02020603050405020304"/>
                  <a:cs typeface="Times New Roman" panose="02020603050405020304"/>
                </a:rPr>
                <a:t>public</a:t>
              </a:r>
              <a:r>
                <a:rPr lang="en-US" sz="2000" b="1"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lang="en-US" sz="2000">
                  <a:latin typeface="Times New Roman" panose="02020603050405020304"/>
                  <a:cs typeface="Times New Roman" panose="02020603050405020304"/>
                </a:rPr>
                <a:t>Base</a:t>
              </a:r>
              <a:r>
                <a:rPr lang="en-US" sz="2000" b="1"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lang="en-US" sz="2000" b="1">
                  <a:solidFill>
                    <a:srgbClr val="800080"/>
                  </a:solidFill>
                  <a:latin typeface="Times New Roman" panose="02020603050405020304"/>
                  <a:cs typeface="Times New Roman" panose="02020603050405020304"/>
                </a:rPr>
                <a:t>{};</a:t>
              </a:r>
              <a:endParaRPr lang="en-US">
                <a:latin typeface="Times New Roman" panose="02020603050405020304"/>
              </a:endParaRPr>
            </a:p>
            <a:p>
              <a:pPr>
                <a:buClr>
                  <a:srgbClr val="000000"/>
                </a:buClr>
                <a:buFont typeface="Arial" panose="020B0604020202020204" pitchFamily="34" charset="0"/>
                <a:buNone/>
                <a:defRPr/>
              </a:pPr>
              <a:endParaRPr lang="en-US" sz="2000">
                <a:solidFill>
                  <a:srgbClr val="696969"/>
                </a:solidFill>
                <a:latin typeface="Times New Roman" panose="02020603050405020304" pitchFamily="18" charset="0"/>
              </a:endParaRPr>
            </a:p>
            <a:p>
              <a:pPr>
                <a:buClr>
                  <a:srgbClr val="000000"/>
                </a:buClr>
                <a:defRPr/>
              </a:pPr>
              <a:r>
                <a:rPr lang="en-US" sz="2000" b="1">
                  <a:solidFill>
                    <a:srgbClr val="800000"/>
                  </a:solidFill>
                  <a:latin typeface="Times New Roman" panose="02020603050405020304"/>
                  <a:cs typeface="Arial" panose="020B0604020202020204"/>
                </a:rPr>
                <a:t>int</a:t>
              </a:r>
              <a:r>
                <a:rPr lang="en-US" sz="2000" b="1">
                  <a:latin typeface="Times New Roman" panose="02020603050405020304"/>
                  <a:cs typeface="Arial" panose="020B0604020202020204"/>
                </a:rPr>
                <a:t> </a:t>
              </a:r>
              <a:r>
                <a:rPr lang="en-US" sz="2000">
                  <a:solidFill>
                    <a:srgbClr val="400000"/>
                  </a:solidFill>
                  <a:latin typeface="Times New Roman" panose="02020603050405020304"/>
                  <a:cs typeface="Arial" panose="020B0604020202020204"/>
                </a:rPr>
                <a:t>main</a:t>
              </a:r>
              <a:r>
                <a:rPr lang="en-US" sz="2000" b="1">
                  <a:solidFill>
                    <a:srgbClr val="808030"/>
                  </a:solidFill>
                  <a:latin typeface="Times New Roman" panose="02020603050405020304"/>
                  <a:cs typeface="Arial" panose="020B0604020202020204"/>
                </a:rPr>
                <a:t>()</a:t>
              </a:r>
              <a:r>
                <a:rPr lang="en-US" sz="2000" b="1">
                  <a:latin typeface="Times New Roman" panose="02020603050405020304"/>
                  <a:cs typeface="Arial" panose="020B0604020202020204"/>
                </a:rPr>
                <a:t> </a:t>
              </a:r>
              <a:r>
                <a:rPr lang="en-US" sz="2000" b="1">
                  <a:solidFill>
                    <a:srgbClr val="800080"/>
                  </a:solidFill>
                  <a:latin typeface="Times New Roman" panose="02020603050405020304"/>
                  <a:cs typeface="Arial" panose="020B0604020202020204"/>
                </a:rPr>
                <a:t>{ </a:t>
              </a:r>
              <a:r>
                <a:rPr lang="en-US" sz="2000">
                  <a:latin typeface="Times New Roman" panose="02020603050405020304"/>
                  <a:cs typeface="Times New Roman" panose="02020603050405020304"/>
                </a:rPr>
                <a:t>Derived1 d1</a:t>
              </a:r>
              <a:r>
                <a:rPr lang="en-US" sz="2000" b="1">
                  <a:solidFill>
                    <a:srgbClr val="800080"/>
                  </a:solidFill>
                  <a:latin typeface="Times New Roman" panose="02020603050405020304"/>
                  <a:cs typeface="Times New Roman" panose="02020603050405020304"/>
                </a:rPr>
                <a:t>; </a:t>
              </a:r>
              <a:r>
                <a:rPr lang="en-US" sz="2000">
                  <a:latin typeface="Times New Roman" panose="02020603050405020304"/>
                  <a:cs typeface="Times New Roman" panose="02020603050405020304"/>
                </a:rPr>
                <a:t>Derived2 d2</a:t>
              </a:r>
              <a:r>
                <a:rPr lang="en-US" sz="2000" b="1">
                  <a:solidFill>
                    <a:srgbClr val="800080"/>
                  </a:solidFill>
                  <a:latin typeface="Times New Roman" panose="02020603050405020304"/>
                  <a:cs typeface="Times New Roman" panose="02020603050405020304"/>
                </a:rPr>
                <a:t>; </a:t>
              </a:r>
              <a:r>
                <a:rPr lang="en-US" sz="2000" b="1">
                  <a:solidFill>
                    <a:schemeClr val="bg1">
                      <a:lumMod val="50000"/>
                    </a:schemeClr>
                  </a:solidFill>
                  <a:latin typeface="Times New Roman" panose="02020603050405020304"/>
                  <a:cs typeface="Times New Roman" panose="02020603050405020304"/>
                </a:rPr>
                <a:t>/* Base b; */ /*error */</a:t>
              </a:r>
              <a:r>
                <a:rPr lang="en-US" sz="2000" b="1">
                  <a:solidFill>
                    <a:srgbClr val="800080"/>
                  </a:solidFill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lang="en-US" sz="2000" b="1">
                  <a:solidFill>
                    <a:srgbClr val="800080"/>
                  </a:solidFill>
                  <a:latin typeface="Times New Roman" panose="02020603050405020304"/>
                  <a:cs typeface="Arial" panose="020B0604020202020204"/>
                </a:rPr>
                <a:t>}</a:t>
              </a:r>
              <a:endParaRPr lang="en-US" sz="2000" b="1">
                <a:latin typeface="Times New Roman" panose="02020603050405020304"/>
                <a:cs typeface="Arial" panose="020B0604020202020204"/>
              </a:endParaRPr>
            </a:p>
            <a:p>
              <a:pPr>
                <a:buClr>
                  <a:srgbClr val="000000"/>
                </a:buClr>
                <a:buFont typeface="Arial" panose="020B0604020202020204" pitchFamily="34" charset="0"/>
                <a:buNone/>
                <a:defRPr/>
              </a:pPr>
              <a:endParaRPr lang="en-US" sz="2000"/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333780" y="4487924"/>
              <a:ext cx="3200400" cy="630906"/>
            </a:xfrm>
            <a:prstGeom prst="rect">
              <a:avLst/>
            </a:prstGeom>
            <a:solidFill>
              <a:srgbClr val="FFC000">
                <a:alpha val="25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lang="en-US" kern="0">
                <a:sym typeface="Arial" panose="020B0604020202020204"/>
              </a:endParaRPr>
            </a:p>
          </p:txBody>
        </p:sp>
      </p:grpSp>
      <p:sp>
        <p:nvSpPr>
          <p:cNvPr id="3" name="Google Shape;598;p57"/>
          <p:cNvSpPr>
            <a:spLocks noChangeArrowheads="1"/>
          </p:cNvSpPr>
          <p:nvPr/>
        </p:nvSpPr>
        <p:spPr bwMode="auto">
          <a:xfrm>
            <a:off x="2332235" y="827088"/>
            <a:ext cx="5524511" cy="42504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10075" rIns="0" bIns="10075" anchor="t"/>
          <a:lstStyle/>
          <a:p>
            <a:pPr algn="ctr">
              <a:buClr>
                <a:srgbClr val="000000"/>
              </a:buClr>
              <a:buSzPts val="2000"/>
              <a:buFont typeface="Arial" panose="020B0604020202020204" pitchFamily="34" charset="0"/>
              <a:buNone/>
            </a:pPr>
            <a:r>
              <a:rPr lang="en-US" sz="2000" b="1">
                <a:latin typeface="Arial" panose="020B0604020202020204"/>
                <a:cs typeface="Arial" panose="020B0604020202020204"/>
              </a:rPr>
              <a:t>1. </a:t>
            </a:r>
            <a:r>
              <a:rPr lang="en-US" sz="2000" b="1" err="1">
                <a:latin typeface="Arial" panose="020B0604020202020204"/>
                <a:cs typeface="Arial" panose="020B0604020202020204"/>
              </a:rPr>
              <a:t>Moștenire</a:t>
            </a:r>
            <a:r>
              <a:rPr lang="en-US" sz="2000" b="1">
                <a:latin typeface="Arial" panose="020B0604020202020204"/>
                <a:cs typeface="Arial" panose="020B0604020202020204"/>
              </a:rPr>
              <a:t>, </a:t>
            </a:r>
            <a:r>
              <a:rPr lang="en-US" sz="2000" b="1" err="1">
                <a:latin typeface="Arial" panose="020B0604020202020204"/>
                <a:cs typeface="Arial" panose="020B0604020202020204"/>
              </a:rPr>
              <a:t>funcții</a:t>
            </a:r>
            <a:r>
              <a:rPr lang="en-US" sz="2000" b="1">
                <a:latin typeface="Arial" panose="020B0604020202020204"/>
                <a:cs typeface="Arial" panose="020B0604020202020204"/>
              </a:rPr>
              <a:t> </a:t>
            </a:r>
            <a:r>
              <a:rPr lang="en-US" sz="2000" b="1" err="1">
                <a:latin typeface="Arial" panose="020B0604020202020204"/>
                <a:cs typeface="Arial" panose="020B0604020202020204"/>
              </a:rPr>
              <a:t>virtuale</a:t>
            </a:r>
            <a:endParaRPr lang="en-US" sz="2000" b="1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Google Shape;805;p74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panose="020B0604020202020204" pitchFamily="34" charset="0"/>
              <a:buNone/>
            </a:pPr>
            <a:fld id="{D21CDE78-C7C1-4250-B45F-831A8C5D6348}" type="slidenum">
              <a:rPr lang="en-US" sz="1500"/>
              <a:t>12</a:t>
            </a:fld>
            <a:endParaRPr lang="en-US" sz="1800"/>
          </a:p>
        </p:txBody>
      </p:sp>
      <p:sp>
        <p:nvSpPr>
          <p:cNvPr id="62467" name="Google Shape;806;p74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00800" tIns="50400" rIns="100800" bIns="50400" anchor="t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</a:pPr>
            <a:r>
              <a:rPr lang="vi-VN" sz="1800" b="1" err="1">
                <a:latin typeface="Arial" panose="020B0604020202020204"/>
                <a:cs typeface="Arial" panose="020B0604020202020204"/>
              </a:rPr>
              <a:t>Facultatea</a:t>
            </a:r>
            <a:r>
              <a:rPr lang="vi-VN" sz="1800" b="1">
                <a:latin typeface="Arial" panose="020B0604020202020204"/>
                <a:cs typeface="Arial" panose="020B0604020202020204"/>
              </a:rPr>
              <a:t> de </a:t>
            </a:r>
            <a:r>
              <a:rPr lang="vi-VN" sz="1800" b="1" err="1">
                <a:latin typeface="Arial" panose="020B0604020202020204"/>
                <a:cs typeface="Arial" panose="020B0604020202020204"/>
              </a:rPr>
              <a:t>Matematică</a:t>
            </a:r>
            <a:r>
              <a:rPr lang="vi-VN" sz="1800" b="1">
                <a:latin typeface="Arial" panose="020B0604020202020204"/>
                <a:cs typeface="Arial" panose="020B0604020202020204"/>
              </a:rPr>
              <a:t> </a:t>
            </a:r>
            <a:r>
              <a:rPr lang="vi-VN" sz="1800" b="1" err="1">
                <a:latin typeface="Arial" panose="020B0604020202020204"/>
                <a:cs typeface="Arial" panose="020B0604020202020204"/>
              </a:rPr>
              <a:t>și</a:t>
            </a:r>
            <a:r>
              <a:rPr lang="vi-VN" sz="1800" b="1">
                <a:latin typeface="Arial" panose="020B0604020202020204"/>
                <a:cs typeface="Arial" panose="020B0604020202020204"/>
              </a:rPr>
              <a:t> </a:t>
            </a:r>
            <a:r>
              <a:rPr lang="vi-VN" sz="1800" b="1" err="1">
                <a:latin typeface="Arial" panose="020B0604020202020204"/>
                <a:cs typeface="Arial" panose="020B0604020202020204"/>
              </a:rPr>
              <a:t>Informatică</a:t>
            </a:r>
            <a:r>
              <a:rPr lang="en-US" sz="1800" b="1">
                <a:latin typeface="Arial" panose="020B0604020202020204"/>
                <a:cs typeface="Arial" panose="020B0604020202020204"/>
              </a:rPr>
              <a:t> </a:t>
            </a:r>
            <a:r>
              <a:rPr lang="en-US" sz="1800" b="1" err="1">
                <a:latin typeface="Arial" panose="020B0604020202020204"/>
                <a:cs typeface="Arial" panose="020B0604020202020204"/>
              </a:rPr>
              <a:t>Universitatea</a:t>
            </a:r>
            <a:r>
              <a:rPr lang="en-US" sz="1800" b="1">
                <a:latin typeface="Arial" panose="020B0604020202020204"/>
                <a:cs typeface="Arial" panose="020B0604020202020204"/>
              </a:rPr>
              <a:t> din </a:t>
            </a:r>
            <a:r>
              <a:rPr lang="en-US" sz="1800" b="1" err="1">
                <a:latin typeface="Arial" panose="020B0604020202020204"/>
                <a:cs typeface="Arial" panose="020B0604020202020204"/>
              </a:rPr>
              <a:t>București</a:t>
            </a:r>
            <a:endParaRPr lang="en-US" sz="1800" err="1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62468" name="Google Shape;807;p74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45" name="Google Shape;808;p74"/>
          <p:cNvSpPr txBox="1">
            <a:spLocks noChangeArrowheads="1"/>
          </p:cNvSpPr>
          <p:nvPr/>
        </p:nvSpPr>
        <p:spPr bwMode="auto">
          <a:xfrm>
            <a:off x="274638" y="1254125"/>
            <a:ext cx="9644267" cy="584352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lIns="91425" tIns="91425" rIns="91425" bIns="91425" anchor="t"/>
          <a:lstStyle/>
          <a:p>
            <a:pPr>
              <a:buClr>
                <a:srgbClr val="000000"/>
              </a:buClr>
              <a:defRPr/>
            </a:pPr>
            <a:r>
              <a:rPr lang="en-US" sz="2400" b="1" i="1" err="1">
                <a:solidFill>
                  <a:srgbClr val="0000FF"/>
                </a:solidFill>
                <a:latin typeface="Arial" panose="020B0604020202020204"/>
                <a:cs typeface="Times New Roman" panose="02020603050405020304"/>
              </a:rPr>
              <a:t>Constructori</a:t>
            </a:r>
            <a:r>
              <a:rPr lang="en-US" sz="2400" b="1" i="1">
                <a:solidFill>
                  <a:srgbClr val="0000FF"/>
                </a:solidFill>
                <a:latin typeface="Arial" panose="020B0604020202020204"/>
                <a:cs typeface="Times New Roman" panose="02020603050405020304"/>
              </a:rPr>
              <a:t> </a:t>
            </a:r>
            <a:r>
              <a:rPr lang="en-US" sz="2400" b="1" i="1" err="1">
                <a:solidFill>
                  <a:srgbClr val="0000FF"/>
                </a:solidFill>
                <a:latin typeface="Arial" panose="020B0604020202020204"/>
                <a:cs typeface="Times New Roman" panose="02020603050405020304"/>
              </a:rPr>
              <a:t>virtuali</a:t>
            </a:r>
            <a:endParaRPr lang="en-US" sz="2400" b="1" i="1">
              <a:solidFill>
                <a:srgbClr val="0000FF"/>
              </a:solidFill>
              <a:latin typeface="Arial" panose="020B0604020202020204"/>
              <a:cs typeface="Times New Roman" panose="02020603050405020304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  <a:defRPr/>
            </a:pPr>
            <a:endParaRPr lang="en-US" sz="2000" b="1">
              <a:solidFill>
                <a:srgbClr val="0000FF"/>
              </a:solidFill>
            </a:endParaRPr>
          </a:p>
          <a:p>
            <a:pPr>
              <a:defRPr/>
            </a:pPr>
            <a:r>
              <a:rPr lang="vi-VN" sz="2000" b="1" err="1">
                <a:latin typeface="Times New Roman" panose="02020603050405020304"/>
                <a:cs typeface="Arial" panose="020B0604020202020204"/>
              </a:rPr>
              <a:t>Situație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: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într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-o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clasă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reținem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 ca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atribut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 un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pointer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 de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tip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bază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al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altei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clase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pentru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 a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putea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apela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funcții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virtuale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prin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acel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pointer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.</a:t>
            </a:r>
            <a:endParaRPr lang="vi-VN" sz="2000">
              <a:latin typeface="Times New Roman" panose="02020603050405020304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defRPr/>
            </a:pPr>
            <a:endParaRPr lang="en-US" sz="2000"/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  <a:defRPr/>
            </a:pP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Arial" panose="020B0604020202020204"/>
              </a:rPr>
              <a:t>class</a:t>
            </a:r>
            <a:r>
              <a:rPr lang="en-US" sz="2000" b="1">
                <a:latin typeface="Times New Roman" panose="02020603050405020304"/>
                <a:cs typeface="Arial" panose="020B0604020202020204"/>
              </a:rPr>
              <a:t> </a:t>
            </a:r>
            <a:r>
              <a:rPr lang="en-US" sz="2000">
                <a:latin typeface="Times New Roman" panose="02020603050405020304"/>
                <a:cs typeface="Arial" panose="020B0604020202020204"/>
              </a:rPr>
              <a:t>Instrument</a:t>
            </a:r>
            <a:r>
              <a:rPr lang="en-US" sz="2000" b="1">
                <a:latin typeface="Times New Roman" panose="02020603050405020304"/>
                <a:cs typeface="Arial" panose="020B0604020202020204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anose="02020603050405020304"/>
                <a:cs typeface="Arial" panose="020B0604020202020204"/>
              </a:rPr>
              <a:t>{</a:t>
            </a:r>
            <a:endParaRPr lang="en-US" sz="2000" b="1">
              <a:latin typeface="Times New Roman" panose="02020603050405020304"/>
              <a:cs typeface="Arial" panose="020B0604020202020204"/>
            </a:endParaRPr>
          </a:p>
          <a:p>
            <a:pPr>
              <a:buClr>
                <a:srgbClr val="000000"/>
              </a:buClr>
              <a:defRPr/>
            </a:pP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Arial" panose="020B0604020202020204"/>
              </a:rPr>
              <a:t>public:</a:t>
            </a:r>
            <a:endParaRPr lang="en-US" sz="2000" b="1">
              <a:solidFill>
                <a:srgbClr val="E34ADC"/>
              </a:solidFill>
              <a:latin typeface="Times New Roman" panose="02020603050405020304"/>
              <a:cs typeface="Arial" panose="020B0604020202020204"/>
            </a:endParaRPr>
          </a:p>
          <a:p>
            <a:pPr>
              <a:defRPr/>
            </a:pP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Arial" panose="020B0604020202020204"/>
              </a:rPr>
              <a:t>    virtual</a:t>
            </a:r>
            <a:r>
              <a:rPr lang="en-US" sz="2000">
                <a:latin typeface="Times New Roman" panose="02020603050405020304"/>
                <a:cs typeface="Arial" panose="020B0604020202020204"/>
              </a:rPr>
              <a:t> </a:t>
            </a:r>
            <a:r>
              <a:rPr lang="en-US" sz="2000" b="1">
                <a:solidFill>
                  <a:srgbClr val="808030"/>
                </a:solidFill>
                <a:latin typeface="Times New Roman" panose="02020603050405020304"/>
                <a:cs typeface="Arial" panose="020B0604020202020204"/>
              </a:rPr>
              <a:t>~</a:t>
            </a:r>
            <a:r>
              <a:rPr lang="en-US" sz="2000">
                <a:latin typeface="Times New Roman" panose="02020603050405020304"/>
                <a:cs typeface="Arial" panose="020B0604020202020204"/>
              </a:rPr>
              <a:t>Instrument</a:t>
            </a:r>
            <a:r>
              <a:rPr lang="en-US" sz="2000" b="1">
                <a:solidFill>
                  <a:srgbClr val="808030"/>
                </a:solidFill>
                <a:latin typeface="Times New Roman" panose="02020603050405020304"/>
                <a:cs typeface="Arial" panose="020B0604020202020204"/>
              </a:rPr>
              <a:t>()</a:t>
            </a:r>
            <a:r>
              <a:rPr lang="en-US" sz="2000" b="1">
                <a:latin typeface="Times New Roman" panose="02020603050405020304"/>
                <a:cs typeface="Arial" panose="020B0604020202020204"/>
              </a:rPr>
              <a:t> </a:t>
            </a:r>
            <a:r>
              <a:rPr lang="en-US" sz="2000" b="1">
                <a:solidFill>
                  <a:srgbClr val="808030"/>
                </a:solidFill>
                <a:latin typeface="Times New Roman" panose="02020603050405020304"/>
                <a:cs typeface="Arial" panose="020B0604020202020204"/>
              </a:rPr>
              <a:t>=</a:t>
            </a:r>
            <a:r>
              <a:rPr lang="en-US" sz="2000" b="1">
                <a:latin typeface="Times New Roman" panose="02020603050405020304"/>
                <a:cs typeface="Arial" panose="020B0604020202020204"/>
              </a:rPr>
              <a:t> 0</a:t>
            </a:r>
            <a:r>
              <a:rPr lang="en-US" sz="2000" b="1">
                <a:solidFill>
                  <a:srgbClr val="800080"/>
                </a:solidFill>
                <a:latin typeface="Times New Roman" panose="02020603050405020304"/>
                <a:cs typeface="Arial" panose="020B0604020202020204"/>
              </a:rPr>
              <a:t>;</a:t>
            </a:r>
            <a:endParaRPr lang="en-US" sz="2000" b="1">
              <a:latin typeface="Times New Roman" panose="02020603050405020304"/>
              <a:cs typeface="Arial" panose="020B0604020202020204"/>
            </a:endParaRPr>
          </a:p>
          <a:p>
            <a:pPr>
              <a:defRPr/>
            </a:pP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    virtual void</a:t>
            </a:r>
            <a:r>
              <a:rPr lang="en-US" sz="2000" b="1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>
                <a:latin typeface="Times New Roman" panose="02020603050405020304"/>
                <a:cs typeface="Times New Roman" panose="02020603050405020304"/>
              </a:rPr>
              <a:t>play</a:t>
            </a:r>
            <a:r>
              <a:rPr lang="en-US" sz="2000" b="1">
                <a:solidFill>
                  <a:srgbClr val="808030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lang="en-US" sz="2000">
                <a:latin typeface="Times New Roman" panose="02020603050405020304"/>
                <a:cs typeface="Times New Roman" panose="02020603050405020304"/>
              </a:rPr>
              <a:t>int</a:t>
            </a:r>
            <a:r>
              <a:rPr lang="en-US" sz="2000" b="1">
                <a:solidFill>
                  <a:srgbClr val="808030"/>
                </a:solidFill>
                <a:latin typeface="Times New Roman" panose="02020603050405020304"/>
                <a:cs typeface="Times New Roman" panose="02020603050405020304"/>
              </a:rPr>
              <a:t>)</a:t>
            </a:r>
            <a:r>
              <a:rPr lang="en-US" sz="2000" b="1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const {} </a:t>
            </a:r>
            <a:r>
              <a:rPr lang="en-US" sz="2000">
                <a:solidFill>
                  <a:srgbClr val="800080"/>
                </a:solidFill>
                <a:latin typeface="Times New Roman" panose="02020603050405020304"/>
                <a:cs typeface="Arial" panose="020B0604020202020204"/>
              </a:rPr>
              <a:t>};</a:t>
            </a:r>
            <a:endParaRPr lang="en-US"/>
          </a:p>
          <a:p>
            <a:pPr>
              <a:defRPr/>
            </a:pP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Instrument::~Instrument() = default;</a:t>
            </a:r>
            <a:endParaRPr lang="en-US">
              <a:solidFill>
                <a:schemeClr val="tx1"/>
              </a:solidFill>
            </a:endParaRPr>
          </a:p>
          <a:p>
            <a:pPr>
              <a:buClr>
                <a:srgbClr val="000000"/>
              </a:buClr>
              <a:defRPr/>
            </a:pP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Arial" panose="020B0604020202020204"/>
              </a:rPr>
              <a:t>class</a:t>
            </a:r>
            <a:r>
              <a:rPr lang="en-US" sz="2000" b="1">
                <a:latin typeface="Times New Roman" panose="02020603050405020304"/>
                <a:cs typeface="Arial" panose="020B0604020202020204"/>
              </a:rPr>
              <a:t> </a:t>
            </a:r>
            <a:r>
              <a:rPr lang="en-US" sz="2000">
                <a:latin typeface="Times New Roman" panose="02020603050405020304"/>
                <a:cs typeface="Arial" panose="020B0604020202020204"/>
              </a:rPr>
              <a:t>Wind </a:t>
            </a:r>
            <a:r>
              <a:rPr lang="en-US" sz="2000" b="1">
                <a:solidFill>
                  <a:srgbClr val="800080"/>
                </a:solidFill>
                <a:latin typeface="Times New Roman" panose="02020603050405020304"/>
                <a:cs typeface="Arial" panose="020B0604020202020204"/>
              </a:rPr>
              <a:t>:</a:t>
            </a:r>
            <a:r>
              <a:rPr lang="en-US" sz="2000" b="1">
                <a:latin typeface="Times New Roman" panose="02020603050405020304"/>
                <a:cs typeface="Arial" panose="020B0604020202020204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Arial" panose="020B0604020202020204"/>
              </a:rPr>
              <a:t>public</a:t>
            </a:r>
            <a:r>
              <a:rPr lang="en-US" sz="2000" b="1">
                <a:latin typeface="Times New Roman" panose="02020603050405020304"/>
                <a:cs typeface="Arial" panose="020B0604020202020204"/>
              </a:rPr>
              <a:t> </a:t>
            </a:r>
            <a:r>
              <a:rPr lang="en-US" sz="2000">
                <a:latin typeface="Times New Roman" panose="02020603050405020304"/>
                <a:cs typeface="Arial" panose="020B0604020202020204"/>
              </a:rPr>
              <a:t>Instrument</a:t>
            </a:r>
            <a:r>
              <a:rPr lang="en-US" sz="2000" b="1">
                <a:latin typeface="Times New Roman" panose="02020603050405020304"/>
                <a:cs typeface="Arial" panose="020B0604020202020204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anose="02020603050405020304"/>
                <a:cs typeface="Arial" panose="020B0604020202020204"/>
              </a:rPr>
              <a:t>{ </a:t>
            </a:r>
            <a:r>
              <a:rPr lang="en-US" sz="2000" b="1">
                <a:solidFill>
                  <a:schemeClr val="bg1">
                    <a:lumMod val="50000"/>
                  </a:schemeClr>
                </a:solidFill>
                <a:latin typeface="Times New Roman" panose="02020603050405020304"/>
                <a:cs typeface="Arial" panose="020B0604020202020204"/>
              </a:rPr>
              <a:t>/* </a:t>
            </a:r>
            <a:r>
              <a:rPr lang="en-US" sz="2000" b="1" err="1">
                <a:solidFill>
                  <a:schemeClr val="bg1">
                    <a:lumMod val="50000"/>
                  </a:schemeClr>
                </a:solidFill>
                <a:latin typeface="Times New Roman" panose="02020603050405020304"/>
                <a:cs typeface="Arial" panose="020B0604020202020204"/>
              </a:rPr>
              <a:t>implementare</a:t>
            </a:r>
            <a:r>
              <a:rPr lang="en-US" sz="2000" b="1">
                <a:solidFill>
                  <a:schemeClr val="bg1">
                    <a:lumMod val="50000"/>
                  </a:schemeClr>
                </a:solidFill>
                <a:latin typeface="Times New Roman" panose="02020603050405020304"/>
                <a:cs typeface="Arial" panose="020B0604020202020204"/>
              </a:rPr>
              <a:t> play */</a:t>
            </a:r>
            <a:r>
              <a:rPr lang="en-US" sz="2000" b="1">
                <a:solidFill>
                  <a:srgbClr val="800080"/>
                </a:solidFill>
                <a:latin typeface="Times New Roman" panose="02020603050405020304"/>
                <a:cs typeface="Arial" panose="020B0604020202020204"/>
              </a:rPr>
              <a:t> };</a:t>
            </a:r>
            <a:endParaRPr lang="en-US" sz="2000" b="1">
              <a:latin typeface="Times New Roman" panose="02020603050405020304"/>
              <a:cs typeface="Arial" panose="020B0604020202020204"/>
            </a:endParaRPr>
          </a:p>
          <a:p>
            <a:pPr>
              <a:defRPr/>
            </a:pP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class</a:t>
            </a:r>
            <a:r>
              <a:rPr lang="en-US" sz="2000" b="1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>
                <a:latin typeface="Times New Roman" panose="02020603050405020304"/>
                <a:cs typeface="Times New Roman" panose="02020603050405020304"/>
              </a:rPr>
              <a:t>String </a:t>
            </a:r>
            <a:r>
              <a:rPr lang="en-US" sz="2000" b="1">
                <a:solidFill>
                  <a:srgbClr val="800080"/>
                </a:solidFill>
                <a:latin typeface="Times New Roman" panose="02020603050405020304"/>
                <a:cs typeface="Times New Roman" panose="02020603050405020304"/>
              </a:rPr>
              <a:t>:</a:t>
            </a:r>
            <a:r>
              <a:rPr lang="en-US" sz="2000" b="1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public</a:t>
            </a:r>
            <a:r>
              <a:rPr lang="en-US" sz="2000" b="1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>
                <a:latin typeface="Times New Roman" panose="02020603050405020304"/>
                <a:cs typeface="Times New Roman" panose="02020603050405020304"/>
              </a:rPr>
              <a:t>Instrument</a:t>
            </a:r>
            <a:r>
              <a:rPr lang="en-US" sz="2000" b="1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anose="02020603050405020304"/>
                <a:cs typeface="Times New Roman" panose="02020603050405020304"/>
              </a:rPr>
              <a:t>{ </a:t>
            </a:r>
            <a:r>
              <a:rPr lang="en-US" sz="2000" b="1">
                <a:solidFill>
                  <a:schemeClr val="bg1">
                    <a:lumMod val="50000"/>
                  </a:schemeClr>
                </a:solidFill>
                <a:latin typeface="Times New Roman" panose="02020603050405020304"/>
                <a:cs typeface="Times New Roman" panose="02020603050405020304"/>
              </a:rPr>
              <a:t>/* </a:t>
            </a:r>
            <a:r>
              <a:rPr lang="en-US" sz="2000" b="1" err="1">
                <a:solidFill>
                  <a:schemeClr val="bg1">
                    <a:lumMod val="50000"/>
                  </a:schemeClr>
                </a:solidFill>
                <a:latin typeface="Times New Roman" panose="02020603050405020304"/>
                <a:cs typeface="Times New Roman" panose="02020603050405020304"/>
              </a:rPr>
              <a:t>implementare</a:t>
            </a:r>
            <a:r>
              <a:rPr lang="en-US" sz="2000" b="1">
                <a:solidFill>
                  <a:schemeClr val="bg1">
                    <a:lumMod val="50000"/>
                  </a:schemeClr>
                </a:solidFill>
                <a:latin typeface="Times New Roman" panose="02020603050405020304"/>
                <a:cs typeface="Times New Roman" panose="02020603050405020304"/>
              </a:rPr>
              <a:t> play */ </a:t>
            </a:r>
            <a:r>
              <a:rPr lang="en-US" sz="2000" b="1">
                <a:solidFill>
                  <a:srgbClr val="800080"/>
                </a:solidFill>
                <a:latin typeface="Times New Roman" panose="02020603050405020304"/>
                <a:cs typeface="Times New Roman" panose="02020603050405020304"/>
              </a:rPr>
              <a:t>};</a:t>
            </a:r>
            <a:endParaRPr lang="en-US">
              <a:latin typeface="Times New Roman" panose="02020603050405020304"/>
            </a:endParaRPr>
          </a:p>
          <a:p>
            <a:pPr>
              <a:defRPr/>
            </a:pP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class</a:t>
            </a:r>
            <a:r>
              <a:rPr lang="en-US" sz="2000" b="1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>
                <a:latin typeface="Times New Roman" panose="02020603050405020304"/>
                <a:cs typeface="Times New Roman" panose="02020603050405020304"/>
              </a:rPr>
              <a:t>Orchestra</a:t>
            </a:r>
            <a:r>
              <a:rPr lang="en-US" sz="2000" b="1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anose="02020603050405020304"/>
                <a:cs typeface="Times New Roman" panose="02020603050405020304"/>
              </a:rPr>
              <a:t>{</a:t>
            </a:r>
            <a:endParaRPr lang="en-US" sz="2000">
              <a:solidFill>
                <a:srgbClr val="800080"/>
              </a:solidFill>
              <a:latin typeface="Times New Roman" panose="02020603050405020304"/>
              <a:cs typeface="Times New Roman" panose="02020603050405020304"/>
            </a:endParaRPr>
          </a:p>
          <a:p>
            <a:pPr>
              <a:defRPr/>
            </a:pP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    std::vector&lt;Instrument*&gt; 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instruments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;</a:t>
            </a:r>
          </a:p>
          <a:p>
            <a:pPr>
              <a:defRPr/>
            </a:pP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public:</a:t>
            </a:r>
            <a:endParaRPr lang="en-US" sz="2000">
              <a:solidFill>
                <a:srgbClr val="800000"/>
              </a:solidFill>
              <a:latin typeface="Times New Roman" panose="02020603050405020304"/>
              <a:cs typeface="Times New Roman" panose="02020603050405020304"/>
            </a:endParaRPr>
          </a:p>
          <a:p>
            <a:pPr>
              <a:defRPr/>
            </a:pP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    void</a:t>
            </a:r>
            <a:r>
              <a:rPr lang="en-US" sz="2000" b="1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>
                <a:latin typeface="Times New Roman" panose="02020603050405020304"/>
                <a:cs typeface="Times New Roman" panose="02020603050405020304"/>
              </a:rPr>
              <a:t>add</a:t>
            </a:r>
            <a:r>
              <a:rPr lang="en-US" sz="2000" b="1">
                <a:solidFill>
                  <a:srgbClr val="808030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Instrument* 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inst</a:t>
            </a:r>
            <a:r>
              <a:rPr lang="en-US" sz="2000" b="1">
                <a:solidFill>
                  <a:srgbClr val="808030"/>
                </a:solidFill>
                <a:latin typeface="Times New Roman" panose="02020603050405020304"/>
                <a:cs typeface="Times New Roman" panose="02020603050405020304"/>
              </a:rPr>
              <a:t>)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 { 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instruments.push_back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inst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);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 }</a:t>
            </a:r>
            <a:endParaRPr lang="en-US" sz="2000">
              <a:solidFill>
                <a:srgbClr val="800000"/>
              </a:solidFill>
              <a:latin typeface="Times New Roman" panose="02020603050405020304"/>
              <a:cs typeface="Times New Roman" panose="02020603050405020304"/>
            </a:endParaRPr>
          </a:p>
          <a:p>
            <a:pPr>
              <a:defRPr/>
            </a:pP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    void </a:t>
            </a:r>
            <a:r>
              <a:rPr lang="en-US" sz="2000">
                <a:latin typeface="Times New Roman" panose="02020603050405020304"/>
                <a:cs typeface="Times New Roman" panose="02020603050405020304"/>
              </a:rPr>
              <a:t>rehearse</a:t>
            </a:r>
            <a:r>
              <a:rPr lang="en-US" sz="2000" b="1">
                <a:solidFill>
                  <a:srgbClr val="808030"/>
                </a:solidFill>
                <a:latin typeface="Times New Roman" panose="02020603050405020304"/>
                <a:cs typeface="Times New Roman" panose="02020603050405020304"/>
              </a:rPr>
              <a:t>()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 { for(const auto&amp; 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inst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: instruments)  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inst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-&gt;play(0);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 }</a:t>
            </a:r>
            <a:endParaRPr lang="en-US" sz="2000">
              <a:solidFill>
                <a:srgbClr val="800000"/>
              </a:solidFill>
              <a:latin typeface="Times New Roman" panose="02020603050405020304"/>
              <a:cs typeface="Times New Roman" panose="02020603050405020304"/>
            </a:endParaRPr>
          </a:p>
          <a:p>
            <a:pPr>
              <a:buNone/>
              <a:defRPr/>
            </a:pPr>
            <a:r>
              <a:rPr lang="en-US" sz="2000">
                <a:solidFill>
                  <a:srgbClr val="800080"/>
                </a:solidFill>
                <a:latin typeface="Times New Roman" panose="02020603050405020304"/>
                <a:cs typeface="Times New Roman" panose="02020603050405020304"/>
              </a:rPr>
              <a:t>};</a:t>
            </a:r>
            <a:endParaRPr lang="en-US">
              <a:latin typeface="Times New Roman" panose="02020603050405020304"/>
            </a:endParaRPr>
          </a:p>
          <a:p>
            <a:pPr>
              <a:buClr>
                <a:srgbClr val="000000"/>
              </a:buClr>
              <a:defRPr/>
            </a:pP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Arial" panose="020B0604020202020204"/>
              </a:rPr>
              <a:t>int</a:t>
            </a:r>
            <a:r>
              <a:rPr lang="en-US" sz="2000" b="1">
                <a:latin typeface="Times New Roman" panose="02020603050405020304"/>
                <a:cs typeface="Arial" panose="020B0604020202020204"/>
              </a:rPr>
              <a:t> </a:t>
            </a:r>
            <a:r>
              <a:rPr lang="en-US" sz="2000">
                <a:solidFill>
                  <a:srgbClr val="400000"/>
                </a:solidFill>
                <a:latin typeface="Times New Roman" panose="02020603050405020304"/>
                <a:cs typeface="Arial" panose="020B0604020202020204"/>
              </a:rPr>
              <a:t>main</a:t>
            </a:r>
            <a:r>
              <a:rPr lang="en-US" sz="2000" b="1">
                <a:solidFill>
                  <a:srgbClr val="808030"/>
                </a:solidFill>
                <a:latin typeface="Times New Roman" panose="02020603050405020304"/>
                <a:cs typeface="Arial" panose="020B0604020202020204"/>
              </a:rPr>
              <a:t>()</a:t>
            </a:r>
            <a:r>
              <a:rPr lang="en-US" sz="2000" b="1">
                <a:latin typeface="Times New Roman" panose="02020603050405020304"/>
                <a:cs typeface="Arial" panose="020B0604020202020204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anose="02020603050405020304"/>
                <a:cs typeface="Arial" panose="020B0604020202020204"/>
              </a:rPr>
              <a:t>{ </a:t>
            </a:r>
            <a:r>
              <a:rPr lang="en-US" sz="2000">
                <a:latin typeface="Times New Roman" panose="02020603050405020304"/>
                <a:cs typeface="Times New Roman" panose="02020603050405020304"/>
              </a:rPr>
              <a:t>Orchestra o1</a:t>
            </a:r>
            <a:r>
              <a:rPr lang="en-US" sz="2000" b="1">
                <a:solidFill>
                  <a:srgbClr val="800080"/>
                </a:solidFill>
                <a:latin typeface="Times New Roman" panose="02020603050405020304"/>
                <a:cs typeface="Times New Roman" panose="02020603050405020304"/>
              </a:rPr>
              <a:t>; </a:t>
            </a:r>
            <a:r>
              <a:rPr lang="en-US" sz="2000">
                <a:latin typeface="Times New Roman" panose="02020603050405020304"/>
                <a:cs typeface="Times New Roman" panose="02020603050405020304"/>
              </a:rPr>
              <a:t>o1.add(new Wind)</a:t>
            </a:r>
            <a:r>
              <a:rPr lang="en-US" sz="2000" b="1">
                <a:solidFill>
                  <a:srgbClr val="800080"/>
                </a:solidFill>
                <a:latin typeface="Times New Roman" panose="02020603050405020304"/>
                <a:cs typeface="Times New Roman" panose="02020603050405020304"/>
              </a:rPr>
              <a:t>; </a:t>
            </a:r>
            <a:r>
              <a:rPr lang="en-US" sz="2000">
                <a:latin typeface="Times New Roman" panose="02020603050405020304"/>
                <a:cs typeface="Times New Roman" panose="02020603050405020304"/>
              </a:rPr>
              <a:t>o1.add(new String)</a:t>
            </a:r>
            <a:r>
              <a:rPr lang="en-US" sz="2000" b="1">
                <a:solidFill>
                  <a:srgbClr val="800080"/>
                </a:solidFill>
                <a:latin typeface="Times New Roman" panose="02020603050405020304"/>
                <a:cs typeface="Times New Roman" panose="02020603050405020304"/>
              </a:rPr>
              <a:t>; 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o1.rehearse()</a:t>
            </a:r>
            <a:r>
              <a:rPr lang="en-US" sz="2000" b="1">
                <a:solidFill>
                  <a:srgbClr val="800080"/>
                </a:solidFill>
                <a:latin typeface="Times New Roman" panose="02020603050405020304"/>
                <a:cs typeface="Times New Roman" panose="02020603050405020304"/>
              </a:rPr>
              <a:t>; </a:t>
            </a:r>
            <a:r>
              <a:rPr lang="en-US" sz="2000" b="1">
                <a:solidFill>
                  <a:srgbClr val="800080"/>
                </a:solidFill>
                <a:latin typeface="Times New Roman" panose="02020603050405020304"/>
                <a:cs typeface="Arial" panose="020B0604020202020204"/>
              </a:rPr>
              <a:t>}</a:t>
            </a:r>
            <a:endParaRPr lang="en-US" sz="2000" b="1">
              <a:latin typeface="Times New Roman" panose="02020603050405020304"/>
              <a:cs typeface="Arial" panose="020B0604020202020204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  <a:defRPr/>
            </a:pPr>
            <a:endParaRPr lang="en-US" sz="2000"/>
          </a:p>
        </p:txBody>
      </p:sp>
      <p:sp>
        <p:nvSpPr>
          <p:cNvPr id="3" name="Google Shape;598;p57"/>
          <p:cNvSpPr>
            <a:spLocks noChangeArrowheads="1"/>
          </p:cNvSpPr>
          <p:nvPr/>
        </p:nvSpPr>
        <p:spPr bwMode="auto">
          <a:xfrm>
            <a:off x="2332235" y="827088"/>
            <a:ext cx="5524511" cy="42504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10075" rIns="0" bIns="10075" anchor="t"/>
          <a:lstStyle/>
          <a:p>
            <a:pPr algn="ctr">
              <a:buClr>
                <a:srgbClr val="000000"/>
              </a:buClr>
              <a:buSzPts val="2000"/>
              <a:buFont typeface="Arial" panose="020B0604020202020204" pitchFamily="34" charset="0"/>
              <a:buNone/>
            </a:pPr>
            <a:r>
              <a:rPr lang="en-US" sz="2000" b="1">
                <a:latin typeface="Arial" panose="020B0604020202020204"/>
                <a:cs typeface="Arial" panose="020B0604020202020204"/>
              </a:rPr>
              <a:t>1. </a:t>
            </a:r>
            <a:r>
              <a:rPr lang="en-US" sz="2000" b="1" err="1">
                <a:latin typeface="Arial" panose="020B0604020202020204"/>
                <a:cs typeface="Arial" panose="020B0604020202020204"/>
              </a:rPr>
              <a:t>Moștenire</a:t>
            </a:r>
            <a:r>
              <a:rPr lang="en-US" sz="2000" b="1">
                <a:latin typeface="Arial" panose="020B0604020202020204"/>
                <a:cs typeface="Arial" panose="020B0604020202020204"/>
              </a:rPr>
              <a:t>, </a:t>
            </a:r>
            <a:r>
              <a:rPr lang="en-US" sz="2000" b="1" err="1">
                <a:latin typeface="Arial" panose="020B0604020202020204"/>
                <a:cs typeface="Arial" panose="020B0604020202020204"/>
              </a:rPr>
              <a:t>funcții</a:t>
            </a:r>
            <a:r>
              <a:rPr lang="en-US" sz="2000" b="1">
                <a:latin typeface="Arial" panose="020B0604020202020204"/>
                <a:cs typeface="Arial" panose="020B0604020202020204"/>
              </a:rPr>
              <a:t> </a:t>
            </a:r>
            <a:r>
              <a:rPr lang="en-US" sz="2000" b="1" err="1">
                <a:latin typeface="Arial" panose="020B0604020202020204"/>
                <a:cs typeface="Arial" panose="020B0604020202020204"/>
              </a:rPr>
              <a:t>virtuale</a:t>
            </a:r>
            <a:endParaRPr lang="en-US" sz="2000" b="1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Google Shape;805;p74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panose="020B0604020202020204" pitchFamily="34" charset="0"/>
              <a:buNone/>
            </a:pPr>
            <a:fld id="{D21CDE78-C7C1-4250-B45F-831A8C5D6348}" type="slidenum">
              <a:rPr lang="en-US" sz="1500"/>
              <a:t>13</a:t>
            </a:fld>
            <a:endParaRPr lang="en-US" sz="1800"/>
          </a:p>
        </p:txBody>
      </p:sp>
      <p:sp>
        <p:nvSpPr>
          <p:cNvPr id="62467" name="Google Shape;806;p74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00800" tIns="50400" rIns="100800" bIns="50400" anchor="t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</a:pPr>
            <a:r>
              <a:rPr lang="vi-VN" sz="1800" b="1" err="1">
                <a:latin typeface="Arial" panose="020B0604020202020204"/>
                <a:cs typeface="Arial" panose="020B0604020202020204"/>
              </a:rPr>
              <a:t>Facultatea</a:t>
            </a:r>
            <a:r>
              <a:rPr lang="vi-VN" sz="1800" b="1">
                <a:latin typeface="Arial" panose="020B0604020202020204"/>
                <a:cs typeface="Arial" panose="020B0604020202020204"/>
              </a:rPr>
              <a:t> de </a:t>
            </a:r>
            <a:r>
              <a:rPr lang="vi-VN" sz="1800" b="1" err="1">
                <a:latin typeface="Arial" panose="020B0604020202020204"/>
                <a:cs typeface="Arial" panose="020B0604020202020204"/>
              </a:rPr>
              <a:t>Matematică</a:t>
            </a:r>
            <a:r>
              <a:rPr lang="vi-VN" sz="1800" b="1">
                <a:latin typeface="Arial" panose="020B0604020202020204"/>
                <a:cs typeface="Arial" panose="020B0604020202020204"/>
              </a:rPr>
              <a:t> </a:t>
            </a:r>
            <a:r>
              <a:rPr lang="vi-VN" sz="1800" b="1" err="1">
                <a:latin typeface="Arial" panose="020B0604020202020204"/>
                <a:cs typeface="Arial" panose="020B0604020202020204"/>
              </a:rPr>
              <a:t>și</a:t>
            </a:r>
            <a:r>
              <a:rPr lang="vi-VN" sz="1800" b="1">
                <a:latin typeface="Arial" panose="020B0604020202020204"/>
                <a:cs typeface="Arial" panose="020B0604020202020204"/>
              </a:rPr>
              <a:t> </a:t>
            </a:r>
            <a:r>
              <a:rPr lang="vi-VN" sz="1800" b="1" err="1">
                <a:latin typeface="Arial" panose="020B0604020202020204"/>
                <a:cs typeface="Arial" panose="020B0604020202020204"/>
              </a:rPr>
              <a:t>Informatică</a:t>
            </a:r>
            <a:r>
              <a:rPr lang="en-US" sz="1800" b="1">
                <a:latin typeface="Arial" panose="020B0604020202020204"/>
                <a:cs typeface="Arial" panose="020B0604020202020204"/>
              </a:rPr>
              <a:t> </a:t>
            </a:r>
            <a:r>
              <a:rPr lang="en-US" sz="1800" b="1" err="1">
                <a:latin typeface="Arial" panose="020B0604020202020204"/>
                <a:cs typeface="Arial" panose="020B0604020202020204"/>
              </a:rPr>
              <a:t>Universitatea</a:t>
            </a:r>
            <a:r>
              <a:rPr lang="en-US" sz="1800" b="1">
                <a:latin typeface="Arial" panose="020B0604020202020204"/>
                <a:cs typeface="Arial" panose="020B0604020202020204"/>
              </a:rPr>
              <a:t> din </a:t>
            </a:r>
            <a:r>
              <a:rPr lang="en-US" sz="1800" b="1" err="1">
                <a:latin typeface="Arial" panose="020B0604020202020204"/>
                <a:cs typeface="Arial" panose="020B0604020202020204"/>
              </a:rPr>
              <a:t>București</a:t>
            </a:r>
            <a:endParaRPr lang="en-US" sz="1800" err="1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62468" name="Google Shape;807;p74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45" name="Google Shape;808;p74"/>
          <p:cNvSpPr txBox="1">
            <a:spLocks noChangeArrowheads="1"/>
          </p:cNvSpPr>
          <p:nvPr/>
        </p:nvSpPr>
        <p:spPr bwMode="auto">
          <a:xfrm>
            <a:off x="274638" y="1254125"/>
            <a:ext cx="9644267" cy="584352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lIns="91425" tIns="91425" rIns="91425" bIns="91425" anchor="t"/>
          <a:lstStyle/>
          <a:p>
            <a:pPr>
              <a:buClr>
                <a:srgbClr val="000000"/>
              </a:buClr>
              <a:defRPr/>
            </a:pPr>
            <a:r>
              <a:rPr lang="en-US" sz="2400" b="1" i="1" err="1">
                <a:solidFill>
                  <a:srgbClr val="0000FF"/>
                </a:solidFill>
                <a:latin typeface="Arial" panose="020B0604020202020204"/>
                <a:cs typeface="Times New Roman" panose="02020603050405020304"/>
              </a:rPr>
              <a:t>Constructori</a:t>
            </a:r>
            <a:r>
              <a:rPr lang="en-US" sz="2400" b="1" i="1">
                <a:solidFill>
                  <a:srgbClr val="0000FF"/>
                </a:solidFill>
                <a:latin typeface="Arial" panose="020B0604020202020204"/>
                <a:cs typeface="Times New Roman" panose="02020603050405020304"/>
              </a:rPr>
              <a:t> </a:t>
            </a:r>
            <a:r>
              <a:rPr lang="en-US" sz="2400" b="1" i="1" err="1">
                <a:solidFill>
                  <a:srgbClr val="0000FF"/>
                </a:solidFill>
                <a:latin typeface="Arial" panose="020B0604020202020204"/>
                <a:cs typeface="Times New Roman" panose="02020603050405020304"/>
              </a:rPr>
              <a:t>virtuali</a:t>
            </a:r>
            <a:endParaRPr lang="en-US" sz="2400" b="1" i="1">
              <a:solidFill>
                <a:srgbClr val="0000FF"/>
              </a:solidFill>
              <a:latin typeface="Arial" panose="020B0604020202020204"/>
              <a:cs typeface="Times New Roman" panose="02020603050405020304"/>
            </a:endParaRPr>
          </a:p>
          <a:p>
            <a:pPr>
              <a:defRPr/>
            </a:pPr>
            <a:endParaRPr lang="vi-VN" sz="2000" b="1">
              <a:latin typeface="Times New Roman" panose="02020603050405020304"/>
              <a:cs typeface="Arial" panose="020B0604020202020204"/>
            </a:endParaRPr>
          </a:p>
          <a:p>
            <a:pPr>
              <a:defRPr/>
            </a:pPr>
            <a:r>
              <a:rPr lang="vi-VN" sz="2000" b="1" err="1">
                <a:latin typeface="Times New Roman" panose="02020603050405020304"/>
                <a:cs typeface="Arial" panose="020B0604020202020204"/>
              </a:rPr>
              <a:t>Ce</a:t>
            </a:r>
            <a:r>
              <a:rPr lang="vi-VN" sz="2000" b="1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2000" b="1" err="1">
                <a:latin typeface="Times New Roman" panose="02020603050405020304"/>
                <a:cs typeface="Arial" panose="020B0604020202020204"/>
              </a:rPr>
              <a:t>probleme</a:t>
            </a:r>
            <a:r>
              <a:rPr lang="vi-VN" sz="2000" b="1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2000" b="1" err="1">
                <a:latin typeface="Times New Roman" panose="02020603050405020304"/>
                <a:cs typeface="Arial" panose="020B0604020202020204"/>
              </a:rPr>
              <a:t>pot</a:t>
            </a:r>
            <a:r>
              <a:rPr lang="vi-VN" sz="2000" b="1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2000" b="1" err="1">
                <a:latin typeface="Times New Roman" panose="02020603050405020304"/>
                <a:cs typeface="Arial" panose="020B0604020202020204"/>
              </a:rPr>
              <a:t>apărea</a:t>
            </a:r>
            <a:r>
              <a:rPr lang="vi-VN" sz="2000" b="1">
                <a:latin typeface="Times New Roman" panose="02020603050405020304"/>
                <a:cs typeface="Arial" panose="020B0604020202020204"/>
              </a:rPr>
              <a:t>?</a:t>
            </a:r>
            <a:endParaRPr lang="vi-VN" sz="2000">
              <a:latin typeface="Times New Roman" panose="02020603050405020304"/>
            </a:endParaRPr>
          </a:p>
          <a:p>
            <a:pPr>
              <a:defRPr/>
            </a:pPr>
            <a:r>
              <a:rPr lang="vi-VN" sz="2000">
                <a:latin typeface="Times New Roman" panose="02020603050405020304"/>
                <a:cs typeface="Arial" panose="020B0604020202020204"/>
              </a:rPr>
              <a:t>Avem memory leaks (am folosit </a:t>
            </a:r>
            <a:r>
              <a:rPr lang="vi-VN" sz="2000">
                <a:latin typeface="Times New Roman" panose="02020603050405020304"/>
                <a:cs typeface="Arial" panose="020B0604020202020204"/>
                <a:hlinkClick r:id="rId4"/>
              </a:rPr>
              <a:t>DrMemory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).</a:t>
            </a:r>
            <a:endParaRPr lang="vi-VN" sz="2000">
              <a:latin typeface="Times New Roman" panose="02020603050405020304"/>
            </a:endParaRPr>
          </a:p>
          <a:p>
            <a:pPr>
              <a:defRPr/>
            </a:pPr>
            <a:endParaRPr lang="vi-VN" sz="2000">
              <a:latin typeface="Times New Roman" panose="02020603050405020304"/>
            </a:endParaRPr>
          </a:p>
          <a:p>
            <a:pPr>
              <a:buClr>
                <a:srgbClr val="000000"/>
              </a:buClr>
              <a:defRPr/>
            </a:pPr>
            <a:endParaRPr lang="en-US" sz="2000"/>
          </a:p>
        </p:txBody>
      </p:sp>
      <p:sp>
        <p:nvSpPr>
          <p:cNvPr id="3" name="Google Shape;598;p57"/>
          <p:cNvSpPr>
            <a:spLocks noChangeArrowheads="1"/>
          </p:cNvSpPr>
          <p:nvPr/>
        </p:nvSpPr>
        <p:spPr bwMode="auto">
          <a:xfrm>
            <a:off x="2332235" y="827088"/>
            <a:ext cx="5524511" cy="42504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10075" rIns="0" bIns="10075" anchor="t"/>
          <a:lstStyle/>
          <a:p>
            <a:pPr algn="ctr">
              <a:buClr>
                <a:srgbClr val="000000"/>
              </a:buClr>
              <a:buSzPts val="2000"/>
              <a:buFont typeface="Arial" panose="020B0604020202020204" pitchFamily="34" charset="0"/>
              <a:buNone/>
            </a:pPr>
            <a:r>
              <a:rPr lang="en-US" sz="2000" b="1">
                <a:latin typeface="Arial" panose="020B0604020202020204"/>
                <a:cs typeface="Arial" panose="020B0604020202020204"/>
              </a:rPr>
              <a:t>1. </a:t>
            </a:r>
            <a:r>
              <a:rPr lang="en-US" sz="2000" b="1" err="1">
                <a:latin typeface="Arial" panose="020B0604020202020204"/>
                <a:cs typeface="Arial" panose="020B0604020202020204"/>
              </a:rPr>
              <a:t>Moștenire</a:t>
            </a:r>
            <a:r>
              <a:rPr lang="en-US" sz="2000" b="1">
                <a:latin typeface="Arial" panose="020B0604020202020204"/>
                <a:cs typeface="Arial" panose="020B0604020202020204"/>
              </a:rPr>
              <a:t>, </a:t>
            </a:r>
            <a:r>
              <a:rPr lang="en-US" sz="2000" b="1" err="1">
                <a:latin typeface="Arial" panose="020B0604020202020204"/>
                <a:cs typeface="Arial" panose="020B0604020202020204"/>
              </a:rPr>
              <a:t>funcții</a:t>
            </a:r>
            <a:r>
              <a:rPr lang="en-US" sz="2000" b="1">
                <a:latin typeface="Arial" panose="020B0604020202020204"/>
                <a:cs typeface="Arial" panose="020B0604020202020204"/>
              </a:rPr>
              <a:t> </a:t>
            </a:r>
            <a:r>
              <a:rPr lang="en-US" sz="2000" b="1" err="1">
                <a:latin typeface="Arial" panose="020B0604020202020204"/>
                <a:cs typeface="Arial" panose="020B0604020202020204"/>
              </a:rPr>
              <a:t>virtuale</a:t>
            </a:r>
            <a:endParaRPr lang="en-US" sz="2000" b="1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2" name="Picture 1" descr="A computer screen with white text and black text&#10;&#10;Description automatically generated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438" y="2936148"/>
            <a:ext cx="9146740" cy="345426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Google Shape;805;p74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panose="020B0604020202020204" pitchFamily="34" charset="0"/>
              <a:buNone/>
            </a:pPr>
            <a:fld id="{D21CDE78-C7C1-4250-B45F-831A8C5D6348}" type="slidenum">
              <a:rPr lang="en-US" sz="1500"/>
              <a:t>14</a:t>
            </a:fld>
            <a:endParaRPr lang="en-US" sz="1800"/>
          </a:p>
        </p:txBody>
      </p:sp>
      <p:sp>
        <p:nvSpPr>
          <p:cNvPr id="62467" name="Google Shape;806;p74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00800" tIns="50400" rIns="100800" bIns="50400" anchor="t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</a:pPr>
            <a:r>
              <a:rPr lang="vi-VN" sz="1800" b="1" err="1">
                <a:latin typeface="Arial" panose="020B0604020202020204"/>
                <a:cs typeface="Arial" panose="020B0604020202020204"/>
              </a:rPr>
              <a:t>Facultatea</a:t>
            </a:r>
            <a:r>
              <a:rPr lang="vi-VN" sz="1800" b="1">
                <a:latin typeface="Arial" panose="020B0604020202020204"/>
                <a:cs typeface="Arial" panose="020B0604020202020204"/>
              </a:rPr>
              <a:t> de </a:t>
            </a:r>
            <a:r>
              <a:rPr lang="vi-VN" sz="1800" b="1" err="1">
                <a:latin typeface="Arial" panose="020B0604020202020204"/>
                <a:cs typeface="Arial" panose="020B0604020202020204"/>
              </a:rPr>
              <a:t>Matematică</a:t>
            </a:r>
            <a:r>
              <a:rPr lang="vi-VN" sz="1800" b="1">
                <a:latin typeface="Arial" panose="020B0604020202020204"/>
                <a:cs typeface="Arial" panose="020B0604020202020204"/>
              </a:rPr>
              <a:t> </a:t>
            </a:r>
            <a:r>
              <a:rPr lang="vi-VN" sz="1800" b="1" err="1">
                <a:latin typeface="Arial" panose="020B0604020202020204"/>
                <a:cs typeface="Arial" panose="020B0604020202020204"/>
              </a:rPr>
              <a:t>și</a:t>
            </a:r>
            <a:r>
              <a:rPr lang="vi-VN" sz="1800" b="1">
                <a:latin typeface="Arial" panose="020B0604020202020204"/>
                <a:cs typeface="Arial" panose="020B0604020202020204"/>
              </a:rPr>
              <a:t> </a:t>
            </a:r>
            <a:r>
              <a:rPr lang="vi-VN" sz="1800" b="1" err="1">
                <a:latin typeface="Arial" panose="020B0604020202020204"/>
                <a:cs typeface="Arial" panose="020B0604020202020204"/>
              </a:rPr>
              <a:t>Informatică</a:t>
            </a:r>
            <a:r>
              <a:rPr lang="en-US" sz="1800" b="1">
                <a:latin typeface="Arial" panose="020B0604020202020204"/>
                <a:cs typeface="Arial" panose="020B0604020202020204"/>
              </a:rPr>
              <a:t> </a:t>
            </a:r>
            <a:r>
              <a:rPr lang="en-US" sz="1800" b="1" err="1">
                <a:latin typeface="Arial" panose="020B0604020202020204"/>
                <a:cs typeface="Arial" panose="020B0604020202020204"/>
              </a:rPr>
              <a:t>Universitatea</a:t>
            </a:r>
            <a:r>
              <a:rPr lang="en-US" sz="1800" b="1">
                <a:latin typeface="Arial" panose="020B0604020202020204"/>
                <a:cs typeface="Arial" panose="020B0604020202020204"/>
              </a:rPr>
              <a:t> din </a:t>
            </a:r>
            <a:r>
              <a:rPr lang="en-US" sz="1800" b="1" err="1">
                <a:latin typeface="Arial" panose="020B0604020202020204"/>
                <a:cs typeface="Arial" panose="020B0604020202020204"/>
              </a:rPr>
              <a:t>București</a:t>
            </a:r>
            <a:endParaRPr lang="en-US" sz="1800" err="1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62468" name="Google Shape;807;p74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45" name="Google Shape;808;p74"/>
          <p:cNvSpPr txBox="1">
            <a:spLocks noChangeArrowheads="1"/>
          </p:cNvSpPr>
          <p:nvPr/>
        </p:nvSpPr>
        <p:spPr bwMode="auto">
          <a:xfrm>
            <a:off x="274638" y="1254125"/>
            <a:ext cx="9644267" cy="584352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lIns="91425" tIns="91425" rIns="91425" bIns="91425" anchor="t"/>
          <a:lstStyle/>
          <a:p>
            <a:pPr>
              <a:buClr>
                <a:srgbClr val="000000"/>
              </a:buClr>
              <a:defRPr/>
            </a:pPr>
            <a:r>
              <a:rPr lang="en-US" sz="2400" b="1" i="1" err="1">
                <a:solidFill>
                  <a:srgbClr val="0000FF"/>
                </a:solidFill>
                <a:latin typeface="Arial" panose="020B0604020202020204"/>
                <a:cs typeface="Times New Roman" panose="02020603050405020304"/>
              </a:rPr>
              <a:t>Constructori</a:t>
            </a:r>
            <a:r>
              <a:rPr lang="en-US" sz="2400" b="1" i="1">
                <a:solidFill>
                  <a:srgbClr val="0000FF"/>
                </a:solidFill>
                <a:latin typeface="Arial" panose="020B0604020202020204"/>
                <a:cs typeface="Times New Roman" panose="02020603050405020304"/>
              </a:rPr>
              <a:t> </a:t>
            </a:r>
            <a:r>
              <a:rPr lang="en-US" sz="2400" b="1" i="1" err="1">
                <a:solidFill>
                  <a:srgbClr val="0000FF"/>
                </a:solidFill>
                <a:latin typeface="Arial" panose="020B0604020202020204"/>
                <a:cs typeface="Times New Roman" panose="02020603050405020304"/>
              </a:rPr>
              <a:t>virtuali</a:t>
            </a:r>
            <a:endParaRPr lang="en-US" sz="2400" b="1" i="1">
              <a:solidFill>
                <a:srgbClr val="0000FF"/>
              </a:solidFill>
              <a:latin typeface="Arial" panose="020B0604020202020204"/>
              <a:cs typeface="Times New Roman" panose="02020603050405020304"/>
            </a:endParaRPr>
          </a:p>
          <a:p>
            <a:pPr>
              <a:defRPr/>
            </a:pPr>
            <a:endParaRPr lang="vi-VN" sz="2000">
              <a:latin typeface="Times New Roman" panose="02020603050405020304"/>
              <a:cs typeface="Arial" panose="020B0604020202020204"/>
            </a:endParaRPr>
          </a:p>
          <a:p>
            <a:pPr>
              <a:defRPr/>
            </a:pPr>
            <a:r>
              <a:rPr lang="vi-VN" sz="2000" b="1" err="1">
                <a:latin typeface="Times New Roman" panose="02020603050405020304"/>
                <a:cs typeface="Arial" panose="020B0604020202020204"/>
              </a:rPr>
              <a:t>Cine</a:t>
            </a:r>
            <a:r>
              <a:rPr lang="vi-VN" sz="2000" b="1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2000" b="1" err="1">
                <a:latin typeface="Times New Roman" panose="02020603050405020304"/>
                <a:cs typeface="Arial" panose="020B0604020202020204"/>
              </a:rPr>
              <a:t>ar</a:t>
            </a:r>
            <a:r>
              <a:rPr lang="vi-VN" sz="2000" b="1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2000" b="1" err="1">
                <a:latin typeface="Times New Roman" panose="02020603050405020304"/>
                <a:cs typeface="Arial" panose="020B0604020202020204"/>
              </a:rPr>
              <a:t>trebui</a:t>
            </a:r>
            <a:r>
              <a:rPr lang="vi-VN" sz="2000" b="1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2000" b="1" err="1">
                <a:latin typeface="Times New Roman" panose="02020603050405020304"/>
                <a:cs typeface="Arial" panose="020B0604020202020204"/>
              </a:rPr>
              <a:t>să</a:t>
            </a:r>
            <a:r>
              <a:rPr lang="vi-VN" sz="2000" b="1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2000" b="1" err="1">
                <a:latin typeface="Times New Roman" panose="02020603050405020304"/>
                <a:cs typeface="Arial" panose="020B0604020202020204"/>
              </a:rPr>
              <a:t>elibereze</a:t>
            </a:r>
            <a:r>
              <a:rPr lang="vi-VN" sz="2000" b="1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2000" b="1" err="1">
                <a:latin typeface="Times New Roman" panose="02020603050405020304"/>
                <a:cs typeface="Arial" panose="020B0604020202020204"/>
              </a:rPr>
              <a:t>memoria</a:t>
            </a:r>
            <a:r>
              <a:rPr lang="vi-VN" sz="2000" b="1">
                <a:latin typeface="Times New Roman" panose="02020603050405020304"/>
                <a:cs typeface="Arial" panose="020B0604020202020204"/>
              </a:rPr>
              <a:t>?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Adăugăm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destructorul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și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 nu mai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avem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 leaks.</a:t>
            </a:r>
            <a:endParaRPr lang="vi-VN" sz="2000" err="1">
              <a:latin typeface="Times New Roman" panose="02020603050405020304"/>
            </a:endParaRPr>
          </a:p>
          <a:p>
            <a:pPr>
              <a:buClr>
                <a:srgbClr val="000000"/>
              </a:buClr>
              <a:defRPr/>
            </a:pPr>
            <a:endParaRPr lang="en-US" sz="2000" b="1">
              <a:solidFill>
                <a:srgbClr val="800000"/>
              </a:solidFill>
              <a:latin typeface="Times New Roman" panose="02020603050405020304"/>
              <a:cs typeface="Arial" panose="020B0604020202020204"/>
            </a:endParaRP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Arial" panose="020B0604020202020204"/>
              </a:rPr>
              <a:t>class</a:t>
            </a:r>
            <a:r>
              <a:rPr lang="en-US" sz="2000" b="1">
                <a:latin typeface="Times New Roman" panose="02020603050405020304"/>
                <a:cs typeface="Arial" panose="020B0604020202020204"/>
              </a:rPr>
              <a:t> </a:t>
            </a:r>
            <a:r>
              <a:rPr lang="en-US" sz="2000">
                <a:latin typeface="Times New Roman" panose="02020603050405020304"/>
                <a:cs typeface="Arial" panose="020B0604020202020204"/>
              </a:rPr>
              <a:t>Instrument</a:t>
            </a:r>
            <a:r>
              <a:rPr lang="en-US" sz="2000" b="1">
                <a:latin typeface="Times New Roman" panose="02020603050405020304"/>
                <a:cs typeface="Arial" panose="020B0604020202020204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anose="02020603050405020304"/>
                <a:cs typeface="Arial" panose="020B0604020202020204"/>
              </a:rPr>
              <a:t>{</a:t>
            </a:r>
            <a:endParaRPr lang="en-US" sz="2000" b="1">
              <a:latin typeface="Times New Roman" panose="02020603050405020304"/>
              <a:cs typeface="Arial" panose="020B0604020202020204"/>
            </a:endParaRPr>
          </a:p>
          <a:p>
            <a:pPr>
              <a:buClr>
                <a:srgbClr val="000000"/>
              </a:buClr>
              <a:defRPr/>
            </a:pP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Arial" panose="020B0604020202020204"/>
              </a:rPr>
              <a:t>public:</a:t>
            </a:r>
            <a:endParaRPr lang="en-US" sz="2000" b="1">
              <a:solidFill>
                <a:srgbClr val="E34ADC"/>
              </a:solidFill>
              <a:latin typeface="Times New Roman" panose="02020603050405020304"/>
              <a:cs typeface="Arial" panose="020B0604020202020204"/>
            </a:endParaRPr>
          </a:p>
          <a:p>
            <a:pPr>
              <a:defRPr/>
            </a:pP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Arial" panose="020B0604020202020204"/>
              </a:rPr>
              <a:t>    virtual</a:t>
            </a:r>
            <a:r>
              <a:rPr lang="en-US" sz="2000">
                <a:latin typeface="Times New Roman" panose="02020603050405020304"/>
                <a:cs typeface="Arial" panose="020B0604020202020204"/>
              </a:rPr>
              <a:t> </a:t>
            </a:r>
            <a:r>
              <a:rPr lang="en-US" sz="2000" b="1">
                <a:solidFill>
                  <a:srgbClr val="808030"/>
                </a:solidFill>
                <a:latin typeface="Times New Roman" panose="02020603050405020304"/>
                <a:cs typeface="Arial" panose="020B0604020202020204"/>
              </a:rPr>
              <a:t>~</a:t>
            </a:r>
            <a:r>
              <a:rPr lang="en-US" sz="2000">
                <a:latin typeface="Times New Roman" panose="02020603050405020304"/>
                <a:cs typeface="Arial" panose="020B0604020202020204"/>
              </a:rPr>
              <a:t>Instrument</a:t>
            </a:r>
            <a:r>
              <a:rPr lang="en-US" sz="2000" b="1">
                <a:solidFill>
                  <a:srgbClr val="808030"/>
                </a:solidFill>
                <a:latin typeface="Times New Roman" panose="02020603050405020304"/>
                <a:cs typeface="Arial" panose="020B0604020202020204"/>
              </a:rPr>
              <a:t>()</a:t>
            </a:r>
            <a:r>
              <a:rPr lang="en-US" sz="2000" b="1">
                <a:latin typeface="Times New Roman" panose="02020603050405020304"/>
                <a:cs typeface="Arial" panose="020B0604020202020204"/>
              </a:rPr>
              <a:t> </a:t>
            </a:r>
            <a:r>
              <a:rPr lang="en-US" sz="2000" b="1">
                <a:solidFill>
                  <a:srgbClr val="808030"/>
                </a:solidFill>
                <a:latin typeface="Times New Roman" panose="02020603050405020304"/>
                <a:cs typeface="Arial" panose="020B0604020202020204"/>
              </a:rPr>
              <a:t>=</a:t>
            </a:r>
            <a:r>
              <a:rPr lang="en-US" sz="2000" b="1">
                <a:latin typeface="Times New Roman" panose="02020603050405020304"/>
                <a:cs typeface="Arial" panose="020B0604020202020204"/>
              </a:rPr>
              <a:t> 0</a:t>
            </a:r>
            <a:r>
              <a:rPr lang="en-US" sz="2000" b="1">
                <a:solidFill>
                  <a:srgbClr val="800080"/>
                </a:solidFill>
                <a:latin typeface="Times New Roman" panose="02020603050405020304"/>
                <a:cs typeface="Arial" panose="020B0604020202020204"/>
              </a:rPr>
              <a:t>;</a:t>
            </a:r>
            <a:endParaRPr lang="en-US" sz="2000" b="1">
              <a:latin typeface="Times New Roman" panose="02020603050405020304"/>
              <a:cs typeface="Arial" panose="020B0604020202020204"/>
            </a:endParaRPr>
          </a:p>
          <a:p>
            <a:pPr>
              <a:defRPr/>
            </a:pP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    virtual void</a:t>
            </a:r>
            <a:r>
              <a:rPr lang="en-US" sz="2000" b="1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>
                <a:latin typeface="Times New Roman" panose="02020603050405020304"/>
                <a:cs typeface="Times New Roman" panose="02020603050405020304"/>
              </a:rPr>
              <a:t>play</a:t>
            </a:r>
            <a:r>
              <a:rPr lang="en-US" sz="2000" b="1">
                <a:solidFill>
                  <a:srgbClr val="808030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lang="en-US" sz="2000">
                <a:latin typeface="Times New Roman" panose="02020603050405020304"/>
                <a:cs typeface="Times New Roman" panose="02020603050405020304"/>
              </a:rPr>
              <a:t>int</a:t>
            </a:r>
            <a:r>
              <a:rPr lang="en-US" sz="2000" b="1">
                <a:solidFill>
                  <a:srgbClr val="808030"/>
                </a:solidFill>
                <a:latin typeface="Times New Roman" panose="02020603050405020304"/>
                <a:cs typeface="Times New Roman" panose="02020603050405020304"/>
              </a:rPr>
              <a:t>)</a:t>
            </a:r>
            <a:r>
              <a:rPr lang="en-US" sz="2000" b="1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const {} </a:t>
            </a:r>
            <a:r>
              <a:rPr lang="en-US" sz="2000">
                <a:solidFill>
                  <a:srgbClr val="800080"/>
                </a:solidFill>
                <a:latin typeface="Times New Roman" panose="02020603050405020304"/>
                <a:cs typeface="Arial" panose="020B0604020202020204"/>
              </a:rPr>
              <a:t>};</a:t>
            </a:r>
            <a:endParaRPr lang="en-US" sz="2000">
              <a:latin typeface="Times New Roman" panose="02020603050405020304"/>
              <a:cs typeface="Arial" panose="020B0604020202020204"/>
            </a:endParaRPr>
          </a:p>
          <a:p>
            <a:pPr>
              <a:defRPr/>
            </a:pP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Instrument::~Instrument() = default;</a:t>
            </a:r>
            <a:endParaRPr lang="en-US"/>
          </a:p>
          <a:p>
            <a:pPr>
              <a:buClr>
                <a:srgbClr val="000000"/>
              </a:buClr>
              <a:defRPr/>
            </a:pP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Arial" panose="020B0604020202020204"/>
              </a:rPr>
              <a:t>class</a:t>
            </a:r>
            <a:r>
              <a:rPr lang="en-US" sz="2000" b="1">
                <a:latin typeface="Times New Roman" panose="02020603050405020304"/>
                <a:cs typeface="Arial" panose="020B0604020202020204"/>
              </a:rPr>
              <a:t> </a:t>
            </a:r>
            <a:r>
              <a:rPr lang="en-US" sz="2000">
                <a:latin typeface="Times New Roman" panose="02020603050405020304"/>
                <a:cs typeface="Arial" panose="020B0604020202020204"/>
              </a:rPr>
              <a:t>Wind </a:t>
            </a:r>
            <a:r>
              <a:rPr lang="en-US" sz="2000" b="1">
                <a:solidFill>
                  <a:srgbClr val="800080"/>
                </a:solidFill>
                <a:latin typeface="Times New Roman" panose="02020603050405020304"/>
                <a:cs typeface="Arial" panose="020B0604020202020204"/>
              </a:rPr>
              <a:t>:</a:t>
            </a:r>
            <a:r>
              <a:rPr lang="en-US" sz="2000" b="1">
                <a:latin typeface="Times New Roman" panose="02020603050405020304"/>
                <a:cs typeface="Arial" panose="020B0604020202020204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Arial" panose="020B0604020202020204"/>
              </a:rPr>
              <a:t>public</a:t>
            </a:r>
            <a:r>
              <a:rPr lang="en-US" sz="2000" b="1">
                <a:latin typeface="Times New Roman" panose="02020603050405020304"/>
                <a:cs typeface="Arial" panose="020B0604020202020204"/>
              </a:rPr>
              <a:t> </a:t>
            </a:r>
            <a:r>
              <a:rPr lang="en-US" sz="2000">
                <a:latin typeface="Times New Roman" panose="02020603050405020304"/>
                <a:cs typeface="Arial" panose="020B0604020202020204"/>
              </a:rPr>
              <a:t>Instrument</a:t>
            </a:r>
            <a:r>
              <a:rPr lang="en-US" sz="2000" b="1">
                <a:latin typeface="Times New Roman" panose="02020603050405020304"/>
                <a:cs typeface="Arial" panose="020B0604020202020204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anose="02020603050405020304"/>
                <a:cs typeface="Arial" panose="020B0604020202020204"/>
              </a:rPr>
              <a:t>{ </a:t>
            </a:r>
            <a:r>
              <a:rPr lang="en-US" sz="2000" b="1">
                <a:solidFill>
                  <a:schemeClr val="bg1">
                    <a:lumMod val="50000"/>
                  </a:schemeClr>
                </a:solidFill>
                <a:latin typeface="Times New Roman" panose="02020603050405020304"/>
                <a:cs typeface="Arial" panose="020B0604020202020204"/>
              </a:rPr>
              <a:t>/* </a:t>
            </a:r>
            <a:r>
              <a:rPr lang="en-US" sz="2000" b="1" err="1">
                <a:solidFill>
                  <a:schemeClr val="bg1">
                    <a:lumMod val="50000"/>
                  </a:schemeClr>
                </a:solidFill>
                <a:latin typeface="Times New Roman" panose="02020603050405020304"/>
                <a:cs typeface="Arial" panose="020B0604020202020204"/>
              </a:rPr>
              <a:t>implementare</a:t>
            </a:r>
            <a:r>
              <a:rPr lang="en-US" sz="2000" b="1">
                <a:solidFill>
                  <a:schemeClr val="bg1">
                    <a:lumMod val="50000"/>
                  </a:schemeClr>
                </a:solidFill>
                <a:latin typeface="Times New Roman" panose="02020603050405020304"/>
                <a:cs typeface="Arial" panose="020B0604020202020204"/>
              </a:rPr>
              <a:t> play */</a:t>
            </a:r>
            <a:r>
              <a:rPr lang="en-US" sz="2000" b="1">
                <a:solidFill>
                  <a:srgbClr val="800080"/>
                </a:solidFill>
                <a:latin typeface="Times New Roman" panose="02020603050405020304"/>
                <a:cs typeface="Arial" panose="020B0604020202020204"/>
              </a:rPr>
              <a:t> };</a:t>
            </a:r>
            <a:endParaRPr lang="en-US" sz="2000" b="1">
              <a:latin typeface="Times New Roman" panose="02020603050405020304"/>
              <a:cs typeface="Arial" panose="020B0604020202020204"/>
            </a:endParaRPr>
          </a:p>
          <a:p>
            <a:pPr>
              <a:defRPr/>
            </a:pP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class</a:t>
            </a:r>
            <a:r>
              <a:rPr lang="en-US" sz="2000" b="1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>
                <a:latin typeface="Times New Roman" panose="02020603050405020304"/>
                <a:cs typeface="Times New Roman" panose="02020603050405020304"/>
              </a:rPr>
              <a:t>String </a:t>
            </a:r>
            <a:r>
              <a:rPr lang="en-US" sz="2000" b="1">
                <a:solidFill>
                  <a:srgbClr val="800080"/>
                </a:solidFill>
                <a:latin typeface="Times New Roman" panose="02020603050405020304"/>
                <a:cs typeface="Times New Roman" panose="02020603050405020304"/>
              </a:rPr>
              <a:t>:</a:t>
            </a:r>
            <a:r>
              <a:rPr lang="en-US" sz="2000" b="1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public</a:t>
            </a:r>
            <a:r>
              <a:rPr lang="en-US" sz="2000" b="1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>
                <a:latin typeface="Times New Roman" panose="02020603050405020304"/>
                <a:cs typeface="Times New Roman" panose="02020603050405020304"/>
              </a:rPr>
              <a:t>Instrument</a:t>
            </a:r>
            <a:r>
              <a:rPr lang="en-US" sz="2000" b="1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anose="02020603050405020304"/>
                <a:cs typeface="Times New Roman" panose="02020603050405020304"/>
              </a:rPr>
              <a:t>{ </a:t>
            </a:r>
            <a:r>
              <a:rPr lang="en-US" sz="2000" b="1">
                <a:solidFill>
                  <a:schemeClr val="bg1">
                    <a:lumMod val="50000"/>
                  </a:schemeClr>
                </a:solidFill>
                <a:latin typeface="Times New Roman" panose="02020603050405020304"/>
                <a:cs typeface="Times New Roman" panose="02020603050405020304"/>
              </a:rPr>
              <a:t>/* </a:t>
            </a:r>
            <a:r>
              <a:rPr lang="en-US" sz="2000" b="1" err="1">
                <a:solidFill>
                  <a:schemeClr val="bg1">
                    <a:lumMod val="50000"/>
                  </a:schemeClr>
                </a:solidFill>
                <a:latin typeface="Times New Roman" panose="02020603050405020304"/>
                <a:cs typeface="Times New Roman" panose="02020603050405020304"/>
              </a:rPr>
              <a:t>implementare</a:t>
            </a:r>
            <a:r>
              <a:rPr lang="en-US" sz="2000" b="1">
                <a:solidFill>
                  <a:schemeClr val="bg1">
                    <a:lumMod val="50000"/>
                  </a:schemeClr>
                </a:solidFill>
                <a:latin typeface="Times New Roman" panose="02020603050405020304"/>
                <a:cs typeface="Times New Roman" panose="02020603050405020304"/>
              </a:rPr>
              <a:t> play */ </a:t>
            </a:r>
            <a:r>
              <a:rPr lang="en-US" sz="2000" b="1">
                <a:solidFill>
                  <a:srgbClr val="800080"/>
                </a:solidFill>
                <a:latin typeface="Times New Roman" panose="02020603050405020304"/>
                <a:cs typeface="Times New Roman" panose="02020603050405020304"/>
              </a:rPr>
              <a:t>};</a:t>
            </a:r>
            <a:endParaRPr lang="en-US">
              <a:latin typeface="Times New Roman" panose="02020603050405020304"/>
            </a:endParaRPr>
          </a:p>
          <a:p>
            <a:pPr>
              <a:defRPr/>
            </a:pP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class</a:t>
            </a:r>
            <a:r>
              <a:rPr lang="en-US" sz="2000" b="1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>
                <a:latin typeface="Times New Roman" panose="02020603050405020304"/>
                <a:cs typeface="Times New Roman" panose="02020603050405020304"/>
              </a:rPr>
              <a:t>Orchestra</a:t>
            </a:r>
            <a:r>
              <a:rPr lang="en-US" sz="2000" b="1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anose="02020603050405020304"/>
                <a:cs typeface="Times New Roman" panose="02020603050405020304"/>
              </a:rPr>
              <a:t>{</a:t>
            </a:r>
            <a:endParaRPr lang="en-US" sz="2000">
              <a:solidFill>
                <a:srgbClr val="800080"/>
              </a:solidFill>
              <a:latin typeface="Times New Roman" panose="02020603050405020304"/>
              <a:cs typeface="Times New Roman" panose="02020603050405020304"/>
            </a:endParaRPr>
          </a:p>
          <a:p>
            <a:pPr>
              <a:defRPr/>
            </a:pP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    std::vector&lt;Instrument*&gt; 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instruments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;</a:t>
            </a:r>
          </a:p>
          <a:p>
            <a:pPr>
              <a:defRPr/>
            </a:pP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public:</a:t>
            </a:r>
            <a:endParaRPr lang="en-US" sz="2000">
              <a:solidFill>
                <a:srgbClr val="800000"/>
              </a:solidFill>
              <a:latin typeface="Times New Roman" panose="02020603050405020304"/>
              <a:cs typeface="Times New Roman" panose="02020603050405020304"/>
            </a:endParaRPr>
          </a:p>
          <a:p>
            <a:pPr>
              <a:defRPr/>
            </a:pP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    void</a:t>
            </a:r>
            <a:r>
              <a:rPr lang="en-US" sz="2000" b="1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>
                <a:latin typeface="Times New Roman" panose="02020603050405020304"/>
                <a:cs typeface="Times New Roman" panose="02020603050405020304"/>
              </a:rPr>
              <a:t>add</a:t>
            </a:r>
            <a:r>
              <a:rPr lang="en-US" sz="2000" b="1">
                <a:solidFill>
                  <a:srgbClr val="808030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Instrument* 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inst</a:t>
            </a:r>
            <a:r>
              <a:rPr lang="en-US" sz="2000" b="1">
                <a:solidFill>
                  <a:srgbClr val="808030"/>
                </a:solidFill>
                <a:latin typeface="Times New Roman" panose="02020603050405020304"/>
                <a:cs typeface="Times New Roman" panose="02020603050405020304"/>
              </a:rPr>
              <a:t>)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 { 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instruments.push_back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inst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);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 }</a:t>
            </a:r>
            <a:endParaRPr lang="en-US" sz="2000">
              <a:solidFill>
                <a:srgbClr val="800000"/>
              </a:solidFill>
              <a:latin typeface="Times New Roman" panose="02020603050405020304"/>
              <a:cs typeface="Times New Roman" panose="02020603050405020304"/>
            </a:endParaRPr>
          </a:p>
          <a:p>
            <a:pPr>
              <a:defRPr/>
            </a:pP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    void </a:t>
            </a:r>
            <a:r>
              <a:rPr lang="en-US" sz="2000">
                <a:latin typeface="Times New Roman" panose="02020603050405020304"/>
                <a:cs typeface="Times New Roman" panose="02020603050405020304"/>
              </a:rPr>
              <a:t>rehearse</a:t>
            </a:r>
            <a:r>
              <a:rPr lang="en-US" sz="2000" b="1">
                <a:solidFill>
                  <a:srgbClr val="808030"/>
                </a:solidFill>
                <a:latin typeface="Times New Roman" panose="02020603050405020304"/>
                <a:cs typeface="Times New Roman" panose="02020603050405020304"/>
              </a:rPr>
              <a:t>()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 { for(const auto&amp; 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inst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: instruments)  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inst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-&gt;play(0);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 }</a:t>
            </a:r>
            <a:endParaRPr lang="en-US" sz="2000">
              <a:solidFill>
                <a:srgbClr val="800000"/>
              </a:solidFill>
              <a:latin typeface="Times New Roman" panose="02020603050405020304"/>
              <a:cs typeface="Times New Roman" panose="02020603050405020304"/>
            </a:endParaRPr>
          </a:p>
          <a:p>
            <a:pPr>
              <a:defRPr/>
            </a:pP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    </a:t>
            </a:r>
            <a:r>
              <a:rPr lang="en-US" sz="2000">
                <a:latin typeface="Times New Roman" panose="02020603050405020304"/>
                <a:cs typeface="Times New Roman" panose="02020603050405020304"/>
              </a:rPr>
              <a:t>~Orchestra</a:t>
            </a:r>
            <a:r>
              <a:rPr lang="en-US" sz="2000" b="1">
                <a:solidFill>
                  <a:srgbClr val="808030"/>
                </a:solidFill>
                <a:latin typeface="Times New Roman" panose="02020603050405020304"/>
                <a:cs typeface="Times New Roman" panose="02020603050405020304"/>
              </a:rPr>
              <a:t>()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 { for(auto* 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inst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: instruments)  delete 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inst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;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 }</a:t>
            </a:r>
            <a:endParaRPr lang="en-US"/>
          </a:p>
          <a:p>
            <a:pPr>
              <a:buNone/>
              <a:defRPr/>
            </a:pPr>
            <a:r>
              <a:rPr lang="en-US" sz="2000">
                <a:solidFill>
                  <a:srgbClr val="800080"/>
                </a:solidFill>
                <a:latin typeface="Times New Roman" panose="02020603050405020304"/>
                <a:cs typeface="Times New Roman" panose="02020603050405020304"/>
              </a:rPr>
              <a:t>};</a:t>
            </a:r>
            <a:endParaRPr lang="en-US">
              <a:latin typeface="Times New Roman" panose="02020603050405020304"/>
            </a:endParaRPr>
          </a:p>
          <a:p>
            <a:pPr>
              <a:buClr>
                <a:srgbClr val="000000"/>
              </a:buClr>
              <a:defRPr/>
            </a:pP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Arial" panose="020B0604020202020204"/>
              </a:rPr>
              <a:t>int</a:t>
            </a:r>
            <a:r>
              <a:rPr lang="en-US" sz="2000" b="1">
                <a:latin typeface="Times New Roman" panose="02020603050405020304"/>
                <a:cs typeface="Arial" panose="020B0604020202020204"/>
              </a:rPr>
              <a:t> </a:t>
            </a:r>
            <a:r>
              <a:rPr lang="en-US" sz="2000">
                <a:solidFill>
                  <a:srgbClr val="400000"/>
                </a:solidFill>
                <a:latin typeface="Times New Roman" panose="02020603050405020304"/>
                <a:cs typeface="Arial" panose="020B0604020202020204"/>
              </a:rPr>
              <a:t>main</a:t>
            </a:r>
            <a:r>
              <a:rPr lang="en-US" sz="2000" b="1">
                <a:solidFill>
                  <a:srgbClr val="808030"/>
                </a:solidFill>
                <a:latin typeface="Times New Roman" panose="02020603050405020304"/>
                <a:cs typeface="Arial" panose="020B0604020202020204"/>
              </a:rPr>
              <a:t>()</a:t>
            </a:r>
            <a:r>
              <a:rPr lang="en-US" sz="2000" b="1">
                <a:latin typeface="Times New Roman" panose="02020603050405020304"/>
                <a:cs typeface="Arial" panose="020B0604020202020204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anose="02020603050405020304"/>
                <a:cs typeface="Arial" panose="020B0604020202020204"/>
              </a:rPr>
              <a:t>{ </a:t>
            </a:r>
            <a:r>
              <a:rPr lang="en-US" sz="2000">
                <a:latin typeface="Times New Roman" panose="02020603050405020304"/>
                <a:cs typeface="Times New Roman" panose="02020603050405020304"/>
              </a:rPr>
              <a:t>Orchestra o1</a:t>
            </a:r>
            <a:r>
              <a:rPr lang="en-US" sz="2000" b="1">
                <a:solidFill>
                  <a:srgbClr val="800080"/>
                </a:solidFill>
                <a:latin typeface="Times New Roman" panose="02020603050405020304"/>
                <a:cs typeface="Times New Roman" panose="02020603050405020304"/>
              </a:rPr>
              <a:t>; </a:t>
            </a:r>
            <a:r>
              <a:rPr lang="en-US" sz="2000">
                <a:latin typeface="Times New Roman" panose="02020603050405020304"/>
                <a:cs typeface="Times New Roman" panose="02020603050405020304"/>
              </a:rPr>
              <a:t>o1.add(new Wind)</a:t>
            </a:r>
            <a:r>
              <a:rPr lang="en-US" sz="2000" b="1">
                <a:solidFill>
                  <a:srgbClr val="800080"/>
                </a:solidFill>
                <a:latin typeface="Times New Roman" panose="02020603050405020304"/>
                <a:cs typeface="Times New Roman" panose="02020603050405020304"/>
              </a:rPr>
              <a:t>; </a:t>
            </a:r>
            <a:r>
              <a:rPr lang="en-US" sz="2000">
                <a:latin typeface="Times New Roman" panose="02020603050405020304"/>
                <a:cs typeface="Times New Roman" panose="02020603050405020304"/>
              </a:rPr>
              <a:t>o1.add(new String)</a:t>
            </a:r>
            <a:r>
              <a:rPr lang="en-US" sz="2000" b="1">
                <a:solidFill>
                  <a:srgbClr val="800080"/>
                </a:solidFill>
                <a:latin typeface="Times New Roman" panose="02020603050405020304"/>
                <a:cs typeface="Times New Roman" panose="02020603050405020304"/>
              </a:rPr>
              <a:t>; 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o1.rehearse()</a:t>
            </a:r>
            <a:r>
              <a:rPr lang="en-US" sz="2000" b="1">
                <a:solidFill>
                  <a:srgbClr val="800080"/>
                </a:solidFill>
                <a:latin typeface="Times New Roman" panose="02020603050405020304"/>
                <a:cs typeface="Times New Roman" panose="02020603050405020304"/>
              </a:rPr>
              <a:t>; </a:t>
            </a:r>
            <a:r>
              <a:rPr lang="en-US" sz="2000" b="1">
                <a:solidFill>
                  <a:srgbClr val="800080"/>
                </a:solidFill>
                <a:latin typeface="Times New Roman" panose="02020603050405020304"/>
                <a:cs typeface="Arial" panose="020B0604020202020204"/>
              </a:rPr>
              <a:t>}</a:t>
            </a:r>
            <a:endParaRPr lang="en-US" sz="2000" b="1">
              <a:latin typeface="Times New Roman" panose="02020603050405020304"/>
              <a:cs typeface="Arial" panose="020B0604020202020204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  <a:defRPr/>
            </a:pPr>
            <a:endParaRPr lang="en-US" sz="2000"/>
          </a:p>
        </p:txBody>
      </p:sp>
      <p:sp>
        <p:nvSpPr>
          <p:cNvPr id="3" name="Google Shape;598;p57"/>
          <p:cNvSpPr>
            <a:spLocks noChangeArrowheads="1"/>
          </p:cNvSpPr>
          <p:nvPr/>
        </p:nvSpPr>
        <p:spPr bwMode="auto">
          <a:xfrm>
            <a:off x="2332235" y="827088"/>
            <a:ext cx="5524511" cy="42504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10075" rIns="0" bIns="10075" anchor="t"/>
          <a:lstStyle/>
          <a:p>
            <a:pPr algn="ctr">
              <a:buClr>
                <a:srgbClr val="000000"/>
              </a:buClr>
              <a:buSzPts val="2000"/>
              <a:buFont typeface="Arial" panose="020B0604020202020204" pitchFamily="34" charset="0"/>
              <a:buNone/>
            </a:pPr>
            <a:r>
              <a:rPr lang="en-US" sz="2000" b="1">
                <a:latin typeface="Arial" panose="020B0604020202020204"/>
                <a:cs typeface="Arial" panose="020B0604020202020204"/>
              </a:rPr>
              <a:t>1. </a:t>
            </a:r>
            <a:r>
              <a:rPr lang="en-US" sz="2000" b="1" err="1">
                <a:latin typeface="Arial" panose="020B0604020202020204"/>
                <a:cs typeface="Arial" panose="020B0604020202020204"/>
              </a:rPr>
              <a:t>Moștenire</a:t>
            </a:r>
            <a:r>
              <a:rPr lang="en-US" sz="2000" b="1">
                <a:latin typeface="Arial" panose="020B0604020202020204"/>
                <a:cs typeface="Arial" panose="020B0604020202020204"/>
              </a:rPr>
              <a:t>, </a:t>
            </a:r>
            <a:r>
              <a:rPr lang="en-US" sz="2000" b="1" err="1">
                <a:latin typeface="Arial" panose="020B0604020202020204"/>
                <a:cs typeface="Arial" panose="020B0604020202020204"/>
              </a:rPr>
              <a:t>funcții</a:t>
            </a:r>
            <a:r>
              <a:rPr lang="en-US" sz="2000" b="1">
                <a:latin typeface="Arial" panose="020B0604020202020204"/>
                <a:cs typeface="Arial" panose="020B0604020202020204"/>
              </a:rPr>
              <a:t> </a:t>
            </a:r>
            <a:r>
              <a:rPr lang="en-US" sz="2000" b="1" err="1">
                <a:latin typeface="Arial" panose="020B0604020202020204"/>
                <a:cs typeface="Arial" panose="020B0604020202020204"/>
              </a:rPr>
              <a:t>virtuale</a:t>
            </a:r>
            <a:endParaRPr lang="en-US" sz="2000" b="1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Google Shape;805;p74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panose="020B0604020202020204" pitchFamily="34" charset="0"/>
              <a:buNone/>
            </a:pPr>
            <a:fld id="{D21CDE78-C7C1-4250-B45F-831A8C5D6348}" type="slidenum">
              <a:rPr lang="en-US" sz="1500"/>
              <a:t>15</a:t>
            </a:fld>
            <a:endParaRPr lang="en-US" sz="1800"/>
          </a:p>
        </p:txBody>
      </p:sp>
      <p:sp>
        <p:nvSpPr>
          <p:cNvPr id="62467" name="Google Shape;806;p74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00800" tIns="50400" rIns="100800" bIns="50400" anchor="t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</a:pPr>
            <a:r>
              <a:rPr lang="vi-VN" sz="1800" b="1" err="1">
                <a:latin typeface="Arial" panose="020B0604020202020204"/>
                <a:cs typeface="Arial" panose="020B0604020202020204"/>
              </a:rPr>
              <a:t>Facultatea</a:t>
            </a:r>
            <a:r>
              <a:rPr lang="vi-VN" sz="1800" b="1">
                <a:latin typeface="Arial" panose="020B0604020202020204"/>
                <a:cs typeface="Arial" panose="020B0604020202020204"/>
              </a:rPr>
              <a:t> de </a:t>
            </a:r>
            <a:r>
              <a:rPr lang="vi-VN" sz="1800" b="1" err="1">
                <a:latin typeface="Arial" panose="020B0604020202020204"/>
                <a:cs typeface="Arial" panose="020B0604020202020204"/>
              </a:rPr>
              <a:t>Matematică</a:t>
            </a:r>
            <a:r>
              <a:rPr lang="vi-VN" sz="1800" b="1">
                <a:latin typeface="Arial" panose="020B0604020202020204"/>
                <a:cs typeface="Arial" panose="020B0604020202020204"/>
              </a:rPr>
              <a:t> </a:t>
            </a:r>
            <a:r>
              <a:rPr lang="vi-VN" sz="1800" b="1" err="1">
                <a:latin typeface="Arial" panose="020B0604020202020204"/>
                <a:cs typeface="Arial" panose="020B0604020202020204"/>
              </a:rPr>
              <a:t>și</a:t>
            </a:r>
            <a:r>
              <a:rPr lang="vi-VN" sz="1800" b="1">
                <a:latin typeface="Arial" panose="020B0604020202020204"/>
                <a:cs typeface="Arial" panose="020B0604020202020204"/>
              </a:rPr>
              <a:t> </a:t>
            </a:r>
            <a:r>
              <a:rPr lang="vi-VN" sz="1800" b="1" err="1">
                <a:latin typeface="Arial" panose="020B0604020202020204"/>
                <a:cs typeface="Arial" panose="020B0604020202020204"/>
              </a:rPr>
              <a:t>Informatică</a:t>
            </a:r>
            <a:r>
              <a:rPr lang="en-US" sz="1800" b="1">
                <a:latin typeface="Arial" panose="020B0604020202020204"/>
                <a:cs typeface="Arial" panose="020B0604020202020204"/>
              </a:rPr>
              <a:t> </a:t>
            </a:r>
            <a:r>
              <a:rPr lang="en-US" sz="1800" b="1" err="1">
                <a:latin typeface="Arial" panose="020B0604020202020204"/>
                <a:cs typeface="Arial" panose="020B0604020202020204"/>
              </a:rPr>
              <a:t>Universitatea</a:t>
            </a:r>
            <a:r>
              <a:rPr lang="en-US" sz="1800" b="1">
                <a:latin typeface="Arial" panose="020B0604020202020204"/>
                <a:cs typeface="Arial" panose="020B0604020202020204"/>
              </a:rPr>
              <a:t> din </a:t>
            </a:r>
            <a:r>
              <a:rPr lang="en-US" sz="1800" b="1" err="1">
                <a:latin typeface="Arial" panose="020B0604020202020204"/>
                <a:cs typeface="Arial" panose="020B0604020202020204"/>
              </a:rPr>
              <a:t>București</a:t>
            </a:r>
            <a:endParaRPr lang="en-US" sz="1800" err="1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62468" name="Google Shape;807;p74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45" name="Google Shape;808;p74"/>
          <p:cNvSpPr txBox="1">
            <a:spLocks noChangeArrowheads="1"/>
          </p:cNvSpPr>
          <p:nvPr/>
        </p:nvSpPr>
        <p:spPr bwMode="auto">
          <a:xfrm>
            <a:off x="274638" y="1254125"/>
            <a:ext cx="9644267" cy="584352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lIns="91425" tIns="91425" rIns="91425" bIns="91425" anchor="t"/>
          <a:lstStyle/>
          <a:p>
            <a:pPr>
              <a:buClr>
                <a:srgbClr val="000000"/>
              </a:buClr>
              <a:defRPr/>
            </a:pPr>
            <a:r>
              <a:rPr lang="en-US" sz="2400" b="1" i="1" err="1">
                <a:solidFill>
                  <a:srgbClr val="0000FF"/>
                </a:solidFill>
                <a:latin typeface="Arial" panose="020B0604020202020204"/>
                <a:cs typeface="Times New Roman" panose="02020603050405020304"/>
              </a:rPr>
              <a:t>Constructori</a:t>
            </a:r>
            <a:r>
              <a:rPr lang="en-US" sz="2400" b="1" i="1">
                <a:solidFill>
                  <a:srgbClr val="0000FF"/>
                </a:solidFill>
                <a:latin typeface="Arial" panose="020B0604020202020204"/>
                <a:cs typeface="Times New Roman" panose="02020603050405020304"/>
              </a:rPr>
              <a:t> </a:t>
            </a:r>
            <a:r>
              <a:rPr lang="en-US" sz="2400" b="1" i="1" err="1">
                <a:solidFill>
                  <a:srgbClr val="0000FF"/>
                </a:solidFill>
                <a:latin typeface="Arial" panose="020B0604020202020204"/>
                <a:cs typeface="Times New Roman" panose="02020603050405020304"/>
              </a:rPr>
              <a:t>virtuali</a:t>
            </a:r>
            <a:endParaRPr lang="en-US" sz="2400" b="1" i="1">
              <a:solidFill>
                <a:srgbClr val="0000FF"/>
              </a:solidFill>
              <a:latin typeface="Arial" panose="020B0604020202020204"/>
              <a:cs typeface="Times New Roman" panose="02020603050405020304"/>
            </a:endParaRPr>
          </a:p>
          <a:p>
            <a:pPr>
              <a:defRPr/>
            </a:pPr>
            <a:r>
              <a:rPr lang="vi-VN" sz="2000" b="1">
                <a:latin typeface="Times New Roman" panose="02020603050405020304"/>
                <a:cs typeface="Arial" panose="020B0604020202020204"/>
              </a:rPr>
              <a:t>Nu mai </a:t>
            </a:r>
            <a:r>
              <a:rPr lang="vi-VN" sz="2000" b="1" err="1">
                <a:latin typeface="Times New Roman" panose="02020603050405020304"/>
                <a:cs typeface="Arial" panose="020B0604020202020204"/>
              </a:rPr>
              <a:t>avem</a:t>
            </a:r>
            <a:r>
              <a:rPr lang="vi-VN" sz="2000" b="1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2000" b="1" err="1">
                <a:latin typeface="Times New Roman" panose="02020603050405020304"/>
                <a:cs typeface="Arial" panose="020B0604020202020204"/>
              </a:rPr>
              <a:t>memory</a:t>
            </a:r>
            <a:r>
              <a:rPr lang="vi-VN" sz="2000" b="1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2000" b="1" err="1">
                <a:latin typeface="Times New Roman" panose="02020603050405020304"/>
                <a:cs typeface="Arial" panose="020B0604020202020204"/>
              </a:rPr>
              <a:t>leaks</a:t>
            </a:r>
            <a:r>
              <a:rPr lang="vi-VN" sz="2000" b="1">
                <a:latin typeface="Times New Roman" panose="02020603050405020304"/>
                <a:cs typeface="Arial" panose="020B0604020202020204"/>
              </a:rPr>
              <a:t>, </a:t>
            </a:r>
            <a:r>
              <a:rPr lang="vi-VN" sz="2000" b="1" err="1">
                <a:latin typeface="Times New Roman" panose="02020603050405020304"/>
                <a:cs typeface="Arial" panose="020B0604020202020204"/>
              </a:rPr>
              <a:t>dar</a:t>
            </a:r>
            <a:r>
              <a:rPr lang="vi-VN" sz="2000" b="1">
                <a:latin typeface="Times New Roman" panose="02020603050405020304"/>
                <a:cs typeface="Arial" panose="020B0604020202020204"/>
              </a:rPr>
              <a:t>... </a:t>
            </a:r>
            <a:r>
              <a:rPr lang="vi-VN" sz="2000" b="1" err="1">
                <a:latin typeface="Times New Roman" panose="02020603050405020304"/>
                <a:cs typeface="Arial" panose="020B0604020202020204"/>
              </a:rPr>
              <a:t>este</a:t>
            </a:r>
            <a:r>
              <a:rPr lang="vi-VN" sz="2000" b="1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2000" b="1" err="1">
                <a:latin typeface="Times New Roman" panose="02020603050405020304"/>
                <a:cs typeface="Arial" panose="020B0604020202020204"/>
              </a:rPr>
              <a:t>corect</a:t>
            </a:r>
            <a:r>
              <a:rPr lang="vi-VN" sz="2000" b="1">
                <a:latin typeface="Times New Roman" panose="02020603050405020304"/>
                <a:cs typeface="Arial" panose="020B0604020202020204"/>
              </a:rPr>
              <a:t>?</a:t>
            </a:r>
            <a:endParaRPr lang="vi-VN" sz="2000" b="1">
              <a:latin typeface="Times New Roman" panose="02020603050405020304"/>
            </a:endParaRPr>
          </a:p>
          <a:p>
            <a:pPr>
              <a:buClr>
                <a:srgbClr val="000000"/>
              </a:buClr>
              <a:defRPr/>
            </a:pPr>
            <a:endParaRPr lang="en-US" sz="2000" b="1">
              <a:solidFill>
                <a:srgbClr val="800000"/>
              </a:solidFill>
              <a:latin typeface="Times New Roman" panose="02020603050405020304"/>
              <a:cs typeface="Arial" panose="020B0604020202020204"/>
            </a:endParaRP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Arial" panose="020B0604020202020204"/>
              </a:rPr>
              <a:t>class</a:t>
            </a:r>
            <a:r>
              <a:rPr lang="en-US" sz="2000" b="1">
                <a:latin typeface="Times New Roman" panose="02020603050405020304"/>
                <a:cs typeface="Arial" panose="020B0604020202020204"/>
              </a:rPr>
              <a:t> </a:t>
            </a:r>
            <a:r>
              <a:rPr lang="en-US" sz="2000">
                <a:latin typeface="Times New Roman" panose="02020603050405020304"/>
                <a:cs typeface="Arial" panose="020B0604020202020204"/>
              </a:rPr>
              <a:t>Instrument</a:t>
            </a:r>
            <a:r>
              <a:rPr lang="en-US" sz="2000" b="1">
                <a:latin typeface="Times New Roman" panose="02020603050405020304"/>
                <a:cs typeface="Arial" panose="020B0604020202020204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anose="02020603050405020304"/>
                <a:cs typeface="Arial" panose="020B0604020202020204"/>
              </a:rPr>
              <a:t>{</a:t>
            </a:r>
            <a:endParaRPr lang="en-US" sz="2000" b="1">
              <a:latin typeface="Times New Roman" panose="02020603050405020304"/>
              <a:cs typeface="Arial" panose="020B0604020202020204"/>
            </a:endParaRPr>
          </a:p>
          <a:p>
            <a:pPr>
              <a:buClr>
                <a:srgbClr val="000000"/>
              </a:buClr>
              <a:defRPr/>
            </a:pP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Arial" panose="020B0604020202020204"/>
              </a:rPr>
              <a:t>public:</a:t>
            </a:r>
            <a:endParaRPr lang="en-US" sz="2000" b="1">
              <a:solidFill>
                <a:srgbClr val="E34ADC"/>
              </a:solidFill>
              <a:latin typeface="Times New Roman" panose="02020603050405020304"/>
              <a:cs typeface="Arial" panose="020B0604020202020204"/>
            </a:endParaRPr>
          </a:p>
          <a:p>
            <a:pPr>
              <a:defRPr/>
            </a:pP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Arial" panose="020B0604020202020204"/>
              </a:rPr>
              <a:t>    virtual</a:t>
            </a:r>
            <a:r>
              <a:rPr lang="en-US" sz="2000">
                <a:latin typeface="Times New Roman" panose="02020603050405020304"/>
                <a:cs typeface="Arial" panose="020B0604020202020204"/>
              </a:rPr>
              <a:t> </a:t>
            </a:r>
            <a:r>
              <a:rPr lang="en-US" sz="2000" b="1">
                <a:solidFill>
                  <a:srgbClr val="808030"/>
                </a:solidFill>
                <a:latin typeface="Times New Roman" panose="02020603050405020304"/>
                <a:cs typeface="Arial" panose="020B0604020202020204"/>
              </a:rPr>
              <a:t>~</a:t>
            </a:r>
            <a:r>
              <a:rPr lang="en-US" sz="2000">
                <a:latin typeface="Times New Roman" panose="02020603050405020304"/>
                <a:cs typeface="Arial" panose="020B0604020202020204"/>
              </a:rPr>
              <a:t>Instrument</a:t>
            </a:r>
            <a:r>
              <a:rPr lang="en-US" sz="2000" b="1">
                <a:solidFill>
                  <a:srgbClr val="808030"/>
                </a:solidFill>
                <a:latin typeface="Times New Roman" panose="02020603050405020304"/>
                <a:cs typeface="Arial" panose="020B0604020202020204"/>
              </a:rPr>
              <a:t>()</a:t>
            </a:r>
            <a:r>
              <a:rPr lang="en-US" sz="2000" b="1">
                <a:latin typeface="Times New Roman" panose="02020603050405020304"/>
                <a:cs typeface="Arial" panose="020B0604020202020204"/>
              </a:rPr>
              <a:t> </a:t>
            </a:r>
            <a:r>
              <a:rPr lang="en-US" sz="2000" b="1">
                <a:solidFill>
                  <a:srgbClr val="808030"/>
                </a:solidFill>
                <a:latin typeface="Times New Roman" panose="02020603050405020304"/>
                <a:cs typeface="Arial" panose="020B0604020202020204"/>
              </a:rPr>
              <a:t>=</a:t>
            </a:r>
            <a:r>
              <a:rPr lang="en-US" sz="2000" b="1">
                <a:latin typeface="Times New Roman" panose="02020603050405020304"/>
                <a:cs typeface="Arial" panose="020B0604020202020204"/>
              </a:rPr>
              <a:t> 0</a:t>
            </a:r>
            <a:r>
              <a:rPr lang="en-US" sz="2000" b="1">
                <a:solidFill>
                  <a:srgbClr val="800080"/>
                </a:solidFill>
                <a:latin typeface="Times New Roman" panose="02020603050405020304"/>
                <a:cs typeface="Arial" panose="020B0604020202020204"/>
              </a:rPr>
              <a:t>;</a:t>
            </a:r>
            <a:endParaRPr lang="en-US" sz="2000" b="1">
              <a:latin typeface="Times New Roman" panose="02020603050405020304"/>
              <a:cs typeface="Arial" panose="020B0604020202020204"/>
            </a:endParaRPr>
          </a:p>
          <a:p>
            <a:pPr>
              <a:defRPr/>
            </a:pP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    virtual void</a:t>
            </a:r>
            <a:r>
              <a:rPr lang="en-US" sz="2000" b="1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>
                <a:latin typeface="Times New Roman" panose="02020603050405020304"/>
                <a:cs typeface="Times New Roman" panose="02020603050405020304"/>
              </a:rPr>
              <a:t>play</a:t>
            </a:r>
            <a:r>
              <a:rPr lang="en-US" sz="2000" b="1">
                <a:solidFill>
                  <a:srgbClr val="808030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lang="en-US" sz="2000">
                <a:latin typeface="Times New Roman" panose="02020603050405020304"/>
                <a:cs typeface="Times New Roman" panose="02020603050405020304"/>
              </a:rPr>
              <a:t>int</a:t>
            </a:r>
            <a:r>
              <a:rPr lang="en-US" sz="2000" b="1">
                <a:solidFill>
                  <a:srgbClr val="808030"/>
                </a:solidFill>
                <a:latin typeface="Times New Roman" panose="02020603050405020304"/>
                <a:cs typeface="Times New Roman" panose="02020603050405020304"/>
              </a:rPr>
              <a:t>)</a:t>
            </a:r>
            <a:r>
              <a:rPr lang="en-US" sz="2000" b="1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const {} </a:t>
            </a:r>
            <a:r>
              <a:rPr lang="en-US" sz="2000">
                <a:solidFill>
                  <a:srgbClr val="800080"/>
                </a:solidFill>
                <a:latin typeface="Times New Roman" panose="02020603050405020304"/>
                <a:cs typeface="Arial" panose="020B0604020202020204"/>
              </a:rPr>
              <a:t>};</a:t>
            </a:r>
            <a:endParaRPr lang="en-US" sz="2000">
              <a:latin typeface="Times New Roman" panose="02020603050405020304"/>
              <a:cs typeface="Arial" panose="020B0604020202020204"/>
            </a:endParaRPr>
          </a:p>
          <a:p>
            <a:pPr>
              <a:buClr>
                <a:srgbClr val="000000"/>
              </a:buClr>
              <a:defRPr/>
            </a:pP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Arial" panose="020B0604020202020204"/>
              </a:rPr>
              <a:t>Instrument::~Instrument() = default;</a:t>
            </a:r>
          </a:p>
          <a:p>
            <a:pPr>
              <a:defRPr/>
            </a:pP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Arial" panose="020B0604020202020204"/>
              </a:rPr>
              <a:t>class</a:t>
            </a:r>
            <a:r>
              <a:rPr lang="en-US" sz="2000" b="1">
                <a:latin typeface="Times New Roman" panose="02020603050405020304"/>
                <a:cs typeface="Arial" panose="020B0604020202020204"/>
              </a:rPr>
              <a:t> </a:t>
            </a:r>
            <a:r>
              <a:rPr lang="en-US" sz="2000">
                <a:latin typeface="Times New Roman" panose="02020603050405020304"/>
                <a:cs typeface="Arial" panose="020B0604020202020204"/>
              </a:rPr>
              <a:t>Wind </a:t>
            </a:r>
            <a:r>
              <a:rPr lang="en-US" sz="2000" b="1">
                <a:solidFill>
                  <a:srgbClr val="800080"/>
                </a:solidFill>
                <a:latin typeface="Times New Roman" panose="02020603050405020304"/>
                <a:cs typeface="Arial" panose="020B0604020202020204"/>
              </a:rPr>
              <a:t>:</a:t>
            </a:r>
            <a:r>
              <a:rPr lang="en-US" sz="2000" b="1">
                <a:latin typeface="Times New Roman" panose="02020603050405020304"/>
                <a:cs typeface="Arial" panose="020B0604020202020204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Arial" panose="020B0604020202020204"/>
              </a:rPr>
              <a:t>public</a:t>
            </a:r>
            <a:r>
              <a:rPr lang="en-US" sz="2000" b="1">
                <a:latin typeface="Times New Roman" panose="02020603050405020304"/>
                <a:cs typeface="Arial" panose="020B0604020202020204"/>
              </a:rPr>
              <a:t> </a:t>
            </a:r>
            <a:r>
              <a:rPr lang="en-US" sz="2000">
                <a:latin typeface="Times New Roman" panose="02020603050405020304"/>
                <a:cs typeface="Arial" panose="020B0604020202020204"/>
              </a:rPr>
              <a:t>Instrument</a:t>
            </a:r>
            <a:r>
              <a:rPr lang="en-US" sz="2000" b="1">
                <a:latin typeface="Times New Roman" panose="02020603050405020304"/>
                <a:cs typeface="Arial" panose="020B0604020202020204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anose="02020603050405020304"/>
                <a:cs typeface="Arial" panose="020B0604020202020204"/>
              </a:rPr>
              <a:t>{ </a:t>
            </a:r>
            <a:r>
              <a:rPr lang="en-US" sz="2000" b="1">
                <a:solidFill>
                  <a:schemeClr val="bg1">
                    <a:lumMod val="50000"/>
                  </a:schemeClr>
                </a:solidFill>
                <a:latin typeface="Times New Roman" panose="02020603050405020304"/>
                <a:cs typeface="Arial" panose="020B0604020202020204"/>
              </a:rPr>
              <a:t>/* </a:t>
            </a:r>
            <a:r>
              <a:rPr lang="en-US" sz="2000" b="1" err="1">
                <a:solidFill>
                  <a:schemeClr val="bg1">
                    <a:lumMod val="50000"/>
                  </a:schemeClr>
                </a:solidFill>
                <a:latin typeface="Times New Roman" panose="02020603050405020304"/>
                <a:cs typeface="Arial" panose="020B0604020202020204"/>
              </a:rPr>
              <a:t>implementare</a:t>
            </a:r>
            <a:r>
              <a:rPr lang="en-US" sz="2000" b="1">
                <a:solidFill>
                  <a:schemeClr val="bg1">
                    <a:lumMod val="50000"/>
                  </a:schemeClr>
                </a:solidFill>
                <a:latin typeface="Times New Roman" panose="02020603050405020304"/>
                <a:cs typeface="Arial" panose="020B0604020202020204"/>
              </a:rPr>
              <a:t> play */</a:t>
            </a:r>
            <a:r>
              <a:rPr lang="en-US" sz="2000" b="1">
                <a:solidFill>
                  <a:srgbClr val="800080"/>
                </a:solidFill>
                <a:latin typeface="Times New Roman" panose="02020603050405020304"/>
                <a:cs typeface="Arial" panose="020B0604020202020204"/>
              </a:rPr>
              <a:t> };</a:t>
            </a:r>
            <a:endParaRPr lang="en-US" sz="2000" b="1">
              <a:latin typeface="Times New Roman" panose="02020603050405020304"/>
              <a:cs typeface="Arial" panose="020B0604020202020204"/>
            </a:endParaRPr>
          </a:p>
          <a:p>
            <a:pPr>
              <a:defRPr/>
            </a:pP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class</a:t>
            </a:r>
            <a:r>
              <a:rPr lang="en-US" sz="2000" b="1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>
                <a:latin typeface="Times New Roman" panose="02020603050405020304"/>
                <a:cs typeface="Times New Roman" panose="02020603050405020304"/>
              </a:rPr>
              <a:t>String </a:t>
            </a:r>
            <a:r>
              <a:rPr lang="en-US" sz="2000" b="1">
                <a:solidFill>
                  <a:srgbClr val="800080"/>
                </a:solidFill>
                <a:latin typeface="Times New Roman" panose="02020603050405020304"/>
                <a:cs typeface="Times New Roman" panose="02020603050405020304"/>
              </a:rPr>
              <a:t>:</a:t>
            </a:r>
            <a:r>
              <a:rPr lang="en-US" sz="2000" b="1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public</a:t>
            </a:r>
            <a:r>
              <a:rPr lang="en-US" sz="2000" b="1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>
                <a:latin typeface="Times New Roman" panose="02020603050405020304"/>
                <a:cs typeface="Times New Roman" panose="02020603050405020304"/>
              </a:rPr>
              <a:t>Instrument</a:t>
            </a:r>
            <a:r>
              <a:rPr lang="en-US" sz="2000" b="1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anose="02020603050405020304"/>
                <a:cs typeface="Times New Roman" panose="02020603050405020304"/>
              </a:rPr>
              <a:t>{ </a:t>
            </a:r>
            <a:r>
              <a:rPr lang="en-US" sz="2000" b="1">
                <a:solidFill>
                  <a:schemeClr val="bg1">
                    <a:lumMod val="50000"/>
                  </a:schemeClr>
                </a:solidFill>
                <a:latin typeface="Times New Roman" panose="02020603050405020304"/>
                <a:cs typeface="Times New Roman" panose="02020603050405020304"/>
              </a:rPr>
              <a:t>/* </a:t>
            </a:r>
            <a:r>
              <a:rPr lang="en-US" sz="2000" b="1" err="1">
                <a:solidFill>
                  <a:schemeClr val="bg1">
                    <a:lumMod val="50000"/>
                  </a:schemeClr>
                </a:solidFill>
                <a:latin typeface="Times New Roman" panose="02020603050405020304"/>
                <a:cs typeface="Times New Roman" panose="02020603050405020304"/>
              </a:rPr>
              <a:t>implementare</a:t>
            </a:r>
            <a:r>
              <a:rPr lang="en-US" sz="2000" b="1">
                <a:solidFill>
                  <a:schemeClr val="bg1">
                    <a:lumMod val="50000"/>
                  </a:schemeClr>
                </a:solidFill>
                <a:latin typeface="Times New Roman" panose="02020603050405020304"/>
                <a:cs typeface="Times New Roman" panose="02020603050405020304"/>
              </a:rPr>
              <a:t> play */ </a:t>
            </a:r>
            <a:r>
              <a:rPr lang="en-US" sz="2000" b="1">
                <a:solidFill>
                  <a:srgbClr val="800080"/>
                </a:solidFill>
                <a:latin typeface="Times New Roman" panose="02020603050405020304"/>
                <a:cs typeface="Times New Roman" panose="02020603050405020304"/>
              </a:rPr>
              <a:t>};</a:t>
            </a:r>
            <a:endParaRPr lang="en-US">
              <a:latin typeface="Times New Roman" panose="02020603050405020304"/>
            </a:endParaRPr>
          </a:p>
          <a:p>
            <a:pPr>
              <a:defRPr/>
            </a:pP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class</a:t>
            </a:r>
            <a:r>
              <a:rPr lang="en-US" sz="2000" b="1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>
                <a:latin typeface="Times New Roman" panose="02020603050405020304"/>
                <a:cs typeface="Times New Roman" panose="02020603050405020304"/>
              </a:rPr>
              <a:t>Orchestra</a:t>
            </a:r>
            <a:r>
              <a:rPr lang="en-US" sz="2000" b="1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anose="02020603050405020304"/>
                <a:cs typeface="Times New Roman" panose="02020603050405020304"/>
              </a:rPr>
              <a:t>{</a:t>
            </a:r>
            <a:endParaRPr lang="en-US" sz="2000">
              <a:solidFill>
                <a:srgbClr val="800080"/>
              </a:solidFill>
              <a:latin typeface="Times New Roman" panose="02020603050405020304"/>
              <a:cs typeface="Times New Roman" panose="02020603050405020304"/>
            </a:endParaRPr>
          </a:p>
          <a:p>
            <a:pPr>
              <a:defRPr/>
            </a:pP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    std::vector&lt;Instrument*&gt; 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instruments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;</a:t>
            </a:r>
          </a:p>
          <a:p>
            <a:pPr>
              <a:defRPr/>
            </a:pP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public:</a:t>
            </a:r>
            <a:endParaRPr lang="en-US" sz="2000">
              <a:solidFill>
                <a:srgbClr val="800000"/>
              </a:solidFill>
              <a:latin typeface="Times New Roman" panose="02020603050405020304"/>
              <a:cs typeface="Times New Roman" panose="02020603050405020304"/>
            </a:endParaRPr>
          </a:p>
          <a:p>
            <a:pPr>
              <a:defRPr/>
            </a:pP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    void</a:t>
            </a:r>
            <a:r>
              <a:rPr lang="en-US" sz="2000" b="1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>
                <a:latin typeface="Times New Roman" panose="02020603050405020304"/>
                <a:cs typeface="Times New Roman" panose="02020603050405020304"/>
              </a:rPr>
              <a:t>add</a:t>
            </a:r>
            <a:r>
              <a:rPr lang="en-US" sz="2000" b="1">
                <a:solidFill>
                  <a:srgbClr val="808030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Instrument* 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inst</a:t>
            </a:r>
            <a:r>
              <a:rPr lang="en-US" sz="2000" b="1">
                <a:solidFill>
                  <a:srgbClr val="808030"/>
                </a:solidFill>
                <a:latin typeface="Times New Roman" panose="02020603050405020304"/>
                <a:cs typeface="Times New Roman" panose="02020603050405020304"/>
              </a:rPr>
              <a:t>)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 { 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instruments.push_back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inst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);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 }</a:t>
            </a:r>
            <a:endParaRPr lang="en-US" sz="2000">
              <a:solidFill>
                <a:srgbClr val="800000"/>
              </a:solidFill>
              <a:latin typeface="Times New Roman" panose="02020603050405020304"/>
              <a:cs typeface="Times New Roman" panose="02020603050405020304"/>
            </a:endParaRPr>
          </a:p>
          <a:p>
            <a:pPr>
              <a:defRPr/>
            </a:pP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    void </a:t>
            </a:r>
            <a:r>
              <a:rPr lang="en-US" sz="2000">
                <a:latin typeface="Times New Roman" panose="02020603050405020304"/>
                <a:cs typeface="Times New Roman" panose="02020603050405020304"/>
              </a:rPr>
              <a:t>rehearse</a:t>
            </a:r>
            <a:r>
              <a:rPr lang="en-US" sz="2000" b="1">
                <a:solidFill>
                  <a:srgbClr val="808030"/>
                </a:solidFill>
                <a:latin typeface="Times New Roman" panose="02020603050405020304"/>
                <a:cs typeface="Times New Roman" panose="02020603050405020304"/>
              </a:rPr>
              <a:t>()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 { for(const auto&amp; 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inst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: instruments)  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inst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-&gt;play(0);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 }</a:t>
            </a:r>
            <a:endParaRPr lang="en-US" sz="2000">
              <a:solidFill>
                <a:srgbClr val="800000"/>
              </a:solidFill>
              <a:latin typeface="Times New Roman" panose="02020603050405020304"/>
              <a:cs typeface="Times New Roman" panose="02020603050405020304"/>
            </a:endParaRPr>
          </a:p>
          <a:p>
            <a:pPr>
              <a:defRPr/>
            </a:pP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    </a:t>
            </a:r>
            <a:r>
              <a:rPr lang="en-US" sz="2000">
                <a:latin typeface="Times New Roman" panose="02020603050405020304"/>
                <a:cs typeface="Times New Roman" panose="02020603050405020304"/>
              </a:rPr>
              <a:t>~Orchestra</a:t>
            </a:r>
            <a:r>
              <a:rPr lang="en-US" sz="2000" b="1">
                <a:solidFill>
                  <a:srgbClr val="808030"/>
                </a:solidFill>
                <a:latin typeface="Times New Roman" panose="02020603050405020304"/>
                <a:cs typeface="Times New Roman" panose="02020603050405020304"/>
              </a:rPr>
              <a:t>()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 { for(auto* 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inst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: instruments)  delete 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inst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;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 }</a:t>
            </a:r>
            <a:endParaRPr lang="en-US"/>
          </a:p>
          <a:p>
            <a:pPr>
              <a:buNone/>
              <a:defRPr/>
            </a:pPr>
            <a:r>
              <a:rPr lang="en-US" sz="2000">
                <a:solidFill>
                  <a:srgbClr val="800080"/>
                </a:solidFill>
                <a:latin typeface="Times New Roman" panose="02020603050405020304"/>
                <a:cs typeface="Times New Roman" panose="02020603050405020304"/>
              </a:rPr>
              <a:t>};</a:t>
            </a:r>
            <a:endParaRPr lang="en-US">
              <a:latin typeface="Times New Roman" panose="02020603050405020304"/>
            </a:endParaRPr>
          </a:p>
          <a:p>
            <a:pPr>
              <a:buClr>
                <a:srgbClr val="000000"/>
              </a:buClr>
              <a:defRPr/>
            </a:pP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Arial" panose="020B0604020202020204"/>
              </a:rPr>
              <a:t>int</a:t>
            </a:r>
            <a:r>
              <a:rPr lang="en-US" sz="2000" b="1">
                <a:latin typeface="Times New Roman" panose="02020603050405020304"/>
                <a:cs typeface="Arial" panose="020B0604020202020204"/>
              </a:rPr>
              <a:t> </a:t>
            </a:r>
            <a:r>
              <a:rPr lang="en-US" sz="2000">
                <a:solidFill>
                  <a:srgbClr val="400000"/>
                </a:solidFill>
                <a:latin typeface="Times New Roman" panose="02020603050405020304"/>
                <a:cs typeface="Arial" panose="020B0604020202020204"/>
              </a:rPr>
              <a:t>main</a:t>
            </a:r>
            <a:r>
              <a:rPr lang="en-US" sz="2000" b="1">
                <a:solidFill>
                  <a:srgbClr val="808030"/>
                </a:solidFill>
                <a:latin typeface="Times New Roman" panose="02020603050405020304"/>
                <a:cs typeface="Arial" panose="020B0604020202020204"/>
              </a:rPr>
              <a:t>()</a:t>
            </a:r>
            <a:r>
              <a:rPr lang="en-US" sz="2000" b="1">
                <a:latin typeface="Times New Roman" panose="02020603050405020304"/>
                <a:cs typeface="Arial" panose="020B0604020202020204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anose="02020603050405020304"/>
                <a:cs typeface="Arial" panose="020B0604020202020204"/>
              </a:rPr>
              <a:t>{ </a:t>
            </a:r>
            <a:r>
              <a:rPr lang="en-US" sz="2000">
                <a:latin typeface="Times New Roman" panose="02020603050405020304"/>
                <a:cs typeface="Times New Roman" panose="02020603050405020304"/>
              </a:rPr>
              <a:t>Orchestra o1</a:t>
            </a:r>
            <a:r>
              <a:rPr lang="en-US" sz="2000" b="1">
                <a:solidFill>
                  <a:srgbClr val="800080"/>
                </a:solidFill>
                <a:latin typeface="Times New Roman" panose="02020603050405020304"/>
                <a:cs typeface="Times New Roman" panose="02020603050405020304"/>
              </a:rPr>
              <a:t>; </a:t>
            </a:r>
            <a:r>
              <a:rPr lang="en-US" sz="2000">
                <a:latin typeface="Times New Roman" panose="02020603050405020304"/>
                <a:cs typeface="Times New Roman" panose="02020603050405020304"/>
              </a:rPr>
              <a:t>o1.add(new Wind)</a:t>
            </a:r>
            <a:r>
              <a:rPr lang="en-US" sz="2000" b="1">
                <a:solidFill>
                  <a:srgbClr val="800080"/>
                </a:solidFill>
                <a:latin typeface="Times New Roman" panose="02020603050405020304"/>
                <a:cs typeface="Times New Roman" panose="02020603050405020304"/>
              </a:rPr>
              <a:t>; </a:t>
            </a:r>
            <a:r>
              <a:rPr lang="en-US" sz="2000">
                <a:latin typeface="Times New Roman" panose="02020603050405020304"/>
                <a:cs typeface="Times New Roman" panose="02020603050405020304"/>
              </a:rPr>
              <a:t>o1.add(new String)</a:t>
            </a:r>
            <a:r>
              <a:rPr lang="en-US" sz="2000" b="1">
                <a:solidFill>
                  <a:srgbClr val="800080"/>
                </a:solidFill>
                <a:latin typeface="Times New Roman" panose="02020603050405020304"/>
                <a:cs typeface="Times New Roman" panose="02020603050405020304"/>
              </a:rPr>
              <a:t>; 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o1.rehearse()</a:t>
            </a:r>
            <a:r>
              <a:rPr lang="en-US" sz="2000" b="1">
                <a:solidFill>
                  <a:srgbClr val="800080"/>
                </a:solidFill>
                <a:latin typeface="Times New Roman" panose="02020603050405020304"/>
                <a:cs typeface="Times New Roman" panose="02020603050405020304"/>
              </a:rPr>
              <a:t>;</a:t>
            </a:r>
            <a:endParaRPr lang="en-US" sz="2000" b="1">
              <a:latin typeface="Times New Roman" panose="02020603050405020304"/>
              <a:cs typeface="Arial" panose="020B0604020202020204"/>
            </a:endParaRPr>
          </a:p>
          <a:p>
            <a:pPr>
              <a:defRPr/>
            </a:pPr>
            <a:r>
              <a:rPr lang="en-US" sz="2000" b="1">
                <a:solidFill>
                  <a:srgbClr val="800080"/>
                </a:solidFill>
                <a:latin typeface="Times New Roman" panose="02020603050405020304"/>
                <a:cs typeface="Arial" panose="020B0604020202020204"/>
              </a:rPr>
              <a:t>    </a:t>
            </a:r>
            <a:r>
              <a:rPr lang="en-US" sz="2000" b="1">
                <a:solidFill>
                  <a:srgbClr val="FF0000"/>
                </a:solidFill>
                <a:latin typeface="Times New Roman" panose="02020603050405020304"/>
                <a:cs typeface="Arial" panose="020B0604020202020204"/>
              </a:rPr>
              <a:t>Orchestra o2 = o1;  </a:t>
            </a:r>
            <a:r>
              <a:rPr lang="en-US" sz="2000" b="1">
                <a:solidFill>
                  <a:schemeClr val="tx1"/>
                </a:solidFill>
                <a:latin typeface="Times New Roman" panose="02020603050405020304"/>
                <a:cs typeface="Arial" panose="020B0604020202020204"/>
              </a:rPr>
              <a:t>// 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/>
                <a:cs typeface="Arial" panose="020B0604020202020204"/>
              </a:rPr>
              <a:t>sau</a:t>
            </a:r>
            <a:r>
              <a:rPr lang="en-US" sz="2000" b="1">
                <a:solidFill>
                  <a:schemeClr val="tx1"/>
                </a:solidFill>
                <a:latin typeface="Times New Roman" panose="02020603050405020304"/>
                <a:cs typeface="Arial" panose="020B0604020202020204"/>
              </a:rPr>
              <a:t> Orchestra o3(o1);</a:t>
            </a:r>
          </a:p>
          <a:p>
            <a:pPr>
              <a:defRPr/>
            </a:pPr>
            <a:r>
              <a:rPr lang="en-US" sz="2000" b="1">
                <a:solidFill>
                  <a:srgbClr val="800080"/>
                </a:solidFill>
                <a:latin typeface="Times New Roman" panose="02020603050405020304"/>
                <a:cs typeface="Arial" panose="020B0604020202020204"/>
              </a:rPr>
              <a:t>}</a:t>
            </a:r>
            <a:endParaRPr lang="en-US" sz="2000" b="1">
              <a:latin typeface="Times New Roman" panose="02020603050405020304"/>
              <a:cs typeface="Arial" panose="020B0604020202020204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  <a:defRPr/>
            </a:pPr>
            <a:endParaRPr lang="en-US" sz="2000"/>
          </a:p>
        </p:txBody>
      </p:sp>
      <p:sp>
        <p:nvSpPr>
          <p:cNvPr id="3" name="Google Shape;598;p57"/>
          <p:cNvSpPr>
            <a:spLocks noChangeArrowheads="1"/>
          </p:cNvSpPr>
          <p:nvPr/>
        </p:nvSpPr>
        <p:spPr bwMode="auto">
          <a:xfrm>
            <a:off x="2332235" y="827088"/>
            <a:ext cx="5524511" cy="42504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10075" rIns="0" bIns="10075" anchor="t"/>
          <a:lstStyle/>
          <a:p>
            <a:pPr algn="ctr">
              <a:buClr>
                <a:srgbClr val="000000"/>
              </a:buClr>
              <a:buSzPts val="2000"/>
              <a:buFont typeface="Arial" panose="020B0604020202020204" pitchFamily="34" charset="0"/>
              <a:buNone/>
            </a:pPr>
            <a:r>
              <a:rPr lang="en-US" sz="2000" b="1">
                <a:latin typeface="Arial" panose="020B0604020202020204"/>
                <a:cs typeface="Arial" panose="020B0604020202020204"/>
              </a:rPr>
              <a:t>1. </a:t>
            </a:r>
            <a:r>
              <a:rPr lang="en-US" sz="2000" b="1" err="1">
                <a:latin typeface="Arial" panose="020B0604020202020204"/>
                <a:cs typeface="Arial" panose="020B0604020202020204"/>
              </a:rPr>
              <a:t>Moștenire</a:t>
            </a:r>
            <a:r>
              <a:rPr lang="en-US" sz="2000" b="1">
                <a:latin typeface="Arial" panose="020B0604020202020204"/>
                <a:cs typeface="Arial" panose="020B0604020202020204"/>
              </a:rPr>
              <a:t>, </a:t>
            </a:r>
            <a:r>
              <a:rPr lang="en-US" sz="2000" b="1" err="1">
                <a:latin typeface="Arial" panose="020B0604020202020204"/>
                <a:cs typeface="Arial" panose="020B0604020202020204"/>
              </a:rPr>
              <a:t>funcții</a:t>
            </a:r>
            <a:r>
              <a:rPr lang="en-US" sz="2000" b="1">
                <a:latin typeface="Arial" panose="020B0604020202020204"/>
                <a:cs typeface="Arial" panose="020B0604020202020204"/>
              </a:rPr>
              <a:t> </a:t>
            </a:r>
            <a:r>
              <a:rPr lang="en-US" sz="2000" b="1" err="1">
                <a:latin typeface="Arial" panose="020B0604020202020204"/>
                <a:cs typeface="Arial" panose="020B0604020202020204"/>
              </a:rPr>
              <a:t>virtuale</a:t>
            </a:r>
            <a:endParaRPr lang="en-US" sz="2000" b="1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Google Shape;805;p74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panose="020B0604020202020204" pitchFamily="34" charset="0"/>
              <a:buNone/>
            </a:pPr>
            <a:fld id="{D21CDE78-C7C1-4250-B45F-831A8C5D6348}" type="slidenum">
              <a:rPr lang="en-US" sz="1500"/>
              <a:t>16</a:t>
            </a:fld>
            <a:endParaRPr lang="en-US" sz="1800"/>
          </a:p>
        </p:txBody>
      </p:sp>
      <p:sp>
        <p:nvSpPr>
          <p:cNvPr id="62467" name="Google Shape;806;p74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00800" tIns="50400" rIns="100800" bIns="50400" anchor="t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</a:pPr>
            <a:r>
              <a:rPr lang="vi-VN" sz="1800" b="1" err="1">
                <a:latin typeface="Arial" panose="020B0604020202020204"/>
                <a:cs typeface="Arial" panose="020B0604020202020204"/>
              </a:rPr>
              <a:t>Facultatea</a:t>
            </a:r>
            <a:r>
              <a:rPr lang="vi-VN" sz="1800" b="1">
                <a:latin typeface="Arial" panose="020B0604020202020204"/>
                <a:cs typeface="Arial" panose="020B0604020202020204"/>
              </a:rPr>
              <a:t> de </a:t>
            </a:r>
            <a:r>
              <a:rPr lang="vi-VN" sz="1800" b="1" err="1">
                <a:latin typeface="Arial" panose="020B0604020202020204"/>
                <a:cs typeface="Arial" panose="020B0604020202020204"/>
              </a:rPr>
              <a:t>Matematică</a:t>
            </a:r>
            <a:r>
              <a:rPr lang="vi-VN" sz="1800" b="1">
                <a:latin typeface="Arial" panose="020B0604020202020204"/>
                <a:cs typeface="Arial" panose="020B0604020202020204"/>
              </a:rPr>
              <a:t> </a:t>
            </a:r>
            <a:r>
              <a:rPr lang="vi-VN" sz="1800" b="1" err="1">
                <a:latin typeface="Arial" panose="020B0604020202020204"/>
                <a:cs typeface="Arial" panose="020B0604020202020204"/>
              </a:rPr>
              <a:t>și</a:t>
            </a:r>
            <a:r>
              <a:rPr lang="vi-VN" sz="1800" b="1">
                <a:latin typeface="Arial" panose="020B0604020202020204"/>
                <a:cs typeface="Arial" panose="020B0604020202020204"/>
              </a:rPr>
              <a:t> </a:t>
            </a:r>
            <a:r>
              <a:rPr lang="vi-VN" sz="1800" b="1" err="1">
                <a:latin typeface="Arial" panose="020B0604020202020204"/>
                <a:cs typeface="Arial" panose="020B0604020202020204"/>
              </a:rPr>
              <a:t>Informatică</a:t>
            </a:r>
            <a:r>
              <a:rPr lang="en-US" sz="1800" b="1">
                <a:latin typeface="Arial" panose="020B0604020202020204"/>
                <a:cs typeface="Arial" panose="020B0604020202020204"/>
              </a:rPr>
              <a:t> </a:t>
            </a:r>
            <a:r>
              <a:rPr lang="en-US" sz="1800" b="1" err="1">
                <a:latin typeface="Arial" panose="020B0604020202020204"/>
                <a:cs typeface="Arial" panose="020B0604020202020204"/>
              </a:rPr>
              <a:t>Universitatea</a:t>
            </a:r>
            <a:r>
              <a:rPr lang="en-US" sz="1800" b="1">
                <a:latin typeface="Arial" panose="020B0604020202020204"/>
                <a:cs typeface="Arial" panose="020B0604020202020204"/>
              </a:rPr>
              <a:t> din </a:t>
            </a:r>
            <a:r>
              <a:rPr lang="en-US" sz="1800" b="1" err="1">
                <a:latin typeface="Arial" panose="020B0604020202020204"/>
                <a:cs typeface="Arial" panose="020B0604020202020204"/>
              </a:rPr>
              <a:t>București</a:t>
            </a:r>
            <a:endParaRPr lang="en-US" sz="1800" err="1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62468" name="Google Shape;807;p74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45" name="Google Shape;808;p74"/>
          <p:cNvSpPr txBox="1">
            <a:spLocks noChangeArrowheads="1"/>
          </p:cNvSpPr>
          <p:nvPr/>
        </p:nvSpPr>
        <p:spPr bwMode="auto">
          <a:xfrm>
            <a:off x="274638" y="1254125"/>
            <a:ext cx="9644267" cy="584352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lIns="91425" tIns="91425" rIns="91425" bIns="91425" anchor="t"/>
          <a:lstStyle/>
          <a:p>
            <a:pPr>
              <a:buClr>
                <a:srgbClr val="000000"/>
              </a:buClr>
              <a:defRPr/>
            </a:pPr>
            <a:r>
              <a:rPr lang="en-US" sz="2400" b="1" i="1" err="1">
                <a:solidFill>
                  <a:srgbClr val="0000FF"/>
                </a:solidFill>
                <a:latin typeface="Arial" panose="020B0604020202020204"/>
                <a:cs typeface="Times New Roman" panose="02020603050405020304"/>
              </a:rPr>
              <a:t>Constructori</a:t>
            </a:r>
            <a:r>
              <a:rPr lang="en-US" sz="2400" b="1" i="1">
                <a:solidFill>
                  <a:srgbClr val="0000FF"/>
                </a:solidFill>
                <a:latin typeface="Arial" panose="020B0604020202020204"/>
                <a:cs typeface="Times New Roman" panose="02020603050405020304"/>
              </a:rPr>
              <a:t> </a:t>
            </a:r>
            <a:r>
              <a:rPr lang="en-US" sz="2400" b="1" i="1" err="1">
                <a:solidFill>
                  <a:srgbClr val="0000FF"/>
                </a:solidFill>
                <a:latin typeface="Arial" panose="020B0604020202020204"/>
                <a:cs typeface="Times New Roman" panose="02020603050405020304"/>
              </a:rPr>
              <a:t>virtuali</a:t>
            </a:r>
            <a:endParaRPr lang="en-US" sz="2400" b="1" i="1">
              <a:solidFill>
                <a:srgbClr val="0000FF"/>
              </a:solidFill>
              <a:latin typeface="Arial" panose="020B0604020202020204"/>
              <a:cs typeface="Times New Roman" panose="02020603050405020304"/>
            </a:endParaRPr>
          </a:p>
          <a:p>
            <a:pPr>
              <a:defRPr/>
            </a:pPr>
            <a:endParaRPr lang="vi-VN" sz="2000" b="1">
              <a:latin typeface="Times New Roman" panose="02020603050405020304"/>
              <a:cs typeface="Arial" panose="020B0604020202020204"/>
            </a:endParaRPr>
          </a:p>
          <a:p>
            <a:pPr>
              <a:defRPr/>
            </a:pPr>
            <a:r>
              <a:rPr lang="vi-VN" sz="2000" b="1">
                <a:latin typeface="Times New Roman" panose="02020603050405020304"/>
                <a:cs typeface="Arial" panose="020B0604020202020204"/>
              </a:rPr>
              <a:t>Nu, </a:t>
            </a:r>
            <a:r>
              <a:rPr lang="vi-VN" sz="2000" b="1" err="1">
                <a:latin typeface="Times New Roman" panose="02020603050405020304"/>
                <a:cs typeface="Arial" panose="020B0604020202020204"/>
              </a:rPr>
              <a:t>crapă</a:t>
            </a:r>
            <a:r>
              <a:rPr lang="vi-VN" sz="2000" b="1">
                <a:latin typeface="Times New Roman" panose="02020603050405020304"/>
                <a:cs typeface="Arial" panose="020B0604020202020204"/>
              </a:rPr>
              <a:t> la </a:t>
            </a:r>
            <a:r>
              <a:rPr lang="vi-VN" sz="2000" b="1" err="1">
                <a:latin typeface="Times New Roman" panose="02020603050405020304"/>
                <a:cs typeface="Arial" panose="020B0604020202020204"/>
              </a:rPr>
              <a:t>execuție</a:t>
            </a:r>
            <a:r>
              <a:rPr lang="vi-VN" sz="2000" b="1">
                <a:latin typeface="Times New Roman" panose="02020603050405020304"/>
                <a:cs typeface="Arial" panose="020B0604020202020204"/>
              </a:rPr>
              <a:t>.</a:t>
            </a:r>
            <a:endParaRPr lang="vi-VN" sz="2000">
              <a:latin typeface="Times New Roman" panose="02020603050405020304"/>
            </a:endParaRPr>
          </a:p>
          <a:p>
            <a:pPr>
              <a:defRPr/>
            </a:pPr>
            <a:r>
              <a:rPr lang="vi-VN" sz="2000" err="1">
                <a:latin typeface="Times New Roman" panose="02020603050405020304"/>
                <a:cs typeface="Arial" panose="020B0604020202020204"/>
              </a:rPr>
              <a:t>Dacă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avem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atribute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 de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tip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pointeri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,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constructorul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 de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copiere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copiază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adrese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 de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memorie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.</a:t>
            </a:r>
            <a:endParaRPr lang="vi-VN"/>
          </a:p>
          <a:p>
            <a:pPr>
              <a:defRPr/>
            </a:pPr>
            <a:endParaRPr lang="vi-VN" sz="2000">
              <a:latin typeface="Times New Roman" panose="02020603050405020304"/>
            </a:endParaRPr>
          </a:p>
          <a:p>
            <a:pPr>
              <a:buClr>
                <a:srgbClr val="000000"/>
              </a:buClr>
              <a:defRPr/>
            </a:pPr>
            <a:endParaRPr lang="en-US" sz="2000"/>
          </a:p>
        </p:txBody>
      </p:sp>
      <p:sp>
        <p:nvSpPr>
          <p:cNvPr id="3" name="Google Shape;598;p57"/>
          <p:cNvSpPr>
            <a:spLocks noChangeArrowheads="1"/>
          </p:cNvSpPr>
          <p:nvPr/>
        </p:nvSpPr>
        <p:spPr bwMode="auto">
          <a:xfrm>
            <a:off x="2332235" y="827088"/>
            <a:ext cx="5524511" cy="42504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10075" rIns="0" bIns="10075" anchor="t"/>
          <a:lstStyle/>
          <a:p>
            <a:pPr algn="ctr">
              <a:buClr>
                <a:srgbClr val="000000"/>
              </a:buClr>
              <a:buSzPts val="2000"/>
              <a:buFont typeface="Arial" panose="020B0604020202020204" pitchFamily="34" charset="0"/>
              <a:buNone/>
            </a:pPr>
            <a:r>
              <a:rPr lang="en-US" sz="2000" b="1">
                <a:latin typeface="Arial" panose="020B0604020202020204"/>
                <a:cs typeface="Arial" panose="020B0604020202020204"/>
              </a:rPr>
              <a:t>1. </a:t>
            </a:r>
            <a:r>
              <a:rPr lang="en-US" sz="2000" b="1" err="1">
                <a:latin typeface="Arial" panose="020B0604020202020204"/>
                <a:cs typeface="Arial" panose="020B0604020202020204"/>
              </a:rPr>
              <a:t>Moștenire</a:t>
            </a:r>
            <a:r>
              <a:rPr lang="en-US" sz="2000" b="1">
                <a:latin typeface="Arial" panose="020B0604020202020204"/>
                <a:cs typeface="Arial" panose="020B0604020202020204"/>
              </a:rPr>
              <a:t>, </a:t>
            </a:r>
            <a:r>
              <a:rPr lang="en-US" sz="2000" b="1" err="1">
                <a:latin typeface="Arial" panose="020B0604020202020204"/>
                <a:cs typeface="Arial" panose="020B0604020202020204"/>
              </a:rPr>
              <a:t>funcții</a:t>
            </a:r>
            <a:r>
              <a:rPr lang="en-US" sz="2000" b="1">
                <a:latin typeface="Arial" panose="020B0604020202020204"/>
                <a:cs typeface="Arial" panose="020B0604020202020204"/>
              </a:rPr>
              <a:t> </a:t>
            </a:r>
            <a:r>
              <a:rPr lang="en-US" sz="2000" b="1" err="1">
                <a:latin typeface="Arial" panose="020B0604020202020204"/>
                <a:cs typeface="Arial" panose="020B0604020202020204"/>
              </a:rPr>
              <a:t>virtuale</a:t>
            </a:r>
            <a:endParaRPr lang="en-US" sz="2000" b="1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5" name="Picture 4" descr="A computer screen shot of a black screen&#10;&#10;Description automatically generated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239" y="3119312"/>
            <a:ext cx="9442474" cy="2661943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Google Shape;805;p74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panose="020B0604020202020204" pitchFamily="34" charset="0"/>
              <a:buNone/>
            </a:pPr>
            <a:fld id="{D21CDE78-C7C1-4250-B45F-831A8C5D6348}" type="slidenum">
              <a:rPr lang="en-US" sz="1500"/>
              <a:t>17</a:t>
            </a:fld>
            <a:endParaRPr lang="en-US" sz="1800"/>
          </a:p>
        </p:txBody>
      </p:sp>
      <p:sp>
        <p:nvSpPr>
          <p:cNvPr id="62467" name="Google Shape;806;p74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00800" tIns="50400" rIns="100800" bIns="50400" anchor="t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</a:pPr>
            <a:r>
              <a:rPr lang="vi-VN" sz="1800" b="1" err="1">
                <a:latin typeface="Arial" panose="020B0604020202020204"/>
                <a:cs typeface="Arial" panose="020B0604020202020204"/>
              </a:rPr>
              <a:t>Facultatea</a:t>
            </a:r>
            <a:r>
              <a:rPr lang="vi-VN" sz="1800" b="1">
                <a:latin typeface="Arial" panose="020B0604020202020204"/>
                <a:cs typeface="Arial" panose="020B0604020202020204"/>
              </a:rPr>
              <a:t> de </a:t>
            </a:r>
            <a:r>
              <a:rPr lang="vi-VN" sz="1800" b="1" err="1">
                <a:latin typeface="Arial" panose="020B0604020202020204"/>
                <a:cs typeface="Arial" panose="020B0604020202020204"/>
              </a:rPr>
              <a:t>Matematică</a:t>
            </a:r>
            <a:r>
              <a:rPr lang="vi-VN" sz="1800" b="1">
                <a:latin typeface="Arial" panose="020B0604020202020204"/>
                <a:cs typeface="Arial" panose="020B0604020202020204"/>
              </a:rPr>
              <a:t> </a:t>
            </a:r>
            <a:r>
              <a:rPr lang="vi-VN" sz="1800" b="1" err="1">
                <a:latin typeface="Arial" panose="020B0604020202020204"/>
                <a:cs typeface="Arial" panose="020B0604020202020204"/>
              </a:rPr>
              <a:t>și</a:t>
            </a:r>
            <a:r>
              <a:rPr lang="vi-VN" sz="1800" b="1">
                <a:latin typeface="Arial" panose="020B0604020202020204"/>
                <a:cs typeface="Arial" panose="020B0604020202020204"/>
              </a:rPr>
              <a:t> </a:t>
            </a:r>
            <a:r>
              <a:rPr lang="vi-VN" sz="1800" b="1" err="1">
                <a:latin typeface="Arial" panose="020B0604020202020204"/>
                <a:cs typeface="Arial" panose="020B0604020202020204"/>
              </a:rPr>
              <a:t>Informatică</a:t>
            </a:r>
            <a:r>
              <a:rPr lang="en-US" sz="1800" b="1">
                <a:latin typeface="Arial" panose="020B0604020202020204"/>
                <a:cs typeface="Arial" panose="020B0604020202020204"/>
              </a:rPr>
              <a:t> </a:t>
            </a:r>
            <a:r>
              <a:rPr lang="en-US" sz="1800" b="1" err="1">
                <a:latin typeface="Arial" panose="020B0604020202020204"/>
                <a:cs typeface="Arial" panose="020B0604020202020204"/>
              </a:rPr>
              <a:t>Universitatea</a:t>
            </a:r>
            <a:r>
              <a:rPr lang="en-US" sz="1800" b="1">
                <a:latin typeface="Arial" panose="020B0604020202020204"/>
                <a:cs typeface="Arial" panose="020B0604020202020204"/>
              </a:rPr>
              <a:t> din </a:t>
            </a:r>
            <a:r>
              <a:rPr lang="en-US" sz="1800" b="1" err="1">
                <a:latin typeface="Arial" panose="020B0604020202020204"/>
                <a:cs typeface="Arial" panose="020B0604020202020204"/>
              </a:rPr>
              <a:t>București</a:t>
            </a:r>
            <a:endParaRPr lang="en-US" sz="1800" err="1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62468" name="Google Shape;807;p74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45" name="Google Shape;808;p74"/>
          <p:cNvSpPr txBox="1">
            <a:spLocks noChangeArrowheads="1"/>
          </p:cNvSpPr>
          <p:nvPr/>
        </p:nvSpPr>
        <p:spPr bwMode="auto">
          <a:xfrm>
            <a:off x="274638" y="1254125"/>
            <a:ext cx="9644267" cy="584352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lIns="91425" tIns="91425" rIns="91425" bIns="91425" anchor="t"/>
          <a:lstStyle/>
          <a:p>
            <a:pPr>
              <a:buClr>
                <a:srgbClr val="000000"/>
              </a:buClr>
              <a:defRPr/>
            </a:pPr>
            <a:r>
              <a:rPr lang="en-US" sz="2400" b="1" i="1" err="1">
                <a:solidFill>
                  <a:srgbClr val="0000FF"/>
                </a:solidFill>
                <a:latin typeface="Arial" panose="020B0604020202020204"/>
                <a:cs typeface="Times New Roman" panose="02020603050405020304"/>
              </a:rPr>
              <a:t>Constructori</a:t>
            </a:r>
            <a:r>
              <a:rPr lang="en-US" sz="2400" b="1" i="1">
                <a:solidFill>
                  <a:srgbClr val="0000FF"/>
                </a:solidFill>
                <a:latin typeface="Arial" panose="020B0604020202020204"/>
                <a:cs typeface="Times New Roman" panose="02020603050405020304"/>
              </a:rPr>
              <a:t> </a:t>
            </a:r>
            <a:r>
              <a:rPr lang="en-US" sz="2400" b="1" i="1" err="1">
                <a:solidFill>
                  <a:srgbClr val="0000FF"/>
                </a:solidFill>
                <a:latin typeface="Arial" panose="020B0604020202020204"/>
                <a:cs typeface="Times New Roman" panose="02020603050405020304"/>
              </a:rPr>
              <a:t>virtuali</a:t>
            </a:r>
            <a:endParaRPr lang="en-US" sz="2400" b="1" i="1">
              <a:solidFill>
                <a:srgbClr val="0000FF"/>
              </a:solidFill>
              <a:latin typeface="Arial" panose="020B0604020202020204"/>
              <a:cs typeface="Times New Roman" panose="02020603050405020304"/>
            </a:endParaRPr>
          </a:p>
          <a:p>
            <a:pPr>
              <a:defRPr/>
            </a:pPr>
            <a:endParaRPr lang="vi-VN" sz="2000" b="1">
              <a:latin typeface="Times New Roman" panose="02020603050405020304"/>
              <a:cs typeface="Arial" panose="020B0604020202020204"/>
            </a:endParaRPr>
          </a:p>
          <a:p>
            <a:pPr>
              <a:defRPr/>
            </a:pPr>
            <a:r>
              <a:rPr lang="vi-VN" sz="2000" b="1">
                <a:latin typeface="Times New Roman" panose="02020603050405020304"/>
                <a:cs typeface="Arial" panose="020B0604020202020204"/>
              </a:rPr>
              <a:t>Nu, </a:t>
            </a:r>
            <a:r>
              <a:rPr lang="vi-VN" sz="2000" b="1" err="1">
                <a:latin typeface="Times New Roman" panose="02020603050405020304"/>
                <a:cs typeface="Arial" panose="020B0604020202020204"/>
              </a:rPr>
              <a:t>crapă</a:t>
            </a:r>
            <a:r>
              <a:rPr lang="vi-VN" sz="2000" b="1">
                <a:latin typeface="Times New Roman" panose="02020603050405020304"/>
                <a:cs typeface="Arial" panose="020B0604020202020204"/>
              </a:rPr>
              <a:t> la </a:t>
            </a:r>
            <a:r>
              <a:rPr lang="vi-VN" sz="2000" b="1" err="1">
                <a:latin typeface="Times New Roman" panose="02020603050405020304"/>
                <a:cs typeface="Arial" panose="020B0604020202020204"/>
              </a:rPr>
              <a:t>execuție</a:t>
            </a:r>
            <a:r>
              <a:rPr lang="vi-VN" sz="2000" b="1">
                <a:latin typeface="Times New Roman" panose="02020603050405020304"/>
                <a:cs typeface="Arial" panose="020B0604020202020204"/>
              </a:rPr>
              <a:t>.</a:t>
            </a:r>
            <a:endParaRPr lang="vi-VN" sz="2000">
              <a:latin typeface="Times New Roman" panose="02020603050405020304"/>
            </a:endParaRPr>
          </a:p>
          <a:p>
            <a:pPr>
              <a:defRPr/>
            </a:pPr>
            <a:r>
              <a:rPr lang="vi-VN" sz="2000" err="1">
                <a:latin typeface="Times New Roman" panose="02020603050405020304"/>
                <a:cs typeface="Arial" panose="020B0604020202020204"/>
              </a:rPr>
              <a:t>Dacă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avem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atribute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 de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tip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pointeri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,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constructorul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 de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copiere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copiază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adrese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 de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memorie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.</a:t>
            </a:r>
            <a:endParaRPr lang="vi-VN"/>
          </a:p>
          <a:p>
            <a:pPr>
              <a:defRPr/>
            </a:pPr>
            <a:endParaRPr lang="vi-VN" sz="2000">
              <a:latin typeface="Times New Roman" panose="02020603050405020304"/>
            </a:endParaRPr>
          </a:p>
          <a:p>
            <a:pPr>
              <a:buClr>
                <a:srgbClr val="000000"/>
              </a:buClr>
              <a:defRPr/>
            </a:pPr>
            <a:endParaRPr lang="en-US" sz="2000"/>
          </a:p>
        </p:txBody>
      </p:sp>
      <p:sp>
        <p:nvSpPr>
          <p:cNvPr id="3" name="Google Shape;598;p57"/>
          <p:cNvSpPr>
            <a:spLocks noChangeArrowheads="1"/>
          </p:cNvSpPr>
          <p:nvPr/>
        </p:nvSpPr>
        <p:spPr bwMode="auto">
          <a:xfrm>
            <a:off x="2332235" y="827088"/>
            <a:ext cx="5524511" cy="42504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10075" rIns="0" bIns="10075" anchor="t"/>
          <a:lstStyle/>
          <a:p>
            <a:pPr algn="ctr">
              <a:buClr>
                <a:srgbClr val="000000"/>
              </a:buClr>
              <a:buSzPts val="2000"/>
              <a:buFont typeface="Arial" panose="020B0604020202020204" pitchFamily="34" charset="0"/>
              <a:buNone/>
            </a:pPr>
            <a:r>
              <a:rPr lang="en-US" sz="2000" b="1">
                <a:latin typeface="Arial" panose="020B0604020202020204"/>
                <a:cs typeface="Arial" panose="020B0604020202020204"/>
              </a:rPr>
              <a:t>1. </a:t>
            </a:r>
            <a:r>
              <a:rPr lang="en-US" sz="2000" b="1" err="1">
                <a:latin typeface="Arial" panose="020B0604020202020204"/>
                <a:cs typeface="Arial" panose="020B0604020202020204"/>
              </a:rPr>
              <a:t>Moștenire</a:t>
            </a:r>
            <a:r>
              <a:rPr lang="en-US" sz="2000" b="1">
                <a:latin typeface="Arial" panose="020B0604020202020204"/>
                <a:cs typeface="Arial" panose="020B0604020202020204"/>
              </a:rPr>
              <a:t>, </a:t>
            </a:r>
            <a:r>
              <a:rPr lang="en-US" sz="2000" b="1" err="1">
                <a:latin typeface="Arial" panose="020B0604020202020204"/>
                <a:cs typeface="Arial" panose="020B0604020202020204"/>
              </a:rPr>
              <a:t>funcții</a:t>
            </a:r>
            <a:r>
              <a:rPr lang="en-US" sz="2000" b="1">
                <a:latin typeface="Arial" panose="020B0604020202020204"/>
                <a:cs typeface="Arial" panose="020B0604020202020204"/>
              </a:rPr>
              <a:t> </a:t>
            </a:r>
            <a:r>
              <a:rPr lang="en-US" sz="2000" b="1" err="1">
                <a:latin typeface="Arial" panose="020B0604020202020204"/>
                <a:cs typeface="Arial" panose="020B0604020202020204"/>
              </a:rPr>
              <a:t>virtuale</a:t>
            </a:r>
            <a:endParaRPr lang="en-US" sz="2000" b="1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4" name="Picture 3" descr="A computer screen with white text and black text&#10;&#10;Description automatically generated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8251" y="2710186"/>
            <a:ext cx="7410920" cy="4383287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Google Shape;805;p74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panose="020B0604020202020204" pitchFamily="34" charset="0"/>
              <a:buNone/>
            </a:pPr>
            <a:fld id="{D21CDE78-C7C1-4250-B45F-831A8C5D6348}" type="slidenum">
              <a:rPr lang="en-US" sz="1500"/>
              <a:t>18</a:t>
            </a:fld>
            <a:endParaRPr lang="en-US" sz="1800"/>
          </a:p>
        </p:txBody>
      </p:sp>
      <p:sp>
        <p:nvSpPr>
          <p:cNvPr id="62467" name="Google Shape;806;p74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00800" tIns="50400" rIns="100800" bIns="50400" anchor="t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</a:pPr>
            <a:r>
              <a:rPr lang="vi-VN" sz="1800" b="1" err="1">
                <a:latin typeface="Arial" panose="020B0604020202020204"/>
                <a:cs typeface="Arial" panose="020B0604020202020204"/>
              </a:rPr>
              <a:t>Facultatea</a:t>
            </a:r>
            <a:r>
              <a:rPr lang="vi-VN" sz="1800" b="1">
                <a:latin typeface="Arial" panose="020B0604020202020204"/>
                <a:cs typeface="Arial" panose="020B0604020202020204"/>
              </a:rPr>
              <a:t> de </a:t>
            </a:r>
            <a:r>
              <a:rPr lang="vi-VN" sz="1800" b="1" err="1">
                <a:latin typeface="Arial" panose="020B0604020202020204"/>
                <a:cs typeface="Arial" panose="020B0604020202020204"/>
              </a:rPr>
              <a:t>Matematică</a:t>
            </a:r>
            <a:r>
              <a:rPr lang="vi-VN" sz="1800" b="1">
                <a:latin typeface="Arial" panose="020B0604020202020204"/>
                <a:cs typeface="Arial" panose="020B0604020202020204"/>
              </a:rPr>
              <a:t> </a:t>
            </a:r>
            <a:r>
              <a:rPr lang="vi-VN" sz="1800" b="1" err="1">
                <a:latin typeface="Arial" panose="020B0604020202020204"/>
                <a:cs typeface="Arial" panose="020B0604020202020204"/>
              </a:rPr>
              <a:t>și</a:t>
            </a:r>
            <a:r>
              <a:rPr lang="vi-VN" sz="1800" b="1">
                <a:latin typeface="Arial" panose="020B0604020202020204"/>
                <a:cs typeface="Arial" panose="020B0604020202020204"/>
              </a:rPr>
              <a:t> </a:t>
            </a:r>
            <a:r>
              <a:rPr lang="vi-VN" sz="1800" b="1" err="1">
                <a:latin typeface="Arial" panose="020B0604020202020204"/>
                <a:cs typeface="Arial" panose="020B0604020202020204"/>
              </a:rPr>
              <a:t>Informatică</a:t>
            </a:r>
            <a:r>
              <a:rPr lang="en-US" sz="1800" b="1">
                <a:latin typeface="Arial" panose="020B0604020202020204"/>
                <a:cs typeface="Arial" panose="020B0604020202020204"/>
              </a:rPr>
              <a:t> </a:t>
            </a:r>
            <a:r>
              <a:rPr lang="en-US" sz="1800" b="1" err="1">
                <a:latin typeface="Arial" panose="020B0604020202020204"/>
                <a:cs typeface="Arial" panose="020B0604020202020204"/>
              </a:rPr>
              <a:t>Universitatea</a:t>
            </a:r>
            <a:r>
              <a:rPr lang="en-US" sz="1800" b="1">
                <a:latin typeface="Arial" panose="020B0604020202020204"/>
                <a:cs typeface="Arial" panose="020B0604020202020204"/>
              </a:rPr>
              <a:t> din </a:t>
            </a:r>
            <a:r>
              <a:rPr lang="en-US" sz="1800" b="1" err="1">
                <a:latin typeface="Arial" panose="020B0604020202020204"/>
                <a:cs typeface="Arial" panose="020B0604020202020204"/>
              </a:rPr>
              <a:t>București</a:t>
            </a:r>
            <a:endParaRPr lang="en-US" sz="1800" err="1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62468" name="Google Shape;807;p74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45" name="Google Shape;808;p74"/>
          <p:cNvSpPr txBox="1">
            <a:spLocks noChangeArrowheads="1"/>
          </p:cNvSpPr>
          <p:nvPr/>
        </p:nvSpPr>
        <p:spPr bwMode="auto">
          <a:xfrm>
            <a:off x="274638" y="1254125"/>
            <a:ext cx="9644267" cy="584352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lIns="91425" tIns="91425" rIns="91425" bIns="91425" anchor="t"/>
          <a:lstStyle/>
          <a:p>
            <a:pPr>
              <a:buClr>
                <a:srgbClr val="000000"/>
              </a:buClr>
              <a:defRPr/>
            </a:pPr>
            <a:r>
              <a:rPr lang="en-US" sz="2400" b="1" i="1" err="1">
                <a:solidFill>
                  <a:srgbClr val="0000FF"/>
                </a:solidFill>
                <a:latin typeface="Arial" panose="020B0604020202020204"/>
                <a:cs typeface="Times New Roman" panose="02020603050405020304"/>
              </a:rPr>
              <a:t>Constructori</a:t>
            </a:r>
            <a:r>
              <a:rPr lang="en-US" sz="2400" b="1" i="1">
                <a:solidFill>
                  <a:srgbClr val="0000FF"/>
                </a:solidFill>
                <a:latin typeface="Arial" panose="020B0604020202020204"/>
                <a:cs typeface="Times New Roman" panose="02020603050405020304"/>
              </a:rPr>
              <a:t> </a:t>
            </a:r>
            <a:r>
              <a:rPr lang="en-US" sz="2400" b="1" i="1" err="1">
                <a:solidFill>
                  <a:srgbClr val="0000FF"/>
                </a:solidFill>
                <a:latin typeface="Arial" panose="020B0604020202020204"/>
                <a:cs typeface="Times New Roman" panose="02020603050405020304"/>
              </a:rPr>
              <a:t>virtuali</a:t>
            </a:r>
            <a:endParaRPr lang="en-US" sz="2400" b="1" i="1">
              <a:solidFill>
                <a:srgbClr val="0000FF"/>
              </a:solidFill>
              <a:latin typeface="Arial" panose="020B0604020202020204"/>
              <a:cs typeface="Times New Roman" panose="02020603050405020304"/>
            </a:endParaRPr>
          </a:p>
          <a:p>
            <a:pPr>
              <a:defRPr/>
            </a:pPr>
            <a:r>
              <a:rPr lang="vi-VN" sz="2000" b="1" err="1">
                <a:latin typeface="Times New Roman" panose="02020603050405020304"/>
                <a:cs typeface="Arial" panose="020B0604020202020204"/>
              </a:rPr>
              <a:t>Soluție</a:t>
            </a:r>
            <a:r>
              <a:rPr lang="vi-VN" sz="2000" b="1">
                <a:latin typeface="Times New Roman" panose="02020603050405020304"/>
                <a:cs typeface="Arial" panose="020B0604020202020204"/>
              </a:rPr>
              <a:t>: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suprascriem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constructorul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 de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copiere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,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dar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...</a:t>
            </a:r>
            <a:r>
              <a:rPr lang="vi-VN" sz="2000" b="1">
                <a:latin typeface="Times New Roman" panose="02020603050405020304"/>
                <a:cs typeface="Arial" panose="020B0604020202020204"/>
              </a:rPr>
              <a:t> </a:t>
            </a:r>
            <a:r>
              <a:rPr lang="vi-VN" sz="2000" b="1" err="1">
                <a:latin typeface="Times New Roman" panose="02020603050405020304"/>
                <a:cs typeface="Arial" panose="020B0604020202020204"/>
              </a:rPr>
              <a:t>Ce</a:t>
            </a:r>
            <a:r>
              <a:rPr lang="vi-VN" sz="2000" b="1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2000" b="1" err="1">
                <a:latin typeface="Times New Roman" panose="02020603050405020304"/>
                <a:cs typeface="Arial" panose="020B0604020202020204"/>
              </a:rPr>
              <a:t>copiem</a:t>
            </a:r>
            <a:r>
              <a:rPr lang="vi-VN" sz="2000" b="1">
                <a:latin typeface="Times New Roman" panose="02020603050405020304"/>
                <a:cs typeface="Arial" panose="020B0604020202020204"/>
              </a:rPr>
              <a:t>?</a:t>
            </a:r>
            <a:endParaRPr lang="vi-VN" sz="2000" b="1">
              <a:latin typeface="Times New Roman" panose="02020603050405020304"/>
            </a:endParaRPr>
          </a:p>
          <a:p>
            <a:pPr>
              <a:buClr>
                <a:srgbClr val="000000"/>
              </a:buClr>
              <a:defRPr/>
            </a:pPr>
            <a:endParaRPr lang="en-US" sz="2000" b="1">
              <a:solidFill>
                <a:srgbClr val="800000"/>
              </a:solidFill>
              <a:latin typeface="Times New Roman" panose="02020603050405020304"/>
              <a:cs typeface="Arial" panose="020B0604020202020204"/>
            </a:endParaRPr>
          </a:p>
          <a:p>
            <a:pPr>
              <a:defRPr/>
            </a:pP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class</a:t>
            </a:r>
            <a:r>
              <a:rPr lang="en-US" sz="2000" b="1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>
                <a:latin typeface="Times New Roman" panose="02020603050405020304"/>
                <a:cs typeface="Times New Roman" panose="02020603050405020304"/>
              </a:rPr>
              <a:t>Orchestra</a:t>
            </a:r>
            <a:r>
              <a:rPr lang="en-US" sz="2000" b="1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anose="02020603050405020304"/>
                <a:cs typeface="Times New Roman" panose="02020603050405020304"/>
              </a:rPr>
              <a:t>{</a:t>
            </a:r>
            <a:endParaRPr lang="en-US" sz="2000">
              <a:solidFill>
                <a:srgbClr val="800080"/>
              </a:solidFill>
              <a:latin typeface="Times New Roman" panose="02020603050405020304"/>
              <a:cs typeface="Times New Roman" panose="02020603050405020304"/>
            </a:endParaRPr>
          </a:p>
          <a:p>
            <a:pPr>
              <a:defRPr/>
            </a:pP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    std::vector&lt;Instrument*&gt; 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instruments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;</a:t>
            </a:r>
          </a:p>
          <a:p>
            <a:pPr>
              <a:defRPr/>
            </a:pP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public:</a:t>
            </a:r>
            <a:endParaRPr lang="en-US" sz="2000">
              <a:solidFill>
                <a:srgbClr val="800000"/>
              </a:solidFill>
              <a:latin typeface="Times New Roman" panose="02020603050405020304"/>
              <a:cs typeface="Times New Roman" panose="02020603050405020304"/>
            </a:endParaRPr>
          </a:p>
          <a:p>
            <a:pPr>
              <a:defRPr/>
            </a:pP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    void</a:t>
            </a:r>
            <a:r>
              <a:rPr lang="en-US" sz="2000" b="1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>
                <a:latin typeface="Times New Roman" panose="02020603050405020304"/>
                <a:cs typeface="Times New Roman" panose="02020603050405020304"/>
              </a:rPr>
              <a:t>add</a:t>
            </a:r>
            <a:r>
              <a:rPr lang="en-US" sz="2000" b="1">
                <a:solidFill>
                  <a:srgbClr val="808030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Instrument* 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inst</a:t>
            </a:r>
            <a:r>
              <a:rPr lang="en-US" sz="2000" b="1">
                <a:solidFill>
                  <a:srgbClr val="808030"/>
                </a:solidFill>
                <a:latin typeface="Times New Roman" panose="02020603050405020304"/>
                <a:cs typeface="Times New Roman" panose="02020603050405020304"/>
              </a:rPr>
              <a:t>)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 { 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instruments.push_back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inst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);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 }</a:t>
            </a:r>
            <a:endParaRPr lang="en-US" sz="2000">
              <a:solidFill>
                <a:srgbClr val="800000"/>
              </a:solidFill>
              <a:latin typeface="Times New Roman" panose="02020603050405020304"/>
              <a:cs typeface="Times New Roman" panose="02020603050405020304"/>
            </a:endParaRPr>
          </a:p>
          <a:p>
            <a:pPr>
              <a:defRPr/>
            </a:pP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    void </a:t>
            </a:r>
            <a:r>
              <a:rPr lang="en-US" sz="2000">
                <a:latin typeface="Times New Roman" panose="02020603050405020304"/>
                <a:cs typeface="Times New Roman" panose="02020603050405020304"/>
              </a:rPr>
              <a:t>rehearse</a:t>
            </a:r>
            <a:r>
              <a:rPr lang="en-US" sz="2000" b="1">
                <a:solidFill>
                  <a:srgbClr val="808030"/>
                </a:solidFill>
                <a:latin typeface="Times New Roman" panose="02020603050405020304"/>
                <a:cs typeface="Times New Roman" panose="02020603050405020304"/>
              </a:rPr>
              <a:t>()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 { for(const auto&amp; 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inst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: instruments)  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inst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-&gt;play(0);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 }</a:t>
            </a:r>
            <a:endParaRPr lang="en-US" sz="2000">
              <a:solidFill>
                <a:srgbClr val="800000"/>
              </a:solidFill>
              <a:latin typeface="Times New Roman" panose="02020603050405020304"/>
              <a:cs typeface="Times New Roman" panose="02020603050405020304"/>
            </a:endParaRPr>
          </a:p>
          <a:p>
            <a:pPr>
              <a:defRPr/>
            </a:pP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    </a:t>
            </a:r>
            <a:r>
              <a:rPr lang="en-US" sz="2000">
                <a:latin typeface="Times New Roman" panose="02020603050405020304"/>
                <a:cs typeface="Times New Roman" panose="02020603050405020304"/>
              </a:rPr>
              <a:t>~Orchestra</a:t>
            </a:r>
            <a:r>
              <a:rPr lang="en-US" sz="2000" b="1">
                <a:solidFill>
                  <a:srgbClr val="808030"/>
                </a:solidFill>
                <a:latin typeface="Times New Roman" panose="02020603050405020304"/>
                <a:cs typeface="Times New Roman" panose="02020603050405020304"/>
              </a:rPr>
              <a:t>()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 { for(auto* 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inst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: instruments)  delete 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inst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;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 }</a:t>
            </a:r>
            <a:endParaRPr lang="en-US"/>
          </a:p>
          <a:p>
            <a:pPr>
              <a:defRPr/>
            </a:pP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    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Orchestra() = default;</a:t>
            </a:r>
            <a:endParaRPr lang="en-US" sz="2000" b="1">
              <a:solidFill>
                <a:schemeClr val="tx1"/>
              </a:solidFill>
              <a:latin typeface="Times New Roman" panose="02020603050405020304"/>
              <a:cs typeface="Times New Roman" panose="02020603050405020304"/>
            </a:endParaRPr>
          </a:p>
          <a:p>
            <a:pPr>
              <a:defRPr/>
            </a:pP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    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Orchestra(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const 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Orchestra&amp; other) {</a:t>
            </a:r>
            <a:endParaRPr lang="en-US" sz="2000" b="1">
              <a:solidFill>
                <a:schemeClr val="tx1"/>
              </a:solidFill>
              <a:latin typeface="Times New Roman" panose="02020603050405020304"/>
              <a:cs typeface="Times New Roman" panose="02020603050405020304"/>
            </a:endParaRPr>
          </a:p>
          <a:p>
            <a:pPr>
              <a:defRPr/>
            </a:pP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        for(const auto&amp; 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inst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 : 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other.instruments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)</a:t>
            </a:r>
            <a:endParaRPr lang="en-US" sz="2000" b="1">
              <a:solidFill>
                <a:schemeClr val="tx1"/>
              </a:solidFill>
              <a:latin typeface="Times New Roman" panose="02020603050405020304"/>
              <a:cs typeface="Times New Roman" panose="02020603050405020304"/>
            </a:endParaRPr>
          </a:p>
          <a:p>
            <a:pPr>
              <a:defRPr/>
            </a:pP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            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instruments.push_back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(new ???);   // new Wind() 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sau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new String()???</a:t>
            </a:r>
            <a:endParaRPr lang="en-US" sz="2000" b="1">
              <a:solidFill>
                <a:schemeClr val="tx1"/>
              </a:solidFill>
              <a:latin typeface="Times New Roman" panose="02020603050405020304"/>
              <a:cs typeface="Times New Roman" panose="02020603050405020304"/>
            </a:endParaRPr>
          </a:p>
          <a:p>
            <a:pPr>
              <a:defRPr/>
            </a:pP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    }</a:t>
            </a:r>
            <a:endParaRPr lang="en-US" sz="2000" b="1">
              <a:solidFill>
                <a:schemeClr val="tx1"/>
              </a:solidFill>
              <a:latin typeface="Times New Roman" panose="02020603050405020304"/>
              <a:cs typeface="Times New Roman" panose="02020603050405020304"/>
            </a:endParaRPr>
          </a:p>
          <a:p>
            <a:pPr>
              <a:buNone/>
              <a:defRPr/>
            </a:pPr>
            <a:r>
              <a:rPr lang="en-US" sz="2000">
                <a:solidFill>
                  <a:srgbClr val="800080"/>
                </a:solidFill>
                <a:latin typeface="Times New Roman" panose="02020603050405020304"/>
                <a:cs typeface="Times New Roman" panose="02020603050405020304"/>
              </a:rPr>
              <a:t>};</a:t>
            </a:r>
            <a:endParaRPr lang="en-US">
              <a:latin typeface="Times New Roman" panose="02020603050405020304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defRPr/>
            </a:pPr>
            <a:endParaRPr lang="en-US" sz="2000"/>
          </a:p>
        </p:txBody>
      </p:sp>
      <p:sp>
        <p:nvSpPr>
          <p:cNvPr id="3" name="Google Shape;598;p57"/>
          <p:cNvSpPr>
            <a:spLocks noChangeArrowheads="1"/>
          </p:cNvSpPr>
          <p:nvPr/>
        </p:nvSpPr>
        <p:spPr bwMode="auto">
          <a:xfrm>
            <a:off x="2332235" y="827088"/>
            <a:ext cx="5524511" cy="42504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10075" rIns="0" bIns="10075" anchor="t"/>
          <a:lstStyle/>
          <a:p>
            <a:pPr algn="ctr">
              <a:buClr>
                <a:srgbClr val="000000"/>
              </a:buClr>
              <a:buSzPts val="2000"/>
              <a:buFont typeface="Arial" panose="020B0604020202020204" pitchFamily="34" charset="0"/>
              <a:buNone/>
            </a:pPr>
            <a:r>
              <a:rPr lang="en-US" sz="2000" b="1">
                <a:latin typeface="Arial" panose="020B0604020202020204"/>
                <a:cs typeface="Arial" panose="020B0604020202020204"/>
              </a:rPr>
              <a:t>1. </a:t>
            </a:r>
            <a:r>
              <a:rPr lang="en-US" sz="2000" b="1" err="1">
                <a:latin typeface="Arial" panose="020B0604020202020204"/>
                <a:cs typeface="Arial" panose="020B0604020202020204"/>
              </a:rPr>
              <a:t>Moștenire</a:t>
            </a:r>
            <a:r>
              <a:rPr lang="en-US" sz="2000" b="1">
                <a:latin typeface="Arial" panose="020B0604020202020204"/>
                <a:cs typeface="Arial" panose="020B0604020202020204"/>
              </a:rPr>
              <a:t>, </a:t>
            </a:r>
            <a:r>
              <a:rPr lang="en-US" sz="2000" b="1" err="1">
                <a:latin typeface="Arial" panose="020B0604020202020204"/>
                <a:cs typeface="Arial" panose="020B0604020202020204"/>
              </a:rPr>
              <a:t>funcții</a:t>
            </a:r>
            <a:r>
              <a:rPr lang="en-US" sz="2000" b="1">
                <a:latin typeface="Arial" panose="020B0604020202020204"/>
                <a:cs typeface="Arial" panose="020B0604020202020204"/>
              </a:rPr>
              <a:t> </a:t>
            </a:r>
            <a:r>
              <a:rPr lang="en-US" sz="2000" b="1" err="1">
                <a:latin typeface="Arial" panose="020B0604020202020204"/>
                <a:cs typeface="Arial" panose="020B0604020202020204"/>
              </a:rPr>
              <a:t>virtuale</a:t>
            </a:r>
            <a:endParaRPr lang="en-US" sz="2000" b="1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Google Shape;805;p74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panose="020B0604020202020204" pitchFamily="34" charset="0"/>
              <a:buNone/>
            </a:pPr>
            <a:fld id="{D21CDE78-C7C1-4250-B45F-831A8C5D6348}" type="slidenum">
              <a:rPr lang="en-US" sz="1500"/>
              <a:t>19</a:t>
            </a:fld>
            <a:endParaRPr lang="en-US" sz="1800"/>
          </a:p>
        </p:txBody>
      </p:sp>
      <p:sp>
        <p:nvSpPr>
          <p:cNvPr id="62467" name="Google Shape;806;p74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00800" tIns="50400" rIns="100800" bIns="50400" anchor="t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</a:pPr>
            <a:r>
              <a:rPr lang="vi-VN" sz="1800" b="1" err="1">
                <a:latin typeface="Arial" panose="020B0604020202020204"/>
                <a:cs typeface="Arial" panose="020B0604020202020204"/>
              </a:rPr>
              <a:t>Facultatea</a:t>
            </a:r>
            <a:r>
              <a:rPr lang="vi-VN" sz="1800" b="1">
                <a:latin typeface="Arial" panose="020B0604020202020204"/>
                <a:cs typeface="Arial" panose="020B0604020202020204"/>
              </a:rPr>
              <a:t> de </a:t>
            </a:r>
            <a:r>
              <a:rPr lang="vi-VN" sz="1800" b="1" err="1">
                <a:latin typeface="Arial" panose="020B0604020202020204"/>
                <a:cs typeface="Arial" panose="020B0604020202020204"/>
              </a:rPr>
              <a:t>Matematică</a:t>
            </a:r>
            <a:r>
              <a:rPr lang="vi-VN" sz="1800" b="1">
                <a:latin typeface="Arial" panose="020B0604020202020204"/>
                <a:cs typeface="Arial" panose="020B0604020202020204"/>
              </a:rPr>
              <a:t> </a:t>
            </a:r>
            <a:r>
              <a:rPr lang="vi-VN" sz="1800" b="1" err="1">
                <a:latin typeface="Arial" panose="020B0604020202020204"/>
                <a:cs typeface="Arial" panose="020B0604020202020204"/>
              </a:rPr>
              <a:t>și</a:t>
            </a:r>
            <a:r>
              <a:rPr lang="vi-VN" sz="1800" b="1">
                <a:latin typeface="Arial" panose="020B0604020202020204"/>
                <a:cs typeface="Arial" panose="020B0604020202020204"/>
              </a:rPr>
              <a:t> </a:t>
            </a:r>
            <a:r>
              <a:rPr lang="vi-VN" sz="1800" b="1" err="1">
                <a:latin typeface="Arial" panose="020B0604020202020204"/>
                <a:cs typeface="Arial" panose="020B0604020202020204"/>
              </a:rPr>
              <a:t>Informatică</a:t>
            </a:r>
            <a:r>
              <a:rPr lang="en-US" sz="1800" b="1">
                <a:latin typeface="Arial" panose="020B0604020202020204"/>
                <a:cs typeface="Arial" panose="020B0604020202020204"/>
              </a:rPr>
              <a:t> </a:t>
            </a:r>
            <a:r>
              <a:rPr lang="en-US" sz="1800" b="1" err="1">
                <a:latin typeface="Arial" panose="020B0604020202020204"/>
                <a:cs typeface="Arial" panose="020B0604020202020204"/>
              </a:rPr>
              <a:t>Universitatea</a:t>
            </a:r>
            <a:r>
              <a:rPr lang="en-US" sz="1800" b="1">
                <a:latin typeface="Arial" panose="020B0604020202020204"/>
                <a:cs typeface="Arial" panose="020B0604020202020204"/>
              </a:rPr>
              <a:t> din </a:t>
            </a:r>
            <a:r>
              <a:rPr lang="en-US" sz="1800" b="1" err="1">
                <a:latin typeface="Arial" panose="020B0604020202020204"/>
                <a:cs typeface="Arial" panose="020B0604020202020204"/>
              </a:rPr>
              <a:t>București</a:t>
            </a:r>
            <a:endParaRPr lang="en-US" sz="1800" err="1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62468" name="Google Shape;807;p74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45" name="Google Shape;808;p74"/>
          <p:cNvSpPr txBox="1">
            <a:spLocks noChangeArrowheads="1"/>
          </p:cNvSpPr>
          <p:nvPr/>
        </p:nvSpPr>
        <p:spPr bwMode="auto">
          <a:xfrm>
            <a:off x="274638" y="1254125"/>
            <a:ext cx="9644267" cy="584352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lIns="91425" tIns="91425" rIns="91425" bIns="91425" anchor="t"/>
          <a:lstStyle/>
          <a:p>
            <a:pPr>
              <a:buClr>
                <a:srgbClr val="000000"/>
              </a:buClr>
              <a:defRPr/>
            </a:pPr>
            <a:r>
              <a:rPr lang="en-US" sz="2400" b="1" i="1" err="1">
                <a:solidFill>
                  <a:srgbClr val="0000FF"/>
                </a:solidFill>
                <a:latin typeface="Arial" panose="020B0604020202020204"/>
                <a:cs typeface="Times New Roman" panose="02020603050405020304"/>
              </a:rPr>
              <a:t>Constructori</a:t>
            </a:r>
            <a:r>
              <a:rPr lang="en-US" sz="2400" b="1" i="1">
                <a:solidFill>
                  <a:srgbClr val="0000FF"/>
                </a:solidFill>
                <a:latin typeface="Arial" panose="020B0604020202020204"/>
                <a:cs typeface="Times New Roman" panose="02020603050405020304"/>
              </a:rPr>
              <a:t> </a:t>
            </a:r>
            <a:r>
              <a:rPr lang="en-US" sz="2400" b="1" i="1" err="1">
                <a:solidFill>
                  <a:srgbClr val="0000FF"/>
                </a:solidFill>
                <a:latin typeface="Arial" panose="020B0604020202020204"/>
                <a:cs typeface="Times New Roman" panose="02020603050405020304"/>
              </a:rPr>
              <a:t>virtuali</a:t>
            </a:r>
            <a:endParaRPr lang="en-US" sz="2400" b="1" i="1">
              <a:solidFill>
                <a:srgbClr val="0000FF"/>
              </a:solidFill>
              <a:latin typeface="Arial" panose="020B0604020202020204"/>
              <a:cs typeface="Times New Roman" panose="02020603050405020304"/>
            </a:endParaRPr>
          </a:p>
          <a:p>
            <a:pPr>
              <a:defRPr/>
            </a:pPr>
            <a:endParaRPr lang="vi-VN" sz="2000" b="1">
              <a:latin typeface="Times New Roman" panose="02020603050405020304"/>
              <a:cs typeface="Arial" panose="020B0604020202020204"/>
            </a:endParaRPr>
          </a:p>
          <a:p>
            <a:pPr>
              <a:defRPr/>
            </a:pPr>
            <a:r>
              <a:rPr lang="vi-VN" sz="2000" b="1">
                <a:latin typeface="Times New Roman" panose="02020603050405020304"/>
                <a:cs typeface="Arial" panose="020B0604020202020204"/>
              </a:rPr>
              <a:t>"</a:t>
            </a:r>
            <a:r>
              <a:rPr lang="vi-VN" sz="2000" b="1" err="1">
                <a:latin typeface="Times New Roman" panose="02020603050405020304"/>
                <a:cs typeface="Arial" panose="020B0604020202020204"/>
              </a:rPr>
              <a:t>Soluția</a:t>
            </a:r>
            <a:r>
              <a:rPr lang="vi-VN" sz="2000" b="1">
                <a:latin typeface="Times New Roman" panose="02020603050405020304"/>
                <a:cs typeface="Arial" panose="020B0604020202020204"/>
              </a:rPr>
              <a:t>" 1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: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atribut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pentru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subtip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.</a:t>
            </a:r>
            <a:endParaRPr lang="vi-VN" sz="2000" b="1">
              <a:latin typeface="Times New Roman" panose="02020603050405020304"/>
            </a:endParaRPr>
          </a:p>
          <a:p>
            <a:pPr>
              <a:buClr>
                <a:srgbClr val="000000"/>
              </a:buClr>
              <a:defRPr/>
            </a:pPr>
            <a:endParaRPr lang="en-US" sz="2000" b="1">
              <a:solidFill>
                <a:srgbClr val="800000"/>
              </a:solidFill>
              <a:latin typeface="Times New Roman" panose="02020603050405020304"/>
              <a:cs typeface="Arial" panose="020B0604020202020204"/>
            </a:endParaRP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Arial" panose="020B0604020202020204"/>
              </a:rPr>
              <a:t>class</a:t>
            </a:r>
            <a:r>
              <a:rPr lang="en-US" sz="2000" b="1">
                <a:latin typeface="Times New Roman" panose="02020603050405020304"/>
                <a:cs typeface="Arial" panose="020B0604020202020204"/>
              </a:rPr>
              <a:t> </a:t>
            </a:r>
            <a:r>
              <a:rPr lang="en-US" sz="2000">
                <a:latin typeface="Times New Roman" panose="02020603050405020304"/>
                <a:cs typeface="Arial" panose="020B0604020202020204"/>
              </a:rPr>
              <a:t>Instrument</a:t>
            </a:r>
            <a:r>
              <a:rPr lang="en-US" sz="2000" b="1">
                <a:latin typeface="Times New Roman" panose="02020603050405020304"/>
                <a:cs typeface="Arial" panose="020B0604020202020204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anose="02020603050405020304"/>
                <a:cs typeface="Arial" panose="020B0604020202020204"/>
              </a:rPr>
              <a:t>{</a:t>
            </a:r>
            <a:endParaRPr lang="en-US" sz="2000" b="1">
              <a:latin typeface="Times New Roman" panose="02020603050405020304"/>
              <a:cs typeface="Arial" panose="020B0604020202020204"/>
            </a:endParaRPr>
          </a:p>
          <a:p>
            <a:pPr>
              <a:defRPr/>
            </a:pP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Arial" panose="020B0604020202020204"/>
              </a:rPr>
              <a:t>public:</a:t>
            </a:r>
            <a:endParaRPr lang="en-US" sz="2000" b="1">
              <a:solidFill>
                <a:srgbClr val="E34ADC"/>
              </a:solidFill>
              <a:latin typeface="Times New Roman" panose="02020603050405020304"/>
              <a:cs typeface="Arial" panose="020B0604020202020204"/>
            </a:endParaRPr>
          </a:p>
          <a:p>
            <a:pPr>
              <a:defRPr/>
            </a:pP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    </a:t>
            </a:r>
            <a:r>
              <a:rPr lang="en-US" sz="2000" b="1" err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enum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 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tip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 </a:t>
            </a:r>
            <a:r>
              <a:rPr lang="en-US" sz="2000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{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wind, string</a:t>
            </a:r>
            <a:r>
              <a:rPr lang="en-US" sz="2000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};</a:t>
            </a:r>
            <a:endParaRPr lang="en-US"/>
          </a:p>
          <a:p>
            <a:pPr>
              <a:defRPr/>
            </a:pP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Arial" panose="020B0604020202020204"/>
              </a:rPr>
              <a:t>    virtual</a:t>
            </a:r>
            <a:r>
              <a:rPr lang="en-US" sz="2000">
                <a:latin typeface="Times New Roman" panose="02020603050405020304"/>
                <a:cs typeface="Arial" panose="020B0604020202020204"/>
              </a:rPr>
              <a:t> </a:t>
            </a:r>
            <a:r>
              <a:rPr lang="en-US" sz="2000" b="1">
                <a:solidFill>
                  <a:srgbClr val="808030"/>
                </a:solidFill>
                <a:latin typeface="Times New Roman" panose="02020603050405020304"/>
                <a:cs typeface="Arial" panose="020B0604020202020204"/>
              </a:rPr>
              <a:t>~</a:t>
            </a:r>
            <a:r>
              <a:rPr lang="en-US" sz="2000">
                <a:latin typeface="Times New Roman" panose="02020603050405020304"/>
                <a:cs typeface="Arial" panose="020B0604020202020204"/>
              </a:rPr>
              <a:t>Instrument</a:t>
            </a:r>
            <a:r>
              <a:rPr lang="en-US" sz="2000" b="1">
                <a:solidFill>
                  <a:srgbClr val="808030"/>
                </a:solidFill>
                <a:latin typeface="Times New Roman" panose="02020603050405020304"/>
                <a:cs typeface="Arial" panose="020B0604020202020204"/>
              </a:rPr>
              <a:t>()</a:t>
            </a:r>
            <a:r>
              <a:rPr lang="en-US" sz="2000" b="1">
                <a:latin typeface="Times New Roman" panose="02020603050405020304"/>
                <a:cs typeface="Arial" panose="020B0604020202020204"/>
              </a:rPr>
              <a:t> </a:t>
            </a:r>
            <a:r>
              <a:rPr lang="en-US" sz="2000" b="1">
                <a:solidFill>
                  <a:srgbClr val="808030"/>
                </a:solidFill>
                <a:latin typeface="Times New Roman" panose="02020603050405020304"/>
                <a:cs typeface="Arial" panose="020B0604020202020204"/>
              </a:rPr>
              <a:t>=</a:t>
            </a:r>
            <a:r>
              <a:rPr lang="en-US" sz="2000" b="1">
                <a:latin typeface="Times New Roman" panose="02020603050405020304"/>
                <a:cs typeface="Arial" panose="020B0604020202020204"/>
              </a:rPr>
              <a:t> 0</a:t>
            </a:r>
            <a:r>
              <a:rPr lang="en-US" sz="2000" b="1">
                <a:solidFill>
                  <a:srgbClr val="800080"/>
                </a:solidFill>
                <a:latin typeface="Times New Roman" panose="02020603050405020304"/>
                <a:cs typeface="Arial" panose="020B0604020202020204"/>
              </a:rPr>
              <a:t>;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    virtual void</a:t>
            </a:r>
            <a:r>
              <a:rPr lang="en-US" sz="2000" b="1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>
                <a:latin typeface="Times New Roman" panose="02020603050405020304"/>
                <a:cs typeface="Times New Roman" panose="02020603050405020304"/>
              </a:rPr>
              <a:t>play</a:t>
            </a:r>
            <a:r>
              <a:rPr lang="en-US" sz="2000" b="1">
                <a:solidFill>
                  <a:srgbClr val="808030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lang="en-US" sz="2000">
                <a:latin typeface="Times New Roman" panose="02020603050405020304"/>
                <a:cs typeface="Times New Roman" panose="02020603050405020304"/>
              </a:rPr>
              <a:t>int</a:t>
            </a:r>
            <a:r>
              <a:rPr lang="en-US" sz="2000" b="1">
                <a:solidFill>
                  <a:srgbClr val="808030"/>
                </a:solidFill>
                <a:latin typeface="Times New Roman" panose="02020603050405020304"/>
                <a:cs typeface="Times New Roman" panose="02020603050405020304"/>
              </a:rPr>
              <a:t>)</a:t>
            </a:r>
            <a:r>
              <a:rPr lang="en-US" sz="2000" b="1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const {} </a:t>
            </a:r>
            <a:r>
              <a:rPr lang="en-US" sz="2000">
                <a:solidFill>
                  <a:srgbClr val="800080"/>
                </a:solidFill>
                <a:latin typeface="Times New Roman" panose="02020603050405020304"/>
                <a:cs typeface="Arial" panose="020B0604020202020204"/>
              </a:rPr>
              <a:t>};</a:t>
            </a:r>
            <a:endParaRPr lang="en-US" sz="2000">
              <a:latin typeface="Times New Roman" panose="02020603050405020304"/>
              <a:cs typeface="Arial" panose="020B0604020202020204"/>
            </a:endParaRPr>
          </a:p>
          <a:p>
            <a:pPr>
              <a:buClr>
                <a:srgbClr val="000000"/>
              </a:buClr>
              <a:defRPr/>
            </a:pP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Arial" panose="020B0604020202020204"/>
              </a:rPr>
              <a:t>Instrument::~Instrument() = default;</a:t>
            </a:r>
          </a:p>
          <a:p>
            <a:pPr>
              <a:defRPr/>
            </a:pP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Arial" panose="020B0604020202020204"/>
              </a:rPr>
              <a:t>class</a:t>
            </a:r>
            <a:r>
              <a:rPr lang="en-US" sz="2000" b="1">
                <a:latin typeface="Times New Roman" panose="02020603050405020304"/>
                <a:cs typeface="Arial" panose="020B0604020202020204"/>
              </a:rPr>
              <a:t> </a:t>
            </a:r>
            <a:r>
              <a:rPr lang="en-US" sz="2000">
                <a:latin typeface="Times New Roman" panose="02020603050405020304"/>
                <a:cs typeface="Arial" panose="020B0604020202020204"/>
              </a:rPr>
              <a:t>Wind </a:t>
            </a:r>
            <a:r>
              <a:rPr lang="en-US" sz="2000" b="1">
                <a:solidFill>
                  <a:srgbClr val="800080"/>
                </a:solidFill>
                <a:latin typeface="Times New Roman" panose="02020603050405020304"/>
                <a:cs typeface="Arial" panose="020B0604020202020204"/>
              </a:rPr>
              <a:t>:</a:t>
            </a:r>
            <a:r>
              <a:rPr lang="en-US" sz="2000" b="1">
                <a:latin typeface="Times New Roman" panose="02020603050405020304"/>
                <a:cs typeface="Arial" panose="020B0604020202020204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Arial" panose="020B0604020202020204"/>
              </a:rPr>
              <a:t>public</a:t>
            </a:r>
            <a:r>
              <a:rPr lang="en-US" sz="2000" b="1">
                <a:latin typeface="Times New Roman" panose="02020603050405020304"/>
                <a:cs typeface="Arial" panose="020B0604020202020204"/>
              </a:rPr>
              <a:t> </a:t>
            </a:r>
            <a:r>
              <a:rPr lang="en-US" sz="2000">
                <a:latin typeface="Times New Roman" panose="02020603050405020304"/>
                <a:cs typeface="Arial" panose="020B0604020202020204"/>
              </a:rPr>
              <a:t>Instrument</a:t>
            </a:r>
            <a:r>
              <a:rPr lang="en-US" sz="2000" b="1">
                <a:latin typeface="Times New Roman" panose="02020603050405020304"/>
                <a:cs typeface="Arial" panose="020B0604020202020204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anose="02020603050405020304"/>
                <a:cs typeface="Arial" panose="020B0604020202020204"/>
              </a:rPr>
              <a:t>{ </a:t>
            </a:r>
            <a:r>
              <a:rPr lang="en-US" sz="2000" b="1">
                <a:solidFill>
                  <a:schemeClr val="bg1">
                    <a:lumMod val="50000"/>
                  </a:schemeClr>
                </a:solidFill>
                <a:latin typeface="Times New Roman" panose="02020603050405020304"/>
                <a:cs typeface="Arial" panose="020B0604020202020204"/>
              </a:rPr>
              <a:t>/* </a:t>
            </a:r>
            <a:r>
              <a:rPr lang="en-US" sz="2000" b="1" err="1">
                <a:solidFill>
                  <a:schemeClr val="bg1">
                    <a:lumMod val="50000"/>
                  </a:schemeClr>
                </a:solidFill>
                <a:latin typeface="Times New Roman" panose="02020603050405020304"/>
                <a:cs typeface="Arial" panose="020B0604020202020204"/>
              </a:rPr>
              <a:t>inițializare</a:t>
            </a:r>
            <a:r>
              <a:rPr lang="en-US" sz="2000" b="1">
                <a:solidFill>
                  <a:schemeClr val="bg1">
                    <a:lumMod val="50000"/>
                  </a:schemeClr>
                </a:solidFill>
                <a:latin typeface="Times New Roman" panose="02020603050405020304"/>
                <a:cs typeface="Arial" panose="020B0604020202020204"/>
              </a:rPr>
              <a:t> tip cu wind, </a:t>
            </a:r>
            <a:r>
              <a:rPr lang="en-US" sz="2000" b="1" err="1">
                <a:solidFill>
                  <a:schemeClr val="bg1">
                    <a:lumMod val="50000"/>
                  </a:schemeClr>
                </a:solidFill>
                <a:latin typeface="Times New Roman" panose="02020603050405020304"/>
                <a:cs typeface="Arial" panose="020B0604020202020204"/>
              </a:rPr>
              <a:t>implementare</a:t>
            </a:r>
            <a:r>
              <a:rPr lang="en-US" sz="2000" b="1">
                <a:solidFill>
                  <a:schemeClr val="bg1">
                    <a:lumMod val="50000"/>
                  </a:schemeClr>
                </a:solidFill>
                <a:latin typeface="Times New Roman" panose="02020603050405020304"/>
                <a:cs typeface="Arial" panose="020B0604020202020204"/>
              </a:rPr>
              <a:t> play */</a:t>
            </a:r>
            <a:r>
              <a:rPr lang="en-US" sz="2000" b="1">
                <a:solidFill>
                  <a:srgbClr val="800080"/>
                </a:solidFill>
                <a:latin typeface="Times New Roman" panose="02020603050405020304"/>
                <a:cs typeface="Arial" panose="020B0604020202020204"/>
              </a:rPr>
              <a:t> };</a:t>
            </a:r>
            <a:endParaRPr lang="en-US" sz="2000" b="1">
              <a:latin typeface="Times New Roman" panose="02020603050405020304"/>
              <a:cs typeface="Arial" panose="020B0604020202020204"/>
            </a:endParaRPr>
          </a:p>
          <a:p>
            <a:pPr>
              <a:defRPr/>
            </a:pP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class</a:t>
            </a:r>
            <a:r>
              <a:rPr lang="en-US" sz="2000" b="1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>
                <a:latin typeface="Times New Roman" panose="02020603050405020304"/>
                <a:cs typeface="Times New Roman" panose="02020603050405020304"/>
              </a:rPr>
              <a:t>String </a:t>
            </a:r>
            <a:r>
              <a:rPr lang="en-US" sz="2000" b="1">
                <a:solidFill>
                  <a:srgbClr val="800080"/>
                </a:solidFill>
                <a:latin typeface="Times New Roman" panose="02020603050405020304"/>
                <a:cs typeface="Times New Roman" panose="02020603050405020304"/>
              </a:rPr>
              <a:t>:</a:t>
            </a:r>
            <a:r>
              <a:rPr lang="en-US" sz="2000" b="1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public</a:t>
            </a:r>
            <a:r>
              <a:rPr lang="en-US" sz="2000" b="1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>
                <a:latin typeface="Times New Roman" panose="02020603050405020304"/>
                <a:cs typeface="Times New Roman" panose="02020603050405020304"/>
              </a:rPr>
              <a:t>Instrument</a:t>
            </a:r>
            <a:r>
              <a:rPr lang="en-US" sz="2000" b="1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anose="02020603050405020304"/>
                <a:cs typeface="Times New Roman" panose="02020603050405020304"/>
              </a:rPr>
              <a:t>{ </a:t>
            </a:r>
            <a:r>
              <a:rPr lang="en-US" sz="2000" b="1">
                <a:solidFill>
                  <a:schemeClr val="bg1">
                    <a:lumMod val="50000"/>
                  </a:schemeClr>
                </a:solidFill>
                <a:latin typeface="Times New Roman" panose="02020603050405020304"/>
                <a:cs typeface="Times New Roman" panose="02020603050405020304"/>
              </a:rPr>
              <a:t>/* </a:t>
            </a:r>
            <a:r>
              <a:rPr lang="en-US" sz="2000" b="1" err="1">
                <a:solidFill>
                  <a:schemeClr val="bg1">
                    <a:lumMod val="50000"/>
                  </a:schemeClr>
                </a:solidFill>
                <a:latin typeface="Times New Roman" panose="02020603050405020304"/>
                <a:cs typeface="Times New Roman" panose="02020603050405020304"/>
              </a:rPr>
              <a:t>inițializare</a:t>
            </a:r>
            <a:r>
              <a:rPr lang="en-US" sz="2000" b="1">
                <a:solidFill>
                  <a:schemeClr val="bg1">
                    <a:lumMod val="50000"/>
                  </a:schemeClr>
                </a:solidFill>
                <a:latin typeface="Times New Roman" panose="02020603050405020304"/>
                <a:cs typeface="Times New Roman" panose="02020603050405020304"/>
              </a:rPr>
              <a:t> tip cu string, </a:t>
            </a:r>
            <a:r>
              <a:rPr lang="en-US" sz="2000" b="1" err="1">
                <a:solidFill>
                  <a:schemeClr val="bg1">
                    <a:lumMod val="50000"/>
                  </a:schemeClr>
                </a:solidFill>
                <a:latin typeface="Times New Roman" panose="02020603050405020304"/>
                <a:cs typeface="Times New Roman" panose="02020603050405020304"/>
              </a:rPr>
              <a:t>implementare</a:t>
            </a:r>
            <a:r>
              <a:rPr lang="en-US" sz="2000" b="1">
                <a:solidFill>
                  <a:schemeClr val="bg1">
                    <a:lumMod val="50000"/>
                  </a:schemeClr>
                </a:solidFill>
                <a:latin typeface="Times New Roman" panose="02020603050405020304"/>
                <a:cs typeface="Times New Roman" panose="02020603050405020304"/>
              </a:rPr>
              <a:t> play */ </a:t>
            </a:r>
            <a:r>
              <a:rPr lang="en-US" sz="2000" b="1">
                <a:solidFill>
                  <a:srgbClr val="800080"/>
                </a:solidFill>
                <a:latin typeface="Times New Roman" panose="02020603050405020304"/>
                <a:cs typeface="Times New Roman" panose="02020603050405020304"/>
              </a:rPr>
              <a:t>};</a:t>
            </a:r>
            <a:endParaRPr lang="en-US">
              <a:latin typeface="Times New Roman" panose="02020603050405020304"/>
            </a:endParaRPr>
          </a:p>
          <a:p>
            <a:pPr>
              <a:defRPr/>
            </a:pP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class</a:t>
            </a:r>
            <a:r>
              <a:rPr lang="en-US" sz="2000" b="1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>
                <a:latin typeface="Times New Roman" panose="02020603050405020304"/>
                <a:cs typeface="Times New Roman" panose="02020603050405020304"/>
              </a:rPr>
              <a:t>Orchestra</a:t>
            </a:r>
            <a:r>
              <a:rPr lang="en-US" sz="2000" b="1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anose="02020603050405020304"/>
                <a:cs typeface="Times New Roman" panose="02020603050405020304"/>
              </a:rPr>
              <a:t>{</a:t>
            </a:r>
            <a:endParaRPr lang="en-US" sz="2000">
              <a:solidFill>
                <a:srgbClr val="800080"/>
              </a:solidFill>
              <a:latin typeface="Times New Roman" panose="02020603050405020304"/>
              <a:cs typeface="Times New Roman" panose="02020603050405020304"/>
            </a:endParaRPr>
          </a:p>
          <a:p>
            <a:pPr>
              <a:defRPr/>
            </a:pP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    std::vector&lt;Instrument*&gt; 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instruments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;</a:t>
            </a:r>
          </a:p>
          <a:p>
            <a:pPr>
              <a:defRPr/>
            </a:pP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public:    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Orchestra() = default;</a:t>
            </a:r>
          </a:p>
          <a:p>
            <a:pPr>
              <a:defRPr/>
            </a:pP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    Orchestra(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const 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Orchestra&amp; other) {</a:t>
            </a:r>
          </a:p>
          <a:p>
            <a:pPr>
              <a:defRPr/>
            </a:pP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        for(const auto&amp; 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inst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 : 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other.instruments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)</a:t>
            </a:r>
          </a:p>
          <a:p>
            <a:pPr>
              <a:defRPr/>
            </a:pP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            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if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inst.getTip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() == Instrument::wind)</a:t>
            </a:r>
          </a:p>
          <a:p>
            <a:pPr>
              <a:defRPr/>
            </a:pP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                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instruments.push_back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(new Wind(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static_cast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&lt;Wind*&gt;(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inst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)));  // 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apelăm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cc</a:t>
            </a:r>
          </a:p>
          <a:p>
            <a:pPr>
              <a:defRPr/>
            </a:pP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            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else if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// 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etc</a:t>
            </a:r>
            <a:endParaRPr lang="en-US" sz="2000">
              <a:solidFill>
                <a:schemeClr val="tx1"/>
              </a:solidFill>
              <a:latin typeface="Times New Roman" panose="02020603050405020304"/>
              <a:cs typeface="Times New Roman" panose="02020603050405020304"/>
            </a:endParaRPr>
          </a:p>
          <a:p>
            <a:pPr>
              <a:defRPr/>
            </a:pP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}</a:t>
            </a:r>
            <a:r>
              <a:rPr lang="en-US" sz="2000">
                <a:solidFill>
                  <a:srgbClr val="800080"/>
                </a:solidFill>
                <a:latin typeface="Times New Roman" panose="02020603050405020304"/>
                <a:cs typeface="Times New Roman" panose="02020603050405020304"/>
              </a:rPr>
              <a:t>};</a:t>
            </a:r>
            <a:endParaRPr lang="en-US">
              <a:latin typeface="Times New Roman" panose="02020603050405020304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defRPr/>
            </a:pPr>
            <a:endParaRPr lang="en-US" sz="2000"/>
          </a:p>
        </p:txBody>
      </p:sp>
      <p:sp>
        <p:nvSpPr>
          <p:cNvPr id="3" name="Google Shape;598;p57"/>
          <p:cNvSpPr>
            <a:spLocks noChangeArrowheads="1"/>
          </p:cNvSpPr>
          <p:nvPr/>
        </p:nvSpPr>
        <p:spPr bwMode="auto">
          <a:xfrm>
            <a:off x="2332235" y="827088"/>
            <a:ext cx="5524511" cy="42504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10075" rIns="0" bIns="10075" anchor="t"/>
          <a:lstStyle/>
          <a:p>
            <a:pPr algn="ctr">
              <a:buClr>
                <a:srgbClr val="000000"/>
              </a:buClr>
              <a:buSzPts val="2000"/>
              <a:buFont typeface="Arial" panose="020B0604020202020204" pitchFamily="34" charset="0"/>
              <a:buNone/>
            </a:pPr>
            <a:r>
              <a:rPr lang="en-US" sz="2000" b="1">
                <a:latin typeface="Arial" panose="020B0604020202020204"/>
                <a:cs typeface="Arial" panose="020B0604020202020204"/>
              </a:rPr>
              <a:t>1. </a:t>
            </a:r>
            <a:r>
              <a:rPr lang="en-US" sz="2000" b="1" err="1">
                <a:latin typeface="Arial" panose="020B0604020202020204"/>
                <a:cs typeface="Arial" panose="020B0604020202020204"/>
              </a:rPr>
              <a:t>Moștenire</a:t>
            </a:r>
            <a:r>
              <a:rPr lang="en-US" sz="2000" b="1">
                <a:latin typeface="Arial" panose="020B0604020202020204"/>
                <a:cs typeface="Arial" panose="020B0604020202020204"/>
              </a:rPr>
              <a:t>, </a:t>
            </a:r>
            <a:r>
              <a:rPr lang="en-US" sz="2000" b="1" err="1">
                <a:latin typeface="Arial" panose="020B0604020202020204"/>
                <a:cs typeface="Arial" panose="020B0604020202020204"/>
              </a:rPr>
              <a:t>funcții</a:t>
            </a:r>
            <a:r>
              <a:rPr lang="en-US" sz="2000" b="1">
                <a:latin typeface="Arial" panose="020B0604020202020204"/>
                <a:cs typeface="Arial" panose="020B0604020202020204"/>
              </a:rPr>
              <a:t> </a:t>
            </a:r>
            <a:r>
              <a:rPr lang="en-US" sz="2000" b="1" err="1">
                <a:latin typeface="Arial" panose="020B0604020202020204"/>
                <a:cs typeface="Arial" panose="020B0604020202020204"/>
              </a:rPr>
              <a:t>virtuale</a:t>
            </a:r>
            <a:endParaRPr lang="en-US" sz="2000" b="1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Google Shape;81;p15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00800" tIns="50400" rIns="100800" bIns="50400" anchor="t"/>
          <a:lstStyle/>
          <a:p>
            <a:pPr>
              <a:lnSpc>
                <a:spcPct val="104000"/>
              </a:lnSpc>
            </a:pPr>
            <a:r>
              <a:rPr lang="en-US" sz="1800" b="1" err="1">
                <a:latin typeface="Arial" panose="020B0604020202020204"/>
                <a:cs typeface="Arial" panose="020B0604020202020204"/>
              </a:rPr>
              <a:t>Facultatea</a:t>
            </a:r>
            <a:r>
              <a:rPr lang="en-US" sz="1800" b="1">
                <a:latin typeface="Arial" panose="020B0604020202020204"/>
                <a:cs typeface="Arial" panose="020B0604020202020204"/>
              </a:rPr>
              <a:t> de </a:t>
            </a:r>
            <a:r>
              <a:rPr lang="en-US" sz="1800" b="1" err="1">
                <a:latin typeface="Arial" panose="020B0604020202020204"/>
                <a:cs typeface="Arial" panose="020B0604020202020204"/>
              </a:rPr>
              <a:t>Matematic</a:t>
            </a:r>
            <a:r>
              <a:rPr lang="vi-VN" sz="1800" b="1">
                <a:latin typeface="Arial" panose="020B0604020202020204"/>
                <a:cs typeface="Arial" panose="020B0604020202020204"/>
              </a:rPr>
              <a:t>ă</a:t>
            </a:r>
            <a:r>
              <a:rPr lang="en-US" sz="1800" b="1">
                <a:latin typeface="Arial" panose="020B0604020202020204"/>
                <a:cs typeface="Arial" panose="020B0604020202020204"/>
              </a:rPr>
              <a:t> </a:t>
            </a:r>
            <a:r>
              <a:rPr lang="en-US" sz="1800" b="1" err="1">
                <a:latin typeface="Arial" panose="020B0604020202020204"/>
                <a:cs typeface="Arial" panose="020B0604020202020204"/>
              </a:rPr>
              <a:t>și</a:t>
            </a:r>
            <a:r>
              <a:rPr lang="en-US" sz="1800" b="1">
                <a:latin typeface="Arial" panose="020B0604020202020204"/>
                <a:cs typeface="Arial" panose="020B0604020202020204"/>
              </a:rPr>
              <a:t> Informatic</a:t>
            </a:r>
            <a:r>
              <a:rPr lang="vi-VN" sz="1800" b="1">
                <a:latin typeface="Arial" panose="020B0604020202020204"/>
                <a:cs typeface="Arial" panose="020B0604020202020204"/>
              </a:rPr>
              <a:t>ă</a:t>
            </a:r>
            <a:r>
              <a:rPr lang="en-US" sz="1800" b="1">
                <a:latin typeface="Arial" panose="020B0604020202020204"/>
                <a:cs typeface="Arial" panose="020B0604020202020204"/>
              </a:rPr>
              <a:t> </a:t>
            </a:r>
            <a:r>
              <a:rPr lang="en-US" sz="1800" b="1" err="1">
                <a:latin typeface="Arial" panose="020B0604020202020204"/>
                <a:cs typeface="Arial" panose="020B0604020202020204"/>
              </a:rPr>
              <a:t>Universitatea</a:t>
            </a:r>
            <a:r>
              <a:rPr lang="en-US" sz="1800" b="1">
                <a:latin typeface="Arial" panose="020B0604020202020204"/>
                <a:cs typeface="Arial" panose="020B0604020202020204"/>
              </a:rPr>
              <a:t> din </a:t>
            </a:r>
            <a:r>
              <a:rPr lang="en-US" sz="1800" b="1" err="1">
                <a:latin typeface="Arial" panose="020B0604020202020204"/>
                <a:cs typeface="Arial" panose="020B0604020202020204"/>
              </a:rPr>
              <a:t>București</a:t>
            </a:r>
            <a:endParaRPr lang="en-US" sz="1800" err="1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3076" name="Google Shape;82;p15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7" name="Google Shape;83;p15"/>
          <p:cNvSpPr>
            <a:spLocks noChangeArrowheads="1"/>
          </p:cNvSpPr>
          <p:nvPr/>
        </p:nvSpPr>
        <p:spPr bwMode="auto">
          <a:xfrm>
            <a:off x="2322513" y="979488"/>
            <a:ext cx="5540375" cy="4445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800"/>
              <a:buFont typeface="Arial" panose="020B0604020202020204" pitchFamily="34" charset="0"/>
              <a:buNone/>
            </a:pPr>
            <a:r>
              <a:rPr lang="en-US" sz="2800" b="1">
                <a:solidFill>
                  <a:srgbClr val="0C1C1D"/>
                </a:solidFill>
              </a:rPr>
              <a:t>Agenda cursului</a:t>
            </a:r>
            <a:endParaRPr lang="en-US" sz="1800"/>
          </a:p>
        </p:txBody>
      </p:sp>
      <p:sp>
        <p:nvSpPr>
          <p:cNvPr id="84" name="Google Shape;84;p15"/>
          <p:cNvSpPr/>
          <p:nvPr/>
        </p:nvSpPr>
        <p:spPr>
          <a:xfrm>
            <a:off x="457200" y="1933559"/>
            <a:ext cx="9233640" cy="4970477"/>
          </a:xfrm>
          <a:prstGeom prst="rect">
            <a:avLst/>
          </a:prstGeom>
          <a:noFill/>
          <a:ln>
            <a:noFill/>
          </a:ln>
        </p:spPr>
        <p:txBody>
          <a:bodyPr spcFirstLastPara="1" lIns="90000" tIns="45000" rIns="90000" bIns="45000" anchor="t"/>
          <a:lstStyle/>
          <a:p>
            <a:pPr marL="0" lvl="4" fontAlgn="auto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defRPr/>
            </a:pPr>
            <a:r>
              <a:rPr lang="en-US" sz="2400" b="1" kern="0">
                <a:solidFill>
                  <a:schemeClr val="dk1"/>
                </a:solidFill>
                <a:latin typeface="Times New Roman" panose="02020603050405020304"/>
                <a:ea typeface="Arial" panose="020B0604020202020204"/>
                <a:cs typeface="Times New Roman" panose="02020603050405020304"/>
                <a:sym typeface="Arial" panose="020B0604020202020204"/>
              </a:rPr>
              <a:t>1. </a:t>
            </a:r>
            <a:r>
              <a:rPr lang="en-US" sz="2400" b="1" kern="0" err="1">
                <a:solidFill>
                  <a:schemeClr val="dk1"/>
                </a:solidFill>
                <a:latin typeface="Times New Roman" panose="02020603050405020304"/>
                <a:ea typeface="Arial" panose="020B0604020202020204"/>
                <a:cs typeface="Times New Roman" panose="02020603050405020304"/>
                <a:sym typeface="Arial" panose="020B0604020202020204"/>
              </a:rPr>
              <a:t>Moșteniri</a:t>
            </a:r>
            <a:r>
              <a:rPr lang="en-US" sz="2400" b="1" kern="0">
                <a:solidFill>
                  <a:schemeClr val="dk1"/>
                </a:solidFill>
                <a:latin typeface="Times New Roman" panose="02020603050405020304"/>
                <a:ea typeface="Arial" panose="020B0604020202020204"/>
                <a:cs typeface="Times New Roman" panose="02020603050405020304"/>
                <a:sym typeface="Arial" panose="020B0604020202020204"/>
              </a:rPr>
              <a:t> </a:t>
            </a:r>
            <a:r>
              <a:rPr lang="en-US" sz="2400" b="1" kern="0" err="1">
                <a:solidFill>
                  <a:schemeClr val="dk1"/>
                </a:solidFill>
                <a:latin typeface="Times New Roman" panose="02020603050405020304"/>
                <a:ea typeface="Arial" panose="020B0604020202020204"/>
                <a:cs typeface="Times New Roman" panose="02020603050405020304"/>
                <a:sym typeface="Arial" panose="020B0604020202020204"/>
              </a:rPr>
              <a:t>și</a:t>
            </a:r>
            <a:r>
              <a:rPr lang="en-US" sz="2400" b="1" kern="0">
                <a:solidFill>
                  <a:schemeClr val="dk1"/>
                </a:solidFill>
                <a:latin typeface="Times New Roman" panose="02020603050405020304"/>
                <a:ea typeface="Arial" panose="020B0604020202020204"/>
                <a:cs typeface="Times New Roman" panose="02020603050405020304"/>
                <a:sym typeface="Arial" panose="020B0604020202020204"/>
              </a:rPr>
              <a:t> </a:t>
            </a:r>
            <a:r>
              <a:rPr lang="en-US" sz="2400" b="1" kern="0" err="1">
                <a:solidFill>
                  <a:schemeClr val="dk1"/>
                </a:solidFill>
                <a:latin typeface="Times New Roman" panose="02020603050405020304"/>
                <a:ea typeface="Arial" panose="020B0604020202020204"/>
                <a:cs typeface="Times New Roman" panose="02020603050405020304"/>
                <a:sym typeface="Arial" panose="020B0604020202020204"/>
              </a:rPr>
              <a:t>funcții</a:t>
            </a:r>
            <a:r>
              <a:rPr lang="en-US" sz="2400" b="1" kern="0">
                <a:solidFill>
                  <a:schemeClr val="dk1"/>
                </a:solidFill>
                <a:latin typeface="Times New Roman" panose="02020603050405020304"/>
                <a:ea typeface="Arial" panose="020B0604020202020204"/>
                <a:cs typeface="Times New Roman" panose="02020603050405020304"/>
                <a:sym typeface="Arial" panose="020B0604020202020204"/>
              </a:rPr>
              <a:t> </a:t>
            </a:r>
            <a:r>
              <a:rPr lang="en-US" sz="2400" b="1" kern="0" err="1">
                <a:solidFill>
                  <a:schemeClr val="dk1"/>
                </a:solidFill>
                <a:latin typeface="Times New Roman" panose="02020603050405020304"/>
                <a:ea typeface="Arial" panose="020B0604020202020204"/>
                <a:cs typeface="Times New Roman" panose="02020603050405020304"/>
                <a:sym typeface="Arial" panose="020B0604020202020204"/>
              </a:rPr>
              <a:t>virtuale</a:t>
            </a:r>
            <a:r>
              <a:rPr lang="en-US" sz="2400" b="1" kern="0">
                <a:solidFill>
                  <a:schemeClr val="dk1"/>
                </a:solidFill>
                <a:latin typeface="Times New Roman" panose="02020603050405020304"/>
                <a:ea typeface="Arial" panose="020B0604020202020204"/>
                <a:cs typeface="Times New Roman" panose="02020603050405020304"/>
                <a:sym typeface="Arial" panose="020B0604020202020204"/>
              </a:rPr>
              <a:t> </a:t>
            </a:r>
            <a:r>
              <a:rPr lang="en-US" sz="2400" b="1" kern="0" err="1">
                <a:solidFill>
                  <a:schemeClr val="dk1"/>
                </a:solidFill>
                <a:latin typeface="Times New Roman" panose="02020603050405020304"/>
                <a:ea typeface="Arial" panose="020B0604020202020204"/>
                <a:cs typeface="Times New Roman" panose="02020603050405020304"/>
                <a:sym typeface="Arial" panose="020B0604020202020204"/>
              </a:rPr>
              <a:t>în</a:t>
            </a:r>
            <a:r>
              <a:rPr lang="en-US" sz="2400" b="1" kern="0">
                <a:solidFill>
                  <a:schemeClr val="dk1"/>
                </a:solidFill>
                <a:latin typeface="Times New Roman" panose="02020603050405020304"/>
                <a:ea typeface="Arial" panose="020B0604020202020204"/>
                <a:cs typeface="Times New Roman" panose="02020603050405020304"/>
                <a:sym typeface="Arial" panose="020B0604020202020204"/>
              </a:rPr>
              <a:t> C++</a:t>
            </a:r>
            <a:endParaRPr lang="en-US" sz="2400" kern="0">
              <a:solidFill>
                <a:schemeClr val="dk1"/>
              </a:solidFill>
              <a:latin typeface="Times New Roman" panose="02020603050405020304" pitchFamily="18" charset="0"/>
              <a:ea typeface="Arial" panose="020B0604020202020204"/>
              <a:cs typeface="Times New Roman" panose="02020603050405020304" pitchFamily="18" charset="0"/>
              <a:sym typeface="Arial" panose="020B0604020202020204"/>
            </a:endParaRPr>
          </a:p>
          <a:p>
            <a:pPr marL="0" lvl="4">
              <a:spcBef>
                <a:spcPts val="0"/>
              </a:spcBef>
              <a:spcAft>
                <a:spcPts val="0"/>
              </a:spcAft>
              <a:buSzPts val="2000"/>
              <a:defRPr/>
            </a:pPr>
            <a:r>
              <a:rPr lang="en-US" sz="2400" kern="0">
                <a:solidFill>
                  <a:schemeClr val="dk1"/>
                </a:solidFill>
                <a:latin typeface="Times New Roman" panose="02020603050405020304"/>
                <a:ea typeface="Arial" panose="020B0604020202020204"/>
                <a:cs typeface="Times New Roman" panose="02020603050405020304"/>
                <a:sym typeface="Arial" panose="020B0604020202020204"/>
              </a:rPr>
              <a:t>	</a:t>
            </a:r>
            <a:r>
              <a:rPr lang="en-US" sz="2400" kern="0" err="1">
                <a:solidFill>
                  <a:schemeClr val="dk1"/>
                </a:solidFill>
                <a:latin typeface="Times New Roman" panose="02020603050405020304"/>
                <a:ea typeface="Arial" panose="020B0604020202020204"/>
                <a:cs typeface="Times New Roman" panose="02020603050405020304"/>
                <a:sym typeface="Arial" panose="020B0604020202020204"/>
              </a:rPr>
              <a:t>Funcții</a:t>
            </a:r>
            <a:r>
              <a:rPr lang="en-US" sz="2400" kern="0">
                <a:solidFill>
                  <a:schemeClr val="dk1"/>
                </a:solidFill>
                <a:latin typeface="Times New Roman" panose="02020603050405020304"/>
                <a:ea typeface="Arial" panose="020B0604020202020204"/>
                <a:cs typeface="Times New Roman" panose="02020603050405020304"/>
                <a:sym typeface="Arial" panose="020B0604020202020204"/>
              </a:rPr>
              <a:t> </a:t>
            </a:r>
            <a:r>
              <a:rPr lang="en-US" sz="2400" kern="0" err="1">
                <a:solidFill>
                  <a:schemeClr val="dk1"/>
                </a:solidFill>
                <a:latin typeface="Times New Roman" panose="02020603050405020304"/>
                <a:ea typeface="Arial" panose="020B0604020202020204"/>
                <a:cs typeface="Times New Roman" panose="02020603050405020304"/>
                <a:sym typeface="Arial" panose="020B0604020202020204"/>
              </a:rPr>
              <a:t>virtuale</a:t>
            </a:r>
            <a:r>
              <a:rPr lang="en-US" sz="2400" kern="0">
                <a:solidFill>
                  <a:schemeClr val="dk1"/>
                </a:solidFill>
                <a:latin typeface="Times New Roman" panose="02020603050405020304"/>
                <a:ea typeface="Arial" panose="020B0604020202020204"/>
                <a:cs typeface="Times New Roman" panose="02020603050405020304"/>
                <a:sym typeface="Arial" panose="020B0604020202020204"/>
              </a:rPr>
              <a:t> </a:t>
            </a:r>
            <a:r>
              <a:rPr lang="en-US" sz="2400" kern="0" err="1">
                <a:solidFill>
                  <a:schemeClr val="dk1"/>
                </a:solidFill>
                <a:latin typeface="Times New Roman" panose="02020603050405020304"/>
                <a:ea typeface="Arial" panose="020B0604020202020204"/>
                <a:cs typeface="Times New Roman" panose="02020603050405020304"/>
                <a:sym typeface="Arial" panose="020B0604020202020204"/>
              </a:rPr>
              <a:t>în</a:t>
            </a:r>
            <a:r>
              <a:rPr lang="en-US" sz="2400" kern="0">
                <a:solidFill>
                  <a:schemeClr val="dk1"/>
                </a:solidFill>
                <a:latin typeface="Times New Roman" panose="02020603050405020304"/>
                <a:ea typeface="Arial" panose="020B0604020202020204"/>
                <a:cs typeface="Times New Roman" panose="02020603050405020304"/>
                <a:sym typeface="Arial" panose="020B0604020202020204"/>
              </a:rPr>
              <a:t> C++</a:t>
            </a:r>
            <a:endParaRPr lang="en-US" sz="2400" kern="0">
              <a:solidFill>
                <a:schemeClr val="dk1"/>
              </a:solidFill>
              <a:latin typeface="Times New Roman" panose="02020603050405020304" pitchFamily="18" charset="0"/>
              <a:ea typeface="Arial" panose="020B0604020202020204"/>
              <a:cs typeface="Times New Roman" panose="02020603050405020304" pitchFamily="18" charset="0"/>
            </a:endParaRPr>
          </a:p>
          <a:p>
            <a:pPr marL="0" lvl="6">
              <a:buSzPts val="2000"/>
              <a:buFont typeface="Arial" panose="020B0604020202020204"/>
              <a:defRPr/>
            </a:pPr>
            <a:r>
              <a:rPr lang="en-US" sz="2400" kern="0">
                <a:solidFill>
                  <a:schemeClr val="dk1"/>
                </a:solidFill>
                <a:latin typeface="Times New Roman" panose="02020603050405020304"/>
                <a:cs typeface="Times New Roman" panose="02020603050405020304"/>
                <a:sym typeface="Arial" panose="020B0604020202020204"/>
              </a:rPr>
              <a:t>            </a:t>
            </a:r>
            <a:r>
              <a:rPr lang="en-US" sz="2400" kern="0" err="1">
                <a:solidFill>
                  <a:schemeClr val="dk1"/>
                </a:solidFill>
                <a:latin typeface="Times New Roman" panose="02020603050405020304"/>
                <a:cs typeface="Times New Roman" panose="02020603050405020304"/>
                <a:sym typeface="Arial" panose="020B0604020202020204"/>
              </a:rPr>
              <a:t>Destructori</a:t>
            </a:r>
            <a:r>
              <a:rPr lang="en-US" sz="2400" kern="0">
                <a:solidFill>
                  <a:schemeClr val="dk1"/>
                </a:solidFill>
                <a:latin typeface="Times New Roman" panose="02020603050405020304"/>
                <a:cs typeface="Times New Roman" panose="02020603050405020304"/>
                <a:sym typeface="Arial" panose="020B0604020202020204"/>
              </a:rPr>
              <a:t> </a:t>
            </a:r>
            <a:r>
              <a:rPr lang="en-US" sz="2400" kern="0" err="1">
                <a:solidFill>
                  <a:schemeClr val="dk1"/>
                </a:solidFill>
                <a:latin typeface="Times New Roman" panose="02020603050405020304"/>
                <a:cs typeface="Times New Roman" panose="02020603050405020304"/>
                <a:sym typeface="Arial" panose="020B0604020202020204"/>
              </a:rPr>
              <a:t>și</a:t>
            </a:r>
            <a:r>
              <a:rPr lang="en-US" sz="2400" kern="0">
                <a:solidFill>
                  <a:schemeClr val="dk1"/>
                </a:solidFill>
                <a:latin typeface="Times New Roman" panose="02020603050405020304"/>
                <a:cs typeface="Times New Roman" panose="02020603050405020304"/>
                <a:sym typeface="Arial" panose="020B0604020202020204"/>
              </a:rPr>
              <a:t> </a:t>
            </a:r>
            <a:r>
              <a:rPr lang="en-US" sz="2400" kern="0" err="1">
                <a:solidFill>
                  <a:schemeClr val="dk1"/>
                </a:solidFill>
                <a:latin typeface="Times New Roman" panose="02020603050405020304"/>
                <a:cs typeface="Times New Roman" panose="02020603050405020304"/>
                <a:sym typeface="Arial" panose="020B0604020202020204"/>
              </a:rPr>
              <a:t>virtualizare</a:t>
            </a:r>
            <a:endParaRPr lang="en-US" err="1">
              <a:solidFill>
                <a:schemeClr val="dk1"/>
              </a:solidFill>
            </a:endParaRPr>
          </a:p>
          <a:p>
            <a:pPr marL="0" lvl="6">
              <a:buSzPts val="2000"/>
              <a:buFont typeface="Arial" panose="020B0604020202020204"/>
              <a:defRPr/>
            </a:pPr>
            <a:r>
              <a:rPr lang="en-US" sz="2400" kern="0">
                <a:solidFill>
                  <a:schemeClr val="dk1"/>
                </a:solidFill>
                <a:latin typeface="Times New Roman" panose="02020603050405020304"/>
                <a:ea typeface="Arial" panose="020B0604020202020204"/>
                <a:cs typeface="Times New Roman" panose="02020603050405020304"/>
                <a:sym typeface="Arial" panose="020B0604020202020204"/>
              </a:rPr>
              <a:t>            </a:t>
            </a:r>
            <a:r>
              <a:rPr lang="en-US" sz="2400" kern="0" err="1">
                <a:solidFill>
                  <a:schemeClr val="dk1"/>
                </a:solidFill>
                <a:latin typeface="Times New Roman" panose="02020603050405020304"/>
                <a:ea typeface="Arial" panose="020B0604020202020204"/>
                <a:cs typeface="Times New Roman" panose="02020603050405020304"/>
                <a:sym typeface="Arial" panose="020B0604020202020204"/>
              </a:rPr>
              <a:t>Constructori</a:t>
            </a:r>
            <a:r>
              <a:rPr lang="en-US" sz="2400" kern="0">
                <a:solidFill>
                  <a:schemeClr val="dk1"/>
                </a:solidFill>
                <a:latin typeface="Times New Roman" panose="02020603050405020304"/>
                <a:ea typeface="Arial" panose="020B0604020202020204"/>
                <a:cs typeface="Times New Roman" panose="02020603050405020304"/>
                <a:sym typeface="Arial" panose="020B0604020202020204"/>
              </a:rPr>
              <a:t> </a:t>
            </a:r>
            <a:r>
              <a:rPr lang="en-US" sz="2400" kern="0" err="1">
                <a:solidFill>
                  <a:schemeClr val="dk1"/>
                </a:solidFill>
                <a:latin typeface="Times New Roman" panose="02020603050405020304"/>
                <a:ea typeface="Arial" panose="020B0604020202020204"/>
                <a:cs typeface="Times New Roman" panose="02020603050405020304"/>
                <a:sym typeface="Arial" panose="020B0604020202020204"/>
              </a:rPr>
              <a:t>virtuali</a:t>
            </a:r>
            <a:endParaRPr lang="en-US" sz="2400" kern="0" err="1">
              <a:solidFill>
                <a:schemeClr val="dk1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0" lvl="6">
              <a:buSzPts val="2000"/>
              <a:defRPr/>
            </a:pPr>
            <a:r>
              <a:rPr lang="en-US" sz="2400" kern="0">
                <a:solidFill>
                  <a:schemeClr val="dk1"/>
                </a:solidFill>
                <a:latin typeface="Times New Roman" panose="02020603050405020304"/>
                <a:cs typeface="Times New Roman" panose="02020603050405020304"/>
              </a:rPr>
              <a:t>            Copy &amp; swap, RAII</a:t>
            </a:r>
          </a:p>
          <a:p>
            <a:pPr marL="0" lvl="6">
              <a:buSzPts val="2000"/>
              <a:defRPr/>
            </a:pPr>
            <a:r>
              <a:rPr lang="en-US" sz="2400" kern="0">
                <a:solidFill>
                  <a:schemeClr val="dk1"/>
                </a:solidFill>
                <a:latin typeface="Times New Roman" panose="02020603050405020304"/>
                <a:cs typeface="Times New Roman" panose="02020603050405020304"/>
                <a:sym typeface="Arial" panose="020B0604020202020204"/>
              </a:rPr>
              <a:t>            </a:t>
            </a:r>
            <a:r>
              <a:rPr lang="en-US" sz="2400" kern="0" err="1">
                <a:solidFill>
                  <a:schemeClr val="dk1"/>
                </a:solidFill>
                <a:latin typeface="Times New Roman" panose="02020603050405020304"/>
                <a:cs typeface="Times New Roman" panose="02020603050405020304"/>
                <a:sym typeface="Arial" panose="020B0604020202020204"/>
              </a:rPr>
              <a:t>Interfețe</a:t>
            </a:r>
            <a:r>
              <a:rPr lang="en-US" sz="2400" kern="0">
                <a:solidFill>
                  <a:schemeClr val="dk1"/>
                </a:solidFill>
                <a:latin typeface="Times New Roman" panose="02020603050405020304"/>
                <a:cs typeface="Times New Roman" panose="02020603050405020304"/>
                <a:sym typeface="Arial" panose="020B0604020202020204"/>
              </a:rPr>
              <a:t> non-</a:t>
            </a:r>
            <a:r>
              <a:rPr lang="en-US" sz="2400" kern="0" err="1">
                <a:solidFill>
                  <a:schemeClr val="dk1"/>
                </a:solidFill>
                <a:latin typeface="Times New Roman" panose="02020603050405020304"/>
                <a:cs typeface="Times New Roman" panose="02020603050405020304"/>
                <a:sym typeface="Arial" panose="020B0604020202020204"/>
              </a:rPr>
              <a:t>virtuale</a:t>
            </a:r>
            <a:endParaRPr lang="en-US" sz="2400" kern="0" err="1">
              <a:solidFill>
                <a:schemeClr val="dk1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0" lvl="6">
              <a:buClr>
                <a:schemeClr val="dk1"/>
              </a:buClr>
              <a:buSzPts val="2000"/>
              <a:defRPr/>
            </a:pPr>
            <a:endParaRPr lang="en-US" sz="2400" kern="0">
              <a:solidFill>
                <a:schemeClr val="dk1"/>
              </a:solidFill>
              <a:latin typeface="Times New Roman" panose="02020603050405020304"/>
              <a:cs typeface="Times New Roman" panose="02020603050405020304"/>
              <a:sym typeface="Arial" panose="020B0604020202020204"/>
            </a:endParaRPr>
          </a:p>
          <a:p>
            <a:pPr marL="0" lvl="6">
              <a:buSzPts val="2000"/>
              <a:defRPr/>
            </a:pPr>
            <a:r>
              <a:rPr lang="en-US" sz="2400" b="1" kern="0">
                <a:solidFill>
                  <a:schemeClr val="dk1"/>
                </a:solidFill>
                <a:latin typeface="Times New Roman" panose="02020603050405020304"/>
                <a:cs typeface="Times New Roman" panose="02020603050405020304"/>
                <a:sym typeface="Arial" panose="020B0604020202020204"/>
              </a:rPr>
              <a:t>2. </a:t>
            </a:r>
            <a:r>
              <a:rPr lang="en-US" sz="2400" b="1" kern="0" err="1">
                <a:solidFill>
                  <a:schemeClr val="dk1"/>
                </a:solidFill>
                <a:latin typeface="Times New Roman" panose="02020603050405020304"/>
                <a:cs typeface="Times New Roman" panose="02020603050405020304"/>
                <a:sym typeface="Arial" panose="020B0604020202020204"/>
              </a:rPr>
              <a:t>Downcasting</a:t>
            </a:r>
            <a:endParaRPr lang="en-US" sz="2400" kern="0" err="1">
              <a:solidFill>
                <a:schemeClr val="dk1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0" lvl="6">
              <a:buSzPts val="2000"/>
              <a:defRPr/>
            </a:pPr>
            <a:r>
              <a:rPr lang="en-US" sz="2400" kern="0">
                <a:solidFill>
                  <a:schemeClr val="dk1"/>
                </a:solidFill>
                <a:latin typeface="Times New Roman" panose="02020603050405020304"/>
                <a:cs typeface="Times New Roman" panose="02020603050405020304"/>
                <a:sym typeface="Arial" panose="020B0604020202020204"/>
              </a:rPr>
              <a:t>          </a:t>
            </a:r>
            <a:endParaRPr lang="en-US" sz="240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000000"/>
              </a:buClr>
            </a:pPr>
            <a:r>
              <a:rPr lang="en-US" sz="2400" b="1">
                <a:latin typeface="Times New Roman" panose="02020603050405020304"/>
                <a:cs typeface="Times New Roman" panose="02020603050405020304"/>
              </a:rPr>
              <a:t>3. </a:t>
            </a:r>
            <a:r>
              <a:rPr lang="en-US" sz="2400" b="1" err="1">
                <a:latin typeface="Times New Roman" panose="02020603050405020304"/>
                <a:cs typeface="Times New Roman" panose="02020603050405020304"/>
              </a:rPr>
              <a:t>Moștenire</a:t>
            </a:r>
            <a:r>
              <a:rPr lang="en-US" sz="2400" b="1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400" b="1" err="1">
                <a:latin typeface="Times New Roman" panose="02020603050405020304"/>
                <a:cs typeface="Times New Roman" panose="02020603050405020304"/>
              </a:rPr>
              <a:t>multiplă</a:t>
            </a:r>
            <a:r>
              <a:rPr lang="en-US" sz="2400" b="1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400" b="1" err="1">
                <a:latin typeface="Times New Roman" panose="02020603050405020304"/>
                <a:cs typeface="Times New Roman" panose="02020603050405020304"/>
              </a:rPr>
              <a:t>în</a:t>
            </a:r>
            <a:r>
              <a:rPr lang="en-US" sz="2400" b="1">
                <a:latin typeface="Times New Roman" panose="02020603050405020304"/>
                <a:cs typeface="Times New Roman" panose="02020603050405020304"/>
              </a:rPr>
              <a:t> C++</a:t>
            </a:r>
            <a:endParaRPr 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en-US" sz="2400" b="1">
              <a:latin typeface="Times New Roman" panose="02020603050405020304"/>
              <a:ea typeface="Arial" panose="020B0604020202020204"/>
              <a:cs typeface="Times New Roman" panose="02020603050405020304"/>
            </a:endParaRPr>
          </a:p>
          <a:p>
            <a:pPr>
              <a:defRPr/>
            </a:pPr>
            <a:r>
              <a:rPr lang="en-US" sz="2400" b="1">
                <a:latin typeface="Times New Roman" panose="02020603050405020304"/>
                <a:ea typeface="Arial" panose="020B0604020202020204"/>
                <a:cs typeface="Times New Roman" panose="02020603050405020304"/>
              </a:rPr>
              <a:t>4. </a:t>
            </a:r>
            <a:r>
              <a:rPr lang="en-US" sz="2400" b="1" err="1">
                <a:latin typeface="Times New Roman" panose="02020603050405020304"/>
                <a:ea typeface="Arial" panose="020B0604020202020204"/>
                <a:cs typeface="Times New Roman" panose="02020603050405020304"/>
              </a:rPr>
              <a:t>Tratarea</a:t>
            </a:r>
            <a:r>
              <a:rPr lang="en-US" sz="2400" b="1">
                <a:latin typeface="Times New Roman" panose="02020603050405020304"/>
                <a:ea typeface="Arial" panose="020B0604020202020204"/>
                <a:cs typeface="Times New Roman" panose="02020603050405020304"/>
              </a:rPr>
              <a:t> </a:t>
            </a:r>
            <a:r>
              <a:rPr lang="en-US" sz="2400" b="1" err="1">
                <a:latin typeface="Times New Roman" panose="02020603050405020304"/>
                <a:ea typeface="Arial" panose="020B0604020202020204"/>
                <a:cs typeface="Times New Roman" panose="02020603050405020304"/>
              </a:rPr>
              <a:t>excepțiilor</a:t>
            </a:r>
            <a:endParaRPr lang="en-US" sz="2400" err="1">
              <a:latin typeface="Times New Roman" panose="02020603050405020304"/>
              <a:ea typeface="Arial" panose="020B0604020202020204"/>
              <a:cs typeface="Times New Roman" panose="02020603050405020304"/>
            </a:endParaRPr>
          </a:p>
          <a:p>
            <a:pPr>
              <a:buFont typeface="Arial" panose="020B0604020202020204" pitchFamily="34" charset="0"/>
              <a:buNone/>
              <a:defRPr/>
            </a:pPr>
            <a:endParaRPr lang="en-US" sz="2400" b="1">
              <a:latin typeface="Times New Roman" panose="02020603050405020304" pitchFamily="18" charset="0"/>
              <a:ea typeface="Arial" panose="020B0604020202020204"/>
              <a:cs typeface="Times New Roman" panose="02020603050405020304" pitchFamily="18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defRPr/>
            </a:pPr>
            <a:endParaRPr lang="en-US" sz="2400" kern="0">
              <a:latin typeface="Times New Roman" panose="02020603050405020304" pitchFamily="18" charset="0"/>
              <a:ea typeface="Arial" panose="020B0604020202020204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Google Shape;805;p74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panose="020B0604020202020204" pitchFamily="34" charset="0"/>
              <a:buNone/>
            </a:pPr>
            <a:fld id="{D21CDE78-C7C1-4250-B45F-831A8C5D6348}" type="slidenum">
              <a:rPr lang="en-US" sz="1500"/>
              <a:t>20</a:t>
            </a:fld>
            <a:endParaRPr lang="en-US" sz="1800"/>
          </a:p>
        </p:txBody>
      </p:sp>
      <p:sp>
        <p:nvSpPr>
          <p:cNvPr id="62467" name="Google Shape;806;p74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00800" tIns="50400" rIns="100800" bIns="50400" anchor="t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</a:pPr>
            <a:r>
              <a:rPr lang="vi-VN" sz="1800" b="1" err="1">
                <a:latin typeface="Arial" panose="020B0604020202020204"/>
                <a:cs typeface="Arial" panose="020B0604020202020204"/>
              </a:rPr>
              <a:t>Facultatea</a:t>
            </a:r>
            <a:r>
              <a:rPr lang="vi-VN" sz="1800" b="1">
                <a:latin typeface="Arial" panose="020B0604020202020204"/>
                <a:cs typeface="Arial" panose="020B0604020202020204"/>
              </a:rPr>
              <a:t> de </a:t>
            </a:r>
            <a:r>
              <a:rPr lang="vi-VN" sz="1800" b="1" err="1">
                <a:latin typeface="Arial" panose="020B0604020202020204"/>
                <a:cs typeface="Arial" panose="020B0604020202020204"/>
              </a:rPr>
              <a:t>Matematică</a:t>
            </a:r>
            <a:r>
              <a:rPr lang="vi-VN" sz="1800" b="1">
                <a:latin typeface="Arial" panose="020B0604020202020204"/>
                <a:cs typeface="Arial" panose="020B0604020202020204"/>
              </a:rPr>
              <a:t> </a:t>
            </a:r>
            <a:r>
              <a:rPr lang="vi-VN" sz="1800" b="1" err="1">
                <a:latin typeface="Arial" panose="020B0604020202020204"/>
                <a:cs typeface="Arial" panose="020B0604020202020204"/>
              </a:rPr>
              <a:t>și</a:t>
            </a:r>
            <a:r>
              <a:rPr lang="vi-VN" sz="1800" b="1">
                <a:latin typeface="Arial" panose="020B0604020202020204"/>
                <a:cs typeface="Arial" panose="020B0604020202020204"/>
              </a:rPr>
              <a:t> </a:t>
            </a:r>
            <a:r>
              <a:rPr lang="vi-VN" sz="1800" b="1" err="1">
                <a:latin typeface="Arial" panose="020B0604020202020204"/>
                <a:cs typeface="Arial" panose="020B0604020202020204"/>
              </a:rPr>
              <a:t>Informatică</a:t>
            </a:r>
            <a:r>
              <a:rPr lang="en-US" sz="1800" b="1">
                <a:latin typeface="Arial" panose="020B0604020202020204"/>
                <a:cs typeface="Arial" panose="020B0604020202020204"/>
              </a:rPr>
              <a:t> </a:t>
            </a:r>
            <a:r>
              <a:rPr lang="en-US" sz="1800" b="1" err="1">
                <a:latin typeface="Arial" panose="020B0604020202020204"/>
                <a:cs typeface="Arial" panose="020B0604020202020204"/>
              </a:rPr>
              <a:t>Universitatea</a:t>
            </a:r>
            <a:r>
              <a:rPr lang="en-US" sz="1800" b="1">
                <a:latin typeface="Arial" panose="020B0604020202020204"/>
                <a:cs typeface="Arial" panose="020B0604020202020204"/>
              </a:rPr>
              <a:t> din </a:t>
            </a:r>
            <a:r>
              <a:rPr lang="en-US" sz="1800" b="1" err="1">
                <a:latin typeface="Arial" panose="020B0604020202020204"/>
                <a:cs typeface="Arial" panose="020B0604020202020204"/>
              </a:rPr>
              <a:t>București</a:t>
            </a:r>
            <a:endParaRPr lang="en-US" sz="1800" err="1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62468" name="Google Shape;807;p74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45" name="Google Shape;808;p74"/>
          <p:cNvSpPr txBox="1">
            <a:spLocks noChangeArrowheads="1"/>
          </p:cNvSpPr>
          <p:nvPr/>
        </p:nvSpPr>
        <p:spPr bwMode="auto">
          <a:xfrm>
            <a:off x="274638" y="1254125"/>
            <a:ext cx="9644267" cy="584352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lIns="91425" tIns="91425" rIns="91425" bIns="91425" anchor="t"/>
          <a:lstStyle/>
          <a:p>
            <a:pPr>
              <a:buClr>
                <a:srgbClr val="000000"/>
              </a:buClr>
              <a:defRPr/>
            </a:pPr>
            <a:r>
              <a:rPr lang="en-US" sz="2400" b="1" i="1" err="1">
                <a:solidFill>
                  <a:srgbClr val="0000FF"/>
                </a:solidFill>
                <a:latin typeface="Arial" panose="020B0604020202020204"/>
                <a:cs typeface="Times New Roman" panose="02020603050405020304"/>
              </a:rPr>
              <a:t>Constructori</a:t>
            </a:r>
            <a:r>
              <a:rPr lang="en-US" sz="2400" b="1" i="1">
                <a:solidFill>
                  <a:srgbClr val="0000FF"/>
                </a:solidFill>
                <a:latin typeface="Arial" panose="020B0604020202020204"/>
                <a:cs typeface="Times New Roman" panose="02020603050405020304"/>
              </a:rPr>
              <a:t> </a:t>
            </a:r>
            <a:r>
              <a:rPr lang="en-US" sz="2400" b="1" i="1" err="1">
                <a:solidFill>
                  <a:srgbClr val="0000FF"/>
                </a:solidFill>
                <a:latin typeface="Arial" panose="020B0604020202020204"/>
                <a:cs typeface="Times New Roman" panose="02020603050405020304"/>
              </a:rPr>
              <a:t>virtuali</a:t>
            </a:r>
            <a:endParaRPr lang="en-US" sz="2400" b="1" i="1">
              <a:solidFill>
                <a:srgbClr val="0000FF"/>
              </a:solidFill>
              <a:latin typeface="Arial" panose="020B0604020202020204"/>
              <a:cs typeface="Times New Roman" panose="02020603050405020304"/>
            </a:endParaRPr>
          </a:p>
          <a:p>
            <a:pPr>
              <a:defRPr/>
            </a:pPr>
            <a:r>
              <a:rPr lang="vi-VN" sz="2000" b="1" err="1">
                <a:latin typeface="Times New Roman" panose="02020603050405020304"/>
                <a:cs typeface="Arial" panose="020B0604020202020204"/>
              </a:rPr>
              <a:t>Problema</a:t>
            </a:r>
            <a:r>
              <a:rPr lang="vi-VN" sz="2000" b="1">
                <a:latin typeface="Times New Roman" panose="02020603050405020304"/>
                <a:cs typeface="Arial" panose="020B0604020202020204"/>
              </a:rPr>
              <a:t> cu "</a:t>
            </a:r>
            <a:r>
              <a:rPr lang="vi-VN" sz="2000" b="1" err="1">
                <a:latin typeface="Times New Roman" panose="02020603050405020304"/>
                <a:cs typeface="Arial" panose="020B0604020202020204"/>
              </a:rPr>
              <a:t>soluția</a:t>
            </a:r>
            <a:r>
              <a:rPr lang="vi-VN" sz="2000" b="1">
                <a:latin typeface="Times New Roman" panose="02020603050405020304"/>
                <a:cs typeface="Arial" panose="020B0604020202020204"/>
              </a:rPr>
              <a:t>" 1: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trebuie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să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actualizăm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 de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fiecare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dată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clasa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 de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bază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atunci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când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adăugăm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 o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nouă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derivată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 (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recompilăm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toate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subclasele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).</a:t>
            </a:r>
          </a:p>
          <a:p>
            <a:pPr>
              <a:defRPr/>
            </a:pPr>
            <a:r>
              <a:rPr lang="vi-VN" sz="2000" b="1">
                <a:latin typeface="Times New Roman" panose="02020603050405020304"/>
                <a:cs typeface="Arial" panose="020B0604020202020204"/>
              </a:rPr>
              <a:t>"</a:t>
            </a:r>
            <a:r>
              <a:rPr lang="vi-VN" sz="2000" b="1" err="1">
                <a:latin typeface="Times New Roman" panose="02020603050405020304"/>
                <a:cs typeface="Arial" panose="020B0604020202020204"/>
              </a:rPr>
              <a:t>Soluția</a:t>
            </a:r>
            <a:r>
              <a:rPr lang="vi-VN" sz="2000" b="1">
                <a:latin typeface="Times New Roman" panose="02020603050405020304"/>
                <a:cs typeface="Arial" panose="020B0604020202020204"/>
              </a:rPr>
              <a:t>" 2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: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dynamic_cast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.</a:t>
            </a:r>
            <a:endParaRPr lang="vi-VN" sz="2000" b="1">
              <a:latin typeface="Times New Roman" panose="02020603050405020304"/>
            </a:endParaRPr>
          </a:p>
          <a:p>
            <a:pPr>
              <a:buClr>
                <a:srgbClr val="000000"/>
              </a:buClr>
              <a:defRPr/>
            </a:pPr>
            <a:endParaRPr lang="en-US" sz="2000" b="1">
              <a:solidFill>
                <a:srgbClr val="800000"/>
              </a:solidFill>
              <a:latin typeface="Times New Roman" panose="02020603050405020304"/>
              <a:cs typeface="Arial" panose="020B0604020202020204"/>
            </a:endParaRP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Arial" panose="020B0604020202020204"/>
              </a:rPr>
              <a:t>class</a:t>
            </a:r>
            <a:r>
              <a:rPr lang="en-US" sz="2000" b="1">
                <a:latin typeface="Times New Roman" panose="02020603050405020304"/>
                <a:cs typeface="Arial" panose="020B0604020202020204"/>
              </a:rPr>
              <a:t> </a:t>
            </a:r>
            <a:r>
              <a:rPr lang="en-US" sz="2000">
                <a:latin typeface="Times New Roman" panose="02020603050405020304"/>
                <a:cs typeface="Arial" panose="020B0604020202020204"/>
              </a:rPr>
              <a:t>Instrument</a:t>
            </a:r>
            <a:r>
              <a:rPr lang="en-US" sz="2000" b="1">
                <a:latin typeface="Times New Roman" panose="02020603050405020304"/>
                <a:cs typeface="Arial" panose="020B0604020202020204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anose="02020603050405020304"/>
                <a:cs typeface="Arial" panose="020B0604020202020204"/>
              </a:rPr>
              <a:t>{</a:t>
            </a:r>
            <a:endParaRPr lang="en-US" sz="2000" b="1">
              <a:latin typeface="Times New Roman" panose="02020603050405020304"/>
              <a:cs typeface="Arial" panose="020B0604020202020204"/>
            </a:endParaRPr>
          </a:p>
          <a:p>
            <a:pPr>
              <a:defRPr/>
            </a:pP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Arial" panose="020B0604020202020204"/>
              </a:rPr>
              <a:t>public:</a:t>
            </a:r>
            <a:endParaRPr lang="en-US" sz="2000" b="1">
              <a:solidFill>
                <a:srgbClr val="E34ADC"/>
              </a:solidFill>
              <a:latin typeface="Times New Roman" panose="02020603050405020304"/>
              <a:cs typeface="Arial" panose="020B0604020202020204"/>
            </a:endParaRPr>
          </a:p>
          <a:p>
            <a:pPr>
              <a:defRPr/>
            </a:pP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Arial" panose="020B0604020202020204"/>
              </a:rPr>
              <a:t>    virtual</a:t>
            </a:r>
            <a:r>
              <a:rPr lang="en-US" sz="2000">
                <a:latin typeface="Times New Roman" panose="02020603050405020304"/>
                <a:cs typeface="Arial" panose="020B0604020202020204"/>
              </a:rPr>
              <a:t> </a:t>
            </a:r>
            <a:r>
              <a:rPr lang="en-US" sz="2000" b="1">
                <a:solidFill>
                  <a:srgbClr val="808030"/>
                </a:solidFill>
                <a:latin typeface="Times New Roman" panose="02020603050405020304"/>
                <a:cs typeface="Arial" panose="020B0604020202020204"/>
              </a:rPr>
              <a:t>~</a:t>
            </a:r>
            <a:r>
              <a:rPr lang="en-US" sz="2000">
                <a:latin typeface="Times New Roman" panose="02020603050405020304"/>
                <a:cs typeface="Arial" panose="020B0604020202020204"/>
              </a:rPr>
              <a:t>Instrument</a:t>
            </a:r>
            <a:r>
              <a:rPr lang="en-US" sz="2000" b="1">
                <a:solidFill>
                  <a:srgbClr val="808030"/>
                </a:solidFill>
                <a:latin typeface="Times New Roman" panose="02020603050405020304"/>
                <a:cs typeface="Arial" panose="020B0604020202020204"/>
              </a:rPr>
              <a:t>()</a:t>
            </a:r>
            <a:r>
              <a:rPr lang="en-US" sz="2000" b="1">
                <a:latin typeface="Times New Roman" panose="02020603050405020304"/>
                <a:cs typeface="Arial" panose="020B0604020202020204"/>
              </a:rPr>
              <a:t> </a:t>
            </a:r>
            <a:r>
              <a:rPr lang="en-US" sz="2000" b="1">
                <a:solidFill>
                  <a:srgbClr val="808030"/>
                </a:solidFill>
                <a:latin typeface="Times New Roman" panose="02020603050405020304"/>
                <a:cs typeface="Arial" panose="020B0604020202020204"/>
              </a:rPr>
              <a:t>=</a:t>
            </a:r>
            <a:r>
              <a:rPr lang="en-US" sz="2000" b="1">
                <a:latin typeface="Times New Roman" panose="02020603050405020304"/>
                <a:cs typeface="Arial" panose="020B0604020202020204"/>
              </a:rPr>
              <a:t> 0</a:t>
            </a:r>
            <a:r>
              <a:rPr lang="en-US" sz="2000" b="1">
                <a:solidFill>
                  <a:srgbClr val="800080"/>
                </a:solidFill>
                <a:latin typeface="Times New Roman" panose="02020603050405020304"/>
                <a:cs typeface="Arial" panose="020B0604020202020204"/>
              </a:rPr>
              <a:t>;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    virtual void</a:t>
            </a:r>
            <a:r>
              <a:rPr lang="en-US" sz="2000" b="1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>
                <a:latin typeface="Times New Roman" panose="02020603050405020304"/>
                <a:cs typeface="Times New Roman" panose="02020603050405020304"/>
              </a:rPr>
              <a:t>play</a:t>
            </a:r>
            <a:r>
              <a:rPr lang="en-US" sz="2000" b="1">
                <a:solidFill>
                  <a:srgbClr val="808030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lang="en-US" sz="2000">
                <a:latin typeface="Times New Roman" panose="02020603050405020304"/>
                <a:cs typeface="Times New Roman" panose="02020603050405020304"/>
              </a:rPr>
              <a:t>int</a:t>
            </a:r>
            <a:r>
              <a:rPr lang="en-US" sz="2000" b="1">
                <a:solidFill>
                  <a:srgbClr val="808030"/>
                </a:solidFill>
                <a:latin typeface="Times New Roman" panose="02020603050405020304"/>
                <a:cs typeface="Times New Roman" panose="02020603050405020304"/>
              </a:rPr>
              <a:t>)</a:t>
            </a:r>
            <a:r>
              <a:rPr lang="en-US" sz="2000" b="1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const {} </a:t>
            </a:r>
            <a:r>
              <a:rPr lang="en-US" sz="2000">
                <a:solidFill>
                  <a:srgbClr val="800080"/>
                </a:solidFill>
                <a:latin typeface="Times New Roman" panose="02020603050405020304"/>
                <a:cs typeface="Arial" panose="020B0604020202020204"/>
              </a:rPr>
              <a:t>};</a:t>
            </a:r>
            <a:endParaRPr lang="en-US" sz="2000">
              <a:latin typeface="Times New Roman" panose="02020603050405020304"/>
              <a:cs typeface="Arial" panose="020B0604020202020204"/>
            </a:endParaRPr>
          </a:p>
          <a:p>
            <a:pPr>
              <a:buClr>
                <a:srgbClr val="000000"/>
              </a:buClr>
              <a:defRPr/>
            </a:pP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Arial" panose="020B0604020202020204"/>
              </a:rPr>
              <a:t>Instrument::~Instrument() = default;</a:t>
            </a:r>
          </a:p>
          <a:p>
            <a:pPr>
              <a:defRPr/>
            </a:pP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Arial" panose="020B0604020202020204"/>
              </a:rPr>
              <a:t>class</a:t>
            </a:r>
            <a:r>
              <a:rPr lang="en-US" sz="2000" b="1">
                <a:latin typeface="Times New Roman" panose="02020603050405020304"/>
                <a:cs typeface="Arial" panose="020B0604020202020204"/>
              </a:rPr>
              <a:t> </a:t>
            </a:r>
            <a:r>
              <a:rPr lang="en-US" sz="2000">
                <a:latin typeface="Times New Roman" panose="02020603050405020304"/>
                <a:cs typeface="Arial" panose="020B0604020202020204"/>
              </a:rPr>
              <a:t>Wind </a:t>
            </a:r>
            <a:r>
              <a:rPr lang="en-US" sz="2000" b="1">
                <a:solidFill>
                  <a:srgbClr val="800080"/>
                </a:solidFill>
                <a:latin typeface="Times New Roman" panose="02020603050405020304"/>
                <a:cs typeface="Arial" panose="020B0604020202020204"/>
              </a:rPr>
              <a:t>:</a:t>
            </a:r>
            <a:r>
              <a:rPr lang="en-US" sz="2000" b="1">
                <a:latin typeface="Times New Roman" panose="02020603050405020304"/>
                <a:cs typeface="Arial" panose="020B0604020202020204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Arial" panose="020B0604020202020204"/>
              </a:rPr>
              <a:t>public</a:t>
            </a:r>
            <a:r>
              <a:rPr lang="en-US" sz="2000" b="1">
                <a:latin typeface="Times New Roman" panose="02020603050405020304"/>
                <a:cs typeface="Arial" panose="020B0604020202020204"/>
              </a:rPr>
              <a:t> </a:t>
            </a:r>
            <a:r>
              <a:rPr lang="en-US" sz="2000">
                <a:latin typeface="Times New Roman" panose="02020603050405020304"/>
                <a:cs typeface="Arial" panose="020B0604020202020204"/>
              </a:rPr>
              <a:t>Instrument</a:t>
            </a:r>
            <a:r>
              <a:rPr lang="en-US" sz="2000" b="1">
                <a:latin typeface="Times New Roman" panose="02020603050405020304"/>
                <a:cs typeface="Arial" panose="020B0604020202020204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anose="02020603050405020304"/>
                <a:cs typeface="Arial" panose="020B0604020202020204"/>
              </a:rPr>
              <a:t>{ </a:t>
            </a:r>
            <a:r>
              <a:rPr lang="en-US" sz="2000" b="1">
                <a:solidFill>
                  <a:schemeClr val="bg1">
                    <a:lumMod val="50000"/>
                  </a:schemeClr>
                </a:solidFill>
                <a:latin typeface="Times New Roman" panose="02020603050405020304"/>
                <a:cs typeface="Arial" panose="020B0604020202020204"/>
              </a:rPr>
              <a:t>/* </a:t>
            </a:r>
            <a:r>
              <a:rPr lang="en-US" sz="2000" b="1" err="1">
                <a:solidFill>
                  <a:schemeClr val="bg1">
                    <a:lumMod val="50000"/>
                  </a:schemeClr>
                </a:solidFill>
                <a:latin typeface="Times New Roman" panose="02020603050405020304"/>
                <a:cs typeface="Arial" panose="020B0604020202020204"/>
              </a:rPr>
              <a:t>implementare</a:t>
            </a:r>
            <a:r>
              <a:rPr lang="en-US" sz="2000" b="1">
                <a:solidFill>
                  <a:schemeClr val="bg1">
                    <a:lumMod val="50000"/>
                  </a:schemeClr>
                </a:solidFill>
                <a:latin typeface="Times New Roman" panose="02020603050405020304"/>
                <a:cs typeface="Arial" panose="020B0604020202020204"/>
              </a:rPr>
              <a:t> play */</a:t>
            </a:r>
            <a:r>
              <a:rPr lang="en-US" sz="2000" b="1">
                <a:solidFill>
                  <a:srgbClr val="800080"/>
                </a:solidFill>
                <a:latin typeface="Times New Roman" panose="02020603050405020304"/>
                <a:cs typeface="Arial" panose="020B0604020202020204"/>
              </a:rPr>
              <a:t> };</a:t>
            </a:r>
            <a:endParaRPr lang="en-US" sz="2000" b="1">
              <a:latin typeface="Times New Roman" panose="02020603050405020304"/>
              <a:cs typeface="Arial" panose="020B0604020202020204"/>
            </a:endParaRPr>
          </a:p>
          <a:p>
            <a:pPr>
              <a:defRPr/>
            </a:pP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class</a:t>
            </a:r>
            <a:r>
              <a:rPr lang="en-US" sz="2000" b="1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>
                <a:latin typeface="Times New Roman" panose="02020603050405020304"/>
                <a:cs typeface="Times New Roman" panose="02020603050405020304"/>
              </a:rPr>
              <a:t>String </a:t>
            </a:r>
            <a:r>
              <a:rPr lang="en-US" sz="2000" b="1">
                <a:solidFill>
                  <a:srgbClr val="800080"/>
                </a:solidFill>
                <a:latin typeface="Times New Roman" panose="02020603050405020304"/>
                <a:cs typeface="Times New Roman" panose="02020603050405020304"/>
              </a:rPr>
              <a:t>:</a:t>
            </a:r>
            <a:r>
              <a:rPr lang="en-US" sz="2000" b="1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public</a:t>
            </a:r>
            <a:r>
              <a:rPr lang="en-US" sz="2000" b="1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>
                <a:latin typeface="Times New Roman" panose="02020603050405020304"/>
                <a:cs typeface="Times New Roman" panose="02020603050405020304"/>
              </a:rPr>
              <a:t>Instrument</a:t>
            </a:r>
            <a:r>
              <a:rPr lang="en-US" sz="2000" b="1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anose="02020603050405020304"/>
                <a:cs typeface="Times New Roman" panose="02020603050405020304"/>
              </a:rPr>
              <a:t>{ </a:t>
            </a:r>
            <a:r>
              <a:rPr lang="en-US" sz="2000" b="1">
                <a:solidFill>
                  <a:schemeClr val="bg1">
                    <a:lumMod val="50000"/>
                  </a:schemeClr>
                </a:solidFill>
                <a:latin typeface="Times New Roman" panose="02020603050405020304"/>
                <a:cs typeface="Times New Roman" panose="02020603050405020304"/>
              </a:rPr>
              <a:t>/* </a:t>
            </a:r>
            <a:r>
              <a:rPr lang="en-US" sz="2000" b="1" err="1">
                <a:solidFill>
                  <a:schemeClr val="bg1">
                    <a:lumMod val="50000"/>
                  </a:schemeClr>
                </a:solidFill>
                <a:latin typeface="Times New Roman" panose="02020603050405020304"/>
                <a:cs typeface="Times New Roman" panose="02020603050405020304"/>
              </a:rPr>
              <a:t>implementare</a:t>
            </a:r>
            <a:r>
              <a:rPr lang="en-US" sz="2000" b="1">
                <a:solidFill>
                  <a:schemeClr val="bg1">
                    <a:lumMod val="50000"/>
                  </a:schemeClr>
                </a:solidFill>
                <a:latin typeface="Times New Roman" panose="02020603050405020304"/>
                <a:cs typeface="Times New Roman" panose="02020603050405020304"/>
              </a:rPr>
              <a:t> play */ </a:t>
            </a:r>
            <a:r>
              <a:rPr lang="en-US" sz="2000" b="1">
                <a:solidFill>
                  <a:srgbClr val="800080"/>
                </a:solidFill>
                <a:latin typeface="Times New Roman" panose="02020603050405020304"/>
                <a:cs typeface="Times New Roman" panose="02020603050405020304"/>
              </a:rPr>
              <a:t>};</a:t>
            </a:r>
            <a:endParaRPr lang="en-US">
              <a:latin typeface="Times New Roman" panose="02020603050405020304"/>
            </a:endParaRPr>
          </a:p>
          <a:p>
            <a:pPr>
              <a:defRPr/>
            </a:pP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class</a:t>
            </a:r>
            <a:r>
              <a:rPr lang="en-US" sz="2000" b="1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>
                <a:latin typeface="Times New Roman" panose="02020603050405020304"/>
                <a:cs typeface="Times New Roman" panose="02020603050405020304"/>
              </a:rPr>
              <a:t>Orchestra</a:t>
            </a:r>
            <a:r>
              <a:rPr lang="en-US" sz="2000" b="1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anose="02020603050405020304"/>
                <a:cs typeface="Times New Roman" panose="02020603050405020304"/>
              </a:rPr>
              <a:t>{</a:t>
            </a:r>
            <a:endParaRPr lang="en-US" sz="2000">
              <a:solidFill>
                <a:srgbClr val="800080"/>
              </a:solidFill>
              <a:latin typeface="Times New Roman" panose="02020603050405020304"/>
              <a:cs typeface="Times New Roman" panose="02020603050405020304"/>
            </a:endParaRPr>
          </a:p>
          <a:p>
            <a:pPr>
              <a:defRPr/>
            </a:pP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    std::vector&lt;Instrument*&gt; 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instruments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;</a:t>
            </a:r>
          </a:p>
          <a:p>
            <a:pPr>
              <a:defRPr/>
            </a:pP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public:    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Orchestra() = default;</a:t>
            </a:r>
          </a:p>
          <a:p>
            <a:pPr>
              <a:defRPr/>
            </a:pP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    Orchestra(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const 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Orchestra&amp; other) {</a:t>
            </a:r>
          </a:p>
          <a:p>
            <a:pPr>
              <a:defRPr/>
            </a:pP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        for(const auto&amp; 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inst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 : 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other.instruments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)</a:t>
            </a:r>
          </a:p>
          <a:p>
            <a:pPr>
              <a:defRPr/>
            </a:pP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            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if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(auto* wind = 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dynamic_cast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&lt;Wind*&gt;(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inst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))</a:t>
            </a:r>
          </a:p>
          <a:p>
            <a:pPr>
              <a:defRPr/>
            </a:pP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                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instruments.push_back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(new Wind(*wind));</a:t>
            </a:r>
          </a:p>
          <a:p>
            <a:pPr>
              <a:defRPr/>
            </a:pP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            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else if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// 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etc</a:t>
            </a:r>
            <a:endParaRPr lang="en-US" sz="2000">
              <a:solidFill>
                <a:schemeClr val="tx1"/>
              </a:solidFill>
              <a:latin typeface="Times New Roman" panose="02020603050405020304"/>
              <a:cs typeface="Times New Roman" panose="02020603050405020304"/>
            </a:endParaRPr>
          </a:p>
          <a:p>
            <a:pPr>
              <a:defRPr/>
            </a:pP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}</a:t>
            </a:r>
            <a:r>
              <a:rPr lang="en-US" sz="2000">
                <a:solidFill>
                  <a:srgbClr val="800080"/>
                </a:solidFill>
                <a:latin typeface="Times New Roman" panose="02020603050405020304"/>
                <a:cs typeface="Times New Roman" panose="02020603050405020304"/>
              </a:rPr>
              <a:t>};</a:t>
            </a:r>
            <a:endParaRPr lang="en-US">
              <a:latin typeface="Times New Roman" panose="02020603050405020304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defRPr/>
            </a:pPr>
            <a:endParaRPr lang="en-US" sz="2000"/>
          </a:p>
        </p:txBody>
      </p:sp>
      <p:sp>
        <p:nvSpPr>
          <p:cNvPr id="3" name="Google Shape;598;p57"/>
          <p:cNvSpPr>
            <a:spLocks noChangeArrowheads="1"/>
          </p:cNvSpPr>
          <p:nvPr/>
        </p:nvSpPr>
        <p:spPr bwMode="auto">
          <a:xfrm>
            <a:off x="2332235" y="827088"/>
            <a:ext cx="5524511" cy="42504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10075" rIns="0" bIns="10075" anchor="t"/>
          <a:lstStyle/>
          <a:p>
            <a:pPr algn="ctr">
              <a:buClr>
                <a:srgbClr val="000000"/>
              </a:buClr>
              <a:buSzPts val="2000"/>
              <a:buFont typeface="Arial" panose="020B0604020202020204" pitchFamily="34" charset="0"/>
              <a:buNone/>
            </a:pPr>
            <a:r>
              <a:rPr lang="en-US" sz="2000" b="1">
                <a:latin typeface="Arial" panose="020B0604020202020204"/>
                <a:cs typeface="Arial" panose="020B0604020202020204"/>
              </a:rPr>
              <a:t>1. </a:t>
            </a:r>
            <a:r>
              <a:rPr lang="en-US" sz="2000" b="1" err="1">
                <a:latin typeface="Arial" panose="020B0604020202020204"/>
                <a:cs typeface="Arial" panose="020B0604020202020204"/>
              </a:rPr>
              <a:t>Moștenire</a:t>
            </a:r>
            <a:r>
              <a:rPr lang="en-US" sz="2000" b="1">
                <a:latin typeface="Arial" panose="020B0604020202020204"/>
                <a:cs typeface="Arial" panose="020B0604020202020204"/>
              </a:rPr>
              <a:t>, </a:t>
            </a:r>
            <a:r>
              <a:rPr lang="en-US" sz="2000" b="1" err="1">
                <a:latin typeface="Arial" panose="020B0604020202020204"/>
                <a:cs typeface="Arial" panose="020B0604020202020204"/>
              </a:rPr>
              <a:t>funcții</a:t>
            </a:r>
            <a:r>
              <a:rPr lang="en-US" sz="2000" b="1">
                <a:latin typeface="Arial" panose="020B0604020202020204"/>
                <a:cs typeface="Arial" panose="020B0604020202020204"/>
              </a:rPr>
              <a:t> </a:t>
            </a:r>
            <a:r>
              <a:rPr lang="en-US" sz="2000" b="1" err="1">
                <a:latin typeface="Arial" panose="020B0604020202020204"/>
                <a:cs typeface="Arial" panose="020B0604020202020204"/>
              </a:rPr>
              <a:t>virtuale</a:t>
            </a:r>
            <a:endParaRPr lang="en-US" sz="2000" b="1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Google Shape;805;p74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panose="020B0604020202020204" pitchFamily="34" charset="0"/>
              <a:buNone/>
            </a:pPr>
            <a:fld id="{D21CDE78-C7C1-4250-B45F-831A8C5D6348}" type="slidenum">
              <a:rPr lang="en-US" sz="1500"/>
              <a:t>21</a:t>
            </a:fld>
            <a:endParaRPr lang="en-US" sz="1800"/>
          </a:p>
        </p:txBody>
      </p:sp>
      <p:sp>
        <p:nvSpPr>
          <p:cNvPr id="62467" name="Google Shape;806;p74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00800" tIns="50400" rIns="100800" bIns="50400" anchor="t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</a:pPr>
            <a:r>
              <a:rPr lang="vi-VN" sz="1800" b="1" err="1">
                <a:latin typeface="Arial" panose="020B0604020202020204"/>
                <a:cs typeface="Arial" panose="020B0604020202020204"/>
              </a:rPr>
              <a:t>Facultatea</a:t>
            </a:r>
            <a:r>
              <a:rPr lang="vi-VN" sz="1800" b="1">
                <a:latin typeface="Arial" panose="020B0604020202020204"/>
                <a:cs typeface="Arial" panose="020B0604020202020204"/>
              </a:rPr>
              <a:t> de </a:t>
            </a:r>
            <a:r>
              <a:rPr lang="vi-VN" sz="1800" b="1" err="1">
                <a:latin typeface="Arial" panose="020B0604020202020204"/>
                <a:cs typeface="Arial" panose="020B0604020202020204"/>
              </a:rPr>
              <a:t>Matematică</a:t>
            </a:r>
            <a:r>
              <a:rPr lang="vi-VN" sz="1800" b="1">
                <a:latin typeface="Arial" panose="020B0604020202020204"/>
                <a:cs typeface="Arial" panose="020B0604020202020204"/>
              </a:rPr>
              <a:t> </a:t>
            </a:r>
            <a:r>
              <a:rPr lang="vi-VN" sz="1800" b="1" err="1">
                <a:latin typeface="Arial" panose="020B0604020202020204"/>
                <a:cs typeface="Arial" panose="020B0604020202020204"/>
              </a:rPr>
              <a:t>și</a:t>
            </a:r>
            <a:r>
              <a:rPr lang="vi-VN" sz="1800" b="1">
                <a:latin typeface="Arial" panose="020B0604020202020204"/>
                <a:cs typeface="Arial" panose="020B0604020202020204"/>
              </a:rPr>
              <a:t> </a:t>
            </a:r>
            <a:r>
              <a:rPr lang="vi-VN" sz="1800" b="1" err="1">
                <a:latin typeface="Arial" panose="020B0604020202020204"/>
                <a:cs typeface="Arial" panose="020B0604020202020204"/>
              </a:rPr>
              <a:t>Informatică</a:t>
            </a:r>
            <a:r>
              <a:rPr lang="en-US" sz="1800" b="1">
                <a:latin typeface="Arial" panose="020B0604020202020204"/>
                <a:cs typeface="Arial" panose="020B0604020202020204"/>
              </a:rPr>
              <a:t> </a:t>
            </a:r>
            <a:r>
              <a:rPr lang="en-US" sz="1800" b="1" err="1">
                <a:latin typeface="Arial" panose="020B0604020202020204"/>
                <a:cs typeface="Arial" panose="020B0604020202020204"/>
              </a:rPr>
              <a:t>Universitatea</a:t>
            </a:r>
            <a:r>
              <a:rPr lang="en-US" sz="1800" b="1">
                <a:latin typeface="Arial" panose="020B0604020202020204"/>
                <a:cs typeface="Arial" panose="020B0604020202020204"/>
              </a:rPr>
              <a:t> din </a:t>
            </a:r>
            <a:r>
              <a:rPr lang="en-US" sz="1800" b="1" err="1">
                <a:latin typeface="Arial" panose="020B0604020202020204"/>
                <a:cs typeface="Arial" panose="020B0604020202020204"/>
              </a:rPr>
              <a:t>București</a:t>
            </a:r>
            <a:endParaRPr lang="en-US" sz="1800" err="1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62468" name="Google Shape;807;p74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45" name="Google Shape;808;p74"/>
          <p:cNvSpPr txBox="1">
            <a:spLocks noChangeArrowheads="1"/>
          </p:cNvSpPr>
          <p:nvPr/>
        </p:nvSpPr>
        <p:spPr bwMode="auto">
          <a:xfrm>
            <a:off x="274638" y="1254125"/>
            <a:ext cx="9644267" cy="584352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lIns="91425" tIns="91425" rIns="91425" bIns="91425" anchor="t"/>
          <a:lstStyle/>
          <a:p>
            <a:pPr>
              <a:buClr>
                <a:srgbClr val="000000"/>
              </a:buClr>
              <a:defRPr/>
            </a:pPr>
            <a:r>
              <a:rPr lang="en-US" sz="2400" b="1" i="1" err="1">
                <a:solidFill>
                  <a:srgbClr val="0000FF"/>
                </a:solidFill>
                <a:latin typeface="Arial" panose="020B0604020202020204"/>
                <a:cs typeface="Times New Roman" panose="02020603050405020304"/>
              </a:rPr>
              <a:t>Constructori</a:t>
            </a:r>
            <a:r>
              <a:rPr lang="en-US" sz="2400" b="1" i="1">
                <a:solidFill>
                  <a:srgbClr val="0000FF"/>
                </a:solidFill>
                <a:latin typeface="Arial" panose="020B0604020202020204"/>
                <a:cs typeface="Times New Roman" panose="02020603050405020304"/>
              </a:rPr>
              <a:t> </a:t>
            </a:r>
            <a:r>
              <a:rPr lang="en-US" sz="2400" b="1" i="1" err="1">
                <a:solidFill>
                  <a:srgbClr val="0000FF"/>
                </a:solidFill>
                <a:latin typeface="Arial" panose="020B0604020202020204"/>
                <a:cs typeface="Times New Roman" panose="02020603050405020304"/>
              </a:rPr>
              <a:t>virtuali</a:t>
            </a:r>
            <a:endParaRPr lang="en-US" sz="2400" b="1" i="1">
              <a:solidFill>
                <a:srgbClr val="0000FF"/>
              </a:solidFill>
              <a:latin typeface="Arial" panose="020B0604020202020204"/>
              <a:cs typeface="Times New Roman" panose="02020603050405020304"/>
            </a:endParaRPr>
          </a:p>
          <a:p>
            <a:pPr>
              <a:defRPr/>
            </a:pPr>
            <a:r>
              <a:rPr lang="vi-VN" sz="2000" b="1" err="1">
                <a:latin typeface="Times New Roman" panose="02020603050405020304"/>
                <a:cs typeface="Arial" panose="020B0604020202020204"/>
              </a:rPr>
              <a:t>Problema</a:t>
            </a:r>
            <a:r>
              <a:rPr lang="vi-VN" sz="2000" b="1">
                <a:latin typeface="Times New Roman" panose="02020603050405020304"/>
                <a:cs typeface="Arial" panose="020B0604020202020204"/>
              </a:rPr>
              <a:t> cu "</a:t>
            </a:r>
            <a:r>
              <a:rPr lang="vi-VN" sz="2000" b="1" err="1">
                <a:latin typeface="Times New Roman" panose="02020603050405020304"/>
                <a:cs typeface="Arial" panose="020B0604020202020204"/>
              </a:rPr>
              <a:t>soluția</a:t>
            </a:r>
            <a:r>
              <a:rPr lang="vi-VN" sz="2000" b="1">
                <a:latin typeface="Times New Roman" panose="02020603050405020304"/>
                <a:cs typeface="Arial" panose="020B0604020202020204"/>
              </a:rPr>
              <a:t>" 2: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peste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tot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unde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avem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nevoie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 de o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copie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 a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unui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instrument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 va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trebui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să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avem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ramuri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if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/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else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și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să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facem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 un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dynamic_cast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 (sau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typeid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 +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static_cast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).</a:t>
            </a:r>
          </a:p>
          <a:p>
            <a:pPr>
              <a:defRPr/>
            </a:pPr>
            <a:endParaRPr lang="vi-VN" sz="2000">
              <a:latin typeface="Times New Roman" panose="02020603050405020304"/>
              <a:cs typeface="Arial" panose="020B0604020202020204"/>
            </a:endParaRPr>
          </a:p>
          <a:p>
            <a:pPr>
              <a:defRPr/>
            </a:pPr>
            <a:r>
              <a:rPr lang="vi-VN" sz="2000" err="1">
                <a:latin typeface="Times New Roman" panose="02020603050405020304"/>
                <a:cs typeface="Arial" panose="020B0604020202020204"/>
              </a:rPr>
              <a:t>Pentru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fiecare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nouă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derivată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 va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trebui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să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 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adăugăm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2000" b="1" err="1">
                <a:latin typeface="Times New Roman" panose="02020603050405020304"/>
                <a:cs typeface="Arial" panose="020B0604020202020204"/>
              </a:rPr>
              <a:t>peste</a:t>
            </a:r>
            <a:r>
              <a:rPr lang="vi-VN" sz="2000" b="1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2000" b="1" err="1">
                <a:latin typeface="Times New Roman" panose="02020603050405020304"/>
                <a:cs typeface="Arial" panose="020B0604020202020204"/>
              </a:rPr>
              <a:t>tot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 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câte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 o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nouă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ramură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if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/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else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.</a:t>
            </a:r>
            <a:endParaRPr lang="vi-VN"/>
          </a:p>
          <a:p>
            <a:pPr>
              <a:defRPr/>
            </a:pPr>
            <a:endParaRPr lang="vi-VN" sz="2000" b="1">
              <a:latin typeface="Times New Roman" panose="02020603050405020304"/>
              <a:cs typeface="Arial" panose="020B0604020202020204"/>
            </a:endParaRPr>
          </a:p>
          <a:p>
            <a:pPr>
              <a:defRPr/>
            </a:pPr>
            <a:r>
              <a:rPr lang="vi-VN" sz="2000" b="1" err="1">
                <a:latin typeface="Times New Roman" panose="02020603050405020304"/>
                <a:cs typeface="Arial" panose="020B0604020202020204"/>
              </a:rPr>
              <a:t>Soluția</a:t>
            </a:r>
            <a:r>
              <a:rPr lang="vi-VN" sz="2000" b="1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2000" b="1" err="1">
                <a:latin typeface="Times New Roman" panose="02020603050405020304"/>
                <a:cs typeface="Arial" panose="020B0604020202020204"/>
              </a:rPr>
              <a:t>corectă</a:t>
            </a:r>
            <a:r>
              <a:rPr lang="vi-VN" sz="2000" b="1">
                <a:latin typeface="Times New Roman" panose="02020603050405020304"/>
                <a:cs typeface="Arial" panose="020B0604020202020204"/>
              </a:rPr>
              <a:t> 1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: nu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permitem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copieri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,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folosim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doar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mutări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.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Dezavantaj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dpdv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didactic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: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necesare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multe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apeluri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std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::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move</a:t>
            </a:r>
            <a:endParaRPr lang="vi-VN" sz="2000" b="1" err="1">
              <a:latin typeface="Times New Roman" panose="02020603050405020304"/>
            </a:endParaRPr>
          </a:p>
          <a:p>
            <a:pPr>
              <a:buClr>
                <a:srgbClr val="000000"/>
              </a:buClr>
              <a:defRPr/>
            </a:pPr>
            <a:endParaRPr lang="en-US" sz="2000" b="1">
              <a:solidFill>
                <a:srgbClr val="800000"/>
              </a:solidFill>
              <a:latin typeface="Times New Roman" panose="02020603050405020304"/>
              <a:cs typeface="Arial" panose="020B0604020202020204"/>
            </a:endParaRP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class</a:t>
            </a:r>
            <a:r>
              <a:rPr lang="en-US" sz="2000" b="1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>
                <a:latin typeface="Times New Roman" panose="02020603050405020304"/>
                <a:cs typeface="Times New Roman" panose="02020603050405020304"/>
              </a:rPr>
              <a:t>Orchestra</a:t>
            </a:r>
            <a:r>
              <a:rPr lang="en-US" sz="2000" b="1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anose="02020603050405020304"/>
                <a:cs typeface="Times New Roman" panose="02020603050405020304"/>
              </a:rPr>
              <a:t>{</a:t>
            </a:r>
            <a:endParaRPr lang="en-US" sz="2000">
              <a:solidFill>
                <a:srgbClr val="800080"/>
              </a:solidFill>
              <a:latin typeface="Times New Roman" panose="02020603050405020304"/>
              <a:cs typeface="Times New Roman" panose="02020603050405020304"/>
            </a:endParaRPr>
          </a:p>
          <a:p>
            <a:pPr>
              <a:defRPr/>
            </a:pP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    std::vector&lt;Instrument*&gt; 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instruments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;</a:t>
            </a:r>
          </a:p>
          <a:p>
            <a:pPr>
              <a:defRPr/>
            </a:pP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public:</a:t>
            </a:r>
            <a:endParaRPr lang="en-US" sz="2000">
              <a:solidFill>
                <a:srgbClr val="800000"/>
              </a:solidFill>
              <a:latin typeface="Times New Roman" panose="02020603050405020304"/>
              <a:cs typeface="Times New Roman" panose="02020603050405020304"/>
            </a:endParaRPr>
          </a:p>
          <a:p>
            <a:pPr>
              <a:defRPr/>
            </a:pP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    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Orchestra() = default;</a:t>
            </a:r>
            <a:endParaRPr lang="en-US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    Orchestra(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const 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Orchestra&amp; other) = delete;</a:t>
            </a:r>
            <a:endParaRPr lang="en-US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    Orchestra&amp; operator=(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const 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Orchestra&amp; other) = delete;</a:t>
            </a:r>
            <a:endParaRPr lang="en-US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    Orchestra(Orchestra&amp;&amp; other) = default;</a:t>
            </a:r>
            <a:endParaRPr lang="en-US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    Orchestra&amp; operator=(Orchestra&amp;&amp; other) = default;</a:t>
            </a:r>
            <a:endParaRPr lang="en-US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    ~Orchestra() = default;</a:t>
            </a:r>
          </a:p>
          <a:p>
            <a:pPr>
              <a:defRPr/>
            </a:pPr>
            <a:r>
              <a:rPr lang="en-US" sz="2000">
                <a:solidFill>
                  <a:srgbClr val="800080"/>
                </a:solidFill>
                <a:latin typeface="Times New Roman" panose="02020603050405020304"/>
                <a:cs typeface="Times New Roman" panose="02020603050405020304"/>
              </a:rPr>
              <a:t>};</a:t>
            </a:r>
            <a:endParaRPr lang="en-US">
              <a:latin typeface="Times New Roman" panose="02020603050405020304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defRPr/>
            </a:pPr>
            <a:endParaRPr lang="en-US" sz="2000"/>
          </a:p>
        </p:txBody>
      </p:sp>
      <p:sp>
        <p:nvSpPr>
          <p:cNvPr id="3" name="Google Shape;598;p57"/>
          <p:cNvSpPr>
            <a:spLocks noChangeArrowheads="1"/>
          </p:cNvSpPr>
          <p:nvPr/>
        </p:nvSpPr>
        <p:spPr bwMode="auto">
          <a:xfrm>
            <a:off x="2332235" y="827088"/>
            <a:ext cx="5524511" cy="42504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10075" rIns="0" bIns="10075" anchor="t"/>
          <a:lstStyle/>
          <a:p>
            <a:pPr algn="ctr">
              <a:buClr>
                <a:srgbClr val="000000"/>
              </a:buClr>
              <a:buSzPts val="2000"/>
              <a:buFont typeface="Arial" panose="020B0604020202020204" pitchFamily="34" charset="0"/>
              <a:buNone/>
            </a:pPr>
            <a:r>
              <a:rPr lang="en-US" sz="2000" b="1">
                <a:latin typeface="Arial" panose="020B0604020202020204"/>
                <a:cs typeface="Arial" panose="020B0604020202020204"/>
              </a:rPr>
              <a:t>1. </a:t>
            </a:r>
            <a:r>
              <a:rPr lang="en-US" sz="2000" b="1" err="1">
                <a:latin typeface="Arial" panose="020B0604020202020204"/>
                <a:cs typeface="Arial" panose="020B0604020202020204"/>
              </a:rPr>
              <a:t>Moștenire</a:t>
            </a:r>
            <a:r>
              <a:rPr lang="en-US" sz="2000" b="1">
                <a:latin typeface="Arial" panose="020B0604020202020204"/>
                <a:cs typeface="Arial" panose="020B0604020202020204"/>
              </a:rPr>
              <a:t>, </a:t>
            </a:r>
            <a:r>
              <a:rPr lang="en-US" sz="2000" b="1" err="1">
                <a:latin typeface="Arial" panose="020B0604020202020204"/>
                <a:cs typeface="Arial" panose="020B0604020202020204"/>
              </a:rPr>
              <a:t>funcții</a:t>
            </a:r>
            <a:r>
              <a:rPr lang="en-US" sz="2000" b="1">
                <a:latin typeface="Arial" panose="020B0604020202020204"/>
                <a:cs typeface="Arial" panose="020B0604020202020204"/>
              </a:rPr>
              <a:t> </a:t>
            </a:r>
            <a:r>
              <a:rPr lang="en-US" sz="2000" b="1" err="1">
                <a:latin typeface="Arial" panose="020B0604020202020204"/>
                <a:cs typeface="Arial" panose="020B0604020202020204"/>
              </a:rPr>
              <a:t>virtuale</a:t>
            </a:r>
            <a:endParaRPr lang="en-US" sz="2000" b="1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Google Shape;805;p74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panose="020B0604020202020204" pitchFamily="34" charset="0"/>
              <a:buNone/>
            </a:pPr>
            <a:fld id="{D21CDE78-C7C1-4250-B45F-831A8C5D6348}" type="slidenum">
              <a:rPr lang="en-US" sz="1500"/>
              <a:t>22</a:t>
            </a:fld>
            <a:endParaRPr lang="en-US" sz="1800"/>
          </a:p>
        </p:txBody>
      </p:sp>
      <p:sp>
        <p:nvSpPr>
          <p:cNvPr id="62467" name="Google Shape;806;p74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00800" tIns="50400" rIns="100800" bIns="50400" anchor="t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</a:pPr>
            <a:r>
              <a:rPr lang="vi-VN" sz="1800" b="1" err="1">
                <a:latin typeface="Arial" panose="020B0604020202020204"/>
                <a:cs typeface="Arial" panose="020B0604020202020204"/>
              </a:rPr>
              <a:t>Facultatea</a:t>
            </a:r>
            <a:r>
              <a:rPr lang="vi-VN" sz="1800" b="1">
                <a:latin typeface="Arial" panose="020B0604020202020204"/>
                <a:cs typeface="Arial" panose="020B0604020202020204"/>
              </a:rPr>
              <a:t> de </a:t>
            </a:r>
            <a:r>
              <a:rPr lang="vi-VN" sz="1800" b="1" err="1">
                <a:latin typeface="Arial" panose="020B0604020202020204"/>
                <a:cs typeface="Arial" panose="020B0604020202020204"/>
              </a:rPr>
              <a:t>Matematică</a:t>
            </a:r>
            <a:r>
              <a:rPr lang="vi-VN" sz="1800" b="1">
                <a:latin typeface="Arial" panose="020B0604020202020204"/>
                <a:cs typeface="Arial" panose="020B0604020202020204"/>
              </a:rPr>
              <a:t> </a:t>
            </a:r>
            <a:r>
              <a:rPr lang="vi-VN" sz="1800" b="1" err="1">
                <a:latin typeface="Arial" panose="020B0604020202020204"/>
                <a:cs typeface="Arial" panose="020B0604020202020204"/>
              </a:rPr>
              <a:t>și</a:t>
            </a:r>
            <a:r>
              <a:rPr lang="vi-VN" sz="1800" b="1">
                <a:latin typeface="Arial" panose="020B0604020202020204"/>
                <a:cs typeface="Arial" panose="020B0604020202020204"/>
              </a:rPr>
              <a:t> </a:t>
            </a:r>
            <a:r>
              <a:rPr lang="vi-VN" sz="1800" b="1" err="1">
                <a:latin typeface="Arial" panose="020B0604020202020204"/>
                <a:cs typeface="Arial" panose="020B0604020202020204"/>
              </a:rPr>
              <a:t>Informatică</a:t>
            </a:r>
            <a:r>
              <a:rPr lang="en-US" sz="1800" b="1">
                <a:latin typeface="Arial" panose="020B0604020202020204"/>
                <a:cs typeface="Arial" panose="020B0604020202020204"/>
              </a:rPr>
              <a:t> </a:t>
            </a:r>
            <a:r>
              <a:rPr lang="en-US" sz="1800" b="1" err="1">
                <a:latin typeface="Arial" panose="020B0604020202020204"/>
                <a:cs typeface="Arial" panose="020B0604020202020204"/>
              </a:rPr>
              <a:t>Universitatea</a:t>
            </a:r>
            <a:r>
              <a:rPr lang="en-US" sz="1800" b="1">
                <a:latin typeface="Arial" panose="020B0604020202020204"/>
                <a:cs typeface="Arial" panose="020B0604020202020204"/>
              </a:rPr>
              <a:t> din </a:t>
            </a:r>
            <a:r>
              <a:rPr lang="en-US" sz="1800" b="1" err="1">
                <a:latin typeface="Arial" panose="020B0604020202020204"/>
                <a:cs typeface="Arial" panose="020B0604020202020204"/>
              </a:rPr>
              <a:t>București</a:t>
            </a:r>
            <a:endParaRPr lang="en-US" sz="1800" err="1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62468" name="Google Shape;807;p74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45" name="Google Shape;808;p74"/>
          <p:cNvSpPr txBox="1">
            <a:spLocks noChangeArrowheads="1"/>
          </p:cNvSpPr>
          <p:nvPr/>
        </p:nvSpPr>
        <p:spPr bwMode="auto">
          <a:xfrm>
            <a:off x="274638" y="1254125"/>
            <a:ext cx="9644267" cy="584352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lIns="91425" tIns="91425" rIns="91425" bIns="91425" anchor="t"/>
          <a:lstStyle/>
          <a:p>
            <a:pPr>
              <a:buClr>
                <a:srgbClr val="000000"/>
              </a:buClr>
              <a:defRPr/>
            </a:pPr>
            <a:r>
              <a:rPr lang="en-US" sz="2400" b="1" i="1" err="1">
                <a:solidFill>
                  <a:srgbClr val="0000FF"/>
                </a:solidFill>
                <a:latin typeface="Arial" panose="020B0604020202020204"/>
                <a:cs typeface="Times New Roman" panose="02020603050405020304"/>
              </a:rPr>
              <a:t>Constructori</a:t>
            </a:r>
            <a:r>
              <a:rPr lang="en-US" sz="2400" b="1" i="1">
                <a:solidFill>
                  <a:srgbClr val="0000FF"/>
                </a:solidFill>
                <a:latin typeface="Arial" panose="020B0604020202020204"/>
                <a:cs typeface="Times New Roman" panose="02020603050405020304"/>
              </a:rPr>
              <a:t> </a:t>
            </a:r>
            <a:r>
              <a:rPr lang="en-US" sz="2400" b="1" i="1" err="1">
                <a:solidFill>
                  <a:srgbClr val="0000FF"/>
                </a:solidFill>
                <a:latin typeface="Arial" panose="020B0604020202020204"/>
                <a:cs typeface="Times New Roman" panose="02020603050405020304"/>
              </a:rPr>
              <a:t>virtuali</a:t>
            </a:r>
            <a:endParaRPr lang="en-US" sz="2400" b="1" i="1">
              <a:solidFill>
                <a:srgbClr val="0000FF"/>
              </a:solidFill>
              <a:latin typeface="Arial" panose="020B0604020202020204"/>
              <a:cs typeface="Times New Roman" panose="02020603050405020304"/>
            </a:endParaRPr>
          </a:p>
          <a:p>
            <a:pPr>
              <a:defRPr/>
            </a:pPr>
            <a:endParaRPr lang="vi-VN" sz="2000" b="1">
              <a:latin typeface="Times New Roman" panose="02020603050405020304"/>
              <a:cs typeface="Arial" panose="020B0604020202020204"/>
            </a:endParaRPr>
          </a:p>
          <a:p>
            <a:pPr>
              <a:defRPr/>
            </a:pPr>
            <a:r>
              <a:rPr lang="vi-VN" sz="2000" b="1" err="1">
                <a:latin typeface="Times New Roman" panose="02020603050405020304"/>
                <a:cs typeface="Arial" panose="020B0604020202020204"/>
              </a:rPr>
              <a:t>Soluția</a:t>
            </a:r>
            <a:r>
              <a:rPr lang="vi-VN" sz="2000" b="1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2000" b="1" err="1">
                <a:latin typeface="Times New Roman" panose="02020603050405020304"/>
                <a:cs typeface="Arial" panose="020B0604020202020204"/>
              </a:rPr>
              <a:t>corectă</a:t>
            </a:r>
            <a:r>
              <a:rPr lang="vi-VN" sz="2000" b="1">
                <a:latin typeface="Times New Roman" panose="02020603050405020304"/>
                <a:cs typeface="Arial" panose="020B0604020202020204"/>
              </a:rPr>
              <a:t> 2 (</a:t>
            </a:r>
            <a:r>
              <a:rPr lang="vi-VN" sz="2000" b="1" err="1">
                <a:latin typeface="Times New Roman" panose="02020603050405020304"/>
                <a:cs typeface="Arial" panose="020B0604020202020204"/>
              </a:rPr>
              <a:t>funcție</a:t>
            </a:r>
            <a:r>
              <a:rPr lang="vi-VN" sz="2000" b="1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2000" b="1" err="1">
                <a:latin typeface="Times New Roman" panose="02020603050405020304"/>
                <a:cs typeface="Arial" panose="020B0604020202020204"/>
              </a:rPr>
              <a:t>clone</a:t>
            </a:r>
            <a:r>
              <a:rPr lang="vi-VN" sz="2000" b="1">
                <a:latin typeface="Times New Roman" panose="02020603050405020304"/>
                <a:cs typeface="Arial" panose="020B0604020202020204"/>
              </a:rPr>
              <a:t>)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: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fiecare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subclasă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ar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trebui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să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știe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să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 se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copieze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pe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sine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.</a:t>
            </a:r>
            <a:endParaRPr lang="vi-VN" sz="2000" b="1">
              <a:latin typeface="Times New Roman" panose="02020603050405020304"/>
            </a:endParaRPr>
          </a:p>
          <a:p>
            <a:pPr>
              <a:defRPr/>
            </a:pPr>
            <a:endParaRPr lang="vi-VN" sz="2000">
              <a:latin typeface="Times New Roman" panose="02020603050405020304"/>
              <a:cs typeface="Arial" panose="020B0604020202020204"/>
            </a:endParaRPr>
          </a:p>
          <a:p>
            <a:pPr>
              <a:defRPr/>
            </a:pPr>
            <a:r>
              <a:rPr lang="vi-VN" sz="2000" err="1">
                <a:latin typeface="Times New Roman" panose="02020603050405020304"/>
                <a:cs typeface="Arial" panose="020B0604020202020204"/>
              </a:rPr>
              <a:t>Având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în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vedere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că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în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clasa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Orchestra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avem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doar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pointeri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 de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tip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bază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,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pentru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copiere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vom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folosi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 o </a:t>
            </a:r>
            <a:r>
              <a:rPr lang="vi-VN" sz="2000" b="1" err="1">
                <a:latin typeface="Times New Roman" panose="02020603050405020304"/>
                <a:cs typeface="Arial" panose="020B0604020202020204"/>
              </a:rPr>
              <a:t>funcție</a:t>
            </a:r>
            <a:r>
              <a:rPr lang="vi-VN" sz="2000" b="1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2000" b="1" err="1">
                <a:latin typeface="Times New Roman" panose="02020603050405020304"/>
                <a:cs typeface="Arial" panose="020B0604020202020204"/>
              </a:rPr>
              <a:t>virtuală</a:t>
            </a:r>
            <a:r>
              <a:rPr lang="vi-VN" sz="2000" b="1">
                <a:latin typeface="Times New Roman" panose="02020603050405020304"/>
                <a:cs typeface="Arial" panose="020B0604020202020204"/>
              </a:rPr>
              <a:t>.</a:t>
            </a:r>
            <a:endParaRPr lang="vi-VN" sz="2000" b="1">
              <a:latin typeface="Times New Roman" panose="02020603050405020304"/>
            </a:endParaRPr>
          </a:p>
          <a:p>
            <a:pPr>
              <a:buClr>
                <a:srgbClr val="000000"/>
              </a:buClr>
              <a:defRPr/>
            </a:pPr>
            <a:endParaRPr lang="en-US" sz="2000" b="1">
              <a:solidFill>
                <a:srgbClr val="800000"/>
              </a:solidFill>
              <a:latin typeface="Times New Roman" panose="02020603050405020304"/>
              <a:cs typeface="Arial" panose="020B0604020202020204"/>
            </a:endParaRPr>
          </a:p>
          <a:p>
            <a:pPr>
              <a:defRPr/>
            </a:pP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class</a:t>
            </a:r>
            <a:r>
              <a:rPr lang="en-US" sz="2000" b="1">
                <a:latin typeface="Times New Roman" panose="02020603050405020304"/>
                <a:cs typeface="Times New Roman" panose="02020603050405020304"/>
              </a:rPr>
              <a:t> </a:t>
            </a:r>
            <a:r>
              <a:rPr lang="en-US" sz="2000">
                <a:latin typeface="Times New Roman" panose="02020603050405020304"/>
                <a:cs typeface="Times New Roman" panose="02020603050405020304"/>
              </a:rPr>
              <a:t>Instrument</a:t>
            </a:r>
            <a:r>
              <a:rPr lang="en-US" sz="2000" b="1">
                <a:latin typeface="Times New Roman" panose="02020603050405020304"/>
                <a:cs typeface="Times New Roman" panose="02020603050405020304"/>
              </a:rPr>
              <a:t> </a:t>
            </a:r>
            <a:r>
              <a:rPr lang="en-US" sz="2000" b="1">
                <a:solidFill>
                  <a:srgbClr val="800080"/>
                </a:solidFill>
                <a:latin typeface="Times New Roman" panose="02020603050405020304"/>
                <a:cs typeface="Times New Roman" panose="02020603050405020304"/>
              </a:rPr>
              <a:t>{</a:t>
            </a:r>
            <a:endParaRPr lang="en-US" sz="2000">
              <a:solidFill>
                <a:srgbClr val="800080"/>
              </a:solidFill>
              <a:latin typeface="Times New Roman" panose="02020603050405020304"/>
              <a:cs typeface="Times New Roman" panose="02020603050405020304"/>
            </a:endParaRPr>
          </a:p>
          <a:p>
            <a:pPr>
              <a:defRPr/>
            </a:pP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public:</a:t>
            </a:r>
            <a:endParaRPr lang="en-US" sz="2000">
              <a:solidFill>
                <a:srgbClr val="800000"/>
              </a:solidFill>
              <a:latin typeface="Times New Roman" panose="02020603050405020304"/>
              <a:cs typeface="Times New Roman" panose="02020603050405020304"/>
            </a:endParaRPr>
          </a:p>
          <a:p>
            <a:pPr>
              <a:defRPr/>
            </a:pP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    virtual</a:t>
            </a:r>
            <a:r>
              <a:rPr lang="en-US" sz="2000">
                <a:latin typeface="Times New Roman" panose="02020603050405020304"/>
                <a:cs typeface="Times New Roman" panose="02020603050405020304"/>
              </a:rPr>
              <a:t> </a:t>
            </a:r>
            <a:r>
              <a:rPr lang="en-US" sz="2000" b="1">
                <a:solidFill>
                  <a:srgbClr val="808030"/>
                </a:solidFill>
                <a:latin typeface="Times New Roman" panose="02020603050405020304"/>
                <a:cs typeface="Times New Roman" panose="02020603050405020304"/>
              </a:rPr>
              <a:t>~</a:t>
            </a:r>
            <a:r>
              <a:rPr lang="en-US" sz="2000">
                <a:latin typeface="Times New Roman" panose="02020603050405020304"/>
                <a:cs typeface="Times New Roman" panose="02020603050405020304"/>
              </a:rPr>
              <a:t>Instrument</a:t>
            </a:r>
            <a:r>
              <a:rPr lang="en-US" sz="2000" b="1">
                <a:solidFill>
                  <a:srgbClr val="808030"/>
                </a:solidFill>
                <a:latin typeface="Times New Roman" panose="02020603050405020304"/>
                <a:cs typeface="Times New Roman" panose="02020603050405020304"/>
              </a:rPr>
              <a:t>()</a:t>
            </a:r>
            <a:r>
              <a:rPr lang="en-US" sz="2000" b="1">
                <a:latin typeface="Times New Roman" panose="02020603050405020304"/>
                <a:cs typeface="Times New Roman" panose="02020603050405020304"/>
              </a:rPr>
              <a:t> </a:t>
            </a:r>
            <a:r>
              <a:rPr lang="en-US" sz="2000" b="1">
                <a:solidFill>
                  <a:srgbClr val="808030"/>
                </a:solidFill>
                <a:latin typeface="Times New Roman" panose="02020603050405020304"/>
                <a:cs typeface="Times New Roman" panose="02020603050405020304"/>
              </a:rPr>
              <a:t>=</a:t>
            </a:r>
            <a:r>
              <a:rPr lang="en-US" sz="2000" b="1">
                <a:latin typeface="Times New Roman" panose="02020603050405020304"/>
                <a:cs typeface="Times New Roman" panose="02020603050405020304"/>
              </a:rPr>
              <a:t> default</a:t>
            </a:r>
            <a:r>
              <a:rPr lang="en-US" sz="2000" b="1">
                <a:solidFill>
                  <a:srgbClr val="800080"/>
                </a:solidFill>
                <a:latin typeface="Times New Roman" panose="02020603050405020304"/>
                <a:cs typeface="Times New Roman" panose="02020603050405020304"/>
              </a:rPr>
              <a:t>;  //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 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sau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= 0</a:t>
            </a:r>
          </a:p>
          <a:p>
            <a:pPr>
              <a:defRPr/>
            </a:pP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    virtual void</a:t>
            </a:r>
            <a:r>
              <a:rPr lang="en-US" sz="2000" b="1">
                <a:latin typeface="Times New Roman" panose="02020603050405020304"/>
                <a:cs typeface="Times New Roman" panose="02020603050405020304"/>
              </a:rPr>
              <a:t> </a:t>
            </a:r>
            <a:r>
              <a:rPr lang="en-US" sz="2000">
                <a:latin typeface="Times New Roman" panose="02020603050405020304"/>
                <a:cs typeface="Times New Roman" panose="02020603050405020304"/>
              </a:rPr>
              <a:t>play</a:t>
            </a:r>
            <a:r>
              <a:rPr lang="en-US" sz="2000" b="1">
                <a:solidFill>
                  <a:srgbClr val="808030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lang="en-US" sz="2000">
                <a:latin typeface="Times New Roman" panose="02020603050405020304"/>
                <a:cs typeface="Times New Roman" panose="02020603050405020304"/>
              </a:rPr>
              <a:t>int</a:t>
            </a:r>
            <a:r>
              <a:rPr lang="en-US" sz="2000" b="1">
                <a:solidFill>
                  <a:srgbClr val="808030"/>
                </a:solidFill>
                <a:latin typeface="Times New Roman" panose="02020603050405020304"/>
                <a:cs typeface="Times New Roman" panose="02020603050405020304"/>
              </a:rPr>
              <a:t>)</a:t>
            </a:r>
            <a:r>
              <a:rPr lang="en-US" sz="2000" b="1">
                <a:latin typeface="Times New Roman" panose="02020603050405020304"/>
                <a:cs typeface="Times New Roman" panose="02020603050405020304"/>
              </a:rPr>
              <a:t> 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const {} </a:t>
            </a:r>
            <a:r>
              <a:rPr lang="en-US" sz="2000">
                <a:solidFill>
                  <a:srgbClr val="800080"/>
                </a:solidFill>
                <a:latin typeface="Times New Roman" panose="02020603050405020304"/>
                <a:cs typeface="Times New Roman" panose="02020603050405020304"/>
              </a:rPr>
              <a:t>};</a:t>
            </a:r>
            <a:endParaRPr lang="en-US"/>
          </a:p>
          <a:p>
            <a:pPr>
              <a:defRPr/>
            </a:pP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    virtual Instrument*</a:t>
            </a:r>
            <a:r>
              <a:rPr lang="en-US" sz="2000" b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 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clone</a:t>
            </a:r>
            <a:r>
              <a:rPr lang="en-US" sz="2000" b="1">
                <a:solidFill>
                  <a:srgbClr val="808030"/>
                </a:solidFill>
                <a:latin typeface="Times New Roman" panose="02020603050405020304"/>
                <a:cs typeface="Times New Roman" panose="02020603050405020304"/>
              </a:rPr>
              <a:t>()</a:t>
            </a:r>
            <a:r>
              <a:rPr lang="en-US" sz="2000" b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 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const = 0; </a:t>
            </a:r>
            <a:r>
              <a:rPr lang="en-US" sz="2000">
                <a:solidFill>
                  <a:srgbClr val="800080"/>
                </a:solidFill>
                <a:latin typeface="Times New Roman" panose="02020603050405020304"/>
                <a:cs typeface="Times New Roman" panose="02020603050405020304"/>
              </a:rPr>
              <a:t>};</a:t>
            </a:r>
            <a:endParaRPr lang="en-US"/>
          </a:p>
          <a:p>
            <a:pPr>
              <a:defRPr/>
            </a:pPr>
            <a:endParaRPr lang="en-US" sz="2000">
              <a:solidFill>
                <a:schemeClr val="tx1"/>
              </a:solidFill>
              <a:latin typeface="Times New Roman" panose="02020603050405020304"/>
              <a:cs typeface="Times New Roman" panose="02020603050405020304"/>
            </a:endParaRPr>
          </a:p>
          <a:p>
            <a:pPr>
              <a:defRPr/>
            </a:pP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class</a:t>
            </a:r>
            <a:r>
              <a:rPr lang="en-US" sz="2000" b="1">
                <a:latin typeface="Times New Roman" panose="02020603050405020304"/>
                <a:cs typeface="Times New Roman" panose="02020603050405020304"/>
              </a:rPr>
              <a:t> </a:t>
            </a:r>
            <a:r>
              <a:rPr lang="en-US" sz="2000">
                <a:latin typeface="Times New Roman" panose="02020603050405020304"/>
                <a:cs typeface="Times New Roman" panose="02020603050405020304"/>
              </a:rPr>
              <a:t>Wind </a:t>
            </a:r>
            <a:r>
              <a:rPr lang="en-US" sz="2000" b="1">
                <a:solidFill>
                  <a:srgbClr val="800080"/>
                </a:solidFill>
                <a:latin typeface="Times New Roman" panose="02020603050405020304"/>
                <a:cs typeface="Times New Roman" panose="02020603050405020304"/>
              </a:rPr>
              <a:t>:</a:t>
            </a:r>
            <a:r>
              <a:rPr lang="en-US" sz="2000" b="1">
                <a:latin typeface="Times New Roman" panose="02020603050405020304"/>
                <a:cs typeface="Times New Roman" panose="02020603050405020304"/>
              </a:rPr>
              <a:t> 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public</a:t>
            </a:r>
            <a:r>
              <a:rPr lang="en-US" sz="2000" b="1">
                <a:latin typeface="Times New Roman" panose="02020603050405020304"/>
                <a:cs typeface="Times New Roman" panose="02020603050405020304"/>
              </a:rPr>
              <a:t> </a:t>
            </a:r>
            <a:r>
              <a:rPr lang="en-US" sz="2000">
                <a:latin typeface="Times New Roman" panose="02020603050405020304"/>
                <a:cs typeface="Times New Roman" panose="02020603050405020304"/>
              </a:rPr>
              <a:t>Instrument</a:t>
            </a:r>
            <a:r>
              <a:rPr lang="en-US" sz="2000" b="1">
                <a:latin typeface="Times New Roman" panose="02020603050405020304"/>
                <a:cs typeface="Times New Roman" panose="02020603050405020304"/>
              </a:rPr>
              <a:t> </a:t>
            </a:r>
            <a:r>
              <a:rPr lang="en-US" sz="2000" b="1">
                <a:solidFill>
                  <a:srgbClr val="800080"/>
                </a:solidFill>
                <a:latin typeface="Times New Roman" panose="02020603050405020304"/>
                <a:cs typeface="Times New Roman" panose="02020603050405020304"/>
              </a:rPr>
              <a:t>{ </a:t>
            </a:r>
            <a:r>
              <a:rPr lang="en-US" sz="2000" b="1">
                <a:solidFill>
                  <a:schemeClr val="bg1">
                    <a:lumMod val="50000"/>
                  </a:schemeClr>
                </a:solidFill>
                <a:latin typeface="Times New Roman" panose="02020603050405020304"/>
                <a:cs typeface="Times New Roman" panose="02020603050405020304"/>
              </a:rPr>
              <a:t>/* </a:t>
            </a:r>
            <a:r>
              <a:rPr lang="en-US" sz="2000" b="1" err="1">
                <a:solidFill>
                  <a:schemeClr val="bg1">
                    <a:lumMod val="50000"/>
                  </a:schemeClr>
                </a:solidFill>
                <a:latin typeface="Times New Roman" panose="02020603050405020304"/>
                <a:cs typeface="Times New Roman" panose="02020603050405020304"/>
              </a:rPr>
              <a:t>implementare</a:t>
            </a:r>
            <a:r>
              <a:rPr lang="en-US" sz="2000" b="1">
                <a:solidFill>
                  <a:schemeClr val="bg1">
                    <a:lumMod val="50000"/>
                  </a:schemeClr>
                </a:solidFill>
                <a:latin typeface="Times New Roman" panose="02020603050405020304"/>
                <a:cs typeface="Times New Roman" panose="02020603050405020304"/>
              </a:rPr>
              <a:t> play */</a:t>
            </a:r>
            <a:endParaRPr lang="en-US" sz="2000">
              <a:solidFill>
                <a:schemeClr val="bg1">
                  <a:lumMod val="50000"/>
                </a:schemeClr>
              </a:solidFill>
              <a:latin typeface="Times New Roman" panose="02020603050405020304"/>
              <a:cs typeface="Times New Roman" panose="02020603050405020304"/>
            </a:endParaRPr>
          </a:p>
          <a:p>
            <a:pPr>
              <a:defRPr/>
            </a:pP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public:  Instrument*</a:t>
            </a:r>
            <a:r>
              <a:rPr lang="en-US" sz="2000" b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 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clone</a:t>
            </a:r>
            <a:r>
              <a:rPr lang="en-US" sz="2000" b="1">
                <a:solidFill>
                  <a:srgbClr val="808030"/>
                </a:solidFill>
                <a:latin typeface="Times New Roman" panose="02020603050405020304"/>
                <a:cs typeface="Times New Roman" panose="02020603050405020304"/>
              </a:rPr>
              <a:t>()</a:t>
            </a:r>
            <a:r>
              <a:rPr lang="en-US" sz="2000" b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 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const override { return new Wind(</a:t>
            </a:r>
            <a:r>
              <a:rPr lang="en-US" sz="2000" b="1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*this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); } </a:t>
            </a:r>
            <a:r>
              <a:rPr lang="en-US" sz="2000">
                <a:solidFill>
                  <a:srgbClr val="800080"/>
                </a:solidFill>
                <a:latin typeface="Times New Roman" panose="02020603050405020304"/>
                <a:cs typeface="Times New Roman" panose="02020603050405020304"/>
              </a:rPr>
              <a:t>};  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// 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apelăm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cc</a:t>
            </a:r>
          </a:p>
          <a:p>
            <a:pPr>
              <a:defRPr/>
            </a:pPr>
            <a:r>
              <a:rPr lang="en-US" sz="2000" b="1">
                <a:solidFill>
                  <a:srgbClr val="800080"/>
                </a:solidFill>
                <a:latin typeface="Times New Roman" panose="02020603050405020304"/>
                <a:cs typeface="Times New Roman" panose="02020603050405020304"/>
              </a:rPr>
              <a:t>};</a:t>
            </a:r>
            <a:endParaRPr lang="en-US" sz="2000">
              <a:solidFill>
                <a:srgbClr val="800080"/>
              </a:solidFill>
              <a:latin typeface="Times New Roman" panose="02020603050405020304"/>
              <a:cs typeface="Times New Roman" panose="02020603050405020304"/>
            </a:endParaRPr>
          </a:p>
          <a:p>
            <a:pPr>
              <a:defRPr/>
            </a:pP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class</a:t>
            </a:r>
            <a:r>
              <a:rPr lang="en-US" sz="2000" b="1">
                <a:latin typeface="Times New Roman" panose="02020603050405020304"/>
                <a:cs typeface="Times New Roman" panose="02020603050405020304"/>
              </a:rPr>
              <a:t> </a:t>
            </a:r>
            <a:r>
              <a:rPr lang="en-US" sz="2000">
                <a:latin typeface="Times New Roman" panose="02020603050405020304"/>
                <a:cs typeface="Times New Roman" panose="02020603050405020304"/>
              </a:rPr>
              <a:t>String </a:t>
            </a:r>
            <a:r>
              <a:rPr lang="en-US" sz="2000" b="1">
                <a:solidFill>
                  <a:srgbClr val="800080"/>
                </a:solidFill>
                <a:latin typeface="Times New Roman" panose="02020603050405020304"/>
                <a:cs typeface="Times New Roman" panose="02020603050405020304"/>
              </a:rPr>
              <a:t>:</a:t>
            </a:r>
            <a:r>
              <a:rPr lang="en-US" sz="2000" b="1">
                <a:latin typeface="Times New Roman" panose="02020603050405020304"/>
                <a:cs typeface="Times New Roman" panose="02020603050405020304"/>
              </a:rPr>
              <a:t> 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public</a:t>
            </a:r>
            <a:r>
              <a:rPr lang="en-US" sz="2000" b="1">
                <a:latin typeface="Times New Roman" panose="02020603050405020304"/>
                <a:cs typeface="Times New Roman" panose="02020603050405020304"/>
              </a:rPr>
              <a:t> </a:t>
            </a:r>
            <a:r>
              <a:rPr lang="en-US" sz="2000">
                <a:latin typeface="Times New Roman" panose="02020603050405020304"/>
                <a:cs typeface="Times New Roman" panose="02020603050405020304"/>
              </a:rPr>
              <a:t>Instrument</a:t>
            </a:r>
            <a:r>
              <a:rPr lang="en-US" sz="2000" b="1">
                <a:latin typeface="Times New Roman" panose="02020603050405020304"/>
                <a:cs typeface="Times New Roman" panose="02020603050405020304"/>
              </a:rPr>
              <a:t> </a:t>
            </a:r>
            <a:r>
              <a:rPr lang="en-US" sz="2000" b="1">
                <a:solidFill>
                  <a:srgbClr val="800080"/>
                </a:solidFill>
                <a:latin typeface="Times New Roman" panose="02020603050405020304"/>
                <a:cs typeface="Times New Roman" panose="02020603050405020304"/>
              </a:rPr>
              <a:t>{ </a:t>
            </a:r>
            <a:r>
              <a:rPr lang="en-US" sz="2000" b="1">
                <a:solidFill>
                  <a:schemeClr val="bg1">
                    <a:lumMod val="50000"/>
                  </a:schemeClr>
                </a:solidFill>
                <a:latin typeface="Times New Roman" panose="02020603050405020304"/>
                <a:cs typeface="Times New Roman" panose="02020603050405020304"/>
              </a:rPr>
              <a:t>/* </a:t>
            </a:r>
            <a:r>
              <a:rPr lang="en-US" sz="2000" b="1" err="1">
                <a:solidFill>
                  <a:schemeClr val="bg1">
                    <a:lumMod val="50000"/>
                  </a:schemeClr>
                </a:solidFill>
                <a:latin typeface="Times New Roman" panose="02020603050405020304"/>
                <a:cs typeface="Times New Roman" panose="02020603050405020304"/>
              </a:rPr>
              <a:t>implementare</a:t>
            </a:r>
            <a:r>
              <a:rPr lang="en-US" sz="2000" b="1">
                <a:solidFill>
                  <a:schemeClr val="bg1">
                    <a:lumMod val="50000"/>
                  </a:schemeClr>
                </a:solidFill>
                <a:latin typeface="Times New Roman" panose="02020603050405020304"/>
                <a:cs typeface="Times New Roman" panose="02020603050405020304"/>
              </a:rPr>
              <a:t> play */</a:t>
            </a:r>
            <a:endParaRPr lang="en-US" sz="2000">
              <a:solidFill>
                <a:schemeClr val="bg1">
                  <a:lumMod val="50000"/>
                </a:schemeClr>
              </a:solidFill>
              <a:latin typeface="Times New Roman" panose="02020603050405020304"/>
              <a:cs typeface="Times New Roman" panose="02020603050405020304"/>
            </a:endParaRPr>
          </a:p>
          <a:p>
            <a:pPr>
              <a:defRPr/>
            </a:pP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public:  Instrument*</a:t>
            </a:r>
            <a:r>
              <a:rPr lang="en-US" sz="2000" b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 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clone</a:t>
            </a:r>
            <a:r>
              <a:rPr lang="en-US" sz="2000" b="1">
                <a:solidFill>
                  <a:srgbClr val="808030"/>
                </a:solidFill>
                <a:latin typeface="Times New Roman" panose="02020603050405020304"/>
                <a:cs typeface="Times New Roman" panose="02020603050405020304"/>
              </a:rPr>
              <a:t>()</a:t>
            </a:r>
            <a:r>
              <a:rPr lang="en-US" sz="2000" b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 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const override { return new String(</a:t>
            </a:r>
            <a:r>
              <a:rPr lang="en-US" sz="2000" b="1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*this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); } </a:t>
            </a:r>
            <a:r>
              <a:rPr lang="en-US" sz="2000">
                <a:solidFill>
                  <a:srgbClr val="800080"/>
                </a:solidFill>
                <a:latin typeface="Times New Roman" panose="02020603050405020304"/>
                <a:cs typeface="Times New Roman" panose="02020603050405020304"/>
              </a:rPr>
              <a:t>};</a:t>
            </a:r>
          </a:p>
          <a:p>
            <a:pPr>
              <a:defRPr/>
            </a:pPr>
            <a:r>
              <a:rPr lang="en-US" sz="2000" b="1">
                <a:solidFill>
                  <a:srgbClr val="800080"/>
                </a:solidFill>
                <a:latin typeface="Times New Roman" panose="02020603050405020304"/>
                <a:cs typeface="Times New Roman" panose="02020603050405020304"/>
              </a:rPr>
              <a:t>};</a:t>
            </a:r>
            <a:endParaRPr lang="en-US"/>
          </a:p>
          <a:p>
            <a:pPr>
              <a:buFont typeface="Arial" panose="020B0604020202020204" pitchFamily="34" charset="0"/>
              <a:buNone/>
              <a:defRPr/>
            </a:pPr>
            <a:endParaRPr lang="en-US" sz="2000"/>
          </a:p>
        </p:txBody>
      </p:sp>
      <p:sp>
        <p:nvSpPr>
          <p:cNvPr id="3" name="Google Shape;598;p57"/>
          <p:cNvSpPr>
            <a:spLocks noChangeArrowheads="1"/>
          </p:cNvSpPr>
          <p:nvPr/>
        </p:nvSpPr>
        <p:spPr bwMode="auto">
          <a:xfrm>
            <a:off x="2332235" y="827088"/>
            <a:ext cx="5524511" cy="42504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10075" rIns="0" bIns="10075" anchor="t"/>
          <a:lstStyle/>
          <a:p>
            <a:pPr algn="ctr">
              <a:buClr>
                <a:srgbClr val="000000"/>
              </a:buClr>
              <a:buSzPts val="2000"/>
              <a:buFont typeface="Arial" panose="020B0604020202020204" pitchFamily="34" charset="0"/>
              <a:buNone/>
            </a:pPr>
            <a:r>
              <a:rPr lang="en-US" sz="2000" b="1">
                <a:latin typeface="Arial" panose="020B0604020202020204"/>
                <a:cs typeface="Arial" panose="020B0604020202020204"/>
              </a:rPr>
              <a:t>1. </a:t>
            </a:r>
            <a:r>
              <a:rPr lang="en-US" sz="2000" b="1" err="1">
                <a:latin typeface="Arial" panose="020B0604020202020204"/>
                <a:cs typeface="Arial" panose="020B0604020202020204"/>
              </a:rPr>
              <a:t>Moștenire</a:t>
            </a:r>
            <a:r>
              <a:rPr lang="en-US" sz="2000" b="1">
                <a:latin typeface="Arial" panose="020B0604020202020204"/>
                <a:cs typeface="Arial" panose="020B0604020202020204"/>
              </a:rPr>
              <a:t>, </a:t>
            </a:r>
            <a:r>
              <a:rPr lang="en-US" sz="2000" b="1" err="1">
                <a:latin typeface="Arial" panose="020B0604020202020204"/>
                <a:cs typeface="Arial" panose="020B0604020202020204"/>
              </a:rPr>
              <a:t>funcții</a:t>
            </a:r>
            <a:r>
              <a:rPr lang="en-US" sz="2000" b="1">
                <a:latin typeface="Arial" panose="020B0604020202020204"/>
                <a:cs typeface="Arial" panose="020B0604020202020204"/>
              </a:rPr>
              <a:t> </a:t>
            </a:r>
            <a:r>
              <a:rPr lang="en-US" sz="2000" b="1" err="1">
                <a:latin typeface="Arial" panose="020B0604020202020204"/>
                <a:cs typeface="Arial" panose="020B0604020202020204"/>
              </a:rPr>
              <a:t>virtuale</a:t>
            </a:r>
            <a:endParaRPr lang="en-US" sz="2000" b="1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Google Shape;805;p74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panose="020B0604020202020204" pitchFamily="34" charset="0"/>
              <a:buNone/>
            </a:pPr>
            <a:fld id="{D21CDE78-C7C1-4250-B45F-831A8C5D6348}" type="slidenum">
              <a:rPr lang="en-US" sz="1500"/>
              <a:t>23</a:t>
            </a:fld>
            <a:endParaRPr lang="en-US" sz="1800"/>
          </a:p>
        </p:txBody>
      </p:sp>
      <p:sp>
        <p:nvSpPr>
          <p:cNvPr id="62467" name="Google Shape;806;p74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00800" tIns="50400" rIns="100800" bIns="50400" anchor="t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</a:pPr>
            <a:r>
              <a:rPr lang="vi-VN" sz="1800" b="1" err="1">
                <a:latin typeface="Arial" panose="020B0604020202020204"/>
                <a:cs typeface="Arial" panose="020B0604020202020204"/>
              </a:rPr>
              <a:t>Facultatea</a:t>
            </a:r>
            <a:r>
              <a:rPr lang="vi-VN" sz="1800" b="1">
                <a:latin typeface="Arial" panose="020B0604020202020204"/>
                <a:cs typeface="Arial" panose="020B0604020202020204"/>
              </a:rPr>
              <a:t> de </a:t>
            </a:r>
            <a:r>
              <a:rPr lang="vi-VN" sz="1800" b="1" err="1">
                <a:latin typeface="Arial" panose="020B0604020202020204"/>
                <a:cs typeface="Arial" panose="020B0604020202020204"/>
              </a:rPr>
              <a:t>Matematică</a:t>
            </a:r>
            <a:r>
              <a:rPr lang="vi-VN" sz="1800" b="1">
                <a:latin typeface="Arial" panose="020B0604020202020204"/>
                <a:cs typeface="Arial" panose="020B0604020202020204"/>
              </a:rPr>
              <a:t> </a:t>
            </a:r>
            <a:r>
              <a:rPr lang="vi-VN" sz="1800" b="1" err="1">
                <a:latin typeface="Arial" panose="020B0604020202020204"/>
                <a:cs typeface="Arial" panose="020B0604020202020204"/>
              </a:rPr>
              <a:t>și</a:t>
            </a:r>
            <a:r>
              <a:rPr lang="vi-VN" sz="1800" b="1">
                <a:latin typeface="Arial" panose="020B0604020202020204"/>
                <a:cs typeface="Arial" panose="020B0604020202020204"/>
              </a:rPr>
              <a:t> </a:t>
            </a:r>
            <a:r>
              <a:rPr lang="vi-VN" sz="1800" b="1" err="1">
                <a:latin typeface="Arial" panose="020B0604020202020204"/>
                <a:cs typeface="Arial" panose="020B0604020202020204"/>
              </a:rPr>
              <a:t>Informatică</a:t>
            </a:r>
            <a:r>
              <a:rPr lang="en-US" sz="1800" b="1">
                <a:latin typeface="Arial" panose="020B0604020202020204"/>
                <a:cs typeface="Arial" panose="020B0604020202020204"/>
              </a:rPr>
              <a:t> </a:t>
            </a:r>
            <a:r>
              <a:rPr lang="en-US" sz="1800" b="1" err="1">
                <a:latin typeface="Arial" panose="020B0604020202020204"/>
                <a:cs typeface="Arial" panose="020B0604020202020204"/>
              </a:rPr>
              <a:t>Universitatea</a:t>
            </a:r>
            <a:r>
              <a:rPr lang="en-US" sz="1800" b="1">
                <a:latin typeface="Arial" panose="020B0604020202020204"/>
                <a:cs typeface="Arial" panose="020B0604020202020204"/>
              </a:rPr>
              <a:t> din </a:t>
            </a:r>
            <a:r>
              <a:rPr lang="en-US" sz="1800" b="1" err="1">
                <a:latin typeface="Arial" panose="020B0604020202020204"/>
                <a:cs typeface="Arial" panose="020B0604020202020204"/>
              </a:rPr>
              <a:t>București</a:t>
            </a:r>
            <a:endParaRPr lang="en-US" sz="1800" err="1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62468" name="Google Shape;807;p74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45" name="Google Shape;808;p74"/>
          <p:cNvSpPr txBox="1">
            <a:spLocks noChangeArrowheads="1"/>
          </p:cNvSpPr>
          <p:nvPr/>
        </p:nvSpPr>
        <p:spPr bwMode="auto">
          <a:xfrm>
            <a:off x="274638" y="1254125"/>
            <a:ext cx="9644267" cy="584352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lIns="91425" tIns="91425" rIns="91425" bIns="91425" anchor="t"/>
          <a:lstStyle/>
          <a:p>
            <a:pPr>
              <a:buClr>
                <a:srgbClr val="000000"/>
              </a:buClr>
              <a:defRPr/>
            </a:pPr>
            <a:r>
              <a:rPr lang="en-US" sz="2400" b="1" i="1" err="1">
                <a:solidFill>
                  <a:srgbClr val="0000FF"/>
                </a:solidFill>
                <a:latin typeface="Arial" panose="020B0604020202020204"/>
                <a:cs typeface="Times New Roman" panose="02020603050405020304"/>
              </a:rPr>
              <a:t>Constructori</a:t>
            </a:r>
            <a:r>
              <a:rPr lang="en-US" sz="2400" b="1" i="1">
                <a:solidFill>
                  <a:srgbClr val="0000FF"/>
                </a:solidFill>
                <a:latin typeface="Arial" panose="020B0604020202020204"/>
                <a:cs typeface="Times New Roman" panose="02020603050405020304"/>
              </a:rPr>
              <a:t> </a:t>
            </a:r>
            <a:r>
              <a:rPr lang="en-US" sz="2400" b="1" i="1" err="1">
                <a:solidFill>
                  <a:srgbClr val="0000FF"/>
                </a:solidFill>
                <a:latin typeface="Arial" panose="020B0604020202020204"/>
                <a:cs typeface="Times New Roman" panose="02020603050405020304"/>
              </a:rPr>
              <a:t>virtuali</a:t>
            </a:r>
            <a:endParaRPr lang="en-US" sz="2400" b="1" i="1">
              <a:solidFill>
                <a:srgbClr val="0000FF"/>
              </a:solidFill>
              <a:latin typeface="Arial" panose="020B0604020202020204"/>
              <a:cs typeface="Times New Roman" panose="02020603050405020304"/>
            </a:endParaRPr>
          </a:p>
          <a:p>
            <a:pPr>
              <a:defRPr/>
            </a:pPr>
            <a:endParaRPr lang="vi-VN" sz="2000" b="1">
              <a:latin typeface="Times New Roman" panose="02020603050405020304"/>
              <a:cs typeface="Arial" panose="020B0604020202020204"/>
            </a:endParaRPr>
          </a:p>
          <a:p>
            <a:pPr>
              <a:defRPr/>
            </a:pPr>
            <a:r>
              <a:rPr lang="vi-VN" sz="2000" b="1" err="1">
                <a:latin typeface="Times New Roman" panose="02020603050405020304"/>
                <a:cs typeface="Arial" panose="020B0604020202020204"/>
              </a:rPr>
              <a:t>Soluția</a:t>
            </a:r>
            <a:r>
              <a:rPr lang="vi-VN" sz="2000" b="1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2000" b="1" err="1">
                <a:latin typeface="Times New Roman" panose="02020603050405020304"/>
                <a:cs typeface="Arial" panose="020B0604020202020204"/>
              </a:rPr>
              <a:t>corectă</a:t>
            </a:r>
            <a:r>
              <a:rPr lang="vi-VN" sz="2000" b="1">
                <a:latin typeface="Times New Roman" panose="02020603050405020304"/>
                <a:cs typeface="Arial" panose="020B0604020202020204"/>
              </a:rPr>
              <a:t> 2 (</a:t>
            </a:r>
            <a:r>
              <a:rPr lang="vi-VN" sz="2000" b="1" err="1">
                <a:latin typeface="Times New Roman" panose="02020603050405020304"/>
                <a:cs typeface="Arial" panose="020B0604020202020204"/>
              </a:rPr>
              <a:t>funcție</a:t>
            </a:r>
            <a:r>
              <a:rPr lang="vi-VN" sz="2000" b="1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2000" b="1" err="1">
                <a:latin typeface="Times New Roman" panose="02020603050405020304"/>
                <a:cs typeface="Arial" panose="020B0604020202020204"/>
              </a:rPr>
              <a:t>clone</a:t>
            </a:r>
            <a:r>
              <a:rPr lang="vi-VN" sz="2000" b="1">
                <a:latin typeface="Times New Roman" panose="02020603050405020304"/>
                <a:cs typeface="Arial" panose="020B0604020202020204"/>
              </a:rPr>
              <a:t>)</a:t>
            </a:r>
            <a:endParaRPr lang="vi-VN" sz="2000">
              <a:latin typeface="Times New Roman" panose="02020603050405020304"/>
              <a:cs typeface="Arial" panose="020B0604020202020204"/>
            </a:endParaRPr>
          </a:p>
          <a:p>
            <a:pPr>
              <a:defRPr/>
            </a:pPr>
            <a:r>
              <a:rPr lang="vi-VN" sz="2000" err="1">
                <a:latin typeface="Times New Roman" panose="02020603050405020304"/>
                <a:cs typeface="Arial" panose="020B0604020202020204"/>
              </a:rPr>
              <a:t>Clasa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Orchestra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 se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transformă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 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în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felul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următor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:</a:t>
            </a:r>
            <a:endParaRPr lang="vi-VN" sz="2000">
              <a:latin typeface="Times New Roman" panose="02020603050405020304"/>
            </a:endParaRPr>
          </a:p>
          <a:p>
            <a:pPr>
              <a:buClr>
                <a:srgbClr val="000000"/>
              </a:buClr>
              <a:defRPr/>
            </a:pPr>
            <a:endParaRPr lang="en-US" sz="2000" b="1">
              <a:solidFill>
                <a:srgbClr val="800000"/>
              </a:solidFill>
              <a:latin typeface="Times New Roman" panose="02020603050405020304"/>
              <a:cs typeface="Arial" panose="020B0604020202020204"/>
            </a:endParaRPr>
          </a:p>
          <a:p>
            <a:pPr>
              <a:defRPr/>
            </a:pP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class</a:t>
            </a:r>
            <a:r>
              <a:rPr lang="en-US" sz="2000" b="1">
                <a:latin typeface="Times New Roman" panose="02020603050405020304"/>
                <a:cs typeface="Times New Roman" panose="02020603050405020304"/>
              </a:rPr>
              <a:t> </a:t>
            </a:r>
            <a:r>
              <a:rPr lang="en-US" sz="2000">
                <a:latin typeface="Times New Roman" panose="02020603050405020304"/>
                <a:cs typeface="Times New Roman" panose="02020603050405020304"/>
              </a:rPr>
              <a:t>Orchestra</a:t>
            </a:r>
            <a:r>
              <a:rPr lang="en-US" sz="2000" b="1">
                <a:latin typeface="Times New Roman" panose="02020603050405020304"/>
                <a:cs typeface="Times New Roman" panose="02020603050405020304"/>
              </a:rPr>
              <a:t> </a:t>
            </a:r>
            <a:r>
              <a:rPr lang="en-US" sz="2000" b="1">
                <a:solidFill>
                  <a:srgbClr val="800080"/>
                </a:solidFill>
                <a:latin typeface="Times New Roman" panose="02020603050405020304"/>
                <a:cs typeface="Times New Roman" panose="02020603050405020304"/>
              </a:rPr>
              <a:t>{</a:t>
            </a:r>
            <a:endParaRPr lang="en-US" sz="2000">
              <a:solidFill>
                <a:srgbClr val="800080"/>
              </a:solidFill>
              <a:latin typeface="Times New Roman" panose="02020603050405020304"/>
              <a:cs typeface="Times New Roman" panose="02020603050405020304"/>
            </a:endParaRPr>
          </a:p>
          <a:p>
            <a:pPr>
              <a:defRPr/>
            </a:pP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    std::vector&lt;Instrument*&gt; 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instruments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;</a:t>
            </a:r>
            <a:endParaRPr lang="en-US" sz="2000">
              <a:solidFill>
                <a:srgbClr val="800000"/>
              </a:solidFill>
              <a:latin typeface="Times New Roman" panose="02020603050405020304"/>
              <a:cs typeface="Times New Roman" panose="02020603050405020304"/>
            </a:endParaRPr>
          </a:p>
          <a:p>
            <a:pPr>
              <a:defRPr/>
            </a:pP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public:</a:t>
            </a:r>
            <a:endParaRPr lang="en-US" sz="2000">
              <a:solidFill>
                <a:srgbClr val="800000"/>
              </a:solidFill>
              <a:latin typeface="Times New Roman" panose="02020603050405020304"/>
              <a:cs typeface="Times New Roman" panose="02020603050405020304"/>
            </a:endParaRPr>
          </a:p>
          <a:p>
            <a:pPr>
              <a:defRPr/>
            </a:pP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    void</a:t>
            </a:r>
            <a:r>
              <a:rPr lang="en-US" sz="2000" b="1">
                <a:latin typeface="Times New Roman" panose="02020603050405020304"/>
                <a:cs typeface="Times New Roman" panose="02020603050405020304"/>
              </a:rPr>
              <a:t> </a:t>
            </a:r>
            <a:r>
              <a:rPr lang="en-US" sz="2000">
                <a:latin typeface="Times New Roman" panose="02020603050405020304"/>
                <a:cs typeface="Times New Roman" panose="02020603050405020304"/>
              </a:rPr>
              <a:t>add</a:t>
            </a:r>
            <a:r>
              <a:rPr lang="en-US" sz="2000" b="1">
                <a:solidFill>
                  <a:srgbClr val="808030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Instrument* 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inst</a:t>
            </a:r>
            <a:r>
              <a:rPr lang="en-US" sz="2000" b="1">
                <a:solidFill>
                  <a:srgbClr val="808030"/>
                </a:solidFill>
                <a:latin typeface="Times New Roman" panose="02020603050405020304"/>
                <a:cs typeface="Times New Roman" panose="02020603050405020304"/>
              </a:rPr>
              <a:t>)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 { 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instruments.push_back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inst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-&gt;clone());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 }</a:t>
            </a:r>
            <a:endParaRPr lang="en-US" sz="2000">
              <a:solidFill>
                <a:srgbClr val="800000"/>
              </a:solidFill>
              <a:latin typeface="Times New Roman" panose="02020603050405020304"/>
              <a:cs typeface="Times New Roman" panose="02020603050405020304"/>
            </a:endParaRPr>
          </a:p>
          <a:p>
            <a:pPr>
              <a:defRPr/>
            </a:pP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    void </a:t>
            </a:r>
            <a:r>
              <a:rPr lang="en-US" sz="2000">
                <a:latin typeface="Times New Roman" panose="02020603050405020304"/>
                <a:cs typeface="Times New Roman" panose="02020603050405020304"/>
              </a:rPr>
              <a:t>rehearse</a:t>
            </a:r>
            <a:r>
              <a:rPr lang="en-US" sz="2000" b="1">
                <a:solidFill>
                  <a:srgbClr val="808030"/>
                </a:solidFill>
                <a:latin typeface="Times New Roman" panose="02020603050405020304"/>
                <a:cs typeface="Times New Roman" panose="02020603050405020304"/>
              </a:rPr>
              <a:t>()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 { for(const auto&amp; 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inst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 : instruments)  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inst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-&gt;play(0);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 }</a:t>
            </a:r>
            <a:endParaRPr lang="en-US" sz="2000">
              <a:solidFill>
                <a:srgbClr val="800000"/>
              </a:solidFill>
              <a:latin typeface="Times New Roman" panose="02020603050405020304"/>
              <a:cs typeface="Times New Roman" panose="02020603050405020304"/>
            </a:endParaRPr>
          </a:p>
          <a:p>
            <a:pPr>
              <a:defRPr/>
            </a:pP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    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Orchestra() = default;</a:t>
            </a:r>
            <a:endParaRPr lang="en-US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    </a:t>
            </a:r>
            <a:r>
              <a:rPr lang="en-US" sz="2000">
                <a:latin typeface="Times New Roman" panose="02020603050405020304"/>
                <a:cs typeface="Times New Roman" panose="02020603050405020304"/>
              </a:rPr>
              <a:t>~Orchestra</a:t>
            </a:r>
            <a:r>
              <a:rPr lang="en-US" sz="2000" b="1">
                <a:solidFill>
                  <a:srgbClr val="808030"/>
                </a:solidFill>
                <a:latin typeface="Times New Roman" panose="02020603050405020304"/>
                <a:cs typeface="Times New Roman" panose="02020603050405020304"/>
              </a:rPr>
              <a:t>()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 { for(auto* 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inst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 : instruments)  delete 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inst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;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 }</a:t>
            </a:r>
            <a:endParaRPr lang="en-US" sz="2000">
              <a:solidFill>
                <a:srgbClr val="800000"/>
              </a:solidFill>
              <a:latin typeface="Times New Roman" panose="02020603050405020304"/>
              <a:cs typeface="Times New Roman" panose="02020603050405020304"/>
            </a:endParaRPr>
          </a:p>
          <a:p>
            <a:pPr>
              <a:defRPr/>
            </a:pP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    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Orchestra(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const 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Orchestra&amp; other) {</a:t>
            </a:r>
          </a:p>
          <a:p>
            <a:pPr>
              <a:defRPr/>
            </a:pP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        for(const auto&amp; 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inst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 : 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other.instruments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)</a:t>
            </a:r>
          </a:p>
          <a:p>
            <a:pPr>
              <a:defRPr/>
            </a:pP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            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instruments.push_back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inst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-&gt;</a:t>
            </a:r>
            <a:r>
              <a:rPr lang="en-US" sz="2000" b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clone()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);    }</a:t>
            </a:r>
          </a:p>
          <a:p>
            <a:pPr>
              <a:defRPr/>
            </a:pPr>
            <a:r>
              <a:rPr lang="en-US" sz="2000">
                <a:solidFill>
                  <a:srgbClr val="800080"/>
                </a:solidFill>
                <a:latin typeface="Times New Roman" panose="02020603050405020304"/>
                <a:cs typeface="Times New Roman" panose="02020603050405020304"/>
              </a:rPr>
              <a:t>};</a:t>
            </a:r>
          </a:p>
          <a:p>
            <a:pPr>
              <a:buFont typeface="Arial" panose="020B0604020202020204" pitchFamily="34" charset="0"/>
              <a:defRPr/>
            </a:pPr>
            <a:endParaRPr lang="en-US" sz="2000"/>
          </a:p>
          <a:p>
            <a:pPr>
              <a:defRPr/>
            </a:pPr>
            <a:r>
              <a:rPr lang="vi-VN" sz="2000" err="1">
                <a:latin typeface="Times New Roman" panose="02020603050405020304"/>
                <a:cs typeface="Times New Roman" panose="02020603050405020304"/>
              </a:rPr>
              <a:t>Apelăm</a:t>
            </a:r>
            <a:r>
              <a:rPr lang="vi-VN" sz="20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vi-VN" sz="2000" err="1">
                <a:latin typeface="Times New Roman" panose="02020603050405020304"/>
                <a:cs typeface="Times New Roman" panose="02020603050405020304"/>
              </a:rPr>
              <a:t>funcția</a:t>
            </a:r>
            <a:r>
              <a:rPr lang="vi-VN" sz="20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vi-VN" sz="2000" err="1">
                <a:latin typeface="Times New Roman" panose="02020603050405020304"/>
                <a:cs typeface="Times New Roman" panose="02020603050405020304"/>
              </a:rPr>
              <a:t>clone</a:t>
            </a:r>
            <a:r>
              <a:rPr lang="vi-VN" sz="20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vi-VN" sz="2000" err="1">
                <a:latin typeface="Times New Roman" panose="02020603050405020304"/>
                <a:cs typeface="Times New Roman" panose="02020603050405020304"/>
              </a:rPr>
              <a:t>și</a:t>
            </a:r>
            <a:r>
              <a:rPr lang="vi-VN" sz="20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vi-VN" sz="2000" err="1">
                <a:latin typeface="Times New Roman" panose="02020603050405020304"/>
                <a:cs typeface="Times New Roman" panose="02020603050405020304"/>
              </a:rPr>
              <a:t>în</a:t>
            </a:r>
            <a:r>
              <a:rPr lang="vi-VN" sz="20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vi-VN" sz="2000" err="1">
                <a:latin typeface="Times New Roman" panose="02020603050405020304"/>
                <a:cs typeface="Times New Roman" panose="02020603050405020304"/>
              </a:rPr>
              <a:t>funcția</a:t>
            </a:r>
            <a:r>
              <a:rPr lang="vi-VN" sz="2000">
                <a:latin typeface="Times New Roman" panose="02020603050405020304"/>
                <a:cs typeface="Times New Roman" panose="02020603050405020304"/>
              </a:rPr>
              <a:t> "</a:t>
            </a:r>
            <a:r>
              <a:rPr lang="vi-VN" sz="2000" err="1">
                <a:latin typeface="Times New Roman" panose="02020603050405020304"/>
                <a:cs typeface="Times New Roman" panose="02020603050405020304"/>
              </a:rPr>
              <a:t>add</a:t>
            </a:r>
            <a:r>
              <a:rPr lang="vi-VN" sz="2000">
                <a:latin typeface="Times New Roman" panose="02020603050405020304"/>
                <a:cs typeface="Times New Roman" panose="02020603050405020304"/>
              </a:rPr>
              <a:t>" </a:t>
            </a:r>
            <a:r>
              <a:rPr lang="vi-VN" sz="2000" err="1">
                <a:latin typeface="Times New Roman" panose="02020603050405020304"/>
                <a:cs typeface="Times New Roman" panose="02020603050405020304"/>
              </a:rPr>
              <a:t>deoarece</a:t>
            </a:r>
            <a:r>
              <a:rPr lang="vi-VN" sz="20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vi-VN" sz="2000" err="1">
                <a:latin typeface="Times New Roman" panose="02020603050405020304"/>
                <a:cs typeface="Times New Roman" panose="02020603050405020304"/>
              </a:rPr>
              <a:t>vrem</a:t>
            </a:r>
            <a:r>
              <a:rPr lang="vi-VN" sz="20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vi-VN" sz="2000" err="1">
                <a:latin typeface="Times New Roman" panose="02020603050405020304"/>
                <a:cs typeface="Times New Roman" panose="02020603050405020304"/>
              </a:rPr>
              <a:t>să</a:t>
            </a:r>
            <a:r>
              <a:rPr lang="vi-VN" sz="2000">
                <a:latin typeface="Times New Roman" panose="02020603050405020304"/>
                <a:cs typeface="Times New Roman" panose="02020603050405020304"/>
              </a:rPr>
              <a:t> </a:t>
            </a:r>
            <a:r>
              <a:rPr lang="vi-VN" sz="2000" err="1">
                <a:latin typeface="Times New Roman" panose="02020603050405020304"/>
                <a:cs typeface="Times New Roman" panose="02020603050405020304"/>
              </a:rPr>
              <a:t>fim</a:t>
            </a:r>
            <a:r>
              <a:rPr lang="vi-VN" sz="20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vi-VN" sz="2000" err="1">
                <a:latin typeface="Times New Roman" panose="02020603050405020304"/>
                <a:cs typeface="Times New Roman" panose="02020603050405020304"/>
              </a:rPr>
              <a:t>siguri</a:t>
            </a:r>
            <a:r>
              <a:rPr lang="vi-VN" sz="20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vi-VN" sz="2000" err="1">
                <a:latin typeface="Times New Roman" panose="02020603050405020304"/>
                <a:cs typeface="Times New Roman" panose="02020603050405020304"/>
              </a:rPr>
              <a:t>că</a:t>
            </a:r>
            <a:r>
              <a:rPr lang="vi-VN" sz="20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vi-VN" sz="2000" err="1">
                <a:latin typeface="Times New Roman" panose="02020603050405020304"/>
                <a:cs typeface="Times New Roman" panose="02020603050405020304"/>
              </a:rPr>
              <a:t>obiectul</a:t>
            </a:r>
            <a:r>
              <a:rPr lang="vi-VN" sz="2000">
                <a:latin typeface="Times New Roman" panose="02020603050405020304"/>
                <a:cs typeface="Times New Roman" panose="02020603050405020304"/>
              </a:rPr>
              <a:t> de </a:t>
            </a:r>
            <a:r>
              <a:rPr lang="vi-VN" sz="2000" err="1">
                <a:latin typeface="Times New Roman" panose="02020603050405020304"/>
                <a:cs typeface="Times New Roman" panose="02020603050405020304"/>
              </a:rPr>
              <a:t>tip</a:t>
            </a:r>
            <a:r>
              <a:rPr lang="vi-VN" sz="20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vi-VN" sz="2000" err="1">
                <a:latin typeface="Times New Roman" panose="02020603050405020304"/>
                <a:cs typeface="Times New Roman" panose="02020603050405020304"/>
              </a:rPr>
              <a:t>Orchestra</a:t>
            </a:r>
            <a:r>
              <a:rPr lang="vi-VN" sz="20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vi-VN" sz="2000" b="1" err="1">
                <a:latin typeface="Times New Roman" panose="02020603050405020304"/>
                <a:cs typeface="Times New Roman" panose="02020603050405020304"/>
              </a:rPr>
              <a:t>deține</a:t>
            </a:r>
            <a:r>
              <a:rPr lang="vi-VN" sz="2000" b="1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vi-VN" sz="2000" b="1" err="1">
                <a:latin typeface="Times New Roman" panose="02020603050405020304"/>
                <a:cs typeface="Times New Roman" panose="02020603050405020304"/>
              </a:rPr>
              <a:t>toate</a:t>
            </a:r>
            <a:r>
              <a:rPr lang="vi-VN" sz="2000" b="1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vi-VN" sz="2000" b="1" err="1">
                <a:latin typeface="Times New Roman" panose="02020603050405020304"/>
                <a:cs typeface="Times New Roman" panose="02020603050405020304"/>
              </a:rPr>
              <a:t>resursele</a:t>
            </a:r>
            <a:r>
              <a:rPr lang="vi-VN" sz="2000" b="1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vi-VN" sz="2000" b="1" err="1">
                <a:latin typeface="Times New Roman" panose="02020603050405020304"/>
                <a:cs typeface="Times New Roman" panose="02020603050405020304"/>
              </a:rPr>
              <a:t>sale</a:t>
            </a:r>
            <a:r>
              <a:rPr lang="vi-VN" sz="2000">
                <a:latin typeface="Times New Roman" panose="02020603050405020304"/>
                <a:cs typeface="Times New Roman" panose="02020603050405020304"/>
              </a:rPr>
              <a:t>, </a:t>
            </a:r>
            <a:r>
              <a:rPr lang="vi-VN" sz="2000" err="1">
                <a:latin typeface="Times New Roman" panose="02020603050405020304"/>
                <a:cs typeface="Times New Roman" panose="02020603050405020304"/>
              </a:rPr>
              <a:t>deci</a:t>
            </a:r>
            <a:r>
              <a:rPr lang="vi-VN" sz="2000">
                <a:latin typeface="Times New Roman" panose="02020603050405020304"/>
                <a:cs typeface="Times New Roman" panose="02020603050405020304"/>
              </a:rPr>
              <a:t> nu </a:t>
            </a:r>
            <a:r>
              <a:rPr lang="vi-VN" sz="2000" err="1">
                <a:latin typeface="Times New Roman" panose="02020603050405020304"/>
                <a:cs typeface="Times New Roman" panose="02020603050405020304"/>
              </a:rPr>
              <a:t>depinde</a:t>
            </a:r>
            <a:r>
              <a:rPr lang="vi-VN" sz="2000">
                <a:latin typeface="Times New Roman" panose="02020603050405020304"/>
                <a:cs typeface="Times New Roman" panose="02020603050405020304"/>
              </a:rPr>
              <a:t> de </a:t>
            </a:r>
            <a:r>
              <a:rPr lang="vi-VN" sz="2000" err="1">
                <a:latin typeface="Times New Roman" panose="02020603050405020304"/>
                <a:cs typeface="Times New Roman" panose="02020603050405020304"/>
              </a:rPr>
              <a:t>ce</a:t>
            </a:r>
            <a:r>
              <a:rPr lang="vi-VN" sz="2000">
                <a:latin typeface="Times New Roman" panose="02020603050405020304"/>
                <a:cs typeface="Times New Roman" panose="02020603050405020304"/>
              </a:rPr>
              <a:t> se va </a:t>
            </a:r>
            <a:r>
              <a:rPr lang="vi-VN" sz="2000" err="1">
                <a:latin typeface="Times New Roman" panose="02020603050405020304"/>
                <a:cs typeface="Times New Roman" panose="02020603050405020304"/>
              </a:rPr>
              <a:t>întâmpla</a:t>
            </a:r>
            <a:r>
              <a:rPr lang="vi-VN" sz="2000">
                <a:latin typeface="Times New Roman" panose="02020603050405020304"/>
                <a:cs typeface="Times New Roman" panose="02020603050405020304"/>
              </a:rPr>
              <a:t> cu </a:t>
            </a:r>
            <a:r>
              <a:rPr lang="vi-VN" sz="2000" err="1">
                <a:latin typeface="Times New Roman" panose="02020603050405020304"/>
                <a:cs typeface="Times New Roman" panose="02020603050405020304"/>
              </a:rPr>
              <a:t>parametrii</a:t>
            </a:r>
            <a:r>
              <a:rPr lang="vi-VN" sz="2000">
                <a:latin typeface="Times New Roman" panose="02020603050405020304"/>
                <a:cs typeface="Times New Roman" panose="02020603050405020304"/>
              </a:rPr>
              <a:t>.</a:t>
            </a:r>
          </a:p>
        </p:txBody>
      </p:sp>
      <p:sp>
        <p:nvSpPr>
          <p:cNvPr id="3" name="Google Shape;598;p57"/>
          <p:cNvSpPr>
            <a:spLocks noChangeArrowheads="1"/>
          </p:cNvSpPr>
          <p:nvPr/>
        </p:nvSpPr>
        <p:spPr bwMode="auto">
          <a:xfrm>
            <a:off x="2332235" y="827088"/>
            <a:ext cx="5524511" cy="42504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10075" rIns="0" bIns="10075" anchor="t"/>
          <a:lstStyle/>
          <a:p>
            <a:pPr algn="ctr">
              <a:buClr>
                <a:srgbClr val="000000"/>
              </a:buClr>
              <a:buSzPts val="2000"/>
              <a:buFont typeface="Arial" panose="020B0604020202020204" pitchFamily="34" charset="0"/>
              <a:buNone/>
            </a:pPr>
            <a:r>
              <a:rPr lang="en-US" sz="2000" b="1">
                <a:latin typeface="Arial" panose="020B0604020202020204"/>
                <a:cs typeface="Arial" panose="020B0604020202020204"/>
              </a:rPr>
              <a:t>1. </a:t>
            </a:r>
            <a:r>
              <a:rPr lang="en-US" sz="2000" b="1" err="1">
                <a:latin typeface="Arial" panose="020B0604020202020204"/>
                <a:cs typeface="Arial" panose="020B0604020202020204"/>
              </a:rPr>
              <a:t>Moștenire</a:t>
            </a:r>
            <a:r>
              <a:rPr lang="en-US" sz="2000" b="1">
                <a:latin typeface="Arial" panose="020B0604020202020204"/>
                <a:cs typeface="Arial" panose="020B0604020202020204"/>
              </a:rPr>
              <a:t>, </a:t>
            </a:r>
            <a:r>
              <a:rPr lang="en-US" sz="2000" b="1" err="1">
                <a:latin typeface="Arial" panose="020B0604020202020204"/>
                <a:cs typeface="Arial" panose="020B0604020202020204"/>
              </a:rPr>
              <a:t>funcții</a:t>
            </a:r>
            <a:r>
              <a:rPr lang="en-US" sz="2000" b="1">
                <a:latin typeface="Arial" panose="020B0604020202020204"/>
                <a:cs typeface="Arial" panose="020B0604020202020204"/>
              </a:rPr>
              <a:t> </a:t>
            </a:r>
            <a:r>
              <a:rPr lang="en-US" sz="2000" b="1" err="1">
                <a:latin typeface="Arial" panose="020B0604020202020204"/>
                <a:cs typeface="Arial" panose="020B0604020202020204"/>
              </a:rPr>
              <a:t>virtuale</a:t>
            </a:r>
            <a:endParaRPr lang="en-US" sz="2000" b="1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Google Shape;805;p74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panose="020B0604020202020204" pitchFamily="34" charset="0"/>
              <a:buNone/>
            </a:pPr>
            <a:fld id="{D21CDE78-C7C1-4250-B45F-831A8C5D6348}" type="slidenum">
              <a:rPr lang="en-US" sz="1500"/>
              <a:t>24</a:t>
            </a:fld>
            <a:endParaRPr lang="en-US" sz="1800"/>
          </a:p>
        </p:txBody>
      </p:sp>
      <p:sp>
        <p:nvSpPr>
          <p:cNvPr id="62467" name="Google Shape;806;p74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00800" tIns="50400" rIns="100800" bIns="50400" anchor="t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</a:pPr>
            <a:r>
              <a:rPr lang="vi-VN" sz="1800" b="1" err="1">
                <a:latin typeface="Arial" panose="020B0604020202020204"/>
                <a:cs typeface="Arial" panose="020B0604020202020204"/>
              </a:rPr>
              <a:t>Facultatea</a:t>
            </a:r>
            <a:r>
              <a:rPr lang="vi-VN" sz="1800" b="1">
                <a:latin typeface="Arial" panose="020B0604020202020204"/>
                <a:cs typeface="Arial" panose="020B0604020202020204"/>
              </a:rPr>
              <a:t> de </a:t>
            </a:r>
            <a:r>
              <a:rPr lang="vi-VN" sz="1800" b="1" err="1">
                <a:latin typeface="Arial" panose="020B0604020202020204"/>
                <a:cs typeface="Arial" panose="020B0604020202020204"/>
              </a:rPr>
              <a:t>Matematică</a:t>
            </a:r>
            <a:r>
              <a:rPr lang="vi-VN" sz="1800" b="1">
                <a:latin typeface="Arial" panose="020B0604020202020204"/>
                <a:cs typeface="Arial" panose="020B0604020202020204"/>
              </a:rPr>
              <a:t> </a:t>
            </a:r>
            <a:r>
              <a:rPr lang="vi-VN" sz="1800" b="1" err="1">
                <a:latin typeface="Arial" panose="020B0604020202020204"/>
                <a:cs typeface="Arial" panose="020B0604020202020204"/>
              </a:rPr>
              <a:t>și</a:t>
            </a:r>
            <a:r>
              <a:rPr lang="vi-VN" sz="1800" b="1">
                <a:latin typeface="Arial" panose="020B0604020202020204"/>
                <a:cs typeface="Arial" panose="020B0604020202020204"/>
              </a:rPr>
              <a:t> </a:t>
            </a:r>
            <a:r>
              <a:rPr lang="vi-VN" sz="1800" b="1" err="1">
                <a:latin typeface="Arial" panose="020B0604020202020204"/>
                <a:cs typeface="Arial" panose="020B0604020202020204"/>
              </a:rPr>
              <a:t>Informatică</a:t>
            </a:r>
            <a:r>
              <a:rPr lang="en-US" sz="1800" b="1">
                <a:latin typeface="Arial" panose="020B0604020202020204"/>
                <a:cs typeface="Arial" panose="020B0604020202020204"/>
              </a:rPr>
              <a:t> </a:t>
            </a:r>
            <a:r>
              <a:rPr lang="en-US" sz="1800" b="1" err="1">
                <a:latin typeface="Arial" panose="020B0604020202020204"/>
                <a:cs typeface="Arial" panose="020B0604020202020204"/>
              </a:rPr>
              <a:t>Universitatea</a:t>
            </a:r>
            <a:r>
              <a:rPr lang="en-US" sz="1800" b="1">
                <a:latin typeface="Arial" panose="020B0604020202020204"/>
                <a:cs typeface="Arial" panose="020B0604020202020204"/>
              </a:rPr>
              <a:t> din </a:t>
            </a:r>
            <a:r>
              <a:rPr lang="en-US" sz="1800" b="1" err="1">
                <a:latin typeface="Arial" panose="020B0604020202020204"/>
                <a:cs typeface="Arial" panose="020B0604020202020204"/>
              </a:rPr>
              <a:t>București</a:t>
            </a:r>
            <a:endParaRPr lang="en-US" sz="1800" err="1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62468" name="Google Shape;807;p74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45" name="Google Shape;808;p74"/>
          <p:cNvSpPr txBox="1">
            <a:spLocks noChangeArrowheads="1"/>
          </p:cNvSpPr>
          <p:nvPr/>
        </p:nvSpPr>
        <p:spPr bwMode="auto">
          <a:xfrm>
            <a:off x="274638" y="1254125"/>
            <a:ext cx="9644267" cy="584352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lIns="91425" tIns="91425" rIns="91425" bIns="91425" anchor="t"/>
          <a:lstStyle/>
          <a:p>
            <a:pPr>
              <a:buClr>
                <a:srgbClr val="000000"/>
              </a:buClr>
              <a:defRPr/>
            </a:pPr>
            <a:r>
              <a:rPr lang="en-US" sz="2400" b="1" i="1" err="1">
                <a:solidFill>
                  <a:srgbClr val="0000FF"/>
                </a:solidFill>
                <a:latin typeface="Arial" panose="020B0604020202020204"/>
                <a:cs typeface="Times New Roman" panose="02020603050405020304"/>
              </a:rPr>
              <a:t>Constructori</a:t>
            </a:r>
            <a:r>
              <a:rPr lang="en-US" sz="2400" b="1" i="1">
                <a:solidFill>
                  <a:srgbClr val="0000FF"/>
                </a:solidFill>
                <a:latin typeface="Arial" panose="020B0604020202020204"/>
                <a:cs typeface="Times New Roman" panose="02020603050405020304"/>
              </a:rPr>
              <a:t> </a:t>
            </a:r>
            <a:r>
              <a:rPr lang="en-US" sz="2400" b="1" i="1" err="1">
                <a:solidFill>
                  <a:srgbClr val="0000FF"/>
                </a:solidFill>
                <a:latin typeface="Arial" panose="020B0604020202020204"/>
                <a:cs typeface="Times New Roman" panose="02020603050405020304"/>
              </a:rPr>
              <a:t>virtuali</a:t>
            </a:r>
            <a:endParaRPr lang="en-US" sz="2400" b="1" i="1">
              <a:solidFill>
                <a:srgbClr val="0000FF"/>
              </a:solidFill>
              <a:latin typeface="Arial" panose="020B0604020202020204"/>
              <a:cs typeface="Times New Roman" panose="02020603050405020304"/>
            </a:endParaRPr>
          </a:p>
          <a:p>
            <a:pPr>
              <a:defRPr/>
            </a:pPr>
            <a:endParaRPr lang="vi-VN" sz="2000" b="1">
              <a:latin typeface="Times New Roman" panose="02020603050405020304"/>
              <a:cs typeface="Arial" panose="020B0604020202020204"/>
            </a:endParaRPr>
          </a:p>
          <a:p>
            <a:pPr>
              <a:defRPr/>
            </a:pPr>
            <a:r>
              <a:rPr lang="vi-VN" sz="2000" b="1" err="1">
                <a:latin typeface="Times New Roman" panose="02020603050405020304"/>
                <a:cs typeface="Arial" panose="020B0604020202020204"/>
              </a:rPr>
              <a:t>Soluția</a:t>
            </a:r>
            <a:r>
              <a:rPr lang="vi-VN" sz="2000" b="1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2000" b="1" err="1">
                <a:latin typeface="Times New Roman" panose="02020603050405020304"/>
                <a:cs typeface="Arial" panose="020B0604020202020204"/>
              </a:rPr>
              <a:t>corectă</a:t>
            </a:r>
            <a:r>
              <a:rPr lang="vi-VN" sz="2000" b="1">
                <a:latin typeface="Times New Roman" panose="02020603050405020304"/>
                <a:cs typeface="Arial" panose="020B0604020202020204"/>
              </a:rPr>
              <a:t> 2 (</a:t>
            </a:r>
            <a:r>
              <a:rPr lang="vi-VN" sz="2000" b="1" err="1">
                <a:latin typeface="Times New Roman" panose="02020603050405020304"/>
                <a:cs typeface="Arial" panose="020B0604020202020204"/>
              </a:rPr>
              <a:t>funcție</a:t>
            </a:r>
            <a:r>
              <a:rPr lang="vi-VN" sz="2000" b="1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2000" b="1" err="1">
                <a:latin typeface="Times New Roman" panose="02020603050405020304"/>
                <a:cs typeface="Arial" panose="020B0604020202020204"/>
              </a:rPr>
              <a:t>clone</a:t>
            </a:r>
            <a:r>
              <a:rPr lang="vi-VN" sz="2000" b="1">
                <a:latin typeface="Times New Roman" panose="02020603050405020304"/>
                <a:cs typeface="Arial" panose="020B0604020202020204"/>
              </a:rPr>
              <a:t>)</a:t>
            </a:r>
            <a:endParaRPr lang="vi-VN" sz="2000">
              <a:latin typeface="Times New Roman" panose="02020603050405020304"/>
              <a:cs typeface="Arial" panose="020B0604020202020204"/>
            </a:endParaRPr>
          </a:p>
          <a:p>
            <a:pPr>
              <a:defRPr/>
            </a:pPr>
            <a:r>
              <a:rPr lang="vi-VN" sz="2000" err="1">
                <a:latin typeface="Times New Roman" panose="02020603050405020304"/>
                <a:cs typeface="Arial" panose="020B0604020202020204"/>
              </a:rPr>
              <a:t>Clasa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Orchestra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 se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transformă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 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în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felul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următor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:</a:t>
            </a:r>
            <a:endParaRPr lang="vi-VN" sz="2000">
              <a:latin typeface="Times New Roman" panose="02020603050405020304"/>
            </a:endParaRPr>
          </a:p>
          <a:p>
            <a:pPr>
              <a:buClr>
                <a:srgbClr val="000000"/>
              </a:buClr>
              <a:defRPr/>
            </a:pPr>
            <a:endParaRPr lang="en-US" sz="2000" b="1">
              <a:solidFill>
                <a:srgbClr val="800000"/>
              </a:solidFill>
              <a:latin typeface="Times New Roman" panose="02020603050405020304"/>
              <a:cs typeface="Arial" panose="020B0604020202020204"/>
            </a:endParaRPr>
          </a:p>
          <a:p>
            <a:pPr>
              <a:defRPr/>
            </a:pP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class</a:t>
            </a:r>
            <a:r>
              <a:rPr lang="en-US" sz="2000" b="1">
                <a:latin typeface="Times New Roman" panose="02020603050405020304"/>
                <a:cs typeface="Times New Roman" panose="02020603050405020304"/>
              </a:rPr>
              <a:t> </a:t>
            </a:r>
            <a:r>
              <a:rPr lang="en-US" sz="2000">
                <a:latin typeface="Times New Roman" panose="02020603050405020304"/>
                <a:cs typeface="Times New Roman" panose="02020603050405020304"/>
              </a:rPr>
              <a:t>Orchestra</a:t>
            </a:r>
            <a:r>
              <a:rPr lang="en-US" sz="2000" b="1">
                <a:latin typeface="Times New Roman" panose="02020603050405020304"/>
                <a:cs typeface="Times New Roman" panose="02020603050405020304"/>
              </a:rPr>
              <a:t> </a:t>
            </a:r>
            <a:r>
              <a:rPr lang="en-US" sz="2000" b="1">
                <a:solidFill>
                  <a:srgbClr val="800080"/>
                </a:solidFill>
                <a:latin typeface="Times New Roman" panose="02020603050405020304"/>
                <a:cs typeface="Times New Roman" panose="02020603050405020304"/>
              </a:rPr>
              <a:t>{</a:t>
            </a:r>
            <a:endParaRPr lang="en-US" sz="2000">
              <a:solidFill>
                <a:srgbClr val="800080"/>
              </a:solidFill>
              <a:latin typeface="Times New Roman" panose="02020603050405020304"/>
              <a:cs typeface="Times New Roman" panose="02020603050405020304"/>
            </a:endParaRPr>
          </a:p>
          <a:p>
            <a:pPr>
              <a:defRPr/>
            </a:pP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    std::vector&lt;Instrument*&gt; 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instruments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;</a:t>
            </a:r>
            <a:endParaRPr lang="en-US" sz="2000">
              <a:solidFill>
                <a:srgbClr val="800000"/>
              </a:solidFill>
              <a:latin typeface="Times New Roman" panose="02020603050405020304"/>
              <a:cs typeface="Times New Roman" panose="02020603050405020304"/>
            </a:endParaRPr>
          </a:p>
          <a:p>
            <a:pPr>
              <a:defRPr/>
            </a:pP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public:</a:t>
            </a:r>
            <a:endParaRPr lang="en-US" sz="2000">
              <a:solidFill>
                <a:srgbClr val="800000"/>
              </a:solidFill>
              <a:latin typeface="Times New Roman" panose="02020603050405020304"/>
              <a:cs typeface="Times New Roman" panose="02020603050405020304"/>
            </a:endParaRPr>
          </a:p>
          <a:p>
            <a:pPr>
              <a:defRPr/>
            </a:pP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    void</a:t>
            </a:r>
            <a:r>
              <a:rPr lang="en-US" sz="2000" b="1">
                <a:latin typeface="Times New Roman" panose="02020603050405020304"/>
                <a:cs typeface="Times New Roman" panose="02020603050405020304"/>
              </a:rPr>
              <a:t> </a:t>
            </a:r>
            <a:r>
              <a:rPr lang="en-US" sz="2000">
                <a:latin typeface="Times New Roman" panose="02020603050405020304"/>
                <a:cs typeface="Times New Roman" panose="02020603050405020304"/>
              </a:rPr>
              <a:t>add</a:t>
            </a:r>
            <a:r>
              <a:rPr lang="en-US" sz="2000" b="1">
                <a:solidFill>
                  <a:srgbClr val="808030"/>
                </a:solidFill>
                <a:latin typeface="Times New Roman" panose="02020603050405020304"/>
                <a:cs typeface="Times New Roman" panose="02020603050405020304"/>
              </a:rPr>
              <a:t>(const 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Instrument&amp; 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inst</a:t>
            </a:r>
            <a:r>
              <a:rPr lang="en-US" sz="2000" b="1">
                <a:solidFill>
                  <a:srgbClr val="808030"/>
                </a:solidFill>
                <a:latin typeface="Times New Roman" panose="02020603050405020304"/>
                <a:cs typeface="Times New Roman" panose="02020603050405020304"/>
              </a:rPr>
              <a:t>)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 { 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instruments.push_back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inst.clone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());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 }</a:t>
            </a:r>
            <a:endParaRPr lang="en-US" sz="2000">
              <a:solidFill>
                <a:srgbClr val="800000"/>
              </a:solidFill>
              <a:latin typeface="Times New Roman" panose="02020603050405020304"/>
              <a:cs typeface="Times New Roman" panose="02020603050405020304"/>
            </a:endParaRPr>
          </a:p>
          <a:p>
            <a:pPr>
              <a:defRPr/>
            </a:pP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    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Orchestra() = default;</a:t>
            </a:r>
            <a:endParaRPr lang="en-US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    </a:t>
            </a:r>
            <a:r>
              <a:rPr lang="en-US" sz="2000">
                <a:latin typeface="Times New Roman" panose="02020603050405020304"/>
                <a:cs typeface="Times New Roman" panose="02020603050405020304"/>
              </a:rPr>
              <a:t>~Orchestra</a:t>
            </a:r>
            <a:r>
              <a:rPr lang="en-US" sz="2000" b="1">
                <a:solidFill>
                  <a:srgbClr val="808030"/>
                </a:solidFill>
                <a:latin typeface="Times New Roman" panose="02020603050405020304"/>
                <a:cs typeface="Times New Roman" panose="02020603050405020304"/>
              </a:rPr>
              <a:t>()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 { for(auto* 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inst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 : instruments)  delete 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inst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;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 }</a:t>
            </a:r>
            <a:endParaRPr lang="en-US" sz="2000">
              <a:solidFill>
                <a:srgbClr val="800000"/>
              </a:solidFill>
              <a:latin typeface="Times New Roman" panose="02020603050405020304"/>
              <a:cs typeface="Times New Roman" panose="02020603050405020304"/>
            </a:endParaRPr>
          </a:p>
          <a:p>
            <a:pPr>
              <a:defRPr/>
            </a:pP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    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Orchestra(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const 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Orchestra&amp; other) {</a:t>
            </a:r>
          </a:p>
          <a:p>
            <a:pPr>
              <a:defRPr/>
            </a:pP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        for(const auto&amp; 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inst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 : 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other.instruments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)</a:t>
            </a:r>
          </a:p>
          <a:p>
            <a:pPr>
              <a:defRPr/>
            </a:pP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            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instruments.push_back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inst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-&gt;</a:t>
            </a:r>
            <a:r>
              <a:rPr lang="en-US" sz="2000" b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clone()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);    }</a:t>
            </a:r>
          </a:p>
          <a:p>
            <a:pPr>
              <a:defRPr/>
            </a:pPr>
            <a:r>
              <a:rPr lang="en-US" sz="2000">
                <a:solidFill>
                  <a:srgbClr val="800080"/>
                </a:solidFill>
                <a:latin typeface="Times New Roman" panose="02020603050405020304"/>
                <a:cs typeface="Times New Roman" panose="02020603050405020304"/>
              </a:rPr>
              <a:t>};</a:t>
            </a:r>
          </a:p>
          <a:p>
            <a:pPr>
              <a:defRPr/>
            </a:pP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int</a:t>
            </a:r>
            <a:r>
              <a:rPr lang="en-US" sz="2000" b="1">
                <a:latin typeface="Times New Roman" panose="02020603050405020304"/>
                <a:cs typeface="Times New Roman" panose="02020603050405020304"/>
              </a:rPr>
              <a:t> </a:t>
            </a:r>
            <a:r>
              <a:rPr lang="en-US" sz="2000">
                <a:solidFill>
                  <a:srgbClr val="400000"/>
                </a:solidFill>
                <a:latin typeface="Times New Roman" panose="02020603050405020304"/>
                <a:cs typeface="Times New Roman" panose="02020603050405020304"/>
              </a:rPr>
              <a:t>main</a:t>
            </a:r>
            <a:r>
              <a:rPr lang="en-US" sz="2000" b="1">
                <a:solidFill>
                  <a:srgbClr val="808030"/>
                </a:solidFill>
                <a:latin typeface="Times New Roman" panose="02020603050405020304"/>
                <a:cs typeface="Times New Roman" panose="02020603050405020304"/>
              </a:rPr>
              <a:t>()</a:t>
            </a:r>
            <a:r>
              <a:rPr lang="en-US" sz="2000" b="1">
                <a:latin typeface="Times New Roman" panose="02020603050405020304"/>
                <a:cs typeface="Times New Roman" panose="02020603050405020304"/>
              </a:rPr>
              <a:t> </a:t>
            </a:r>
            <a:r>
              <a:rPr lang="en-US" sz="2000" b="1">
                <a:solidFill>
                  <a:srgbClr val="800080"/>
                </a:solidFill>
                <a:latin typeface="Times New Roman" panose="02020603050405020304"/>
                <a:cs typeface="Times New Roman" panose="02020603050405020304"/>
              </a:rPr>
              <a:t>{</a:t>
            </a:r>
          </a:p>
          <a:p>
            <a:pPr>
              <a:defRPr/>
            </a:pPr>
            <a:r>
              <a:rPr lang="en-US" sz="2000">
                <a:latin typeface="Times New Roman" panose="02020603050405020304"/>
                <a:cs typeface="Times New Roman" panose="02020603050405020304"/>
              </a:rPr>
              <a:t>    Orchestra o1</a:t>
            </a:r>
            <a:r>
              <a:rPr lang="en-US" sz="2000" b="1">
                <a:solidFill>
                  <a:srgbClr val="800080"/>
                </a:solidFill>
                <a:latin typeface="Times New Roman" panose="02020603050405020304"/>
                <a:cs typeface="Times New Roman" panose="02020603050405020304"/>
              </a:rPr>
              <a:t>; </a:t>
            </a:r>
            <a:r>
              <a:rPr lang="en-US" sz="2000" b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  // </a:t>
            </a:r>
            <a:r>
              <a:rPr lang="en-US" sz="2000">
                <a:latin typeface="Times New Roman" panose="02020603050405020304"/>
                <a:cs typeface="Times New Roman" panose="02020603050405020304"/>
              </a:rPr>
              <a:t>o1.add(new Wind)</a:t>
            </a:r>
            <a:r>
              <a:rPr lang="en-US" sz="2000" b="1">
                <a:solidFill>
                  <a:srgbClr val="800080"/>
                </a:solidFill>
                <a:latin typeface="Times New Roman" panose="02020603050405020304"/>
                <a:cs typeface="Times New Roman" panose="02020603050405020304"/>
              </a:rPr>
              <a:t>;  // 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aici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am 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avea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memory leak</a:t>
            </a:r>
            <a:endParaRPr lang="en-US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sz="2000">
                <a:latin typeface="Times New Roman" panose="02020603050405020304"/>
                <a:cs typeface="Times New Roman" panose="02020603050405020304"/>
              </a:rPr>
              <a:t>    String *s1 = new String; o1.add(*s1)</a:t>
            </a:r>
            <a:r>
              <a:rPr lang="en-US" sz="2000" b="1">
                <a:solidFill>
                  <a:srgbClr val="800080"/>
                </a:solidFill>
                <a:latin typeface="Times New Roman" panose="02020603050405020304"/>
                <a:cs typeface="Times New Roman" panose="02020603050405020304"/>
              </a:rPr>
              <a:t>;  delete s1;  </a:t>
            </a:r>
            <a:r>
              <a:rPr lang="en-US" sz="2000" b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// o1 are </a:t>
            </a:r>
            <a:r>
              <a:rPr lang="en-US" sz="2000" b="1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în</a:t>
            </a:r>
            <a:r>
              <a:rPr lang="en-US" sz="2000" b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b="1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continuare</a:t>
            </a:r>
            <a:r>
              <a:rPr lang="en-US" sz="2000" b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 o </a:t>
            </a:r>
            <a:r>
              <a:rPr lang="en-US" sz="2000" b="1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copie</a:t>
            </a:r>
            <a:r>
              <a:rPr lang="en-US" sz="2000" b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 </a:t>
            </a:r>
            <a:r>
              <a:rPr lang="en-US" sz="2000" b="1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lui</a:t>
            </a:r>
            <a:r>
              <a:rPr lang="en-US" sz="2000" b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s1</a:t>
            </a:r>
          </a:p>
          <a:p>
            <a:pPr>
              <a:defRPr/>
            </a:pP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    String s2; o1.add(s2);  /* nu se 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pune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problema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să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facem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delete la o 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variabilă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locală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*/</a:t>
            </a:r>
            <a:endParaRPr lang="en-US" sz="2000" b="1">
              <a:solidFill>
                <a:schemeClr val="tx1"/>
              </a:solidFill>
              <a:latin typeface="Times New Roman" panose="02020603050405020304"/>
              <a:cs typeface="Times New Roman" panose="02020603050405020304"/>
            </a:endParaRPr>
          </a:p>
          <a:p>
            <a:pPr>
              <a:defRPr/>
            </a:pPr>
            <a:r>
              <a:rPr lang="en-US" sz="2000" b="1">
                <a:solidFill>
                  <a:srgbClr val="800080"/>
                </a:solidFill>
                <a:latin typeface="Times New Roman" panose="02020603050405020304"/>
                <a:cs typeface="Times New Roman" panose="02020603050405020304"/>
              </a:rPr>
              <a:t>}</a:t>
            </a:r>
            <a:endParaRPr lang="en-US" sz="2000">
              <a:solidFill>
                <a:srgbClr val="800080"/>
              </a:solidFill>
              <a:latin typeface="Times New Roman" panose="02020603050405020304"/>
              <a:cs typeface="Times New Roman" panose="02020603050405020304"/>
            </a:endParaRPr>
          </a:p>
          <a:p>
            <a:pPr>
              <a:buFont typeface="Arial" panose="020B0604020202020204" pitchFamily="34" charset="0"/>
              <a:defRPr/>
            </a:pPr>
            <a:endParaRPr lang="en-US"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Google Shape;598;p57"/>
          <p:cNvSpPr>
            <a:spLocks noChangeArrowheads="1"/>
          </p:cNvSpPr>
          <p:nvPr/>
        </p:nvSpPr>
        <p:spPr bwMode="auto">
          <a:xfrm>
            <a:off x="2332235" y="827088"/>
            <a:ext cx="5524511" cy="42504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10075" rIns="0" bIns="10075" anchor="t"/>
          <a:lstStyle/>
          <a:p>
            <a:pPr algn="ctr">
              <a:buClr>
                <a:srgbClr val="000000"/>
              </a:buClr>
              <a:buSzPts val="2000"/>
              <a:buFont typeface="Arial" panose="020B0604020202020204" pitchFamily="34" charset="0"/>
              <a:buNone/>
            </a:pPr>
            <a:r>
              <a:rPr lang="en-US" sz="2000" b="1">
                <a:latin typeface="Arial" panose="020B0604020202020204"/>
                <a:cs typeface="Arial" panose="020B0604020202020204"/>
              </a:rPr>
              <a:t>1. </a:t>
            </a:r>
            <a:r>
              <a:rPr lang="en-US" sz="2000" b="1" err="1">
                <a:latin typeface="Arial" panose="020B0604020202020204"/>
                <a:cs typeface="Arial" panose="020B0604020202020204"/>
              </a:rPr>
              <a:t>Moștenire</a:t>
            </a:r>
            <a:r>
              <a:rPr lang="en-US" sz="2000" b="1">
                <a:latin typeface="Arial" panose="020B0604020202020204"/>
                <a:cs typeface="Arial" panose="020B0604020202020204"/>
              </a:rPr>
              <a:t>, </a:t>
            </a:r>
            <a:r>
              <a:rPr lang="en-US" sz="2000" b="1" err="1">
                <a:latin typeface="Arial" panose="020B0604020202020204"/>
                <a:cs typeface="Arial" panose="020B0604020202020204"/>
              </a:rPr>
              <a:t>funcții</a:t>
            </a:r>
            <a:r>
              <a:rPr lang="en-US" sz="2000" b="1">
                <a:latin typeface="Arial" panose="020B0604020202020204"/>
                <a:cs typeface="Arial" panose="020B0604020202020204"/>
              </a:rPr>
              <a:t> </a:t>
            </a:r>
            <a:r>
              <a:rPr lang="en-US" sz="2000" b="1" err="1">
                <a:latin typeface="Arial" panose="020B0604020202020204"/>
                <a:cs typeface="Arial" panose="020B0604020202020204"/>
              </a:rPr>
              <a:t>virtuale</a:t>
            </a:r>
            <a:endParaRPr lang="en-US" sz="2000" b="1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Google Shape;805;p74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panose="020B0604020202020204" pitchFamily="34" charset="0"/>
              <a:buNone/>
            </a:pPr>
            <a:fld id="{D21CDE78-C7C1-4250-B45F-831A8C5D6348}" type="slidenum">
              <a:rPr lang="en-US" sz="1500"/>
              <a:t>25</a:t>
            </a:fld>
            <a:endParaRPr lang="en-US" sz="1800"/>
          </a:p>
        </p:txBody>
      </p:sp>
      <p:sp>
        <p:nvSpPr>
          <p:cNvPr id="62467" name="Google Shape;806;p74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00800" tIns="50400" rIns="100800" bIns="50400" anchor="t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</a:pPr>
            <a:r>
              <a:rPr lang="vi-VN" sz="1800" b="1" err="1">
                <a:latin typeface="Arial" panose="020B0604020202020204"/>
                <a:cs typeface="Arial" panose="020B0604020202020204"/>
              </a:rPr>
              <a:t>Facultatea</a:t>
            </a:r>
            <a:r>
              <a:rPr lang="vi-VN" sz="1800" b="1">
                <a:latin typeface="Arial" panose="020B0604020202020204"/>
                <a:cs typeface="Arial" panose="020B0604020202020204"/>
              </a:rPr>
              <a:t> de </a:t>
            </a:r>
            <a:r>
              <a:rPr lang="vi-VN" sz="1800" b="1" err="1">
                <a:latin typeface="Arial" panose="020B0604020202020204"/>
                <a:cs typeface="Arial" panose="020B0604020202020204"/>
              </a:rPr>
              <a:t>Matematică</a:t>
            </a:r>
            <a:r>
              <a:rPr lang="vi-VN" sz="1800" b="1">
                <a:latin typeface="Arial" panose="020B0604020202020204"/>
                <a:cs typeface="Arial" panose="020B0604020202020204"/>
              </a:rPr>
              <a:t> </a:t>
            </a:r>
            <a:r>
              <a:rPr lang="vi-VN" sz="1800" b="1" err="1">
                <a:latin typeface="Arial" panose="020B0604020202020204"/>
                <a:cs typeface="Arial" panose="020B0604020202020204"/>
              </a:rPr>
              <a:t>și</a:t>
            </a:r>
            <a:r>
              <a:rPr lang="vi-VN" sz="1800" b="1">
                <a:latin typeface="Arial" panose="020B0604020202020204"/>
                <a:cs typeface="Arial" panose="020B0604020202020204"/>
              </a:rPr>
              <a:t> </a:t>
            </a:r>
            <a:r>
              <a:rPr lang="vi-VN" sz="1800" b="1" err="1">
                <a:latin typeface="Arial" panose="020B0604020202020204"/>
                <a:cs typeface="Arial" panose="020B0604020202020204"/>
              </a:rPr>
              <a:t>Informatică</a:t>
            </a:r>
            <a:r>
              <a:rPr lang="en-US" sz="1800" b="1">
                <a:latin typeface="Arial" panose="020B0604020202020204"/>
                <a:cs typeface="Arial" panose="020B0604020202020204"/>
              </a:rPr>
              <a:t> </a:t>
            </a:r>
            <a:r>
              <a:rPr lang="en-US" sz="1800" b="1" err="1">
                <a:latin typeface="Arial" panose="020B0604020202020204"/>
                <a:cs typeface="Arial" panose="020B0604020202020204"/>
              </a:rPr>
              <a:t>Universitatea</a:t>
            </a:r>
            <a:r>
              <a:rPr lang="en-US" sz="1800" b="1">
                <a:latin typeface="Arial" panose="020B0604020202020204"/>
                <a:cs typeface="Arial" panose="020B0604020202020204"/>
              </a:rPr>
              <a:t> din </a:t>
            </a:r>
            <a:r>
              <a:rPr lang="en-US" sz="1800" b="1" err="1">
                <a:latin typeface="Arial" panose="020B0604020202020204"/>
                <a:cs typeface="Arial" panose="020B0604020202020204"/>
              </a:rPr>
              <a:t>București</a:t>
            </a:r>
            <a:endParaRPr lang="en-US" sz="1800" err="1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62468" name="Google Shape;807;p74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45" name="Google Shape;808;p74"/>
          <p:cNvSpPr txBox="1">
            <a:spLocks noChangeArrowheads="1"/>
          </p:cNvSpPr>
          <p:nvPr/>
        </p:nvSpPr>
        <p:spPr bwMode="auto">
          <a:xfrm>
            <a:off x="274638" y="1254125"/>
            <a:ext cx="9644267" cy="584352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lIns="91425" tIns="91425" rIns="91425" bIns="91425" anchor="t"/>
          <a:lstStyle/>
          <a:p>
            <a:pPr>
              <a:buClr>
                <a:srgbClr val="000000"/>
              </a:buClr>
              <a:defRPr/>
            </a:pPr>
            <a:r>
              <a:rPr lang="en-US" sz="2400" b="1" i="1" err="1">
                <a:solidFill>
                  <a:srgbClr val="0000FF"/>
                </a:solidFill>
                <a:latin typeface="Arial" panose="020B0604020202020204"/>
                <a:cs typeface="Times New Roman" panose="02020603050405020304"/>
              </a:rPr>
              <a:t>Constructori</a:t>
            </a:r>
            <a:r>
              <a:rPr lang="en-US" sz="2400" b="1" i="1">
                <a:solidFill>
                  <a:srgbClr val="0000FF"/>
                </a:solidFill>
                <a:latin typeface="Arial" panose="020B0604020202020204"/>
                <a:cs typeface="Times New Roman" panose="02020603050405020304"/>
              </a:rPr>
              <a:t> </a:t>
            </a:r>
            <a:r>
              <a:rPr lang="en-US" sz="2400" b="1" i="1" err="1">
                <a:solidFill>
                  <a:srgbClr val="0000FF"/>
                </a:solidFill>
                <a:latin typeface="Arial" panose="020B0604020202020204"/>
                <a:cs typeface="Times New Roman" panose="02020603050405020304"/>
              </a:rPr>
              <a:t>virtuali</a:t>
            </a:r>
            <a:endParaRPr lang="en-US" sz="2400" b="1" i="1">
              <a:solidFill>
                <a:srgbClr val="0000FF"/>
              </a:solidFill>
              <a:latin typeface="Arial" panose="020B0604020202020204"/>
              <a:cs typeface="Times New Roman" panose="02020603050405020304"/>
            </a:endParaRPr>
          </a:p>
          <a:p>
            <a:pPr>
              <a:defRPr/>
            </a:pPr>
            <a:endParaRPr lang="vi-VN" sz="2000" b="1">
              <a:latin typeface="Times New Roman" panose="02020603050405020304"/>
              <a:cs typeface="Arial" panose="020B0604020202020204"/>
            </a:endParaRPr>
          </a:p>
          <a:p>
            <a:pPr>
              <a:defRPr/>
            </a:pPr>
            <a:r>
              <a:rPr lang="vi-VN" sz="2000" b="1" err="1">
                <a:latin typeface="Times New Roman" panose="02020603050405020304"/>
                <a:cs typeface="Arial" panose="020B0604020202020204"/>
              </a:rPr>
              <a:t>Este</a:t>
            </a:r>
            <a:r>
              <a:rPr lang="vi-VN" sz="2000" b="1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2000" b="1" err="1">
                <a:latin typeface="Times New Roman" panose="02020603050405020304"/>
                <a:cs typeface="Arial" panose="020B0604020202020204"/>
              </a:rPr>
              <a:t>corect</a:t>
            </a:r>
            <a:r>
              <a:rPr lang="vi-VN" sz="2000" b="1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2000" b="1" err="1">
                <a:latin typeface="Times New Roman" panose="02020603050405020304"/>
                <a:cs typeface="Arial" panose="020B0604020202020204"/>
              </a:rPr>
              <a:t>acum</a:t>
            </a:r>
            <a:r>
              <a:rPr lang="vi-VN" sz="2000" b="1">
                <a:latin typeface="Times New Roman" panose="02020603050405020304"/>
                <a:cs typeface="Arial" panose="020B0604020202020204"/>
              </a:rPr>
              <a:t>?</a:t>
            </a:r>
            <a:endParaRPr lang="vi-VN"/>
          </a:p>
          <a:p>
            <a:pPr>
              <a:defRPr/>
            </a:pPr>
            <a:r>
              <a:rPr lang="vi-VN" sz="2000" err="1">
                <a:latin typeface="Times New Roman" panose="02020603050405020304"/>
                <a:cs typeface="Arial" panose="020B0604020202020204"/>
              </a:rPr>
              <a:t>Copierile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funcționează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,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dar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 nu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și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atribuirile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:</a:t>
            </a:r>
            <a:endParaRPr lang="vi-VN" sz="2000">
              <a:latin typeface="Times New Roman" panose="02020603050405020304"/>
            </a:endParaRPr>
          </a:p>
          <a:p>
            <a:pPr>
              <a:defRPr/>
            </a:pPr>
            <a:endParaRPr lang="en-US" sz="2000" b="1">
              <a:solidFill>
                <a:srgbClr val="800000"/>
              </a:solidFill>
              <a:latin typeface="Times New Roman" panose="02020603050405020304"/>
              <a:cs typeface="Times New Roman" panose="02020603050405020304"/>
            </a:endParaRPr>
          </a:p>
          <a:p>
            <a:pPr>
              <a:defRPr/>
            </a:pP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int</a:t>
            </a:r>
            <a:r>
              <a:rPr lang="en-US" sz="2000" b="1">
                <a:latin typeface="Times New Roman" panose="02020603050405020304"/>
                <a:cs typeface="Times New Roman" panose="02020603050405020304"/>
              </a:rPr>
              <a:t> </a:t>
            </a:r>
            <a:r>
              <a:rPr lang="en-US" sz="2000">
                <a:solidFill>
                  <a:srgbClr val="400000"/>
                </a:solidFill>
                <a:latin typeface="Times New Roman" panose="02020603050405020304"/>
                <a:cs typeface="Times New Roman" panose="02020603050405020304"/>
              </a:rPr>
              <a:t>main</a:t>
            </a:r>
            <a:r>
              <a:rPr lang="en-US" sz="2000" b="1">
                <a:solidFill>
                  <a:srgbClr val="808030"/>
                </a:solidFill>
                <a:latin typeface="Times New Roman" panose="02020603050405020304"/>
                <a:cs typeface="Times New Roman" panose="02020603050405020304"/>
              </a:rPr>
              <a:t>()</a:t>
            </a:r>
            <a:r>
              <a:rPr lang="en-US" sz="2000" b="1">
                <a:latin typeface="Times New Roman" panose="02020603050405020304"/>
                <a:cs typeface="Times New Roman" panose="02020603050405020304"/>
              </a:rPr>
              <a:t> </a:t>
            </a:r>
            <a:r>
              <a:rPr lang="en-US" sz="2000" b="1">
                <a:solidFill>
                  <a:srgbClr val="800080"/>
                </a:solidFill>
                <a:latin typeface="Times New Roman" panose="02020603050405020304"/>
                <a:cs typeface="Times New Roman" panose="02020603050405020304"/>
              </a:rPr>
              <a:t>{</a:t>
            </a:r>
            <a:endParaRPr lang="en-US"/>
          </a:p>
          <a:p>
            <a:pPr>
              <a:defRPr/>
            </a:pPr>
            <a:r>
              <a:rPr lang="en-US" sz="2000">
                <a:latin typeface="Times New Roman" panose="02020603050405020304"/>
                <a:cs typeface="Times New Roman" panose="02020603050405020304"/>
              </a:rPr>
              <a:t>    Orchestra o1</a:t>
            </a:r>
            <a:r>
              <a:rPr lang="en-US" sz="2000" b="1">
                <a:solidFill>
                  <a:srgbClr val="800080"/>
                </a:solidFill>
                <a:latin typeface="Times New Roman" panose="02020603050405020304"/>
                <a:cs typeface="Times New Roman" panose="02020603050405020304"/>
              </a:rPr>
              <a:t>;</a:t>
            </a:r>
            <a:endParaRPr lang="en-US" sz="2000" b="1">
              <a:latin typeface="Times New Roman" panose="02020603050405020304"/>
              <a:cs typeface="Times New Roman" panose="02020603050405020304"/>
            </a:endParaRPr>
          </a:p>
          <a:p>
            <a:pPr>
              <a:defRPr/>
            </a:pPr>
            <a:r>
              <a:rPr lang="en-US" sz="2000">
                <a:latin typeface="Times New Roman" panose="02020603050405020304"/>
                <a:cs typeface="Times New Roman" panose="02020603050405020304"/>
              </a:rPr>
              <a:t> 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  </a:t>
            </a:r>
            <a:r>
              <a:rPr lang="en-US" sz="2000">
                <a:latin typeface="Times New Roman" panose="02020603050405020304"/>
                <a:cs typeface="Times New Roman" panose="02020603050405020304"/>
              </a:rPr>
              <a:t>String 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s; o1.add(s);</a:t>
            </a:r>
          </a:p>
          <a:p>
            <a:pPr>
              <a:defRPr/>
            </a:pP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    Orchestra o2 = o1;    //  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apel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constructor de 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copiere</a:t>
            </a:r>
            <a:endParaRPr lang="en-US" sz="2000">
              <a:solidFill>
                <a:schemeClr val="tx1"/>
              </a:solidFill>
              <a:latin typeface="Times New Roman" panose="02020603050405020304"/>
              <a:cs typeface="Times New Roman" panose="02020603050405020304"/>
            </a:endParaRPr>
          </a:p>
          <a:p>
            <a:pPr>
              <a:defRPr/>
            </a:pP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    o2 = o1;                    //  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apel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operator=</a:t>
            </a:r>
          </a:p>
          <a:p>
            <a:pPr>
              <a:defRPr/>
            </a:pPr>
            <a:r>
              <a:rPr lang="en-US" sz="2000" b="1">
                <a:solidFill>
                  <a:srgbClr val="800080"/>
                </a:solidFill>
                <a:latin typeface="Times New Roman" panose="02020603050405020304"/>
                <a:cs typeface="Times New Roman" panose="02020603050405020304"/>
              </a:rPr>
              <a:t>}</a:t>
            </a:r>
            <a:endParaRPr lang="en-US" sz="2000">
              <a:solidFill>
                <a:srgbClr val="800080"/>
              </a:solidFill>
              <a:latin typeface="Times New Roman" panose="02020603050405020304"/>
              <a:cs typeface="Times New Roman" panose="02020603050405020304"/>
            </a:endParaRPr>
          </a:p>
          <a:p>
            <a:pPr>
              <a:buFont typeface="Arial" panose="020B0604020202020204" pitchFamily="34" charset="0"/>
              <a:defRPr/>
            </a:pPr>
            <a:endParaRPr lang="en-US"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Google Shape;598;p57"/>
          <p:cNvSpPr>
            <a:spLocks noChangeArrowheads="1"/>
          </p:cNvSpPr>
          <p:nvPr/>
        </p:nvSpPr>
        <p:spPr bwMode="auto">
          <a:xfrm>
            <a:off x="2332235" y="827088"/>
            <a:ext cx="5524511" cy="42504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10075" rIns="0" bIns="10075" anchor="t"/>
          <a:lstStyle/>
          <a:p>
            <a:pPr algn="ctr">
              <a:buClr>
                <a:srgbClr val="000000"/>
              </a:buClr>
              <a:buSzPts val="2000"/>
              <a:buFont typeface="Arial" panose="020B0604020202020204" pitchFamily="34" charset="0"/>
              <a:buNone/>
            </a:pPr>
            <a:r>
              <a:rPr lang="en-US" sz="2000" b="1">
                <a:latin typeface="Arial" panose="020B0604020202020204"/>
                <a:cs typeface="Arial" panose="020B0604020202020204"/>
              </a:rPr>
              <a:t>1. </a:t>
            </a:r>
            <a:r>
              <a:rPr lang="en-US" sz="2000" b="1" err="1">
                <a:latin typeface="Arial" panose="020B0604020202020204"/>
                <a:cs typeface="Arial" panose="020B0604020202020204"/>
              </a:rPr>
              <a:t>Moștenire</a:t>
            </a:r>
            <a:r>
              <a:rPr lang="en-US" sz="2000" b="1">
                <a:latin typeface="Arial" panose="020B0604020202020204"/>
                <a:cs typeface="Arial" panose="020B0604020202020204"/>
              </a:rPr>
              <a:t>, </a:t>
            </a:r>
            <a:r>
              <a:rPr lang="en-US" sz="2000" b="1" err="1">
                <a:latin typeface="Arial" panose="020B0604020202020204"/>
                <a:cs typeface="Arial" panose="020B0604020202020204"/>
              </a:rPr>
              <a:t>funcții</a:t>
            </a:r>
            <a:r>
              <a:rPr lang="en-US" sz="2000" b="1">
                <a:latin typeface="Arial" panose="020B0604020202020204"/>
                <a:cs typeface="Arial" panose="020B0604020202020204"/>
              </a:rPr>
              <a:t> </a:t>
            </a:r>
            <a:r>
              <a:rPr lang="en-US" sz="2000" b="1" err="1">
                <a:latin typeface="Arial" panose="020B0604020202020204"/>
                <a:cs typeface="Arial" panose="020B0604020202020204"/>
              </a:rPr>
              <a:t>virtuale</a:t>
            </a:r>
            <a:endParaRPr lang="en-US" sz="2000" b="1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Google Shape;805;p74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panose="020B0604020202020204" pitchFamily="34" charset="0"/>
              <a:buNone/>
            </a:pPr>
            <a:fld id="{D21CDE78-C7C1-4250-B45F-831A8C5D6348}" type="slidenum">
              <a:rPr lang="en-US" sz="1500"/>
              <a:t>26</a:t>
            </a:fld>
            <a:endParaRPr lang="en-US" sz="1800"/>
          </a:p>
        </p:txBody>
      </p:sp>
      <p:sp>
        <p:nvSpPr>
          <p:cNvPr id="62467" name="Google Shape;806;p74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00800" tIns="50400" rIns="100800" bIns="50400" anchor="t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</a:pPr>
            <a:r>
              <a:rPr lang="vi-VN" sz="1800" b="1" err="1">
                <a:latin typeface="Arial" panose="020B0604020202020204"/>
                <a:cs typeface="Arial" panose="020B0604020202020204"/>
              </a:rPr>
              <a:t>Facultatea</a:t>
            </a:r>
            <a:r>
              <a:rPr lang="vi-VN" sz="1800" b="1">
                <a:latin typeface="Arial" panose="020B0604020202020204"/>
                <a:cs typeface="Arial" panose="020B0604020202020204"/>
              </a:rPr>
              <a:t> de </a:t>
            </a:r>
            <a:r>
              <a:rPr lang="vi-VN" sz="1800" b="1" err="1">
                <a:latin typeface="Arial" panose="020B0604020202020204"/>
                <a:cs typeface="Arial" panose="020B0604020202020204"/>
              </a:rPr>
              <a:t>Matematică</a:t>
            </a:r>
            <a:r>
              <a:rPr lang="vi-VN" sz="1800" b="1">
                <a:latin typeface="Arial" panose="020B0604020202020204"/>
                <a:cs typeface="Arial" panose="020B0604020202020204"/>
              </a:rPr>
              <a:t> </a:t>
            </a:r>
            <a:r>
              <a:rPr lang="vi-VN" sz="1800" b="1" err="1">
                <a:latin typeface="Arial" panose="020B0604020202020204"/>
                <a:cs typeface="Arial" panose="020B0604020202020204"/>
              </a:rPr>
              <a:t>și</a:t>
            </a:r>
            <a:r>
              <a:rPr lang="vi-VN" sz="1800" b="1">
                <a:latin typeface="Arial" panose="020B0604020202020204"/>
                <a:cs typeface="Arial" panose="020B0604020202020204"/>
              </a:rPr>
              <a:t> </a:t>
            </a:r>
            <a:r>
              <a:rPr lang="vi-VN" sz="1800" b="1" err="1">
                <a:latin typeface="Arial" panose="020B0604020202020204"/>
                <a:cs typeface="Arial" panose="020B0604020202020204"/>
              </a:rPr>
              <a:t>Informatică</a:t>
            </a:r>
            <a:r>
              <a:rPr lang="en-US" sz="1800" b="1">
                <a:latin typeface="Arial" panose="020B0604020202020204"/>
                <a:cs typeface="Arial" panose="020B0604020202020204"/>
              </a:rPr>
              <a:t> </a:t>
            </a:r>
            <a:r>
              <a:rPr lang="en-US" sz="1800" b="1" err="1">
                <a:latin typeface="Arial" panose="020B0604020202020204"/>
                <a:cs typeface="Arial" panose="020B0604020202020204"/>
              </a:rPr>
              <a:t>Universitatea</a:t>
            </a:r>
            <a:r>
              <a:rPr lang="en-US" sz="1800" b="1">
                <a:latin typeface="Arial" panose="020B0604020202020204"/>
                <a:cs typeface="Arial" panose="020B0604020202020204"/>
              </a:rPr>
              <a:t> din </a:t>
            </a:r>
            <a:r>
              <a:rPr lang="en-US" sz="1800" b="1" err="1">
                <a:latin typeface="Arial" panose="020B0604020202020204"/>
                <a:cs typeface="Arial" panose="020B0604020202020204"/>
              </a:rPr>
              <a:t>București</a:t>
            </a:r>
            <a:endParaRPr lang="en-US" sz="1800" err="1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62468" name="Google Shape;807;p74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45" name="Google Shape;808;p74"/>
          <p:cNvSpPr txBox="1">
            <a:spLocks noChangeArrowheads="1"/>
          </p:cNvSpPr>
          <p:nvPr/>
        </p:nvSpPr>
        <p:spPr bwMode="auto">
          <a:xfrm>
            <a:off x="274638" y="1254125"/>
            <a:ext cx="9644267" cy="584352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lIns="91425" tIns="91425" rIns="91425" bIns="91425" anchor="t"/>
          <a:lstStyle/>
          <a:p>
            <a:pPr>
              <a:buClr>
                <a:srgbClr val="000000"/>
              </a:buClr>
              <a:defRPr/>
            </a:pPr>
            <a:r>
              <a:rPr lang="en-US" sz="2400" b="1" i="1" err="1">
                <a:solidFill>
                  <a:srgbClr val="0000FF"/>
                </a:solidFill>
                <a:latin typeface="Arial" panose="020B0604020202020204"/>
                <a:cs typeface="Times New Roman" panose="02020603050405020304"/>
              </a:rPr>
              <a:t>Constructori</a:t>
            </a:r>
            <a:r>
              <a:rPr lang="en-US" sz="2400" b="1" i="1">
                <a:solidFill>
                  <a:srgbClr val="0000FF"/>
                </a:solidFill>
                <a:latin typeface="Arial" panose="020B0604020202020204"/>
                <a:cs typeface="Times New Roman" panose="02020603050405020304"/>
              </a:rPr>
              <a:t> </a:t>
            </a:r>
            <a:r>
              <a:rPr lang="en-US" sz="2400" b="1" i="1" err="1">
                <a:solidFill>
                  <a:srgbClr val="0000FF"/>
                </a:solidFill>
                <a:latin typeface="Arial" panose="020B0604020202020204"/>
                <a:cs typeface="Times New Roman" panose="02020603050405020304"/>
              </a:rPr>
              <a:t>virtuali</a:t>
            </a:r>
            <a:endParaRPr lang="en-US" sz="2400" b="1" i="1">
              <a:solidFill>
                <a:srgbClr val="0000FF"/>
              </a:solidFill>
              <a:latin typeface="Arial" panose="020B0604020202020204"/>
              <a:cs typeface="Times New Roman" panose="02020603050405020304"/>
            </a:endParaRPr>
          </a:p>
          <a:p>
            <a:pPr>
              <a:defRPr/>
            </a:pPr>
            <a:endParaRPr lang="vi-VN" sz="2000" b="1">
              <a:latin typeface="Times New Roman" panose="02020603050405020304"/>
              <a:cs typeface="Arial" panose="020B0604020202020204"/>
            </a:endParaRPr>
          </a:p>
          <a:p>
            <a:pPr>
              <a:defRPr/>
            </a:pPr>
            <a:r>
              <a:rPr lang="vi-VN" sz="2000" b="1" err="1">
                <a:latin typeface="Times New Roman" panose="02020603050405020304"/>
                <a:cs typeface="Arial" panose="020B0604020202020204"/>
              </a:rPr>
              <a:t>Este</a:t>
            </a:r>
            <a:r>
              <a:rPr lang="vi-VN" sz="2000" b="1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2000" b="1" err="1">
                <a:latin typeface="Times New Roman" panose="02020603050405020304"/>
                <a:cs typeface="Arial" panose="020B0604020202020204"/>
              </a:rPr>
              <a:t>corect</a:t>
            </a:r>
            <a:r>
              <a:rPr lang="vi-VN" sz="2000" b="1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2000" b="1" err="1">
                <a:latin typeface="Times New Roman" panose="02020603050405020304"/>
                <a:cs typeface="Arial" panose="020B0604020202020204"/>
              </a:rPr>
              <a:t>acum</a:t>
            </a:r>
            <a:r>
              <a:rPr lang="vi-VN" sz="2000" b="1">
                <a:latin typeface="Times New Roman" panose="02020603050405020304"/>
                <a:cs typeface="Arial" panose="020B0604020202020204"/>
              </a:rPr>
              <a:t>?</a:t>
            </a:r>
            <a:endParaRPr lang="vi-VN"/>
          </a:p>
          <a:p>
            <a:pPr>
              <a:defRPr/>
            </a:pPr>
            <a:r>
              <a:rPr lang="vi-VN" sz="2000" err="1">
                <a:latin typeface="Times New Roman" panose="02020603050405020304"/>
                <a:cs typeface="Arial" panose="020B0604020202020204"/>
              </a:rPr>
              <a:t>Copierile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funcționează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,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dar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 nu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și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atribuirile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:</a:t>
            </a:r>
            <a:endParaRPr lang="vi-VN" sz="2000">
              <a:latin typeface="Times New Roman" panose="02020603050405020304"/>
            </a:endParaRPr>
          </a:p>
          <a:p>
            <a:pPr>
              <a:defRPr/>
            </a:pPr>
            <a:endParaRPr lang="en-US" sz="2000" b="1">
              <a:solidFill>
                <a:srgbClr val="800000"/>
              </a:solidFill>
              <a:latin typeface="Times New Roman" panose="02020603050405020304"/>
              <a:cs typeface="Times New Roman" panose="02020603050405020304"/>
            </a:endParaRPr>
          </a:p>
          <a:p>
            <a:pPr>
              <a:defRPr/>
            </a:pP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int</a:t>
            </a:r>
            <a:r>
              <a:rPr lang="en-US" sz="2000" b="1">
                <a:latin typeface="Times New Roman" panose="02020603050405020304"/>
                <a:cs typeface="Times New Roman" panose="02020603050405020304"/>
              </a:rPr>
              <a:t> </a:t>
            </a:r>
            <a:r>
              <a:rPr lang="en-US" sz="2000">
                <a:solidFill>
                  <a:srgbClr val="400000"/>
                </a:solidFill>
                <a:latin typeface="Times New Roman" panose="02020603050405020304"/>
                <a:cs typeface="Times New Roman" panose="02020603050405020304"/>
              </a:rPr>
              <a:t>main</a:t>
            </a:r>
            <a:r>
              <a:rPr lang="en-US" sz="2000" b="1">
                <a:solidFill>
                  <a:srgbClr val="808030"/>
                </a:solidFill>
                <a:latin typeface="Times New Roman" panose="02020603050405020304"/>
                <a:cs typeface="Times New Roman" panose="02020603050405020304"/>
              </a:rPr>
              <a:t>()</a:t>
            </a:r>
            <a:r>
              <a:rPr lang="en-US" sz="2000" b="1">
                <a:latin typeface="Times New Roman" panose="02020603050405020304"/>
                <a:cs typeface="Times New Roman" panose="02020603050405020304"/>
              </a:rPr>
              <a:t> </a:t>
            </a:r>
            <a:r>
              <a:rPr lang="en-US" sz="2000" b="1">
                <a:solidFill>
                  <a:srgbClr val="800080"/>
                </a:solidFill>
                <a:latin typeface="Times New Roman" panose="02020603050405020304"/>
                <a:cs typeface="Times New Roman" panose="02020603050405020304"/>
              </a:rPr>
              <a:t>{</a:t>
            </a:r>
            <a:endParaRPr lang="en-US"/>
          </a:p>
          <a:p>
            <a:pPr>
              <a:defRPr/>
            </a:pPr>
            <a:r>
              <a:rPr lang="en-US" sz="2000">
                <a:latin typeface="Times New Roman" panose="02020603050405020304"/>
                <a:cs typeface="Times New Roman" panose="02020603050405020304"/>
              </a:rPr>
              <a:t>    Orchestra o1</a:t>
            </a:r>
            <a:r>
              <a:rPr lang="en-US" sz="2000" b="1">
                <a:solidFill>
                  <a:srgbClr val="800080"/>
                </a:solidFill>
                <a:latin typeface="Times New Roman" panose="02020603050405020304"/>
                <a:cs typeface="Times New Roman" panose="02020603050405020304"/>
              </a:rPr>
              <a:t>;</a:t>
            </a:r>
            <a:endParaRPr lang="en-US" sz="2000" b="1">
              <a:latin typeface="Times New Roman" panose="02020603050405020304"/>
              <a:cs typeface="Times New Roman" panose="02020603050405020304"/>
            </a:endParaRPr>
          </a:p>
          <a:p>
            <a:pPr>
              <a:defRPr/>
            </a:pPr>
            <a:r>
              <a:rPr lang="en-US" sz="2000">
                <a:latin typeface="Times New Roman" panose="02020603050405020304"/>
                <a:cs typeface="Times New Roman" panose="02020603050405020304"/>
              </a:rPr>
              <a:t> 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  </a:t>
            </a:r>
            <a:r>
              <a:rPr lang="en-US" sz="2000">
                <a:latin typeface="Times New Roman" panose="02020603050405020304"/>
                <a:cs typeface="Times New Roman" panose="02020603050405020304"/>
              </a:rPr>
              <a:t>String 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s; o1.add(s);</a:t>
            </a:r>
          </a:p>
          <a:p>
            <a:pPr>
              <a:defRPr/>
            </a:pP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    Orchestra o2 = o1;</a:t>
            </a:r>
          </a:p>
          <a:p>
            <a:pPr>
              <a:defRPr/>
            </a:pP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    o2 = o1;</a:t>
            </a:r>
          </a:p>
          <a:p>
            <a:pPr>
              <a:defRPr/>
            </a:pPr>
            <a:r>
              <a:rPr lang="en-US" sz="2000" b="1">
                <a:solidFill>
                  <a:srgbClr val="800080"/>
                </a:solidFill>
                <a:latin typeface="Times New Roman" panose="02020603050405020304"/>
                <a:cs typeface="Times New Roman" panose="02020603050405020304"/>
              </a:rPr>
              <a:t>}</a:t>
            </a:r>
            <a:endParaRPr lang="en-US" sz="2000">
              <a:solidFill>
                <a:srgbClr val="800080"/>
              </a:solidFill>
              <a:latin typeface="Times New Roman" panose="02020603050405020304"/>
              <a:cs typeface="Times New Roman" panose="02020603050405020304"/>
            </a:endParaRPr>
          </a:p>
          <a:p>
            <a:pPr>
              <a:buFont typeface="Arial" panose="020B0604020202020204" pitchFamily="34" charset="0"/>
              <a:defRPr/>
            </a:pPr>
            <a:endParaRPr lang="en-US"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Google Shape;598;p57"/>
          <p:cNvSpPr>
            <a:spLocks noChangeArrowheads="1"/>
          </p:cNvSpPr>
          <p:nvPr/>
        </p:nvSpPr>
        <p:spPr bwMode="auto">
          <a:xfrm>
            <a:off x="2332235" y="827088"/>
            <a:ext cx="5524511" cy="42504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10075" rIns="0" bIns="10075" anchor="t"/>
          <a:lstStyle/>
          <a:p>
            <a:pPr algn="ctr">
              <a:buClr>
                <a:srgbClr val="000000"/>
              </a:buClr>
              <a:buSzPts val="2000"/>
              <a:buFont typeface="Arial" panose="020B0604020202020204" pitchFamily="34" charset="0"/>
              <a:buNone/>
            </a:pPr>
            <a:r>
              <a:rPr lang="en-US" sz="2000" b="1">
                <a:latin typeface="Arial" panose="020B0604020202020204"/>
                <a:cs typeface="Arial" panose="020B0604020202020204"/>
              </a:rPr>
              <a:t>1. </a:t>
            </a:r>
            <a:r>
              <a:rPr lang="en-US" sz="2000" b="1" err="1">
                <a:latin typeface="Arial" panose="020B0604020202020204"/>
                <a:cs typeface="Arial" panose="020B0604020202020204"/>
              </a:rPr>
              <a:t>Moștenire</a:t>
            </a:r>
            <a:r>
              <a:rPr lang="en-US" sz="2000" b="1">
                <a:latin typeface="Arial" panose="020B0604020202020204"/>
                <a:cs typeface="Arial" panose="020B0604020202020204"/>
              </a:rPr>
              <a:t>, </a:t>
            </a:r>
            <a:r>
              <a:rPr lang="en-US" sz="2000" b="1" err="1">
                <a:latin typeface="Arial" panose="020B0604020202020204"/>
                <a:cs typeface="Arial" panose="020B0604020202020204"/>
              </a:rPr>
              <a:t>funcții</a:t>
            </a:r>
            <a:r>
              <a:rPr lang="en-US" sz="2000" b="1">
                <a:latin typeface="Arial" panose="020B0604020202020204"/>
                <a:cs typeface="Arial" panose="020B0604020202020204"/>
              </a:rPr>
              <a:t> </a:t>
            </a:r>
            <a:r>
              <a:rPr lang="en-US" sz="2000" b="1" err="1">
                <a:latin typeface="Arial" panose="020B0604020202020204"/>
                <a:cs typeface="Arial" panose="020B0604020202020204"/>
              </a:rPr>
              <a:t>virtuale</a:t>
            </a:r>
            <a:endParaRPr lang="en-US" sz="2000" b="1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4" name="Picture 3" descr="A computer screen with white text&#10;&#10;Description automatically generated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502" y="4888195"/>
            <a:ext cx="9532481" cy="2092082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Google Shape;805;p74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panose="020B0604020202020204" pitchFamily="34" charset="0"/>
              <a:buNone/>
            </a:pPr>
            <a:fld id="{D21CDE78-C7C1-4250-B45F-831A8C5D6348}" type="slidenum">
              <a:rPr lang="en-US" sz="1500"/>
              <a:t>27</a:t>
            </a:fld>
            <a:endParaRPr lang="en-US" sz="1800"/>
          </a:p>
        </p:txBody>
      </p:sp>
      <p:sp>
        <p:nvSpPr>
          <p:cNvPr id="62467" name="Google Shape;806;p74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00800" tIns="50400" rIns="100800" bIns="50400" anchor="t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</a:pPr>
            <a:r>
              <a:rPr lang="vi-VN" sz="1800" b="1" err="1">
                <a:latin typeface="Arial" panose="020B0604020202020204"/>
                <a:cs typeface="Arial" panose="020B0604020202020204"/>
              </a:rPr>
              <a:t>Facultatea</a:t>
            </a:r>
            <a:r>
              <a:rPr lang="vi-VN" sz="1800" b="1">
                <a:latin typeface="Arial" panose="020B0604020202020204"/>
                <a:cs typeface="Arial" panose="020B0604020202020204"/>
              </a:rPr>
              <a:t> de </a:t>
            </a:r>
            <a:r>
              <a:rPr lang="vi-VN" sz="1800" b="1" err="1">
                <a:latin typeface="Arial" panose="020B0604020202020204"/>
                <a:cs typeface="Arial" panose="020B0604020202020204"/>
              </a:rPr>
              <a:t>Matematică</a:t>
            </a:r>
            <a:r>
              <a:rPr lang="vi-VN" sz="1800" b="1">
                <a:latin typeface="Arial" panose="020B0604020202020204"/>
                <a:cs typeface="Arial" panose="020B0604020202020204"/>
              </a:rPr>
              <a:t> </a:t>
            </a:r>
            <a:r>
              <a:rPr lang="vi-VN" sz="1800" b="1" err="1">
                <a:latin typeface="Arial" panose="020B0604020202020204"/>
                <a:cs typeface="Arial" panose="020B0604020202020204"/>
              </a:rPr>
              <a:t>și</a:t>
            </a:r>
            <a:r>
              <a:rPr lang="vi-VN" sz="1800" b="1">
                <a:latin typeface="Arial" panose="020B0604020202020204"/>
                <a:cs typeface="Arial" panose="020B0604020202020204"/>
              </a:rPr>
              <a:t> </a:t>
            </a:r>
            <a:r>
              <a:rPr lang="vi-VN" sz="1800" b="1" err="1">
                <a:latin typeface="Arial" panose="020B0604020202020204"/>
                <a:cs typeface="Arial" panose="020B0604020202020204"/>
              </a:rPr>
              <a:t>Informatică</a:t>
            </a:r>
            <a:r>
              <a:rPr lang="en-US" sz="1800" b="1">
                <a:latin typeface="Arial" panose="020B0604020202020204"/>
                <a:cs typeface="Arial" panose="020B0604020202020204"/>
              </a:rPr>
              <a:t> </a:t>
            </a:r>
            <a:r>
              <a:rPr lang="en-US" sz="1800" b="1" err="1">
                <a:latin typeface="Arial" panose="020B0604020202020204"/>
                <a:cs typeface="Arial" panose="020B0604020202020204"/>
              </a:rPr>
              <a:t>Universitatea</a:t>
            </a:r>
            <a:r>
              <a:rPr lang="en-US" sz="1800" b="1">
                <a:latin typeface="Arial" panose="020B0604020202020204"/>
                <a:cs typeface="Arial" panose="020B0604020202020204"/>
              </a:rPr>
              <a:t> din </a:t>
            </a:r>
            <a:r>
              <a:rPr lang="en-US" sz="1800" b="1" err="1">
                <a:latin typeface="Arial" panose="020B0604020202020204"/>
                <a:cs typeface="Arial" panose="020B0604020202020204"/>
              </a:rPr>
              <a:t>București</a:t>
            </a:r>
            <a:endParaRPr lang="en-US" sz="1800" err="1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62468" name="Google Shape;807;p74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45" name="Google Shape;808;p74"/>
          <p:cNvSpPr txBox="1">
            <a:spLocks noChangeArrowheads="1"/>
          </p:cNvSpPr>
          <p:nvPr/>
        </p:nvSpPr>
        <p:spPr bwMode="auto">
          <a:xfrm>
            <a:off x="274638" y="1254125"/>
            <a:ext cx="9644267" cy="584352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lIns="91425" tIns="91425" rIns="91425" bIns="91425" anchor="t"/>
          <a:lstStyle/>
          <a:p>
            <a:pPr>
              <a:buClr>
                <a:srgbClr val="000000"/>
              </a:buClr>
              <a:defRPr/>
            </a:pPr>
            <a:r>
              <a:rPr lang="en-US" sz="2400" b="1" i="1" err="1">
                <a:solidFill>
                  <a:srgbClr val="0000FF"/>
                </a:solidFill>
                <a:latin typeface="Arial" panose="020B0604020202020204"/>
                <a:cs typeface="Times New Roman" panose="02020603050405020304"/>
              </a:rPr>
              <a:t>Constructori</a:t>
            </a:r>
            <a:r>
              <a:rPr lang="en-US" sz="2400" b="1" i="1">
                <a:solidFill>
                  <a:srgbClr val="0000FF"/>
                </a:solidFill>
                <a:latin typeface="Arial" panose="020B0604020202020204"/>
                <a:cs typeface="Times New Roman" panose="02020603050405020304"/>
              </a:rPr>
              <a:t> </a:t>
            </a:r>
            <a:r>
              <a:rPr lang="en-US" sz="2400" b="1" i="1" err="1">
                <a:solidFill>
                  <a:srgbClr val="0000FF"/>
                </a:solidFill>
                <a:latin typeface="Arial" panose="020B0604020202020204"/>
                <a:cs typeface="Times New Roman" panose="02020603050405020304"/>
              </a:rPr>
              <a:t>virtuali</a:t>
            </a:r>
            <a:endParaRPr lang="en-US" sz="2400" b="1" i="1">
              <a:solidFill>
                <a:srgbClr val="0000FF"/>
              </a:solidFill>
              <a:latin typeface="Arial" panose="020B0604020202020204"/>
              <a:cs typeface="Times New Roman" panose="02020603050405020304"/>
            </a:endParaRPr>
          </a:p>
          <a:p>
            <a:pPr>
              <a:defRPr/>
            </a:pPr>
            <a:endParaRPr lang="vi-VN" sz="2000" b="1">
              <a:latin typeface="Times New Roman" panose="02020603050405020304"/>
              <a:cs typeface="Arial" panose="020B0604020202020204"/>
            </a:endParaRPr>
          </a:p>
          <a:p>
            <a:pPr>
              <a:defRPr/>
            </a:pPr>
            <a:r>
              <a:rPr lang="vi-VN" sz="2000" b="1" err="1">
                <a:latin typeface="Times New Roman" panose="02020603050405020304"/>
                <a:cs typeface="Arial" panose="020B0604020202020204"/>
              </a:rPr>
              <a:t>Este</a:t>
            </a:r>
            <a:r>
              <a:rPr lang="vi-VN" sz="2000" b="1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2000" b="1" err="1">
                <a:latin typeface="Times New Roman" panose="02020603050405020304"/>
                <a:cs typeface="Arial" panose="020B0604020202020204"/>
              </a:rPr>
              <a:t>corect</a:t>
            </a:r>
            <a:r>
              <a:rPr lang="vi-VN" sz="2000" b="1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2000" b="1" err="1">
                <a:latin typeface="Times New Roman" panose="02020603050405020304"/>
                <a:cs typeface="Arial" panose="020B0604020202020204"/>
              </a:rPr>
              <a:t>acum</a:t>
            </a:r>
            <a:r>
              <a:rPr lang="vi-VN" sz="2000" b="1">
                <a:latin typeface="Times New Roman" panose="02020603050405020304"/>
                <a:cs typeface="Arial" panose="020B0604020202020204"/>
              </a:rPr>
              <a:t>?</a:t>
            </a:r>
            <a:endParaRPr lang="vi-VN"/>
          </a:p>
          <a:p>
            <a:pPr>
              <a:defRPr/>
            </a:pPr>
            <a:r>
              <a:rPr lang="vi-VN" sz="2000" err="1">
                <a:latin typeface="Times New Roman" panose="02020603050405020304"/>
                <a:cs typeface="Arial" panose="020B0604020202020204"/>
              </a:rPr>
              <a:t>Copierile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funcționează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,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dar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 nu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și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atribuirile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:</a:t>
            </a:r>
            <a:endParaRPr lang="vi-VN" sz="2000">
              <a:latin typeface="Times New Roman" panose="02020603050405020304"/>
            </a:endParaRPr>
          </a:p>
          <a:p>
            <a:pPr>
              <a:defRPr/>
            </a:pPr>
            <a:endParaRPr lang="en-US" sz="2000" b="1">
              <a:solidFill>
                <a:srgbClr val="800000"/>
              </a:solidFill>
              <a:latin typeface="Times New Roman" panose="02020603050405020304"/>
              <a:cs typeface="Times New Roman" panose="02020603050405020304"/>
            </a:endParaRPr>
          </a:p>
          <a:p>
            <a:pPr>
              <a:defRPr/>
            </a:pP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int</a:t>
            </a:r>
            <a:r>
              <a:rPr lang="en-US" sz="2000" b="1">
                <a:latin typeface="Times New Roman" panose="02020603050405020304"/>
                <a:cs typeface="Times New Roman" panose="02020603050405020304"/>
              </a:rPr>
              <a:t> </a:t>
            </a:r>
            <a:r>
              <a:rPr lang="en-US" sz="2000">
                <a:solidFill>
                  <a:srgbClr val="400000"/>
                </a:solidFill>
                <a:latin typeface="Times New Roman" panose="02020603050405020304"/>
                <a:cs typeface="Times New Roman" panose="02020603050405020304"/>
              </a:rPr>
              <a:t>main</a:t>
            </a:r>
            <a:r>
              <a:rPr lang="en-US" sz="2000" b="1">
                <a:solidFill>
                  <a:srgbClr val="808030"/>
                </a:solidFill>
                <a:latin typeface="Times New Roman" panose="02020603050405020304"/>
                <a:cs typeface="Times New Roman" panose="02020603050405020304"/>
              </a:rPr>
              <a:t>()</a:t>
            </a:r>
            <a:r>
              <a:rPr lang="en-US" sz="2000" b="1">
                <a:latin typeface="Times New Roman" panose="02020603050405020304"/>
                <a:cs typeface="Times New Roman" panose="02020603050405020304"/>
              </a:rPr>
              <a:t> </a:t>
            </a:r>
            <a:r>
              <a:rPr lang="en-US" sz="2000" b="1">
                <a:solidFill>
                  <a:srgbClr val="800080"/>
                </a:solidFill>
                <a:latin typeface="Times New Roman" panose="02020603050405020304"/>
                <a:cs typeface="Times New Roman" panose="02020603050405020304"/>
              </a:rPr>
              <a:t>{</a:t>
            </a:r>
            <a:endParaRPr lang="en-US"/>
          </a:p>
          <a:p>
            <a:pPr>
              <a:defRPr/>
            </a:pPr>
            <a:r>
              <a:rPr lang="en-US" sz="2000">
                <a:latin typeface="Times New Roman" panose="02020603050405020304"/>
                <a:cs typeface="Times New Roman" panose="02020603050405020304"/>
              </a:rPr>
              <a:t>    Orchestra o1</a:t>
            </a:r>
            <a:r>
              <a:rPr lang="en-US" sz="2000" b="1">
                <a:solidFill>
                  <a:srgbClr val="800080"/>
                </a:solidFill>
                <a:latin typeface="Times New Roman" panose="02020603050405020304"/>
                <a:cs typeface="Times New Roman" panose="02020603050405020304"/>
              </a:rPr>
              <a:t>;</a:t>
            </a:r>
            <a:endParaRPr lang="en-US" sz="2000" b="1">
              <a:latin typeface="Times New Roman" panose="02020603050405020304"/>
              <a:cs typeface="Times New Roman" panose="02020603050405020304"/>
            </a:endParaRPr>
          </a:p>
          <a:p>
            <a:pPr>
              <a:defRPr/>
            </a:pPr>
            <a:r>
              <a:rPr lang="en-US" sz="2000">
                <a:latin typeface="Times New Roman" panose="02020603050405020304"/>
                <a:cs typeface="Times New Roman" panose="02020603050405020304"/>
              </a:rPr>
              <a:t> 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  </a:t>
            </a:r>
            <a:r>
              <a:rPr lang="en-US" sz="2000">
                <a:latin typeface="Times New Roman" panose="02020603050405020304"/>
                <a:cs typeface="Times New Roman" panose="02020603050405020304"/>
              </a:rPr>
              <a:t>String 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s; o1.add(s);</a:t>
            </a:r>
          </a:p>
          <a:p>
            <a:pPr>
              <a:defRPr/>
            </a:pP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    Orchestra o2 = o1;</a:t>
            </a:r>
          </a:p>
          <a:p>
            <a:pPr>
              <a:defRPr/>
            </a:pP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    o2 = o1;</a:t>
            </a:r>
          </a:p>
          <a:p>
            <a:pPr>
              <a:defRPr/>
            </a:pPr>
            <a:r>
              <a:rPr lang="en-US" sz="2000" b="1">
                <a:solidFill>
                  <a:srgbClr val="800080"/>
                </a:solidFill>
                <a:latin typeface="Times New Roman" panose="02020603050405020304"/>
                <a:cs typeface="Times New Roman" panose="02020603050405020304"/>
              </a:rPr>
              <a:t>}</a:t>
            </a:r>
            <a:endParaRPr lang="en-US" sz="2000">
              <a:solidFill>
                <a:srgbClr val="800080"/>
              </a:solidFill>
              <a:latin typeface="Times New Roman" panose="02020603050405020304"/>
              <a:cs typeface="Times New Roman" panose="02020603050405020304"/>
            </a:endParaRPr>
          </a:p>
          <a:p>
            <a:pPr>
              <a:buFont typeface="Arial" panose="020B0604020202020204" pitchFamily="34" charset="0"/>
              <a:defRPr/>
            </a:pPr>
            <a:endParaRPr lang="en-US"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Google Shape;598;p57"/>
          <p:cNvSpPr>
            <a:spLocks noChangeArrowheads="1"/>
          </p:cNvSpPr>
          <p:nvPr/>
        </p:nvSpPr>
        <p:spPr bwMode="auto">
          <a:xfrm>
            <a:off x="2332235" y="827088"/>
            <a:ext cx="5524511" cy="42504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10075" rIns="0" bIns="10075" anchor="t"/>
          <a:lstStyle/>
          <a:p>
            <a:pPr algn="ctr">
              <a:buClr>
                <a:srgbClr val="000000"/>
              </a:buClr>
              <a:buSzPts val="2000"/>
              <a:buFont typeface="Arial" panose="020B0604020202020204" pitchFamily="34" charset="0"/>
              <a:buNone/>
            </a:pPr>
            <a:r>
              <a:rPr lang="en-US" sz="2000" b="1">
                <a:latin typeface="Arial" panose="020B0604020202020204"/>
                <a:cs typeface="Arial" panose="020B0604020202020204"/>
              </a:rPr>
              <a:t>1. </a:t>
            </a:r>
            <a:r>
              <a:rPr lang="en-US" sz="2000" b="1" err="1">
                <a:latin typeface="Arial" panose="020B0604020202020204"/>
                <a:cs typeface="Arial" panose="020B0604020202020204"/>
              </a:rPr>
              <a:t>Moștenire</a:t>
            </a:r>
            <a:r>
              <a:rPr lang="en-US" sz="2000" b="1">
                <a:latin typeface="Arial" panose="020B0604020202020204"/>
                <a:cs typeface="Arial" panose="020B0604020202020204"/>
              </a:rPr>
              <a:t>, </a:t>
            </a:r>
            <a:r>
              <a:rPr lang="en-US" sz="2000" b="1" err="1">
                <a:latin typeface="Arial" panose="020B0604020202020204"/>
                <a:cs typeface="Arial" panose="020B0604020202020204"/>
              </a:rPr>
              <a:t>funcții</a:t>
            </a:r>
            <a:r>
              <a:rPr lang="en-US" sz="2000" b="1">
                <a:latin typeface="Arial" panose="020B0604020202020204"/>
                <a:cs typeface="Arial" panose="020B0604020202020204"/>
              </a:rPr>
              <a:t> </a:t>
            </a:r>
            <a:r>
              <a:rPr lang="en-US" sz="2000" b="1" err="1">
                <a:latin typeface="Arial" panose="020B0604020202020204"/>
                <a:cs typeface="Arial" panose="020B0604020202020204"/>
              </a:rPr>
              <a:t>virtuale</a:t>
            </a:r>
            <a:endParaRPr lang="en-US" sz="2000" b="1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2" name="Picture 1" descr="A screenshot of a computer program&#10;&#10;Description automatically generated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2587" y="2650045"/>
            <a:ext cx="6973751" cy="4075263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Google Shape;805;p74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panose="020B0604020202020204" pitchFamily="34" charset="0"/>
              <a:buNone/>
            </a:pPr>
            <a:fld id="{D21CDE78-C7C1-4250-B45F-831A8C5D6348}" type="slidenum">
              <a:rPr lang="en-US" sz="1500"/>
              <a:t>28</a:t>
            </a:fld>
            <a:endParaRPr lang="en-US" sz="1800"/>
          </a:p>
        </p:txBody>
      </p:sp>
      <p:sp>
        <p:nvSpPr>
          <p:cNvPr id="62467" name="Google Shape;806;p74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00800" tIns="50400" rIns="100800" bIns="50400" anchor="t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</a:pPr>
            <a:r>
              <a:rPr lang="vi-VN" sz="1800" b="1" err="1">
                <a:latin typeface="Arial" panose="020B0604020202020204"/>
                <a:cs typeface="Arial" panose="020B0604020202020204"/>
              </a:rPr>
              <a:t>Facultatea</a:t>
            </a:r>
            <a:r>
              <a:rPr lang="vi-VN" sz="1800" b="1">
                <a:latin typeface="Arial" panose="020B0604020202020204"/>
                <a:cs typeface="Arial" panose="020B0604020202020204"/>
              </a:rPr>
              <a:t> de </a:t>
            </a:r>
            <a:r>
              <a:rPr lang="vi-VN" sz="1800" b="1" err="1">
                <a:latin typeface="Arial" panose="020B0604020202020204"/>
                <a:cs typeface="Arial" panose="020B0604020202020204"/>
              </a:rPr>
              <a:t>Matematică</a:t>
            </a:r>
            <a:r>
              <a:rPr lang="vi-VN" sz="1800" b="1">
                <a:latin typeface="Arial" panose="020B0604020202020204"/>
                <a:cs typeface="Arial" panose="020B0604020202020204"/>
              </a:rPr>
              <a:t> </a:t>
            </a:r>
            <a:r>
              <a:rPr lang="vi-VN" sz="1800" b="1" err="1">
                <a:latin typeface="Arial" panose="020B0604020202020204"/>
                <a:cs typeface="Arial" panose="020B0604020202020204"/>
              </a:rPr>
              <a:t>și</a:t>
            </a:r>
            <a:r>
              <a:rPr lang="vi-VN" sz="1800" b="1">
                <a:latin typeface="Arial" panose="020B0604020202020204"/>
                <a:cs typeface="Arial" panose="020B0604020202020204"/>
              </a:rPr>
              <a:t> </a:t>
            </a:r>
            <a:r>
              <a:rPr lang="vi-VN" sz="1800" b="1" err="1">
                <a:latin typeface="Arial" panose="020B0604020202020204"/>
                <a:cs typeface="Arial" panose="020B0604020202020204"/>
              </a:rPr>
              <a:t>Informatică</a:t>
            </a:r>
            <a:r>
              <a:rPr lang="en-US" sz="1800" b="1">
                <a:latin typeface="Arial" panose="020B0604020202020204"/>
                <a:cs typeface="Arial" panose="020B0604020202020204"/>
              </a:rPr>
              <a:t> </a:t>
            </a:r>
            <a:r>
              <a:rPr lang="en-US" sz="1800" b="1" err="1">
                <a:latin typeface="Arial" panose="020B0604020202020204"/>
                <a:cs typeface="Arial" panose="020B0604020202020204"/>
              </a:rPr>
              <a:t>Universitatea</a:t>
            </a:r>
            <a:r>
              <a:rPr lang="en-US" sz="1800" b="1">
                <a:latin typeface="Arial" panose="020B0604020202020204"/>
                <a:cs typeface="Arial" panose="020B0604020202020204"/>
              </a:rPr>
              <a:t> din </a:t>
            </a:r>
            <a:r>
              <a:rPr lang="en-US" sz="1800" b="1" err="1">
                <a:latin typeface="Arial" panose="020B0604020202020204"/>
                <a:cs typeface="Arial" panose="020B0604020202020204"/>
              </a:rPr>
              <a:t>București</a:t>
            </a:r>
            <a:endParaRPr lang="en-US" sz="1800" err="1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62468" name="Google Shape;807;p74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45" name="Google Shape;808;p74"/>
          <p:cNvSpPr txBox="1">
            <a:spLocks noChangeArrowheads="1"/>
          </p:cNvSpPr>
          <p:nvPr/>
        </p:nvSpPr>
        <p:spPr bwMode="auto">
          <a:xfrm>
            <a:off x="274638" y="1254125"/>
            <a:ext cx="9644267" cy="584352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lIns="91425" tIns="91425" rIns="91425" bIns="91425" anchor="t"/>
          <a:lstStyle/>
          <a:p>
            <a:pPr>
              <a:buClr>
                <a:srgbClr val="000000"/>
              </a:buClr>
              <a:defRPr/>
            </a:pPr>
            <a:r>
              <a:rPr lang="en-US" sz="2400" b="1" i="1" err="1">
                <a:solidFill>
                  <a:srgbClr val="0000FF"/>
                </a:solidFill>
                <a:latin typeface="Arial" panose="020B0604020202020204"/>
                <a:cs typeface="Times New Roman" panose="02020603050405020304"/>
              </a:rPr>
              <a:t>Constructori</a:t>
            </a:r>
            <a:r>
              <a:rPr lang="en-US" sz="2400" b="1" i="1">
                <a:solidFill>
                  <a:srgbClr val="0000FF"/>
                </a:solidFill>
                <a:latin typeface="Arial" panose="020B0604020202020204"/>
                <a:cs typeface="Times New Roman" panose="02020603050405020304"/>
              </a:rPr>
              <a:t> </a:t>
            </a:r>
            <a:r>
              <a:rPr lang="en-US" sz="2400" b="1" i="1" err="1">
                <a:solidFill>
                  <a:srgbClr val="0000FF"/>
                </a:solidFill>
                <a:latin typeface="Arial" panose="020B0604020202020204"/>
                <a:cs typeface="Times New Roman" panose="02020603050405020304"/>
              </a:rPr>
              <a:t>virtuali</a:t>
            </a:r>
            <a:endParaRPr lang="en-US" sz="2400" b="1" i="1">
              <a:solidFill>
                <a:srgbClr val="0000FF"/>
              </a:solidFill>
              <a:latin typeface="Arial" panose="020B0604020202020204"/>
              <a:cs typeface="Times New Roman" panose="02020603050405020304"/>
            </a:endParaRPr>
          </a:p>
          <a:p>
            <a:pPr>
              <a:defRPr/>
            </a:pPr>
            <a:endParaRPr lang="vi-VN" sz="2000" b="1">
              <a:latin typeface="Times New Roman" panose="02020603050405020304"/>
              <a:cs typeface="Arial" panose="020B0604020202020204"/>
            </a:endParaRPr>
          </a:p>
          <a:p>
            <a:pPr>
              <a:defRPr/>
            </a:pPr>
            <a:r>
              <a:rPr lang="vi-VN" sz="2000" err="1">
                <a:latin typeface="Times New Roman" panose="02020603050405020304"/>
                <a:cs typeface="Arial" panose="020B0604020202020204"/>
              </a:rPr>
              <a:t>Suprascriem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și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operator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=</a:t>
            </a:r>
          </a:p>
          <a:p>
            <a:pPr>
              <a:defRPr/>
            </a:pPr>
            <a:endParaRPr lang="vi-VN" sz="2000">
              <a:latin typeface="Times New Roman" panose="02020603050405020304"/>
              <a:cs typeface="Arial" panose="020B0604020202020204"/>
            </a:endParaRPr>
          </a:p>
          <a:p>
            <a:pPr>
              <a:defRPr/>
            </a:pP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class</a:t>
            </a:r>
            <a:r>
              <a:rPr lang="en-US" sz="2000" b="1">
                <a:latin typeface="Times New Roman" panose="02020603050405020304"/>
                <a:cs typeface="Times New Roman" panose="02020603050405020304"/>
              </a:rPr>
              <a:t> </a:t>
            </a:r>
            <a:r>
              <a:rPr lang="en-US" sz="2000">
                <a:latin typeface="Times New Roman" panose="02020603050405020304"/>
                <a:cs typeface="Times New Roman" panose="02020603050405020304"/>
              </a:rPr>
              <a:t>Orchestra</a:t>
            </a:r>
            <a:r>
              <a:rPr lang="en-US" sz="2000" b="1">
                <a:latin typeface="Times New Roman" panose="02020603050405020304"/>
                <a:cs typeface="Times New Roman" panose="02020603050405020304"/>
              </a:rPr>
              <a:t> </a:t>
            </a:r>
            <a:r>
              <a:rPr lang="en-US" sz="2000" b="1">
                <a:solidFill>
                  <a:srgbClr val="800080"/>
                </a:solidFill>
                <a:latin typeface="Times New Roman" panose="02020603050405020304"/>
                <a:cs typeface="Times New Roman" panose="02020603050405020304"/>
              </a:rPr>
              <a:t>{</a:t>
            </a:r>
            <a:endParaRPr lang="en-US" sz="2000">
              <a:solidFill>
                <a:srgbClr val="800080"/>
              </a:solidFill>
              <a:latin typeface="Times New Roman" panose="02020603050405020304"/>
              <a:cs typeface="Times New Roman" panose="02020603050405020304"/>
            </a:endParaRPr>
          </a:p>
          <a:p>
            <a:pPr>
              <a:defRPr/>
            </a:pP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    std::vector&lt;Instrument*&gt; 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instruments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;</a:t>
            </a:r>
            <a:endParaRPr lang="en-US" sz="2000">
              <a:solidFill>
                <a:srgbClr val="800000"/>
              </a:solidFill>
              <a:latin typeface="Times New Roman" panose="02020603050405020304"/>
              <a:cs typeface="Times New Roman" panose="02020603050405020304"/>
            </a:endParaRPr>
          </a:p>
          <a:p>
            <a:pPr>
              <a:defRPr/>
            </a:pP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public:</a:t>
            </a:r>
            <a:endParaRPr lang="en-US" sz="2000">
              <a:solidFill>
                <a:srgbClr val="800000"/>
              </a:solidFill>
              <a:latin typeface="Times New Roman" panose="02020603050405020304"/>
              <a:cs typeface="Times New Roman" panose="02020603050405020304"/>
            </a:endParaRPr>
          </a:p>
          <a:p>
            <a:pPr>
              <a:defRPr/>
            </a:pP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    void</a:t>
            </a:r>
            <a:r>
              <a:rPr lang="en-US" sz="2000" b="1">
                <a:latin typeface="Times New Roman" panose="02020603050405020304"/>
                <a:cs typeface="Times New Roman" panose="02020603050405020304"/>
              </a:rPr>
              <a:t> </a:t>
            </a:r>
            <a:r>
              <a:rPr lang="en-US" sz="2000">
                <a:latin typeface="Times New Roman" panose="02020603050405020304"/>
                <a:cs typeface="Times New Roman" panose="02020603050405020304"/>
              </a:rPr>
              <a:t>add</a:t>
            </a:r>
            <a:r>
              <a:rPr lang="en-US" sz="2000" b="1">
                <a:solidFill>
                  <a:srgbClr val="808030"/>
                </a:solidFill>
                <a:latin typeface="Times New Roman" panose="02020603050405020304"/>
                <a:cs typeface="Times New Roman" panose="02020603050405020304"/>
              </a:rPr>
              <a:t>(const 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Instrument&amp; 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inst</a:t>
            </a:r>
            <a:r>
              <a:rPr lang="en-US" sz="2000" b="1">
                <a:solidFill>
                  <a:srgbClr val="808030"/>
                </a:solidFill>
                <a:latin typeface="Times New Roman" panose="02020603050405020304"/>
                <a:cs typeface="Times New Roman" panose="02020603050405020304"/>
              </a:rPr>
              <a:t>)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 { 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instruments.push_back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inst.clone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());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 }</a:t>
            </a:r>
            <a:endParaRPr lang="en-US" sz="2000">
              <a:solidFill>
                <a:srgbClr val="800000"/>
              </a:solidFill>
              <a:latin typeface="Times New Roman" panose="02020603050405020304"/>
              <a:cs typeface="Times New Roman" panose="02020603050405020304"/>
            </a:endParaRPr>
          </a:p>
          <a:p>
            <a:pPr>
              <a:defRPr/>
            </a:pP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    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Orchestra() = default;</a:t>
            </a:r>
            <a:endParaRPr lang="en-US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    </a:t>
            </a:r>
            <a:r>
              <a:rPr lang="en-US" sz="2000">
                <a:latin typeface="Times New Roman" panose="02020603050405020304"/>
                <a:cs typeface="Times New Roman" panose="02020603050405020304"/>
              </a:rPr>
              <a:t>~Orchestra</a:t>
            </a:r>
            <a:r>
              <a:rPr lang="en-US" sz="2000" b="1">
                <a:solidFill>
                  <a:srgbClr val="808030"/>
                </a:solidFill>
                <a:latin typeface="Times New Roman" panose="02020603050405020304"/>
                <a:cs typeface="Times New Roman" panose="02020603050405020304"/>
              </a:rPr>
              <a:t>()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 { for(auto* 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inst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 : instruments)  delete 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inst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;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 }</a:t>
            </a:r>
            <a:endParaRPr lang="en-US" sz="2000">
              <a:solidFill>
                <a:srgbClr val="800000"/>
              </a:solidFill>
              <a:latin typeface="Times New Roman" panose="02020603050405020304"/>
              <a:cs typeface="Times New Roman" panose="02020603050405020304"/>
            </a:endParaRPr>
          </a:p>
          <a:p>
            <a:pPr>
              <a:defRPr/>
            </a:pP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    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Orchestra(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const 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Orchestra&amp; other) {</a:t>
            </a:r>
          </a:p>
          <a:p>
            <a:pPr>
              <a:defRPr/>
            </a:pP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        for(const auto&amp; 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inst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 : 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other.instruments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)</a:t>
            </a:r>
          </a:p>
          <a:p>
            <a:pPr>
              <a:defRPr/>
            </a:pP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            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instruments.push_back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inst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-&gt;</a:t>
            </a:r>
            <a:r>
              <a:rPr lang="en-US" sz="2000" b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clone()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);    }</a:t>
            </a:r>
            <a:endParaRPr lang="en-US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    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Orchestra&amp; operator=(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const 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Orchestra&amp; other) {    if(this == &amp;other)   return *this;</a:t>
            </a:r>
          </a:p>
          <a:p>
            <a:pPr>
              <a:defRPr/>
            </a:pP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        for(auto* 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inst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 : instruments)  delete 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inst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;</a:t>
            </a:r>
          </a:p>
          <a:p>
            <a:pPr>
              <a:defRPr/>
            </a:pP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        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instruments.clear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();</a:t>
            </a:r>
            <a:endParaRPr lang="en-US"/>
          </a:p>
          <a:p>
            <a:pPr>
              <a:defRPr/>
            </a:pP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        for(const auto&amp; 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inst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 : 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other.instruments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)</a:t>
            </a:r>
          </a:p>
          <a:p>
            <a:pPr>
              <a:defRPr/>
            </a:pP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            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instruments.push_back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inst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-&gt;</a:t>
            </a:r>
            <a:r>
              <a:rPr lang="en-US" sz="2000" b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clone()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);     return *this;      }</a:t>
            </a:r>
            <a:endParaRPr lang="en-US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sz="2000">
                <a:solidFill>
                  <a:srgbClr val="800080"/>
                </a:solidFill>
                <a:latin typeface="Times New Roman" panose="02020603050405020304"/>
                <a:cs typeface="Times New Roman" panose="02020603050405020304"/>
              </a:rPr>
              <a:t>};</a:t>
            </a:r>
          </a:p>
          <a:p>
            <a:pPr>
              <a:defRPr/>
            </a:pPr>
            <a:endParaRPr lang="en-US"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Google Shape;598;p57"/>
          <p:cNvSpPr>
            <a:spLocks noChangeArrowheads="1"/>
          </p:cNvSpPr>
          <p:nvPr/>
        </p:nvSpPr>
        <p:spPr bwMode="auto">
          <a:xfrm>
            <a:off x="2332235" y="827088"/>
            <a:ext cx="5524511" cy="42504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10075" rIns="0" bIns="10075" anchor="t"/>
          <a:lstStyle/>
          <a:p>
            <a:pPr algn="ctr">
              <a:buClr>
                <a:srgbClr val="000000"/>
              </a:buClr>
              <a:buSzPts val="2000"/>
              <a:buFont typeface="Arial" panose="020B0604020202020204" pitchFamily="34" charset="0"/>
              <a:buNone/>
            </a:pPr>
            <a:r>
              <a:rPr lang="en-US" sz="2000" b="1">
                <a:latin typeface="Arial" panose="020B0604020202020204"/>
                <a:cs typeface="Arial" panose="020B0604020202020204"/>
              </a:rPr>
              <a:t>1. </a:t>
            </a:r>
            <a:r>
              <a:rPr lang="en-US" sz="2000" b="1" err="1">
                <a:latin typeface="Arial" panose="020B0604020202020204"/>
                <a:cs typeface="Arial" panose="020B0604020202020204"/>
              </a:rPr>
              <a:t>Moștenire</a:t>
            </a:r>
            <a:r>
              <a:rPr lang="en-US" sz="2000" b="1">
                <a:latin typeface="Arial" panose="020B0604020202020204"/>
                <a:cs typeface="Arial" panose="020B0604020202020204"/>
              </a:rPr>
              <a:t>, </a:t>
            </a:r>
            <a:r>
              <a:rPr lang="en-US" sz="2000" b="1" err="1">
                <a:latin typeface="Arial" panose="020B0604020202020204"/>
                <a:cs typeface="Arial" panose="020B0604020202020204"/>
              </a:rPr>
              <a:t>funcții</a:t>
            </a:r>
            <a:r>
              <a:rPr lang="en-US" sz="2000" b="1">
                <a:latin typeface="Arial" panose="020B0604020202020204"/>
                <a:cs typeface="Arial" panose="020B0604020202020204"/>
              </a:rPr>
              <a:t> </a:t>
            </a:r>
            <a:r>
              <a:rPr lang="en-US" sz="2000" b="1" err="1">
                <a:latin typeface="Arial" panose="020B0604020202020204"/>
                <a:cs typeface="Arial" panose="020B0604020202020204"/>
              </a:rPr>
              <a:t>virtuale</a:t>
            </a:r>
            <a:endParaRPr lang="en-US" sz="2000" b="1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Google Shape;805;p74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panose="020B0604020202020204" pitchFamily="34" charset="0"/>
              <a:buNone/>
            </a:pPr>
            <a:fld id="{D21CDE78-C7C1-4250-B45F-831A8C5D6348}" type="slidenum">
              <a:rPr lang="en-US" sz="1500"/>
              <a:t>29</a:t>
            </a:fld>
            <a:endParaRPr lang="en-US" sz="1800"/>
          </a:p>
        </p:txBody>
      </p:sp>
      <p:sp>
        <p:nvSpPr>
          <p:cNvPr id="62467" name="Google Shape;806;p74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00800" tIns="50400" rIns="100800" bIns="50400" anchor="t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</a:pPr>
            <a:r>
              <a:rPr lang="vi-VN" sz="1800" b="1" err="1">
                <a:latin typeface="Arial" panose="020B0604020202020204"/>
                <a:cs typeface="Arial" panose="020B0604020202020204"/>
              </a:rPr>
              <a:t>Facultatea</a:t>
            </a:r>
            <a:r>
              <a:rPr lang="vi-VN" sz="1800" b="1">
                <a:latin typeface="Arial" panose="020B0604020202020204"/>
                <a:cs typeface="Arial" panose="020B0604020202020204"/>
              </a:rPr>
              <a:t> de </a:t>
            </a:r>
            <a:r>
              <a:rPr lang="vi-VN" sz="1800" b="1" err="1">
                <a:latin typeface="Arial" panose="020B0604020202020204"/>
                <a:cs typeface="Arial" panose="020B0604020202020204"/>
              </a:rPr>
              <a:t>Matematică</a:t>
            </a:r>
            <a:r>
              <a:rPr lang="vi-VN" sz="1800" b="1">
                <a:latin typeface="Arial" panose="020B0604020202020204"/>
                <a:cs typeface="Arial" panose="020B0604020202020204"/>
              </a:rPr>
              <a:t> </a:t>
            </a:r>
            <a:r>
              <a:rPr lang="vi-VN" sz="1800" b="1" err="1">
                <a:latin typeface="Arial" panose="020B0604020202020204"/>
                <a:cs typeface="Arial" panose="020B0604020202020204"/>
              </a:rPr>
              <a:t>și</a:t>
            </a:r>
            <a:r>
              <a:rPr lang="vi-VN" sz="1800" b="1">
                <a:latin typeface="Arial" panose="020B0604020202020204"/>
                <a:cs typeface="Arial" panose="020B0604020202020204"/>
              </a:rPr>
              <a:t> </a:t>
            </a:r>
            <a:r>
              <a:rPr lang="vi-VN" sz="1800" b="1" err="1">
                <a:latin typeface="Arial" panose="020B0604020202020204"/>
                <a:cs typeface="Arial" panose="020B0604020202020204"/>
              </a:rPr>
              <a:t>Informatică</a:t>
            </a:r>
            <a:r>
              <a:rPr lang="en-US" sz="1800" b="1">
                <a:latin typeface="Arial" panose="020B0604020202020204"/>
                <a:cs typeface="Arial" panose="020B0604020202020204"/>
              </a:rPr>
              <a:t> </a:t>
            </a:r>
            <a:r>
              <a:rPr lang="en-US" sz="1800" b="1" err="1">
                <a:latin typeface="Arial" panose="020B0604020202020204"/>
                <a:cs typeface="Arial" panose="020B0604020202020204"/>
              </a:rPr>
              <a:t>Universitatea</a:t>
            </a:r>
            <a:r>
              <a:rPr lang="en-US" sz="1800" b="1">
                <a:latin typeface="Arial" panose="020B0604020202020204"/>
                <a:cs typeface="Arial" panose="020B0604020202020204"/>
              </a:rPr>
              <a:t> din </a:t>
            </a:r>
            <a:r>
              <a:rPr lang="en-US" sz="1800" b="1" err="1">
                <a:latin typeface="Arial" panose="020B0604020202020204"/>
                <a:cs typeface="Arial" panose="020B0604020202020204"/>
              </a:rPr>
              <a:t>București</a:t>
            </a:r>
            <a:endParaRPr lang="en-US" sz="1800" err="1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62468" name="Google Shape;807;p74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45" name="Google Shape;808;p74"/>
          <p:cNvSpPr txBox="1">
            <a:spLocks noChangeArrowheads="1"/>
          </p:cNvSpPr>
          <p:nvPr/>
        </p:nvSpPr>
        <p:spPr bwMode="auto">
          <a:xfrm>
            <a:off x="274638" y="1254125"/>
            <a:ext cx="9644267" cy="584352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lIns="91425" tIns="91425" rIns="91425" bIns="91425" anchor="t"/>
          <a:lstStyle/>
          <a:p>
            <a:pPr>
              <a:defRPr/>
            </a:pPr>
            <a:r>
              <a:rPr lang="en-US" sz="2400" b="1" i="1">
                <a:solidFill>
                  <a:srgbClr val="0000FF"/>
                </a:solidFill>
                <a:latin typeface="Arial" panose="020B0604020202020204"/>
                <a:cs typeface="Times New Roman" panose="02020603050405020304"/>
                <a:hlinkClick r:id="rId4"/>
              </a:rPr>
              <a:t>Regula celor trei</a:t>
            </a:r>
            <a:endParaRPr lang="en-US"/>
          </a:p>
          <a:p>
            <a:pPr>
              <a:defRPr/>
            </a:pPr>
            <a:r>
              <a:rPr lang="vi-VN" sz="2000" b="1" err="1">
                <a:latin typeface="Times New Roman" panose="02020603050405020304"/>
                <a:cs typeface="Arial" panose="020B0604020202020204"/>
              </a:rPr>
              <a:t>Dacă</a:t>
            </a:r>
            <a:r>
              <a:rPr lang="vi-VN" sz="2000" b="1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2000" b="1" err="1">
                <a:latin typeface="Times New Roman" panose="02020603050405020304"/>
                <a:cs typeface="Arial" panose="020B0604020202020204"/>
              </a:rPr>
              <a:t>într</a:t>
            </a:r>
            <a:r>
              <a:rPr lang="vi-VN" sz="2000" b="1">
                <a:latin typeface="Times New Roman" panose="02020603050405020304"/>
                <a:cs typeface="Arial" panose="020B0604020202020204"/>
              </a:rPr>
              <a:t>-o </a:t>
            </a:r>
            <a:r>
              <a:rPr lang="vi-VN" sz="2000" b="1" err="1">
                <a:latin typeface="Times New Roman" panose="02020603050405020304"/>
                <a:cs typeface="Arial" panose="020B0604020202020204"/>
              </a:rPr>
              <a:t>clasă</a:t>
            </a:r>
            <a:r>
              <a:rPr lang="vi-VN" sz="2000" b="1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2000" b="1" err="1">
                <a:latin typeface="Times New Roman" panose="02020603050405020304"/>
                <a:cs typeface="Arial" panose="020B0604020202020204"/>
              </a:rPr>
              <a:t>trebuie</a:t>
            </a:r>
            <a:r>
              <a:rPr lang="vi-VN" sz="2000" b="1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2000" b="1" err="1">
                <a:latin typeface="Times New Roman" panose="02020603050405020304"/>
                <a:cs typeface="Arial" panose="020B0604020202020204"/>
              </a:rPr>
              <a:t>să</a:t>
            </a:r>
            <a:r>
              <a:rPr lang="vi-VN" sz="2000" b="1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2000" b="1" err="1">
                <a:latin typeface="Times New Roman" panose="02020603050405020304"/>
                <a:cs typeface="Arial" panose="020B0604020202020204"/>
              </a:rPr>
              <a:t>suprascriem</a:t>
            </a:r>
            <a:r>
              <a:rPr lang="vi-VN" sz="2000" b="1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2000" b="1" err="1">
                <a:latin typeface="Times New Roman" panose="02020603050405020304"/>
                <a:cs typeface="Arial" panose="020B0604020202020204"/>
              </a:rPr>
              <a:t>cc</a:t>
            </a:r>
            <a:r>
              <a:rPr lang="vi-VN" sz="2000" b="1">
                <a:latin typeface="Times New Roman" panose="02020603050405020304"/>
                <a:cs typeface="Arial" panose="020B0604020202020204"/>
              </a:rPr>
              <a:t>/</a:t>
            </a:r>
            <a:r>
              <a:rPr lang="vi-VN" sz="2000" b="1" err="1">
                <a:latin typeface="Times New Roman" panose="02020603050405020304"/>
                <a:cs typeface="Arial" panose="020B0604020202020204"/>
              </a:rPr>
              <a:t>op</a:t>
            </a:r>
            <a:r>
              <a:rPr lang="vi-VN" sz="2000" b="1">
                <a:latin typeface="Times New Roman" panose="02020603050405020304"/>
                <a:cs typeface="Arial" panose="020B0604020202020204"/>
              </a:rPr>
              <a:t>=/</a:t>
            </a:r>
            <a:r>
              <a:rPr lang="vi-VN" sz="2000" b="1" err="1">
                <a:latin typeface="Times New Roman" panose="02020603050405020304"/>
                <a:cs typeface="Arial" panose="020B0604020202020204"/>
              </a:rPr>
              <a:t>destr</a:t>
            </a:r>
            <a:r>
              <a:rPr lang="vi-VN" sz="2000" b="1">
                <a:latin typeface="Times New Roman" panose="02020603050405020304"/>
                <a:cs typeface="Arial" panose="020B0604020202020204"/>
              </a:rPr>
              <a:t>, </a:t>
            </a:r>
            <a:r>
              <a:rPr lang="vi-VN" sz="2000" b="1" err="1">
                <a:latin typeface="Times New Roman" panose="02020603050405020304"/>
                <a:cs typeface="Arial" panose="020B0604020202020204"/>
              </a:rPr>
              <a:t>cel</a:t>
            </a:r>
            <a:r>
              <a:rPr lang="vi-VN" sz="2000" b="1">
                <a:latin typeface="Times New Roman" panose="02020603050405020304"/>
                <a:cs typeface="Arial" panose="020B0604020202020204"/>
              </a:rPr>
              <a:t> mai </a:t>
            </a:r>
            <a:r>
              <a:rPr lang="vi-VN" sz="2000" b="1" err="1">
                <a:latin typeface="Times New Roman" panose="02020603050405020304"/>
                <a:cs typeface="Arial" panose="020B0604020202020204"/>
              </a:rPr>
              <a:t>probabil</a:t>
            </a:r>
            <a:r>
              <a:rPr lang="vi-VN" sz="2000" b="1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2000" b="1" err="1">
                <a:latin typeface="Times New Roman" panose="02020603050405020304"/>
                <a:cs typeface="Arial" panose="020B0604020202020204"/>
              </a:rPr>
              <a:t>trebuie</a:t>
            </a:r>
            <a:r>
              <a:rPr lang="vi-VN" sz="2000" b="1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2000" b="1" err="1">
                <a:latin typeface="Times New Roman" panose="02020603050405020304"/>
                <a:cs typeface="Arial" panose="020B0604020202020204"/>
              </a:rPr>
              <a:t>suprascrise</a:t>
            </a:r>
            <a:r>
              <a:rPr lang="vi-VN" sz="2000" b="1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2000" b="1" err="1">
                <a:latin typeface="Times New Roman" panose="02020603050405020304"/>
                <a:cs typeface="Arial" panose="020B0604020202020204"/>
              </a:rPr>
              <a:t>toate</a:t>
            </a:r>
            <a:r>
              <a:rPr lang="vi-VN" sz="2000" b="1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2000" b="1" err="1">
                <a:latin typeface="Times New Roman" panose="02020603050405020304"/>
                <a:cs typeface="Arial" panose="020B0604020202020204"/>
              </a:rPr>
              <a:t>cele</a:t>
            </a:r>
            <a:r>
              <a:rPr lang="vi-VN" sz="2000" b="1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2000" b="1" err="1">
                <a:latin typeface="Times New Roman" panose="02020603050405020304"/>
                <a:cs typeface="Arial" panose="020B0604020202020204"/>
              </a:rPr>
              <a:t>trei</a:t>
            </a:r>
            <a:r>
              <a:rPr lang="vi-VN" sz="2000" b="1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2000" b="1" err="1">
                <a:latin typeface="Times New Roman" panose="02020603050405020304"/>
                <a:cs typeface="Arial" panose="020B0604020202020204"/>
              </a:rPr>
              <a:t>funcții</a:t>
            </a:r>
            <a:r>
              <a:rPr lang="vi-VN" sz="2000" b="1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2000" b="1" err="1">
                <a:latin typeface="Times New Roman" panose="02020603050405020304"/>
                <a:cs typeface="Arial" panose="020B0604020202020204"/>
              </a:rPr>
              <a:t>speciale</a:t>
            </a:r>
            <a:r>
              <a:rPr lang="vi-VN" sz="2000" b="1">
                <a:latin typeface="Times New Roman" panose="02020603050405020304"/>
                <a:cs typeface="Arial" panose="020B0604020202020204"/>
              </a:rPr>
              <a:t>.</a:t>
            </a:r>
          </a:p>
          <a:p>
            <a:pPr>
              <a:defRPr/>
            </a:pP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class</a:t>
            </a:r>
            <a:r>
              <a:rPr lang="en-US" sz="2000" b="1">
                <a:latin typeface="Times New Roman" panose="02020603050405020304"/>
                <a:cs typeface="Times New Roman" panose="02020603050405020304"/>
              </a:rPr>
              <a:t> </a:t>
            </a:r>
            <a:r>
              <a:rPr lang="en-US" sz="2000">
                <a:latin typeface="Times New Roman" panose="02020603050405020304"/>
                <a:cs typeface="Times New Roman" panose="02020603050405020304"/>
              </a:rPr>
              <a:t>Orchestra</a:t>
            </a:r>
            <a:r>
              <a:rPr lang="en-US" sz="2000" b="1">
                <a:latin typeface="Times New Roman" panose="02020603050405020304"/>
                <a:cs typeface="Times New Roman" panose="02020603050405020304"/>
              </a:rPr>
              <a:t> </a:t>
            </a:r>
            <a:r>
              <a:rPr lang="en-US" sz="2000" b="1">
                <a:solidFill>
                  <a:srgbClr val="800080"/>
                </a:solidFill>
                <a:latin typeface="Times New Roman" panose="02020603050405020304"/>
                <a:cs typeface="Times New Roman" panose="02020603050405020304"/>
              </a:rPr>
              <a:t>{</a:t>
            </a:r>
            <a:endParaRPr lang="en-US" sz="2000">
              <a:solidFill>
                <a:srgbClr val="800080"/>
              </a:solidFill>
              <a:latin typeface="Times New Roman" panose="02020603050405020304"/>
              <a:cs typeface="Times New Roman" panose="02020603050405020304"/>
            </a:endParaRPr>
          </a:p>
          <a:p>
            <a:pPr>
              <a:defRPr/>
            </a:pP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    std::vector&lt;Instrument*&gt; 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instruments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;</a:t>
            </a:r>
            <a:endParaRPr lang="en-US" sz="2000">
              <a:solidFill>
                <a:srgbClr val="800000"/>
              </a:solidFill>
              <a:latin typeface="Times New Roman" panose="02020603050405020304"/>
              <a:cs typeface="Times New Roman" panose="02020603050405020304"/>
            </a:endParaRPr>
          </a:p>
          <a:p>
            <a:pPr>
              <a:defRPr/>
            </a:pP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public:</a:t>
            </a:r>
            <a:endParaRPr lang="en-US" sz="2000">
              <a:solidFill>
                <a:srgbClr val="800000"/>
              </a:solidFill>
              <a:latin typeface="Times New Roman" panose="02020603050405020304"/>
              <a:cs typeface="Times New Roman" panose="02020603050405020304"/>
            </a:endParaRPr>
          </a:p>
          <a:p>
            <a:pPr>
              <a:defRPr/>
            </a:pP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    void</a:t>
            </a:r>
            <a:r>
              <a:rPr lang="en-US" sz="2000" b="1">
                <a:latin typeface="Times New Roman" panose="02020603050405020304"/>
                <a:cs typeface="Times New Roman" panose="02020603050405020304"/>
              </a:rPr>
              <a:t> </a:t>
            </a:r>
            <a:r>
              <a:rPr lang="en-US" sz="2000">
                <a:latin typeface="Times New Roman" panose="02020603050405020304"/>
                <a:cs typeface="Times New Roman" panose="02020603050405020304"/>
              </a:rPr>
              <a:t>add</a:t>
            </a:r>
            <a:r>
              <a:rPr lang="en-US" sz="2000" b="1">
                <a:solidFill>
                  <a:srgbClr val="808030"/>
                </a:solidFill>
                <a:latin typeface="Times New Roman" panose="02020603050405020304"/>
                <a:cs typeface="Times New Roman" panose="02020603050405020304"/>
              </a:rPr>
              <a:t>(const 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Instrument&amp; 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inst</a:t>
            </a:r>
            <a:r>
              <a:rPr lang="en-US" sz="2000" b="1">
                <a:solidFill>
                  <a:srgbClr val="808030"/>
                </a:solidFill>
                <a:latin typeface="Times New Roman" panose="02020603050405020304"/>
                <a:cs typeface="Times New Roman" panose="02020603050405020304"/>
              </a:rPr>
              <a:t>)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 { 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instruments.push_back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inst.clone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());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 }</a:t>
            </a:r>
            <a:endParaRPr lang="en-US" sz="2000">
              <a:solidFill>
                <a:srgbClr val="800000"/>
              </a:solidFill>
              <a:latin typeface="Times New Roman" panose="02020603050405020304"/>
              <a:cs typeface="Times New Roman" panose="02020603050405020304"/>
            </a:endParaRPr>
          </a:p>
          <a:p>
            <a:pPr>
              <a:defRPr/>
            </a:pP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    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Orchestra() = default;</a:t>
            </a:r>
            <a:endParaRPr lang="en-US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    </a:t>
            </a:r>
            <a:r>
              <a:rPr lang="en-US" sz="2000">
                <a:latin typeface="Times New Roman" panose="02020603050405020304"/>
                <a:cs typeface="Times New Roman" panose="02020603050405020304"/>
              </a:rPr>
              <a:t>~Orchestra</a:t>
            </a:r>
            <a:r>
              <a:rPr lang="en-US" sz="2000" b="1">
                <a:solidFill>
                  <a:srgbClr val="808030"/>
                </a:solidFill>
                <a:latin typeface="Times New Roman" panose="02020603050405020304"/>
                <a:cs typeface="Times New Roman" panose="02020603050405020304"/>
              </a:rPr>
              <a:t>()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 { for(auto* 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inst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 : instruments)  delete 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inst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;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 }</a:t>
            </a:r>
            <a:endParaRPr lang="en-US" sz="2000">
              <a:solidFill>
                <a:srgbClr val="800000"/>
              </a:solidFill>
              <a:latin typeface="Times New Roman" panose="02020603050405020304"/>
              <a:cs typeface="Times New Roman" panose="02020603050405020304"/>
            </a:endParaRPr>
          </a:p>
          <a:p>
            <a:pPr>
              <a:defRPr/>
            </a:pP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    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Orchestra(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const 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Orchestra&amp; other) {</a:t>
            </a:r>
          </a:p>
          <a:p>
            <a:pPr>
              <a:defRPr/>
            </a:pP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        for(const auto&amp; 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inst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 : 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other.instruments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)</a:t>
            </a:r>
          </a:p>
          <a:p>
            <a:pPr>
              <a:defRPr/>
            </a:pP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            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instruments.push_back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inst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-&gt;</a:t>
            </a:r>
            <a:r>
              <a:rPr lang="en-US" sz="2000" b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clone()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);    }</a:t>
            </a:r>
            <a:endParaRPr lang="en-US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    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Orchestra&amp; operator=(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const 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Orchestra&amp; other) {    if(this == &amp;other)   return *this;</a:t>
            </a:r>
          </a:p>
          <a:p>
            <a:pPr>
              <a:defRPr/>
            </a:pP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        for(auto* 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inst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 : instruments)  delete 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inst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;</a:t>
            </a:r>
          </a:p>
          <a:p>
            <a:pPr>
              <a:defRPr/>
            </a:pP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        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instruments.clear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();</a:t>
            </a:r>
          </a:p>
          <a:p>
            <a:pPr>
              <a:defRPr/>
            </a:pP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        for(const auto&amp; 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inst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 : 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other.instruments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)</a:t>
            </a:r>
          </a:p>
          <a:p>
            <a:pPr>
              <a:defRPr/>
            </a:pP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            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instruments.push_back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inst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-&gt;</a:t>
            </a:r>
            <a:r>
              <a:rPr lang="en-US" sz="2000" b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clone()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);</a:t>
            </a:r>
            <a:endParaRPr lang="en-US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        return *this;  }</a:t>
            </a:r>
            <a:endParaRPr lang="en-US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sz="2000">
                <a:solidFill>
                  <a:srgbClr val="800080"/>
                </a:solidFill>
                <a:latin typeface="Times New Roman" panose="02020603050405020304"/>
                <a:cs typeface="Times New Roman" panose="02020603050405020304"/>
              </a:rPr>
              <a:t>};</a:t>
            </a:r>
          </a:p>
          <a:p>
            <a:pPr>
              <a:defRPr/>
            </a:pPr>
            <a:endParaRPr lang="en-US"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Google Shape;598;p57"/>
          <p:cNvSpPr>
            <a:spLocks noChangeArrowheads="1"/>
          </p:cNvSpPr>
          <p:nvPr/>
        </p:nvSpPr>
        <p:spPr bwMode="auto">
          <a:xfrm>
            <a:off x="2332235" y="827088"/>
            <a:ext cx="5524511" cy="42504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10075" rIns="0" bIns="10075" anchor="t"/>
          <a:lstStyle/>
          <a:p>
            <a:pPr algn="ctr">
              <a:buClr>
                <a:srgbClr val="000000"/>
              </a:buClr>
              <a:buSzPts val="2000"/>
              <a:buFont typeface="Arial" panose="020B0604020202020204" pitchFamily="34" charset="0"/>
              <a:buNone/>
            </a:pPr>
            <a:r>
              <a:rPr lang="en-US" sz="2000" b="1">
                <a:latin typeface="Arial" panose="020B0604020202020204"/>
                <a:cs typeface="Arial" panose="020B0604020202020204"/>
              </a:rPr>
              <a:t>1. </a:t>
            </a:r>
            <a:r>
              <a:rPr lang="en-US" sz="2000" b="1" err="1">
                <a:latin typeface="Arial" panose="020B0604020202020204"/>
                <a:cs typeface="Arial" panose="020B0604020202020204"/>
              </a:rPr>
              <a:t>Moștenire</a:t>
            </a:r>
            <a:r>
              <a:rPr lang="en-US" sz="2000" b="1">
                <a:latin typeface="Arial" panose="020B0604020202020204"/>
                <a:cs typeface="Arial" panose="020B0604020202020204"/>
              </a:rPr>
              <a:t>, </a:t>
            </a:r>
            <a:r>
              <a:rPr lang="en-US" sz="2000" b="1" err="1">
                <a:latin typeface="Arial" panose="020B0604020202020204"/>
                <a:cs typeface="Arial" panose="020B0604020202020204"/>
              </a:rPr>
              <a:t>funcții</a:t>
            </a:r>
            <a:r>
              <a:rPr lang="en-US" sz="2000" b="1">
                <a:latin typeface="Arial" panose="020B0604020202020204"/>
                <a:cs typeface="Arial" panose="020B0604020202020204"/>
              </a:rPr>
              <a:t> </a:t>
            </a:r>
            <a:r>
              <a:rPr lang="en-US" sz="2000" b="1" err="1">
                <a:latin typeface="Arial" panose="020B0604020202020204"/>
                <a:cs typeface="Arial" panose="020B0604020202020204"/>
              </a:rPr>
              <a:t>virtuale</a:t>
            </a:r>
            <a:endParaRPr lang="en-US" sz="2000" b="1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Google Shape;312;p34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panose="020B0604020202020204" pitchFamily="34" charset="0"/>
              <a:buNone/>
            </a:pPr>
            <a:fld id="{14C347C1-B4E0-4C94-A8E7-C241B9AB5152}" type="slidenum">
              <a:rPr lang="en-US" sz="1500"/>
              <a:t>3</a:t>
            </a:fld>
            <a:endParaRPr lang="en-US" sz="1800"/>
          </a:p>
        </p:txBody>
      </p:sp>
      <p:sp>
        <p:nvSpPr>
          <p:cNvPr id="21507" name="Google Shape;313;p34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00800" tIns="50400" rIns="100800" bIns="50400" anchor="t"/>
          <a:lstStyle/>
          <a:p>
            <a:pPr>
              <a:lnSpc>
                <a:spcPct val="104000"/>
              </a:lnSpc>
            </a:pPr>
            <a:r>
              <a:rPr lang="en-US" sz="1800" b="1" err="1">
                <a:latin typeface="Arial" panose="020B0604020202020204"/>
                <a:cs typeface="Arial" panose="020B0604020202020204"/>
              </a:rPr>
              <a:t>Facultatea</a:t>
            </a:r>
            <a:r>
              <a:rPr lang="en-US" sz="1800" b="1">
                <a:latin typeface="Arial" panose="020B0604020202020204"/>
                <a:cs typeface="Arial" panose="020B0604020202020204"/>
              </a:rPr>
              <a:t> de </a:t>
            </a:r>
            <a:r>
              <a:rPr lang="en-US" sz="1800" b="1" err="1">
                <a:latin typeface="Arial" panose="020B0604020202020204"/>
                <a:cs typeface="Arial" panose="020B0604020202020204"/>
              </a:rPr>
              <a:t>Matematic</a:t>
            </a:r>
            <a:r>
              <a:rPr lang="vi-VN" sz="1800" b="1">
                <a:latin typeface="Arial" panose="020B0604020202020204"/>
                <a:cs typeface="Arial" panose="020B0604020202020204"/>
              </a:rPr>
              <a:t>ă</a:t>
            </a:r>
            <a:r>
              <a:rPr lang="en-US" sz="1800" b="1">
                <a:latin typeface="Arial" panose="020B0604020202020204"/>
                <a:cs typeface="Arial" panose="020B0604020202020204"/>
              </a:rPr>
              <a:t> </a:t>
            </a:r>
            <a:r>
              <a:rPr lang="en-US" sz="1800" b="1" err="1">
                <a:latin typeface="Arial" panose="020B0604020202020204"/>
                <a:cs typeface="Arial" panose="020B0604020202020204"/>
              </a:rPr>
              <a:t>și</a:t>
            </a:r>
            <a:r>
              <a:rPr lang="en-US" sz="1800" b="1">
                <a:latin typeface="Arial" panose="020B0604020202020204"/>
                <a:cs typeface="Arial" panose="020B0604020202020204"/>
              </a:rPr>
              <a:t> Informatic</a:t>
            </a:r>
            <a:r>
              <a:rPr lang="vi-VN" sz="1800" b="1">
                <a:latin typeface="Arial" panose="020B0604020202020204"/>
                <a:cs typeface="Arial" panose="020B0604020202020204"/>
              </a:rPr>
              <a:t>ă</a:t>
            </a:r>
            <a:r>
              <a:rPr lang="en-US" sz="1800" b="1">
                <a:latin typeface="Arial" panose="020B0604020202020204"/>
                <a:cs typeface="Arial" panose="020B0604020202020204"/>
              </a:rPr>
              <a:t> </a:t>
            </a:r>
            <a:r>
              <a:rPr lang="en-US" sz="1800" b="1" err="1">
                <a:latin typeface="Arial" panose="020B0604020202020204"/>
                <a:cs typeface="Arial" panose="020B0604020202020204"/>
              </a:rPr>
              <a:t>Universitatea</a:t>
            </a:r>
            <a:r>
              <a:rPr lang="en-US" sz="1800" b="1">
                <a:latin typeface="Arial" panose="020B0604020202020204"/>
                <a:cs typeface="Arial" panose="020B0604020202020204"/>
              </a:rPr>
              <a:t> din </a:t>
            </a:r>
            <a:r>
              <a:rPr lang="en-US" sz="1800" b="1" err="1">
                <a:latin typeface="Arial" panose="020B0604020202020204"/>
                <a:cs typeface="Arial" panose="020B0604020202020204"/>
              </a:rPr>
              <a:t>București</a:t>
            </a:r>
            <a:endParaRPr lang="en-US" sz="1800" err="1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21508" name="Google Shape;314;p34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09" name="Google Shape;315;p34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10075" rIns="0" bIns="10075" anchor="t"/>
          <a:lstStyle/>
          <a:p>
            <a:pPr algn="ctr">
              <a:buClr>
                <a:srgbClr val="000000"/>
              </a:buClr>
              <a:buSzPts val="2000"/>
            </a:pPr>
            <a:r>
              <a:rPr lang="en-US" sz="2000" b="1">
                <a:latin typeface="Arial" panose="020B0604020202020204"/>
                <a:cs typeface="Arial" panose="020B0604020202020204"/>
              </a:rPr>
              <a:t>1. </a:t>
            </a:r>
            <a:r>
              <a:rPr lang="en-US" sz="2000" b="1" err="1">
                <a:latin typeface="Arial" panose="020B0604020202020204"/>
                <a:cs typeface="Arial" panose="020B0604020202020204"/>
              </a:rPr>
              <a:t>Moștenire</a:t>
            </a:r>
            <a:r>
              <a:rPr lang="en-US" sz="2000" b="1">
                <a:latin typeface="Arial" panose="020B0604020202020204"/>
                <a:cs typeface="Arial" panose="020B0604020202020204"/>
              </a:rPr>
              <a:t>, </a:t>
            </a:r>
            <a:r>
              <a:rPr lang="en-US" sz="2000" b="1" err="1">
                <a:latin typeface="Arial" panose="020B0604020202020204"/>
                <a:cs typeface="Arial" panose="020B0604020202020204"/>
              </a:rPr>
              <a:t>funcții</a:t>
            </a:r>
            <a:r>
              <a:rPr lang="en-US" sz="2000" b="1">
                <a:latin typeface="Arial" panose="020B0604020202020204"/>
                <a:cs typeface="Arial" panose="020B0604020202020204"/>
              </a:rPr>
              <a:t> </a:t>
            </a:r>
            <a:r>
              <a:rPr lang="en-US" sz="2000" b="1" err="1">
                <a:latin typeface="Arial" panose="020B0604020202020204"/>
                <a:cs typeface="Arial" panose="020B0604020202020204"/>
              </a:rPr>
              <a:t>virtuale</a:t>
            </a:r>
          </a:p>
        </p:txBody>
      </p:sp>
      <p:sp>
        <p:nvSpPr>
          <p:cNvPr id="21510" name="Google Shape;316;p34"/>
          <p:cNvSpPr txBox="1">
            <a:spLocks noChangeArrowheads="1"/>
          </p:cNvSpPr>
          <p:nvPr/>
        </p:nvSpPr>
        <p:spPr bwMode="auto">
          <a:xfrm>
            <a:off x="274638" y="1406525"/>
            <a:ext cx="8931275" cy="58102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lIns="91425" tIns="91425" rIns="91425" bIns="91425" anchor="t"/>
          <a:lstStyle/>
          <a:p>
            <a:pPr>
              <a:buClr>
                <a:srgbClr val="000000"/>
              </a:buClr>
              <a:buSzPts val="2000"/>
              <a:buFont typeface="Arial" panose="020B0604020202020204" pitchFamily="34" charset="0"/>
              <a:buNone/>
            </a:pPr>
            <a:r>
              <a:rPr lang="en-US" sz="2400" b="1" i="1" err="1">
                <a:solidFill>
                  <a:srgbClr val="0000FF"/>
                </a:solidFill>
                <a:latin typeface="Arial" panose="020B0604020202020204"/>
                <a:cs typeface="Times New Roman" panose="02020603050405020304"/>
              </a:rPr>
              <a:t>Redefinirea</a:t>
            </a:r>
            <a:r>
              <a:rPr lang="en-US" sz="2400" b="1" i="1">
                <a:solidFill>
                  <a:srgbClr val="0000FF"/>
                </a:solidFill>
                <a:latin typeface="Arial" panose="020B0604020202020204"/>
                <a:cs typeface="Times New Roman" panose="02020603050405020304"/>
              </a:rPr>
              <a:t> </a:t>
            </a:r>
            <a:r>
              <a:rPr lang="en-US" sz="2400" b="1" i="1" err="1">
                <a:solidFill>
                  <a:srgbClr val="0000FF"/>
                </a:solidFill>
                <a:latin typeface="Arial" panose="020B0604020202020204"/>
                <a:cs typeface="Times New Roman" panose="02020603050405020304"/>
              </a:rPr>
              <a:t>funcțiilor</a:t>
            </a:r>
            <a:r>
              <a:rPr lang="en-US" sz="2400" b="1" i="1">
                <a:solidFill>
                  <a:srgbClr val="0000FF"/>
                </a:solidFill>
                <a:latin typeface="Arial" panose="020B0604020202020204"/>
                <a:cs typeface="Times New Roman" panose="02020603050405020304"/>
              </a:rPr>
              <a:t> </a:t>
            </a:r>
            <a:r>
              <a:rPr lang="en-US" sz="2400" b="1" i="1" err="1">
                <a:solidFill>
                  <a:srgbClr val="0000FF"/>
                </a:solidFill>
                <a:latin typeface="Arial" panose="020B0604020202020204"/>
                <a:cs typeface="Times New Roman" panose="02020603050405020304"/>
              </a:rPr>
              <a:t>membre</a:t>
            </a:r>
            <a:endParaRPr lang="vi-VN" sz="2400" b="1" i="1">
              <a:solidFill>
                <a:srgbClr val="0000FF"/>
              </a:solidFill>
              <a:latin typeface="Arial" panose="020B0604020202020204"/>
              <a:cs typeface="Times New Roman" panose="02020603050405020304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100"/>
              <a:buFont typeface="Arial" panose="020B0604020202020204" pitchFamily="34" charset="0"/>
              <a:buNone/>
            </a:pP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400">
                <a:latin typeface="Times New Roman" panose="02020603050405020304"/>
                <a:cs typeface="Times New Roman" panose="02020603050405020304"/>
              </a:rPr>
              <a:t>Clasa </a:t>
            </a:r>
            <a:r>
              <a:rPr lang="en-US" sz="2400" err="1">
                <a:latin typeface="Times New Roman" panose="02020603050405020304"/>
                <a:cs typeface="Times New Roman" panose="02020603050405020304"/>
              </a:rPr>
              <a:t>derivată</a:t>
            </a:r>
            <a:r>
              <a:rPr lang="en-US" sz="2400">
                <a:latin typeface="Times New Roman" panose="02020603050405020304"/>
                <a:cs typeface="Times New Roman" panose="02020603050405020304"/>
              </a:rPr>
              <a:t> are </a:t>
            </a:r>
            <a:r>
              <a:rPr lang="en-US" sz="2400" err="1">
                <a:latin typeface="Times New Roman" panose="02020603050405020304"/>
                <a:cs typeface="Times New Roman" panose="02020603050405020304"/>
              </a:rPr>
              <a:t>acces</a:t>
            </a:r>
            <a:r>
              <a:rPr lang="en-US" sz="2400">
                <a:latin typeface="Times New Roman" panose="02020603050405020304"/>
                <a:cs typeface="Times New Roman" panose="02020603050405020304"/>
              </a:rPr>
              <a:t> la </a:t>
            </a:r>
            <a:r>
              <a:rPr lang="en-US" sz="2400" err="1">
                <a:latin typeface="Times New Roman" panose="02020603050405020304"/>
                <a:cs typeface="Times New Roman" panose="02020603050405020304"/>
              </a:rPr>
              <a:t>toți</a:t>
            </a:r>
            <a:r>
              <a:rPr lang="en-US" sz="24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400" err="1">
                <a:latin typeface="Times New Roman" panose="02020603050405020304"/>
                <a:cs typeface="Times New Roman" panose="02020603050405020304"/>
              </a:rPr>
              <a:t>membrii</a:t>
            </a:r>
            <a:r>
              <a:rPr lang="en-US" sz="2400">
                <a:latin typeface="Times New Roman" panose="02020603050405020304"/>
                <a:cs typeface="Times New Roman" panose="02020603050405020304"/>
              </a:rPr>
              <a:t> cu </a:t>
            </a:r>
            <a:r>
              <a:rPr lang="en-US" sz="2400" err="1">
                <a:latin typeface="Times New Roman" panose="02020603050405020304"/>
                <a:cs typeface="Times New Roman" panose="02020603050405020304"/>
              </a:rPr>
              <a:t>acces</a:t>
            </a:r>
            <a:r>
              <a:rPr lang="en-US" sz="24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400" b="1">
                <a:latin typeface="Times New Roman" panose="02020603050405020304"/>
                <a:cs typeface="Times New Roman" panose="02020603050405020304"/>
              </a:rPr>
              <a:t>protected</a:t>
            </a:r>
            <a:r>
              <a:rPr lang="en-US" sz="24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400" err="1">
                <a:latin typeface="Times New Roman" panose="02020603050405020304"/>
                <a:cs typeface="Times New Roman" panose="02020603050405020304"/>
              </a:rPr>
              <a:t>sau</a:t>
            </a:r>
            <a:r>
              <a:rPr lang="en-US" sz="24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400" b="1">
                <a:latin typeface="Times New Roman" panose="02020603050405020304"/>
                <a:cs typeface="Times New Roman" panose="02020603050405020304"/>
              </a:rPr>
              <a:t>public</a:t>
            </a:r>
            <a:r>
              <a:rPr lang="en-US" sz="2400">
                <a:latin typeface="Times New Roman" panose="02020603050405020304"/>
                <a:cs typeface="Times New Roman" panose="02020603050405020304"/>
              </a:rPr>
              <a:t> ai </a:t>
            </a:r>
            <a:r>
              <a:rPr lang="en-US" sz="2400" err="1">
                <a:latin typeface="Times New Roman" panose="02020603050405020304"/>
                <a:cs typeface="Times New Roman" panose="02020603050405020304"/>
              </a:rPr>
              <a:t>clasei</a:t>
            </a:r>
            <a:r>
              <a:rPr lang="en-US" sz="2400">
                <a:latin typeface="Times New Roman" panose="02020603050405020304"/>
                <a:cs typeface="Times New Roman" panose="02020603050405020304"/>
              </a:rPr>
              <a:t> de </a:t>
            </a:r>
            <a:r>
              <a:rPr lang="en-US" sz="2400" err="1">
                <a:latin typeface="Times New Roman" panose="02020603050405020304"/>
                <a:cs typeface="Times New Roman" panose="02020603050405020304"/>
              </a:rPr>
              <a:t>bază</a:t>
            </a:r>
            <a:r>
              <a:rPr lang="en-US" sz="2400">
                <a:latin typeface="Times New Roman" panose="02020603050405020304"/>
                <a:cs typeface="Times New Roman" panose="02020603050405020304"/>
              </a:rPr>
              <a:t>.</a:t>
            </a: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400">
                <a:latin typeface="Times New Roman" panose="02020603050405020304"/>
                <a:cs typeface="Times New Roman" panose="02020603050405020304"/>
              </a:rPr>
              <a:t>Este </a:t>
            </a:r>
            <a:r>
              <a:rPr lang="en-US" sz="2400" err="1">
                <a:latin typeface="Times New Roman" panose="02020603050405020304"/>
                <a:cs typeface="Times New Roman" panose="02020603050405020304"/>
              </a:rPr>
              <a:t>permisă</a:t>
            </a:r>
            <a:r>
              <a:rPr lang="en-US" sz="24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400" err="1">
                <a:latin typeface="Times New Roman" panose="02020603050405020304"/>
                <a:cs typeface="Times New Roman" panose="02020603050405020304"/>
              </a:rPr>
              <a:t>supradefinirea</a:t>
            </a:r>
            <a:r>
              <a:rPr lang="en-US" sz="2400">
                <a:latin typeface="Times New Roman" panose="02020603050405020304"/>
                <a:cs typeface="Times New Roman" panose="02020603050405020304"/>
              </a:rPr>
              <a:t> funcțiilor </a:t>
            </a:r>
            <a:r>
              <a:rPr lang="en-US" sz="2400" err="1">
                <a:latin typeface="Times New Roman" panose="02020603050405020304"/>
                <a:cs typeface="Times New Roman" panose="02020603050405020304"/>
              </a:rPr>
              <a:t>membre</a:t>
            </a:r>
            <a:r>
              <a:rPr lang="en-US" sz="24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400" err="1">
                <a:latin typeface="Times New Roman" panose="02020603050405020304"/>
                <a:cs typeface="Times New Roman" panose="02020603050405020304"/>
              </a:rPr>
              <a:t>clasei</a:t>
            </a:r>
            <a:r>
              <a:rPr lang="en-US" sz="2400">
                <a:latin typeface="Times New Roman" panose="02020603050405020304"/>
                <a:cs typeface="Times New Roman" panose="02020603050405020304"/>
              </a:rPr>
              <a:t> de </a:t>
            </a:r>
            <a:r>
              <a:rPr lang="en-US" sz="2400" err="1">
                <a:latin typeface="Times New Roman" panose="02020603050405020304"/>
                <a:cs typeface="Times New Roman" panose="02020603050405020304"/>
              </a:rPr>
              <a:t>bază</a:t>
            </a:r>
            <a:r>
              <a:rPr lang="en-US" sz="2400">
                <a:latin typeface="Times New Roman" panose="02020603050405020304"/>
                <a:cs typeface="Times New Roman" panose="02020603050405020304"/>
              </a:rPr>
              <a:t> cu </a:t>
            </a:r>
            <a:r>
              <a:rPr lang="en-US" sz="2400" err="1">
                <a:latin typeface="Times New Roman" panose="02020603050405020304"/>
                <a:cs typeface="Times New Roman" panose="02020603050405020304"/>
              </a:rPr>
              <a:t>funcții</a:t>
            </a:r>
            <a:endParaRPr lang="en-US" sz="2400">
              <a:latin typeface="Times New Roman" panose="02020603050405020304"/>
              <a:cs typeface="Times New Roman" panose="02020603050405020304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400" err="1">
                <a:latin typeface="Times New Roman" panose="02020603050405020304"/>
                <a:cs typeface="Times New Roman" panose="02020603050405020304"/>
              </a:rPr>
              <a:t>membre</a:t>
            </a:r>
            <a:r>
              <a:rPr lang="en-US" sz="2400">
                <a:latin typeface="Times New Roman" panose="02020603050405020304"/>
                <a:cs typeface="Times New Roman" panose="02020603050405020304"/>
              </a:rPr>
              <a:t> ale </a:t>
            </a:r>
            <a:r>
              <a:rPr lang="en-US" sz="2400" err="1">
                <a:latin typeface="Times New Roman" panose="02020603050405020304"/>
                <a:cs typeface="Times New Roman" panose="02020603050405020304"/>
              </a:rPr>
              <a:t>clasei</a:t>
            </a:r>
            <a:r>
              <a:rPr lang="en-US" sz="2400">
                <a:latin typeface="Times New Roman" panose="02020603050405020304"/>
                <a:cs typeface="Times New Roman" panose="02020603050405020304"/>
              </a:rPr>
              <a:t> derivate.</a:t>
            </a:r>
          </a:p>
          <a:p>
            <a:pPr>
              <a:lnSpc>
                <a:spcPct val="115000"/>
              </a:lnSpc>
              <a:buClr>
                <a:srgbClr val="000000"/>
              </a:buClr>
              <a:buSzPts val="1100"/>
              <a:buFont typeface="Arial" panose="020B0604020202020204" pitchFamily="34" charset="0"/>
              <a:buNone/>
            </a:pP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2000"/>
              <a:buFont typeface="Arial" panose="020B0604020202020204" pitchFamily="34" charset="0"/>
              <a:buChar char="-"/>
            </a:pPr>
            <a:r>
              <a:rPr lang="en-US" sz="2400">
                <a:latin typeface="Times New Roman" panose="02020603050405020304"/>
                <a:cs typeface="Times New Roman" panose="02020603050405020304"/>
              </a:rPr>
              <a:t>2 </a:t>
            </a:r>
            <a:r>
              <a:rPr lang="en-US" sz="2400" err="1">
                <a:latin typeface="Times New Roman" panose="02020603050405020304"/>
                <a:cs typeface="Times New Roman" panose="02020603050405020304"/>
              </a:rPr>
              <a:t>modalități</a:t>
            </a:r>
            <a:r>
              <a:rPr lang="en-US" sz="2400">
                <a:latin typeface="Times New Roman" panose="02020603050405020304"/>
                <a:cs typeface="Times New Roman" panose="02020603050405020304"/>
              </a:rPr>
              <a:t> de a </a:t>
            </a:r>
            <a:r>
              <a:rPr lang="en-US" sz="2400" err="1">
                <a:latin typeface="Times New Roman" panose="02020603050405020304"/>
                <a:cs typeface="Times New Roman" panose="02020603050405020304"/>
              </a:rPr>
              <a:t>redefini</a:t>
            </a:r>
            <a:r>
              <a:rPr lang="en-US" sz="2400">
                <a:latin typeface="Times New Roman" panose="02020603050405020304"/>
                <a:cs typeface="Times New Roman" panose="02020603050405020304"/>
              </a:rPr>
              <a:t> o </a:t>
            </a:r>
            <a:r>
              <a:rPr lang="en-US" sz="2400" err="1">
                <a:latin typeface="Times New Roman" panose="02020603050405020304"/>
                <a:cs typeface="Times New Roman" panose="02020603050405020304"/>
              </a:rPr>
              <a:t>funcție</a:t>
            </a:r>
            <a:r>
              <a:rPr lang="en-US" sz="24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400" err="1">
                <a:latin typeface="Times New Roman" panose="02020603050405020304"/>
                <a:cs typeface="Times New Roman" panose="02020603050405020304"/>
              </a:rPr>
              <a:t>membră</a:t>
            </a:r>
            <a:r>
              <a:rPr lang="en-US" sz="2400">
                <a:latin typeface="Times New Roman" panose="02020603050405020304"/>
                <a:cs typeface="Times New Roman" panose="02020603050405020304"/>
              </a:rPr>
              <a:t>:</a:t>
            </a:r>
          </a:p>
          <a:p>
            <a:pPr marL="914400" lvl="1" indent="-355600">
              <a:lnSpc>
                <a:spcPct val="115000"/>
              </a:lnSpc>
              <a:buClr>
                <a:srgbClr val="000000"/>
              </a:buClr>
              <a:buSzPts val="2000"/>
              <a:buFont typeface="Arial" panose="020B0604020202020204" pitchFamily="34" charset="0"/>
              <a:buChar char="-"/>
            </a:pPr>
            <a:r>
              <a:rPr lang="en-US" sz="2400" b="1">
                <a:latin typeface="Times New Roman" panose="02020603050405020304"/>
                <a:cs typeface="Times New Roman" panose="02020603050405020304"/>
              </a:rPr>
              <a:t>cu </a:t>
            </a:r>
            <a:r>
              <a:rPr lang="en-US" sz="2400" b="1" err="1">
                <a:latin typeface="Times New Roman" panose="02020603050405020304"/>
                <a:cs typeface="Times New Roman" panose="02020603050405020304"/>
              </a:rPr>
              <a:t>același</a:t>
            </a:r>
            <a:r>
              <a:rPr lang="en-US" sz="2400" b="1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400" b="1" err="1">
                <a:latin typeface="Times New Roman" panose="02020603050405020304"/>
                <a:cs typeface="Times New Roman" panose="02020603050405020304"/>
              </a:rPr>
              <a:t>antet</a:t>
            </a:r>
            <a:r>
              <a:rPr lang="en-US" sz="2400" b="1">
                <a:latin typeface="Times New Roman" panose="02020603050405020304"/>
                <a:cs typeface="Times New Roman" panose="02020603050405020304"/>
              </a:rPr>
              <a:t> ca </a:t>
            </a:r>
            <a:r>
              <a:rPr lang="en-US" sz="2400" b="1" err="1">
                <a:latin typeface="Times New Roman" panose="02020603050405020304"/>
                <a:cs typeface="Times New Roman" panose="02020603050405020304"/>
              </a:rPr>
              <a:t>în</a:t>
            </a:r>
            <a:r>
              <a:rPr lang="en-US" sz="2400" b="1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400" b="1" err="1">
                <a:latin typeface="Times New Roman" panose="02020603050405020304"/>
                <a:cs typeface="Times New Roman" panose="02020603050405020304"/>
              </a:rPr>
              <a:t>clasa</a:t>
            </a:r>
            <a:r>
              <a:rPr lang="en-US" sz="2400" b="1">
                <a:latin typeface="Times New Roman" panose="02020603050405020304"/>
                <a:cs typeface="Times New Roman" panose="02020603050405020304"/>
              </a:rPr>
              <a:t> de </a:t>
            </a:r>
            <a:r>
              <a:rPr lang="en-US" sz="2400" b="1" err="1">
                <a:latin typeface="Times New Roman" panose="02020603050405020304"/>
                <a:cs typeface="Times New Roman" panose="02020603050405020304"/>
              </a:rPr>
              <a:t>bază</a:t>
            </a:r>
            <a:r>
              <a:rPr lang="en-US" sz="2400">
                <a:latin typeface="Times New Roman" panose="02020603050405020304"/>
                <a:cs typeface="Times New Roman" panose="02020603050405020304"/>
              </a:rPr>
              <a:t> (“redefining” - </a:t>
            </a:r>
            <a:r>
              <a:rPr lang="en-US" sz="2400" err="1">
                <a:latin typeface="Times New Roman" panose="02020603050405020304"/>
                <a:cs typeface="Times New Roman" panose="02020603050405020304"/>
              </a:rPr>
              <a:t>în</a:t>
            </a:r>
            <a:r>
              <a:rPr lang="en-US" sz="24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400" err="1">
                <a:latin typeface="Times New Roman" panose="02020603050405020304"/>
                <a:cs typeface="Times New Roman" panose="02020603050405020304"/>
              </a:rPr>
              <a:t>cazul</a:t>
            </a:r>
            <a:r>
              <a:rPr lang="en-US" sz="24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400" err="1">
                <a:latin typeface="Times New Roman" panose="02020603050405020304"/>
                <a:cs typeface="Times New Roman" panose="02020603050405020304"/>
              </a:rPr>
              <a:t>funcțiilor</a:t>
            </a:r>
            <a:r>
              <a:rPr lang="en-US" sz="24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400" err="1">
                <a:latin typeface="Times New Roman" panose="02020603050405020304"/>
                <a:cs typeface="Times New Roman" panose="02020603050405020304"/>
              </a:rPr>
              <a:t>oarecare</a:t>
            </a:r>
            <a:r>
              <a:rPr lang="en-US" sz="2400">
                <a:latin typeface="Times New Roman" panose="02020603050405020304"/>
                <a:cs typeface="Times New Roman" panose="02020603050405020304"/>
              </a:rPr>
              <a:t> / “overriding” - </a:t>
            </a:r>
            <a:r>
              <a:rPr lang="en-US" sz="2400" err="1">
                <a:latin typeface="Times New Roman" panose="02020603050405020304"/>
                <a:cs typeface="Times New Roman" panose="02020603050405020304"/>
              </a:rPr>
              <a:t>în</a:t>
            </a:r>
            <a:r>
              <a:rPr lang="en-US" sz="24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400" err="1">
                <a:latin typeface="Times New Roman" panose="02020603050405020304"/>
                <a:cs typeface="Times New Roman" panose="02020603050405020304"/>
              </a:rPr>
              <a:t>cazul</a:t>
            </a:r>
            <a:r>
              <a:rPr lang="en-US" sz="24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400" err="1">
                <a:latin typeface="Times New Roman" panose="02020603050405020304"/>
                <a:cs typeface="Times New Roman" panose="02020603050405020304"/>
              </a:rPr>
              <a:t>funcțiilor</a:t>
            </a:r>
            <a:r>
              <a:rPr lang="en-US" sz="24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400" err="1">
                <a:latin typeface="Times New Roman" panose="02020603050405020304"/>
                <a:cs typeface="Times New Roman" panose="02020603050405020304"/>
              </a:rPr>
              <a:t>virtuale</a:t>
            </a:r>
            <a:r>
              <a:rPr lang="en-US" sz="2400">
                <a:latin typeface="Times New Roman" panose="02020603050405020304"/>
                <a:cs typeface="Times New Roman" panose="02020603050405020304"/>
              </a:rPr>
              <a:t>);</a:t>
            </a:r>
          </a:p>
          <a:p>
            <a:pPr marL="914400" lvl="1" indent="-355600">
              <a:lnSpc>
                <a:spcPct val="115000"/>
              </a:lnSpc>
              <a:buClr>
                <a:srgbClr val="000000"/>
              </a:buClr>
              <a:buSzPts val="2000"/>
              <a:buFont typeface="Arial" panose="020B0604020202020204" pitchFamily="34" charset="0"/>
              <a:buChar char="-"/>
            </a:pPr>
            <a:r>
              <a:rPr lang="en-US" sz="2400" b="1">
                <a:latin typeface="Times New Roman" panose="02020603050405020304"/>
                <a:cs typeface="Times New Roman" panose="02020603050405020304"/>
              </a:rPr>
              <a:t>cu </a:t>
            </a:r>
            <a:r>
              <a:rPr lang="en-US" sz="2400" b="1" err="1">
                <a:latin typeface="Times New Roman" panose="02020603050405020304"/>
                <a:cs typeface="Times New Roman" panose="02020603050405020304"/>
              </a:rPr>
              <a:t>schimbarea</a:t>
            </a:r>
            <a:r>
              <a:rPr lang="en-US" sz="2400" b="1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400" b="1" err="1">
                <a:latin typeface="Times New Roman" panose="02020603050405020304"/>
                <a:cs typeface="Times New Roman" panose="02020603050405020304"/>
              </a:rPr>
              <a:t>listei</a:t>
            </a:r>
            <a:r>
              <a:rPr lang="en-US" sz="2400" b="1">
                <a:latin typeface="Times New Roman" panose="02020603050405020304"/>
                <a:cs typeface="Times New Roman" panose="02020603050405020304"/>
              </a:rPr>
              <a:t> de </a:t>
            </a:r>
            <a:r>
              <a:rPr lang="en-US" sz="2400" b="1" err="1">
                <a:latin typeface="Times New Roman" panose="02020603050405020304"/>
                <a:cs typeface="Times New Roman" panose="02020603050405020304"/>
              </a:rPr>
              <a:t>argumente</a:t>
            </a:r>
            <a:r>
              <a:rPr lang="en-US" sz="2400" b="1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400" b="1" err="1">
                <a:latin typeface="Times New Roman" panose="02020603050405020304"/>
                <a:cs typeface="Times New Roman" panose="02020603050405020304"/>
              </a:rPr>
              <a:t>sau</a:t>
            </a:r>
            <a:r>
              <a:rPr lang="en-US" sz="2400" b="1">
                <a:latin typeface="Times New Roman" panose="02020603050405020304"/>
                <a:cs typeface="Times New Roman" panose="02020603050405020304"/>
              </a:rPr>
              <a:t> a </a:t>
            </a:r>
            <a:r>
              <a:rPr lang="en-US" sz="2400" b="1" err="1">
                <a:latin typeface="Times New Roman" panose="02020603050405020304"/>
                <a:cs typeface="Times New Roman" panose="02020603050405020304"/>
              </a:rPr>
              <a:t>tipului</a:t>
            </a:r>
            <a:r>
              <a:rPr lang="en-US" sz="2400" b="1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400" b="1" err="1">
                <a:latin typeface="Times New Roman" panose="02020603050405020304"/>
                <a:cs typeface="Times New Roman" panose="02020603050405020304"/>
              </a:rPr>
              <a:t>returnat</a:t>
            </a:r>
            <a:r>
              <a:rPr lang="en-US" sz="2400">
                <a:latin typeface="Times New Roman" panose="02020603050405020304"/>
                <a:cs typeface="Times New Roman" panose="02020603050405020304"/>
              </a:rPr>
              <a:t>.</a:t>
            </a:r>
          </a:p>
          <a:p>
            <a:pPr>
              <a:lnSpc>
                <a:spcPct val="115000"/>
              </a:lnSpc>
              <a:buClr>
                <a:srgbClr val="000000"/>
              </a:buClr>
              <a:buSzPts val="1100"/>
              <a:buFont typeface="Arial" panose="020B0604020202020204" pitchFamily="34" charset="0"/>
              <a:buNone/>
            </a:pP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SzPts val="2000"/>
              <a:buFont typeface="Arial" panose="020B0604020202020204" pitchFamily="34" charset="0"/>
              <a:buNone/>
            </a:pPr>
            <a:endParaRPr lang="en-US" sz="2400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SzPts val="2000"/>
              <a:buFont typeface="Arial" panose="020B0604020202020204" pitchFamily="34" charset="0"/>
              <a:buNone/>
            </a:pP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Google Shape;805;p74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panose="020B0604020202020204" pitchFamily="34" charset="0"/>
              <a:buNone/>
            </a:pPr>
            <a:fld id="{D21CDE78-C7C1-4250-B45F-831A8C5D6348}" type="slidenum">
              <a:rPr lang="en-US" sz="1500"/>
              <a:t>30</a:t>
            </a:fld>
            <a:endParaRPr lang="en-US" sz="1800"/>
          </a:p>
        </p:txBody>
      </p:sp>
      <p:sp>
        <p:nvSpPr>
          <p:cNvPr id="62467" name="Google Shape;806;p74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00800" tIns="50400" rIns="100800" bIns="50400" anchor="t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</a:pPr>
            <a:r>
              <a:rPr lang="vi-VN" sz="1800" b="1" err="1">
                <a:latin typeface="Arial" panose="020B0604020202020204"/>
                <a:cs typeface="Arial" panose="020B0604020202020204"/>
              </a:rPr>
              <a:t>Facultatea</a:t>
            </a:r>
            <a:r>
              <a:rPr lang="vi-VN" sz="1800" b="1">
                <a:latin typeface="Arial" panose="020B0604020202020204"/>
                <a:cs typeface="Arial" panose="020B0604020202020204"/>
              </a:rPr>
              <a:t> de </a:t>
            </a:r>
            <a:r>
              <a:rPr lang="vi-VN" sz="1800" b="1" err="1">
                <a:latin typeface="Arial" panose="020B0604020202020204"/>
                <a:cs typeface="Arial" panose="020B0604020202020204"/>
              </a:rPr>
              <a:t>Matematică</a:t>
            </a:r>
            <a:r>
              <a:rPr lang="vi-VN" sz="1800" b="1">
                <a:latin typeface="Arial" panose="020B0604020202020204"/>
                <a:cs typeface="Arial" panose="020B0604020202020204"/>
              </a:rPr>
              <a:t> </a:t>
            </a:r>
            <a:r>
              <a:rPr lang="vi-VN" sz="1800" b="1" err="1">
                <a:latin typeface="Arial" panose="020B0604020202020204"/>
                <a:cs typeface="Arial" panose="020B0604020202020204"/>
              </a:rPr>
              <a:t>și</a:t>
            </a:r>
            <a:r>
              <a:rPr lang="vi-VN" sz="1800" b="1">
                <a:latin typeface="Arial" panose="020B0604020202020204"/>
                <a:cs typeface="Arial" panose="020B0604020202020204"/>
              </a:rPr>
              <a:t> </a:t>
            </a:r>
            <a:r>
              <a:rPr lang="vi-VN" sz="1800" b="1" err="1">
                <a:latin typeface="Arial" panose="020B0604020202020204"/>
                <a:cs typeface="Arial" panose="020B0604020202020204"/>
              </a:rPr>
              <a:t>Informatică</a:t>
            </a:r>
            <a:r>
              <a:rPr lang="en-US" sz="1800" b="1">
                <a:latin typeface="Arial" panose="020B0604020202020204"/>
                <a:cs typeface="Arial" panose="020B0604020202020204"/>
              </a:rPr>
              <a:t> </a:t>
            </a:r>
            <a:r>
              <a:rPr lang="en-US" sz="1800" b="1" err="1">
                <a:latin typeface="Arial" panose="020B0604020202020204"/>
                <a:cs typeface="Arial" panose="020B0604020202020204"/>
              </a:rPr>
              <a:t>Universitatea</a:t>
            </a:r>
            <a:r>
              <a:rPr lang="en-US" sz="1800" b="1">
                <a:latin typeface="Arial" panose="020B0604020202020204"/>
                <a:cs typeface="Arial" panose="020B0604020202020204"/>
              </a:rPr>
              <a:t> din </a:t>
            </a:r>
            <a:r>
              <a:rPr lang="en-US" sz="1800" b="1" err="1">
                <a:latin typeface="Arial" panose="020B0604020202020204"/>
                <a:cs typeface="Arial" panose="020B0604020202020204"/>
              </a:rPr>
              <a:t>București</a:t>
            </a:r>
            <a:endParaRPr lang="en-US" sz="1800" err="1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62468" name="Google Shape;807;p74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45" name="Google Shape;808;p74"/>
          <p:cNvSpPr txBox="1">
            <a:spLocks noChangeArrowheads="1"/>
          </p:cNvSpPr>
          <p:nvPr/>
        </p:nvSpPr>
        <p:spPr bwMode="auto">
          <a:xfrm>
            <a:off x="274638" y="1254125"/>
            <a:ext cx="9644267" cy="584352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lIns="91425" tIns="91425" rIns="91425" bIns="91425" anchor="t"/>
          <a:lstStyle/>
          <a:p>
            <a:pPr>
              <a:buClr>
                <a:srgbClr val="000000"/>
              </a:buClr>
              <a:defRPr/>
            </a:pPr>
            <a:r>
              <a:rPr lang="en-US" sz="2400" b="1" i="1" err="1">
                <a:solidFill>
                  <a:srgbClr val="0000FF"/>
                </a:solidFill>
                <a:latin typeface="Arial" panose="020B0604020202020204"/>
                <a:cs typeface="Times New Roman" panose="02020603050405020304"/>
              </a:rPr>
              <a:t>Constructori</a:t>
            </a:r>
            <a:r>
              <a:rPr lang="en-US" sz="2400" b="1" i="1">
                <a:solidFill>
                  <a:srgbClr val="0000FF"/>
                </a:solidFill>
                <a:latin typeface="Arial" panose="020B0604020202020204"/>
                <a:cs typeface="Times New Roman" panose="02020603050405020304"/>
              </a:rPr>
              <a:t> </a:t>
            </a:r>
            <a:r>
              <a:rPr lang="en-US" sz="2400" b="1" i="1" err="1">
                <a:solidFill>
                  <a:srgbClr val="0000FF"/>
                </a:solidFill>
                <a:latin typeface="Arial" panose="020B0604020202020204"/>
                <a:cs typeface="Times New Roman" panose="02020603050405020304"/>
              </a:rPr>
              <a:t>virtuali</a:t>
            </a:r>
            <a:endParaRPr lang="en-US" sz="2400" b="1" i="1">
              <a:solidFill>
                <a:srgbClr val="0000FF"/>
              </a:solidFill>
              <a:latin typeface="Arial" panose="020B0604020202020204"/>
              <a:cs typeface="Times New Roman" panose="02020603050405020304"/>
            </a:endParaRPr>
          </a:p>
          <a:p>
            <a:pPr>
              <a:defRPr/>
            </a:pPr>
            <a:endParaRPr lang="vi-VN" sz="2000" b="1">
              <a:latin typeface="Times New Roman" panose="02020603050405020304"/>
              <a:cs typeface="Arial" panose="020B0604020202020204"/>
            </a:endParaRPr>
          </a:p>
          <a:p>
            <a:pPr>
              <a:defRPr/>
            </a:pP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class</a:t>
            </a:r>
            <a:r>
              <a:rPr lang="en-US" sz="2000" b="1">
                <a:latin typeface="Times New Roman" panose="02020603050405020304"/>
                <a:cs typeface="Times New Roman" panose="02020603050405020304"/>
              </a:rPr>
              <a:t> </a:t>
            </a:r>
            <a:r>
              <a:rPr lang="en-US" sz="2000">
                <a:latin typeface="Times New Roman" panose="02020603050405020304"/>
                <a:cs typeface="Times New Roman" panose="02020603050405020304"/>
              </a:rPr>
              <a:t>Orchestra</a:t>
            </a:r>
            <a:r>
              <a:rPr lang="en-US" sz="2000" b="1">
                <a:latin typeface="Times New Roman" panose="02020603050405020304"/>
                <a:cs typeface="Times New Roman" panose="02020603050405020304"/>
              </a:rPr>
              <a:t> </a:t>
            </a:r>
            <a:r>
              <a:rPr lang="en-US" sz="2000" b="1">
                <a:solidFill>
                  <a:srgbClr val="800080"/>
                </a:solidFill>
                <a:latin typeface="Times New Roman" panose="02020603050405020304"/>
                <a:cs typeface="Times New Roman" panose="02020603050405020304"/>
              </a:rPr>
              <a:t>{</a:t>
            </a:r>
            <a:endParaRPr lang="en-US" sz="2000">
              <a:solidFill>
                <a:srgbClr val="800080"/>
              </a:solidFill>
              <a:latin typeface="Times New Roman" panose="02020603050405020304"/>
              <a:cs typeface="Times New Roman" panose="02020603050405020304"/>
            </a:endParaRPr>
          </a:p>
          <a:p>
            <a:pPr>
              <a:defRPr/>
            </a:pP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    std::vector&lt;Instrument*&gt; 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instruments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;</a:t>
            </a:r>
            <a:endParaRPr lang="en-US" sz="2000">
              <a:solidFill>
                <a:srgbClr val="800000"/>
              </a:solidFill>
              <a:latin typeface="Times New Roman" panose="02020603050405020304"/>
              <a:cs typeface="Times New Roman" panose="02020603050405020304"/>
            </a:endParaRPr>
          </a:p>
          <a:p>
            <a:pPr>
              <a:defRPr/>
            </a:pP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public:</a:t>
            </a:r>
            <a:endParaRPr lang="en-US" sz="2000">
              <a:solidFill>
                <a:srgbClr val="800000"/>
              </a:solidFill>
              <a:latin typeface="Times New Roman" panose="02020603050405020304"/>
              <a:cs typeface="Times New Roman" panose="02020603050405020304"/>
            </a:endParaRPr>
          </a:p>
          <a:p>
            <a:pPr>
              <a:defRPr/>
            </a:pP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    void</a:t>
            </a:r>
            <a:r>
              <a:rPr lang="en-US" sz="2000" b="1">
                <a:latin typeface="Times New Roman" panose="02020603050405020304"/>
                <a:cs typeface="Times New Roman" panose="02020603050405020304"/>
              </a:rPr>
              <a:t> </a:t>
            </a:r>
            <a:r>
              <a:rPr lang="en-US" sz="2000">
                <a:latin typeface="Times New Roman" panose="02020603050405020304"/>
                <a:cs typeface="Times New Roman" panose="02020603050405020304"/>
              </a:rPr>
              <a:t>add</a:t>
            </a:r>
            <a:r>
              <a:rPr lang="en-US" sz="2000" b="1">
                <a:solidFill>
                  <a:srgbClr val="808030"/>
                </a:solidFill>
                <a:latin typeface="Times New Roman" panose="02020603050405020304"/>
                <a:cs typeface="Times New Roman" panose="02020603050405020304"/>
              </a:rPr>
              <a:t>(const 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Instrument&amp; 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inst</a:t>
            </a:r>
            <a:r>
              <a:rPr lang="en-US" sz="2000" b="1">
                <a:solidFill>
                  <a:srgbClr val="808030"/>
                </a:solidFill>
                <a:latin typeface="Times New Roman" panose="02020603050405020304"/>
                <a:cs typeface="Times New Roman" panose="02020603050405020304"/>
              </a:rPr>
              <a:t>)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 { 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instruments.push_back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inst.clone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());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 }</a:t>
            </a:r>
            <a:endParaRPr lang="en-US" sz="2000">
              <a:solidFill>
                <a:srgbClr val="800000"/>
              </a:solidFill>
              <a:latin typeface="Times New Roman" panose="02020603050405020304"/>
              <a:cs typeface="Times New Roman" panose="02020603050405020304"/>
            </a:endParaRPr>
          </a:p>
          <a:p>
            <a:pPr>
              <a:defRPr/>
            </a:pP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    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Orchestra() = default;</a:t>
            </a:r>
            <a:endParaRPr lang="en-US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    </a:t>
            </a:r>
            <a:r>
              <a:rPr lang="en-US" sz="2000">
                <a:latin typeface="Times New Roman" panose="02020603050405020304"/>
                <a:cs typeface="Times New Roman" panose="02020603050405020304"/>
              </a:rPr>
              <a:t>~Orchestra</a:t>
            </a:r>
            <a:r>
              <a:rPr lang="en-US" sz="2000" b="1">
                <a:solidFill>
                  <a:srgbClr val="808030"/>
                </a:solidFill>
                <a:latin typeface="Times New Roman" panose="02020603050405020304"/>
                <a:cs typeface="Times New Roman" panose="02020603050405020304"/>
              </a:rPr>
              <a:t>()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 { for(auto* 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inst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 : instruments)  delete 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inst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;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 }</a:t>
            </a:r>
            <a:endParaRPr lang="en-US" sz="2000">
              <a:solidFill>
                <a:srgbClr val="800000"/>
              </a:solidFill>
              <a:latin typeface="Times New Roman" panose="02020603050405020304"/>
              <a:cs typeface="Times New Roman" panose="02020603050405020304"/>
            </a:endParaRPr>
          </a:p>
          <a:p>
            <a:pPr>
              <a:defRPr/>
            </a:pP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    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Orchestra(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const 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Orchestra&amp; other) {</a:t>
            </a:r>
          </a:p>
          <a:p>
            <a:pPr>
              <a:defRPr/>
            </a:pP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        for(const auto&amp; 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inst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 : 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other.instruments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)</a:t>
            </a:r>
          </a:p>
          <a:p>
            <a:pPr>
              <a:defRPr/>
            </a:pP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            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instruments.push_back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inst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-&gt;</a:t>
            </a:r>
            <a:r>
              <a:rPr lang="en-US" sz="2000" b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clone()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);    }</a:t>
            </a:r>
            <a:endParaRPr lang="en-US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    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Orchestra&amp; operator=(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const 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Orchestra&amp; other) {    if(this == &amp;other)   return *this;</a:t>
            </a:r>
          </a:p>
          <a:p>
            <a:pPr>
              <a:defRPr/>
            </a:pP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        for(auto* 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inst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 : instruments)  delete 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inst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;</a:t>
            </a:r>
          </a:p>
          <a:p>
            <a:pPr>
              <a:defRPr/>
            </a:pP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        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instruments.clear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();</a:t>
            </a:r>
          </a:p>
          <a:p>
            <a:pPr>
              <a:defRPr/>
            </a:pP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        for(const auto&amp; 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inst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 : 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other.instruments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)</a:t>
            </a:r>
          </a:p>
          <a:p>
            <a:pPr>
              <a:defRPr/>
            </a:pP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            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instruments.push_back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inst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-&gt;</a:t>
            </a:r>
            <a:r>
              <a:rPr lang="en-US" sz="2000" b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clone()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);   // </a:t>
            </a:r>
            <a:r>
              <a:rPr lang="en-US" sz="2000" b="1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ce</a:t>
            </a:r>
            <a:r>
              <a:rPr lang="en-US" sz="2000" b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se </a:t>
            </a:r>
            <a:r>
              <a:rPr lang="en-US" sz="2000" b="1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întâmplă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dacă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nu 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reușește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copierea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?</a:t>
            </a:r>
            <a:endParaRPr lang="en-US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        return *this;  }</a:t>
            </a:r>
            <a:endParaRPr lang="en-US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sz="2000">
                <a:solidFill>
                  <a:srgbClr val="800080"/>
                </a:solidFill>
                <a:latin typeface="Times New Roman" panose="02020603050405020304"/>
                <a:cs typeface="Times New Roman" panose="02020603050405020304"/>
              </a:rPr>
              <a:t>};</a:t>
            </a:r>
          </a:p>
          <a:p>
            <a:pPr>
              <a:defRPr/>
            </a:pPr>
            <a:r>
              <a:rPr lang="en-US" sz="2000" b="1" err="1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Obiectul</a:t>
            </a:r>
            <a:r>
              <a:rPr lang="en-US" sz="2000" b="1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b="1" err="1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va</a:t>
            </a:r>
            <a:r>
              <a:rPr lang="en-US" sz="2000" b="1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fi </a:t>
            </a:r>
            <a:r>
              <a:rPr lang="en-US" sz="2000" b="1" err="1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într</a:t>
            </a:r>
            <a:r>
              <a:rPr lang="en-US" sz="2000" b="1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-o stare </a:t>
            </a:r>
            <a:r>
              <a:rPr lang="en-US" sz="2000" b="1" err="1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invalidă</a:t>
            </a:r>
            <a:r>
              <a:rPr lang="en-US" sz="2000" b="1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! </a:t>
            </a:r>
            <a:r>
              <a:rPr lang="en-US" sz="2000" b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Am </a:t>
            </a:r>
            <a:r>
              <a:rPr lang="en-US" sz="2000" b="1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pierdut</a:t>
            </a:r>
            <a:r>
              <a:rPr lang="en-US" sz="2000" b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b="1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datele</a:t>
            </a:r>
            <a:r>
              <a:rPr lang="en-US" sz="2000" b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b="1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vechi</a:t>
            </a:r>
            <a:r>
              <a:rPr lang="en-US" sz="2000" b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b="1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și</a:t>
            </a:r>
            <a:r>
              <a:rPr lang="en-US" sz="2000" b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nu am </a:t>
            </a:r>
            <a:r>
              <a:rPr lang="en-US" sz="2000" b="1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copiat</a:t>
            </a:r>
            <a:r>
              <a:rPr lang="en-US" sz="2000" b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 </a:t>
            </a:r>
            <a:r>
              <a:rPr lang="en-US" sz="2000" b="1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datele</a:t>
            </a:r>
            <a:r>
              <a:rPr lang="en-US" sz="2000" b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b="1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noi</a:t>
            </a:r>
            <a:r>
              <a:rPr lang="en-US" sz="2000" b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.</a:t>
            </a:r>
          </a:p>
          <a:p>
            <a:pPr>
              <a:defRPr/>
            </a:pPr>
            <a:endParaRPr lang="en-US"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Google Shape;598;p57"/>
          <p:cNvSpPr>
            <a:spLocks noChangeArrowheads="1"/>
          </p:cNvSpPr>
          <p:nvPr/>
        </p:nvSpPr>
        <p:spPr bwMode="auto">
          <a:xfrm>
            <a:off x="2332235" y="827088"/>
            <a:ext cx="5524511" cy="42504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10075" rIns="0" bIns="10075" anchor="t"/>
          <a:lstStyle/>
          <a:p>
            <a:pPr algn="ctr">
              <a:buClr>
                <a:srgbClr val="000000"/>
              </a:buClr>
              <a:buSzPts val="2000"/>
              <a:buFont typeface="Arial" panose="020B0604020202020204" pitchFamily="34" charset="0"/>
              <a:buNone/>
            </a:pPr>
            <a:r>
              <a:rPr lang="en-US" sz="2000" b="1">
                <a:latin typeface="Arial" panose="020B0604020202020204"/>
                <a:cs typeface="Arial" panose="020B0604020202020204"/>
              </a:rPr>
              <a:t>1. </a:t>
            </a:r>
            <a:r>
              <a:rPr lang="en-US" sz="2000" b="1" err="1">
                <a:latin typeface="Arial" panose="020B0604020202020204"/>
                <a:cs typeface="Arial" panose="020B0604020202020204"/>
              </a:rPr>
              <a:t>Moștenire</a:t>
            </a:r>
            <a:r>
              <a:rPr lang="en-US" sz="2000" b="1">
                <a:latin typeface="Arial" panose="020B0604020202020204"/>
                <a:cs typeface="Arial" panose="020B0604020202020204"/>
              </a:rPr>
              <a:t>, </a:t>
            </a:r>
            <a:r>
              <a:rPr lang="en-US" sz="2000" b="1" err="1">
                <a:latin typeface="Arial" panose="020B0604020202020204"/>
                <a:cs typeface="Arial" panose="020B0604020202020204"/>
              </a:rPr>
              <a:t>funcții</a:t>
            </a:r>
            <a:r>
              <a:rPr lang="en-US" sz="2000" b="1">
                <a:latin typeface="Arial" panose="020B0604020202020204"/>
                <a:cs typeface="Arial" panose="020B0604020202020204"/>
              </a:rPr>
              <a:t> </a:t>
            </a:r>
            <a:r>
              <a:rPr lang="en-US" sz="2000" b="1" err="1">
                <a:latin typeface="Arial" panose="020B0604020202020204"/>
                <a:cs typeface="Arial" panose="020B0604020202020204"/>
              </a:rPr>
              <a:t>virtuale</a:t>
            </a:r>
            <a:endParaRPr lang="en-US" sz="2000" b="1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Google Shape;805;p74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panose="020B0604020202020204" pitchFamily="34" charset="0"/>
              <a:buNone/>
            </a:pPr>
            <a:fld id="{D21CDE78-C7C1-4250-B45F-831A8C5D6348}" type="slidenum">
              <a:rPr lang="en-US" sz="1500"/>
              <a:t>31</a:t>
            </a:fld>
            <a:endParaRPr lang="en-US" sz="1800"/>
          </a:p>
        </p:txBody>
      </p:sp>
      <p:sp>
        <p:nvSpPr>
          <p:cNvPr id="62467" name="Google Shape;806;p74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00800" tIns="50400" rIns="100800" bIns="50400" anchor="t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</a:pPr>
            <a:r>
              <a:rPr lang="vi-VN" sz="1800" b="1" err="1">
                <a:latin typeface="Arial" panose="020B0604020202020204"/>
                <a:cs typeface="Arial" panose="020B0604020202020204"/>
              </a:rPr>
              <a:t>Facultatea</a:t>
            </a:r>
            <a:r>
              <a:rPr lang="vi-VN" sz="1800" b="1">
                <a:latin typeface="Arial" panose="020B0604020202020204"/>
                <a:cs typeface="Arial" panose="020B0604020202020204"/>
              </a:rPr>
              <a:t> de </a:t>
            </a:r>
            <a:r>
              <a:rPr lang="vi-VN" sz="1800" b="1" err="1">
                <a:latin typeface="Arial" panose="020B0604020202020204"/>
                <a:cs typeface="Arial" panose="020B0604020202020204"/>
              </a:rPr>
              <a:t>Matematică</a:t>
            </a:r>
            <a:r>
              <a:rPr lang="vi-VN" sz="1800" b="1">
                <a:latin typeface="Arial" panose="020B0604020202020204"/>
                <a:cs typeface="Arial" panose="020B0604020202020204"/>
              </a:rPr>
              <a:t> </a:t>
            </a:r>
            <a:r>
              <a:rPr lang="vi-VN" sz="1800" b="1" err="1">
                <a:latin typeface="Arial" panose="020B0604020202020204"/>
                <a:cs typeface="Arial" panose="020B0604020202020204"/>
              </a:rPr>
              <a:t>și</a:t>
            </a:r>
            <a:r>
              <a:rPr lang="vi-VN" sz="1800" b="1">
                <a:latin typeface="Arial" panose="020B0604020202020204"/>
                <a:cs typeface="Arial" panose="020B0604020202020204"/>
              </a:rPr>
              <a:t> </a:t>
            </a:r>
            <a:r>
              <a:rPr lang="vi-VN" sz="1800" b="1" err="1">
                <a:latin typeface="Arial" panose="020B0604020202020204"/>
                <a:cs typeface="Arial" panose="020B0604020202020204"/>
              </a:rPr>
              <a:t>Informatică</a:t>
            </a:r>
            <a:r>
              <a:rPr lang="en-US" sz="1800" b="1">
                <a:latin typeface="Arial" panose="020B0604020202020204"/>
                <a:cs typeface="Arial" panose="020B0604020202020204"/>
              </a:rPr>
              <a:t> </a:t>
            </a:r>
            <a:r>
              <a:rPr lang="en-US" sz="1800" b="1" err="1">
                <a:latin typeface="Arial" panose="020B0604020202020204"/>
                <a:cs typeface="Arial" panose="020B0604020202020204"/>
              </a:rPr>
              <a:t>Universitatea</a:t>
            </a:r>
            <a:r>
              <a:rPr lang="en-US" sz="1800" b="1">
                <a:latin typeface="Arial" panose="020B0604020202020204"/>
                <a:cs typeface="Arial" panose="020B0604020202020204"/>
              </a:rPr>
              <a:t> din </a:t>
            </a:r>
            <a:r>
              <a:rPr lang="en-US" sz="1800" b="1" err="1">
                <a:latin typeface="Arial" panose="020B0604020202020204"/>
                <a:cs typeface="Arial" panose="020B0604020202020204"/>
              </a:rPr>
              <a:t>București</a:t>
            </a:r>
            <a:endParaRPr lang="en-US" sz="1800" err="1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62468" name="Google Shape;807;p74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45" name="Google Shape;808;p74"/>
          <p:cNvSpPr txBox="1">
            <a:spLocks noChangeArrowheads="1"/>
          </p:cNvSpPr>
          <p:nvPr/>
        </p:nvSpPr>
        <p:spPr bwMode="auto">
          <a:xfrm>
            <a:off x="274638" y="1254125"/>
            <a:ext cx="9644267" cy="584352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lIns="91425" tIns="91425" rIns="91425" bIns="91425" anchor="t"/>
          <a:lstStyle/>
          <a:p>
            <a:pPr>
              <a:buClr>
                <a:srgbClr val="000000"/>
              </a:buClr>
              <a:defRPr/>
            </a:pPr>
            <a:r>
              <a:rPr lang="en-US" sz="2400" b="1" i="1">
                <a:solidFill>
                  <a:srgbClr val="0000FF"/>
                </a:solidFill>
                <a:latin typeface="Arial" panose="020B0604020202020204"/>
                <a:cs typeface="Times New Roman" panose="02020603050405020304"/>
              </a:rPr>
              <a:t>Copy and swap</a:t>
            </a:r>
          </a:p>
          <a:p>
            <a:pPr>
              <a:defRPr/>
            </a:pPr>
            <a:r>
              <a:rPr lang="vi-VN" sz="2000" b="1" err="1">
                <a:latin typeface="Times New Roman" panose="02020603050405020304"/>
                <a:cs typeface="Arial" panose="020B0604020202020204"/>
              </a:rPr>
              <a:t>Soluția</a:t>
            </a:r>
            <a:r>
              <a:rPr lang="vi-VN" sz="2000" b="1">
                <a:latin typeface="Times New Roman" panose="02020603050405020304"/>
                <a:cs typeface="Arial" panose="020B0604020202020204"/>
              </a:rPr>
              <a:t> 2.5: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Trebuie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să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efectuăm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copierea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noilor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atribute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2000" b="1" err="1">
                <a:latin typeface="Times New Roman" panose="02020603050405020304"/>
                <a:cs typeface="Arial" panose="020B0604020202020204"/>
              </a:rPr>
              <a:t>înainte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 de a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șterge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datele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vechi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.</a:t>
            </a:r>
          </a:p>
          <a:p>
            <a:pPr>
              <a:defRPr/>
            </a:pPr>
            <a:endParaRPr lang="vi-VN" sz="2000">
              <a:latin typeface="Times New Roman" panose="02020603050405020304"/>
              <a:cs typeface="Arial" panose="020B0604020202020204"/>
            </a:endParaRPr>
          </a:p>
          <a:p>
            <a:pPr>
              <a:defRPr/>
            </a:pPr>
            <a:r>
              <a:rPr lang="vi-VN" sz="2000" err="1">
                <a:latin typeface="Times New Roman" panose="02020603050405020304"/>
                <a:cs typeface="Arial" panose="020B0604020202020204"/>
              </a:rPr>
              <a:t>Pentru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copiere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2000" b="1" err="1">
                <a:latin typeface="Times New Roman" panose="02020603050405020304"/>
                <a:cs typeface="Arial" panose="020B0604020202020204"/>
              </a:rPr>
              <a:t>refolosim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implementarea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din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constructorul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 de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copiere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,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iar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pentru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eliberarea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 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vechilor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resurse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 </a:t>
            </a:r>
            <a:r>
              <a:rPr lang="vi-VN" sz="2000" b="1" err="1">
                <a:latin typeface="Times New Roman" panose="02020603050405020304"/>
                <a:cs typeface="Arial" panose="020B0604020202020204"/>
              </a:rPr>
              <a:t>refolosim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implementarea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destructorului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:</a:t>
            </a:r>
            <a:endParaRPr lang="vi-VN"/>
          </a:p>
          <a:p>
            <a:pPr>
              <a:defRPr/>
            </a:pPr>
            <a:endParaRPr lang="vi-VN" sz="2000">
              <a:latin typeface="Times New Roman" panose="02020603050405020304"/>
              <a:cs typeface="Arial" panose="020B0604020202020204"/>
            </a:endParaRPr>
          </a:p>
          <a:p>
            <a:pPr>
              <a:defRPr/>
            </a:pP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class</a:t>
            </a:r>
            <a:r>
              <a:rPr lang="en-US" sz="2000" b="1">
                <a:latin typeface="Times New Roman" panose="02020603050405020304"/>
                <a:cs typeface="Times New Roman" panose="02020603050405020304"/>
              </a:rPr>
              <a:t> </a:t>
            </a:r>
            <a:r>
              <a:rPr lang="en-US" sz="2000">
                <a:latin typeface="Times New Roman" panose="02020603050405020304"/>
                <a:cs typeface="Times New Roman" panose="02020603050405020304"/>
              </a:rPr>
              <a:t>Orchestra</a:t>
            </a:r>
            <a:r>
              <a:rPr lang="en-US" sz="2000" b="1">
                <a:latin typeface="Times New Roman" panose="02020603050405020304"/>
                <a:cs typeface="Times New Roman" panose="02020603050405020304"/>
              </a:rPr>
              <a:t> </a:t>
            </a:r>
            <a:r>
              <a:rPr lang="en-US" sz="2000" b="1">
                <a:solidFill>
                  <a:srgbClr val="800080"/>
                </a:solidFill>
                <a:latin typeface="Times New Roman" panose="02020603050405020304"/>
                <a:cs typeface="Times New Roman" panose="02020603050405020304"/>
              </a:rPr>
              <a:t>{</a:t>
            </a:r>
            <a:endParaRPr lang="en-US" sz="2000">
              <a:solidFill>
                <a:srgbClr val="800080"/>
              </a:solidFill>
              <a:latin typeface="Times New Roman" panose="02020603050405020304"/>
              <a:cs typeface="Times New Roman" panose="02020603050405020304"/>
            </a:endParaRPr>
          </a:p>
          <a:p>
            <a:pPr>
              <a:defRPr/>
            </a:pP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    std::vector&lt;Instrument*&gt; 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instruments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;</a:t>
            </a:r>
            <a:endParaRPr lang="en-US" sz="2000">
              <a:solidFill>
                <a:srgbClr val="800000"/>
              </a:solidFill>
              <a:latin typeface="Times New Roman" panose="02020603050405020304"/>
              <a:cs typeface="Times New Roman" panose="02020603050405020304"/>
            </a:endParaRPr>
          </a:p>
          <a:p>
            <a:pPr>
              <a:defRPr/>
            </a:pP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public:</a:t>
            </a:r>
            <a:endParaRPr lang="en-US" sz="2000">
              <a:solidFill>
                <a:srgbClr val="800000"/>
              </a:solidFill>
              <a:latin typeface="Times New Roman" panose="02020603050405020304"/>
              <a:cs typeface="Times New Roman" panose="02020603050405020304"/>
            </a:endParaRPr>
          </a:p>
          <a:p>
            <a:pPr>
              <a:defRPr/>
            </a:pP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    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Orchestra() = default;</a:t>
            </a:r>
            <a:endParaRPr lang="en-US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    </a:t>
            </a:r>
            <a:r>
              <a:rPr lang="en-US" sz="2000">
                <a:latin typeface="Times New Roman" panose="02020603050405020304"/>
                <a:cs typeface="Times New Roman" panose="02020603050405020304"/>
              </a:rPr>
              <a:t>~Orchestra</a:t>
            </a:r>
            <a:r>
              <a:rPr lang="en-US" sz="2000" b="1">
                <a:solidFill>
                  <a:srgbClr val="808030"/>
                </a:solidFill>
                <a:latin typeface="Times New Roman" panose="02020603050405020304"/>
                <a:cs typeface="Times New Roman" panose="02020603050405020304"/>
              </a:rPr>
              <a:t>()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 { for(auto* 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inst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 : instruments)  delete 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inst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;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 }</a:t>
            </a:r>
            <a:endParaRPr lang="en-US" sz="2000">
              <a:solidFill>
                <a:srgbClr val="800000"/>
              </a:solidFill>
              <a:latin typeface="Times New Roman" panose="02020603050405020304"/>
              <a:cs typeface="Times New Roman" panose="02020603050405020304"/>
            </a:endParaRPr>
          </a:p>
          <a:p>
            <a:pPr>
              <a:defRPr/>
            </a:pP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    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Orchestra(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const 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Orchestra&amp; other) {</a:t>
            </a:r>
          </a:p>
          <a:p>
            <a:pPr>
              <a:defRPr/>
            </a:pP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        for(const auto&amp; 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inst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 : 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other.instruments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)    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instruments.push_back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inst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-&gt;clone());    }</a:t>
            </a:r>
            <a:endParaRPr lang="en-US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    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Orchestra&amp; operator=(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const 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Orchestra&amp; other) {    if(this == &amp;other)   return *this;</a:t>
            </a:r>
          </a:p>
          <a:p>
            <a:pPr>
              <a:defRPr/>
            </a:pP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        auto 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copie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= other;   // 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aici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se 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apelează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b="1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constructorul</a:t>
            </a:r>
            <a:r>
              <a:rPr lang="en-US" sz="2000" b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de </a:t>
            </a:r>
            <a:r>
              <a:rPr lang="en-US" sz="2000" b="1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copiere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 </a:t>
            </a:r>
            <a:endParaRPr lang="en-US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        std::swap(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this-&gt;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instrumente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, 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copie.instrumente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);</a:t>
            </a:r>
            <a:endParaRPr lang="en-US" sz="2000">
              <a:solidFill>
                <a:schemeClr val="tx1"/>
              </a:solidFill>
              <a:latin typeface="Times New Roman" panose="02020603050405020304"/>
              <a:cs typeface="Times New Roman" panose="02020603050405020304"/>
            </a:endParaRPr>
          </a:p>
          <a:p>
            <a:pPr>
              <a:defRPr/>
            </a:pP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        return *this;</a:t>
            </a:r>
            <a:endParaRPr lang="en-US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    }  // 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aici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se 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apelează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b="1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destructorul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pentru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copie</a:t>
            </a:r>
            <a:endParaRPr lang="en-US" err="1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sz="2000">
                <a:solidFill>
                  <a:srgbClr val="800080"/>
                </a:solidFill>
                <a:latin typeface="Times New Roman" panose="02020603050405020304"/>
                <a:cs typeface="Times New Roman" panose="02020603050405020304"/>
              </a:rPr>
              <a:t>};</a:t>
            </a:r>
          </a:p>
          <a:p>
            <a:pPr>
              <a:defRPr/>
            </a:pPr>
            <a:endParaRPr lang="en-US"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Google Shape;598;p57"/>
          <p:cNvSpPr>
            <a:spLocks noChangeArrowheads="1"/>
          </p:cNvSpPr>
          <p:nvPr/>
        </p:nvSpPr>
        <p:spPr bwMode="auto">
          <a:xfrm>
            <a:off x="2332235" y="827088"/>
            <a:ext cx="5524511" cy="42504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10075" rIns="0" bIns="10075" anchor="t"/>
          <a:lstStyle/>
          <a:p>
            <a:pPr algn="ctr">
              <a:buClr>
                <a:srgbClr val="000000"/>
              </a:buClr>
              <a:buSzPts val="2000"/>
              <a:buFont typeface="Arial" panose="020B0604020202020204" pitchFamily="34" charset="0"/>
              <a:buNone/>
            </a:pPr>
            <a:r>
              <a:rPr lang="en-US" sz="2000" b="1">
                <a:latin typeface="Arial" panose="020B0604020202020204"/>
                <a:cs typeface="Arial" panose="020B0604020202020204"/>
              </a:rPr>
              <a:t>1. </a:t>
            </a:r>
            <a:r>
              <a:rPr lang="en-US" sz="2000" b="1" err="1">
                <a:latin typeface="Arial" panose="020B0604020202020204"/>
                <a:cs typeface="Arial" panose="020B0604020202020204"/>
              </a:rPr>
              <a:t>Moștenire</a:t>
            </a:r>
            <a:r>
              <a:rPr lang="en-US" sz="2000" b="1">
                <a:latin typeface="Arial" panose="020B0604020202020204"/>
                <a:cs typeface="Arial" panose="020B0604020202020204"/>
              </a:rPr>
              <a:t>, </a:t>
            </a:r>
            <a:r>
              <a:rPr lang="en-US" sz="2000" b="1" err="1">
                <a:latin typeface="Arial" panose="020B0604020202020204"/>
                <a:cs typeface="Arial" panose="020B0604020202020204"/>
              </a:rPr>
              <a:t>funcții</a:t>
            </a:r>
            <a:r>
              <a:rPr lang="en-US" sz="2000" b="1">
                <a:latin typeface="Arial" panose="020B0604020202020204"/>
                <a:cs typeface="Arial" panose="020B0604020202020204"/>
              </a:rPr>
              <a:t> </a:t>
            </a:r>
            <a:r>
              <a:rPr lang="en-US" sz="2000" b="1" err="1">
                <a:latin typeface="Arial" panose="020B0604020202020204"/>
                <a:cs typeface="Arial" panose="020B0604020202020204"/>
              </a:rPr>
              <a:t>virtuale</a:t>
            </a:r>
            <a:endParaRPr lang="en-US" sz="2000" b="1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Google Shape;805;p74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panose="020B0604020202020204" pitchFamily="34" charset="0"/>
              <a:buNone/>
            </a:pPr>
            <a:fld id="{D21CDE78-C7C1-4250-B45F-831A8C5D6348}" type="slidenum">
              <a:rPr lang="en-US" sz="1500"/>
              <a:t>32</a:t>
            </a:fld>
            <a:endParaRPr lang="en-US" sz="1800"/>
          </a:p>
        </p:txBody>
      </p:sp>
      <p:sp>
        <p:nvSpPr>
          <p:cNvPr id="62467" name="Google Shape;806;p74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00800" tIns="50400" rIns="100800" bIns="50400" anchor="t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</a:pPr>
            <a:r>
              <a:rPr lang="vi-VN" sz="1800" b="1" err="1">
                <a:latin typeface="Arial" panose="020B0604020202020204"/>
                <a:cs typeface="Arial" panose="020B0604020202020204"/>
              </a:rPr>
              <a:t>Facultatea</a:t>
            </a:r>
            <a:r>
              <a:rPr lang="vi-VN" sz="1800" b="1">
                <a:latin typeface="Arial" panose="020B0604020202020204"/>
                <a:cs typeface="Arial" panose="020B0604020202020204"/>
              </a:rPr>
              <a:t> de </a:t>
            </a:r>
            <a:r>
              <a:rPr lang="vi-VN" sz="1800" b="1" err="1">
                <a:latin typeface="Arial" panose="020B0604020202020204"/>
                <a:cs typeface="Arial" panose="020B0604020202020204"/>
              </a:rPr>
              <a:t>Matematică</a:t>
            </a:r>
            <a:r>
              <a:rPr lang="vi-VN" sz="1800" b="1">
                <a:latin typeface="Arial" panose="020B0604020202020204"/>
                <a:cs typeface="Arial" panose="020B0604020202020204"/>
              </a:rPr>
              <a:t> </a:t>
            </a:r>
            <a:r>
              <a:rPr lang="vi-VN" sz="1800" b="1" err="1">
                <a:latin typeface="Arial" panose="020B0604020202020204"/>
                <a:cs typeface="Arial" panose="020B0604020202020204"/>
              </a:rPr>
              <a:t>și</a:t>
            </a:r>
            <a:r>
              <a:rPr lang="vi-VN" sz="1800" b="1">
                <a:latin typeface="Arial" panose="020B0604020202020204"/>
                <a:cs typeface="Arial" panose="020B0604020202020204"/>
              </a:rPr>
              <a:t> </a:t>
            </a:r>
            <a:r>
              <a:rPr lang="vi-VN" sz="1800" b="1" err="1">
                <a:latin typeface="Arial" panose="020B0604020202020204"/>
                <a:cs typeface="Arial" panose="020B0604020202020204"/>
              </a:rPr>
              <a:t>Informatică</a:t>
            </a:r>
            <a:r>
              <a:rPr lang="en-US" sz="1800" b="1">
                <a:latin typeface="Arial" panose="020B0604020202020204"/>
                <a:cs typeface="Arial" panose="020B0604020202020204"/>
              </a:rPr>
              <a:t> </a:t>
            </a:r>
            <a:r>
              <a:rPr lang="en-US" sz="1800" b="1" err="1">
                <a:latin typeface="Arial" panose="020B0604020202020204"/>
                <a:cs typeface="Arial" panose="020B0604020202020204"/>
              </a:rPr>
              <a:t>Universitatea</a:t>
            </a:r>
            <a:r>
              <a:rPr lang="en-US" sz="1800" b="1">
                <a:latin typeface="Arial" panose="020B0604020202020204"/>
                <a:cs typeface="Arial" panose="020B0604020202020204"/>
              </a:rPr>
              <a:t> din </a:t>
            </a:r>
            <a:r>
              <a:rPr lang="en-US" sz="1800" b="1" err="1">
                <a:latin typeface="Arial" panose="020B0604020202020204"/>
                <a:cs typeface="Arial" panose="020B0604020202020204"/>
              </a:rPr>
              <a:t>București</a:t>
            </a:r>
            <a:endParaRPr lang="en-US" sz="1800" err="1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62468" name="Google Shape;807;p74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45" name="Google Shape;808;p74"/>
          <p:cNvSpPr txBox="1">
            <a:spLocks noChangeArrowheads="1"/>
          </p:cNvSpPr>
          <p:nvPr/>
        </p:nvSpPr>
        <p:spPr bwMode="auto">
          <a:xfrm>
            <a:off x="274638" y="1254125"/>
            <a:ext cx="9644267" cy="584352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lIns="91425" tIns="91425" rIns="91425" bIns="91425" anchor="t"/>
          <a:lstStyle/>
          <a:p>
            <a:pPr>
              <a:buClr>
                <a:srgbClr val="000000"/>
              </a:buClr>
              <a:defRPr/>
            </a:pPr>
            <a:r>
              <a:rPr lang="en-US" sz="2400" b="1" i="1">
                <a:solidFill>
                  <a:srgbClr val="0000FF"/>
                </a:solidFill>
                <a:latin typeface="Arial" panose="020B0604020202020204"/>
                <a:cs typeface="Times New Roman" panose="02020603050405020304"/>
              </a:rPr>
              <a:t>Copy and swap</a:t>
            </a:r>
          </a:p>
          <a:p>
            <a:pPr>
              <a:defRPr/>
            </a:pPr>
            <a:r>
              <a:rPr lang="vi-VN" sz="2000" b="1" err="1">
                <a:latin typeface="Times New Roman" panose="02020603050405020304"/>
                <a:cs typeface="Arial" panose="020B0604020202020204"/>
              </a:rPr>
              <a:t>Soluția</a:t>
            </a:r>
            <a:r>
              <a:rPr lang="vi-VN" sz="2000" b="1">
                <a:latin typeface="Times New Roman" panose="02020603050405020304"/>
                <a:cs typeface="Arial" panose="020B0604020202020204"/>
              </a:rPr>
              <a:t> 2.6: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Pentru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copiere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 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putem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apela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constructorul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 de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copiere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transmițând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parametrul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 de la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operator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=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prin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valoare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,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simplificând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astfel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codul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:</a:t>
            </a:r>
            <a:endParaRPr lang="vi-VN"/>
          </a:p>
          <a:p>
            <a:pPr>
              <a:defRPr/>
            </a:pPr>
            <a:endParaRPr lang="vi-VN" sz="2000">
              <a:latin typeface="Times New Roman" panose="02020603050405020304"/>
              <a:cs typeface="Arial" panose="020B0604020202020204"/>
            </a:endParaRPr>
          </a:p>
          <a:p>
            <a:pPr>
              <a:defRPr/>
            </a:pP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class</a:t>
            </a:r>
            <a:r>
              <a:rPr lang="en-US" sz="2000" b="1">
                <a:latin typeface="Times New Roman" panose="02020603050405020304"/>
                <a:cs typeface="Times New Roman" panose="02020603050405020304"/>
              </a:rPr>
              <a:t> </a:t>
            </a:r>
            <a:r>
              <a:rPr lang="en-US" sz="2000">
                <a:latin typeface="Times New Roman" panose="02020603050405020304"/>
                <a:cs typeface="Times New Roman" panose="02020603050405020304"/>
              </a:rPr>
              <a:t>Orchestra</a:t>
            </a:r>
            <a:r>
              <a:rPr lang="en-US" sz="2000" b="1">
                <a:latin typeface="Times New Roman" panose="02020603050405020304"/>
                <a:cs typeface="Times New Roman" panose="02020603050405020304"/>
              </a:rPr>
              <a:t> </a:t>
            </a:r>
            <a:r>
              <a:rPr lang="en-US" sz="2000" b="1">
                <a:solidFill>
                  <a:srgbClr val="800080"/>
                </a:solidFill>
                <a:latin typeface="Times New Roman" panose="02020603050405020304"/>
                <a:cs typeface="Times New Roman" panose="02020603050405020304"/>
              </a:rPr>
              <a:t>{</a:t>
            </a:r>
            <a:endParaRPr lang="en-US" sz="2000">
              <a:solidFill>
                <a:srgbClr val="800080"/>
              </a:solidFill>
              <a:latin typeface="Times New Roman" panose="02020603050405020304"/>
              <a:cs typeface="Times New Roman" panose="02020603050405020304"/>
            </a:endParaRPr>
          </a:p>
          <a:p>
            <a:pPr>
              <a:defRPr/>
            </a:pP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    std::vector&lt;Instrument*&gt; 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instruments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;</a:t>
            </a:r>
            <a:endParaRPr lang="en-US" sz="2000">
              <a:solidFill>
                <a:srgbClr val="800000"/>
              </a:solidFill>
              <a:latin typeface="Times New Roman" panose="02020603050405020304"/>
              <a:cs typeface="Times New Roman" panose="02020603050405020304"/>
            </a:endParaRPr>
          </a:p>
          <a:p>
            <a:pPr>
              <a:defRPr/>
            </a:pP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public:</a:t>
            </a:r>
            <a:endParaRPr lang="en-US" sz="2000">
              <a:solidFill>
                <a:srgbClr val="800000"/>
              </a:solidFill>
              <a:latin typeface="Times New Roman" panose="02020603050405020304"/>
              <a:cs typeface="Times New Roman" panose="02020603050405020304"/>
            </a:endParaRPr>
          </a:p>
          <a:p>
            <a:pPr>
              <a:defRPr/>
            </a:pP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    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Orchestra() = default;</a:t>
            </a:r>
            <a:endParaRPr lang="en-US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    </a:t>
            </a:r>
            <a:r>
              <a:rPr lang="en-US" sz="2000">
                <a:latin typeface="Times New Roman" panose="02020603050405020304"/>
                <a:cs typeface="Times New Roman" panose="02020603050405020304"/>
              </a:rPr>
              <a:t>~Orchestra</a:t>
            </a:r>
            <a:r>
              <a:rPr lang="en-US" sz="2000" b="1">
                <a:solidFill>
                  <a:srgbClr val="808030"/>
                </a:solidFill>
                <a:latin typeface="Times New Roman" panose="02020603050405020304"/>
                <a:cs typeface="Times New Roman" panose="02020603050405020304"/>
              </a:rPr>
              <a:t>()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 { for(auto* 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inst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 : instruments)  delete 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inst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;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 }</a:t>
            </a:r>
            <a:endParaRPr lang="en-US" sz="2000">
              <a:solidFill>
                <a:srgbClr val="800000"/>
              </a:solidFill>
              <a:latin typeface="Times New Roman" panose="02020603050405020304"/>
              <a:cs typeface="Times New Roman" panose="02020603050405020304"/>
            </a:endParaRPr>
          </a:p>
          <a:p>
            <a:pPr>
              <a:defRPr/>
            </a:pP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    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Orchestra(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const 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Orchestra&amp; other) {</a:t>
            </a:r>
          </a:p>
          <a:p>
            <a:pPr>
              <a:defRPr/>
            </a:pP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        for(const auto&amp; 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inst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 : 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other.instruments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)    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instruments.push_back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inst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-&gt;clone());    }</a:t>
            </a:r>
            <a:endParaRPr lang="en-US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    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Orchestra&amp; operator=(Orchestra other) // 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aici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 se 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apelează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 </a:t>
            </a:r>
            <a:r>
              <a:rPr lang="en-US" sz="2000" b="1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constructorul</a:t>
            </a:r>
            <a:r>
              <a:rPr lang="en-US" sz="2000" b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 de </a:t>
            </a:r>
            <a:r>
              <a:rPr lang="en-US" sz="2000" b="1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copiere</a:t>
            </a:r>
          </a:p>
          <a:p>
            <a:pPr>
              <a:defRPr/>
            </a:pP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    {</a:t>
            </a:r>
          </a:p>
          <a:p>
            <a:pPr>
              <a:defRPr/>
            </a:pP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        if(this == &amp;other)   return *this;</a:t>
            </a:r>
            <a:endParaRPr lang="en-US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        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std::swap(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this-&gt;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instrumente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, 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other.instrumente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);</a:t>
            </a:r>
            <a:endParaRPr lang="en-US" sz="2000">
              <a:solidFill>
                <a:schemeClr val="tx1"/>
              </a:solidFill>
              <a:latin typeface="Times New Roman" panose="02020603050405020304"/>
              <a:cs typeface="Times New Roman" panose="02020603050405020304"/>
            </a:endParaRPr>
          </a:p>
          <a:p>
            <a:pPr>
              <a:defRPr/>
            </a:pP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        return *this;</a:t>
            </a:r>
            <a:endParaRPr lang="en-US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    }  // 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aici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se 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apelează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b="1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destructorul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pentru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copie</a:t>
            </a:r>
            <a:endParaRPr lang="en-US" err="1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sz="2000">
                <a:solidFill>
                  <a:srgbClr val="800080"/>
                </a:solidFill>
                <a:latin typeface="Times New Roman" panose="02020603050405020304"/>
                <a:cs typeface="Times New Roman" panose="02020603050405020304"/>
              </a:rPr>
              <a:t>};</a:t>
            </a:r>
          </a:p>
          <a:p>
            <a:pPr>
              <a:defRPr/>
            </a:pPr>
            <a:endParaRPr lang="en-US"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Google Shape;598;p57"/>
          <p:cNvSpPr>
            <a:spLocks noChangeArrowheads="1"/>
          </p:cNvSpPr>
          <p:nvPr/>
        </p:nvSpPr>
        <p:spPr bwMode="auto">
          <a:xfrm>
            <a:off x="2332235" y="827088"/>
            <a:ext cx="5524511" cy="42504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10075" rIns="0" bIns="10075" anchor="t"/>
          <a:lstStyle/>
          <a:p>
            <a:pPr algn="ctr">
              <a:buClr>
                <a:srgbClr val="000000"/>
              </a:buClr>
              <a:buSzPts val="2000"/>
              <a:buFont typeface="Arial" panose="020B0604020202020204" pitchFamily="34" charset="0"/>
              <a:buNone/>
            </a:pPr>
            <a:r>
              <a:rPr lang="en-US" sz="2000" b="1">
                <a:latin typeface="Arial" panose="020B0604020202020204"/>
                <a:cs typeface="Arial" panose="020B0604020202020204"/>
              </a:rPr>
              <a:t>1. </a:t>
            </a:r>
            <a:r>
              <a:rPr lang="en-US" sz="2000" b="1" err="1">
                <a:latin typeface="Arial" panose="020B0604020202020204"/>
                <a:cs typeface="Arial" panose="020B0604020202020204"/>
              </a:rPr>
              <a:t>Moștenire</a:t>
            </a:r>
            <a:r>
              <a:rPr lang="en-US" sz="2000" b="1">
                <a:latin typeface="Arial" panose="020B0604020202020204"/>
                <a:cs typeface="Arial" panose="020B0604020202020204"/>
              </a:rPr>
              <a:t>, </a:t>
            </a:r>
            <a:r>
              <a:rPr lang="en-US" sz="2000" b="1" err="1">
                <a:latin typeface="Arial" panose="020B0604020202020204"/>
                <a:cs typeface="Arial" panose="020B0604020202020204"/>
              </a:rPr>
              <a:t>funcții</a:t>
            </a:r>
            <a:r>
              <a:rPr lang="en-US" sz="2000" b="1">
                <a:latin typeface="Arial" panose="020B0604020202020204"/>
                <a:cs typeface="Arial" panose="020B0604020202020204"/>
              </a:rPr>
              <a:t> </a:t>
            </a:r>
            <a:r>
              <a:rPr lang="en-US" sz="2000" b="1" err="1">
                <a:latin typeface="Arial" panose="020B0604020202020204"/>
                <a:cs typeface="Arial" panose="020B0604020202020204"/>
              </a:rPr>
              <a:t>virtuale</a:t>
            </a:r>
            <a:endParaRPr lang="en-US" sz="2000" b="1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Google Shape;805;p74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panose="020B0604020202020204" pitchFamily="34" charset="0"/>
              <a:buNone/>
            </a:pPr>
            <a:fld id="{D21CDE78-C7C1-4250-B45F-831A8C5D6348}" type="slidenum">
              <a:rPr lang="en-US" sz="1500"/>
              <a:t>33</a:t>
            </a:fld>
            <a:endParaRPr lang="en-US" sz="1800"/>
          </a:p>
        </p:txBody>
      </p:sp>
      <p:sp>
        <p:nvSpPr>
          <p:cNvPr id="62467" name="Google Shape;806;p74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00800" tIns="50400" rIns="100800" bIns="50400" anchor="t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</a:pPr>
            <a:r>
              <a:rPr lang="vi-VN" sz="1800" b="1" err="1">
                <a:latin typeface="Arial" panose="020B0604020202020204"/>
                <a:cs typeface="Arial" panose="020B0604020202020204"/>
              </a:rPr>
              <a:t>Facultatea</a:t>
            </a:r>
            <a:r>
              <a:rPr lang="vi-VN" sz="1800" b="1">
                <a:latin typeface="Arial" panose="020B0604020202020204"/>
                <a:cs typeface="Arial" panose="020B0604020202020204"/>
              </a:rPr>
              <a:t> de </a:t>
            </a:r>
            <a:r>
              <a:rPr lang="vi-VN" sz="1800" b="1" err="1">
                <a:latin typeface="Arial" panose="020B0604020202020204"/>
                <a:cs typeface="Arial" panose="020B0604020202020204"/>
              </a:rPr>
              <a:t>Matematică</a:t>
            </a:r>
            <a:r>
              <a:rPr lang="vi-VN" sz="1800" b="1">
                <a:latin typeface="Arial" panose="020B0604020202020204"/>
                <a:cs typeface="Arial" panose="020B0604020202020204"/>
              </a:rPr>
              <a:t> </a:t>
            </a:r>
            <a:r>
              <a:rPr lang="vi-VN" sz="1800" b="1" err="1">
                <a:latin typeface="Arial" panose="020B0604020202020204"/>
                <a:cs typeface="Arial" panose="020B0604020202020204"/>
              </a:rPr>
              <a:t>și</a:t>
            </a:r>
            <a:r>
              <a:rPr lang="vi-VN" sz="1800" b="1">
                <a:latin typeface="Arial" panose="020B0604020202020204"/>
                <a:cs typeface="Arial" panose="020B0604020202020204"/>
              </a:rPr>
              <a:t> </a:t>
            </a:r>
            <a:r>
              <a:rPr lang="vi-VN" sz="1800" b="1" err="1">
                <a:latin typeface="Arial" panose="020B0604020202020204"/>
                <a:cs typeface="Arial" panose="020B0604020202020204"/>
              </a:rPr>
              <a:t>Informatică</a:t>
            </a:r>
            <a:r>
              <a:rPr lang="en-US" sz="1800" b="1">
                <a:latin typeface="Arial" panose="020B0604020202020204"/>
                <a:cs typeface="Arial" panose="020B0604020202020204"/>
              </a:rPr>
              <a:t> </a:t>
            </a:r>
            <a:r>
              <a:rPr lang="en-US" sz="1800" b="1" err="1">
                <a:latin typeface="Arial" panose="020B0604020202020204"/>
                <a:cs typeface="Arial" panose="020B0604020202020204"/>
              </a:rPr>
              <a:t>Universitatea</a:t>
            </a:r>
            <a:r>
              <a:rPr lang="en-US" sz="1800" b="1">
                <a:latin typeface="Arial" panose="020B0604020202020204"/>
                <a:cs typeface="Arial" panose="020B0604020202020204"/>
              </a:rPr>
              <a:t> din </a:t>
            </a:r>
            <a:r>
              <a:rPr lang="en-US" sz="1800" b="1" err="1">
                <a:latin typeface="Arial" panose="020B0604020202020204"/>
                <a:cs typeface="Arial" panose="020B0604020202020204"/>
              </a:rPr>
              <a:t>București</a:t>
            </a:r>
            <a:endParaRPr lang="en-US" sz="1800" err="1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62468" name="Google Shape;807;p74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45" name="Google Shape;808;p74"/>
          <p:cNvSpPr txBox="1">
            <a:spLocks noChangeArrowheads="1"/>
          </p:cNvSpPr>
          <p:nvPr/>
        </p:nvSpPr>
        <p:spPr bwMode="auto">
          <a:xfrm>
            <a:off x="274638" y="1254125"/>
            <a:ext cx="9644267" cy="584352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lIns="91425" tIns="91425" rIns="91425" bIns="91425" anchor="t"/>
          <a:lstStyle/>
          <a:p>
            <a:pPr>
              <a:buClr>
                <a:srgbClr val="000000"/>
              </a:buClr>
              <a:defRPr/>
            </a:pPr>
            <a:r>
              <a:rPr lang="en-US" sz="2400" b="1" i="1">
                <a:solidFill>
                  <a:srgbClr val="0000FF"/>
                </a:solidFill>
                <a:latin typeface="Arial" panose="020B0604020202020204"/>
                <a:cs typeface="Times New Roman" panose="02020603050405020304"/>
              </a:rPr>
              <a:t>Copy and swap</a:t>
            </a:r>
          </a:p>
          <a:p>
            <a:pPr>
              <a:defRPr/>
            </a:pPr>
            <a:r>
              <a:rPr lang="vi-VN" sz="2000" b="1" err="1">
                <a:latin typeface="Times New Roman" panose="02020603050405020304"/>
                <a:cs typeface="Arial" panose="020B0604020202020204"/>
              </a:rPr>
              <a:t>Caz</a:t>
            </a:r>
            <a:r>
              <a:rPr lang="vi-VN" sz="2000" b="1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2000" b="1" err="1">
                <a:latin typeface="Times New Roman" panose="02020603050405020304"/>
                <a:cs typeface="Arial" panose="020B0604020202020204"/>
              </a:rPr>
              <a:t>general</a:t>
            </a:r>
            <a:r>
              <a:rPr lang="vi-VN" sz="2000" b="1">
                <a:latin typeface="Times New Roman" panose="02020603050405020304"/>
                <a:cs typeface="Arial" panose="020B0604020202020204"/>
              </a:rPr>
              <a:t>: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partea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 de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swap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poate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fi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refolosită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în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alte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situații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,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motiv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pentru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care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definim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 o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funcție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separată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 de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swap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:</a:t>
            </a:r>
            <a:endParaRPr lang="vi-VN"/>
          </a:p>
          <a:p>
            <a:pPr>
              <a:defRPr/>
            </a:pPr>
            <a:endParaRPr lang="vi-VN" sz="2000">
              <a:latin typeface="Times New Roman" panose="02020603050405020304"/>
              <a:cs typeface="Arial" panose="020B0604020202020204"/>
            </a:endParaRPr>
          </a:p>
          <a:p>
            <a:pPr>
              <a:defRPr/>
            </a:pP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class</a:t>
            </a:r>
            <a:r>
              <a:rPr lang="en-US" sz="2000" b="1">
                <a:latin typeface="Times New Roman" panose="02020603050405020304"/>
                <a:cs typeface="Times New Roman" panose="02020603050405020304"/>
              </a:rPr>
              <a:t> </a:t>
            </a:r>
            <a:r>
              <a:rPr lang="en-US" sz="2000">
                <a:latin typeface="Times New Roman" panose="02020603050405020304"/>
                <a:cs typeface="Times New Roman" panose="02020603050405020304"/>
              </a:rPr>
              <a:t>Orchestra</a:t>
            </a:r>
            <a:r>
              <a:rPr lang="en-US" sz="2000" b="1">
                <a:latin typeface="Times New Roman" panose="02020603050405020304"/>
                <a:cs typeface="Times New Roman" panose="02020603050405020304"/>
              </a:rPr>
              <a:t> </a:t>
            </a:r>
            <a:r>
              <a:rPr lang="en-US" sz="2000" b="1">
                <a:solidFill>
                  <a:srgbClr val="800080"/>
                </a:solidFill>
                <a:latin typeface="Times New Roman" panose="02020603050405020304"/>
                <a:cs typeface="Times New Roman" panose="02020603050405020304"/>
              </a:rPr>
              <a:t>{</a:t>
            </a:r>
            <a:endParaRPr lang="en-US" sz="2000">
              <a:solidFill>
                <a:srgbClr val="800080"/>
              </a:solidFill>
              <a:latin typeface="Times New Roman" panose="02020603050405020304"/>
              <a:cs typeface="Times New Roman" panose="02020603050405020304"/>
            </a:endParaRPr>
          </a:p>
          <a:p>
            <a:pPr>
              <a:defRPr/>
            </a:pP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    std::vector&lt;Instrument*&gt; 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instruments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;</a:t>
            </a:r>
            <a:endParaRPr lang="en-US" sz="2000">
              <a:solidFill>
                <a:srgbClr val="800000"/>
              </a:solidFill>
              <a:latin typeface="Times New Roman" panose="02020603050405020304"/>
              <a:cs typeface="Times New Roman" panose="02020603050405020304"/>
            </a:endParaRPr>
          </a:p>
          <a:p>
            <a:pPr>
              <a:defRPr/>
            </a:pP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public:</a:t>
            </a:r>
            <a:endParaRPr lang="en-US" sz="2000">
              <a:solidFill>
                <a:srgbClr val="800000"/>
              </a:solidFill>
              <a:latin typeface="Times New Roman" panose="02020603050405020304"/>
              <a:cs typeface="Times New Roman" panose="02020603050405020304"/>
            </a:endParaRPr>
          </a:p>
          <a:p>
            <a:pPr>
              <a:defRPr/>
            </a:pP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    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Orchestra() = default;</a:t>
            </a:r>
            <a:endParaRPr lang="en-US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    </a:t>
            </a:r>
            <a:r>
              <a:rPr lang="en-US" sz="2000">
                <a:latin typeface="Times New Roman" panose="02020603050405020304"/>
                <a:cs typeface="Times New Roman" panose="02020603050405020304"/>
              </a:rPr>
              <a:t>~Orchestra</a:t>
            </a:r>
            <a:r>
              <a:rPr lang="en-US" sz="2000" b="1">
                <a:solidFill>
                  <a:srgbClr val="808030"/>
                </a:solidFill>
                <a:latin typeface="Times New Roman" panose="02020603050405020304"/>
                <a:cs typeface="Times New Roman" panose="02020603050405020304"/>
              </a:rPr>
              <a:t>()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 { for(auto* 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inst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 : instruments)  delete 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inst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;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 }</a:t>
            </a:r>
            <a:endParaRPr lang="en-US" sz="2000">
              <a:solidFill>
                <a:srgbClr val="800000"/>
              </a:solidFill>
              <a:latin typeface="Times New Roman" panose="02020603050405020304"/>
              <a:cs typeface="Times New Roman" panose="02020603050405020304"/>
            </a:endParaRPr>
          </a:p>
          <a:p>
            <a:pPr>
              <a:defRPr/>
            </a:pP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    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Orchestra(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const 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Orchestra&amp; other) {</a:t>
            </a:r>
          </a:p>
          <a:p>
            <a:pPr>
              <a:defRPr/>
            </a:pP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        for(const auto&amp; 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inst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 : 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other.instruments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)    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instruments.push_back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inst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-&gt;clone());    }</a:t>
            </a:r>
            <a:endParaRPr lang="en-US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    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Orchestra&amp; operator=(Orchestra other) // 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aici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 se 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apelează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 </a:t>
            </a:r>
            <a:r>
              <a:rPr lang="en-US" sz="2000" b="1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constructorul</a:t>
            </a:r>
            <a:r>
              <a:rPr lang="en-US" sz="2000" b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 de </a:t>
            </a:r>
            <a:r>
              <a:rPr lang="en-US" sz="2000" b="1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copiere</a:t>
            </a:r>
            <a:endParaRPr lang="en-US" sz="2000" b="1">
              <a:solidFill>
                <a:schemeClr val="tx1"/>
              </a:solidFill>
              <a:latin typeface="Times New Roman" panose="02020603050405020304"/>
              <a:cs typeface="Times New Roman" panose="02020603050405020304"/>
            </a:endParaRPr>
          </a:p>
          <a:p>
            <a:pPr>
              <a:defRPr/>
            </a:pP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    {</a:t>
            </a:r>
          </a:p>
          <a:p>
            <a:pPr>
              <a:defRPr/>
            </a:pP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        if(this == &amp;other)   return *this;</a:t>
            </a:r>
            <a:endParaRPr lang="en-US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        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swap(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this, other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);</a:t>
            </a:r>
            <a:endParaRPr lang="en-US" sz="2000">
              <a:solidFill>
                <a:schemeClr val="tx1"/>
              </a:solidFill>
              <a:latin typeface="Times New Roman" panose="02020603050405020304"/>
              <a:cs typeface="Times New Roman" panose="02020603050405020304"/>
            </a:endParaRPr>
          </a:p>
          <a:p>
            <a:pPr>
              <a:defRPr/>
            </a:pP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        return *this;</a:t>
            </a:r>
            <a:endParaRPr lang="en-US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    }  // 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aici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se 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apelează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b="1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destructorul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pentru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copie</a:t>
            </a:r>
            <a:endParaRPr lang="en-US" err="1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sz="2000">
                <a:solidFill>
                  <a:srgbClr val="800080"/>
                </a:solidFill>
                <a:latin typeface="Times New Roman" panose="02020603050405020304"/>
                <a:cs typeface="Times New Roman" panose="02020603050405020304"/>
              </a:rPr>
              <a:t>};</a:t>
            </a:r>
          </a:p>
          <a:p>
            <a:pPr>
              <a:defRPr/>
            </a:pPr>
            <a:endParaRPr lang="en-US"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Google Shape;598;p57"/>
          <p:cNvSpPr>
            <a:spLocks noChangeArrowheads="1"/>
          </p:cNvSpPr>
          <p:nvPr/>
        </p:nvSpPr>
        <p:spPr bwMode="auto">
          <a:xfrm>
            <a:off x="2332235" y="827088"/>
            <a:ext cx="5524511" cy="42504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10075" rIns="0" bIns="10075" anchor="t"/>
          <a:lstStyle/>
          <a:p>
            <a:pPr algn="ctr">
              <a:buClr>
                <a:srgbClr val="000000"/>
              </a:buClr>
              <a:buSzPts val="2000"/>
              <a:buFont typeface="Arial" panose="020B0604020202020204" pitchFamily="34" charset="0"/>
              <a:buNone/>
            </a:pPr>
            <a:r>
              <a:rPr lang="en-US" sz="2000" b="1">
                <a:latin typeface="Arial" panose="020B0604020202020204"/>
                <a:cs typeface="Arial" panose="020B0604020202020204"/>
              </a:rPr>
              <a:t>1. </a:t>
            </a:r>
            <a:r>
              <a:rPr lang="en-US" sz="2000" b="1" err="1">
                <a:latin typeface="Arial" panose="020B0604020202020204"/>
                <a:cs typeface="Arial" panose="020B0604020202020204"/>
              </a:rPr>
              <a:t>Moștenire</a:t>
            </a:r>
            <a:r>
              <a:rPr lang="en-US" sz="2000" b="1">
                <a:latin typeface="Arial" panose="020B0604020202020204"/>
                <a:cs typeface="Arial" panose="020B0604020202020204"/>
              </a:rPr>
              <a:t>, </a:t>
            </a:r>
            <a:r>
              <a:rPr lang="en-US" sz="2000" b="1" err="1">
                <a:latin typeface="Arial" panose="020B0604020202020204"/>
                <a:cs typeface="Arial" panose="020B0604020202020204"/>
              </a:rPr>
              <a:t>funcții</a:t>
            </a:r>
            <a:r>
              <a:rPr lang="en-US" sz="2000" b="1">
                <a:latin typeface="Arial" panose="020B0604020202020204"/>
                <a:cs typeface="Arial" panose="020B0604020202020204"/>
              </a:rPr>
              <a:t> </a:t>
            </a:r>
            <a:r>
              <a:rPr lang="en-US" sz="2000" b="1" err="1">
                <a:latin typeface="Arial" panose="020B0604020202020204"/>
                <a:cs typeface="Arial" panose="020B0604020202020204"/>
              </a:rPr>
              <a:t>virtuale</a:t>
            </a:r>
            <a:endParaRPr lang="en-US" sz="2000" b="1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Google Shape;805;p74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panose="020B0604020202020204" pitchFamily="34" charset="0"/>
              <a:buNone/>
            </a:pPr>
            <a:fld id="{D21CDE78-C7C1-4250-B45F-831A8C5D6348}" type="slidenum">
              <a:rPr lang="en-US" sz="1500"/>
              <a:t>34</a:t>
            </a:fld>
            <a:endParaRPr lang="en-US" sz="1800"/>
          </a:p>
        </p:txBody>
      </p:sp>
      <p:sp>
        <p:nvSpPr>
          <p:cNvPr id="62467" name="Google Shape;806;p74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00800" tIns="50400" rIns="100800" bIns="50400" anchor="t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</a:pPr>
            <a:r>
              <a:rPr lang="vi-VN" sz="1800" b="1" err="1">
                <a:latin typeface="Arial" panose="020B0604020202020204"/>
                <a:cs typeface="Arial" panose="020B0604020202020204"/>
              </a:rPr>
              <a:t>Facultatea</a:t>
            </a:r>
            <a:r>
              <a:rPr lang="vi-VN" sz="1800" b="1">
                <a:latin typeface="Arial" panose="020B0604020202020204"/>
                <a:cs typeface="Arial" panose="020B0604020202020204"/>
              </a:rPr>
              <a:t> de </a:t>
            </a:r>
            <a:r>
              <a:rPr lang="vi-VN" sz="1800" b="1" err="1">
                <a:latin typeface="Arial" panose="020B0604020202020204"/>
                <a:cs typeface="Arial" panose="020B0604020202020204"/>
              </a:rPr>
              <a:t>Matematică</a:t>
            </a:r>
            <a:r>
              <a:rPr lang="vi-VN" sz="1800" b="1">
                <a:latin typeface="Arial" panose="020B0604020202020204"/>
                <a:cs typeface="Arial" panose="020B0604020202020204"/>
              </a:rPr>
              <a:t> </a:t>
            </a:r>
            <a:r>
              <a:rPr lang="vi-VN" sz="1800" b="1" err="1">
                <a:latin typeface="Arial" panose="020B0604020202020204"/>
                <a:cs typeface="Arial" panose="020B0604020202020204"/>
              </a:rPr>
              <a:t>și</a:t>
            </a:r>
            <a:r>
              <a:rPr lang="vi-VN" sz="1800" b="1">
                <a:latin typeface="Arial" panose="020B0604020202020204"/>
                <a:cs typeface="Arial" panose="020B0604020202020204"/>
              </a:rPr>
              <a:t> </a:t>
            </a:r>
            <a:r>
              <a:rPr lang="vi-VN" sz="1800" b="1" err="1">
                <a:latin typeface="Arial" panose="020B0604020202020204"/>
                <a:cs typeface="Arial" panose="020B0604020202020204"/>
              </a:rPr>
              <a:t>Informatică</a:t>
            </a:r>
            <a:r>
              <a:rPr lang="en-US" sz="1800" b="1">
                <a:latin typeface="Arial" panose="020B0604020202020204"/>
                <a:cs typeface="Arial" panose="020B0604020202020204"/>
              </a:rPr>
              <a:t> </a:t>
            </a:r>
            <a:r>
              <a:rPr lang="en-US" sz="1800" b="1" err="1">
                <a:latin typeface="Arial" panose="020B0604020202020204"/>
                <a:cs typeface="Arial" panose="020B0604020202020204"/>
              </a:rPr>
              <a:t>Universitatea</a:t>
            </a:r>
            <a:r>
              <a:rPr lang="en-US" sz="1800" b="1">
                <a:latin typeface="Arial" panose="020B0604020202020204"/>
                <a:cs typeface="Arial" panose="020B0604020202020204"/>
              </a:rPr>
              <a:t> din </a:t>
            </a:r>
            <a:r>
              <a:rPr lang="en-US" sz="1800" b="1" err="1">
                <a:latin typeface="Arial" panose="020B0604020202020204"/>
                <a:cs typeface="Arial" panose="020B0604020202020204"/>
              </a:rPr>
              <a:t>București</a:t>
            </a:r>
            <a:endParaRPr lang="en-US" sz="1800" err="1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62468" name="Google Shape;807;p74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45" name="Google Shape;808;p74"/>
          <p:cNvSpPr txBox="1">
            <a:spLocks noChangeArrowheads="1"/>
          </p:cNvSpPr>
          <p:nvPr/>
        </p:nvSpPr>
        <p:spPr bwMode="auto">
          <a:xfrm>
            <a:off x="274638" y="1254125"/>
            <a:ext cx="9644267" cy="584352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lIns="91425" tIns="91425" rIns="91425" bIns="91425" anchor="t"/>
          <a:lstStyle/>
          <a:p>
            <a:pPr>
              <a:buClr>
                <a:srgbClr val="000000"/>
              </a:buClr>
              <a:defRPr/>
            </a:pPr>
            <a:r>
              <a:rPr lang="en-US" sz="2400" b="1" i="1">
                <a:solidFill>
                  <a:srgbClr val="0000FF"/>
                </a:solidFill>
                <a:latin typeface="Arial" panose="020B0604020202020204"/>
                <a:cs typeface="Times New Roman" panose="02020603050405020304"/>
              </a:rPr>
              <a:t>Copy and swap</a:t>
            </a:r>
          </a:p>
          <a:p>
            <a:pPr>
              <a:defRPr/>
            </a:pPr>
            <a:r>
              <a:rPr lang="vi-VN" sz="2000" b="1" err="1">
                <a:latin typeface="Times New Roman" panose="02020603050405020304"/>
                <a:cs typeface="Arial" panose="020B0604020202020204"/>
              </a:rPr>
              <a:t>Caz</a:t>
            </a:r>
            <a:r>
              <a:rPr lang="vi-VN" sz="2000" b="1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2000" b="1" err="1">
                <a:latin typeface="Times New Roman" panose="02020603050405020304"/>
                <a:cs typeface="Arial" panose="020B0604020202020204"/>
              </a:rPr>
              <a:t>general</a:t>
            </a:r>
            <a:r>
              <a:rPr lang="vi-VN" sz="2000" b="1">
                <a:latin typeface="Times New Roman" panose="02020603050405020304"/>
                <a:cs typeface="Arial" panose="020B0604020202020204"/>
              </a:rPr>
              <a:t>: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partea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 de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swap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poate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fi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refolosită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în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alte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situații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,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motiv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pentru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care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definim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 o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funcție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separată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 de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swap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:</a:t>
            </a:r>
            <a:endParaRPr lang="vi-VN"/>
          </a:p>
          <a:p>
            <a:pPr>
              <a:defRPr/>
            </a:pPr>
            <a:endParaRPr lang="vi-VN" sz="2000">
              <a:latin typeface="Times New Roman" panose="02020603050405020304"/>
              <a:cs typeface="Arial" panose="020B0604020202020204"/>
            </a:endParaRPr>
          </a:p>
          <a:p>
            <a:pPr>
              <a:defRPr/>
            </a:pP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class</a:t>
            </a:r>
            <a:r>
              <a:rPr lang="en-US" sz="2000" b="1">
                <a:latin typeface="Times New Roman" panose="02020603050405020304"/>
                <a:cs typeface="Times New Roman" panose="02020603050405020304"/>
              </a:rPr>
              <a:t> </a:t>
            </a:r>
            <a:r>
              <a:rPr lang="en-US" sz="2000">
                <a:latin typeface="Times New Roman" panose="02020603050405020304"/>
                <a:cs typeface="Times New Roman" panose="02020603050405020304"/>
              </a:rPr>
              <a:t>Orchestra</a:t>
            </a:r>
            <a:r>
              <a:rPr lang="en-US" sz="2000" b="1">
                <a:latin typeface="Times New Roman" panose="02020603050405020304"/>
                <a:cs typeface="Times New Roman" panose="02020603050405020304"/>
              </a:rPr>
              <a:t> </a:t>
            </a:r>
            <a:r>
              <a:rPr lang="en-US" sz="2000" b="1">
                <a:solidFill>
                  <a:srgbClr val="800080"/>
                </a:solidFill>
                <a:latin typeface="Times New Roman" panose="02020603050405020304"/>
                <a:cs typeface="Times New Roman" panose="02020603050405020304"/>
              </a:rPr>
              <a:t>{</a:t>
            </a:r>
            <a:endParaRPr lang="en-US" sz="2000">
              <a:solidFill>
                <a:srgbClr val="800080"/>
              </a:solidFill>
              <a:latin typeface="Times New Roman" panose="02020603050405020304"/>
              <a:cs typeface="Times New Roman" panose="02020603050405020304"/>
            </a:endParaRPr>
          </a:p>
          <a:p>
            <a:pPr>
              <a:defRPr/>
            </a:pP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    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// 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codul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anterior</a:t>
            </a:r>
            <a:endParaRPr lang="en-US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    friend void 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swap(Orchestra&amp; o1, Orchestra&amp; o2) {</a:t>
            </a:r>
          </a:p>
          <a:p>
            <a:pPr>
              <a:defRPr/>
            </a:pP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        using std::swap;</a:t>
            </a:r>
          </a:p>
          <a:p>
            <a:pPr>
              <a:defRPr/>
            </a:pP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        swap(o1.instrumente, o2.instrumente);</a:t>
            </a:r>
          </a:p>
          <a:p>
            <a:pPr indent="457200">
              <a:defRPr/>
            </a:pP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//swap(o1.dirijor, o2.dirijor);</a:t>
            </a:r>
          </a:p>
          <a:p>
            <a:pPr>
              <a:defRPr/>
            </a:pP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    }</a:t>
            </a:r>
            <a:endParaRPr lang="en-US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sz="2000">
                <a:solidFill>
                  <a:srgbClr val="800080"/>
                </a:solidFill>
                <a:latin typeface="Times New Roman" panose="02020603050405020304"/>
                <a:cs typeface="Times New Roman" panose="02020603050405020304"/>
              </a:rPr>
              <a:t>};</a:t>
            </a:r>
          </a:p>
          <a:p>
            <a:pPr>
              <a:defRPr/>
            </a:pPr>
            <a:endParaRPr lang="en-US" sz="2000">
              <a:latin typeface="Arial" panose="020B0604020202020204"/>
              <a:cs typeface="Arial" panose="020B0604020202020204"/>
            </a:endParaRPr>
          </a:p>
          <a:p>
            <a:pPr>
              <a:defRPr/>
            </a:pPr>
            <a:r>
              <a:rPr lang="en-US" sz="2000">
                <a:latin typeface="Arial" panose="020B0604020202020204"/>
                <a:cs typeface="Arial" panose="020B0604020202020204"/>
              </a:rPr>
              <a:t>De </a:t>
            </a:r>
            <a:r>
              <a:rPr lang="en-US" sz="2000" err="1">
                <a:latin typeface="Arial" panose="020B0604020202020204"/>
                <a:cs typeface="Arial" panose="020B0604020202020204"/>
              </a:rPr>
              <a:t>ce</a:t>
            </a:r>
            <a:r>
              <a:rPr lang="en-US" sz="2000">
                <a:latin typeface="Arial" panose="020B0604020202020204"/>
                <a:cs typeface="Arial" panose="020B0604020202020204"/>
              </a:rPr>
              <a:t> </a:t>
            </a:r>
            <a:r>
              <a:rPr lang="en-US" sz="2000" err="1">
                <a:latin typeface="Arial" panose="020B0604020202020204"/>
                <a:cs typeface="Arial" panose="020B0604020202020204"/>
              </a:rPr>
              <a:t>funcție</a:t>
            </a:r>
            <a:r>
              <a:rPr lang="en-US" sz="2000">
                <a:latin typeface="Arial" panose="020B0604020202020204"/>
                <a:cs typeface="Arial" panose="020B0604020202020204"/>
              </a:rPr>
              <a:t> friend?</a:t>
            </a:r>
          </a:p>
          <a:p>
            <a:pPr marL="342900" indent="-342900">
              <a:buFont typeface="Calibri" panose="020F0502020204030204"/>
              <a:buChar char="-"/>
              <a:defRPr/>
            </a:pPr>
            <a:r>
              <a:rPr lang="en-US" sz="2000" err="1">
                <a:latin typeface="Arial" panose="020B0604020202020204"/>
                <a:cs typeface="Arial" panose="020B0604020202020204"/>
              </a:rPr>
              <a:t>Dacă</a:t>
            </a:r>
            <a:r>
              <a:rPr lang="en-US" sz="2000">
                <a:latin typeface="Arial" panose="020B0604020202020204"/>
                <a:cs typeface="Arial" panose="020B0604020202020204"/>
              </a:rPr>
              <a:t> </a:t>
            </a:r>
            <a:r>
              <a:rPr lang="en-US" sz="2000" err="1">
                <a:latin typeface="Arial" panose="020B0604020202020204"/>
                <a:cs typeface="Arial" panose="020B0604020202020204"/>
              </a:rPr>
              <a:t>și</a:t>
            </a:r>
            <a:r>
              <a:rPr lang="en-US" sz="2000">
                <a:latin typeface="Arial" panose="020B0604020202020204"/>
                <a:cs typeface="Arial" panose="020B0604020202020204"/>
              </a:rPr>
              <a:t> </a:t>
            </a:r>
            <a:r>
              <a:rPr lang="en-US" sz="2000" err="1">
                <a:latin typeface="Arial" panose="020B0604020202020204"/>
                <a:cs typeface="Arial" panose="020B0604020202020204"/>
              </a:rPr>
              <a:t>în</a:t>
            </a:r>
            <a:r>
              <a:rPr lang="en-US" sz="2000">
                <a:latin typeface="Arial" panose="020B0604020202020204"/>
                <a:cs typeface="Arial" panose="020B0604020202020204"/>
              </a:rPr>
              <a:t> </a:t>
            </a:r>
            <a:r>
              <a:rPr lang="en-US" sz="2000" err="1">
                <a:latin typeface="Arial" panose="020B0604020202020204"/>
                <a:cs typeface="Arial" panose="020B0604020202020204"/>
              </a:rPr>
              <a:t>altă</a:t>
            </a:r>
            <a:r>
              <a:rPr lang="en-US" sz="2000">
                <a:latin typeface="Arial" panose="020B0604020202020204"/>
                <a:cs typeface="Arial" panose="020B0604020202020204"/>
              </a:rPr>
              <a:t> </a:t>
            </a:r>
            <a:r>
              <a:rPr lang="en-US" sz="2000" err="1">
                <a:latin typeface="Arial" panose="020B0604020202020204"/>
                <a:cs typeface="Arial" panose="020B0604020202020204"/>
              </a:rPr>
              <a:t>clasă</a:t>
            </a:r>
            <a:r>
              <a:rPr lang="en-US" sz="2000">
                <a:latin typeface="Arial" panose="020B0604020202020204"/>
                <a:cs typeface="Arial" panose="020B0604020202020204"/>
              </a:rPr>
              <a:t> </a:t>
            </a:r>
            <a:r>
              <a:rPr lang="en-US" sz="2000" err="1">
                <a:latin typeface="Arial" panose="020B0604020202020204"/>
                <a:cs typeface="Arial" panose="020B0604020202020204"/>
              </a:rPr>
              <a:t>avem</a:t>
            </a:r>
            <a:r>
              <a:rPr lang="en-US" sz="2000">
                <a:latin typeface="Arial" panose="020B0604020202020204"/>
                <a:cs typeface="Arial" panose="020B0604020202020204"/>
              </a:rPr>
              <a:t> o </a:t>
            </a:r>
            <a:r>
              <a:rPr lang="en-US" sz="2000" err="1">
                <a:latin typeface="Arial" panose="020B0604020202020204"/>
                <a:cs typeface="Arial" panose="020B0604020202020204"/>
              </a:rPr>
              <a:t>funcție</a:t>
            </a:r>
            <a:r>
              <a:rPr lang="en-US" sz="2000">
                <a:latin typeface="Arial" panose="020B0604020202020204"/>
                <a:cs typeface="Arial" panose="020B0604020202020204"/>
              </a:rPr>
              <a:t> de swap, </a:t>
            </a:r>
            <a:r>
              <a:rPr lang="en-US" sz="2000" err="1">
                <a:latin typeface="Arial" panose="020B0604020202020204"/>
                <a:cs typeface="Arial" panose="020B0604020202020204"/>
              </a:rPr>
              <a:t>aceasta</a:t>
            </a:r>
            <a:r>
              <a:rPr lang="en-US" sz="2000">
                <a:latin typeface="Arial" panose="020B0604020202020204"/>
                <a:cs typeface="Arial" panose="020B0604020202020204"/>
              </a:rPr>
              <a:t> </a:t>
            </a:r>
            <a:r>
              <a:rPr lang="en-US" sz="2000" err="1">
                <a:latin typeface="Arial" panose="020B0604020202020204"/>
                <a:cs typeface="Arial" panose="020B0604020202020204"/>
              </a:rPr>
              <a:t>va</a:t>
            </a:r>
            <a:r>
              <a:rPr lang="en-US" sz="2000">
                <a:latin typeface="Arial" panose="020B0604020202020204"/>
                <a:cs typeface="Arial" panose="020B0604020202020204"/>
              </a:rPr>
              <a:t> fi </a:t>
            </a:r>
            <a:r>
              <a:rPr lang="en-US" sz="2000" err="1">
                <a:latin typeface="Arial" panose="020B0604020202020204"/>
                <a:cs typeface="Arial" panose="020B0604020202020204"/>
              </a:rPr>
              <a:t>găsită</a:t>
            </a:r>
            <a:r>
              <a:rPr lang="en-US" sz="2000">
                <a:latin typeface="Arial" panose="020B0604020202020204"/>
                <a:cs typeface="Arial" panose="020B0604020202020204"/>
              </a:rPr>
              <a:t> de ADL</a:t>
            </a:r>
          </a:p>
          <a:p>
            <a:pPr marL="342900" indent="-342900">
              <a:buFont typeface="Calibri" panose="020F0502020204030204"/>
              <a:buChar char="-"/>
              <a:defRPr/>
            </a:pPr>
            <a:r>
              <a:rPr lang="en-US" sz="2000">
                <a:latin typeface="Arial" panose="020B0604020202020204"/>
                <a:cs typeface="Arial" panose="020B0604020202020204"/>
              </a:rPr>
              <a:t>ADL (argument dependent lookup) </a:t>
            </a:r>
            <a:r>
              <a:rPr lang="en-US" sz="2000" err="1">
                <a:latin typeface="Arial" panose="020B0604020202020204"/>
                <a:cs typeface="Arial" panose="020B0604020202020204"/>
              </a:rPr>
              <a:t>găsește</a:t>
            </a:r>
            <a:r>
              <a:rPr lang="en-US" sz="2000">
                <a:latin typeface="Arial" panose="020B0604020202020204"/>
                <a:cs typeface="Arial" panose="020B0604020202020204"/>
              </a:rPr>
              <a:t> (</a:t>
            </a:r>
            <a:r>
              <a:rPr lang="en-US" sz="2000" err="1">
                <a:latin typeface="Arial" panose="020B0604020202020204"/>
                <a:cs typeface="Arial" panose="020B0604020202020204"/>
              </a:rPr>
              <a:t>doar</a:t>
            </a:r>
            <a:r>
              <a:rPr lang="en-US" sz="2000">
                <a:latin typeface="Arial" panose="020B0604020202020204"/>
                <a:cs typeface="Arial" panose="020B0604020202020204"/>
              </a:rPr>
              <a:t>) </a:t>
            </a:r>
            <a:r>
              <a:rPr lang="en-US" sz="2000" err="1">
                <a:latin typeface="Arial" panose="020B0604020202020204"/>
                <a:cs typeface="Arial" panose="020B0604020202020204"/>
              </a:rPr>
              <a:t>funcții</a:t>
            </a:r>
            <a:r>
              <a:rPr lang="en-US" sz="2000">
                <a:latin typeface="Arial" panose="020B0604020202020204"/>
                <a:cs typeface="Arial" panose="020B0604020202020204"/>
              </a:rPr>
              <a:t> friend</a:t>
            </a:r>
          </a:p>
          <a:p>
            <a:pPr marL="342900" indent="-342900">
              <a:buFont typeface="Calibri" panose="020F0502020204030204"/>
              <a:buChar char="-"/>
              <a:defRPr/>
            </a:pPr>
            <a:endParaRPr lang="en-US" sz="2000">
              <a:latin typeface="Arial" panose="020B0604020202020204"/>
              <a:cs typeface="Arial" panose="020B0604020202020204"/>
            </a:endParaRPr>
          </a:p>
          <a:p>
            <a:pPr>
              <a:defRPr/>
            </a:pPr>
            <a:r>
              <a:rPr lang="en-US" sz="2000">
                <a:latin typeface="Arial" panose="020B0604020202020204"/>
                <a:cs typeface="Arial" panose="020B0604020202020204"/>
              </a:rPr>
              <a:t>De </a:t>
            </a:r>
            <a:r>
              <a:rPr lang="en-US" sz="2000" err="1">
                <a:latin typeface="Arial" panose="020B0604020202020204"/>
                <a:cs typeface="Arial" panose="020B0604020202020204"/>
              </a:rPr>
              <a:t>ce</a:t>
            </a:r>
            <a:r>
              <a:rPr lang="en-US" sz="2000">
                <a:latin typeface="Arial" panose="020B0604020202020204"/>
                <a:cs typeface="Arial" panose="020B0604020202020204"/>
              </a:rPr>
              <a:t> "using std::swap"?</a:t>
            </a:r>
          </a:p>
          <a:p>
            <a:pPr marL="342900" indent="-342900">
              <a:buFont typeface="Calibri" panose="020F0502020204030204"/>
              <a:buChar char="-"/>
              <a:defRPr/>
            </a:pPr>
            <a:r>
              <a:rPr lang="en-US" sz="2000" err="1">
                <a:latin typeface="Arial" panose="020B0604020202020204"/>
                <a:cs typeface="Arial" panose="020B0604020202020204"/>
              </a:rPr>
              <a:t>Pentru</a:t>
            </a:r>
            <a:r>
              <a:rPr lang="en-US" sz="2000">
                <a:latin typeface="Arial" panose="020B0604020202020204"/>
                <a:cs typeface="Arial" panose="020B0604020202020204"/>
              </a:rPr>
              <a:t> a </a:t>
            </a:r>
            <a:r>
              <a:rPr lang="en-US" sz="2000" err="1">
                <a:latin typeface="Arial" panose="020B0604020202020204"/>
                <a:cs typeface="Arial" panose="020B0604020202020204"/>
              </a:rPr>
              <a:t>scrie</a:t>
            </a:r>
            <a:r>
              <a:rPr lang="en-US" sz="2000">
                <a:latin typeface="Arial" panose="020B0604020202020204"/>
                <a:cs typeface="Arial" panose="020B0604020202020204"/>
              </a:rPr>
              <a:t> la </a:t>
            </a:r>
            <a:r>
              <a:rPr lang="en-US" sz="2000" err="1">
                <a:latin typeface="Arial" panose="020B0604020202020204"/>
                <a:cs typeface="Arial" panose="020B0604020202020204"/>
              </a:rPr>
              <a:t>fel</a:t>
            </a:r>
            <a:r>
              <a:rPr lang="en-US" sz="2000">
                <a:latin typeface="Arial" panose="020B0604020202020204"/>
                <a:cs typeface="Arial" panose="020B0604020202020204"/>
              </a:rPr>
              <a:t> </a:t>
            </a:r>
            <a:r>
              <a:rPr lang="en-US" sz="2000" err="1">
                <a:latin typeface="Arial" panose="020B0604020202020204"/>
                <a:cs typeface="Arial" panose="020B0604020202020204"/>
              </a:rPr>
              <a:t>toate</a:t>
            </a:r>
            <a:r>
              <a:rPr lang="en-US" sz="2000">
                <a:latin typeface="Arial" panose="020B0604020202020204"/>
                <a:cs typeface="Arial" panose="020B0604020202020204"/>
              </a:rPr>
              <a:t> </a:t>
            </a:r>
            <a:r>
              <a:rPr lang="en-US" sz="2000" err="1">
                <a:latin typeface="Arial" panose="020B0604020202020204"/>
                <a:cs typeface="Arial" panose="020B0604020202020204"/>
              </a:rPr>
              <a:t>apelurile</a:t>
            </a:r>
            <a:r>
              <a:rPr lang="en-US" sz="2000">
                <a:latin typeface="Arial" panose="020B0604020202020204"/>
                <a:cs typeface="Arial" panose="020B0604020202020204"/>
              </a:rPr>
              <a:t> de swap, nu </a:t>
            </a:r>
            <a:r>
              <a:rPr lang="en-US" sz="2000" err="1">
                <a:latin typeface="Arial" panose="020B0604020202020204"/>
                <a:cs typeface="Arial" panose="020B0604020202020204"/>
              </a:rPr>
              <a:t>unele</a:t>
            </a:r>
            <a:r>
              <a:rPr lang="en-US" sz="2000">
                <a:latin typeface="Arial" panose="020B0604020202020204"/>
                <a:cs typeface="Arial" panose="020B0604020202020204"/>
              </a:rPr>
              <a:t> cu std:: </a:t>
            </a:r>
            <a:r>
              <a:rPr lang="en-US" sz="2000" err="1">
                <a:latin typeface="Arial" panose="020B0604020202020204"/>
                <a:cs typeface="Arial" panose="020B0604020202020204"/>
              </a:rPr>
              <a:t>și</a:t>
            </a:r>
            <a:r>
              <a:rPr lang="en-US" sz="2000">
                <a:latin typeface="Arial" panose="020B0604020202020204"/>
                <a:cs typeface="Arial" panose="020B0604020202020204"/>
              </a:rPr>
              <a:t> </a:t>
            </a:r>
            <a:r>
              <a:rPr lang="en-US" sz="2000" err="1">
                <a:latin typeface="Arial" panose="020B0604020202020204"/>
                <a:cs typeface="Arial" panose="020B0604020202020204"/>
              </a:rPr>
              <a:t>altele</a:t>
            </a:r>
            <a:r>
              <a:rPr lang="en-US" sz="2000">
                <a:latin typeface="Arial" panose="020B0604020202020204"/>
                <a:cs typeface="Arial" panose="020B0604020202020204"/>
              </a:rPr>
              <a:t> </a:t>
            </a:r>
            <a:r>
              <a:rPr lang="en-US" sz="2000" err="1">
                <a:latin typeface="Arial" panose="020B0604020202020204"/>
                <a:cs typeface="Arial" panose="020B0604020202020204"/>
              </a:rPr>
              <a:t>doar</a:t>
            </a:r>
            <a:r>
              <a:rPr lang="en-US" sz="2000">
                <a:latin typeface="Arial" panose="020B0604020202020204"/>
                <a:cs typeface="Arial" panose="020B0604020202020204"/>
              </a:rPr>
              <a:t> swap</a:t>
            </a:r>
          </a:p>
        </p:txBody>
      </p:sp>
      <p:sp>
        <p:nvSpPr>
          <p:cNvPr id="3" name="Google Shape;598;p57"/>
          <p:cNvSpPr>
            <a:spLocks noChangeArrowheads="1"/>
          </p:cNvSpPr>
          <p:nvPr/>
        </p:nvSpPr>
        <p:spPr bwMode="auto">
          <a:xfrm>
            <a:off x="2332235" y="827088"/>
            <a:ext cx="5524511" cy="42504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10075" rIns="0" bIns="10075" anchor="t"/>
          <a:lstStyle/>
          <a:p>
            <a:pPr algn="ctr">
              <a:buClr>
                <a:srgbClr val="000000"/>
              </a:buClr>
              <a:buSzPts val="2000"/>
              <a:buFont typeface="Arial" panose="020B0604020202020204" pitchFamily="34" charset="0"/>
              <a:buNone/>
            </a:pPr>
            <a:r>
              <a:rPr lang="en-US" sz="2000" b="1">
                <a:latin typeface="Arial" panose="020B0604020202020204"/>
                <a:cs typeface="Arial" panose="020B0604020202020204"/>
              </a:rPr>
              <a:t>1. </a:t>
            </a:r>
            <a:r>
              <a:rPr lang="en-US" sz="2000" b="1" err="1">
                <a:latin typeface="Arial" panose="020B0604020202020204"/>
                <a:cs typeface="Arial" panose="020B0604020202020204"/>
              </a:rPr>
              <a:t>Moștenire</a:t>
            </a:r>
            <a:r>
              <a:rPr lang="en-US" sz="2000" b="1">
                <a:latin typeface="Arial" panose="020B0604020202020204"/>
                <a:cs typeface="Arial" panose="020B0604020202020204"/>
              </a:rPr>
              <a:t>, </a:t>
            </a:r>
            <a:r>
              <a:rPr lang="en-US" sz="2000" b="1" err="1">
                <a:latin typeface="Arial" panose="020B0604020202020204"/>
                <a:cs typeface="Arial" panose="020B0604020202020204"/>
              </a:rPr>
              <a:t>funcții</a:t>
            </a:r>
            <a:r>
              <a:rPr lang="en-US" sz="2000" b="1">
                <a:latin typeface="Arial" panose="020B0604020202020204"/>
                <a:cs typeface="Arial" panose="020B0604020202020204"/>
              </a:rPr>
              <a:t> </a:t>
            </a:r>
            <a:r>
              <a:rPr lang="en-US" sz="2000" b="1" err="1">
                <a:latin typeface="Arial" panose="020B0604020202020204"/>
                <a:cs typeface="Arial" panose="020B0604020202020204"/>
              </a:rPr>
              <a:t>virtuale</a:t>
            </a:r>
            <a:endParaRPr lang="en-US" sz="2000" b="1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Google Shape;805;p74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panose="020B0604020202020204" pitchFamily="34" charset="0"/>
              <a:buNone/>
            </a:pPr>
            <a:fld id="{D21CDE78-C7C1-4250-B45F-831A8C5D6348}" type="slidenum">
              <a:rPr lang="en-US" sz="1500"/>
              <a:t>35</a:t>
            </a:fld>
            <a:endParaRPr lang="en-US" sz="1800"/>
          </a:p>
        </p:txBody>
      </p:sp>
      <p:sp>
        <p:nvSpPr>
          <p:cNvPr id="62467" name="Google Shape;806;p74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00800" tIns="50400" rIns="100800" bIns="50400" anchor="t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</a:pPr>
            <a:r>
              <a:rPr lang="vi-VN" sz="1800" b="1" err="1">
                <a:latin typeface="Arial" panose="020B0604020202020204"/>
                <a:cs typeface="Arial" panose="020B0604020202020204"/>
              </a:rPr>
              <a:t>Facultatea</a:t>
            </a:r>
            <a:r>
              <a:rPr lang="vi-VN" sz="1800" b="1">
                <a:latin typeface="Arial" panose="020B0604020202020204"/>
                <a:cs typeface="Arial" panose="020B0604020202020204"/>
              </a:rPr>
              <a:t> de </a:t>
            </a:r>
            <a:r>
              <a:rPr lang="vi-VN" sz="1800" b="1" err="1">
                <a:latin typeface="Arial" panose="020B0604020202020204"/>
                <a:cs typeface="Arial" panose="020B0604020202020204"/>
              </a:rPr>
              <a:t>Matematică</a:t>
            </a:r>
            <a:r>
              <a:rPr lang="vi-VN" sz="1800" b="1">
                <a:latin typeface="Arial" panose="020B0604020202020204"/>
                <a:cs typeface="Arial" panose="020B0604020202020204"/>
              </a:rPr>
              <a:t> </a:t>
            </a:r>
            <a:r>
              <a:rPr lang="vi-VN" sz="1800" b="1" err="1">
                <a:latin typeface="Arial" panose="020B0604020202020204"/>
                <a:cs typeface="Arial" panose="020B0604020202020204"/>
              </a:rPr>
              <a:t>și</a:t>
            </a:r>
            <a:r>
              <a:rPr lang="vi-VN" sz="1800" b="1">
                <a:latin typeface="Arial" panose="020B0604020202020204"/>
                <a:cs typeface="Arial" panose="020B0604020202020204"/>
              </a:rPr>
              <a:t> </a:t>
            </a:r>
            <a:r>
              <a:rPr lang="vi-VN" sz="1800" b="1" err="1">
                <a:latin typeface="Arial" panose="020B0604020202020204"/>
                <a:cs typeface="Arial" panose="020B0604020202020204"/>
              </a:rPr>
              <a:t>Informatică</a:t>
            </a:r>
            <a:r>
              <a:rPr lang="en-US" sz="1800" b="1">
                <a:latin typeface="Arial" panose="020B0604020202020204"/>
                <a:cs typeface="Arial" panose="020B0604020202020204"/>
              </a:rPr>
              <a:t> </a:t>
            </a:r>
            <a:r>
              <a:rPr lang="en-US" sz="1800" b="1" err="1">
                <a:latin typeface="Arial" panose="020B0604020202020204"/>
                <a:cs typeface="Arial" panose="020B0604020202020204"/>
              </a:rPr>
              <a:t>Universitatea</a:t>
            </a:r>
            <a:r>
              <a:rPr lang="en-US" sz="1800" b="1">
                <a:latin typeface="Arial" panose="020B0604020202020204"/>
                <a:cs typeface="Arial" panose="020B0604020202020204"/>
              </a:rPr>
              <a:t> din </a:t>
            </a:r>
            <a:r>
              <a:rPr lang="en-US" sz="1800" b="1" err="1">
                <a:latin typeface="Arial" panose="020B0604020202020204"/>
                <a:cs typeface="Arial" panose="020B0604020202020204"/>
              </a:rPr>
              <a:t>București</a:t>
            </a:r>
            <a:endParaRPr lang="en-US" sz="1800" err="1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62468" name="Google Shape;807;p74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45" name="Google Shape;808;p74"/>
          <p:cNvSpPr txBox="1">
            <a:spLocks noChangeArrowheads="1"/>
          </p:cNvSpPr>
          <p:nvPr/>
        </p:nvSpPr>
        <p:spPr bwMode="auto">
          <a:xfrm>
            <a:off x="274638" y="1254125"/>
            <a:ext cx="9644267" cy="584352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lIns="91425" tIns="91425" rIns="91425" bIns="91425" anchor="t"/>
          <a:lstStyle/>
          <a:p>
            <a:pPr>
              <a:defRPr/>
            </a:pPr>
            <a:r>
              <a:rPr lang="en-US" sz="2400" b="1" i="1">
                <a:solidFill>
                  <a:srgbClr val="0000FF"/>
                </a:solidFill>
                <a:latin typeface="Arial" panose="020B0604020202020204"/>
                <a:cs typeface="Times New Roman" panose="02020603050405020304"/>
              </a:rPr>
              <a:t>RAII (resource acquisition is initialization)</a:t>
            </a:r>
            <a:endParaRPr lang="en-US"/>
          </a:p>
          <a:p>
            <a:pPr>
              <a:defRPr/>
            </a:pPr>
            <a:endParaRPr lang="vi-VN" sz="2000" b="1">
              <a:latin typeface="Times New Roman" panose="02020603050405020304"/>
              <a:cs typeface="Arial" panose="020B0604020202020204"/>
            </a:endParaRPr>
          </a:p>
          <a:p>
            <a:pPr>
              <a:defRPr/>
            </a:pPr>
            <a:r>
              <a:rPr lang="vi-VN" sz="2000" err="1">
                <a:latin typeface="Times New Roman" panose="02020603050405020304"/>
                <a:cs typeface="Arial" panose="020B0604020202020204"/>
              </a:rPr>
              <a:t>Ideea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 de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gestionare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 a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resurselor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în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 C++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este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aceea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că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 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resursele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ar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trebui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alocate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doar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în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constructori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și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eliberate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doar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în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destructori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.</a:t>
            </a:r>
          </a:p>
          <a:p>
            <a:pPr>
              <a:defRPr/>
            </a:pPr>
            <a:r>
              <a:rPr lang="vi-VN" sz="2000" b="1">
                <a:latin typeface="Times New Roman" panose="02020603050405020304"/>
                <a:cs typeface="Arial" panose="020B0604020202020204"/>
              </a:rPr>
              <a:t>De </a:t>
            </a:r>
            <a:r>
              <a:rPr lang="vi-VN" sz="2000" b="1" err="1">
                <a:latin typeface="Times New Roman" panose="02020603050405020304"/>
                <a:cs typeface="Arial" panose="020B0604020202020204"/>
              </a:rPr>
              <a:t>ce</a:t>
            </a:r>
            <a:r>
              <a:rPr lang="vi-VN" sz="2000" b="1">
                <a:latin typeface="Times New Roman" panose="02020603050405020304"/>
                <a:cs typeface="Arial" panose="020B0604020202020204"/>
              </a:rPr>
              <a:t>?</a:t>
            </a:r>
            <a:endParaRPr lang="vi-VN" sz="2000">
              <a:latin typeface="Times New Roman" panose="02020603050405020304"/>
              <a:cs typeface="Arial" panose="020B0604020202020204"/>
            </a:endParaRPr>
          </a:p>
          <a:p>
            <a:pPr>
              <a:defRPr/>
            </a:pPr>
            <a:r>
              <a:rPr lang="vi-VN" sz="2000" err="1">
                <a:latin typeface="Times New Roman" panose="02020603050405020304"/>
                <a:cs typeface="Arial" panose="020B0604020202020204"/>
              </a:rPr>
              <a:t>Constructorii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și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destructorii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sunt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apelați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automat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 de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limbaj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.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Dacă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 nu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facem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alocări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/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dezalocări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în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alte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locuri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,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este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imposibil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să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avem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memory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leaks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într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-un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program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corect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.</a:t>
            </a:r>
            <a:endParaRPr lang="vi-VN" sz="2000" b="1">
              <a:latin typeface="Times New Roman" panose="02020603050405020304"/>
              <a:cs typeface="Arial" panose="020B0604020202020204"/>
            </a:endParaRPr>
          </a:p>
          <a:p>
            <a:pPr>
              <a:defRPr/>
            </a:pPr>
            <a:endParaRPr lang="vi-VN" sz="2000">
              <a:latin typeface="Times New Roman" panose="02020603050405020304"/>
              <a:cs typeface="Arial" panose="020B0604020202020204"/>
            </a:endParaRPr>
          </a:p>
          <a:p>
            <a:pPr>
              <a:defRPr/>
            </a:pPr>
            <a:r>
              <a:rPr lang="vi-VN" sz="2000" err="1">
                <a:latin typeface="Times New Roman" panose="02020603050405020304"/>
                <a:cs typeface="Arial" panose="020B0604020202020204"/>
              </a:rPr>
              <a:t>Așadar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,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spre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deosebire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 de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multe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alte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limbaje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 OOP, nu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apare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necesitatea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 de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garbage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collection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: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folosind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 RAII nu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lăsăm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în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urmă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 "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gunoaie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".</a:t>
            </a:r>
          </a:p>
          <a:p>
            <a:pPr>
              <a:defRPr/>
            </a:pPr>
            <a:endParaRPr lang="vi-VN" sz="2000">
              <a:latin typeface="Times New Roman" panose="02020603050405020304"/>
              <a:cs typeface="Arial" panose="020B0604020202020204"/>
            </a:endParaRPr>
          </a:p>
          <a:p>
            <a:pPr>
              <a:defRPr/>
            </a:pPr>
            <a:r>
              <a:rPr lang="vi-VN" sz="2000" err="1">
                <a:latin typeface="Times New Roman" panose="02020603050405020304"/>
                <a:cs typeface="Arial" panose="020B0604020202020204"/>
              </a:rPr>
              <a:t>Exemplu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 de RAII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din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limbaj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: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smart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 pointers.</a:t>
            </a:r>
          </a:p>
        </p:txBody>
      </p:sp>
      <p:sp>
        <p:nvSpPr>
          <p:cNvPr id="3" name="Google Shape;598;p57"/>
          <p:cNvSpPr>
            <a:spLocks noChangeArrowheads="1"/>
          </p:cNvSpPr>
          <p:nvPr/>
        </p:nvSpPr>
        <p:spPr bwMode="auto">
          <a:xfrm>
            <a:off x="2332235" y="827088"/>
            <a:ext cx="5524511" cy="42504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10075" rIns="0" bIns="10075" anchor="t"/>
          <a:lstStyle/>
          <a:p>
            <a:pPr algn="ctr">
              <a:buClr>
                <a:srgbClr val="000000"/>
              </a:buClr>
              <a:buSzPts val="2000"/>
              <a:buFont typeface="Arial" panose="020B0604020202020204" pitchFamily="34" charset="0"/>
              <a:buNone/>
            </a:pPr>
            <a:r>
              <a:rPr lang="en-US" sz="2000" b="1">
                <a:latin typeface="Arial" panose="020B0604020202020204"/>
                <a:cs typeface="Arial" panose="020B0604020202020204"/>
              </a:rPr>
              <a:t>1. </a:t>
            </a:r>
            <a:r>
              <a:rPr lang="en-US" sz="2000" b="1" err="1">
                <a:latin typeface="Arial" panose="020B0604020202020204"/>
                <a:cs typeface="Arial" panose="020B0604020202020204"/>
              </a:rPr>
              <a:t>Moștenire</a:t>
            </a:r>
            <a:r>
              <a:rPr lang="en-US" sz="2000" b="1">
                <a:latin typeface="Arial" panose="020B0604020202020204"/>
                <a:cs typeface="Arial" panose="020B0604020202020204"/>
              </a:rPr>
              <a:t>, </a:t>
            </a:r>
            <a:r>
              <a:rPr lang="en-US" sz="2000" b="1" err="1">
                <a:latin typeface="Arial" panose="020B0604020202020204"/>
                <a:cs typeface="Arial" panose="020B0604020202020204"/>
              </a:rPr>
              <a:t>funcții</a:t>
            </a:r>
            <a:r>
              <a:rPr lang="en-US" sz="2000" b="1">
                <a:latin typeface="Arial" panose="020B0604020202020204"/>
                <a:cs typeface="Arial" panose="020B0604020202020204"/>
              </a:rPr>
              <a:t> </a:t>
            </a:r>
            <a:r>
              <a:rPr lang="en-US" sz="2000" b="1" err="1">
                <a:latin typeface="Arial" panose="020B0604020202020204"/>
                <a:cs typeface="Arial" panose="020B0604020202020204"/>
              </a:rPr>
              <a:t>virtuale</a:t>
            </a:r>
            <a:endParaRPr lang="en-US" sz="2000" b="1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Google Shape;805;p74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panose="020B0604020202020204" pitchFamily="34" charset="0"/>
              <a:buNone/>
            </a:pPr>
            <a:fld id="{D21CDE78-C7C1-4250-B45F-831A8C5D6348}" type="slidenum">
              <a:rPr lang="en-US" sz="1500"/>
              <a:t>36</a:t>
            </a:fld>
            <a:endParaRPr lang="en-US" sz="1800"/>
          </a:p>
        </p:txBody>
      </p:sp>
      <p:sp>
        <p:nvSpPr>
          <p:cNvPr id="62467" name="Google Shape;806;p74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00800" tIns="50400" rIns="100800" bIns="50400" anchor="t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</a:pPr>
            <a:r>
              <a:rPr lang="vi-VN" sz="1800" b="1" err="1">
                <a:latin typeface="Arial" panose="020B0604020202020204"/>
                <a:cs typeface="Arial" panose="020B0604020202020204"/>
              </a:rPr>
              <a:t>Facultatea</a:t>
            </a:r>
            <a:r>
              <a:rPr lang="vi-VN" sz="1800" b="1">
                <a:latin typeface="Arial" panose="020B0604020202020204"/>
                <a:cs typeface="Arial" panose="020B0604020202020204"/>
              </a:rPr>
              <a:t> de </a:t>
            </a:r>
            <a:r>
              <a:rPr lang="vi-VN" sz="1800" b="1" err="1">
                <a:latin typeface="Arial" panose="020B0604020202020204"/>
                <a:cs typeface="Arial" panose="020B0604020202020204"/>
              </a:rPr>
              <a:t>Matematică</a:t>
            </a:r>
            <a:r>
              <a:rPr lang="vi-VN" sz="1800" b="1">
                <a:latin typeface="Arial" panose="020B0604020202020204"/>
                <a:cs typeface="Arial" panose="020B0604020202020204"/>
              </a:rPr>
              <a:t> </a:t>
            </a:r>
            <a:r>
              <a:rPr lang="vi-VN" sz="1800" b="1" err="1">
                <a:latin typeface="Arial" panose="020B0604020202020204"/>
                <a:cs typeface="Arial" panose="020B0604020202020204"/>
              </a:rPr>
              <a:t>și</a:t>
            </a:r>
            <a:r>
              <a:rPr lang="vi-VN" sz="1800" b="1">
                <a:latin typeface="Arial" panose="020B0604020202020204"/>
                <a:cs typeface="Arial" panose="020B0604020202020204"/>
              </a:rPr>
              <a:t> </a:t>
            </a:r>
            <a:r>
              <a:rPr lang="vi-VN" sz="1800" b="1" err="1">
                <a:latin typeface="Arial" panose="020B0604020202020204"/>
                <a:cs typeface="Arial" panose="020B0604020202020204"/>
              </a:rPr>
              <a:t>Informatică</a:t>
            </a:r>
            <a:r>
              <a:rPr lang="en-US" sz="1800" b="1">
                <a:latin typeface="Arial" panose="020B0604020202020204"/>
                <a:cs typeface="Arial" panose="020B0604020202020204"/>
              </a:rPr>
              <a:t> </a:t>
            </a:r>
            <a:r>
              <a:rPr lang="en-US" sz="1800" b="1" err="1">
                <a:latin typeface="Arial" panose="020B0604020202020204"/>
                <a:cs typeface="Arial" panose="020B0604020202020204"/>
              </a:rPr>
              <a:t>Universitatea</a:t>
            </a:r>
            <a:r>
              <a:rPr lang="en-US" sz="1800" b="1">
                <a:latin typeface="Arial" panose="020B0604020202020204"/>
                <a:cs typeface="Arial" panose="020B0604020202020204"/>
              </a:rPr>
              <a:t> din </a:t>
            </a:r>
            <a:r>
              <a:rPr lang="en-US" sz="1800" b="1" err="1">
                <a:latin typeface="Arial" panose="020B0604020202020204"/>
                <a:cs typeface="Arial" panose="020B0604020202020204"/>
              </a:rPr>
              <a:t>București</a:t>
            </a:r>
            <a:endParaRPr lang="en-US" sz="1800" err="1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62468" name="Google Shape;807;p74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45" name="Google Shape;808;p74"/>
          <p:cNvSpPr txBox="1">
            <a:spLocks noChangeArrowheads="1"/>
          </p:cNvSpPr>
          <p:nvPr/>
        </p:nvSpPr>
        <p:spPr bwMode="auto">
          <a:xfrm>
            <a:off x="274638" y="1254125"/>
            <a:ext cx="9644267" cy="584352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lIns="91425" tIns="91425" rIns="91425" bIns="91425" anchor="t"/>
          <a:lstStyle/>
          <a:p>
            <a:pPr>
              <a:defRPr/>
            </a:pPr>
            <a:r>
              <a:rPr lang="en-US" sz="2400" b="1" i="1">
                <a:solidFill>
                  <a:srgbClr val="0000FF"/>
                </a:solidFill>
                <a:latin typeface="Arial" panose="020B0604020202020204"/>
                <a:cs typeface="Times New Roman" panose="02020603050405020304"/>
              </a:rPr>
              <a:t>RAII (resource acquisition is initialization)</a:t>
            </a:r>
            <a:endParaRPr lang="en-US"/>
          </a:p>
          <a:p>
            <a:pPr>
              <a:defRPr/>
            </a:pPr>
            <a:endParaRPr lang="vi-VN" sz="2000" b="1">
              <a:latin typeface="Times New Roman" panose="02020603050405020304"/>
              <a:cs typeface="Arial" panose="020B0604020202020204"/>
            </a:endParaRPr>
          </a:p>
          <a:p>
            <a:pPr>
              <a:defRPr/>
            </a:pPr>
            <a:r>
              <a:rPr lang="vi-VN" sz="2000" err="1">
                <a:latin typeface="Times New Roman" panose="02020603050405020304"/>
                <a:cs typeface="Arial" panose="020B0604020202020204"/>
              </a:rPr>
              <a:t>Pentru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 a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folosi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smart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pointers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în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funcțiile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 de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clone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,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avem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 de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făcut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doar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 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aceste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 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modificări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:</a:t>
            </a:r>
            <a:endParaRPr lang="vi-VN" sz="2000" err="1">
              <a:latin typeface="Times New Roman" panose="02020603050405020304"/>
            </a:endParaRPr>
          </a:p>
          <a:p>
            <a:pPr marL="342900" indent="-342900">
              <a:buFont typeface="Calibri" panose="020F0502020204030204"/>
              <a:buChar char="-"/>
              <a:defRPr/>
            </a:pPr>
            <a:r>
              <a:rPr lang="vi-VN" sz="2000" err="1">
                <a:latin typeface="Times New Roman" panose="02020603050405020304"/>
                <a:cs typeface="Arial" panose="020B0604020202020204"/>
              </a:rPr>
              <a:t>Înlocuim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Instrument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* cu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std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::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shared_ptr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&lt;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Instrument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&gt;</a:t>
            </a:r>
          </a:p>
          <a:p>
            <a:pPr marL="342900" indent="-342900">
              <a:buFont typeface="Calibri" panose="020F0502020204030204"/>
              <a:buChar char="-"/>
              <a:defRPr/>
            </a:pPr>
            <a:r>
              <a:rPr lang="vi-VN" sz="2000" err="1">
                <a:latin typeface="Times New Roman" panose="02020603050405020304"/>
                <a:cs typeface="Arial" panose="020B0604020202020204"/>
              </a:rPr>
              <a:t>Înlocuim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new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Wind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(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args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) cu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std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::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make_shared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&lt;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Wind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&gt;(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args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) (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idem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pentru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String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)</a:t>
            </a:r>
          </a:p>
          <a:p>
            <a:pPr marL="342900" indent="-342900">
              <a:buFont typeface="Calibri" panose="020F0502020204030204"/>
              <a:buChar char="-"/>
              <a:defRPr/>
            </a:pPr>
            <a:r>
              <a:rPr lang="vi-VN" sz="2000" err="1">
                <a:latin typeface="Times New Roman" panose="02020603050405020304"/>
                <a:cs typeface="Arial" panose="020B0604020202020204"/>
              </a:rPr>
              <a:t>Eliminăm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apelurile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 de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delete</a:t>
            </a:r>
          </a:p>
          <a:p>
            <a:pPr marL="342900" indent="-342900">
              <a:buFont typeface="Calibri" panose="020F0502020204030204"/>
              <a:buChar char="-"/>
              <a:defRPr/>
            </a:pPr>
            <a:endParaRPr lang="vi-VN" sz="2000">
              <a:latin typeface="Times New Roman" panose="02020603050405020304"/>
              <a:cs typeface="Arial" panose="020B0604020202020204"/>
            </a:endParaRPr>
          </a:p>
          <a:p>
            <a:pPr>
              <a:defRPr/>
            </a:pPr>
            <a:r>
              <a:rPr lang="vi-VN" sz="2000" err="1">
                <a:latin typeface="Times New Roman" panose="02020603050405020304"/>
                <a:cs typeface="Arial" panose="020B0604020202020204"/>
              </a:rPr>
              <a:t>Avantaje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:</a:t>
            </a:r>
          </a:p>
          <a:p>
            <a:pPr marL="342900" indent="-342900">
              <a:buFont typeface="Calibri" panose="020F0502020204030204"/>
              <a:buChar char="-"/>
              <a:defRPr/>
            </a:pPr>
            <a:r>
              <a:rPr lang="vi-VN" sz="2000">
                <a:latin typeface="Times New Roman" panose="02020603050405020304"/>
                <a:cs typeface="Arial" panose="020B0604020202020204"/>
              </a:rPr>
              <a:t>Nu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avem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nevoie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 de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destructori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 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expliciți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în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care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să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 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facem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delete</a:t>
            </a:r>
          </a:p>
          <a:p>
            <a:pPr marL="342900" indent="-342900">
              <a:buFont typeface="Calibri" panose="020F0502020204030204"/>
              <a:buChar char="-"/>
              <a:defRPr/>
            </a:pPr>
            <a:r>
              <a:rPr lang="vi-VN" sz="2000" err="1">
                <a:latin typeface="Times New Roman" panose="02020603050405020304"/>
                <a:cs typeface="Arial" panose="020B0604020202020204"/>
              </a:rPr>
              <a:t>Este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corect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să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facem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apeluri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 de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forma</a:t>
            </a:r>
            <a:endParaRPr lang="vi-VN" sz="2000">
              <a:latin typeface="Times New Roman" panose="02020603050405020304"/>
              <a:cs typeface="Arial" panose="020B0604020202020204"/>
            </a:endParaRPr>
          </a:p>
          <a:p>
            <a:pPr lvl="2">
              <a:defRPr/>
            </a:pPr>
            <a:r>
              <a:rPr lang="vi-VN" sz="2000" err="1">
                <a:latin typeface="Times New Roman" panose="02020603050405020304"/>
                <a:cs typeface="Arial" panose="020B0604020202020204"/>
              </a:rPr>
              <a:t>func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(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std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::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make_shared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&lt;T1&gt;(),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std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::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make_shared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&lt;T2&gt;</a:t>
            </a:r>
            <a:r>
              <a:rPr lang="en-US" altLang="vi-VN" sz="2000">
                <a:latin typeface="Times New Roman" panose="02020603050405020304"/>
                <a:cs typeface="Arial" panose="020B0604020202020204"/>
              </a:rPr>
              <a:t>()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)</a:t>
            </a:r>
          </a:p>
          <a:p>
            <a:pPr>
              <a:defRPr/>
            </a:pPr>
            <a:endParaRPr lang="vi-VN" sz="2000">
              <a:latin typeface="Times New Roman" panose="02020603050405020304"/>
              <a:cs typeface="Arial" panose="020B0604020202020204"/>
            </a:endParaRPr>
          </a:p>
          <a:p>
            <a:pPr>
              <a:buFont typeface="Calibri" panose="020F0502020204030204"/>
              <a:defRPr/>
            </a:pPr>
            <a:r>
              <a:rPr lang="vi-VN" sz="2000" err="1">
                <a:latin typeface="Times New Roman" panose="02020603050405020304"/>
                <a:cs typeface="Arial" panose="020B0604020202020204"/>
              </a:rPr>
              <a:t>Dezavantaj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:</a:t>
            </a:r>
          </a:p>
          <a:p>
            <a:pPr marL="342900" indent="-342900">
              <a:buFont typeface="Calibri" panose="020F0502020204030204"/>
              <a:buChar char="-"/>
              <a:defRPr/>
            </a:pPr>
            <a:r>
              <a:rPr lang="vi-VN" sz="2000">
                <a:latin typeface="Times New Roman" panose="02020603050405020304"/>
                <a:cs typeface="Arial" panose="020B0604020202020204"/>
              </a:rPr>
              <a:t>Nu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putem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folosi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tipuri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 de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date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covariante</a:t>
            </a:r>
            <a:endParaRPr lang="vi-VN" sz="2000">
              <a:latin typeface="Times New Roman" panose="02020603050405020304"/>
              <a:cs typeface="Arial" panose="020B0604020202020204"/>
            </a:endParaRPr>
          </a:p>
        </p:txBody>
      </p:sp>
      <p:sp>
        <p:nvSpPr>
          <p:cNvPr id="3" name="Google Shape;598;p57"/>
          <p:cNvSpPr>
            <a:spLocks noChangeArrowheads="1"/>
          </p:cNvSpPr>
          <p:nvPr/>
        </p:nvSpPr>
        <p:spPr bwMode="auto">
          <a:xfrm>
            <a:off x="2332235" y="827088"/>
            <a:ext cx="5524511" cy="42504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10075" rIns="0" bIns="10075" anchor="t"/>
          <a:lstStyle/>
          <a:p>
            <a:pPr algn="ctr">
              <a:buClr>
                <a:srgbClr val="000000"/>
              </a:buClr>
              <a:buSzPts val="2000"/>
              <a:buFont typeface="Arial" panose="020B0604020202020204" pitchFamily="34" charset="0"/>
              <a:buNone/>
            </a:pPr>
            <a:r>
              <a:rPr lang="en-US" sz="2000" b="1">
                <a:latin typeface="Arial" panose="020B0604020202020204"/>
                <a:cs typeface="Arial" panose="020B0604020202020204"/>
              </a:rPr>
              <a:t>1. </a:t>
            </a:r>
            <a:r>
              <a:rPr lang="en-US" sz="2000" b="1" err="1">
                <a:latin typeface="Arial" panose="020B0604020202020204"/>
                <a:cs typeface="Arial" panose="020B0604020202020204"/>
              </a:rPr>
              <a:t>Moștenire</a:t>
            </a:r>
            <a:r>
              <a:rPr lang="en-US" sz="2000" b="1">
                <a:latin typeface="Arial" panose="020B0604020202020204"/>
                <a:cs typeface="Arial" panose="020B0604020202020204"/>
              </a:rPr>
              <a:t>, </a:t>
            </a:r>
            <a:r>
              <a:rPr lang="en-US" sz="2000" b="1" err="1">
                <a:latin typeface="Arial" panose="020B0604020202020204"/>
                <a:cs typeface="Arial" panose="020B0604020202020204"/>
              </a:rPr>
              <a:t>funcții</a:t>
            </a:r>
            <a:r>
              <a:rPr lang="en-US" sz="2000" b="1">
                <a:latin typeface="Arial" panose="020B0604020202020204"/>
                <a:cs typeface="Arial" panose="020B0604020202020204"/>
              </a:rPr>
              <a:t> </a:t>
            </a:r>
            <a:r>
              <a:rPr lang="en-US" sz="2000" b="1" err="1">
                <a:latin typeface="Arial" panose="020B0604020202020204"/>
                <a:cs typeface="Arial" panose="020B0604020202020204"/>
              </a:rPr>
              <a:t>virtuale</a:t>
            </a:r>
            <a:endParaRPr lang="en-US" sz="2000" b="1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Google Shape;805;p74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panose="020B0604020202020204" pitchFamily="34" charset="0"/>
              <a:buNone/>
            </a:pPr>
            <a:fld id="{D21CDE78-C7C1-4250-B45F-831A8C5D6348}" type="slidenum">
              <a:rPr lang="en-US" sz="1500"/>
              <a:t>37</a:t>
            </a:fld>
            <a:endParaRPr lang="en-US" sz="1800"/>
          </a:p>
        </p:txBody>
      </p:sp>
      <p:sp>
        <p:nvSpPr>
          <p:cNvPr id="62467" name="Google Shape;806;p74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00800" tIns="50400" rIns="100800" bIns="50400" anchor="t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</a:pPr>
            <a:r>
              <a:rPr lang="vi-VN" sz="1800" b="1" err="1">
                <a:latin typeface="Arial" panose="020B0604020202020204"/>
                <a:cs typeface="Arial" panose="020B0604020202020204"/>
              </a:rPr>
              <a:t>Facultatea</a:t>
            </a:r>
            <a:r>
              <a:rPr lang="vi-VN" sz="1800" b="1">
                <a:latin typeface="Arial" panose="020B0604020202020204"/>
                <a:cs typeface="Arial" panose="020B0604020202020204"/>
              </a:rPr>
              <a:t> de </a:t>
            </a:r>
            <a:r>
              <a:rPr lang="vi-VN" sz="1800" b="1" err="1">
                <a:latin typeface="Arial" panose="020B0604020202020204"/>
                <a:cs typeface="Arial" panose="020B0604020202020204"/>
              </a:rPr>
              <a:t>Matematică</a:t>
            </a:r>
            <a:r>
              <a:rPr lang="vi-VN" sz="1800" b="1">
                <a:latin typeface="Arial" panose="020B0604020202020204"/>
                <a:cs typeface="Arial" panose="020B0604020202020204"/>
              </a:rPr>
              <a:t> </a:t>
            </a:r>
            <a:r>
              <a:rPr lang="vi-VN" sz="1800" b="1" err="1">
                <a:latin typeface="Arial" panose="020B0604020202020204"/>
                <a:cs typeface="Arial" panose="020B0604020202020204"/>
              </a:rPr>
              <a:t>și</a:t>
            </a:r>
            <a:r>
              <a:rPr lang="vi-VN" sz="1800" b="1">
                <a:latin typeface="Arial" panose="020B0604020202020204"/>
                <a:cs typeface="Arial" panose="020B0604020202020204"/>
              </a:rPr>
              <a:t> </a:t>
            </a:r>
            <a:r>
              <a:rPr lang="vi-VN" sz="1800" b="1" err="1">
                <a:latin typeface="Arial" panose="020B0604020202020204"/>
                <a:cs typeface="Arial" panose="020B0604020202020204"/>
              </a:rPr>
              <a:t>Informatică</a:t>
            </a:r>
            <a:r>
              <a:rPr lang="en-US" sz="1800" b="1">
                <a:latin typeface="Arial" panose="020B0604020202020204"/>
                <a:cs typeface="Arial" panose="020B0604020202020204"/>
              </a:rPr>
              <a:t> </a:t>
            </a:r>
            <a:r>
              <a:rPr lang="en-US" sz="1800" b="1" err="1">
                <a:latin typeface="Arial" panose="020B0604020202020204"/>
                <a:cs typeface="Arial" panose="020B0604020202020204"/>
              </a:rPr>
              <a:t>Universitatea</a:t>
            </a:r>
            <a:r>
              <a:rPr lang="en-US" sz="1800" b="1">
                <a:latin typeface="Arial" panose="020B0604020202020204"/>
                <a:cs typeface="Arial" panose="020B0604020202020204"/>
              </a:rPr>
              <a:t> din </a:t>
            </a:r>
            <a:r>
              <a:rPr lang="en-US" sz="1800" b="1" err="1">
                <a:latin typeface="Arial" panose="020B0604020202020204"/>
                <a:cs typeface="Arial" panose="020B0604020202020204"/>
              </a:rPr>
              <a:t>București</a:t>
            </a:r>
            <a:endParaRPr lang="en-US" sz="1800" err="1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62468" name="Google Shape;807;p74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45" name="Google Shape;808;p74"/>
          <p:cNvSpPr txBox="1">
            <a:spLocks noChangeArrowheads="1"/>
          </p:cNvSpPr>
          <p:nvPr/>
        </p:nvSpPr>
        <p:spPr bwMode="auto">
          <a:xfrm>
            <a:off x="274638" y="1254125"/>
            <a:ext cx="4706820" cy="581781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lIns="91425" tIns="91425" rIns="91425" bIns="91425" anchor="t"/>
          <a:lstStyle/>
          <a:p>
            <a:pPr>
              <a:defRPr/>
            </a:pPr>
            <a:r>
              <a:rPr lang="en-US" sz="2400" b="1" i="1" err="1">
                <a:solidFill>
                  <a:srgbClr val="0000FF"/>
                </a:solidFill>
                <a:latin typeface="Arial" panose="020B0604020202020204"/>
                <a:cs typeface="Times New Roman" panose="02020603050405020304"/>
              </a:rPr>
              <a:t>Tipuri</a:t>
            </a:r>
            <a:r>
              <a:rPr lang="en-US" sz="2400" b="1" i="1">
                <a:solidFill>
                  <a:srgbClr val="0000FF"/>
                </a:solidFill>
                <a:latin typeface="Arial" panose="020B0604020202020204"/>
                <a:cs typeface="Times New Roman" panose="02020603050405020304"/>
              </a:rPr>
              <a:t> de date </a:t>
            </a:r>
            <a:r>
              <a:rPr lang="en-US" sz="2400" b="1" i="1" err="1">
                <a:solidFill>
                  <a:srgbClr val="0000FF"/>
                </a:solidFill>
                <a:latin typeface="Arial" panose="020B0604020202020204"/>
                <a:cs typeface="Times New Roman" panose="02020603050405020304"/>
              </a:rPr>
              <a:t>covariante</a:t>
            </a:r>
            <a:endParaRPr lang="en-US" err="1"/>
          </a:p>
          <a:p>
            <a:pPr>
              <a:defRPr/>
            </a:pPr>
            <a:r>
              <a:rPr lang="vi-VN" sz="1800">
                <a:latin typeface="Arial" panose="020B0604020202020204"/>
                <a:cs typeface="Arial" panose="020B0604020202020204"/>
              </a:rPr>
              <a:t>#include &lt;</a:t>
            </a:r>
            <a:r>
              <a:rPr lang="vi-VN" sz="1800" err="1">
                <a:latin typeface="Arial" panose="020B0604020202020204"/>
                <a:cs typeface="Arial" panose="020B0604020202020204"/>
              </a:rPr>
              <a:t>iostream</a:t>
            </a:r>
            <a:r>
              <a:rPr lang="vi-VN" sz="1800">
                <a:latin typeface="Arial" panose="020B0604020202020204"/>
                <a:cs typeface="Arial" panose="020B0604020202020204"/>
              </a:rPr>
              <a:t>&gt;</a:t>
            </a:r>
            <a:endParaRPr lang="vi-VN" sz="1800"/>
          </a:p>
          <a:p>
            <a:pPr>
              <a:defRPr/>
            </a:pPr>
            <a:r>
              <a:rPr lang="vi-VN" sz="1800" err="1">
                <a:latin typeface="Arial" panose="020B0604020202020204"/>
                <a:cs typeface="Arial" panose="020B0604020202020204"/>
              </a:rPr>
              <a:t>class</a:t>
            </a:r>
            <a:r>
              <a:rPr lang="vi-VN" sz="1800">
                <a:latin typeface="Arial" panose="020B0604020202020204"/>
                <a:cs typeface="Arial" panose="020B0604020202020204"/>
              </a:rPr>
              <a:t> </a:t>
            </a:r>
            <a:r>
              <a:rPr lang="vi-VN" sz="1800" err="1">
                <a:latin typeface="Arial" panose="020B0604020202020204"/>
                <a:cs typeface="Arial" panose="020B0604020202020204"/>
              </a:rPr>
              <a:t>Baza</a:t>
            </a:r>
            <a:r>
              <a:rPr lang="vi-VN" sz="1800">
                <a:latin typeface="Arial" panose="020B0604020202020204"/>
                <a:cs typeface="Arial" panose="020B0604020202020204"/>
              </a:rPr>
              <a:t> {</a:t>
            </a:r>
            <a:endParaRPr lang="vi-VN" sz="1800">
              <a:latin typeface="Arial" panose="020B0604020202020204"/>
            </a:endParaRPr>
          </a:p>
          <a:p>
            <a:pPr>
              <a:defRPr/>
            </a:pPr>
            <a:r>
              <a:rPr lang="vi-VN" sz="1800" err="1">
                <a:latin typeface="Arial" panose="020B0604020202020204"/>
                <a:cs typeface="Arial" panose="020B0604020202020204"/>
              </a:rPr>
              <a:t>public</a:t>
            </a:r>
            <a:r>
              <a:rPr lang="vi-VN" sz="1800">
                <a:latin typeface="Arial" panose="020B0604020202020204"/>
                <a:cs typeface="Arial" panose="020B0604020202020204"/>
              </a:rPr>
              <a:t>:</a:t>
            </a:r>
            <a:endParaRPr lang="vi-VN" sz="1800">
              <a:latin typeface="Arial" panose="020B0604020202020204"/>
            </a:endParaRPr>
          </a:p>
          <a:p>
            <a:pPr>
              <a:defRPr/>
            </a:pPr>
            <a:r>
              <a:rPr lang="vi-VN" sz="1800">
                <a:latin typeface="Arial" panose="020B0604020202020204"/>
                <a:cs typeface="Arial" panose="020B0604020202020204"/>
              </a:rPr>
              <a:t>    </a:t>
            </a:r>
            <a:r>
              <a:rPr lang="vi-VN" sz="1800" err="1">
                <a:latin typeface="Arial" panose="020B0604020202020204"/>
                <a:cs typeface="Arial" panose="020B0604020202020204"/>
              </a:rPr>
              <a:t>virtual</a:t>
            </a:r>
            <a:r>
              <a:rPr lang="vi-VN" sz="1800">
                <a:latin typeface="Arial" panose="020B0604020202020204"/>
                <a:cs typeface="Arial" panose="020B0604020202020204"/>
              </a:rPr>
              <a:t> ~</a:t>
            </a:r>
            <a:r>
              <a:rPr lang="vi-VN" sz="1800" err="1">
                <a:latin typeface="Arial" panose="020B0604020202020204"/>
                <a:cs typeface="Arial" panose="020B0604020202020204"/>
              </a:rPr>
              <a:t>Baza</a:t>
            </a:r>
            <a:r>
              <a:rPr lang="vi-VN" sz="1800">
                <a:latin typeface="Arial" panose="020B0604020202020204"/>
                <a:cs typeface="Arial" panose="020B0604020202020204"/>
              </a:rPr>
              <a:t>() = </a:t>
            </a:r>
            <a:r>
              <a:rPr lang="vi-VN" sz="1800" err="1">
                <a:latin typeface="Arial" panose="020B0604020202020204"/>
                <a:cs typeface="Arial" panose="020B0604020202020204"/>
              </a:rPr>
              <a:t>default</a:t>
            </a:r>
            <a:r>
              <a:rPr lang="vi-VN" sz="1800">
                <a:latin typeface="Arial" panose="020B0604020202020204"/>
                <a:cs typeface="Arial" panose="020B0604020202020204"/>
              </a:rPr>
              <a:t>;</a:t>
            </a:r>
            <a:endParaRPr lang="vi-VN" sz="1800">
              <a:latin typeface="Arial" panose="020B0604020202020204"/>
            </a:endParaRPr>
          </a:p>
          <a:p>
            <a:pPr>
              <a:defRPr/>
            </a:pPr>
            <a:r>
              <a:rPr lang="vi-VN" sz="1800">
                <a:latin typeface="Arial" panose="020B0604020202020204"/>
                <a:cs typeface="Arial" panose="020B0604020202020204"/>
              </a:rPr>
              <a:t>    </a:t>
            </a:r>
            <a:r>
              <a:rPr lang="vi-VN" sz="1800" err="1">
                <a:latin typeface="Arial" panose="020B0604020202020204"/>
                <a:cs typeface="Arial" panose="020B0604020202020204"/>
              </a:rPr>
              <a:t>virtual</a:t>
            </a:r>
            <a:r>
              <a:rPr lang="vi-VN" sz="1800">
                <a:latin typeface="Arial" panose="020B0604020202020204"/>
                <a:cs typeface="Arial" panose="020B0604020202020204"/>
              </a:rPr>
              <a:t> </a:t>
            </a:r>
            <a:r>
              <a:rPr lang="vi-VN" sz="1800" b="1" err="1">
                <a:latin typeface="Arial" panose="020B0604020202020204"/>
                <a:cs typeface="Arial" panose="020B0604020202020204"/>
              </a:rPr>
              <a:t>Baza</a:t>
            </a:r>
            <a:r>
              <a:rPr lang="vi-VN" sz="1800" b="1">
                <a:latin typeface="Arial" panose="020B0604020202020204"/>
                <a:cs typeface="Arial" panose="020B0604020202020204"/>
              </a:rPr>
              <a:t>*</a:t>
            </a:r>
            <a:r>
              <a:rPr lang="vi-VN" sz="1800">
                <a:latin typeface="Arial" panose="020B0604020202020204"/>
                <a:cs typeface="Arial" panose="020B0604020202020204"/>
              </a:rPr>
              <a:t> </a:t>
            </a:r>
            <a:r>
              <a:rPr lang="vi-VN" sz="1800" err="1">
                <a:latin typeface="Arial" panose="020B0604020202020204"/>
                <a:cs typeface="Arial" panose="020B0604020202020204"/>
              </a:rPr>
              <a:t>clone</a:t>
            </a:r>
            <a:r>
              <a:rPr lang="vi-VN" sz="1800">
                <a:latin typeface="Arial" panose="020B0604020202020204"/>
                <a:cs typeface="Arial" panose="020B0604020202020204"/>
              </a:rPr>
              <a:t>() </a:t>
            </a:r>
            <a:r>
              <a:rPr lang="vi-VN" sz="1800" err="1">
                <a:latin typeface="Arial" panose="020B0604020202020204"/>
                <a:cs typeface="Arial" panose="020B0604020202020204"/>
              </a:rPr>
              <a:t>const</a:t>
            </a:r>
            <a:r>
              <a:rPr lang="vi-VN" sz="1800">
                <a:latin typeface="Arial" panose="020B0604020202020204"/>
                <a:cs typeface="Arial" panose="020B0604020202020204"/>
              </a:rPr>
              <a:t> = 0;</a:t>
            </a:r>
            <a:endParaRPr lang="vi-VN" sz="1800">
              <a:latin typeface="Arial" panose="020B0604020202020204"/>
            </a:endParaRPr>
          </a:p>
          <a:p>
            <a:pPr>
              <a:defRPr/>
            </a:pPr>
            <a:r>
              <a:rPr lang="vi-VN" sz="1800">
                <a:latin typeface="Arial" panose="020B0604020202020204"/>
                <a:cs typeface="Arial" panose="020B0604020202020204"/>
              </a:rPr>
              <a:t>};</a:t>
            </a:r>
            <a:endParaRPr lang="vi-VN" sz="1800">
              <a:latin typeface="Arial" panose="020B0604020202020204"/>
            </a:endParaRPr>
          </a:p>
          <a:p>
            <a:pPr>
              <a:defRPr/>
            </a:pPr>
            <a:endParaRPr lang="vi-VN" sz="1800"/>
          </a:p>
          <a:p>
            <a:pPr>
              <a:defRPr/>
            </a:pPr>
            <a:r>
              <a:rPr lang="vi-VN" sz="1800" err="1">
                <a:latin typeface="Arial" panose="020B0604020202020204"/>
                <a:cs typeface="Arial" panose="020B0604020202020204"/>
              </a:rPr>
              <a:t>class</a:t>
            </a:r>
            <a:r>
              <a:rPr lang="vi-VN" sz="1800">
                <a:latin typeface="Arial" panose="020B0604020202020204"/>
                <a:cs typeface="Arial" panose="020B0604020202020204"/>
              </a:rPr>
              <a:t> Derivata1 : </a:t>
            </a:r>
            <a:r>
              <a:rPr lang="vi-VN" sz="1800" err="1">
                <a:latin typeface="Arial" panose="020B0604020202020204"/>
                <a:cs typeface="Arial" panose="020B0604020202020204"/>
              </a:rPr>
              <a:t>public</a:t>
            </a:r>
            <a:r>
              <a:rPr lang="vi-VN" sz="1800">
                <a:latin typeface="Arial" panose="020B0604020202020204"/>
                <a:cs typeface="Arial" panose="020B0604020202020204"/>
              </a:rPr>
              <a:t> </a:t>
            </a:r>
            <a:r>
              <a:rPr lang="vi-VN" sz="1800" err="1">
                <a:latin typeface="Arial" panose="020B0604020202020204"/>
                <a:cs typeface="Arial" panose="020B0604020202020204"/>
              </a:rPr>
              <a:t>Baza</a:t>
            </a:r>
            <a:r>
              <a:rPr lang="vi-VN" sz="1800">
                <a:latin typeface="Arial" panose="020B0604020202020204"/>
                <a:cs typeface="Arial" panose="020B0604020202020204"/>
              </a:rPr>
              <a:t> {</a:t>
            </a:r>
            <a:endParaRPr lang="vi-VN" sz="1800"/>
          </a:p>
          <a:p>
            <a:pPr>
              <a:defRPr/>
            </a:pPr>
            <a:r>
              <a:rPr lang="vi-VN" sz="1800" err="1">
                <a:latin typeface="Arial" panose="020B0604020202020204"/>
                <a:cs typeface="Arial" panose="020B0604020202020204"/>
              </a:rPr>
              <a:t>public</a:t>
            </a:r>
            <a:r>
              <a:rPr lang="vi-VN" sz="1800">
                <a:latin typeface="Arial" panose="020B0604020202020204"/>
                <a:cs typeface="Arial" panose="020B0604020202020204"/>
              </a:rPr>
              <a:t>:</a:t>
            </a:r>
            <a:endParaRPr lang="vi-VN" sz="1800"/>
          </a:p>
          <a:p>
            <a:pPr>
              <a:defRPr/>
            </a:pPr>
            <a:r>
              <a:rPr lang="vi-VN" sz="1800">
                <a:latin typeface="Arial" panose="020B0604020202020204"/>
                <a:cs typeface="Arial" panose="020B0604020202020204"/>
              </a:rPr>
              <a:t>    </a:t>
            </a:r>
            <a:r>
              <a:rPr lang="vi-VN" sz="1800" b="1" err="1">
                <a:latin typeface="Arial" panose="020B0604020202020204"/>
                <a:cs typeface="Arial" panose="020B0604020202020204"/>
              </a:rPr>
              <a:t>Baza</a:t>
            </a:r>
            <a:r>
              <a:rPr lang="vi-VN" sz="1800" b="1">
                <a:latin typeface="Arial" panose="020B0604020202020204"/>
                <a:cs typeface="Arial" panose="020B0604020202020204"/>
              </a:rPr>
              <a:t>*</a:t>
            </a:r>
            <a:r>
              <a:rPr lang="vi-VN" sz="1800">
                <a:latin typeface="Arial" panose="020B0604020202020204"/>
                <a:cs typeface="Arial" panose="020B0604020202020204"/>
              </a:rPr>
              <a:t> </a:t>
            </a:r>
            <a:r>
              <a:rPr lang="vi-VN" sz="1800" err="1">
                <a:latin typeface="Arial" panose="020B0604020202020204"/>
                <a:cs typeface="Arial" panose="020B0604020202020204"/>
              </a:rPr>
              <a:t>clone</a:t>
            </a:r>
            <a:r>
              <a:rPr lang="vi-VN" sz="1800">
                <a:latin typeface="Arial" panose="020B0604020202020204"/>
                <a:cs typeface="Arial" panose="020B0604020202020204"/>
              </a:rPr>
              <a:t>() </a:t>
            </a:r>
            <a:r>
              <a:rPr lang="vi-VN" sz="1800" err="1">
                <a:latin typeface="Arial" panose="020B0604020202020204"/>
                <a:cs typeface="Arial" panose="020B0604020202020204"/>
              </a:rPr>
              <a:t>const</a:t>
            </a:r>
            <a:r>
              <a:rPr lang="vi-VN" sz="1800">
                <a:latin typeface="Arial" panose="020B0604020202020204"/>
                <a:cs typeface="Arial" panose="020B0604020202020204"/>
              </a:rPr>
              <a:t> </a:t>
            </a:r>
            <a:r>
              <a:rPr lang="vi-VN" sz="1800" err="1">
                <a:latin typeface="Arial" panose="020B0604020202020204"/>
                <a:cs typeface="Arial" panose="020B0604020202020204"/>
              </a:rPr>
              <a:t>override</a:t>
            </a:r>
            <a:r>
              <a:rPr lang="vi-VN" sz="1800">
                <a:latin typeface="Arial" panose="020B0604020202020204"/>
                <a:cs typeface="Arial" panose="020B0604020202020204"/>
              </a:rPr>
              <a:t> {</a:t>
            </a:r>
            <a:endParaRPr lang="vi-VN" sz="1800"/>
          </a:p>
          <a:p>
            <a:pPr>
              <a:defRPr/>
            </a:pPr>
            <a:r>
              <a:rPr lang="vi-VN" sz="1800">
                <a:latin typeface="Arial" panose="020B0604020202020204"/>
                <a:cs typeface="Arial" panose="020B0604020202020204"/>
              </a:rPr>
              <a:t>        </a:t>
            </a:r>
            <a:r>
              <a:rPr lang="vi-VN" sz="1800" err="1">
                <a:latin typeface="Arial" panose="020B0604020202020204"/>
                <a:cs typeface="Arial" panose="020B0604020202020204"/>
              </a:rPr>
              <a:t>return</a:t>
            </a:r>
            <a:r>
              <a:rPr lang="vi-VN" sz="1800">
                <a:latin typeface="Arial" panose="020B0604020202020204"/>
                <a:cs typeface="Arial" panose="020B0604020202020204"/>
              </a:rPr>
              <a:t> </a:t>
            </a:r>
            <a:r>
              <a:rPr lang="vi-VN" sz="1800" err="1">
                <a:latin typeface="Arial" panose="020B0604020202020204"/>
                <a:cs typeface="Arial" panose="020B0604020202020204"/>
              </a:rPr>
              <a:t>new</a:t>
            </a:r>
            <a:r>
              <a:rPr lang="vi-VN" sz="1800">
                <a:latin typeface="Arial" panose="020B0604020202020204"/>
                <a:cs typeface="Arial" panose="020B0604020202020204"/>
              </a:rPr>
              <a:t> Derivata1(*</a:t>
            </a:r>
            <a:r>
              <a:rPr lang="vi-VN" sz="1800" err="1">
                <a:latin typeface="Arial" panose="020B0604020202020204"/>
                <a:cs typeface="Arial" panose="020B0604020202020204"/>
              </a:rPr>
              <a:t>this</a:t>
            </a:r>
            <a:r>
              <a:rPr lang="vi-VN" sz="1800">
                <a:latin typeface="Arial" panose="020B0604020202020204"/>
                <a:cs typeface="Arial" panose="020B0604020202020204"/>
              </a:rPr>
              <a:t>);</a:t>
            </a:r>
            <a:endParaRPr lang="vi-VN" sz="1800"/>
          </a:p>
          <a:p>
            <a:pPr>
              <a:defRPr/>
            </a:pPr>
            <a:r>
              <a:rPr lang="vi-VN" sz="1800">
                <a:latin typeface="Arial" panose="020B0604020202020204"/>
                <a:cs typeface="Arial" panose="020B0604020202020204"/>
              </a:rPr>
              <a:t>    }</a:t>
            </a:r>
            <a:endParaRPr lang="vi-VN" sz="1800"/>
          </a:p>
          <a:p>
            <a:pPr>
              <a:defRPr/>
            </a:pPr>
            <a:r>
              <a:rPr lang="vi-VN" sz="1800">
                <a:latin typeface="Arial" panose="020B0604020202020204"/>
                <a:cs typeface="Arial" panose="020B0604020202020204"/>
              </a:rPr>
              <a:t>    </a:t>
            </a:r>
            <a:r>
              <a:rPr lang="vi-VN" sz="1800" err="1">
                <a:latin typeface="Arial" panose="020B0604020202020204"/>
                <a:cs typeface="Arial" panose="020B0604020202020204"/>
              </a:rPr>
              <a:t>void</a:t>
            </a:r>
            <a:r>
              <a:rPr lang="vi-VN" sz="1800">
                <a:latin typeface="Arial" panose="020B0604020202020204"/>
                <a:cs typeface="Arial" panose="020B0604020202020204"/>
              </a:rPr>
              <a:t> f() { </a:t>
            </a:r>
            <a:r>
              <a:rPr lang="vi-VN" sz="1800" err="1">
                <a:latin typeface="Arial" panose="020B0604020202020204"/>
                <a:cs typeface="Arial" panose="020B0604020202020204"/>
              </a:rPr>
              <a:t>std</a:t>
            </a:r>
            <a:r>
              <a:rPr lang="vi-VN" sz="1800">
                <a:latin typeface="Arial" panose="020B0604020202020204"/>
                <a:cs typeface="Arial" panose="020B0604020202020204"/>
              </a:rPr>
              <a:t>::</a:t>
            </a:r>
            <a:r>
              <a:rPr lang="vi-VN" sz="1800" err="1">
                <a:latin typeface="Arial" panose="020B0604020202020204"/>
                <a:cs typeface="Arial" panose="020B0604020202020204"/>
              </a:rPr>
              <a:t>cout</a:t>
            </a:r>
            <a:r>
              <a:rPr lang="vi-VN" sz="1800">
                <a:latin typeface="Arial" panose="020B0604020202020204"/>
                <a:cs typeface="Arial" panose="020B0604020202020204"/>
              </a:rPr>
              <a:t> &lt;&lt; "f der1\n"; }</a:t>
            </a:r>
            <a:endParaRPr lang="vi-VN" sz="1800"/>
          </a:p>
          <a:p>
            <a:pPr>
              <a:defRPr/>
            </a:pPr>
            <a:r>
              <a:rPr lang="vi-VN" sz="1800">
                <a:latin typeface="Arial" panose="020B0604020202020204"/>
                <a:cs typeface="Arial" panose="020B0604020202020204"/>
              </a:rPr>
              <a:t>};</a:t>
            </a:r>
            <a:endParaRPr lang="vi-VN" sz="1800"/>
          </a:p>
          <a:p>
            <a:pPr>
              <a:defRPr/>
            </a:pPr>
            <a:r>
              <a:rPr lang="vi-VN" sz="1800" err="1">
                <a:latin typeface="Arial" panose="020B0604020202020204"/>
                <a:cs typeface="Arial" panose="020B0604020202020204"/>
              </a:rPr>
              <a:t>class</a:t>
            </a:r>
            <a:r>
              <a:rPr lang="vi-VN" sz="1800">
                <a:latin typeface="Arial" panose="020B0604020202020204"/>
                <a:cs typeface="Arial" panose="020B0604020202020204"/>
              </a:rPr>
              <a:t> Derivata2 : </a:t>
            </a:r>
            <a:r>
              <a:rPr lang="vi-VN" sz="1800" err="1">
                <a:latin typeface="Arial" panose="020B0604020202020204"/>
                <a:cs typeface="Arial" panose="020B0604020202020204"/>
              </a:rPr>
              <a:t>public</a:t>
            </a:r>
            <a:r>
              <a:rPr lang="vi-VN" sz="1800">
                <a:latin typeface="Arial" panose="020B0604020202020204"/>
                <a:cs typeface="Arial" panose="020B0604020202020204"/>
              </a:rPr>
              <a:t> </a:t>
            </a:r>
            <a:r>
              <a:rPr lang="vi-VN" sz="1800" err="1">
                <a:latin typeface="Arial" panose="020B0604020202020204"/>
                <a:cs typeface="Arial" panose="020B0604020202020204"/>
              </a:rPr>
              <a:t>Baza</a:t>
            </a:r>
            <a:r>
              <a:rPr lang="vi-VN" sz="1800">
                <a:latin typeface="Arial" panose="020B0604020202020204"/>
                <a:cs typeface="Arial" panose="020B0604020202020204"/>
              </a:rPr>
              <a:t> {</a:t>
            </a:r>
            <a:endParaRPr lang="vi-VN" sz="1800"/>
          </a:p>
          <a:p>
            <a:pPr>
              <a:defRPr/>
            </a:pPr>
            <a:r>
              <a:rPr lang="vi-VN" sz="1800" err="1">
                <a:latin typeface="Arial" panose="020B0604020202020204"/>
                <a:cs typeface="Arial" panose="020B0604020202020204"/>
              </a:rPr>
              <a:t>public</a:t>
            </a:r>
            <a:r>
              <a:rPr lang="vi-VN" sz="1800">
                <a:latin typeface="Arial" panose="020B0604020202020204"/>
                <a:cs typeface="Arial" panose="020B0604020202020204"/>
              </a:rPr>
              <a:t>:</a:t>
            </a:r>
            <a:endParaRPr lang="vi-VN" sz="1800"/>
          </a:p>
          <a:p>
            <a:pPr>
              <a:defRPr/>
            </a:pPr>
            <a:r>
              <a:rPr lang="vi-VN" sz="1800">
                <a:latin typeface="Arial" panose="020B0604020202020204"/>
                <a:cs typeface="Arial" panose="020B0604020202020204"/>
              </a:rPr>
              <a:t>    </a:t>
            </a:r>
            <a:r>
              <a:rPr lang="vi-VN" sz="1800" b="1">
                <a:latin typeface="Arial" panose="020B0604020202020204"/>
                <a:cs typeface="Arial" panose="020B0604020202020204"/>
              </a:rPr>
              <a:t>Derivata2*</a:t>
            </a:r>
            <a:r>
              <a:rPr lang="vi-VN" sz="1800">
                <a:latin typeface="Arial" panose="020B0604020202020204"/>
                <a:cs typeface="Arial" panose="020B0604020202020204"/>
              </a:rPr>
              <a:t> </a:t>
            </a:r>
            <a:r>
              <a:rPr lang="vi-VN" sz="1800" err="1">
                <a:latin typeface="Arial" panose="020B0604020202020204"/>
                <a:cs typeface="Arial" panose="020B0604020202020204"/>
              </a:rPr>
              <a:t>clone</a:t>
            </a:r>
            <a:r>
              <a:rPr lang="vi-VN" sz="1800">
                <a:latin typeface="Arial" panose="020B0604020202020204"/>
                <a:cs typeface="Arial" panose="020B0604020202020204"/>
              </a:rPr>
              <a:t>() </a:t>
            </a:r>
            <a:r>
              <a:rPr lang="vi-VN" sz="1800" err="1">
                <a:latin typeface="Arial" panose="020B0604020202020204"/>
                <a:cs typeface="Arial" panose="020B0604020202020204"/>
              </a:rPr>
              <a:t>const</a:t>
            </a:r>
            <a:r>
              <a:rPr lang="vi-VN" sz="1800">
                <a:latin typeface="Arial" panose="020B0604020202020204"/>
                <a:cs typeface="Arial" panose="020B0604020202020204"/>
              </a:rPr>
              <a:t> </a:t>
            </a:r>
            <a:r>
              <a:rPr lang="vi-VN" sz="1800" err="1">
                <a:latin typeface="Arial" panose="020B0604020202020204"/>
                <a:cs typeface="Arial" panose="020B0604020202020204"/>
              </a:rPr>
              <a:t>override</a:t>
            </a:r>
            <a:r>
              <a:rPr lang="vi-VN" sz="1800">
                <a:latin typeface="Arial" panose="020B0604020202020204"/>
                <a:cs typeface="Arial" panose="020B0604020202020204"/>
              </a:rPr>
              <a:t> {</a:t>
            </a:r>
            <a:endParaRPr lang="vi-VN" sz="1800"/>
          </a:p>
          <a:p>
            <a:pPr>
              <a:defRPr/>
            </a:pPr>
            <a:r>
              <a:rPr lang="vi-VN" sz="1800">
                <a:latin typeface="Arial" panose="020B0604020202020204"/>
                <a:cs typeface="Arial" panose="020B0604020202020204"/>
              </a:rPr>
              <a:t>        </a:t>
            </a:r>
            <a:r>
              <a:rPr lang="vi-VN" sz="1800" err="1">
                <a:latin typeface="Arial" panose="020B0604020202020204"/>
                <a:cs typeface="Arial" panose="020B0604020202020204"/>
              </a:rPr>
              <a:t>return</a:t>
            </a:r>
            <a:r>
              <a:rPr lang="vi-VN" sz="1800">
                <a:latin typeface="Arial" panose="020B0604020202020204"/>
                <a:cs typeface="Arial" panose="020B0604020202020204"/>
              </a:rPr>
              <a:t> </a:t>
            </a:r>
            <a:r>
              <a:rPr lang="vi-VN" sz="1800" err="1">
                <a:latin typeface="Arial" panose="020B0604020202020204"/>
                <a:cs typeface="Arial" panose="020B0604020202020204"/>
              </a:rPr>
              <a:t>new</a:t>
            </a:r>
            <a:r>
              <a:rPr lang="vi-VN" sz="1800">
                <a:latin typeface="Arial" panose="020B0604020202020204"/>
                <a:cs typeface="Arial" panose="020B0604020202020204"/>
              </a:rPr>
              <a:t> Derivata2(*</a:t>
            </a:r>
            <a:r>
              <a:rPr lang="vi-VN" sz="1800" err="1">
                <a:latin typeface="Arial" panose="020B0604020202020204"/>
                <a:cs typeface="Arial" panose="020B0604020202020204"/>
              </a:rPr>
              <a:t>this</a:t>
            </a:r>
            <a:r>
              <a:rPr lang="vi-VN" sz="1800">
                <a:latin typeface="Arial" panose="020B0604020202020204"/>
                <a:cs typeface="Arial" panose="020B0604020202020204"/>
              </a:rPr>
              <a:t>);</a:t>
            </a:r>
            <a:endParaRPr lang="vi-VN" sz="1800"/>
          </a:p>
          <a:p>
            <a:pPr>
              <a:defRPr/>
            </a:pPr>
            <a:r>
              <a:rPr lang="vi-VN" sz="1800">
                <a:latin typeface="Arial" panose="020B0604020202020204"/>
                <a:cs typeface="Arial" panose="020B0604020202020204"/>
              </a:rPr>
              <a:t>    }</a:t>
            </a:r>
            <a:endParaRPr lang="vi-VN" sz="1800"/>
          </a:p>
          <a:p>
            <a:pPr>
              <a:defRPr/>
            </a:pPr>
            <a:r>
              <a:rPr lang="vi-VN" sz="1800">
                <a:latin typeface="Arial" panose="020B0604020202020204"/>
                <a:cs typeface="Arial" panose="020B0604020202020204"/>
              </a:rPr>
              <a:t>    </a:t>
            </a:r>
            <a:r>
              <a:rPr lang="vi-VN" sz="1800" err="1">
                <a:latin typeface="Arial" panose="020B0604020202020204"/>
                <a:cs typeface="Arial" panose="020B0604020202020204"/>
              </a:rPr>
              <a:t>void</a:t>
            </a:r>
            <a:r>
              <a:rPr lang="vi-VN" sz="1800">
                <a:latin typeface="Arial" panose="020B0604020202020204"/>
                <a:cs typeface="Arial" panose="020B0604020202020204"/>
              </a:rPr>
              <a:t> g() { </a:t>
            </a:r>
            <a:r>
              <a:rPr lang="vi-VN" sz="1800" err="1">
                <a:latin typeface="Arial" panose="020B0604020202020204"/>
                <a:cs typeface="Arial" panose="020B0604020202020204"/>
              </a:rPr>
              <a:t>std</a:t>
            </a:r>
            <a:r>
              <a:rPr lang="vi-VN" sz="1800">
                <a:latin typeface="Arial" panose="020B0604020202020204"/>
                <a:cs typeface="Arial" panose="020B0604020202020204"/>
              </a:rPr>
              <a:t>::</a:t>
            </a:r>
            <a:r>
              <a:rPr lang="vi-VN" sz="1800" err="1">
                <a:latin typeface="Arial" panose="020B0604020202020204"/>
                <a:cs typeface="Arial" panose="020B0604020202020204"/>
              </a:rPr>
              <a:t>cout</a:t>
            </a:r>
            <a:r>
              <a:rPr lang="vi-VN" sz="1800">
                <a:latin typeface="Arial" panose="020B0604020202020204"/>
                <a:cs typeface="Arial" panose="020B0604020202020204"/>
              </a:rPr>
              <a:t> &lt;&lt; "g der2\n"; }</a:t>
            </a:r>
            <a:endParaRPr lang="vi-VN" sz="1800"/>
          </a:p>
          <a:p>
            <a:pPr>
              <a:defRPr/>
            </a:pPr>
            <a:r>
              <a:rPr lang="vi-VN" sz="1800">
                <a:latin typeface="Arial" panose="020B0604020202020204"/>
                <a:cs typeface="Arial" panose="020B0604020202020204"/>
              </a:rPr>
              <a:t>};</a:t>
            </a:r>
            <a:endParaRPr lang="vi-VN" sz="1800"/>
          </a:p>
          <a:p>
            <a:pPr>
              <a:defRPr/>
            </a:pPr>
            <a:endParaRPr lang="vi-VN"/>
          </a:p>
          <a:p>
            <a:pPr>
              <a:defRPr/>
            </a:pPr>
            <a:endParaRPr lang="vi-VN" sz="2000">
              <a:latin typeface="Times New Roman" panose="02020603050405020304"/>
            </a:endParaRPr>
          </a:p>
        </p:txBody>
      </p:sp>
      <p:sp>
        <p:nvSpPr>
          <p:cNvPr id="3" name="Google Shape;598;p57"/>
          <p:cNvSpPr>
            <a:spLocks noChangeArrowheads="1"/>
          </p:cNvSpPr>
          <p:nvPr/>
        </p:nvSpPr>
        <p:spPr bwMode="auto">
          <a:xfrm>
            <a:off x="2332235" y="827088"/>
            <a:ext cx="5524511" cy="42504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10075" rIns="0" bIns="10075" anchor="t"/>
          <a:lstStyle/>
          <a:p>
            <a:pPr algn="ctr">
              <a:buClr>
                <a:srgbClr val="000000"/>
              </a:buClr>
              <a:buSzPts val="2000"/>
              <a:buFont typeface="Arial" panose="020B0604020202020204" pitchFamily="34" charset="0"/>
              <a:buNone/>
            </a:pPr>
            <a:r>
              <a:rPr lang="en-US" sz="2000" b="1">
                <a:latin typeface="Arial" panose="020B0604020202020204"/>
                <a:cs typeface="Arial" panose="020B0604020202020204"/>
              </a:rPr>
              <a:t>1. </a:t>
            </a:r>
            <a:r>
              <a:rPr lang="en-US" sz="2000" b="1" err="1">
                <a:latin typeface="Arial" panose="020B0604020202020204"/>
                <a:cs typeface="Arial" panose="020B0604020202020204"/>
              </a:rPr>
              <a:t>Moștenire</a:t>
            </a:r>
            <a:r>
              <a:rPr lang="en-US" sz="2000" b="1">
                <a:latin typeface="Arial" panose="020B0604020202020204"/>
                <a:cs typeface="Arial" panose="020B0604020202020204"/>
              </a:rPr>
              <a:t>, </a:t>
            </a:r>
            <a:r>
              <a:rPr lang="en-US" sz="2000" b="1" err="1">
                <a:latin typeface="Arial" panose="020B0604020202020204"/>
                <a:cs typeface="Arial" panose="020B0604020202020204"/>
              </a:rPr>
              <a:t>funcții</a:t>
            </a:r>
            <a:r>
              <a:rPr lang="en-US" sz="2000" b="1">
                <a:latin typeface="Arial" panose="020B0604020202020204"/>
                <a:cs typeface="Arial" panose="020B0604020202020204"/>
              </a:rPr>
              <a:t> </a:t>
            </a:r>
            <a:r>
              <a:rPr lang="en-US" sz="2000" b="1" err="1">
                <a:latin typeface="Arial" panose="020B0604020202020204"/>
                <a:cs typeface="Arial" panose="020B0604020202020204"/>
              </a:rPr>
              <a:t>virtuale</a:t>
            </a:r>
            <a:endParaRPr lang="en-US" sz="2000" b="1">
              <a:latin typeface="Arial" panose="020B0604020202020204"/>
              <a:cs typeface="Arial" panose="020B0604020202020204"/>
            </a:endParaRPr>
          </a:p>
        </p:txBody>
      </p:sp>
      <p:sp>
        <p:nvSpPr>
          <p:cNvPr id="2" name="Google Shape;808;p74"/>
          <p:cNvSpPr txBox="1">
            <a:spLocks noChangeArrowheads="1"/>
          </p:cNvSpPr>
          <p:nvPr/>
        </p:nvSpPr>
        <p:spPr bwMode="auto">
          <a:xfrm>
            <a:off x="4977736" y="1641268"/>
            <a:ext cx="4886832" cy="405645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lIns="91425" tIns="91425" rIns="91425" bIns="91425" anchor="t"/>
          <a:lstStyle/>
          <a:p>
            <a:pPr>
              <a:defRPr/>
            </a:pPr>
            <a:r>
              <a:rPr lang="vi-VN" sz="1800" err="1">
                <a:latin typeface="Arial" panose="020B0604020202020204"/>
                <a:cs typeface="Arial" panose="020B0604020202020204"/>
              </a:rPr>
              <a:t>int</a:t>
            </a:r>
            <a:r>
              <a:rPr lang="vi-VN" sz="1800">
                <a:latin typeface="Arial" panose="020B0604020202020204"/>
                <a:cs typeface="Arial" panose="020B0604020202020204"/>
              </a:rPr>
              <a:t> </a:t>
            </a:r>
            <a:r>
              <a:rPr lang="vi-VN" sz="1800" err="1">
                <a:latin typeface="Arial" panose="020B0604020202020204"/>
                <a:cs typeface="Arial" panose="020B0604020202020204"/>
              </a:rPr>
              <a:t>main</a:t>
            </a:r>
            <a:r>
              <a:rPr lang="vi-VN" sz="1800">
                <a:latin typeface="Arial" panose="020B0604020202020204"/>
                <a:cs typeface="Arial" panose="020B0604020202020204"/>
              </a:rPr>
              <a:t>() {</a:t>
            </a:r>
            <a:endParaRPr lang="en-US"/>
          </a:p>
          <a:p>
            <a:pPr>
              <a:defRPr/>
            </a:pPr>
            <a:r>
              <a:rPr lang="vi-VN" sz="1800">
                <a:latin typeface="Arial" panose="020B0604020202020204"/>
                <a:cs typeface="Arial" panose="020B0604020202020204"/>
              </a:rPr>
              <a:t>    </a:t>
            </a:r>
            <a:r>
              <a:rPr lang="vi-VN" sz="1800" err="1">
                <a:latin typeface="Arial" panose="020B0604020202020204"/>
                <a:cs typeface="Arial" panose="020B0604020202020204"/>
              </a:rPr>
              <a:t>Baza</a:t>
            </a:r>
            <a:r>
              <a:rPr lang="vi-VN" sz="1800">
                <a:latin typeface="Arial" panose="020B0604020202020204"/>
                <a:cs typeface="Arial" panose="020B0604020202020204"/>
              </a:rPr>
              <a:t>* b1 = </a:t>
            </a:r>
            <a:r>
              <a:rPr lang="vi-VN" sz="1800" err="1">
                <a:latin typeface="Arial" panose="020B0604020202020204"/>
                <a:cs typeface="Arial" panose="020B0604020202020204"/>
              </a:rPr>
              <a:t>new</a:t>
            </a:r>
            <a:r>
              <a:rPr lang="vi-VN" sz="1800">
                <a:latin typeface="Arial" panose="020B0604020202020204"/>
                <a:cs typeface="Arial" panose="020B0604020202020204"/>
              </a:rPr>
              <a:t> Derivata1;</a:t>
            </a:r>
            <a:endParaRPr lang="vi-VN"/>
          </a:p>
          <a:p>
            <a:pPr>
              <a:defRPr/>
            </a:pPr>
            <a:r>
              <a:rPr lang="vi-VN" sz="1800">
                <a:latin typeface="Arial" panose="020B0604020202020204"/>
                <a:cs typeface="Arial" panose="020B0604020202020204"/>
              </a:rPr>
              <a:t>    // Derivata1* d1 = b1-&gt;</a:t>
            </a:r>
            <a:r>
              <a:rPr lang="vi-VN" sz="1800" err="1">
                <a:latin typeface="Arial" panose="020B0604020202020204"/>
                <a:cs typeface="Arial" panose="020B0604020202020204"/>
              </a:rPr>
              <a:t>clone</a:t>
            </a:r>
            <a:r>
              <a:rPr lang="vi-VN" sz="1800">
                <a:latin typeface="Arial" panose="020B0604020202020204"/>
                <a:cs typeface="Arial" panose="020B0604020202020204"/>
              </a:rPr>
              <a:t>();  // </a:t>
            </a:r>
            <a:r>
              <a:rPr lang="vi-VN" sz="1800" err="1">
                <a:latin typeface="Arial" panose="020B0604020202020204"/>
                <a:cs typeface="Arial" panose="020B0604020202020204"/>
              </a:rPr>
              <a:t>eroare</a:t>
            </a:r>
            <a:endParaRPr lang="vi-VN" err="1"/>
          </a:p>
          <a:p>
            <a:pPr>
              <a:defRPr/>
            </a:pPr>
            <a:r>
              <a:rPr lang="vi-VN" sz="1800">
                <a:latin typeface="Arial" panose="020B0604020202020204"/>
                <a:cs typeface="Arial" panose="020B0604020202020204"/>
              </a:rPr>
              <a:t>    // b1-&gt;f();  // </a:t>
            </a:r>
            <a:r>
              <a:rPr lang="vi-VN" sz="1800" err="1">
                <a:latin typeface="Arial" panose="020B0604020202020204"/>
                <a:cs typeface="Arial" panose="020B0604020202020204"/>
              </a:rPr>
              <a:t>eroare</a:t>
            </a:r>
            <a:endParaRPr lang="vi-VN" err="1"/>
          </a:p>
          <a:p>
            <a:pPr>
              <a:defRPr/>
            </a:pPr>
            <a:r>
              <a:rPr lang="vi-VN" sz="1800">
                <a:latin typeface="Arial" panose="020B0604020202020204"/>
                <a:cs typeface="Arial" panose="020B0604020202020204"/>
              </a:rPr>
              <a:t>    </a:t>
            </a:r>
            <a:r>
              <a:rPr lang="vi-VN" sz="1800" err="1">
                <a:latin typeface="Arial" panose="020B0604020202020204"/>
                <a:cs typeface="Arial" panose="020B0604020202020204"/>
              </a:rPr>
              <a:t>delete</a:t>
            </a:r>
            <a:r>
              <a:rPr lang="vi-VN" sz="1800">
                <a:latin typeface="Arial" panose="020B0604020202020204"/>
                <a:cs typeface="Arial" panose="020B0604020202020204"/>
              </a:rPr>
              <a:t> b1;</a:t>
            </a:r>
            <a:endParaRPr lang="vi-VN"/>
          </a:p>
          <a:p>
            <a:pPr>
              <a:defRPr/>
            </a:pPr>
            <a:r>
              <a:rPr lang="vi-VN" sz="1800">
                <a:latin typeface="Arial" panose="020B0604020202020204"/>
                <a:cs typeface="Arial" panose="020B0604020202020204"/>
              </a:rPr>
              <a:t>    </a:t>
            </a:r>
            <a:r>
              <a:rPr lang="vi-VN" sz="1800" err="1">
                <a:latin typeface="Arial" panose="020B0604020202020204"/>
                <a:cs typeface="Arial" panose="020B0604020202020204"/>
              </a:rPr>
              <a:t>Baza</a:t>
            </a:r>
            <a:r>
              <a:rPr lang="vi-VN" sz="1800">
                <a:latin typeface="Arial" panose="020B0604020202020204"/>
                <a:cs typeface="Arial" panose="020B0604020202020204"/>
              </a:rPr>
              <a:t>* b2 = </a:t>
            </a:r>
            <a:r>
              <a:rPr lang="vi-VN" sz="1800" err="1">
                <a:latin typeface="Arial" panose="020B0604020202020204"/>
                <a:cs typeface="Arial" panose="020B0604020202020204"/>
              </a:rPr>
              <a:t>new</a:t>
            </a:r>
            <a:r>
              <a:rPr lang="vi-VN" sz="1800">
                <a:latin typeface="Arial" panose="020B0604020202020204"/>
                <a:cs typeface="Arial" panose="020B0604020202020204"/>
              </a:rPr>
              <a:t> Derivata2;</a:t>
            </a:r>
            <a:endParaRPr lang="vi-VN"/>
          </a:p>
          <a:p>
            <a:pPr>
              <a:defRPr/>
            </a:pPr>
            <a:r>
              <a:rPr lang="vi-VN" sz="1800">
                <a:latin typeface="Arial" panose="020B0604020202020204"/>
                <a:cs typeface="Arial" panose="020B0604020202020204"/>
              </a:rPr>
              <a:t>    Derivata2 d2;</a:t>
            </a:r>
            <a:endParaRPr lang="vi-VN"/>
          </a:p>
          <a:p>
            <a:pPr>
              <a:defRPr/>
            </a:pPr>
            <a:r>
              <a:rPr lang="vi-VN" sz="1800">
                <a:latin typeface="Arial" panose="020B0604020202020204"/>
                <a:cs typeface="Arial" panose="020B0604020202020204"/>
              </a:rPr>
              <a:t>    // Derivata2* d2_1 = b2-&gt;</a:t>
            </a:r>
            <a:r>
              <a:rPr lang="vi-VN" sz="1800" err="1">
                <a:latin typeface="Arial" panose="020B0604020202020204"/>
                <a:cs typeface="Arial" panose="020B0604020202020204"/>
              </a:rPr>
              <a:t>clone</a:t>
            </a:r>
            <a:r>
              <a:rPr lang="vi-VN" sz="1800">
                <a:latin typeface="Arial" panose="020B0604020202020204"/>
                <a:cs typeface="Arial" panose="020B0604020202020204"/>
              </a:rPr>
              <a:t>();  // </a:t>
            </a:r>
            <a:r>
              <a:rPr lang="vi-VN" sz="1800" err="1">
                <a:latin typeface="Arial" panose="020B0604020202020204"/>
                <a:cs typeface="Arial" panose="020B0604020202020204"/>
              </a:rPr>
              <a:t>eroare</a:t>
            </a:r>
            <a:endParaRPr lang="vi-VN" err="1"/>
          </a:p>
          <a:p>
            <a:pPr>
              <a:defRPr/>
            </a:pPr>
            <a:r>
              <a:rPr lang="vi-VN" sz="1800">
                <a:latin typeface="Arial" panose="020B0604020202020204"/>
                <a:cs typeface="Arial" panose="020B0604020202020204"/>
              </a:rPr>
              <a:t>    Derivata2* d2_2 = d2.clone();  // </a:t>
            </a:r>
            <a:r>
              <a:rPr lang="vi-VN" sz="1800" err="1">
                <a:latin typeface="Arial" panose="020B0604020202020204"/>
                <a:cs typeface="Arial" panose="020B0604020202020204"/>
              </a:rPr>
              <a:t>ok</a:t>
            </a:r>
            <a:endParaRPr lang="vi-VN" err="1"/>
          </a:p>
          <a:p>
            <a:pPr>
              <a:defRPr/>
            </a:pPr>
            <a:r>
              <a:rPr lang="vi-VN" sz="1800">
                <a:latin typeface="Arial" panose="020B0604020202020204"/>
                <a:cs typeface="Arial" panose="020B0604020202020204"/>
              </a:rPr>
              <a:t>    </a:t>
            </a:r>
            <a:r>
              <a:rPr lang="vi-VN" sz="1800" b="1">
                <a:latin typeface="Arial" panose="020B0604020202020204"/>
                <a:cs typeface="Arial" panose="020B0604020202020204"/>
              </a:rPr>
              <a:t>d2_2-&gt;g();  // </a:t>
            </a:r>
            <a:r>
              <a:rPr lang="vi-VN" sz="1800" b="1" err="1">
                <a:latin typeface="Arial" panose="020B0604020202020204"/>
                <a:cs typeface="Arial" panose="020B0604020202020204"/>
              </a:rPr>
              <a:t>ok</a:t>
            </a:r>
            <a:endParaRPr lang="vi-VN" b="1"/>
          </a:p>
          <a:p>
            <a:pPr>
              <a:defRPr/>
            </a:pPr>
            <a:r>
              <a:rPr lang="vi-VN" sz="1800">
                <a:latin typeface="Arial" panose="020B0604020202020204"/>
                <a:cs typeface="Arial" panose="020B0604020202020204"/>
              </a:rPr>
              <a:t>    </a:t>
            </a:r>
            <a:r>
              <a:rPr lang="vi-VN" sz="1800" err="1">
                <a:latin typeface="Arial" panose="020B0604020202020204"/>
                <a:cs typeface="Arial" panose="020B0604020202020204"/>
              </a:rPr>
              <a:t>delete</a:t>
            </a:r>
            <a:r>
              <a:rPr lang="vi-VN" sz="1800">
                <a:latin typeface="Arial" panose="020B0604020202020204"/>
                <a:cs typeface="Arial" panose="020B0604020202020204"/>
              </a:rPr>
              <a:t> b2;</a:t>
            </a:r>
            <a:endParaRPr lang="vi-VN"/>
          </a:p>
          <a:p>
            <a:pPr>
              <a:defRPr/>
            </a:pPr>
            <a:r>
              <a:rPr lang="vi-VN" sz="1800">
                <a:latin typeface="Arial" panose="020B0604020202020204"/>
                <a:cs typeface="Arial" panose="020B0604020202020204"/>
              </a:rPr>
              <a:t>    </a:t>
            </a:r>
            <a:r>
              <a:rPr lang="vi-VN" sz="1800" err="1">
                <a:latin typeface="Arial" panose="020B0604020202020204"/>
                <a:cs typeface="Arial" panose="020B0604020202020204"/>
              </a:rPr>
              <a:t>delete</a:t>
            </a:r>
            <a:r>
              <a:rPr lang="vi-VN" sz="1800">
                <a:latin typeface="Arial" panose="020B0604020202020204"/>
                <a:cs typeface="Arial" panose="020B0604020202020204"/>
              </a:rPr>
              <a:t> d2_2;</a:t>
            </a:r>
            <a:endParaRPr lang="vi-VN"/>
          </a:p>
          <a:p>
            <a:pPr>
              <a:defRPr/>
            </a:pPr>
            <a:r>
              <a:rPr lang="vi-VN" sz="1800">
                <a:latin typeface="Arial" panose="020B0604020202020204"/>
                <a:cs typeface="Arial" panose="020B0604020202020204"/>
              </a:rPr>
              <a:t>}</a:t>
            </a:r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Google Shape;805;p74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panose="020B0604020202020204" pitchFamily="34" charset="0"/>
              <a:buNone/>
            </a:pPr>
            <a:fld id="{D21CDE78-C7C1-4250-B45F-831A8C5D6348}" type="slidenum">
              <a:rPr lang="en-US" sz="1500"/>
              <a:t>38</a:t>
            </a:fld>
            <a:endParaRPr lang="en-US" sz="1800"/>
          </a:p>
        </p:txBody>
      </p:sp>
      <p:sp>
        <p:nvSpPr>
          <p:cNvPr id="62467" name="Google Shape;806;p74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00800" tIns="50400" rIns="100800" bIns="50400" anchor="t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</a:pPr>
            <a:r>
              <a:rPr lang="vi-VN" sz="1800" b="1" err="1">
                <a:latin typeface="Arial" panose="020B0604020202020204"/>
                <a:cs typeface="Arial" panose="020B0604020202020204"/>
              </a:rPr>
              <a:t>Facultatea</a:t>
            </a:r>
            <a:r>
              <a:rPr lang="vi-VN" sz="1800" b="1">
                <a:latin typeface="Arial" panose="020B0604020202020204"/>
                <a:cs typeface="Arial" panose="020B0604020202020204"/>
              </a:rPr>
              <a:t> de </a:t>
            </a:r>
            <a:r>
              <a:rPr lang="vi-VN" sz="1800" b="1" err="1">
                <a:latin typeface="Arial" panose="020B0604020202020204"/>
                <a:cs typeface="Arial" panose="020B0604020202020204"/>
              </a:rPr>
              <a:t>Matematică</a:t>
            </a:r>
            <a:r>
              <a:rPr lang="vi-VN" sz="1800" b="1">
                <a:latin typeface="Arial" panose="020B0604020202020204"/>
                <a:cs typeface="Arial" panose="020B0604020202020204"/>
              </a:rPr>
              <a:t> </a:t>
            </a:r>
            <a:r>
              <a:rPr lang="vi-VN" sz="1800" b="1" err="1">
                <a:latin typeface="Arial" panose="020B0604020202020204"/>
                <a:cs typeface="Arial" panose="020B0604020202020204"/>
              </a:rPr>
              <a:t>și</a:t>
            </a:r>
            <a:r>
              <a:rPr lang="vi-VN" sz="1800" b="1">
                <a:latin typeface="Arial" panose="020B0604020202020204"/>
                <a:cs typeface="Arial" panose="020B0604020202020204"/>
              </a:rPr>
              <a:t> </a:t>
            </a:r>
            <a:r>
              <a:rPr lang="vi-VN" sz="1800" b="1" err="1">
                <a:latin typeface="Arial" panose="020B0604020202020204"/>
                <a:cs typeface="Arial" panose="020B0604020202020204"/>
              </a:rPr>
              <a:t>Informatică</a:t>
            </a:r>
            <a:r>
              <a:rPr lang="en-US" sz="1800" b="1">
                <a:latin typeface="Arial" panose="020B0604020202020204"/>
                <a:cs typeface="Arial" panose="020B0604020202020204"/>
              </a:rPr>
              <a:t> </a:t>
            </a:r>
            <a:r>
              <a:rPr lang="en-US" sz="1800" b="1" err="1">
                <a:latin typeface="Arial" panose="020B0604020202020204"/>
                <a:cs typeface="Arial" panose="020B0604020202020204"/>
              </a:rPr>
              <a:t>Universitatea</a:t>
            </a:r>
            <a:r>
              <a:rPr lang="en-US" sz="1800" b="1">
                <a:latin typeface="Arial" panose="020B0604020202020204"/>
                <a:cs typeface="Arial" panose="020B0604020202020204"/>
              </a:rPr>
              <a:t> din </a:t>
            </a:r>
            <a:r>
              <a:rPr lang="en-US" sz="1800" b="1" err="1">
                <a:latin typeface="Arial" panose="020B0604020202020204"/>
                <a:cs typeface="Arial" panose="020B0604020202020204"/>
              </a:rPr>
              <a:t>București</a:t>
            </a:r>
            <a:endParaRPr lang="en-US" sz="1800" err="1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62468" name="Google Shape;807;p74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45" name="Google Shape;808;p74"/>
          <p:cNvSpPr txBox="1">
            <a:spLocks noChangeArrowheads="1"/>
          </p:cNvSpPr>
          <p:nvPr/>
        </p:nvSpPr>
        <p:spPr bwMode="auto">
          <a:xfrm>
            <a:off x="274638" y="1254125"/>
            <a:ext cx="9477115" cy="581781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lIns="91425" tIns="91425" rIns="91425" bIns="91425" anchor="t"/>
          <a:lstStyle/>
          <a:p>
            <a:pPr>
              <a:defRPr/>
            </a:pPr>
            <a:r>
              <a:rPr lang="en-US" sz="2400" b="1" i="1" err="1">
                <a:solidFill>
                  <a:srgbClr val="0000FF"/>
                </a:solidFill>
                <a:latin typeface="Arial" panose="020B0604020202020204"/>
                <a:cs typeface="Times New Roman" panose="02020603050405020304"/>
              </a:rPr>
              <a:t>Interfață</a:t>
            </a:r>
            <a:r>
              <a:rPr lang="en-US" sz="2400" b="1" i="1">
                <a:solidFill>
                  <a:srgbClr val="0000FF"/>
                </a:solidFill>
                <a:latin typeface="Arial" panose="020B0604020202020204"/>
                <a:cs typeface="Times New Roman" panose="02020603050405020304"/>
              </a:rPr>
              <a:t> non-</a:t>
            </a:r>
            <a:r>
              <a:rPr lang="en-US" sz="2400" b="1" i="1" err="1">
                <a:solidFill>
                  <a:srgbClr val="0000FF"/>
                </a:solidFill>
                <a:latin typeface="Arial" panose="020B0604020202020204"/>
                <a:cs typeface="Times New Roman" panose="02020603050405020304"/>
              </a:rPr>
              <a:t>virtuală</a:t>
            </a:r>
            <a:r>
              <a:rPr lang="en-US" sz="2400" b="1" i="1">
                <a:solidFill>
                  <a:srgbClr val="0000FF"/>
                </a:solidFill>
                <a:latin typeface="Arial" panose="020B0604020202020204"/>
                <a:cs typeface="Times New Roman" panose="02020603050405020304"/>
              </a:rPr>
              <a:t> (NVI)</a:t>
            </a:r>
            <a:endParaRPr lang="en-US" err="1"/>
          </a:p>
          <a:p>
            <a:pPr>
              <a:defRPr/>
            </a:pPr>
            <a:endParaRPr lang="vi-VN" sz="1800">
              <a:latin typeface="Arial" panose="020B0604020202020204"/>
              <a:cs typeface="Arial" panose="020B0604020202020204"/>
            </a:endParaRPr>
          </a:p>
          <a:p>
            <a:pPr>
              <a:defRPr/>
            </a:pPr>
            <a:r>
              <a:rPr lang="vi-VN" sz="1800" b="1" err="1">
                <a:latin typeface="Arial" panose="020B0604020202020204"/>
                <a:cs typeface="Arial" panose="020B0604020202020204"/>
              </a:rPr>
              <a:t>Utilitate</a:t>
            </a:r>
            <a:r>
              <a:rPr lang="vi-VN" sz="1800" b="1">
                <a:latin typeface="Arial" panose="020B0604020202020204"/>
                <a:cs typeface="Arial" panose="020B0604020202020204"/>
              </a:rPr>
              <a:t>:</a:t>
            </a:r>
            <a:r>
              <a:rPr lang="vi-VN" sz="1800">
                <a:latin typeface="Arial" panose="020B0604020202020204"/>
                <a:cs typeface="Arial" panose="020B0604020202020204"/>
              </a:rPr>
              <a:t> </a:t>
            </a:r>
            <a:r>
              <a:rPr lang="vi-VN" sz="1800" err="1">
                <a:latin typeface="Arial" panose="020B0604020202020204"/>
                <a:cs typeface="Arial" panose="020B0604020202020204"/>
              </a:rPr>
              <a:t>toate</a:t>
            </a:r>
            <a:r>
              <a:rPr lang="vi-VN" sz="1800">
                <a:latin typeface="Arial" panose="020B0604020202020204"/>
                <a:cs typeface="Arial" panose="020B0604020202020204"/>
              </a:rPr>
              <a:t> </a:t>
            </a:r>
            <a:r>
              <a:rPr lang="vi-VN" sz="1800" err="1">
                <a:latin typeface="Arial" panose="020B0604020202020204"/>
                <a:cs typeface="Arial" panose="020B0604020202020204"/>
              </a:rPr>
              <a:t>clasele</a:t>
            </a:r>
            <a:r>
              <a:rPr lang="vi-VN" sz="1800">
                <a:latin typeface="Arial" panose="020B0604020202020204"/>
                <a:cs typeface="Arial" panose="020B0604020202020204"/>
              </a:rPr>
              <a:t> </a:t>
            </a:r>
            <a:r>
              <a:rPr lang="vi-VN" sz="1800" err="1">
                <a:latin typeface="Arial" panose="020B0604020202020204"/>
                <a:cs typeface="Arial" panose="020B0604020202020204"/>
              </a:rPr>
              <a:t>derivate</a:t>
            </a:r>
            <a:r>
              <a:rPr lang="vi-VN" sz="1800">
                <a:latin typeface="Arial" panose="020B0604020202020204"/>
                <a:cs typeface="Arial" panose="020B0604020202020204"/>
              </a:rPr>
              <a:t> au o </a:t>
            </a:r>
            <a:r>
              <a:rPr lang="vi-VN" sz="1800" err="1">
                <a:latin typeface="Arial" panose="020B0604020202020204"/>
                <a:cs typeface="Arial" panose="020B0604020202020204"/>
              </a:rPr>
              <a:t>implementare</a:t>
            </a:r>
            <a:r>
              <a:rPr lang="vi-VN" sz="1800">
                <a:latin typeface="Arial" panose="020B0604020202020204"/>
                <a:cs typeface="Arial" panose="020B0604020202020204"/>
              </a:rPr>
              <a:t> </a:t>
            </a:r>
            <a:r>
              <a:rPr lang="vi-VN" sz="1800" err="1">
                <a:latin typeface="Arial" panose="020B0604020202020204"/>
                <a:cs typeface="Arial" panose="020B0604020202020204"/>
              </a:rPr>
              <a:t>comună</a:t>
            </a:r>
            <a:r>
              <a:rPr lang="vi-VN" sz="1800">
                <a:latin typeface="Arial" panose="020B0604020202020204"/>
                <a:cs typeface="Arial" panose="020B0604020202020204"/>
              </a:rPr>
              <a:t> </a:t>
            </a:r>
            <a:r>
              <a:rPr lang="vi-VN" sz="1800" err="1">
                <a:latin typeface="Arial" panose="020B0604020202020204"/>
                <a:cs typeface="Arial" panose="020B0604020202020204"/>
              </a:rPr>
              <a:t>și</a:t>
            </a:r>
            <a:r>
              <a:rPr lang="vi-VN" sz="1800">
                <a:latin typeface="Arial" panose="020B0604020202020204"/>
                <a:cs typeface="Arial" panose="020B0604020202020204"/>
              </a:rPr>
              <a:t> au </a:t>
            </a:r>
            <a:r>
              <a:rPr lang="vi-VN" sz="1800" err="1">
                <a:latin typeface="Arial" panose="020B0604020202020204"/>
                <a:cs typeface="Arial" panose="020B0604020202020204"/>
              </a:rPr>
              <a:t>nevoie</a:t>
            </a:r>
            <a:r>
              <a:rPr lang="vi-VN" sz="1800">
                <a:latin typeface="Arial" panose="020B0604020202020204"/>
                <a:cs typeface="Arial" panose="020B0604020202020204"/>
              </a:rPr>
              <a:t> </a:t>
            </a:r>
            <a:r>
              <a:rPr lang="vi-VN" sz="1800" err="1">
                <a:latin typeface="Arial" panose="020B0604020202020204"/>
                <a:cs typeface="Arial" panose="020B0604020202020204"/>
              </a:rPr>
              <a:t>să</a:t>
            </a:r>
            <a:r>
              <a:rPr lang="vi-VN" sz="1800">
                <a:latin typeface="Arial" panose="020B0604020202020204"/>
                <a:cs typeface="Arial" panose="020B0604020202020204"/>
              </a:rPr>
              <a:t> </a:t>
            </a:r>
            <a:r>
              <a:rPr lang="vi-VN" sz="1800" err="1">
                <a:latin typeface="Arial" panose="020B0604020202020204"/>
                <a:cs typeface="Arial" panose="020B0604020202020204"/>
              </a:rPr>
              <a:t>suprascrie</a:t>
            </a:r>
            <a:r>
              <a:rPr lang="vi-VN" sz="1800">
                <a:latin typeface="Arial" panose="020B0604020202020204"/>
                <a:cs typeface="Arial" panose="020B0604020202020204"/>
              </a:rPr>
              <a:t> </a:t>
            </a:r>
            <a:r>
              <a:rPr lang="vi-VN" sz="1800" err="1">
                <a:latin typeface="Arial" panose="020B0604020202020204"/>
                <a:cs typeface="Arial" panose="020B0604020202020204"/>
              </a:rPr>
              <a:t>doar</a:t>
            </a:r>
            <a:r>
              <a:rPr lang="vi-VN" sz="1800">
                <a:latin typeface="Arial" panose="020B0604020202020204"/>
                <a:cs typeface="Arial" panose="020B0604020202020204"/>
              </a:rPr>
              <a:t> </a:t>
            </a:r>
            <a:r>
              <a:rPr lang="vi-VN" sz="1800" err="1">
                <a:latin typeface="Arial" panose="020B0604020202020204"/>
                <a:cs typeface="Arial" panose="020B0604020202020204"/>
              </a:rPr>
              <a:t>anumite</a:t>
            </a:r>
            <a:r>
              <a:rPr lang="vi-VN" sz="1800">
                <a:latin typeface="Arial" panose="020B0604020202020204"/>
                <a:cs typeface="Arial" panose="020B0604020202020204"/>
              </a:rPr>
              <a:t> </a:t>
            </a:r>
            <a:r>
              <a:rPr lang="vi-VN" sz="1800" err="1">
                <a:latin typeface="Arial" panose="020B0604020202020204"/>
                <a:cs typeface="Arial" panose="020B0604020202020204"/>
              </a:rPr>
              <a:t>porțiuni</a:t>
            </a:r>
            <a:r>
              <a:rPr lang="vi-VN" sz="1800">
                <a:latin typeface="Arial" panose="020B0604020202020204"/>
                <a:cs typeface="Arial" panose="020B0604020202020204"/>
              </a:rPr>
              <a:t>.</a:t>
            </a:r>
          </a:p>
          <a:p>
            <a:pPr>
              <a:defRPr/>
            </a:pPr>
            <a:endParaRPr lang="vi-VN" sz="1800"/>
          </a:p>
          <a:p>
            <a:pPr>
              <a:defRPr/>
            </a:pPr>
            <a:r>
              <a:rPr lang="vi-VN" sz="1800" err="1">
                <a:latin typeface="Arial" panose="020B0604020202020204"/>
                <a:cs typeface="Arial" panose="020B0604020202020204"/>
              </a:rPr>
              <a:t>Exemplu</a:t>
            </a:r>
            <a:r>
              <a:rPr lang="vi-VN" sz="1800">
                <a:latin typeface="Arial" panose="020B0604020202020204"/>
                <a:cs typeface="Arial" panose="020B0604020202020204"/>
              </a:rPr>
              <a:t> </a:t>
            </a:r>
            <a:r>
              <a:rPr lang="vi-VN" sz="1800" err="1">
                <a:latin typeface="Arial" panose="020B0604020202020204"/>
                <a:cs typeface="Arial" panose="020B0604020202020204"/>
              </a:rPr>
              <a:t>fără</a:t>
            </a:r>
            <a:r>
              <a:rPr lang="vi-VN" sz="1800">
                <a:latin typeface="Arial" panose="020B0604020202020204"/>
                <a:cs typeface="Arial" panose="020B0604020202020204"/>
              </a:rPr>
              <a:t> NVI: </a:t>
            </a:r>
            <a:r>
              <a:rPr lang="vi-VN" sz="1800" err="1">
                <a:latin typeface="Arial" panose="020B0604020202020204"/>
                <a:cs typeface="Arial" panose="020B0604020202020204"/>
              </a:rPr>
              <a:t>observăm</a:t>
            </a:r>
            <a:r>
              <a:rPr lang="vi-VN" sz="1800">
                <a:latin typeface="Arial" panose="020B0604020202020204"/>
                <a:cs typeface="Arial" panose="020B0604020202020204"/>
              </a:rPr>
              <a:t> </a:t>
            </a:r>
            <a:r>
              <a:rPr lang="vi-VN" sz="1800" err="1">
                <a:latin typeface="Arial" panose="020B0604020202020204"/>
                <a:cs typeface="Arial" panose="020B0604020202020204"/>
              </a:rPr>
              <a:t>că</a:t>
            </a:r>
            <a:r>
              <a:rPr lang="vi-VN" sz="1800">
                <a:latin typeface="Arial" panose="020B0604020202020204"/>
                <a:cs typeface="Arial" panose="020B0604020202020204"/>
              </a:rPr>
              <a:t> </a:t>
            </a:r>
            <a:r>
              <a:rPr lang="vi-VN" sz="1800" err="1">
                <a:latin typeface="Arial" panose="020B0604020202020204"/>
                <a:cs typeface="Arial" panose="020B0604020202020204"/>
              </a:rPr>
              <a:t>doar</a:t>
            </a:r>
            <a:r>
              <a:rPr lang="vi-VN" sz="1800">
                <a:latin typeface="Arial" panose="020B0604020202020204"/>
                <a:cs typeface="Arial" panose="020B0604020202020204"/>
              </a:rPr>
              <a:t> o </a:t>
            </a:r>
            <a:r>
              <a:rPr lang="vi-VN" sz="1800" err="1">
                <a:latin typeface="Arial" panose="020B0604020202020204"/>
                <a:cs typeface="Arial" panose="020B0604020202020204"/>
              </a:rPr>
              <a:t>mică</a:t>
            </a:r>
            <a:r>
              <a:rPr lang="vi-VN" sz="1800">
                <a:latin typeface="Arial" panose="020B0604020202020204"/>
                <a:cs typeface="Arial" panose="020B0604020202020204"/>
              </a:rPr>
              <a:t> </a:t>
            </a:r>
            <a:r>
              <a:rPr lang="vi-VN" sz="1800" err="1">
                <a:latin typeface="Arial" panose="020B0604020202020204"/>
                <a:cs typeface="Arial" panose="020B0604020202020204"/>
              </a:rPr>
              <a:t>parte</a:t>
            </a:r>
            <a:r>
              <a:rPr lang="vi-VN" sz="1800">
                <a:latin typeface="Arial" panose="020B0604020202020204"/>
                <a:cs typeface="Arial" panose="020B0604020202020204"/>
              </a:rPr>
              <a:t> </a:t>
            </a:r>
            <a:r>
              <a:rPr lang="vi-VN" sz="1800" err="1">
                <a:latin typeface="Arial" panose="020B0604020202020204"/>
                <a:cs typeface="Arial" panose="020B0604020202020204"/>
              </a:rPr>
              <a:t>din</a:t>
            </a:r>
            <a:r>
              <a:rPr lang="vi-VN" sz="1800">
                <a:latin typeface="Arial" panose="020B0604020202020204"/>
                <a:cs typeface="Arial" panose="020B0604020202020204"/>
              </a:rPr>
              <a:t> </a:t>
            </a:r>
            <a:r>
              <a:rPr lang="vi-VN" sz="1800" err="1">
                <a:latin typeface="Arial" panose="020B0604020202020204"/>
                <a:cs typeface="Arial" panose="020B0604020202020204"/>
              </a:rPr>
              <a:t>implementările</a:t>
            </a:r>
            <a:r>
              <a:rPr lang="vi-VN" sz="1800">
                <a:latin typeface="Arial" panose="020B0604020202020204"/>
                <a:cs typeface="Arial" panose="020B0604020202020204"/>
              </a:rPr>
              <a:t> </a:t>
            </a:r>
            <a:r>
              <a:rPr lang="vi-VN" sz="1800" err="1">
                <a:latin typeface="Arial" panose="020B0604020202020204"/>
                <a:cs typeface="Arial" panose="020B0604020202020204"/>
              </a:rPr>
              <a:t>din</a:t>
            </a:r>
            <a:r>
              <a:rPr lang="vi-VN" sz="1800">
                <a:latin typeface="Arial" panose="020B0604020202020204"/>
                <a:cs typeface="Arial" panose="020B0604020202020204"/>
              </a:rPr>
              <a:t> </a:t>
            </a:r>
            <a:r>
              <a:rPr lang="vi-VN" sz="1800" err="1">
                <a:latin typeface="Arial" panose="020B0604020202020204"/>
                <a:cs typeface="Arial" panose="020B0604020202020204"/>
              </a:rPr>
              <a:t>derivate</a:t>
            </a:r>
            <a:r>
              <a:rPr lang="vi-VN" sz="1800">
                <a:latin typeface="Arial" panose="020B0604020202020204"/>
                <a:cs typeface="Arial" panose="020B0604020202020204"/>
              </a:rPr>
              <a:t> </a:t>
            </a:r>
            <a:r>
              <a:rPr lang="vi-VN" sz="1800" err="1">
                <a:latin typeface="Arial" panose="020B0604020202020204"/>
                <a:cs typeface="Arial" panose="020B0604020202020204"/>
              </a:rPr>
              <a:t>diferă</a:t>
            </a:r>
            <a:r>
              <a:rPr lang="vi-VN" sz="1800">
                <a:latin typeface="Arial" panose="020B0604020202020204"/>
                <a:cs typeface="Arial" panose="020B0604020202020204"/>
              </a:rPr>
              <a:t>.</a:t>
            </a:r>
            <a:endParaRPr lang="vi-VN" sz="1800" err="1"/>
          </a:p>
          <a:p>
            <a:pPr>
              <a:defRPr/>
            </a:pPr>
            <a:endParaRPr lang="en-US" sz="2000"/>
          </a:p>
          <a:p>
            <a:pPr>
              <a:defRPr/>
            </a:pP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class</a:t>
            </a:r>
            <a:r>
              <a:rPr lang="en-US" sz="2000" b="1">
                <a:latin typeface="Times New Roman" panose="02020603050405020304"/>
                <a:cs typeface="Times New Roman" panose="02020603050405020304"/>
              </a:rPr>
              <a:t> </a:t>
            </a:r>
            <a:r>
              <a:rPr lang="en-US" sz="2000">
                <a:latin typeface="Times New Roman" panose="02020603050405020304"/>
                <a:cs typeface="Times New Roman" panose="02020603050405020304"/>
              </a:rPr>
              <a:t>Instrument</a:t>
            </a:r>
            <a:r>
              <a:rPr lang="en-US" sz="2000" b="1">
                <a:latin typeface="Times New Roman" panose="02020603050405020304"/>
                <a:cs typeface="Times New Roman" panose="02020603050405020304"/>
              </a:rPr>
              <a:t> </a:t>
            </a:r>
            <a:r>
              <a:rPr lang="en-US" sz="2000" b="1">
                <a:solidFill>
                  <a:srgbClr val="800080"/>
                </a:solidFill>
                <a:latin typeface="Times New Roman" panose="02020603050405020304"/>
                <a:cs typeface="Times New Roman" panose="02020603050405020304"/>
              </a:rPr>
              <a:t>{</a:t>
            </a:r>
            <a:endParaRPr lang="en-US" sz="2000">
              <a:solidFill>
                <a:srgbClr val="800080"/>
              </a:solidFill>
              <a:latin typeface="Times New Roman" panose="02020603050405020304"/>
              <a:cs typeface="Times New Roman" panose="02020603050405020304"/>
            </a:endParaRPr>
          </a:p>
          <a:p>
            <a:pPr>
              <a:defRPr/>
            </a:pP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public:</a:t>
            </a:r>
            <a:endParaRPr lang="en-US" sz="2000">
              <a:solidFill>
                <a:srgbClr val="800000"/>
              </a:solidFill>
              <a:latin typeface="Times New Roman" panose="02020603050405020304"/>
              <a:cs typeface="Times New Roman" panose="02020603050405020304"/>
            </a:endParaRPr>
          </a:p>
          <a:p>
            <a:pPr>
              <a:defRPr/>
            </a:pP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    virtual</a:t>
            </a:r>
            <a:r>
              <a:rPr lang="en-US" sz="2000">
                <a:latin typeface="Times New Roman" panose="02020603050405020304"/>
                <a:cs typeface="Times New Roman" panose="02020603050405020304"/>
              </a:rPr>
              <a:t> </a:t>
            </a:r>
            <a:r>
              <a:rPr lang="en-US" sz="2000" b="1">
                <a:solidFill>
                  <a:srgbClr val="808030"/>
                </a:solidFill>
                <a:latin typeface="Times New Roman" panose="02020603050405020304"/>
                <a:cs typeface="Times New Roman" panose="02020603050405020304"/>
              </a:rPr>
              <a:t>~</a:t>
            </a:r>
            <a:r>
              <a:rPr lang="en-US" sz="2000">
                <a:latin typeface="Times New Roman" panose="02020603050405020304"/>
                <a:cs typeface="Times New Roman" panose="02020603050405020304"/>
              </a:rPr>
              <a:t>Instrument</a:t>
            </a:r>
            <a:r>
              <a:rPr lang="en-US" sz="2000" b="1">
                <a:solidFill>
                  <a:srgbClr val="808030"/>
                </a:solidFill>
                <a:latin typeface="Times New Roman" panose="02020603050405020304"/>
                <a:cs typeface="Times New Roman" panose="02020603050405020304"/>
              </a:rPr>
              <a:t>()</a:t>
            </a:r>
            <a:r>
              <a:rPr lang="en-US" sz="2000" b="1">
                <a:latin typeface="Times New Roman" panose="02020603050405020304"/>
                <a:cs typeface="Times New Roman" panose="02020603050405020304"/>
              </a:rPr>
              <a:t> </a:t>
            </a:r>
            <a:r>
              <a:rPr lang="en-US" sz="2000" b="1">
                <a:solidFill>
                  <a:srgbClr val="808030"/>
                </a:solidFill>
                <a:latin typeface="Times New Roman" panose="02020603050405020304"/>
                <a:cs typeface="Times New Roman" panose="02020603050405020304"/>
              </a:rPr>
              <a:t>=</a:t>
            </a:r>
            <a:r>
              <a:rPr lang="en-US" sz="2000" b="1">
                <a:latin typeface="Times New Roman" panose="02020603050405020304"/>
                <a:cs typeface="Times New Roman" panose="02020603050405020304"/>
              </a:rPr>
              <a:t> default</a:t>
            </a:r>
            <a:r>
              <a:rPr lang="en-US" sz="2000" b="1">
                <a:solidFill>
                  <a:srgbClr val="800080"/>
                </a:solidFill>
                <a:latin typeface="Times New Roman" panose="02020603050405020304"/>
                <a:cs typeface="Times New Roman" panose="02020603050405020304"/>
              </a:rPr>
              <a:t>;  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virtual void</a:t>
            </a:r>
            <a:r>
              <a:rPr lang="en-US" sz="2000" b="1">
                <a:latin typeface="Times New Roman" panose="02020603050405020304"/>
                <a:cs typeface="Times New Roman" panose="02020603050405020304"/>
              </a:rPr>
              <a:t> </a:t>
            </a:r>
            <a:r>
              <a:rPr lang="en-US" sz="2000">
                <a:latin typeface="Times New Roman" panose="02020603050405020304"/>
                <a:cs typeface="Times New Roman" panose="02020603050405020304"/>
              </a:rPr>
              <a:t>play</a:t>
            </a:r>
            <a:r>
              <a:rPr lang="en-US" sz="2000" b="1">
                <a:solidFill>
                  <a:srgbClr val="808030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lang="en-US" sz="2000">
                <a:latin typeface="Times New Roman" panose="02020603050405020304"/>
                <a:cs typeface="Times New Roman" panose="02020603050405020304"/>
              </a:rPr>
              <a:t>int</a:t>
            </a:r>
            <a:r>
              <a:rPr lang="en-US" sz="2000" b="1">
                <a:solidFill>
                  <a:srgbClr val="808030"/>
                </a:solidFill>
                <a:latin typeface="Times New Roman" panose="02020603050405020304"/>
                <a:cs typeface="Times New Roman" panose="02020603050405020304"/>
              </a:rPr>
              <a:t>)</a:t>
            </a:r>
            <a:r>
              <a:rPr lang="en-US" sz="2000" b="1">
                <a:latin typeface="Times New Roman" panose="02020603050405020304"/>
                <a:cs typeface="Times New Roman" panose="02020603050405020304"/>
              </a:rPr>
              <a:t> 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const {} </a:t>
            </a:r>
            <a:r>
              <a:rPr lang="en-US" sz="2000">
                <a:solidFill>
                  <a:srgbClr val="800080"/>
                </a:solidFill>
                <a:latin typeface="Times New Roman" panose="02020603050405020304"/>
                <a:cs typeface="Times New Roman" panose="02020603050405020304"/>
              </a:rPr>
              <a:t>};</a:t>
            </a:r>
            <a:endParaRPr lang="en-US"/>
          </a:p>
          <a:p>
            <a:pPr>
              <a:defRPr/>
            </a:pPr>
            <a:endParaRPr lang="en-US" sz="2000" b="1">
              <a:solidFill>
                <a:srgbClr val="800000"/>
              </a:solidFill>
              <a:latin typeface="Times New Roman" panose="02020603050405020304"/>
              <a:cs typeface="Times New Roman" panose="02020603050405020304"/>
            </a:endParaRPr>
          </a:p>
          <a:p>
            <a:pPr>
              <a:defRPr/>
            </a:pP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class</a:t>
            </a:r>
            <a:r>
              <a:rPr lang="en-US" sz="2000" b="1">
                <a:latin typeface="Times New Roman" panose="02020603050405020304"/>
                <a:cs typeface="Times New Roman" panose="02020603050405020304"/>
              </a:rPr>
              <a:t> </a:t>
            </a:r>
            <a:r>
              <a:rPr lang="en-US" sz="2000">
                <a:latin typeface="Times New Roman" panose="02020603050405020304"/>
                <a:cs typeface="Times New Roman" panose="02020603050405020304"/>
              </a:rPr>
              <a:t>Wind </a:t>
            </a:r>
            <a:r>
              <a:rPr lang="en-US" sz="2000" b="1">
                <a:solidFill>
                  <a:srgbClr val="800080"/>
                </a:solidFill>
                <a:latin typeface="Times New Roman" panose="02020603050405020304"/>
                <a:cs typeface="Times New Roman" panose="02020603050405020304"/>
              </a:rPr>
              <a:t>:</a:t>
            </a:r>
            <a:r>
              <a:rPr lang="en-US" sz="2000" b="1">
                <a:latin typeface="Times New Roman" panose="02020603050405020304"/>
                <a:cs typeface="Times New Roman" panose="02020603050405020304"/>
              </a:rPr>
              <a:t> 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public</a:t>
            </a:r>
            <a:r>
              <a:rPr lang="en-US" sz="2000" b="1">
                <a:latin typeface="Times New Roman" panose="02020603050405020304"/>
                <a:cs typeface="Times New Roman" panose="02020603050405020304"/>
              </a:rPr>
              <a:t> </a:t>
            </a:r>
            <a:r>
              <a:rPr lang="en-US" sz="2000">
                <a:latin typeface="Times New Roman" panose="02020603050405020304"/>
                <a:cs typeface="Times New Roman" panose="02020603050405020304"/>
              </a:rPr>
              <a:t>Instrument</a:t>
            </a:r>
            <a:r>
              <a:rPr lang="en-US" sz="2000" b="1">
                <a:latin typeface="Times New Roman" panose="02020603050405020304"/>
                <a:cs typeface="Times New Roman" panose="02020603050405020304"/>
              </a:rPr>
              <a:t> </a:t>
            </a:r>
            <a:r>
              <a:rPr lang="en-US" sz="2000" b="1">
                <a:solidFill>
                  <a:srgbClr val="800080"/>
                </a:solidFill>
                <a:latin typeface="Times New Roman" panose="02020603050405020304"/>
                <a:cs typeface="Times New Roman" panose="02020603050405020304"/>
              </a:rPr>
              <a:t>{</a:t>
            </a:r>
            <a:endParaRPr lang="en-US" sz="2000">
              <a:solidFill>
                <a:srgbClr val="800080"/>
              </a:solidFill>
              <a:latin typeface="Times New Roman" panose="02020603050405020304"/>
              <a:cs typeface="Times New Roman" panose="02020603050405020304"/>
            </a:endParaRPr>
          </a:p>
          <a:p>
            <a:pPr>
              <a:defRPr/>
            </a:pPr>
            <a:r>
              <a:rPr lang="en-US" sz="2000" b="1">
                <a:solidFill>
                  <a:srgbClr val="800080"/>
                </a:solidFill>
                <a:latin typeface="Times New Roman" panose="02020603050405020304"/>
                <a:cs typeface="Times New Roman" panose="02020603050405020304"/>
              </a:rPr>
              <a:t>public:</a:t>
            </a:r>
            <a:endParaRPr lang="en-US" sz="2000">
              <a:solidFill>
                <a:srgbClr val="800080"/>
              </a:solidFill>
              <a:latin typeface="Times New Roman" panose="02020603050405020304"/>
              <a:cs typeface="Times New Roman" panose="02020603050405020304"/>
            </a:endParaRPr>
          </a:p>
          <a:p>
            <a:pPr>
              <a:defRPr/>
            </a:pP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    void</a:t>
            </a:r>
            <a:r>
              <a:rPr lang="en-US" sz="2000" b="1">
                <a:latin typeface="Times New Roman" panose="02020603050405020304"/>
                <a:cs typeface="Times New Roman" panose="02020603050405020304"/>
              </a:rPr>
              <a:t> </a:t>
            </a:r>
            <a:r>
              <a:rPr lang="en-US" sz="2000">
                <a:latin typeface="Times New Roman" panose="02020603050405020304"/>
                <a:cs typeface="Times New Roman" panose="02020603050405020304"/>
              </a:rPr>
              <a:t>play</a:t>
            </a:r>
            <a:r>
              <a:rPr lang="en-US" sz="2000" b="1">
                <a:solidFill>
                  <a:srgbClr val="808030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lang="en-US" sz="2000">
                <a:latin typeface="Times New Roman" panose="02020603050405020304"/>
                <a:cs typeface="Times New Roman" panose="02020603050405020304"/>
              </a:rPr>
              <a:t>int note</a:t>
            </a:r>
            <a:r>
              <a:rPr lang="en-US" sz="2000" b="1">
                <a:solidFill>
                  <a:srgbClr val="808030"/>
                </a:solidFill>
                <a:latin typeface="Times New Roman" panose="02020603050405020304"/>
                <a:cs typeface="Times New Roman" panose="02020603050405020304"/>
              </a:rPr>
              <a:t>)</a:t>
            </a:r>
            <a:r>
              <a:rPr lang="en-US" sz="2000" b="1">
                <a:latin typeface="Times New Roman" panose="02020603050405020304"/>
                <a:cs typeface="Times New Roman" panose="02020603050405020304"/>
              </a:rPr>
              <a:t> 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const override {</a:t>
            </a:r>
            <a:endParaRPr lang="en-US" sz="2000">
              <a:solidFill>
                <a:srgbClr val="800080"/>
              </a:solidFill>
              <a:latin typeface="Times New Roman" panose="02020603050405020304"/>
              <a:cs typeface="Times New Roman" panose="02020603050405020304"/>
            </a:endParaRPr>
          </a:p>
          <a:p>
            <a:pPr>
              <a:defRPr/>
            </a:pP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        </a:t>
            </a:r>
            <a:r>
              <a:rPr lang="en-US" sz="2000" b="1" err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readNote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lang="en-US" sz="2000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note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);</a:t>
            </a:r>
          </a:p>
          <a:p>
            <a:pPr>
              <a:defRPr/>
            </a:pP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        prepare();</a:t>
            </a:r>
          </a:p>
          <a:p>
            <a:pPr>
              <a:defRPr/>
            </a:pP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        std::</a:t>
            </a:r>
            <a:r>
              <a:rPr lang="en-US" sz="2000" b="1" err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cout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 &lt;&lt; "play wind\n";</a:t>
            </a:r>
          </a:p>
          <a:p>
            <a:pPr>
              <a:defRPr/>
            </a:pP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        rest(</a:t>
            </a:r>
            <a:r>
              <a:rPr lang="en-US" sz="2000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10ms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);</a:t>
            </a:r>
          </a:p>
          <a:p>
            <a:pPr>
              <a:defRPr/>
            </a:pP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    }</a:t>
            </a:r>
            <a:endParaRPr lang="en-US" sz="2000">
              <a:solidFill>
                <a:srgbClr val="800080"/>
              </a:solidFill>
              <a:latin typeface="Times New Roman" panose="02020603050405020304"/>
              <a:cs typeface="Times New Roman" panose="02020603050405020304"/>
            </a:endParaRPr>
          </a:p>
          <a:p>
            <a:pPr>
              <a:defRPr/>
            </a:pPr>
            <a:r>
              <a:rPr lang="en-US" sz="2000" b="1">
                <a:solidFill>
                  <a:srgbClr val="800080"/>
                </a:solidFill>
                <a:latin typeface="Times New Roman" panose="02020603050405020304"/>
                <a:cs typeface="Times New Roman" panose="02020603050405020304"/>
              </a:rPr>
              <a:t>};</a:t>
            </a:r>
            <a:endParaRPr lang="en-US" sz="2000">
              <a:solidFill>
                <a:srgbClr val="800080"/>
              </a:solidFill>
              <a:latin typeface="Times New Roman" panose="02020603050405020304"/>
              <a:cs typeface="Times New Roman" panose="02020603050405020304"/>
            </a:endParaRPr>
          </a:p>
          <a:p>
            <a:pPr>
              <a:defRPr/>
            </a:pPr>
            <a:endParaRPr lang="en-US" sz="2000" b="1">
              <a:solidFill>
                <a:srgbClr val="80008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Google Shape;598;p57"/>
          <p:cNvSpPr>
            <a:spLocks noChangeArrowheads="1"/>
          </p:cNvSpPr>
          <p:nvPr/>
        </p:nvSpPr>
        <p:spPr bwMode="auto">
          <a:xfrm>
            <a:off x="2332235" y="827088"/>
            <a:ext cx="5524511" cy="42504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10075" rIns="0" bIns="10075" anchor="t"/>
          <a:lstStyle/>
          <a:p>
            <a:pPr algn="ctr">
              <a:buClr>
                <a:srgbClr val="000000"/>
              </a:buClr>
              <a:buSzPts val="2000"/>
              <a:buFont typeface="Arial" panose="020B0604020202020204" pitchFamily="34" charset="0"/>
              <a:buNone/>
            </a:pPr>
            <a:r>
              <a:rPr lang="en-US" sz="2000" b="1">
                <a:latin typeface="Arial" panose="020B0604020202020204"/>
                <a:cs typeface="Arial" panose="020B0604020202020204"/>
              </a:rPr>
              <a:t>1. </a:t>
            </a:r>
            <a:r>
              <a:rPr lang="en-US" sz="2000" b="1" err="1">
                <a:latin typeface="Arial" panose="020B0604020202020204"/>
                <a:cs typeface="Arial" panose="020B0604020202020204"/>
              </a:rPr>
              <a:t>Moștenire</a:t>
            </a:r>
            <a:r>
              <a:rPr lang="en-US" sz="2000" b="1">
                <a:latin typeface="Arial" panose="020B0604020202020204"/>
                <a:cs typeface="Arial" panose="020B0604020202020204"/>
              </a:rPr>
              <a:t>, </a:t>
            </a:r>
            <a:r>
              <a:rPr lang="en-US" sz="2000" b="1" err="1">
                <a:latin typeface="Arial" panose="020B0604020202020204"/>
                <a:cs typeface="Arial" panose="020B0604020202020204"/>
              </a:rPr>
              <a:t>funcții</a:t>
            </a:r>
            <a:r>
              <a:rPr lang="en-US" sz="2000" b="1">
                <a:latin typeface="Arial" panose="020B0604020202020204"/>
                <a:cs typeface="Arial" panose="020B0604020202020204"/>
              </a:rPr>
              <a:t> </a:t>
            </a:r>
            <a:r>
              <a:rPr lang="en-US" sz="2000" b="1" err="1">
                <a:latin typeface="Arial" panose="020B0604020202020204"/>
                <a:cs typeface="Arial" panose="020B0604020202020204"/>
              </a:rPr>
              <a:t>virtuale</a:t>
            </a:r>
            <a:endParaRPr lang="en-US" sz="2000" b="1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Google Shape;808;p74"/>
          <p:cNvSpPr txBox="1">
            <a:spLocks noChangeArrowheads="1"/>
          </p:cNvSpPr>
          <p:nvPr/>
        </p:nvSpPr>
        <p:spPr bwMode="auto">
          <a:xfrm>
            <a:off x="5095942" y="4455144"/>
            <a:ext cx="4179644" cy="2937936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lIns="91425" tIns="91425" rIns="91425" bIns="91425" anchor="t"/>
          <a:lstStyle/>
          <a:p>
            <a:pPr>
              <a:defRPr/>
            </a:pP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class</a:t>
            </a:r>
            <a:r>
              <a:rPr lang="en-US" sz="2000" b="1">
                <a:latin typeface="Times New Roman" panose="02020603050405020304"/>
                <a:cs typeface="Times New Roman" panose="02020603050405020304"/>
              </a:rPr>
              <a:t> </a:t>
            </a:r>
            <a:r>
              <a:rPr lang="en-US" sz="2000">
                <a:latin typeface="Times New Roman" panose="02020603050405020304"/>
                <a:cs typeface="Times New Roman" panose="02020603050405020304"/>
              </a:rPr>
              <a:t>String </a:t>
            </a:r>
            <a:r>
              <a:rPr lang="en-US" sz="2000" b="1">
                <a:solidFill>
                  <a:srgbClr val="800080"/>
                </a:solidFill>
                <a:latin typeface="Times New Roman" panose="02020603050405020304"/>
                <a:cs typeface="Times New Roman" panose="02020603050405020304"/>
              </a:rPr>
              <a:t>:</a:t>
            </a:r>
            <a:r>
              <a:rPr lang="en-US" sz="2000" b="1">
                <a:latin typeface="Times New Roman" panose="02020603050405020304"/>
                <a:cs typeface="Times New Roman" panose="02020603050405020304"/>
              </a:rPr>
              <a:t> 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public</a:t>
            </a:r>
            <a:r>
              <a:rPr lang="en-US" sz="2000" b="1">
                <a:latin typeface="Times New Roman" panose="02020603050405020304"/>
                <a:cs typeface="Times New Roman" panose="02020603050405020304"/>
              </a:rPr>
              <a:t> </a:t>
            </a:r>
            <a:r>
              <a:rPr lang="en-US" sz="2000">
                <a:latin typeface="Times New Roman" panose="02020603050405020304"/>
                <a:cs typeface="Times New Roman" panose="02020603050405020304"/>
              </a:rPr>
              <a:t>Instrument</a:t>
            </a:r>
            <a:r>
              <a:rPr lang="en-US" sz="2000" b="1">
                <a:latin typeface="Times New Roman" panose="02020603050405020304"/>
                <a:cs typeface="Times New Roman" panose="02020603050405020304"/>
              </a:rPr>
              <a:t> </a:t>
            </a:r>
            <a:r>
              <a:rPr lang="en-US" sz="2000" b="1">
                <a:solidFill>
                  <a:srgbClr val="800080"/>
                </a:solidFill>
                <a:latin typeface="Times New Roman" panose="02020603050405020304"/>
                <a:cs typeface="Times New Roman" panose="02020603050405020304"/>
              </a:rPr>
              <a:t>{</a:t>
            </a:r>
            <a:endParaRPr lang="en-US" sz="2000">
              <a:solidFill>
                <a:srgbClr val="800080"/>
              </a:solidFill>
              <a:latin typeface="Times New Roman" panose="02020603050405020304"/>
              <a:cs typeface="Times New Roman" panose="02020603050405020304"/>
            </a:endParaRPr>
          </a:p>
          <a:p>
            <a:pPr>
              <a:defRPr/>
            </a:pPr>
            <a:r>
              <a:rPr lang="en-US" sz="2000" b="1">
                <a:solidFill>
                  <a:srgbClr val="800080"/>
                </a:solidFill>
                <a:latin typeface="Times New Roman" panose="02020603050405020304"/>
                <a:cs typeface="Times New Roman" panose="02020603050405020304"/>
              </a:rPr>
              <a:t>public:</a:t>
            </a:r>
            <a:endParaRPr lang="en-US" sz="2000">
              <a:solidFill>
                <a:srgbClr val="800080"/>
              </a:solidFill>
              <a:latin typeface="Times New Roman" panose="02020603050405020304"/>
              <a:cs typeface="Times New Roman" panose="02020603050405020304"/>
            </a:endParaRPr>
          </a:p>
          <a:p>
            <a:pPr>
              <a:defRPr/>
            </a:pP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    void</a:t>
            </a:r>
            <a:r>
              <a:rPr lang="en-US" sz="2000" b="1">
                <a:latin typeface="Times New Roman" panose="02020603050405020304"/>
                <a:cs typeface="Times New Roman" panose="02020603050405020304"/>
              </a:rPr>
              <a:t> </a:t>
            </a:r>
            <a:r>
              <a:rPr lang="en-US" sz="2000">
                <a:latin typeface="Times New Roman" panose="02020603050405020304"/>
                <a:cs typeface="Times New Roman" panose="02020603050405020304"/>
              </a:rPr>
              <a:t>play</a:t>
            </a:r>
            <a:r>
              <a:rPr lang="en-US" sz="2000" b="1">
                <a:solidFill>
                  <a:srgbClr val="808030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lang="en-US" sz="2000">
                <a:latin typeface="Times New Roman" panose="02020603050405020304"/>
                <a:cs typeface="Times New Roman" panose="02020603050405020304"/>
              </a:rPr>
              <a:t>int note</a:t>
            </a:r>
            <a:r>
              <a:rPr lang="en-US" sz="2000" b="1">
                <a:solidFill>
                  <a:srgbClr val="808030"/>
                </a:solidFill>
                <a:latin typeface="Times New Roman" panose="02020603050405020304"/>
                <a:cs typeface="Times New Roman" panose="02020603050405020304"/>
              </a:rPr>
              <a:t>)</a:t>
            </a:r>
            <a:r>
              <a:rPr lang="en-US" sz="2000" b="1">
                <a:latin typeface="Times New Roman" panose="02020603050405020304"/>
                <a:cs typeface="Times New Roman" panose="02020603050405020304"/>
              </a:rPr>
              <a:t> 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const override {</a:t>
            </a:r>
            <a:endParaRPr lang="en-US" sz="2000">
              <a:solidFill>
                <a:srgbClr val="800080"/>
              </a:solidFill>
              <a:latin typeface="Times New Roman" panose="02020603050405020304"/>
              <a:cs typeface="Times New Roman" panose="02020603050405020304"/>
            </a:endParaRPr>
          </a:p>
          <a:p>
            <a:pPr>
              <a:defRPr/>
            </a:pP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        </a:t>
            </a:r>
            <a:r>
              <a:rPr lang="en-US" sz="2000" b="1" err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readNote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lang="en-US" sz="2000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note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);</a:t>
            </a:r>
          </a:p>
          <a:p>
            <a:pPr>
              <a:defRPr/>
            </a:pP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        prepare();</a:t>
            </a:r>
          </a:p>
          <a:p>
            <a:pPr>
              <a:defRPr/>
            </a:pP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        std::</a:t>
            </a:r>
            <a:r>
              <a:rPr lang="en-US" sz="2000" b="1" err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cout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 &lt;&lt; "play string\n";</a:t>
            </a:r>
          </a:p>
          <a:p>
            <a:pPr>
              <a:defRPr/>
            </a:pP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        rest(</a:t>
            </a:r>
            <a:r>
              <a:rPr lang="en-US" sz="2000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10ms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);</a:t>
            </a:r>
          </a:p>
          <a:p>
            <a:pPr>
              <a:defRPr/>
            </a:pP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    }</a:t>
            </a:r>
            <a:endParaRPr lang="en-US" sz="2000">
              <a:solidFill>
                <a:srgbClr val="800080"/>
              </a:solidFill>
              <a:latin typeface="Times New Roman" panose="02020603050405020304"/>
              <a:cs typeface="Times New Roman" panose="02020603050405020304"/>
            </a:endParaRPr>
          </a:p>
          <a:p>
            <a:pPr>
              <a:defRPr/>
            </a:pPr>
            <a:r>
              <a:rPr lang="en-US" sz="2000" b="1">
                <a:solidFill>
                  <a:srgbClr val="800080"/>
                </a:solidFill>
                <a:latin typeface="Times New Roman" panose="02020603050405020304"/>
                <a:cs typeface="Times New Roman" panose="02020603050405020304"/>
              </a:rPr>
              <a:t>};</a:t>
            </a:r>
            <a:endParaRPr lang="en-US" sz="2000">
              <a:solidFill>
                <a:srgbClr val="800080"/>
              </a:solidFill>
              <a:latin typeface="Times New Roman" panose="02020603050405020304"/>
              <a:cs typeface="Times New Roman" panose="02020603050405020304"/>
            </a:endParaRPr>
          </a:p>
          <a:p>
            <a:pPr>
              <a:defRPr/>
            </a:pPr>
            <a:endParaRPr lang="en-US" sz="2000" b="1">
              <a:solidFill>
                <a:srgbClr val="800080"/>
              </a:solidFill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Google Shape;805;p74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panose="020B0604020202020204" pitchFamily="34" charset="0"/>
              <a:buNone/>
            </a:pPr>
            <a:fld id="{D21CDE78-C7C1-4250-B45F-831A8C5D6348}" type="slidenum">
              <a:rPr lang="en-US" sz="1500"/>
              <a:t>39</a:t>
            </a:fld>
            <a:endParaRPr lang="en-US" sz="1800"/>
          </a:p>
        </p:txBody>
      </p:sp>
      <p:sp>
        <p:nvSpPr>
          <p:cNvPr id="62467" name="Google Shape;806;p74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00800" tIns="50400" rIns="100800" bIns="50400" anchor="t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</a:pPr>
            <a:r>
              <a:rPr lang="vi-VN" sz="1800" b="1" err="1">
                <a:latin typeface="Arial" panose="020B0604020202020204"/>
                <a:cs typeface="Arial" panose="020B0604020202020204"/>
              </a:rPr>
              <a:t>Facultatea</a:t>
            </a:r>
            <a:r>
              <a:rPr lang="vi-VN" sz="1800" b="1">
                <a:latin typeface="Arial" panose="020B0604020202020204"/>
                <a:cs typeface="Arial" panose="020B0604020202020204"/>
              </a:rPr>
              <a:t> de </a:t>
            </a:r>
            <a:r>
              <a:rPr lang="vi-VN" sz="1800" b="1" err="1">
                <a:latin typeface="Arial" panose="020B0604020202020204"/>
                <a:cs typeface="Arial" panose="020B0604020202020204"/>
              </a:rPr>
              <a:t>Matematică</a:t>
            </a:r>
            <a:r>
              <a:rPr lang="vi-VN" sz="1800" b="1">
                <a:latin typeface="Arial" panose="020B0604020202020204"/>
                <a:cs typeface="Arial" panose="020B0604020202020204"/>
              </a:rPr>
              <a:t> </a:t>
            </a:r>
            <a:r>
              <a:rPr lang="vi-VN" sz="1800" b="1" err="1">
                <a:latin typeface="Arial" panose="020B0604020202020204"/>
                <a:cs typeface="Arial" panose="020B0604020202020204"/>
              </a:rPr>
              <a:t>și</a:t>
            </a:r>
            <a:r>
              <a:rPr lang="vi-VN" sz="1800" b="1">
                <a:latin typeface="Arial" panose="020B0604020202020204"/>
                <a:cs typeface="Arial" panose="020B0604020202020204"/>
              </a:rPr>
              <a:t> </a:t>
            </a:r>
            <a:r>
              <a:rPr lang="vi-VN" sz="1800" b="1" err="1">
                <a:latin typeface="Arial" panose="020B0604020202020204"/>
                <a:cs typeface="Arial" panose="020B0604020202020204"/>
              </a:rPr>
              <a:t>Informatică</a:t>
            </a:r>
            <a:r>
              <a:rPr lang="en-US" sz="1800" b="1">
                <a:latin typeface="Arial" panose="020B0604020202020204"/>
                <a:cs typeface="Arial" panose="020B0604020202020204"/>
              </a:rPr>
              <a:t> </a:t>
            </a:r>
            <a:r>
              <a:rPr lang="en-US" sz="1800" b="1" err="1">
                <a:latin typeface="Arial" panose="020B0604020202020204"/>
                <a:cs typeface="Arial" panose="020B0604020202020204"/>
              </a:rPr>
              <a:t>Universitatea</a:t>
            </a:r>
            <a:r>
              <a:rPr lang="en-US" sz="1800" b="1">
                <a:latin typeface="Arial" panose="020B0604020202020204"/>
                <a:cs typeface="Arial" panose="020B0604020202020204"/>
              </a:rPr>
              <a:t> din </a:t>
            </a:r>
            <a:r>
              <a:rPr lang="en-US" sz="1800" b="1" err="1">
                <a:latin typeface="Arial" panose="020B0604020202020204"/>
                <a:cs typeface="Arial" panose="020B0604020202020204"/>
              </a:rPr>
              <a:t>București</a:t>
            </a:r>
            <a:endParaRPr lang="en-US" sz="1800" err="1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62468" name="Google Shape;807;p74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45" name="Google Shape;808;p74"/>
          <p:cNvSpPr txBox="1">
            <a:spLocks noChangeArrowheads="1"/>
          </p:cNvSpPr>
          <p:nvPr/>
        </p:nvSpPr>
        <p:spPr bwMode="auto">
          <a:xfrm>
            <a:off x="274638" y="1254125"/>
            <a:ext cx="9477115" cy="581781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lIns="91425" tIns="91425" rIns="91425" bIns="91425" anchor="t"/>
          <a:lstStyle/>
          <a:p>
            <a:pPr>
              <a:defRPr/>
            </a:pPr>
            <a:r>
              <a:rPr lang="en-US" sz="2400" b="1" i="1" err="1">
                <a:solidFill>
                  <a:srgbClr val="0000FF"/>
                </a:solidFill>
                <a:latin typeface="Arial" panose="020B0604020202020204"/>
                <a:cs typeface="Times New Roman" panose="02020603050405020304"/>
              </a:rPr>
              <a:t>Interfață</a:t>
            </a:r>
            <a:r>
              <a:rPr lang="en-US" sz="2400" b="1" i="1">
                <a:solidFill>
                  <a:srgbClr val="0000FF"/>
                </a:solidFill>
                <a:latin typeface="Arial" panose="020B0604020202020204"/>
                <a:cs typeface="Times New Roman" panose="02020603050405020304"/>
              </a:rPr>
              <a:t> non-</a:t>
            </a:r>
            <a:r>
              <a:rPr lang="en-US" sz="2400" b="1" i="1" err="1">
                <a:solidFill>
                  <a:srgbClr val="0000FF"/>
                </a:solidFill>
                <a:latin typeface="Arial" panose="020B0604020202020204"/>
                <a:cs typeface="Times New Roman" panose="02020603050405020304"/>
              </a:rPr>
              <a:t>virtuală</a:t>
            </a:r>
            <a:r>
              <a:rPr lang="en-US" sz="2400" b="1" i="1">
                <a:solidFill>
                  <a:srgbClr val="0000FF"/>
                </a:solidFill>
                <a:latin typeface="Arial" panose="020B0604020202020204"/>
                <a:cs typeface="Times New Roman" panose="02020603050405020304"/>
              </a:rPr>
              <a:t> (NVI)</a:t>
            </a:r>
            <a:endParaRPr lang="en-US" err="1"/>
          </a:p>
          <a:p>
            <a:pPr>
              <a:defRPr/>
            </a:pPr>
            <a:endParaRPr lang="vi-VN" sz="1800">
              <a:latin typeface="Arial" panose="020B0604020202020204"/>
              <a:cs typeface="Arial" panose="020B0604020202020204"/>
            </a:endParaRPr>
          </a:p>
          <a:p>
            <a:pPr>
              <a:defRPr/>
            </a:pPr>
            <a:r>
              <a:rPr lang="vi-VN" sz="1800" err="1">
                <a:latin typeface="Arial" panose="020B0604020202020204"/>
                <a:cs typeface="Arial" panose="020B0604020202020204"/>
              </a:rPr>
              <a:t>Exemplu</a:t>
            </a:r>
            <a:r>
              <a:rPr lang="vi-VN" sz="1800">
                <a:latin typeface="Arial" panose="020B0604020202020204"/>
                <a:cs typeface="Arial" panose="020B0604020202020204"/>
              </a:rPr>
              <a:t> cu NVI: </a:t>
            </a:r>
            <a:r>
              <a:rPr lang="vi-VN" sz="1800" err="1">
                <a:latin typeface="Arial" panose="020B0604020202020204"/>
                <a:cs typeface="Arial" panose="020B0604020202020204"/>
              </a:rPr>
              <a:t>mutăm</a:t>
            </a:r>
            <a:r>
              <a:rPr lang="vi-VN" sz="1800">
                <a:latin typeface="Arial" panose="020B0604020202020204"/>
                <a:cs typeface="Arial" panose="020B0604020202020204"/>
              </a:rPr>
              <a:t> </a:t>
            </a:r>
            <a:r>
              <a:rPr lang="vi-VN" sz="1800" err="1">
                <a:latin typeface="Arial" panose="020B0604020202020204"/>
                <a:cs typeface="Arial" panose="020B0604020202020204"/>
              </a:rPr>
              <a:t>partea</a:t>
            </a:r>
            <a:r>
              <a:rPr lang="vi-VN" sz="1800">
                <a:latin typeface="Arial" panose="020B0604020202020204"/>
                <a:cs typeface="Arial" panose="020B0604020202020204"/>
              </a:rPr>
              <a:t> </a:t>
            </a:r>
            <a:r>
              <a:rPr lang="vi-VN" sz="1800" err="1">
                <a:latin typeface="Arial" panose="020B0604020202020204"/>
                <a:cs typeface="Arial" panose="020B0604020202020204"/>
              </a:rPr>
              <a:t>comună</a:t>
            </a:r>
            <a:r>
              <a:rPr lang="vi-VN" sz="1800">
                <a:latin typeface="Arial" panose="020B0604020202020204"/>
                <a:cs typeface="Arial" panose="020B0604020202020204"/>
              </a:rPr>
              <a:t> </a:t>
            </a:r>
            <a:r>
              <a:rPr lang="vi-VN" sz="1800" err="1">
                <a:latin typeface="Arial" panose="020B0604020202020204"/>
                <a:cs typeface="Arial" panose="020B0604020202020204"/>
              </a:rPr>
              <a:t>în</a:t>
            </a:r>
            <a:r>
              <a:rPr lang="vi-VN" sz="1800">
                <a:latin typeface="Arial" panose="020B0604020202020204"/>
                <a:cs typeface="Arial" panose="020B0604020202020204"/>
              </a:rPr>
              <a:t> </a:t>
            </a:r>
            <a:r>
              <a:rPr lang="vi-VN" sz="1800" err="1">
                <a:latin typeface="Arial" panose="020B0604020202020204"/>
                <a:cs typeface="Arial" panose="020B0604020202020204"/>
              </a:rPr>
              <a:t>clasa</a:t>
            </a:r>
            <a:r>
              <a:rPr lang="vi-VN" sz="1800">
                <a:latin typeface="Arial" panose="020B0604020202020204"/>
                <a:cs typeface="Arial" panose="020B0604020202020204"/>
              </a:rPr>
              <a:t> de </a:t>
            </a:r>
            <a:r>
              <a:rPr lang="vi-VN" sz="1800" err="1">
                <a:latin typeface="Arial" panose="020B0604020202020204"/>
                <a:cs typeface="Arial" panose="020B0604020202020204"/>
              </a:rPr>
              <a:t>bază</a:t>
            </a:r>
            <a:r>
              <a:rPr lang="vi-VN" sz="1800">
                <a:latin typeface="Arial" panose="020B0604020202020204"/>
                <a:cs typeface="Arial" panose="020B0604020202020204"/>
              </a:rPr>
              <a:t>, </a:t>
            </a:r>
            <a:r>
              <a:rPr lang="vi-VN" sz="1800" err="1">
                <a:latin typeface="Arial" panose="020B0604020202020204"/>
                <a:cs typeface="Arial" panose="020B0604020202020204"/>
              </a:rPr>
              <a:t>iar</a:t>
            </a:r>
            <a:r>
              <a:rPr lang="vi-VN" sz="1800">
                <a:latin typeface="Arial" panose="020B0604020202020204"/>
                <a:cs typeface="Arial" panose="020B0604020202020204"/>
              </a:rPr>
              <a:t> </a:t>
            </a:r>
            <a:r>
              <a:rPr lang="vi-VN" sz="1800" err="1">
                <a:latin typeface="Arial" panose="020B0604020202020204"/>
                <a:cs typeface="Arial" panose="020B0604020202020204"/>
              </a:rPr>
              <a:t>derivatele</a:t>
            </a:r>
            <a:r>
              <a:rPr lang="vi-VN" sz="1800">
                <a:latin typeface="Arial" panose="020B0604020202020204"/>
                <a:cs typeface="Arial" panose="020B0604020202020204"/>
              </a:rPr>
              <a:t> </a:t>
            </a:r>
            <a:r>
              <a:rPr lang="vi-VN" sz="1800" err="1">
                <a:latin typeface="Arial" panose="020B0604020202020204"/>
                <a:cs typeface="Arial" panose="020B0604020202020204"/>
              </a:rPr>
              <a:t>suprascriu</a:t>
            </a:r>
            <a:r>
              <a:rPr lang="vi-VN" sz="1800">
                <a:latin typeface="Arial" panose="020B0604020202020204"/>
                <a:cs typeface="Arial" panose="020B0604020202020204"/>
              </a:rPr>
              <a:t> </a:t>
            </a:r>
            <a:r>
              <a:rPr lang="vi-VN" sz="1800" err="1">
                <a:latin typeface="Arial" panose="020B0604020202020204"/>
                <a:cs typeface="Arial" panose="020B0604020202020204"/>
              </a:rPr>
              <a:t>strict</a:t>
            </a:r>
            <a:r>
              <a:rPr lang="vi-VN" sz="1800">
                <a:latin typeface="Arial" panose="020B0604020202020204"/>
                <a:cs typeface="Arial" panose="020B0604020202020204"/>
              </a:rPr>
              <a:t> </a:t>
            </a:r>
            <a:r>
              <a:rPr lang="vi-VN" sz="1800" err="1">
                <a:latin typeface="Arial" panose="020B0604020202020204"/>
                <a:cs typeface="Arial" panose="020B0604020202020204"/>
              </a:rPr>
              <a:t>partea</a:t>
            </a:r>
            <a:r>
              <a:rPr lang="vi-VN" sz="1800">
                <a:latin typeface="Arial" panose="020B0604020202020204"/>
                <a:cs typeface="Arial" panose="020B0604020202020204"/>
              </a:rPr>
              <a:t> </a:t>
            </a:r>
            <a:r>
              <a:rPr lang="vi-VN" sz="1800" err="1">
                <a:latin typeface="Arial" panose="020B0604020202020204"/>
                <a:cs typeface="Arial" panose="020B0604020202020204"/>
              </a:rPr>
              <a:t>care</a:t>
            </a:r>
            <a:r>
              <a:rPr lang="vi-VN" sz="1800">
                <a:latin typeface="Arial" panose="020B0604020202020204"/>
                <a:cs typeface="Arial" panose="020B0604020202020204"/>
              </a:rPr>
              <a:t> </a:t>
            </a:r>
            <a:r>
              <a:rPr lang="vi-VN" sz="1800" err="1">
                <a:latin typeface="Arial" panose="020B0604020202020204"/>
                <a:cs typeface="Arial" panose="020B0604020202020204"/>
              </a:rPr>
              <a:t>diferă</a:t>
            </a:r>
            <a:r>
              <a:rPr lang="vi-VN" sz="1800">
                <a:latin typeface="Arial" panose="020B0604020202020204"/>
                <a:cs typeface="Arial" panose="020B0604020202020204"/>
              </a:rPr>
              <a:t>.</a:t>
            </a:r>
            <a:endParaRPr lang="vi-VN" sz="1800" err="1"/>
          </a:p>
          <a:p>
            <a:pPr>
              <a:defRPr/>
            </a:pPr>
            <a:endParaRPr lang="en-US" sz="2000"/>
          </a:p>
          <a:p>
            <a:pPr>
              <a:defRPr/>
            </a:pP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class</a:t>
            </a:r>
            <a:r>
              <a:rPr lang="en-US" sz="2000" b="1">
                <a:latin typeface="Times New Roman" panose="02020603050405020304"/>
                <a:cs typeface="Times New Roman" panose="02020603050405020304"/>
              </a:rPr>
              <a:t> </a:t>
            </a:r>
            <a:r>
              <a:rPr lang="en-US" sz="2000">
                <a:latin typeface="Times New Roman" panose="02020603050405020304"/>
                <a:cs typeface="Times New Roman" panose="02020603050405020304"/>
              </a:rPr>
              <a:t>Instrument</a:t>
            </a:r>
            <a:r>
              <a:rPr lang="en-US" sz="2000" b="1">
                <a:latin typeface="Times New Roman" panose="02020603050405020304"/>
                <a:cs typeface="Times New Roman" panose="02020603050405020304"/>
              </a:rPr>
              <a:t> </a:t>
            </a:r>
            <a:r>
              <a:rPr lang="en-US" sz="2000" b="1">
                <a:solidFill>
                  <a:srgbClr val="800080"/>
                </a:solidFill>
                <a:latin typeface="Times New Roman" panose="02020603050405020304"/>
                <a:cs typeface="Times New Roman" panose="02020603050405020304"/>
              </a:rPr>
              <a:t>{</a:t>
            </a:r>
            <a:endParaRPr lang="en-US" sz="2000">
              <a:solidFill>
                <a:srgbClr val="800080"/>
              </a:solidFill>
              <a:latin typeface="Times New Roman" panose="02020603050405020304"/>
              <a:cs typeface="Times New Roman" panose="02020603050405020304"/>
            </a:endParaRPr>
          </a:p>
          <a:p>
            <a:pPr>
              <a:defRPr/>
            </a:pP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public:</a:t>
            </a:r>
            <a:endParaRPr lang="en-US" sz="2000">
              <a:solidFill>
                <a:srgbClr val="800000"/>
              </a:solidFill>
              <a:latin typeface="Times New Roman" panose="02020603050405020304"/>
              <a:cs typeface="Times New Roman" panose="02020603050405020304"/>
            </a:endParaRPr>
          </a:p>
          <a:p>
            <a:pPr>
              <a:defRPr/>
            </a:pP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    virtual</a:t>
            </a:r>
            <a:r>
              <a:rPr lang="en-US" sz="2000">
                <a:latin typeface="Times New Roman" panose="02020603050405020304"/>
                <a:cs typeface="Times New Roman" panose="02020603050405020304"/>
              </a:rPr>
              <a:t> </a:t>
            </a:r>
            <a:r>
              <a:rPr lang="en-US" sz="2000" b="1">
                <a:solidFill>
                  <a:srgbClr val="808030"/>
                </a:solidFill>
                <a:latin typeface="Times New Roman" panose="02020603050405020304"/>
                <a:cs typeface="Times New Roman" panose="02020603050405020304"/>
              </a:rPr>
              <a:t>~</a:t>
            </a:r>
            <a:r>
              <a:rPr lang="en-US" sz="2000">
                <a:latin typeface="Times New Roman" panose="02020603050405020304"/>
                <a:cs typeface="Times New Roman" panose="02020603050405020304"/>
              </a:rPr>
              <a:t>Instrument</a:t>
            </a:r>
            <a:r>
              <a:rPr lang="en-US" sz="2000" b="1">
                <a:solidFill>
                  <a:srgbClr val="808030"/>
                </a:solidFill>
                <a:latin typeface="Times New Roman" panose="02020603050405020304"/>
                <a:cs typeface="Times New Roman" panose="02020603050405020304"/>
              </a:rPr>
              <a:t>()</a:t>
            </a:r>
            <a:r>
              <a:rPr lang="en-US" sz="2000" b="1">
                <a:latin typeface="Times New Roman" panose="02020603050405020304"/>
                <a:cs typeface="Times New Roman" panose="02020603050405020304"/>
              </a:rPr>
              <a:t> </a:t>
            </a:r>
            <a:r>
              <a:rPr lang="en-US" sz="2000" b="1">
                <a:solidFill>
                  <a:srgbClr val="808030"/>
                </a:solidFill>
                <a:latin typeface="Times New Roman" panose="02020603050405020304"/>
                <a:cs typeface="Times New Roman" panose="02020603050405020304"/>
              </a:rPr>
              <a:t>=</a:t>
            </a:r>
            <a:r>
              <a:rPr lang="en-US" sz="2000" b="1">
                <a:latin typeface="Times New Roman" panose="02020603050405020304"/>
                <a:cs typeface="Times New Roman" panose="02020603050405020304"/>
              </a:rPr>
              <a:t> default</a:t>
            </a:r>
            <a:r>
              <a:rPr lang="en-US" sz="2000" b="1">
                <a:solidFill>
                  <a:srgbClr val="800080"/>
                </a:solidFill>
                <a:latin typeface="Times New Roman" panose="02020603050405020304"/>
                <a:cs typeface="Times New Roman" panose="02020603050405020304"/>
              </a:rPr>
              <a:t>;</a:t>
            </a:r>
            <a:endParaRPr lang="en-US"/>
          </a:p>
          <a:p>
            <a:pPr>
              <a:defRPr/>
            </a:pPr>
            <a:r>
              <a:rPr lang="en-US" sz="2000" b="1">
                <a:solidFill>
                  <a:srgbClr val="800080"/>
                </a:solidFill>
                <a:latin typeface="Times New Roman" panose="02020603050405020304"/>
                <a:cs typeface="Times New Roman" panose="02020603050405020304"/>
              </a:rPr>
              <a:t>    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void perform(int </a:t>
            </a:r>
            <a:r>
              <a:rPr lang="en-US" sz="2000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note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) const {</a:t>
            </a:r>
            <a:endParaRPr lang="en-US" sz="2000">
              <a:solidFill>
                <a:srgbClr val="800000"/>
              </a:solidFill>
              <a:latin typeface="Times New Roman" panose="02020603050405020304"/>
              <a:cs typeface="Times New Roman" panose="02020603050405020304"/>
            </a:endParaRPr>
          </a:p>
          <a:p>
            <a:pPr>
              <a:defRPr/>
            </a:pP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        </a:t>
            </a:r>
            <a:r>
              <a:rPr lang="en-US" sz="2000" b="1" err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readNote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lang="en-US" sz="2000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note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);    prepare();    play(</a:t>
            </a:r>
            <a:r>
              <a:rPr lang="en-US" sz="2000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note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);    rest(</a:t>
            </a:r>
            <a:r>
              <a:rPr lang="en-US" sz="2000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10ms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);</a:t>
            </a:r>
            <a:endParaRPr lang="en-US" sz="2000">
              <a:solidFill>
                <a:srgbClr val="800000"/>
              </a:solidFill>
              <a:latin typeface="Times New Roman" panose="02020603050405020304"/>
              <a:cs typeface="Times New Roman" panose="02020603050405020304"/>
            </a:endParaRPr>
          </a:p>
          <a:p>
            <a:pPr>
              <a:defRPr/>
            </a:pP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}</a:t>
            </a:r>
            <a:endParaRPr lang="en-US"/>
          </a:p>
          <a:p>
            <a:pPr>
              <a:defRPr/>
            </a:pP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private:</a:t>
            </a:r>
            <a:endParaRPr lang="en-US"/>
          </a:p>
          <a:p>
            <a:pPr>
              <a:defRPr/>
            </a:pP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    virtual void</a:t>
            </a:r>
            <a:r>
              <a:rPr lang="en-US" sz="2000" b="1">
                <a:latin typeface="Times New Roman" panose="02020603050405020304"/>
                <a:cs typeface="Times New Roman" panose="02020603050405020304"/>
              </a:rPr>
              <a:t> </a:t>
            </a:r>
            <a:r>
              <a:rPr lang="en-US" sz="2000">
                <a:latin typeface="Times New Roman" panose="02020603050405020304"/>
                <a:cs typeface="Times New Roman" panose="02020603050405020304"/>
              </a:rPr>
              <a:t>play</a:t>
            </a:r>
            <a:r>
              <a:rPr lang="en-US" sz="2000" b="1">
                <a:solidFill>
                  <a:srgbClr val="808030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lang="en-US" sz="2000">
                <a:latin typeface="Times New Roman" panose="02020603050405020304"/>
                <a:cs typeface="Times New Roman" panose="02020603050405020304"/>
              </a:rPr>
              <a:t>int</a:t>
            </a:r>
            <a:r>
              <a:rPr lang="en-US" sz="2000" b="1">
                <a:solidFill>
                  <a:srgbClr val="808030"/>
                </a:solidFill>
                <a:latin typeface="Times New Roman" panose="02020603050405020304"/>
                <a:cs typeface="Times New Roman" panose="02020603050405020304"/>
              </a:rPr>
              <a:t>)</a:t>
            </a:r>
            <a:r>
              <a:rPr lang="en-US" sz="2000" b="1">
                <a:latin typeface="Times New Roman" panose="02020603050405020304"/>
                <a:cs typeface="Times New Roman" panose="02020603050405020304"/>
              </a:rPr>
              <a:t> 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const {} </a:t>
            </a:r>
            <a:r>
              <a:rPr lang="en-US" sz="2000">
                <a:solidFill>
                  <a:srgbClr val="800080"/>
                </a:solidFill>
                <a:latin typeface="Times New Roman" panose="02020603050405020304"/>
                <a:cs typeface="Times New Roman" panose="02020603050405020304"/>
              </a:rPr>
              <a:t>};</a:t>
            </a:r>
            <a:endParaRPr lang="en-US"/>
          </a:p>
          <a:p>
            <a:pPr>
              <a:defRPr/>
            </a:pPr>
            <a:endParaRPr lang="en-US" sz="2000" b="1">
              <a:solidFill>
                <a:srgbClr val="800000"/>
              </a:solidFill>
              <a:latin typeface="Times New Roman" panose="02020603050405020304"/>
              <a:cs typeface="Times New Roman" panose="02020603050405020304"/>
            </a:endParaRPr>
          </a:p>
          <a:p>
            <a:pPr>
              <a:defRPr/>
            </a:pP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class</a:t>
            </a:r>
            <a:r>
              <a:rPr lang="en-US" sz="2000" b="1">
                <a:latin typeface="Times New Roman" panose="02020603050405020304"/>
                <a:cs typeface="Times New Roman" panose="02020603050405020304"/>
              </a:rPr>
              <a:t> </a:t>
            </a:r>
            <a:r>
              <a:rPr lang="en-US" sz="2000">
                <a:latin typeface="Times New Roman" panose="02020603050405020304"/>
                <a:cs typeface="Times New Roman" panose="02020603050405020304"/>
              </a:rPr>
              <a:t>Wind </a:t>
            </a:r>
            <a:r>
              <a:rPr lang="en-US" sz="2000" b="1">
                <a:solidFill>
                  <a:srgbClr val="800080"/>
                </a:solidFill>
                <a:latin typeface="Times New Roman" panose="02020603050405020304"/>
                <a:cs typeface="Times New Roman" panose="02020603050405020304"/>
              </a:rPr>
              <a:t>:</a:t>
            </a:r>
            <a:r>
              <a:rPr lang="en-US" sz="2000" b="1">
                <a:latin typeface="Times New Roman" panose="02020603050405020304"/>
                <a:cs typeface="Times New Roman" panose="02020603050405020304"/>
              </a:rPr>
              <a:t> 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public</a:t>
            </a:r>
            <a:r>
              <a:rPr lang="en-US" sz="2000" b="1">
                <a:latin typeface="Times New Roman" panose="02020603050405020304"/>
                <a:cs typeface="Times New Roman" panose="02020603050405020304"/>
              </a:rPr>
              <a:t> </a:t>
            </a:r>
            <a:r>
              <a:rPr lang="en-US" sz="2000">
                <a:latin typeface="Times New Roman" panose="02020603050405020304"/>
                <a:cs typeface="Times New Roman" panose="02020603050405020304"/>
              </a:rPr>
              <a:t>Instrument</a:t>
            </a:r>
            <a:r>
              <a:rPr lang="en-US" sz="2000" b="1">
                <a:latin typeface="Times New Roman" panose="02020603050405020304"/>
                <a:cs typeface="Times New Roman" panose="02020603050405020304"/>
              </a:rPr>
              <a:t> </a:t>
            </a:r>
            <a:r>
              <a:rPr lang="en-US" sz="2000" b="1">
                <a:solidFill>
                  <a:srgbClr val="800080"/>
                </a:solidFill>
                <a:latin typeface="Times New Roman" panose="02020603050405020304"/>
                <a:cs typeface="Times New Roman" panose="02020603050405020304"/>
              </a:rPr>
              <a:t>{</a:t>
            </a:r>
            <a:endParaRPr lang="en-US" sz="2000">
              <a:solidFill>
                <a:srgbClr val="800080"/>
              </a:solidFill>
              <a:latin typeface="Times New Roman" panose="02020603050405020304"/>
              <a:cs typeface="Times New Roman" panose="02020603050405020304"/>
            </a:endParaRPr>
          </a:p>
          <a:p>
            <a:pPr>
              <a:defRPr/>
            </a:pPr>
            <a:r>
              <a:rPr lang="en-US" sz="2000" b="1">
                <a:solidFill>
                  <a:srgbClr val="800080"/>
                </a:solidFill>
                <a:latin typeface="Times New Roman" panose="02020603050405020304"/>
                <a:cs typeface="Times New Roman" panose="02020603050405020304"/>
              </a:rPr>
              <a:t>public:</a:t>
            </a:r>
            <a:endParaRPr lang="en-US" sz="2000">
              <a:solidFill>
                <a:srgbClr val="800080"/>
              </a:solidFill>
              <a:latin typeface="Times New Roman" panose="02020603050405020304"/>
              <a:cs typeface="Times New Roman" panose="02020603050405020304"/>
            </a:endParaRPr>
          </a:p>
          <a:p>
            <a:pPr>
              <a:defRPr/>
            </a:pP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    void</a:t>
            </a:r>
            <a:r>
              <a:rPr lang="en-US" sz="2000" b="1">
                <a:latin typeface="Times New Roman" panose="02020603050405020304"/>
                <a:cs typeface="Times New Roman" panose="02020603050405020304"/>
              </a:rPr>
              <a:t> </a:t>
            </a:r>
            <a:r>
              <a:rPr lang="en-US" sz="2000">
                <a:latin typeface="Times New Roman" panose="02020603050405020304"/>
                <a:cs typeface="Times New Roman" panose="02020603050405020304"/>
              </a:rPr>
              <a:t>play</a:t>
            </a:r>
            <a:r>
              <a:rPr lang="en-US" sz="2000" b="1">
                <a:solidFill>
                  <a:srgbClr val="808030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lang="en-US" sz="2000">
                <a:latin typeface="Times New Roman" panose="02020603050405020304"/>
                <a:cs typeface="Times New Roman" panose="02020603050405020304"/>
              </a:rPr>
              <a:t>int note</a:t>
            </a:r>
            <a:r>
              <a:rPr lang="en-US" sz="2000" b="1">
                <a:solidFill>
                  <a:srgbClr val="808030"/>
                </a:solidFill>
                <a:latin typeface="Times New Roman" panose="02020603050405020304"/>
                <a:cs typeface="Times New Roman" panose="02020603050405020304"/>
              </a:rPr>
              <a:t>)</a:t>
            </a:r>
            <a:r>
              <a:rPr lang="en-US" sz="2000" b="1">
                <a:latin typeface="Times New Roman" panose="02020603050405020304"/>
                <a:cs typeface="Times New Roman" panose="02020603050405020304"/>
              </a:rPr>
              <a:t> 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const override {</a:t>
            </a:r>
            <a:endParaRPr lang="en-US" sz="2000">
              <a:solidFill>
                <a:srgbClr val="800080"/>
              </a:solidFill>
              <a:latin typeface="Times New Roman" panose="02020603050405020304"/>
              <a:cs typeface="Times New Roman" panose="02020603050405020304"/>
            </a:endParaRPr>
          </a:p>
          <a:p>
            <a:pPr>
              <a:defRPr/>
            </a:pP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        std::</a:t>
            </a:r>
            <a:r>
              <a:rPr lang="en-US" sz="2000" b="1" err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cout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 &lt;&lt; "play wind\n";</a:t>
            </a:r>
          </a:p>
          <a:p>
            <a:pPr>
              <a:defRPr/>
            </a:pP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    }</a:t>
            </a:r>
            <a:endParaRPr lang="en-US" sz="2000">
              <a:solidFill>
                <a:srgbClr val="800080"/>
              </a:solidFill>
              <a:latin typeface="Times New Roman" panose="02020603050405020304"/>
              <a:cs typeface="Times New Roman" panose="02020603050405020304"/>
            </a:endParaRPr>
          </a:p>
          <a:p>
            <a:pPr>
              <a:defRPr/>
            </a:pPr>
            <a:r>
              <a:rPr lang="en-US" sz="2000" b="1">
                <a:solidFill>
                  <a:srgbClr val="800080"/>
                </a:solidFill>
                <a:latin typeface="Times New Roman" panose="02020603050405020304"/>
                <a:cs typeface="Times New Roman" panose="02020603050405020304"/>
              </a:rPr>
              <a:t>};</a:t>
            </a:r>
            <a:endParaRPr lang="en-US" sz="2000">
              <a:solidFill>
                <a:srgbClr val="800080"/>
              </a:solidFill>
              <a:latin typeface="Times New Roman" panose="02020603050405020304"/>
              <a:cs typeface="Times New Roman" panose="02020603050405020304"/>
            </a:endParaRPr>
          </a:p>
          <a:p>
            <a:pPr>
              <a:defRPr/>
            </a:pPr>
            <a:endParaRPr lang="en-US" sz="2000" b="1">
              <a:solidFill>
                <a:srgbClr val="80008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Google Shape;598;p57"/>
          <p:cNvSpPr>
            <a:spLocks noChangeArrowheads="1"/>
          </p:cNvSpPr>
          <p:nvPr/>
        </p:nvSpPr>
        <p:spPr bwMode="auto">
          <a:xfrm>
            <a:off x="2332235" y="827088"/>
            <a:ext cx="5524511" cy="42504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10075" rIns="0" bIns="10075" anchor="t"/>
          <a:lstStyle/>
          <a:p>
            <a:pPr algn="ctr">
              <a:buClr>
                <a:srgbClr val="000000"/>
              </a:buClr>
              <a:buSzPts val="2000"/>
              <a:buFont typeface="Arial" panose="020B0604020202020204" pitchFamily="34" charset="0"/>
              <a:buNone/>
            </a:pPr>
            <a:r>
              <a:rPr lang="en-US" sz="2000" b="1">
                <a:latin typeface="Arial" panose="020B0604020202020204"/>
                <a:cs typeface="Arial" panose="020B0604020202020204"/>
              </a:rPr>
              <a:t>1. </a:t>
            </a:r>
            <a:r>
              <a:rPr lang="en-US" sz="2000" b="1" err="1">
                <a:latin typeface="Arial" panose="020B0604020202020204"/>
                <a:cs typeface="Arial" panose="020B0604020202020204"/>
              </a:rPr>
              <a:t>Moștenire</a:t>
            </a:r>
            <a:r>
              <a:rPr lang="en-US" sz="2000" b="1">
                <a:latin typeface="Arial" panose="020B0604020202020204"/>
                <a:cs typeface="Arial" panose="020B0604020202020204"/>
              </a:rPr>
              <a:t>, </a:t>
            </a:r>
            <a:r>
              <a:rPr lang="en-US" sz="2000" b="1" err="1">
                <a:latin typeface="Arial" panose="020B0604020202020204"/>
                <a:cs typeface="Arial" panose="020B0604020202020204"/>
              </a:rPr>
              <a:t>funcții</a:t>
            </a:r>
            <a:r>
              <a:rPr lang="en-US" sz="2000" b="1">
                <a:latin typeface="Arial" panose="020B0604020202020204"/>
                <a:cs typeface="Arial" panose="020B0604020202020204"/>
              </a:rPr>
              <a:t> </a:t>
            </a:r>
            <a:r>
              <a:rPr lang="en-US" sz="2000" b="1" err="1">
                <a:latin typeface="Arial" panose="020B0604020202020204"/>
                <a:cs typeface="Arial" panose="020B0604020202020204"/>
              </a:rPr>
              <a:t>virtuale</a:t>
            </a:r>
            <a:endParaRPr lang="en-US" sz="2000" b="1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Google Shape;808;p74"/>
          <p:cNvSpPr txBox="1">
            <a:spLocks noChangeArrowheads="1"/>
          </p:cNvSpPr>
          <p:nvPr/>
        </p:nvSpPr>
        <p:spPr bwMode="auto">
          <a:xfrm>
            <a:off x="5095942" y="5303311"/>
            <a:ext cx="4372514" cy="2115116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lIns="91425" tIns="91425" rIns="91425" bIns="91425" anchor="t"/>
          <a:lstStyle/>
          <a:p>
            <a:pPr>
              <a:defRPr/>
            </a:pP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class</a:t>
            </a:r>
            <a:r>
              <a:rPr lang="en-US" sz="2000" b="1">
                <a:latin typeface="Times New Roman" panose="02020603050405020304"/>
                <a:cs typeface="Times New Roman" panose="02020603050405020304"/>
              </a:rPr>
              <a:t> </a:t>
            </a:r>
            <a:r>
              <a:rPr lang="en-US" sz="2000">
                <a:latin typeface="Times New Roman" panose="02020603050405020304"/>
                <a:cs typeface="Times New Roman" panose="02020603050405020304"/>
              </a:rPr>
              <a:t>String </a:t>
            </a:r>
            <a:r>
              <a:rPr lang="en-US" sz="2000" b="1">
                <a:solidFill>
                  <a:srgbClr val="800080"/>
                </a:solidFill>
                <a:latin typeface="Times New Roman" panose="02020603050405020304"/>
                <a:cs typeface="Times New Roman" panose="02020603050405020304"/>
              </a:rPr>
              <a:t>:</a:t>
            </a:r>
            <a:r>
              <a:rPr lang="en-US" sz="2000" b="1">
                <a:latin typeface="Times New Roman" panose="02020603050405020304"/>
                <a:cs typeface="Times New Roman" panose="02020603050405020304"/>
              </a:rPr>
              <a:t> 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public</a:t>
            </a:r>
            <a:r>
              <a:rPr lang="en-US" sz="2000" b="1">
                <a:latin typeface="Times New Roman" panose="02020603050405020304"/>
                <a:cs typeface="Times New Roman" panose="02020603050405020304"/>
              </a:rPr>
              <a:t> </a:t>
            </a:r>
            <a:r>
              <a:rPr lang="en-US" sz="2000">
                <a:latin typeface="Times New Roman" panose="02020603050405020304"/>
                <a:cs typeface="Times New Roman" panose="02020603050405020304"/>
              </a:rPr>
              <a:t>Instrument</a:t>
            </a:r>
            <a:r>
              <a:rPr lang="en-US" sz="2000" b="1">
                <a:latin typeface="Times New Roman" panose="02020603050405020304"/>
                <a:cs typeface="Times New Roman" panose="02020603050405020304"/>
              </a:rPr>
              <a:t> </a:t>
            </a:r>
            <a:r>
              <a:rPr lang="en-US" sz="2000" b="1">
                <a:solidFill>
                  <a:srgbClr val="800080"/>
                </a:solidFill>
                <a:latin typeface="Times New Roman" panose="02020603050405020304"/>
                <a:cs typeface="Times New Roman" panose="02020603050405020304"/>
              </a:rPr>
              <a:t>{</a:t>
            </a:r>
            <a:endParaRPr lang="en-US" sz="2000">
              <a:solidFill>
                <a:srgbClr val="800080"/>
              </a:solidFill>
              <a:latin typeface="Times New Roman" panose="02020603050405020304"/>
              <a:cs typeface="Times New Roman" panose="02020603050405020304"/>
            </a:endParaRPr>
          </a:p>
          <a:p>
            <a:pPr>
              <a:defRPr/>
            </a:pPr>
            <a:r>
              <a:rPr lang="en-US" sz="2000" b="1">
                <a:solidFill>
                  <a:srgbClr val="800080"/>
                </a:solidFill>
                <a:latin typeface="Times New Roman" panose="02020603050405020304"/>
                <a:cs typeface="Times New Roman" panose="02020603050405020304"/>
              </a:rPr>
              <a:t>public:</a:t>
            </a:r>
            <a:endParaRPr lang="en-US" sz="2000">
              <a:solidFill>
                <a:srgbClr val="800080"/>
              </a:solidFill>
              <a:latin typeface="Times New Roman" panose="02020603050405020304"/>
              <a:cs typeface="Times New Roman" panose="02020603050405020304"/>
            </a:endParaRPr>
          </a:p>
          <a:p>
            <a:pPr>
              <a:defRPr/>
            </a:pP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    void</a:t>
            </a:r>
            <a:r>
              <a:rPr lang="en-US" sz="2000" b="1">
                <a:latin typeface="Times New Roman" panose="02020603050405020304"/>
                <a:cs typeface="Times New Roman" panose="02020603050405020304"/>
              </a:rPr>
              <a:t> </a:t>
            </a:r>
            <a:r>
              <a:rPr lang="en-US" sz="2000">
                <a:latin typeface="Times New Roman" panose="02020603050405020304"/>
                <a:cs typeface="Times New Roman" panose="02020603050405020304"/>
              </a:rPr>
              <a:t>play</a:t>
            </a:r>
            <a:r>
              <a:rPr lang="en-US" sz="2000" b="1">
                <a:solidFill>
                  <a:srgbClr val="808030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lang="en-US" sz="2000">
                <a:latin typeface="Times New Roman" panose="02020603050405020304"/>
                <a:cs typeface="Times New Roman" panose="02020603050405020304"/>
              </a:rPr>
              <a:t>int note</a:t>
            </a:r>
            <a:r>
              <a:rPr lang="en-US" sz="2000" b="1">
                <a:solidFill>
                  <a:srgbClr val="808030"/>
                </a:solidFill>
                <a:latin typeface="Times New Roman" panose="02020603050405020304"/>
                <a:cs typeface="Times New Roman" panose="02020603050405020304"/>
              </a:rPr>
              <a:t>)</a:t>
            </a:r>
            <a:r>
              <a:rPr lang="en-US" sz="2000" b="1">
                <a:latin typeface="Times New Roman" panose="02020603050405020304"/>
                <a:cs typeface="Times New Roman" panose="02020603050405020304"/>
              </a:rPr>
              <a:t> 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const override {</a:t>
            </a:r>
            <a:endParaRPr lang="en-US" sz="2000">
              <a:solidFill>
                <a:srgbClr val="800080"/>
              </a:solidFill>
              <a:latin typeface="Times New Roman" panose="02020603050405020304"/>
              <a:cs typeface="Times New Roman" panose="02020603050405020304"/>
            </a:endParaRPr>
          </a:p>
          <a:p>
            <a:pPr>
              <a:defRPr/>
            </a:pP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        std::</a:t>
            </a:r>
            <a:r>
              <a:rPr lang="en-US" sz="2000" b="1" err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cout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 &lt;&lt; "play string\n";</a:t>
            </a:r>
          </a:p>
          <a:p>
            <a:pPr>
              <a:defRPr/>
            </a:pP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    }</a:t>
            </a:r>
            <a:endParaRPr lang="en-US" sz="2000">
              <a:solidFill>
                <a:srgbClr val="800080"/>
              </a:solidFill>
              <a:latin typeface="Times New Roman" panose="02020603050405020304"/>
              <a:cs typeface="Times New Roman" panose="02020603050405020304"/>
            </a:endParaRPr>
          </a:p>
          <a:p>
            <a:pPr>
              <a:defRPr/>
            </a:pPr>
            <a:r>
              <a:rPr lang="en-US" sz="2000" b="1">
                <a:solidFill>
                  <a:srgbClr val="800080"/>
                </a:solidFill>
                <a:latin typeface="Times New Roman" panose="02020603050405020304"/>
                <a:cs typeface="Times New Roman" panose="02020603050405020304"/>
              </a:rPr>
              <a:t>};</a:t>
            </a:r>
            <a:endParaRPr lang="en-US" sz="2000">
              <a:solidFill>
                <a:srgbClr val="800080"/>
              </a:solidFill>
              <a:latin typeface="Times New Roman" panose="02020603050405020304"/>
              <a:cs typeface="Times New Roman" panose="02020603050405020304"/>
            </a:endParaRPr>
          </a:p>
          <a:p>
            <a:pPr>
              <a:defRPr/>
            </a:pPr>
            <a:endParaRPr lang="en-US" sz="2000" b="1">
              <a:solidFill>
                <a:srgbClr val="800080"/>
              </a:solidFill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Google Shape;375;p39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panose="020B0604020202020204" pitchFamily="34" charset="0"/>
              <a:buNone/>
            </a:pPr>
            <a:fld id="{D9D698EE-0EDA-416D-998B-ECC265604277}" type="slidenum">
              <a:rPr lang="en-US" sz="1500"/>
              <a:t>4</a:t>
            </a:fld>
            <a:endParaRPr lang="en-US" sz="1800"/>
          </a:p>
        </p:txBody>
      </p:sp>
      <p:sp>
        <p:nvSpPr>
          <p:cNvPr id="26627" name="Google Shape;376;p39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00800" tIns="50400" rIns="100800" bIns="50400" anchor="t"/>
          <a:lstStyle/>
          <a:p>
            <a:pPr>
              <a:lnSpc>
                <a:spcPct val="104000"/>
              </a:lnSpc>
            </a:pPr>
            <a:r>
              <a:rPr lang="en-US" sz="1800" b="1" err="1">
                <a:latin typeface="Arial" panose="020B0604020202020204"/>
                <a:cs typeface="Arial" panose="020B0604020202020204"/>
              </a:rPr>
              <a:t>Facultatea</a:t>
            </a:r>
            <a:r>
              <a:rPr lang="en-US" sz="1800" b="1">
                <a:latin typeface="Arial" panose="020B0604020202020204"/>
                <a:cs typeface="Arial" panose="020B0604020202020204"/>
              </a:rPr>
              <a:t> de </a:t>
            </a:r>
            <a:r>
              <a:rPr lang="en-US" sz="1800" b="1" err="1">
                <a:latin typeface="Arial" panose="020B0604020202020204"/>
                <a:cs typeface="Arial" panose="020B0604020202020204"/>
              </a:rPr>
              <a:t>Matematic</a:t>
            </a:r>
            <a:r>
              <a:rPr lang="vi-VN" sz="1800" b="1">
                <a:latin typeface="Arial" panose="020B0604020202020204"/>
                <a:cs typeface="Arial" panose="020B0604020202020204"/>
              </a:rPr>
              <a:t>ă</a:t>
            </a:r>
            <a:r>
              <a:rPr lang="en-US" sz="1800" b="1">
                <a:latin typeface="Arial" panose="020B0604020202020204"/>
                <a:cs typeface="Arial" panose="020B0604020202020204"/>
              </a:rPr>
              <a:t> </a:t>
            </a:r>
            <a:r>
              <a:rPr lang="en-US" sz="1800" b="1" err="1">
                <a:latin typeface="Arial" panose="020B0604020202020204"/>
                <a:cs typeface="Arial" panose="020B0604020202020204"/>
              </a:rPr>
              <a:t>și</a:t>
            </a:r>
            <a:r>
              <a:rPr lang="en-US" sz="1800" b="1">
                <a:latin typeface="Arial" panose="020B0604020202020204"/>
                <a:cs typeface="Arial" panose="020B0604020202020204"/>
              </a:rPr>
              <a:t> Informatic</a:t>
            </a:r>
            <a:r>
              <a:rPr lang="vi-VN" sz="1800" b="1">
                <a:latin typeface="Arial" panose="020B0604020202020204"/>
                <a:cs typeface="Arial" panose="020B0604020202020204"/>
              </a:rPr>
              <a:t>ă</a:t>
            </a:r>
            <a:r>
              <a:rPr lang="en-US" sz="1800" b="1">
                <a:latin typeface="Arial" panose="020B0604020202020204"/>
                <a:cs typeface="Arial" panose="020B0604020202020204"/>
              </a:rPr>
              <a:t> </a:t>
            </a:r>
            <a:r>
              <a:rPr lang="en-US" sz="1800" b="1" err="1">
                <a:latin typeface="Arial" panose="020B0604020202020204"/>
                <a:cs typeface="Arial" panose="020B0604020202020204"/>
              </a:rPr>
              <a:t>Universitatea</a:t>
            </a:r>
            <a:r>
              <a:rPr lang="en-US" sz="1800" b="1">
                <a:latin typeface="Arial" panose="020B0604020202020204"/>
                <a:cs typeface="Arial" panose="020B0604020202020204"/>
              </a:rPr>
              <a:t> din </a:t>
            </a:r>
            <a:r>
              <a:rPr lang="en-US" sz="1800" b="1" err="1">
                <a:latin typeface="Arial" panose="020B0604020202020204"/>
                <a:cs typeface="Arial" panose="020B0604020202020204"/>
              </a:rPr>
              <a:t>București</a:t>
            </a:r>
            <a:endParaRPr lang="en-US" sz="1800" err="1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26628" name="Google Shape;377;p39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9" name="Google Shape;378;p39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10075" rIns="0" bIns="10075" anchor="t"/>
          <a:lstStyle/>
          <a:p>
            <a:pPr algn="ctr"/>
            <a:r>
              <a:rPr lang="en-US" sz="2000" b="1">
                <a:latin typeface="Arial" panose="020B0604020202020204"/>
                <a:cs typeface="Arial" panose="020B0604020202020204"/>
              </a:rPr>
              <a:t>1. </a:t>
            </a:r>
            <a:r>
              <a:rPr lang="en-US" sz="2000" b="1" err="1">
                <a:latin typeface="Arial" panose="020B0604020202020204"/>
                <a:cs typeface="Arial" panose="020B0604020202020204"/>
              </a:rPr>
              <a:t>Moștenire</a:t>
            </a:r>
            <a:r>
              <a:rPr lang="en-US" sz="2000" b="1">
                <a:latin typeface="Arial" panose="020B0604020202020204"/>
                <a:cs typeface="Arial" panose="020B0604020202020204"/>
              </a:rPr>
              <a:t>, </a:t>
            </a:r>
            <a:r>
              <a:rPr lang="en-US" sz="2000" b="1" err="1">
                <a:latin typeface="Arial" panose="020B0604020202020204"/>
                <a:cs typeface="Arial" panose="020B0604020202020204"/>
              </a:rPr>
              <a:t>funcții</a:t>
            </a:r>
            <a:r>
              <a:rPr lang="en-US" sz="2000" b="1">
                <a:latin typeface="Arial" panose="020B0604020202020204"/>
                <a:cs typeface="Arial" panose="020B0604020202020204"/>
              </a:rPr>
              <a:t> </a:t>
            </a:r>
            <a:r>
              <a:rPr lang="en-US" sz="2000" b="1" err="1">
                <a:latin typeface="Arial" panose="020B0604020202020204"/>
                <a:cs typeface="Arial" panose="020B0604020202020204"/>
              </a:rPr>
              <a:t>virtuale</a:t>
            </a:r>
            <a:endParaRPr lang="en-US" err="1"/>
          </a:p>
        </p:txBody>
      </p:sp>
      <p:sp>
        <p:nvSpPr>
          <p:cNvPr id="379" name="Google Shape;379;p39"/>
          <p:cNvSpPr txBox="1"/>
          <p:nvPr/>
        </p:nvSpPr>
        <p:spPr>
          <a:xfrm>
            <a:off x="274638" y="1254125"/>
            <a:ext cx="9566275" cy="496411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 anchor="t"/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/>
            </a:pPr>
            <a:r>
              <a:rPr lang="en-US" sz="2400" b="1" i="1" kern="0" err="1">
                <a:solidFill>
                  <a:srgbClr val="0000FF"/>
                </a:solidFill>
                <a:latin typeface="Arial" panose="020B0604020202020204"/>
                <a:ea typeface="Arial" panose="020B0604020202020204"/>
                <a:cs typeface="Times New Roman" panose="02020603050405020304"/>
                <a:sym typeface="Arial" panose="020B0604020202020204"/>
              </a:rPr>
              <a:t>Redefinirea</a:t>
            </a:r>
            <a:r>
              <a:rPr lang="en-US" sz="2400" b="1" i="1" kern="0">
                <a:solidFill>
                  <a:srgbClr val="0000FF"/>
                </a:solidFill>
                <a:latin typeface="Arial" panose="020B0604020202020204"/>
                <a:ea typeface="Arial" panose="020B0604020202020204"/>
                <a:cs typeface="Times New Roman" panose="02020603050405020304"/>
                <a:sym typeface="Arial" panose="020B0604020202020204"/>
              </a:rPr>
              <a:t> </a:t>
            </a:r>
            <a:r>
              <a:rPr lang="en-US" sz="2400" b="1" i="1" kern="0" err="1">
                <a:solidFill>
                  <a:srgbClr val="0000FF"/>
                </a:solidFill>
                <a:latin typeface="Arial" panose="020B0604020202020204"/>
                <a:ea typeface="Arial" panose="020B0604020202020204"/>
                <a:cs typeface="Times New Roman" panose="02020603050405020304"/>
                <a:sym typeface="Arial" panose="020B0604020202020204"/>
              </a:rPr>
              <a:t>funcțiilor</a:t>
            </a:r>
            <a:r>
              <a:rPr lang="en-US" sz="2400" b="1" i="1" kern="0">
                <a:solidFill>
                  <a:srgbClr val="0000FF"/>
                </a:solidFill>
                <a:latin typeface="Arial" panose="020B0604020202020204"/>
                <a:ea typeface="Arial" panose="020B0604020202020204"/>
                <a:cs typeface="Times New Roman" panose="02020603050405020304"/>
                <a:sym typeface="Arial" panose="020B0604020202020204"/>
              </a:rPr>
              <a:t> </a:t>
            </a:r>
            <a:r>
              <a:rPr lang="en-US" sz="2400" b="1" i="1" kern="0" err="1">
                <a:solidFill>
                  <a:srgbClr val="0000FF"/>
                </a:solidFill>
                <a:latin typeface="Arial" panose="020B0604020202020204"/>
                <a:ea typeface="Arial" panose="020B0604020202020204"/>
                <a:cs typeface="Times New Roman" panose="02020603050405020304"/>
                <a:sym typeface="Arial" panose="020B0604020202020204"/>
              </a:rPr>
              <a:t>membre</a:t>
            </a:r>
            <a:endParaRPr lang="en-US" sz="2400" b="1" i="1" kern="0">
              <a:solidFill>
                <a:srgbClr val="0000FF"/>
              </a:solidFill>
              <a:latin typeface="Arial" panose="020B0604020202020204"/>
              <a:ea typeface="Arial" panose="020B0604020202020204"/>
              <a:cs typeface="Times New Roman" panose="02020603050405020304"/>
              <a:sym typeface="Arial" panose="020B0604020202020204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/>
            </a:pPr>
            <a:endParaRPr sz="2000" b="1" i="1" kern="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/>
            </a:pPr>
            <a:r>
              <a:rPr lang="en-US" sz="2000" b="1" i="1" kern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Obs</a:t>
            </a:r>
            <a:r>
              <a:rPr lang="en-US" sz="2000" b="1" i="1" kern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/>
            </a:pPr>
            <a:endParaRPr sz="2000" b="1" i="1" kern="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/>
            </a:pPr>
            <a:r>
              <a:rPr lang="vi-VN" sz="2400" kern="0">
                <a:solidFill>
                  <a:schemeClr val="dk1"/>
                </a:solidFill>
                <a:latin typeface="+mj-lt"/>
                <a:ea typeface="Arial" panose="020B0604020202020204"/>
                <a:cs typeface="Arial" panose="020B0604020202020204"/>
                <a:sym typeface="Arial" panose="020B0604020202020204"/>
              </a:rPr>
              <a:t>Schimbarea interfeței clasei de bază prin modificarea tipului returnat sau a signaturii unei funcții, înseamnă, de fapt, utilizarea clasei în alt mod.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/>
            </a:pPr>
            <a:endParaRPr lang="vi-VN" sz="2400" kern="0">
              <a:solidFill>
                <a:schemeClr val="dk1"/>
              </a:solidFill>
              <a:latin typeface="+mj-lt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/>
            </a:pPr>
            <a:r>
              <a:rPr lang="vi-VN" sz="2400" kern="0" err="1">
                <a:solidFill>
                  <a:schemeClr val="dk1"/>
                </a:solidFill>
                <a:latin typeface="Times New Roman" panose="02020603050405020304"/>
                <a:ea typeface="Arial" panose="020B0604020202020204"/>
                <a:cs typeface="Arial" panose="020B0604020202020204"/>
                <a:sym typeface="Arial" panose="020B0604020202020204"/>
              </a:rPr>
              <a:t>Scopul</a:t>
            </a:r>
            <a:r>
              <a:rPr lang="vi-VN" sz="2400" kern="0">
                <a:solidFill>
                  <a:schemeClr val="dk1"/>
                </a:solidFill>
                <a:latin typeface="Times New Roman" panose="020206030504050203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vi-VN" sz="2400" kern="0" err="1">
                <a:solidFill>
                  <a:schemeClr val="dk1"/>
                </a:solidFill>
                <a:latin typeface="Times New Roman" panose="02020603050405020304"/>
                <a:ea typeface="Arial" panose="020B0604020202020204"/>
                <a:cs typeface="Arial" panose="020B0604020202020204"/>
                <a:sym typeface="Arial" panose="020B0604020202020204"/>
              </a:rPr>
              <a:t>principal</a:t>
            </a:r>
            <a:r>
              <a:rPr lang="vi-VN" sz="2400" kern="0">
                <a:solidFill>
                  <a:schemeClr val="dk1"/>
                </a:solidFill>
                <a:latin typeface="Times New Roman" panose="020206030504050203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vi-VN" sz="2400" kern="0" err="1">
                <a:solidFill>
                  <a:schemeClr val="dk1"/>
                </a:solidFill>
                <a:latin typeface="Times New Roman" panose="02020603050405020304"/>
                <a:ea typeface="Arial" panose="020B0604020202020204"/>
                <a:cs typeface="Arial" panose="020B0604020202020204"/>
                <a:sym typeface="Arial" panose="020B0604020202020204"/>
              </a:rPr>
              <a:t>al</a:t>
            </a:r>
            <a:r>
              <a:rPr lang="vi-VN" sz="2400" kern="0">
                <a:solidFill>
                  <a:schemeClr val="dk1"/>
                </a:solidFill>
                <a:latin typeface="Times New Roman" panose="020206030504050203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vi-VN" sz="2400" kern="0" err="1">
                <a:solidFill>
                  <a:schemeClr val="dk1"/>
                </a:solidFill>
                <a:latin typeface="Times New Roman" panose="02020603050405020304"/>
                <a:ea typeface="Arial" panose="020B0604020202020204"/>
                <a:cs typeface="Arial" panose="020B0604020202020204"/>
                <a:sym typeface="Arial" panose="020B0604020202020204"/>
              </a:rPr>
              <a:t>moștenirii</a:t>
            </a:r>
            <a:r>
              <a:rPr lang="vi-VN" sz="2400" kern="0">
                <a:solidFill>
                  <a:schemeClr val="dk1"/>
                </a:solidFill>
                <a:latin typeface="Times New Roman" panose="02020603050405020304"/>
                <a:ea typeface="Arial" panose="020B0604020202020204"/>
                <a:cs typeface="Arial" panose="020B0604020202020204"/>
                <a:sym typeface="Arial" panose="020B0604020202020204"/>
              </a:rPr>
              <a:t>: </a:t>
            </a:r>
            <a:r>
              <a:rPr lang="vi-VN" sz="2400" kern="0" err="1">
                <a:solidFill>
                  <a:schemeClr val="dk1"/>
                </a:solidFill>
                <a:latin typeface="Times New Roman" panose="02020603050405020304"/>
                <a:ea typeface="Arial" panose="020B0604020202020204"/>
                <a:cs typeface="Arial" panose="020B0604020202020204"/>
                <a:sym typeface="Arial" panose="020B0604020202020204"/>
              </a:rPr>
              <a:t>polimorfismul</a:t>
            </a:r>
            <a:r>
              <a:rPr lang="vi-VN" sz="2400" kern="0">
                <a:solidFill>
                  <a:schemeClr val="dk1"/>
                </a:solidFill>
                <a:latin typeface="Times New Roman" panose="02020603050405020304"/>
                <a:ea typeface="Arial" panose="020B0604020202020204"/>
                <a:cs typeface="Arial" panose="020B0604020202020204"/>
                <a:sym typeface="Arial" panose="020B0604020202020204"/>
              </a:rPr>
              <a:t>.</a:t>
            </a:r>
            <a:endParaRPr lang="vi-VN" sz="2400" kern="0">
              <a:solidFill>
                <a:schemeClr val="dk1"/>
              </a:solidFill>
              <a:latin typeface="Times New Roman" panose="02020603050405020304"/>
              <a:ea typeface="Arial" panose="020B0604020202020204"/>
              <a:cs typeface="Arial" panose="020B0604020202020204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/>
            </a:pPr>
            <a:endParaRPr lang="vi-VN" sz="2400" kern="0">
              <a:solidFill>
                <a:schemeClr val="dk1"/>
              </a:solidFill>
              <a:latin typeface="+mj-lt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/>
            </a:pPr>
            <a:r>
              <a:rPr lang="vi-VN" sz="2400" kern="0">
                <a:solidFill>
                  <a:schemeClr val="dk1"/>
                </a:solidFill>
                <a:latin typeface="+mj-lt"/>
                <a:ea typeface="Arial" panose="020B0604020202020204"/>
                <a:cs typeface="Arial" panose="020B0604020202020204"/>
                <a:sym typeface="Arial" panose="020B0604020202020204"/>
              </a:rPr>
              <a:t>Schimbarea signaturii sau a tipului returnat = schimbarea interfeței = contravine exact polimorfismului (un aspect esențial este păstrarea interfeței clasei de bază).</a:t>
            </a:r>
          </a:p>
          <a:p>
            <a:pPr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/>
              <a:buNone/>
              <a:defRPr/>
            </a:pPr>
            <a:endParaRPr lang="vi-VN" sz="2400" kern="0">
              <a:solidFill>
                <a:schemeClr val="dk1"/>
              </a:solidFill>
              <a:latin typeface="Times New Roman" panose="02020603050405020304"/>
              <a:ea typeface="Arial" panose="020B0604020202020204"/>
              <a:cs typeface="Arial" panose="020B0604020202020204"/>
            </a:endParaRPr>
          </a:p>
          <a:p>
            <a:pPr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/>
              <a:defRPr/>
            </a:pPr>
            <a:r>
              <a:rPr lang="vi-VN" sz="2400" kern="0" err="1">
                <a:solidFill>
                  <a:schemeClr val="dk1"/>
                </a:solidFill>
                <a:latin typeface="Times New Roman" panose="02020603050405020304"/>
                <a:ea typeface="Arial" panose="020B0604020202020204"/>
                <a:cs typeface="Arial" panose="020B0604020202020204"/>
              </a:rPr>
              <a:t>Mod</a:t>
            </a:r>
            <a:r>
              <a:rPr lang="vi-VN" sz="2400" kern="0">
                <a:solidFill>
                  <a:schemeClr val="dk1"/>
                </a:solidFill>
                <a:latin typeface="Times New Roman" panose="02020603050405020304"/>
                <a:ea typeface="Arial" panose="020B0604020202020204"/>
                <a:cs typeface="Arial" panose="020B0604020202020204"/>
              </a:rPr>
              <a:t> de </a:t>
            </a:r>
            <a:r>
              <a:rPr lang="vi-VN" sz="2400" kern="0" err="1">
                <a:solidFill>
                  <a:schemeClr val="dk1"/>
                </a:solidFill>
                <a:latin typeface="Times New Roman" panose="02020603050405020304"/>
                <a:ea typeface="Arial" panose="020B0604020202020204"/>
                <a:cs typeface="Arial" panose="020B0604020202020204"/>
              </a:rPr>
              <a:t>prevenire</a:t>
            </a:r>
            <a:r>
              <a:rPr lang="vi-VN" sz="2400" kern="0">
                <a:solidFill>
                  <a:schemeClr val="dk1"/>
                </a:solidFill>
                <a:latin typeface="Times New Roman" panose="02020603050405020304"/>
                <a:ea typeface="Arial" panose="020B0604020202020204"/>
                <a:cs typeface="Arial" panose="020B0604020202020204"/>
              </a:rPr>
              <a:t> la </a:t>
            </a:r>
            <a:r>
              <a:rPr lang="vi-VN" sz="2400" kern="0" err="1">
                <a:solidFill>
                  <a:schemeClr val="dk1"/>
                </a:solidFill>
                <a:latin typeface="Times New Roman" panose="02020603050405020304"/>
                <a:ea typeface="Arial" panose="020B0604020202020204"/>
                <a:cs typeface="Arial" panose="020B0604020202020204"/>
              </a:rPr>
              <a:t>funcțiile</a:t>
            </a:r>
            <a:r>
              <a:rPr lang="vi-VN" sz="2400" kern="0">
                <a:solidFill>
                  <a:schemeClr val="dk1"/>
                </a:solidFill>
                <a:latin typeface="Times New Roman" panose="02020603050405020304"/>
                <a:ea typeface="Arial" panose="020B0604020202020204"/>
                <a:cs typeface="Arial" panose="020B0604020202020204"/>
              </a:rPr>
              <a:t> </a:t>
            </a:r>
            <a:r>
              <a:rPr lang="vi-VN" sz="2400" kern="0" err="1">
                <a:solidFill>
                  <a:schemeClr val="dk1"/>
                </a:solidFill>
                <a:latin typeface="Times New Roman" panose="02020603050405020304"/>
                <a:ea typeface="Arial" panose="020B0604020202020204"/>
                <a:cs typeface="Arial" panose="020B0604020202020204"/>
              </a:rPr>
              <a:t>virtuale</a:t>
            </a:r>
            <a:r>
              <a:rPr lang="vi-VN" sz="2400" kern="0">
                <a:solidFill>
                  <a:schemeClr val="dk1"/>
                </a:solidFill>
                <a:latin typeface="Times New Roman" panose="02020603050405020304"/>
                <a:ea typeface="Arial" panose="020B0604020202020204"/>
                <a:cs typeface="Arial" panose="020B0604020202020204"/>
              </a:rPr>
              <a:t>: </a:t>
            </a:r>
            <a:r>
              <a:rPr lang="vi-VN" sz="2400" kern="0" err="1">
                <a:solidFill>
                  <a:schemeClr val="dk1"/>
                </a:solidFill>
                <a:latin typeface="Times New Roman" panose="02020603050405020304"/>
                <a:ea typeface="Arial" panose="020B0604020202020204"/>
                <a:cs typeface="Arial" panose="020B0604020202020204"/>
              </a:rPr>
              <a:t>cuvântul</a:t>
            </a:r>
            <a:r>
              <a:rPr lang="vi-VN" sz="2400" kern="0">
                <a:solidFill>
                  <a:schemeClr val="dk1"/>
                </a:solidFill>
                <a:latin typeface="Times New Roman" panose="02020603050405020304"/>
                <a:ea typeface="Arial" panose="020B0604020202020204"/>
                <a:cs typeface="Arial" panose="020B0604020202020204"/>
              </a:rPr>
              <a:t> </a:t>
            </a:r>
            <a:r>
              <a:rPr lang="vi-VN" sz="2400" kern="0" err="1">
                <a:solidFill>
                  <a:schemeClr val="dk1"/>
                </a:solidFill>
                <a:latin typeface="Times New Roman" panose="02020603050405020304"/>
                <a:ea typeface="Arial" panose="020B0604020202020204"/>
                <a:cs typeface="Arial" panose="020B0604020202020204"/>
              </a:rPr>
              <a:t>cheie</a:t>
            </a:r>
            <a:r>
              <a:rPr lang="vi-VN" sz="2400" kern="0">
                <a:solidFill>
                  <a:schemeClr val="dk1"/>
                </a:solidFill>
                <a:latin typeface="Times New Roman" panose="02020603050405020304"/>
                <a:ea typeface="Arial" panose="020B0604020202020204"/>
                <a:cs typeface="Arial" panose="020B0604020202020204"/>
              </a:rPr>
              <a:t> </a:t>
            </a:r>
            <a:r>
              <a:rPr lang="vi-VN" sz="2400" b="1" kern="0" err="1">
                <a:solidFill>
                  <a:srgbClr val="FF0000"/>
                </a:solidFill>
                <a:latin typeface="Times New Roman" panose="02020603050405020304"/>
                <a:ea typeface="Arial" panose="020B0604020202020204"/>
                <a:cs typeface="Arial" panose="020B0604020202020204"/>
              </a:rPr>
              <a:t>override</a:t>
            </a:r>
            <a:r>
              <a:rPr lang="vi-VN" sz="2400" b="1" kern="0">
                <a:solidFill>
                  <a:srgbClr val="FF0000"/>
                </a:solidFill>
                <a:latin typeface="Times New Roman" panose="02020603050405020304"/>
                <a:ea typeface="Arial" panose="020B0604020202020204"/>
                <a:cs typeface="Arial" panose="020B0604020202020204"/>
              </a:rPr>
              <a:t> </a:t>
            </a:r>
            <a:r>
              <a:rPr lang="vi-VN" sz="2400" kern="0">
                <a:solidFill>
                  <a:schemeClr val="tx1"/>
                </a:solidFill>
                <a:latin typeface="Times New Roman" panose="02020603050405020304"/>
                <a:ea typeface="Arial" panose="020B0604020202020204"/>
                <a:cs typeface="Arial" panose="020B0604020202020204"/>
              </a:rPr>
              <a:t>(C++11)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defRPr/>
            </a:pPr>
            <a:endParaRPr lang="en-US" sz="2000" b="1" kern="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Google Shape;805;p74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panose="020B0604020202020204" pitchFamily="34" charset="0"/>
              <a:buNone/>
            </a:pPr>
            <a:fld id="{D21CDE78-C7C1-4250-B45F-831A8C5D6348}" type="slidenum">
              <a:rPr lang="en-US" sz="1500"/>
              <a:t>40</a:t>
            </a:fld>
            <a:endParaRPr lang="en-US" sz="1800"/>
          </a:p>
        </p:txBody>
      </p:sp>
      <p:sp>
        <p:nvSpPr>
          <p:cNvPr id="62467" name="Google Shape;806;p74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00800" tIns="50400" rIns="100800" bIns="50400" anchor="t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</a:pPr>
            <a:r>
              <a:rPr lang="vi-VN" sz="1800" b="1" err="1">
                <a:latin typeface="Arial" panose="020B0604020202020204"/>
                <a:cs typeface="Arial" panose="020B0604020202020204"/>
              </a:rPr>
              <a:t>Facultatea</a:t>
            </a:r>
            <a:r>
              <a:rPr lang="vi-VN" sz="1800" b="1">
                <a:latin typeface="Arial" panose="020B0604020202020204"/>
                <a:cs typeface="Arial" panose="020B0604020202020204"/>
              </a:rPr>
              <a:t> de </a:t>
            </a:r>
            <a:r>
              <a:rPr lang="vi-VN" sz="1800" b="1" err="1">
                <a:latin typeface="Arial" panose="020B0604020202020204"/>
                <a:cs typeface="Arial" panose="020B0604020202020204"/>
              </a:rPr>
              <a:t>Matematică</a:t>
            </a:r>
            <a:r>
              <a:rPr lang="vi-VN" sz="1800" b="1">
                <a:latin typeface="Arial" panose="020B0604020202020204"/>
                <a:cs typeface="Arial" panose="020B0604020202020204"/>
              </a:rPr>
              <a:t> </a:t>
            </a:r>
            <a:r>
              <a:rPr lang="vi-VN" sz="1800" b="1" err="1">
                <a:latin typeface="Arial" panose="020B0604020202020204"/>
                <a:cs typeface="Arial" panose="020B0604020202020204"/>
              </a:rPr>
              <a:t>și</a:t>
            </a:r>
            <a:r>
              <a:rPr lang="vi-VN" sz="1800" b="1">
                <a:latin typeface="Arial" panose="020B0604020202020204"/>
                <a:cs typeface="Arial" panose="020B0604020202020204"/>
              </a:rPr>
              <a:t> </a:t>
            </a:r>
            <a:r>
              <a:rPr lang="vi-VN" sz="1800" b="1" err="1">
                <a:latin typeface="Arial" panose="020B0604020202020204"/>
                <a:cs typeface="Arial" panose="020B0604020202020204"/>
              </a:rPr>
              <a:t>Informatică</a:t>
            </a:r>
            <a:r>
              <a:rPr lang="en-US" sz="1800" b="1">
                <a:latin typeface="Arial" panose="020B0604020202020204"/>
                <a:cs typeface="Arial" panose="020B0604020202020204"/>
              </a:rPr>
              <a:t> </a:t>
            </a:r>
            <a:r>
              <a:rPr lang="en-US" sz="1800" b="1" err="1">
                <a:latin typeface="Arial" panose="020B0604020202020204"/>
                <a:cs typeface="Arial" panose="020B0604020202020204"/>
              </a:rPr>
              <a:t>Universitatea</a:t>
            </a:r>
            <a:r>
              <a:rPr lang="en-US" sz="1800" b="1">
                <a:latin typeface="Arial" panose="020B0604020202020204"/>
                <a:cs typeface="Arial" panose="020B0604020202020204"/>
              </a:rPr>
              <a:t> din </a:t>
            </a:r>
            <a:r>
              <a:rPr lang="en-US" sz="1800" b="1" err="1">
                <a:latin typeface="Arial" panose="020B0604020202020204"/>
                <a:cs typeface="Arial" panose="020B0604020202020204"/>
              </a:rPr>
              <a:t>București</a:t>
            </a:r>
            <a:endParaRPr lang="en-US" sz="1800" err="1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62468" name="Google Shape;807;p74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45" name="Google Shape;808;p74"/>
          <p:cNvSpPr txBox="1">
            <a:spLocks noChangeArrowheads="1"/>
          </p:cNvSpPr>
          <p:nvPr/>
        </p:nvSpPr>
        <p:spPr bwMode="auto">
          <a:xfrm>
            <a:off x="274638" y="1254125"/>
            <a:ext cx="9477115" cy="581781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lIns="91425" tIns="91425" rIns="91425" bIns="91425" anchor="t"/>
          <a:lstStyle/>
          <a:p>
            <a:pPr>
              <a:defRPr/>
            </a:pPr>
            <a:r>
              <a:rPr lang="en-US" sz="2400" b="1" i="1" err="1">
                <a:solidFill>
                  <a:srgbClr val="0000FF"/>
                </a:solidFill>
                <a:latin typeface="Arial" panose="020B0604020202020204"/>
                <a:cs typeface="Times New Roman" panose="02020603050405020304"/>
              </a:rPr>
              <a:t>Interfață</a:t>
            </a:r>
            <a:r>
              <a:rPr lang="en-US" sz="2400" b="1" i="1">
                <a:solidFill>
                  <a:srgbClr val="0000FF"/>
                </a:solidFill>
                <a:latin typeface="Arial" panose="020B0604020202020204"/>
                <a:cs typeface="Times New Roman" panose="02020603050405020304"/>
              </a:rPr>
              <a:t> non-</a:t>
            </a:r>
            <a:r>
              <a:rPr lang="en-US" sz="2400" b="1" i="1" err="1">
                <a:solidFill>
                  <a:srgbClr val="0000FF"/>
                </a:solidFill>
                <a:latin typeface="Arial" panose="020B0604020202020204"/>
                <a:cs typeface="Times New Roman" panose="02020603050405020304"/>
              </a:rPr>
              <a:t>virtuală</a:t>
            </a:r>
            <a:r>
              <a:rPr lang="en-US" sz="2400" b="1" i="1">
                <a:solidFill>
                  <a:srgbClr val="0000FF"/>
                </a:solidFill>
                <a:latin typeface="Arial" panose="020B0604020202020204"/>
                <a:cs typeface="Times New Roman" panose="02020603050405020304"/>
              </a:rPr>
              <a:t> (NVI)</a:t>
            </a:r>
            <a:endParaRPr lang="en-US" err="1"/>
          </a:p>
          <a:p>
            <a:pPr>
              <a:defRPr/>
            </a:pPr>
            <a:endParaRPr lang="vi-VN" sz="1800">
              <a:latin typeface="Arial" panose="020B0604020202020204"/>
              <a:cs typeface="Arial" panose="020B0604020202020204"/>
            </a:endParaRPr>
          </a:p>
          <a:p>
            <a:pPr>
              <a:defRPr/>
            </a:pPr>
            <a:r>
              <a:rPr lang="vi-VN" sz="1800" err="1">
                <a:latin typeface="Arial" panose="020B0604020202020204"/>
                <a:cs typeface="Arial" panose="020B0604020202020204"/>
              </a:rPr>
              <a:t>Prin</a:t>
            </a:r>
            <a:r>
              <a:rPr lang="vi-VN" sz="1800">
                <a:latin typeface="Arial" panose="020B0604020202020204"/>
                <a:cs typeface="Arial" panose="020B0604020202020204"/>
              </a:rPr>
              <a:t> </a:t>
            </a:r>
            <a:r>
              <a:rPr lang="vi-VN" sz="1800" err="1">
                <a:latin typeface="Arial" panose="020B0604020202020204"/>
                <a:cs typeface="Arial" panose="020B0604020202020204"/>
              </a:rPr>
              <a:t>această</a:t>
            </a:r>
            <a:r>
              <a:rPr lang="vi-VN" sz="1800">
                <a:latin typeface="Arial" panose="020B0604020202020204"/>
                <a:cs typeface="Arial" panose="020B0604020202020204"/>
              </a:rPr>
              <a:t> </a:t>
            </a:r>
            <a:r>
              <a:rPr lang="vi-VN" sz="1800" err="1">
                <a:latin typeface="Arial" panose="020B0604020202020204"/>
                <a:cs typeface="Arial" panose="020B0604020202020204"/>
              </a:rPr>
              <a:t>abordare</a:t>
            </a:r>
            <a:r>
              <a:rPr lang="vi-VN" sz="1800">
                <a:latin typeface="Arial" panose="020B0604020202020204"/>
                <a:cs typeface="Arial" panose="020B0604020202020204"/>
              </a:rPr>
              <a:t>, </a:t>
            </a:r>
            <a:r>
              <a:rPr lang="vi-VN" sz="1800" err="1">
                <a:latin typeface="Arial" panose="020B0604020202020204"/>
                <a:cs typeface="Arial" panose="020B0604020202020204"/>
              </a:rPr>
              <a:t>este</a:t>
            </a:r>
            <a:r>
              <a:rPr lang="vi-VN" sz="1800">
                <a:latin typeface="Arial" panose="020B0604020202020204"/>
                <a:cs typeface="Arial" panose="020B0604020202020204"/>
              </a:rPr>
              <a:t> </a:t>
            </a:r>
            <a:r>
              <a:rPr lang="vi-VN" sz="1800" err="1">
                <a:latin typeface="Arial" panose="020B0604020202020204"/>
                <a:cs typeface="Arial" panose="020B0604020202020204"/>
              </a:rPr>
              <a:t>mult</a:t>
            </a:r>
            <a:r>
              <a:rPr lang="vi-VN" sz="1800">
                <a:latin typeface="Arial" panose="020B0604020202020204"/>
                <a:cs typeface="Arial" panose="020B0604020202020204"/>
              </a:rPr>
              <a:t> mai </a:t>
            </a:r>
            <a:r>
              <a:rPr lang="vi-VN" sz="1800" err="1">
                <a:latin typeface="Arial" panose="020B0604020202020204"/>
                <a:cs typeface="Arial" panose="020B0604020202020204"/>
              </a:rPr>
              <a:t>ușor</a:t>
            </a:r>
            <a:r>
              <a:rPr lang="vi-VN" sz="1800">
                <a:latin typeface="Arial" panose="020B0604020202020204"/>
                <a:cs typeface="Arial" panose="020B0604020202020204"/>
              </a:rPr>
              <a:t> </a:t>
            </a:r>
            <a:r>
              <a:rPr lang="vi-VN" sz="1800" err="1">
                <a:latin typeface="Arial" panose="020B0604020202020204"/>
                <a:cs typeface="Arial" panose="020B0604020202020204"/>
              </a:rPr>
              <a:t>să</a:t>
            </a:r>
            <a:r>
              <a:rPr lang="vi-VN" sz="1800">
                <a:latin typeface="Arial" panose="020B0604020202020204"/>
                <a:cs typeface="Arial" panose="020B0604020202020204"/>
              </a:rPr>
              <a:t> </a:t>
            </a:r>
            <a:r>
              <a:rPr lang="vi-VN" sz="1800" err="1">
                <a:latin typeface="Arial" panose="020B0604020202020204"/>
                <a:cs typeface="Arial" panose="020B0604020202020204"/>
              </a:rPr>
              <a:t>modificăm</a:t>
            </a:r>
            <a:r>
              <a:rPr lang="vi-VN" sz="1800">
                <a:latin typeface="Arial" panose="020B0604020202020204"/>
                <a:cs typeface="Arial" panose="020B0604020202020204"/>
              </a:rPr>
              <a:t> </a:t>
            </a:r>
            <a:r>
              <a:rPr lang="vi-VN" sz="1800" err="1">
                <a:latin typeface="Arial" panose="020B0604020202020204"/>
                <a:cs typeface="Arial" panose="020B0604020202020204"/>
              </a:rPr>
              <a:t>în</a:t>
            </a:r>
            <a:r>
              <a:rPr lang="vi-VN" sz="1800">
                <a:latin typeface="Arial" panose="020B0604020202020204"/>
                <a:cs typeface="Arial" panose="020B0604020202020204"/>
              </a:rPr>
              <a:t> </a:t>
            </a:r>
            <a:r>
              <a:rPr lang="vi-VN" sz="1800" err="1">
                <a:latin typeface="Arial" panose="020B0604020202020204"/>
                <a:cs typeface="Arial" panose="020B0604020202020204"/>
              </a:rPr>
              <a:t>mod</a:t>
            </a:r>
            <a:r>
              <a:rPr lang="vi-VN" sz="1800">
                <a:latin typeface="Arial" panose="020B0604020202020204"/>
                <a:cs typeface="Arial" panose="020B0604020202020204"/>
              </a:rPr>
              <a:t> </a:t>
            </a:r>
            <a:r>
              <a:rPr lang="vi-VN" sz="1800" err="1">
                <a:latin typeface="Arial" panose="020B0604020202020204"/>
                <a:cs typeface="Arial" panose="020B0604020202020204"/>
              </a:rPr>
              <a:t>uniform</a:t>
            </a:r>
            <a:r>
              <a:rPr lang="vi-VN" sz="1800">
                <a:latin typeface="Arial" panose="020B0604020202020204"/>
                <a:cs typeface="Arial" panose="020B0604020202020204"/>
              </a:rPr>
              <a:t> </a:t>
            </a:r>
            <a:r>
              <a:rPr lang="vi-VN" sz="1800" err="1">
                <a:latin typeface="Arial" panose="020B0604020202020204"/>
                <a:cs typeface="Arial" panose="020B0604020202020204"/>
              </a:rPr>
              <a:t>structura</a:t>
            </a:r>
            <a:r>
              <a:rPr lang="vi-VN" sz="1800">
                <a:latin typeface="Arial" panose="020B0604020202020204"/>
                <a:cs typeface="Arial" panose="020B0604020202020204"/>
              </a:rPr>
              <a:t> </a:t>
            </a:r>
            <a:r>
              <a:rPr lang="vi-VN" sz="1800" err="1">
                <a:latin typeface="Arial" panose="020B0604020202020204"/>
                <a:cs typeface="Arial" panose="020B0604020202020204"/>
              </a:rPr>
              <a:t>implementării</a:t>
            </a:r>
            <a:r>
              <a:rPr lang="vi-VN" sz="1800">
                <a:latin typeface="Arial" panose="020B0604020202020204"/>
                <a:cs typeface="Arial" panose="020B0604020202020204"/>
              </a:rPr>
              <a:t> la </a:t>
            </a:r>
            <a:r>
              <a:rPr lang="vi-VN" sz="1800" err="1">
                <a:latin typeface="Arial" panose="020B0604020202020204"/>
                <a:cs typeface="Arial" panose="020B0604020202020204"/>
              </a:rPr>
              <a:t>nivelul</a:t>
            </a:r>
            <a:r>
              <a:rPr lang="vi-VN" sz="1800">
                <a:latin typeface="Arial" panose="020B0604020202020204"/>
                <a:cs typeface="Arial" panose="020B0604020202020204"/>
              </a:rPr>
              <a:t> </a:t>
            </a:r>
            <a:r>
              <a:rPr lang="vi-VN" sz="1800" err="1">
                <a:latin typeface="Arial" panose="020B0604020202020204"/>
                <a:cs typeface="Arial" panose="020B0604020202020204"/>
              </a:rPr>
              <a:t>întregii</a:t>
            </a:r>
            <a:r>
              <a:rPr lang="vi-VN" sz="1800">
                <a:latin typeface="Arial" panose="020B0604020202020204"/>
                <a:cs typeface="Arial" panose="020B0604020202020204"/>
              </a:rPr>
              <a:t> </a:t>
            </a:r>
            <a:r>
              <a:rPr lang="vi-VN" sz="1800" err="1">
                <a:latin typeface="Arial" panose="020B0604020202020204"/>
                <a:cs typeface="Arial" panose="020B0604020202020204"/>
              </a:rPr>
              <a:t>ierarhii</a:t>
            </a:r>
            <a:r>
              <a:rPr lang="vi-VN" sz="1800">
                <a:latin typeface="Arial" panose="020B0604020202020204"/>
                <a:cs typeface="Arial" panose="020B0604020202020204"/>
              </a:rPr>
              <a:t> (</a:t>
            </a:r>
            <a:r>
              <a:rPr lang="vi-VN" sz="1800" err="1">
                <a:latin typeface="Arial" panose="020B0604020202020204"/>
                <a:cs typeface="Arial" panose="020B0604020202020204"/>
              </a:rPr>
              <a:t>și</a:t>
            </a:r>
            <a:r>
              <a:rPr lang="vi-VN" sz="1800">
                <a:latin typeface="Arial" panose="020B0604020202020204"/>
                <a:cs typeface="Arial" panose="020B0604020202020204"/>
              </a:rPr>
              <a:t> </a:t>
            </a:r>
            <a:r>
              <a:rPr lang="vi-VN" sz="1800" err="1">
                <a:latin typeface="Arial" panose="020B0604020202020204"/>
                <a:cs typeface="Arial" panose="020B0604020202020204"/>
              </a:rPr>
              <a:t>avem</a:t>
            </a:r>
            <a:r>
              <a:rPr lang="vi-VN" sz="1800">
                <a:latin typeface="Arial" panose="020B0604020202020204"/>
                <a:cs typeface="Arial" panose="020B0604020202020204"/>
              </a:rPr>
              <a:t> de </a:t>
            </a:r>
            <a:r>
              <a:rPr lang="vi-VN" sz="1800" err="1">
                <a:latin typeface="Arial" panose="020B0604020202020204"/>
                <a:cs typeface="Arial" panose="020B0604020202020204"/>
              </a:rPr>
              <a:t>recompilat</a:t>
            </a:r>
            <a:r>
              <a:rPr lang="vi-VN" sz="1800">
                <a:latin typeface="Arial" panose="020B0604020202020204"/>
                <a:cs typeface="Arial" panose="020B0604020202020204"/>
              </a:rPr>
              <a:t> un </a:t>
            </a:r>
            <a:r>
              <a:rPr lang="vi-VN" sz="1800" err="1">
                <a:latin typeface="Arial" panose="020B0604020202020204"/>
                <a:cs typeface="Arial" panose="020B0604020202020204"/>
              </a:rPr>
              <a:t>singur</a:t>
            </a:r>
            <a:r>
              <a:rPr lang="vi-VN" sz="1800">
                <a:latin typeface="Arial" panose="020B0604020202020204"/>
                <a:cs typeface="Arial" panose="020B0604020202020204"/>
              </a:rPr>
              <a:t> </a:t>
            </a:r>
            <a:r>
              <a:rPr lang="vi-VN" sz="1800" err="1">
                <a:latin typeface="Arial" panose="020B0604020202020204"/>
                <a:cs typeface="Arial" panose="020B0604020202020204"/>
              </a:rPr>
              <a:t>fișier</a:t>
            </a:r>
            <a:r>
              <a:rPr lang="vi-VN" sz="1800">
                <a:latin typeface="Arial" panose="020B0604020202020204"/>
                <a:cs typeface="Arial" panose="020B0604020202020204"/>
              </a:rPr>
              <a:t>).</a:t>
            </a:r>
            <a:endParaRPr lang="vi-VN" sz="1800" err="1"/>
          </a:p>
          <a:p>
            <a:pPr>
              <a:defRPr/>
            </a:pPr>
            <a:endParaRPr lang="vi-VN" sz="1800"/>
          </a:p>
          <a:p>
            <a:pPr>
              <a:defRPr/>
            </a:pPr>
            <a:r>
              <a:rPr lang="vi-VN" sz="1800" err="1">
                <a:latin typeface="Arial" panose="020B0604020202020204"/>
                <a:cs typeface="Arial" panose="020B0604020202020204"/>
              </a:rPr>
              <a:t>În</a:t>
            </a:r>
            <a:r>
              <a:rPr lang="vi-VN" sz="1800">
                <a:latin typeface="Arial" panose="020B0604020202020204"/>
                <a:cs typeface="Arial" panose="020B0604020202020204"/>
              </a:rPr>
              <a:t> </a:t>
            </a:r>
            <a:r>
              <a:rPr lang="vi-VN" sz="1800" err="1">
                <a:latin typeface="Arial" panose="020B0604020202020204"/>
                <a:cs typeface="Arial" panose="020B0604020202020204"/>
              </a:rPr>
              <a:t>plus</a:t>
            </a:r>
            <a:r>
              <a:rPr lang="vi-VN" sz="1800">
                <a:latin typeface="Arial" panose="020B0604020202020204"/>
                <a:cs typeface="Arial" panose="020B0604020202020204"/>
              </a:rPr>
              <a:t>, </a:t>
            </a:r>
            <a:r>
              <a:rPr lang="vi-VN" sz="1800" err="1">
                <a:latin typeface="Arial" panose="020B0604020202020204"/>
                <a:cs typeface="Arial" panose="020B0604020202020204"/>
              </a:rPr>
              <a:t>prin</a:t>
            </a:r>
            <a:r>
              <a:rPr lang="vi-VN" sz="1800">
                <a:latin typeface="Arial" panose="020B0604020202020204"/>
                <a:cs typeface="Arial" panose="020B0604020202020204"/>
              </a:rPr>
              <a:t> NVI </a:t>
            </a:r>
            <a:r>
              <a:rPr lang="vi-VN" sz="1800" err="1">
                <a:latin typeface="Arial" panose="020B0604020202020204"/>
                <a:cs typeface="Arial" panose="020B0604020202020204"/>
              </a:rPr>
              <a:t>forțăm</a:t>
            </a:r>
            <a:r>
              <a:rPr lang="vi-VN" sz="1800">
                <a:latin typeface="Arial" panose="020B0604020202020204"/>
                <a:cs typeface="Arial" panose="020B0604020202020204"/>
              </a:rPr>
              <a:t> ca </a:t>
            </a:r>
            <a:r>
              <a:rPr lang="vi-VN" sz="1800" err="1">
                <a:latin typeface="Arial" panose="020B0604020202020204"/>
                <a:cs typeface="Arial" panose="020B0604020202020204"/>
              </a:rPr>
              <a:t>apelul</a:t>
            </a:r>
            <a:r>
              <a:rPr lang="vi-VN" sz="1800">
                <a:latin typeface="Arial" panose="020B0604020202020204"/>
                <a:cs typeface="Arial" panose="020B0604020202020204"/>
              </a:rPr>
              <a:t> </a:t>
            </a:r>
            <a:r>
              <a:rPr lang="vi-VN" sz="1800" err="1">
                <a:latin typeface="Arial" panose="020B0604020202020204"/>
                <a:cs typeface="Arial" panose="020B0604020202020204"/>
              </a:rPr>
              <a:t>să</a:t>
            </a:r>
            <a:r>
              <a:rPr lang="vi-VN" sz="1800">
                <a:latin typeface="Arial" panose="020B0604020202020204"/>
                <a:cs typeface="Arial" panose="020B0604020202020204"/>
              </a:rPr>
              <a:t> se </a:t>
            </a:r>
            <a:r>
              <a:rPr lang="vi-VN" sz="1800" err="1">
                <a:latin typeface="Arial" panose="020B0604020202020204"/>
                <a:cs typeface="Arial" panose="020B0604020202020204"/>
              </a:rPr>
              <a:t>realizeze</a:t>
            </a:r>
            <a:r>
              <a:rPr lang="vi-VN" sz="1800">
                <a:latin typeface="Arial" panose="020B0604020202020204"/>
                <a:cs typeface="Arial" panose="020B0604020202020204"/>
              </a:rPr>
              <a:t> </a:t>
            </a:r>
            <a:r>
              <a:rPr lang="vi-VN" sz="1800" err="1">
                <a:latin typeface="Arial" panose="020B0604020202020204"/>
                <a:cs typeface="Arial" panose="020B0604020202020204"/>
              </a:rPr>
              <a:t>doar</a:t>
            </a:r>
            <a:r>
              <a:rPr lang="vi-VN" sz="1800">
                <a:latin typeface="Arial" panose="020B0604020202020204"/>
                <a:cs typeface="Arial" panose="020B0604020202020204"/>
              </a:rPr>
              <a:t> </a:t>
            </a:r>
            <a:r>
              <a:rPr lang="vi-VN" sz="1800" err="1">
                <a:latin typeface="Arial" panose="020B0604020202020204"/>
                <a:cs typeface="Arial" panose="020B0604020202020204"/>
              </a:rPr>
              <a:t>prin</a:t>
            </a:r>
            <a:r>
              <a:rPr lang="vi-VN" sz="1800">
                <a:latin typeface="Arial" panose="020B0604020202020204"/>
                <a:cs typeface="Arial" panose="020B0604020202020204"/>
              </a:rPr>
              <a:t> </a:t>
            </a:r>
            <a:r>
              <a:rPr lang="vi-VN" sz="1800" err="1">
                <a:latin typeface="Arial" panose="020B0604020202020204"/>
                <a:cs typeface="Arial" panose="020B0604020202020204"/>
              </a:rPr>
              <a:t>funcția</a:t>
            </a:r>
            <a:r>
              <a:rPr lang="vi-VN" sz="1800">
                <a:latin typeface="Arial" panose="020B0604020202020204"/>
                <a:cs typeface="Arial" panose="020B0604020202020204"/>
              </a:rPr>
              <a:t> </a:t>
            </a:r>
            <a:r>
              <a:rPr lang="vi-VN" sz="1800" err="1">
                <a:latin typeface="Arial" panose="020B0604020202020204"/>
                <a:cs typeface="Arial" panose="020B0604020202020204"/>
              </a:rPr>
              <a:t>publică</a:t>
            </a:r>
            <a:r>
              <a:rPr lang="vi-VN" sz="1800">
                <a:latin typeface="Arial" panose="020B0604020202020204"/>
                <a:cs typeface="Arial" panose="020B0604020202020204"/>
              </a:rPr>
              <a:t> non-</a:t>
            </a:r>
            <a:r>
              <a:rPr lang="vi-VN" sz="1800" err="1">
                <a:latin typeface="Arial" panose="020B0604020202020204"/>
                <a:cs typeface="Arial" panose="020B0604020202020204"/>
              </a:rPr>
              <a:t>virtuală</a:t>
            </a:r>
            <a:r>
              <a:rPr lang="vi-VN" sz="1800">
                <a:latin typeface="Arial" panose="020B0604020202020204"/>
                <a:cs typeface="Arial" panose="020B0604020202020204"/>
              </a:rPr>
              <a:t>, </a:t>
            </a:r>
            <a:r>
              <a:rPr lang="vi-VN" sz="1800" err="1">
                <a:latin typeface="Arial" panose="020B0604020202020204"/>
                <a:cs typeface="Arial" panose="020B0604020202020204"/>
              </a:rPr>
              <a:t>ceea</a:t>
            </a:r>
            <a:r>
              <a:rPr lang="vi-VN" sz="1800">
                <a:latin typeface="Arial" panose="020B0604020202020204"/>
                <a:cs typeface="Arial" panose="020B0604020202020204"/>
              </a:rPr>
              <a:t> </a:t>
            </a:r>
            <a:r>
              <a:rPr lang="vi-VN" sz="1800" err="1">
                <a:latin typeface="Arial" panose="020B0604020202020204"/>
                <a:cs typeface="Arial" panose="020B0604020202020204"/>
              </a:rPr>
              <a:t>ce</a:t>
            </a:r>
            <a:r>
              <a:rPr lang="vi-VN" sz="1800">
                <a:latin typeface="Arial" panose="020B0604020202020204"/>
                <a:cs typeface="Arial" panose="020B0604020202020204"/>
              </a:rPr>
              <a:t> </a:t>
            </a:r>
            <a:r>
              <a:rPr lang="vi-VN" sz="1800" err="1">
                <a:latin typeface="Arial" panose="020B0604020202020204"/>
                <a:cs typeface="Arial" panose="020B0604020202020204"/>
              </a:rPr>
              <a:t>înseamnă</a:t>
            </a:r>
            <a:r>
              <a:rPr lang="vi-VN" sz="1800">
                <a:latin typeface="Arial" panose="020B0604020202020204"/>
                <a:cs typeface="Arial" panose="020B0604020202020204"/>
              </a:rPr>
              <a:t> </a:t>
            </a:r>
            <a:r>
              <a:rPr lang="vi-VN" sz="1800" err="1">
                <a:latin typeface="Arial" panose="020B0604020202020204"/>
                <a:cs typeface="Arial" panose="020B0604020202020204"/>
              </a:rPr>
              <a:t>că</a:t>
            </a:r>
            <a:r>
              <a:rPr lang="vi-VN" sz="1800">
                <a:latin typeface="Arial" panose="020B0604020202020204"/>
                <a:cs typeface="Arial" panose="020B0604020202020204"/>
              </a:rPr>
              <a:t> o </a:t>
            </a:r>
            <a:r>
              <a:rPr lang="vi-VN" sz="1800" err="1">
                <a:latin typeface="Arial" panose="020B0604020202020204"/>
                <a:cs typeface="Arial" panose="020B0604020202020204"/>
              </a:rPr>
              <a:t>derivată</a:t>
            </a:r>
            <a:r>
              <a:rPr lang="vi-VN" sz="1800">
                <a:latin typeface="Arial" panose="020B0604020202020204"/>
                <a:cs typeface="Arial" panose="020B0604020202020204"/>
              </a:rPr>
              <a:t> nu va </a:t>
            </a:r>
            <a:r>
              <a:rPr lang="vi-VN" sz="1800" err="1">
                <a:latin typeface="Arial" panose="020B0604020202020204"/>
                <a:cs typeface="Arial" panose="020B0604020202020204"/>
              </a:rPr>
              <a:t>putea</a:t>
            </a:r>
            <a:r>
              <a:rPr lang="vi-VN" sz="1800">
                <a:latin typeface="Arial" panose="020B0604020202020204"/>
                <a:cs typeface="Arial" panose="020B0604020202020204"/>
              </a:rPr>
              <a:t> "</a:t>
            </a:r>
            <a:r>
              <a:rPr lang="vi-VN" sz="1800" err="1">
                <a:latin typeface="Arial" panose="020B0604020202020204"/>
                <a:cs typeface="Arial" panose="020B0604020202020204"/>
              </a:rPr>
              <a:t>ocoli</a:t>
            </a:r>
            <a:r>
              <a:rPr lang="vi-VN" sz="1800">
                <a:latin typeface="Arial" panose="020B0604020202020204"/>
                <a:cs typeface="Arial" panose="020B0604020202020204"/>
              </a:rPr>
              <a:t>" </a:t>
            </a:r>
            <a:r>
              <a:rPr lang="vi-VN" sz="1800" err="1">
                <a:latin typeface="Arial" panose="020B0604020202020204"/>
                <a:cs typeface="Arial" panose="020B0604020202020204"/>
              </a:rPr>
              <a:t>implementarea</a:t>
            </a:r>
            <a:r>
              <a:rPr lang="vi-VN" sz="1800">
                <a:latin typeface="Arial" panose="020B0604020202020204"/>
                <a:cs typeface="Arial" panose="020B0604020202020204"/>
              </a:rPr>
              <a:t> </a:t>
            </a:r>
            <a:r>
              <a:rPr lang="vi-VN" sz="1800" err="1">
                <a:latin typeface="Arial" panose="020B0604020202020204"/>
                <a:cs typeface="Arial" panose="020B0604020202020204"/>
              </a:rPr>
              <a:t>comună</a:t>
            </a:r>
            <a:r>
              <a:rPr lang="vi-VN" sz="1800">
                <a:latin typeface="Arial" panose="020B0604020202020204"/>
                <a:cs typeface="Arial" panose="020B0604020202020204"/>
              </a:rPr>
              <a:t> </a:t>
            </a:r>
            <a:r>
              <a:rPr lang="vi-VN" sz="1800" err="1">
                <a:latin typeface="Arial" panose="020B0604020202020204"/>
                <a:cs typeface="Arial" panose="020B0604020202020204"/>
              </a:rPr>
              <a:t>impusă</a:t>
            </a:r>
            <a:r>
              <a:rPr lang="vi-VN" sz="1800">
                <a:latin typeface="Arial" panose="020B0604020202020204"/>
                <a:cs typeface="Arial" panose="020B0604020202020204"/>
              </a:rPr>
              <a:t> de </a:t>
            </a:r>
            <a:r>
              <a:rPr lang="vi-VN" sz="1800" err="1">
                <a:latin typeface="Arial" panose="020B0604020202020204"/>
                <a:cs typeface="Arial" panose="020B0604020202020204"/>
              </a:rPr>
              <a:t>clasa</a:t>
            </a:r>
            <a:r>
              <a:rPr lang="vi-VN" sz="1800">
                <a:latin typeface="Arial" panose="020B0604020202020204"/>
                <a:cs typeface="Arial" panose="020B0604020202020204"/>
              </a:rPr>
              <a:t> de </a:t>
            </a:r>
            <a:r>
              <a:rPr lang="vi-VN" sz="1800" err="1">
                <a:latin typeface="Arial" panose="020B0604020202020204"/>
                <a:cs typeface="Arial" panose="020B0604020202020204"/>
              </a:rPr>
              <a:t>bază</a:t>
            </a:r>
            <a:r>
              <a:rPr lang="vi-VN" sz="1800">
                <a:latin typeface="Arial" panose="020B0604020202020204"/>
                <a:cs typeface="Arial" panose="020B0604020202020204"/>
              </a:rPr>
              <a:t>.</a:t>
            </a:r>
            <a:endParaRPr lang="vi-VN" sz="1800" err="1"/>
          </a:p>
          <a:p>
            <a:pPr>
              <a:defRPr/>
            </a:pPr>
            <a:endParaRPr lang="vi-VN" sz="1800"/>
          </a:p>
          <a:p>
            <a:pPr>
              <a:defRPr/>
            </a:pPr>
            <a:r>
              <a:rPr lang="vi-VN" sz="1800" err="1">
                <a:latin typeface="Arial" panose="020B0604020202020204"/>
                <a:cs typeface="Arial" panose="020B0604020202020204"/>
              </a:rPr>
              <a:t>Exemple</a:t>
            </a:r>
            <a:r>
              <a:rPr lang="vi-VN" sz="1800">
                <a:latin typeface="Arial" panose="020B0604020202020204"/>
                <a:cs typeface="Arial" panose="020B0604020202020204"/>
              </a:rPr>
              <a:t> de </a:t>
            </a:r>
            <a:r>
              <a:rPr lang="vi-VN" sz="1800" err="1">
                <a:latin typeface="Arial" panose="020B0604020202020204"/>
                <a:cs typeface="Arial" panose="020B0604020202020204"/>
              </a:rPr>
              <a:t>situații</a:t>
            </a:r>
            <a:r>
              <a:rPr lang="vi-VN" sz="1800">
                <a:latin typeface="Arial" panose="020B0604020202020204"/>
                <a:cs typeface="Arial" panose="020B0604020202020204"/>
              </a:rPr>
              <a:t>:</a:t>
            </a:r>
          </a:p>
          <a:p>
            <a:pPr marL="285750" indent="-285750">
              <a:buFont typeface="Calibri" panose="020F0502020204030204"/>
              <a:buChar char="-"/>
              <a:defRPr/>
            </a:pPr>
            <a:r>
              <a:rPr lang="vi-VN" sz="1800" err="1">
                <a:latin typeface="Arial" panose="020B0604020202020204"/>
                <a:cs typeface="Arial" panose="020B0604020202020204"/>
              </a:rPr>
              <a:t>setup</a:t>
            </a:r>
            <a:r>
              <a:rPr lang="vi-VN" sz="1800">
                <a:latin typeface="Arial" panose="020B0604020202020204"/>
                <a:cs typeface="Arial" panose="020B0604020202020204"/>
              </a:rPr>
              <a:t>/</a:t>
            </a:r>
            <a:r>
              <a:rPr lang="vi-VN" sz="1800" err="1">
                <a:latin typeface="Arial" panose="020B0604020202020204"/>
                <a:cs typeface="Arial" panose="020B0604020202020204"/>
              </a:rPr>
              <a:t>cleanup</a:t>
            </a:r>
            <a:r>
              <a:rPr lang="vi-VN" sz="1800">
                <a:latin typeface="Arial" panose="020B0604020202020204"/>
                <a:cs typeface="Arial" panose="020B0604020202020204"/>
              </a:rPr>
              <a:t> </a:t>
            </a:r>
            <a:r>
              <a:rPr lang="vi-VN" sz="1800" err="1">
                <a:latin typeface="Arial" panose="020B0604020202020204"/>
                <a:cs typeface="Arial" panose="020B0604020202020204"/>
              </a:rPr>
              <a:t>comun</a:t>
            </a:r>
            <a:r>
              <a:rPr lang="vi-VN" sz="1800">
                <a:latin typeface="Arial" panose="020B0604020202020204"/>
                <a:cs typeface="Arial" panose="020B0604020202020204"/>
              </a:rPr>
              <a:t>, </a:t>
            </a:r>
            <a:r>
              <a:rPr lang="vi-VN" sz="1800" err="1">
                <a:latin typeface="Arial" panose="020B0604020202020204"/>
                <a:cs typeface="Arial" panose="020B0604020202020204"/>
              </a:rPr>
              <a:t>testare</a:t>
            </a:r>
            <a:r>
              <a:rPr lang="vi-VN" sz="1800">
                <a:latin typeface="Arial" panose="020B0604020202020204"/>
                <a:cs typeface="Arial" panose="020B0604020202020204"/>
              </a:rPr>
              <a:t>, </a:t>
            </a:r>
            <a:r>
              <a:rPr lang="vi-VN" sz="1800" err="1">
                <a:latin typeface="Arial" panose="020B0604020202020204"/>
                <a:cs typeface="Arial" panose="020B0604020202020204"/>
              </a:rPr>
              <a:t>benchmarks</a:t>
            </a:r>
            <a:endParaRPr lang="vi-VN" sz="1800">
              <a:latin typeface="Arial" panose="020B0604020202020204"/>
              <a:cs typeface="Arial" panose="020B0604020202020204"/>
            </a:endParaRPr>
          </a:p>
          <a:p>
            <a:pPr marL="285750" indent="-285750">
              <a:buFont typeface="Calibri" panose="020F0502020204030204"/>
              <a:buChar char="-"/>
              <a:defRPr/>
            </a:pPr>
            <a:r>
              <a:rPr lang="vi-VN" sz="1800" err="1">
                <a:latin typeface="Arial" panose="020B0604020202020204"/>
                <a:cs typeface="Arial" panose="020B0604020202020204"/>
              </a:rPr>
              <a:t>rezolvă</a:t>
            </a:r>
            <a:r>
              <a:rPr lang="vi-VN" sz="1800">
                <a:latin typeface="Arial" panose="020B0604020202020204"/>
                <a:cs typeface="Arial" panose="020B0604020202020204"/>
              </a:rPr>
              <a:t> </a:t>
            </a:r>
            <a:r>
              <a:rPr lang="vi-VN" sz="1800" err="1">
                <a:latin typeface="Arial" panose="020B0604020202020204"/>
                <a:cs typeface="Arial" panose="020B0604020202020204"/>
              </a:rPr>
              <a:t>unele</a:t>
            </a:r>
            <a:r>
              <a:rPr lang="vi-VN" sz="1800">
                <a:latin typeface="Arial" panose="020B0604020202020204"/>
                <a:cs typeface="Arial" panose="020B0604020202020204"/>
              </a:rPr>
              <a:t> </a:t>
            </a:r>
            <a:r>
              <a:rPr lang="vi-VN" sz="1800" err="1">
                <a:latin typeface="Arial" panose="020B0604020202020204"/>
                <a:cs typeface="Arial" panose="020B0604020202020204"/>
              </a:rPr>
              <a:t>probleme</a:t>
            </a:r>
            <a:r>
              <a:rPr lang="vi-VN" sz="1800">
                <a:latin typeface="Arial" panose="020B0604020202020204"/>
                <a:cs typeface="Arial" panose="020B0604020202020204"/>
              </a:rPr>
              <a:t> de la </a:t>
            </a:r>
            <a:r>
              <a:rPr lang="vi-VN" sz="1800" err="1">
                <a:latin typeface="Arial" panose="020B0604020202020204"/>
                <a:cs typeface="Arial" panose="020B0604020202020204"/>
              </a:rPr>
              <a:t>moștenirea</a:t>
            </a:r>
            <a:r>
              <a:rPr lang="vi-VN" sz="1800">
                <a:latin typeface="Arial" panose="020B0604020202020204"/>
                <a:cs typeface="Arial" panose="020B0604020202020204"/>
              </a:rPr>
              <a:t> </a:t>
            </a:r>
            <a:r>
              <a:rPr lang="vi-VN" sz="1800" err="1">
                <a:latin typeface="Arial" panose="020B0604020202020204"/>
                <a:cs typeface="Arial" panose="020B0604020202020204"/>
              </a:rPr>
              <a:t>multiplă</a:t>
            </a:r>
            <a:endParaRPr lang="vi-VN" sz="1800">
              <a:latin typeface="Arial" panose="020B0604020202020204"/>
              <a:cs typeface="Arial" panose="020B0604020202020204"/>
            </a:endParaRPr>
          </a:p>
          <a:p>
            <a:pPr marL="285750" indent="-285750">
              <a:buFont typeface="Calibri" panose="020F0502020204030204"/>
              <a:buChar char="-"/>
              <a:defRPr/>
            </a:pPr>
            <a:r>
              <a:rPr lang="vi-VN" sz="1800" err="1">
                <a:latin typeface="Arial" panose="020B0604020202020204"/>
                <a:cs typeface="Arial" panose="020B0604020202020204"/>
              </a:rPr>
              <a:t>vezi</a:t>
            </a:r>
            <a:r>
              <a:rPr lang="vi-VN" sz="1800">
                <a:latin typeface="Arial" panose="020B0604020202020204"/>
                <a:cs typeface="Arial" panose="020B0604020202020204"/>
              </a:rPr>
              <a:t> mai </a:t>
            </a:r>
            <a:r>
              <a:rPr lang="vi-VN" sz="1800" err="1">
                <a:latin typeface="Arial" panose="020B0604020202020204"/>
                <a:cs typeface="Arial" panose="020B0604020202020204"/>
              </a:rPr>
              <a:t>târziu</a:t>
            </a:r>
            <a:r>
              <a:rPr lang="vi-VN" sz="1800">
                <a:latin typeface="Arial" panose="020B0604020202020204"/>
                <a:cs typeface="Arial" panose="020B0604020202020204"/>
              </a:rPr>
              <a:t> </a:t>
            </a:r>
            <a:r>
              <a:rPr lang="vi-VN" sz="1800" err="1">
                <a:latin typeface="Arial" panose="020B0604020202020204"/>
                <a:cs typeface="Arial" panose="020B0604020202020204"/>
              </a:rPr>
              <a:t>și</a:t>
            </a:r>
            <a:r>
              <a:rPr lang="vi-VN" sz="1800">
                <a:latin typeface="Arial" panose="020B0604020202020204"/>
                <a:cs typeface="Arial" panose="020B0604020202020204"/>
              </a:rPr>
              <a:t> </a:t>
            </a:r>
            <a:r>
              <a:rPr lang="vi-VN" sz="1800" err="1">
                <a:latin typeface="Arial" panose="020B0604020202020204"/>
                <a:cs typeface="Arial" panose="020B0604020202020204"/>
              </a:rPr>
              <a:t>TemplateMethod</a:t>
            </a:r>
            <a:r>
              <a:rPr lang="vi-VN" sz="1800">
                <a:latin typeface="Arial" panose="020B0604020202020204"/>
                <a:cs typeface="Arial" panose="020B0604020202020204"/>
              </a:rPr>
              <a:t> </a:t>
            </a:r>
            <a:r>
              <a:rPr lang="vi-VN" sz="1800" err="1">
                <a:latin typeface="Arial" panose="020B0604020202020204"/>
                <a:cs typeface="Arial" panose="020B0604020202020204"/>
              </a:rPr>
              <a:t>pattern</a:t>
            </a:r>
            <a:r>
              <a:rPr lang="vi-VN" sz="1800">
                <a:latin typeface="Arial" panose="020B0604020202020204"/>
                <a:cs typeface="Arial" panose="020B0604020202020204"/>
              </a:rPr>
              <a:t>, D </a:t>
            </a:r>
            <a:r>
              <a:rPr lang="vi-VN" sz="1800" err="1">
                <a:latin typeface="Arial" panose="020B0604020202020204"/>
                <a:cs typeface="Arial" panose="020B0604020202020204"/>
              </a:rPr>
              <a:t>din</a:t>
            </a:r>
            <a:r>
              <a:rPr lang="vi-VN" sz="1800">
                <a:latin typeface="Arial" panose="020B0604020202020204"/>
                <a:cs typeface="Arial" panose="020B0604020202020204"/>
              </a:rPr>
              <a:t> SOLID</a:t>
            </a:r>
          </a:p>
        </p:txBody>
      </p:sp>
      <p:sp>
        <p:nvSpPr>
          <p:cNvPr id="3" name="Google Shape;598;p57"/>
          <p:cNvSpPr>
            <a:spLocks noChangeArrowheads="1"/>
          </p:cNvSpPr>
          <p:nvPr/>
        </p:nvSpPr>
        <p:spPr bwMode="auto">
          <a:xfrm>
            <a:off x="2332235" y="827088"/>
            <a:ext cx="5524511" cy="42504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10075" rIns="0" bIns="10075" anchor="t"/>
          <a:lstStyle/>
          <a:p>
            <a:pPr algn="ctr">
              <a:buClr>
                <a:srgbClr val="000000"/>
              </a:buClr>
              <a:buSzPts val="2000"/>
              <a:buFont typeface="Arial" panose="020B0604020202020204" pitchFamily="34" charset="0"/>
              <a:buNone/>
            </a:pPr>
            <a:r>
              <a:rPr lang="en-US" sz="2000" b="1">
                <a:latin typeface="Arial" panose="020B0604020202020204"/>
                <a:cs typeface="Arial" panose="020B0604020202020204"/>
              </a:rPr>
              <a:t>1. </a:t>
            </a:r>
            <a:r>
              <a:rPr lang="en-US" sz="2000" b="1" err="1">
                <a:latin typeface="Arial" panose="020B0604020202020204"/>
                <a:cs typeface="Arial" panose="020B0604020202020204"/>
              </a:rPr>
              <a:t>Moștenire</a:t>
            </a:r>
            <a:r>
              <a:rPr lang="en-US" sz="2000" b="1">
                <a:latin typeface="Arial" panose="020B0604020202020204"/>
                <a:cs typeface="Arial" panose="020B0604020202020204"/>
              </a:rPr>
              <a:t>, </a:t>
            </a:r>
            <a:r>
              <a:rPr lang="en-US" sz="2000" b="1" err="1">
                <a:latin typeface="Arial" panose="020B0604020202020204"/>
                <a:cs typeface="Arial" panose="020B0604020202020204"/>
              </a:rPr>
              <a:t>funcții</a:t>
            </a:r>
            <a:r>
              <a:rPr lang="en-US" sz="2000" b="1">
                <a:latin typeface="Arial" panose="020B0604020202020204"/>
                <a:cs typeface="Arial" panose="020B0604020202020204"/>
              </a:rPr>
              <a:t> </a:t>
            </a:r>
            <a:r>
              <a:rPr lang="en-US" sz="2000" b="1" err="1">
                <a:latin typeface="Arial" panose="020B0604020202020204"/>
                <a:cs typeface="Arial" panose="020B0604020202020204"/>
              </a:rPr>
              <a:t>virtuale</a:t>
            </a:r>
            <a:endParaRPr lang="en-US" sz="2000" b="1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Google Shape;829;p76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panose="020B0604020202020204" pitchFamily="34" charset="0"/>
              <a:buNone/>
            </a:pPr>
            <a:fld id="{9F966405-5F24-4A18-B561-AF9D60785515}" type="slidenum">
              <a:rPr lang="en-US" sz="1500"/>
              <a:t>41</a:t>
            </a:fld>
            <a:endParaRPr lang="en-US" sz="1800"/>
          </a:p>
        </p:txBody>
      </p:sp>
      <p:sp>
        <p:nvSpPr>
          <p:cNvPr id="64515" name="Google Shape;830;p76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00800" tIns="50400" rIns="100800" bIns="50400" anchor="t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panose="020B0604020202020204" pitchFamily="34" charset="0"/>
              <a:buNone/>
            </a:pPr>
            <a:r>
              <a:rPr lang="vi-VN" sz="1800" b="1" err="1">
                <a:latin typeface="Arial" panose="020B0604020202020204"/>
                <a:cs typeface="Arial" panose="020B0604020202020204"/>
              </a:rPr>
              <a:t>Facultatea</a:t>
            </a:r>
            <a:r>
              <a:rPr lang="vi-VN" sz="1800" b="1">
                <a:latin typeface="Arial" panose="020B0604020202020204"/>
                <a:cs typeface="Arial" panose="020B0604020202020204"/>
              </a:rPr>
              <a:t> de </a:t>
            </a:r>
            <a:r>
              <a:rPr lang="vi-VN" sz="1800" b="1" err="1">
                <a:latin typeface="Arial" panose="020B0604020202020204"/>
                <a:cs typeface="Arial" panose="020B0604020202020204"/>
              </a:rPr>
              <a:t>Matematică</a:t>
            </a:r>
            <a:r>
              <a:rPr lang="vi-VN" sz="1800" b="1">
                <a:latin typeface="Arial" panose="020B0604020202020204"/>
                <a:cs typeface="Arial" panose="020B0604020202020204"/>
              </a:rPr>
              <a:t> </a:t>
            </a:r>
            <a:r>
              <a:rPr lang="vi-VN" sz="1800" b="1" err="1">
                <a:latin typeface="Arial" panose="020B0604020202020204"/>
                <a:cs typeface="Arial" panose="020B0604020202020204"/>
              </a:rPr>
              <a:t>și</a:t>
            </a:r>
            <a:r>
              <a:rPr lang="vi-VN" sz="1800" b="1">
                <a:latin typeface="Arial" panose="020B0604020202020204"/>
                <a:cs typeface="Arial" panose="020B0604020202020204"/>
              </a:rPr>
              <a:t> </a:t>
            </a:r>
            <a:r>
              <a:rPr lang="vi-VN" sz="1800" b="1" err="1">
                <a:latin typeface="Arial" panose="020B0604020202020204"/>
                <a:cs typeface="Arial" panose="020B0604020202020204"/>
              </a:rPr>
              <a:t>Informatică</a:t>
            </a:r>
            <a:r>
              <a:rPr lang="en-US" sz="1800" b="1">
                <a:latin typeface="Arial" panose="020B0604020202020204"/>
                <a:cs typeface="Arial" panose="020B0604020202020204"/>
              </a:rPr>
              <a:t> </a:t>
            </a:r>
            <a:r>
              <a:rPr lang="en-US" sz="1800" b="1" err="1">
                <a:latin typeface="Arial" panose="020B0604020202020204"/>
                <a:cs typeface="Arial" panose="020B0604020202020204"/>
              </a:rPr>
              <a:t>Universitatea</a:t>
            </a:r>
            <a:r>
              <a:rPr lang="en-US" sz="1800" b="1">
                <a:latin typeface="Arial" panose="020B0604020202020204"/>
                <a:cs typeface="Arial" panose="020B0604020202020204"/>
              </a:rPr>
              <a:t> din </a:t>
            </a:r>
            <a:r>
              <a:rPr lang="en-US" sz="1800" b="1" err="1">
                <a:latin typeface="Arial" panose="020B0604020202020204"/>
                <a:cs typeface="Arial" panose="020B0604020202020204"/>
              </a:rPr>
              <a:t>București</a:t>
            </a:r>
            <a:endParaRPr lang="en-US" sz="1800" err="1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64516" name="Google Shape;831;p76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4517" name="Google Shape;832;p76"/>
          <p:cNvSpPr txBox="1">
            <a:spLocks noChangeArrowheads="1"/>
          </p:cNvSpPr>
          <p:nvPr/>
        </p:nvSpPr>
        <p:spPr bwMode="auto">
          <a:xfrm>
            <a:off x="274638" y="1273583"/>
            <a:ext cx="9644267" cy="579932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lIns="91425" tIns="91425" rIns="91425" bIns="91425" anchor="t"/>
          <a:lstStyle/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endParaRPr lang="en-US" sz="2000"/>
          </a:p>
          <a:p>
            <a:pPr>
              <a:buClr>
                <a:srgbClr val="000000"/>
              </a:buClr>
            </a:pPr>
            <a:r>
              <a:rPr lang="en-US" sz="2000" err="1">
                <a:latin typeface="Arial" panose="020B0604020202020204"/>
                <a:cs typeface="Arial" panose="020B0604020202020204"/>
              </a:rPr>
              <a:t>Folosit</a:t>
            </a:r>
            <a:r>
              <a:rPr lang="en-US" sz="2000">
                <a:latin typeface="Arial" panose="020B0604020202020204"/>
                <a:cs typeface="Arial" panose="020B0604020202020204"/>
              </a:rPr>
              <a:t> in </a:t>
            </a:r>
            <a:r>
              <a:rPr lang="en-US" sz="2000" err="1">
                <a:latin typeface="Arial" panose="020B0604020202020204"/>
                <a:cs typeface="Arial" panose="020B0604020202020204"/>
              </a:rPr>
              <a:t>ierarhii</a:t>
            </a:r>
            <a:r>
              <a:rPr lang="en-US" sz="2000">
                <a:latin typeface="Arial" panose="020B0604020202020204"/>
                <a:cs typeface="Arial" panose="020B0604020202020204"/>
              </a:rPr>
              <a:t> </a:t>
            </a:r>
            <a:r>
              <a:rPr lang="en-US" sz="2000" err="1">
                <a:latin typeface="Arial" panose="020B0604020202020204"/>
                <a:cs typeface="Arial" panose="020B0604020202020204"/>
              </a:rPr>
              <a:t>polimorfice</a:t>
            </a:r>
            <a:r>
              <a:rPr lang="en-US" sz="2000">
                <a:latin typeface="Arial" panose="020B0604020202020204"/>
                <a:cs typeface="Arial" panose="020B0604020202020204"/>
              </a:rPr>
              <a:t> (cu </a:t>
            </a:r>
            <a:r>
              <a:rPr lang="en-US" sz="2000" err="1">
                <a:latin typeface="Arial" panose="020B0604020202020204"/>
                <a:cs typeface="Arial" panose="020B0604020202020204"/>
              </a:rPr>
              <a:t>funcţii</a:t>
            </a:r>
            <a:r>
              <a:rPr lang="en-US" sz="2000">
                <a:latin typeface="Arial" panose="020B0604020202020204"/>
                <a:cs typeface="Arial" panose="020B0604020202020204"/>
              </a:rPr>
              <a:t> </a:t>
            </a:r>
            <a:r>
              <a:rPr lang="en-US" sz="2000" err="1">
                <a:latin typeface="Arial" panose="020B0604020202020204"/>
                <a:cs typeface="Arial" panose="020B0604020202020204"/>
              </a:rPr>
              <a:t>virtuale</a:t>
            </a:r>
            <a:r>
              <a:rPr lang="en-US" sz="2000">
                <a:latin typeface="Arial" panose="020B0604020202020204"/>
                <a:cs typeface="Arial" panose="020B0604020202020204"/>
              </a:rPr>
              <a:t>) </a:t>
            </a:r>
            <a:r>
              <a:rPr lang="en-US" sz="2000" err="1">
                <a:latin typeface="Arial" panose="020B0604020202020204"/>
                <a:cs typeface="Arial" panose="020B0604020202020204"/>
              </a:rPr>
              <a:t>pentru</a:t>
            </a:r>
            <a:r>
              <a:rPr lang="en-US" sz="2000">
                <a:latin typeface="Arial" panose="020B0604020202020204"/>
                <a:cs typeface="Arial" panose="020B0604020202020204"/>
              </a:rPr>
              <a:t> a </a:t>
            </a:r>
            <a:r>
              <a:rPr lang="en-US" sz="2000" err="1">
                <a:latin typeface="Arial" panose="020B0604020202020204"/>
                <a:cs typeface="Arial" panose="020B0604020202020204"/>
              </a:rPr>
              <a:t>obține</a:t>
            </a:r>
            <a:r>
              <a:rPr lang="en-US" sz="2000">
                <a:latin typeface="Arial" panose="020B0604020202020204"/>
                <a:cs typeface="Arial" panose="020B0604020202020204"/>
              </a:rPr>
              <a:t> </a:t>
            </a:r>
            <a:r>
              <a:rPr lang="en-US" sz="2000" err="1">
                <a:latin typeface="Arial" panose="020B0604020202020204"/>
                <a:cs typeface="Arial" panose="020B0604020202020204"/>
              </a:rPr>
              <a:t>înapoi</a:t>
            </a:r>
            <a:r>
              <a:rPr lang="en-US" sz="2000">
                <a:latin typeface="Arial" panose="020B0604020202020204"/>
                <a:cs typeface="Arial" panose="020B0604020202020204"/>
              </a:rPr>
              <a:t> </a:t>
            </a:r>
            <a:r>
              <a:rPr lang="en-US" sz="2000" err="1">
                <a:latin typeface="Arial" panose="020B0604020202020204"/>
                <a:cs typeface="Arial" panose="020B0604020202020204"/>
              </a:rPr>
              <a:t>derivata</a:t>
            </a:r>
            <a:r>
              <a:rPr lang="en-US" sz="2000">
                <a:latin typeface="Arial" panose="020B0604020202020204"/>
                <a:cs typeface="Arial" panose="020B0604020202020204"/>
              </a:rPr>
              <a:t> </a:t>
            </a:r>
            <a:r>
              <a:rPr lang="en-US" sz="2000" err="1">
                <a:latin typeface="Arial" panose="020B0604020202020204"/>
                <a:cs typeface="Arial" panose="020B0604020202020204"/>
              </a:rPr>
              <a:t>către</a:t>
            </a:r>
            <a:r>
              <a:rPr lang="en-US" sz="2000">
                <a:latin typeface="Arial" panose="020B0604020202020204"/>
                <a:cs typeface="Arial" panose="020B0604020202020204"/>
              </a:rPr>
              <a:t> care </a:t>
            </a:r>
            <a:r>
              <a:rPr lang="en-US" sz="2000" err="1">
                <a:latin typeface="Arial" panose="020B0604020202020204"/>
                <a:cs typeface="Arial" panose="020B0604020202020204"/>
              </a:rPr>
              <a:t>arată</a:t>
            </a:r>
            <a:r>
              <a:rPr lang="en-US" sz="2000">
                <a:latin typeface="Arial" panose="020B0604020202020204"/>
                <a:cs typeface="Arial" panose="020B0604020202020204"/>
              </a:rPr>
              <a:t> un pointer de tip </a:t>
            </a:r>
            <a:r>
              <a:rPr lang="en-US" sz="2000" err="1">
                <a:latin typeface="Arial" panose="020B0604020202020204"/>
                <a:cs typeface="Arial" panose="020B0604020202020204"/>
              </a:rPr>
              <a:t>bază</a:t>
            </a:r>
            <a:r>
              <a:rPr lang="en-US" sz="2000">
                <a:latin typeface="Arial" panose="020B0604020202020204"/>
                <a:cs typeface="Arial" panose="020B0604020202020204"/>
              </a:rPr>
              <a:t>.</a:t>
            </a:r>
            <a:endParaRPr lang="en-US" sz="2000"/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endParaRPr lang="en-US" sz="2000"/>
          </a:p>
          <a:p>
            <a:pPr>
              <a:buClr>
                <a:srgbClr val="000000"/>
              </a:buClr>
              <a:buSzPts val="1100"/>
              <a:buFont typeface="Arial" panose="020B0604020202020204" pitchFamily="34" charset="0"/>
              <a:buNone/>
            </a:pPr>
            <a:r>
              <a:rPr lang="en-US" sz="2000" b="1" err="1">
                <a:latin typeface="Arial" panose="020B0604020202020204"/>
                <a:cs typeface="Arial" panose="020B0604020202020204"/>
              </a:rPr>
              <a:t>Problema</a:t>
            </a:r>
            <a:r>
              <a:rPr lang="en-US" sz="2000">
                <a:latin typeface="Arial" panose="020B0604020202020204"/>
                <a:cs typeface="Arial" panose="020B0604020202020204"/>
              </a:rPr>
              <a:t>: upcasting e </a:t>
            </a:r>
            <a:r>
              <a:rPr lang="en-US" sz="2000" err="1">
                <a:latin typeface="Arial" panose="020B0604020202020204"/>
                <a:cs typeface="Arial" panose="020B0604020202020204"/>
              </a:rPr>
              <a:t>sigur</a:t>
            </a:r>
            <a:r>
              <a:rPr lang="en-US" sz="2000">
                <a:latin typeface="Arial" panose="020B0604020202020204"/>
                <a:cs typeface="Arial" panose="020B0604020202020204"/>
              </a:rPr>
              <a:t> </a:t>
            </a:r>
            <a:r>
              <a:rPr lang="en-US" sz="2000" err="1">
                <a:latin typeface="Arial" panose="020B0604020202020204"/>
                <a:cs typeface="Arial" panose="020B0604020202020204"/>
              </a:rPr>
              <a:t>pentru</a:t>
            </a:r>
            <a:r>
              <a:rPr lang="en-US" sz="2000">
                <a:latin typeface="Arial" panose="020B0604020202020204"/>
                <a:cs typeface="Arial" panose="020B0604020202020204"/>
              </a:rPr>
              <a:t> c</a:t>
            </a:r>
            <a:r>
              <a:rPr lang="vi-VN" sz="2000">
                <a:latin typeface="Arial" panose="020B0604020202020204"/>
                <a:cs typeface="Arial" panose="020B0604020202020204"/>
              </a:rPr>
              <a:t>ă</a:t>
            </a:r>
            <a:r>
              <a:rPr lang="en-US" sz="2000">
                <a:latin typeface="Arial" panose="020B0604020202020204"/>
                <a:cs typeface="Arial" panose="020B0604020202020204"/>
              </a:rPr>
              <a:t> </a:t>
            </a:r>
            <a:r>
              <a:rPr lang="en-US" sz="2000" err="1">
                <a:latin typeface="Arial" panose="020B0604020202020204"/>
                <a:cs typeface="Arial" panose="020B0604020202020204"/>
              </a:rPr>
              <a:t>respectivele</a:t>
            </a:r>
            <a:r>
              <a:rPr lang="en-US" sz="2000">
                <a:latin typeface="Arial" panose="020B0604020202020204"/>
                <a:cs typeface="Arial" panose="020B0604020202020204"/>
              </a:rPr>
              <a:t> </a:t>
            </a:r>
            <a:r>
              <a:rPr lang="en-US" sz="2000" err="1">
                <a:latin typeface="Arial" panose="020B0604020202020204"/>
                <a:cs typeface="Arial" panose="020B0604020202020204"/>
              </a:rPr>
              <a:t>funcţii</a:t>
            </a:r>
            <a:r>
              <a:rPr lang="en-US" sz="2000">
                <a:latin typeface="Arial" panose="020B0604020202020204"/>
                <a:cs typeface="Arial" panose="020B0604020202020204"/>
              </a:rPr>
              <a:t>/</a:t>
            </a:r>
            <a:r>
              <a:rPr lang="en-US" sz="2000" err="1">
                <a:latin typeface="Arial" panose="020B0604020202020204"/>
                <a:cs typeface="Arial" panose="020B0604020202020204"/>
              </a:rPr>
              <a:t>atribute</a:t>
            </a:r>
            <a:r>
              <a:rPr lang="en-US" sz="2000">
                <a:latin typeface="Arial" panose="020B0604020202020204"/>
                <a:cs typeface="Arial" panose="020B0604020202020204"/>
              </a:rPr>
              <a:t> </a:t>
            </a:r>
            <a:r>
              <a:rPr lang="en-US" sz="2000" err="1">
                <a:latin typeface="Arial" panose="020B0604020202020204"/>
                <a:cs typeface="Arial" panose="020B0604020202020204"/>
              </a:rPr>
              <a:t>trebuie</a:t>
            </a:r>
            <a:r>
              <a:rPr lang="en-US" sz="2000">
                <a:latin typeface="Arial" panose="020B0604020202020204"/>
                <a:cs typeface="Arial" panose="020B0604020202020204"/>
              </a:rPr>
              <a:t> s</a:t>
            </a:r>
            <a:r>
              <a:rPr lang="vi-VN" sz="2000">
                <a:latin typeface="Arial" panose="020B0604020202020204"/>
                <a:cs typeface="Arial" panose="020B0604020202020204"/>
              </a:rPr>
              <a:t>ă</a:t>
            </a:r>
            <a:r>
              <a:rPr lang="en-US" sz="2000">
                <a:latin typeface="Arial" panose="020B0604020202020204"/>
                <a:cs typeface="Arial" panose="020B0604020202020204"/>
              </a:rPr>
              <a:t> fie definite </a:t>
            </a:r>
            <a:r>
              <a:rPr lang="en-US" sz="2000" err="1">
                <a:latin typeface="Arial" panose="020B0604020202020204"/>
                <a:cs typeface="Arial" panose="020B0604020202020204"/>
              </a:rPr>
              <a:t>în</a:t>
            </a:r>
            <a:r>
              <a:rPr lang="en-US" sz="2000">
                <a:latin typeface="Arial" panose="020B0604020202020204"/>
                <a:cs typeface="Arial" panose="020B0604020202020204"/>
              </a:rPr>
              <a:t> </a:t>
            </a:r>
            <a:r>
              <a:rPr lang="en-US" sz="2000" err="1">
                <a:latin typeface="Arial" panose="020B0604020202020204"/>
                <a:cs typeface="Arial" panose="020B0604020202020204"/>
              </a:rPr>
              <a:t>baz</a:t>
            </a:r>
            <a:r>
              <a:rPr lang="vi-VN" sz="2000">
                <a:latin typeface="Arial" panose="020B0604020202020204"/>
                <a:cs typeface="Arial" panose="020B0604020202020204"/>
              </a:rPr>
              <a:t>ă</a:t>
            </a:r>
            <a:r>
              <a:rPr lang="en-US" sz="2000">
                <a:latin typeface="Arial" panose="020B0604020202020204"/>
                <a:cs typeface="Arial" panose="020B0604020202020204"/>
              </a:rPr>
              <a:t>, </a:t>
            </a:r>
            <a:r>
              <a:rPr lang="en-US" sz="2000" err="1">
                <a:latin typeface="Arial" panose="020B0604020202020204"/>
                <a:cs typeface="Arial" panose="020B0604020202020204"/>
              </a:rPr>
              <a:t>downcasting</a:t>
            </a:r>
            <a:r>
              <a:rPr lang="en-US" sz="2000">
                <a:latin typeface="Arial" panose="020B0604020202020204"/>
                <a:cs typeface="Arial" panose="020B0604020202020204"/>
              </a:rPr>
              <a:t> e problematic.</a:t>
            </a: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endParaRPr lang="en-US" sz="2000"/>
          </a:p>
          <a:p>
            <a:pPr>
              <a:buClr>
                <a:srgbClr val="000000"/>
              </a:buClr>
              <a:buSzPts val="1100"/>
              <a:buFont typeface="Arial" panose="020B0604020202020204" pitchFamily="34" charset="0"/>
              <a:buNone/>
            </a:pPr>
            <a:r>
              <a:rPr lang="en-US" sz="2000">
                <a:latin typeface="Arial" panose="020B0604020202020204"/>
                <a:cs typeface="Arial" panose="020B0604020202020204"/>
              </a:rPr>
              <a:t>Explicit cast </a:t>
            </a:r>
            <a:r>
              <a:rPr lang="en-US" sz="2000" err="1">
                <a:latin typeface="Arial" panose="020B0604020202020204"/>
                <a:cs typeface="Arial" panose="020B0604020202020204"/>
              </a:rPr>
              <a:t>prin</a:t>
            </a:r>
            <a:r>
              <a:rPr lang="en-US" sz="2000">
                <a:latin typeface="Arial" panose="020B0604020202020204"/>
                <a:cs typeface="Arial" panose="020B0604020202020204"/>
              </a:rPr>
              <a:t>: </a:t>
            </a:r>
            <a:r>
              <a:rPr lang="en-US" sz="2000" b="1" err="1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dynamic_cast</a:t>
            </a:r>
            <a:endParaRPr lang="en-US" sz="2000" b="1">
              <a:solidFill>
                <a:srgbClr val="FF0000"/>
              </a:solidFill>
              <a:latin typeface="Arial" panose="020B0604020202020204"/>
              <a:cs typeface="Arial" panose="020B0604020202020204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endParaRPr lang="en-US" sz="2000"/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000" b="1" i="1">
                <a:latin typeface="Arial" panose="020B0604020202020204"/>
                <a:cs typeface="Arial" panose="020B0604020202020204"/>
              </a:rPr>
              <a:t>Dac</a:t>
            </a:r>
            <a:r>
              <a:rPr lang="vi-VN" sz="2000" b="1" i="1">
                <a:latin typeface="Arial" panose="020B0604020202020204"/>
                <a:cs typeface="Arial" panose="020B0604020202020204"/>
              </a:rPr>
              <a:t>ă</a:t>
            </a:r>
            <a:r>
              <a:rPr lang="en-US" sz="2000" b="1" i="1">
                <a:latin typeface="Arial" panose="020B0604020202020204"/>
                <a:cs typeface="Arial" panose="020B0604020202020204"/>
              </a:rPr>
              <a:t> </a:t>
            </a:r>
            <a:r>
              <a:rPr lang="en-US" sz="2000" b="1" i="1" err="1">
                <a:latin typeface="Arial" panose="020B0604020202020204"/>
                <a:cs typeface="Arial" panose="020B0604020202020204"/>
              </a:rPr>
              <a:t>știm</a:t>
            </a:r>
            <a:r>
              <a:rPr lang="en-US" sz="2000" b="1" i="1">
                <a:latin typeface="Arial" panose="020B0604020202020204"/>
                <a:cs typeface="Arial" panose="020B0604020202020204"/>
              </a:rPr>
              <a:t> cu </a:t>
            </a:r>
            <a:r>
              <a:rPr lang="en-US" sz="2000" b="1" i="1" err="1">
                <a:latin typeface="Arial" panose="020B0604020202020204"/>
                <a:cs typeface="Arial" panose="020B0604020202020204"/>
              </a:rPr>
              <a:t>siguranț</a:t>
            </a:r>
            <a:r>
              <a:rPr lang="vi-VN" sz="2000" b="1" i="1">
                <a:latin typeface="Arial" panose="020B0604020202020204"/>
                <a:cs typeface="Arial" panose="020B0604020202020204"/>
              </a:rPr>
              <a:t>ă</a:t>
            </a:r>
            <a:r>
              <a:rPr lang="en-US" sz="2000" b="1" i="1">
                <a:latin typeface="Arial" panose="020B0604020202020204"/>
                <a:cs typeface="Arial" panose="020B0604020202020204"/>
              </a:rPr>
              <a:t> </a:t>
            </a:r>
            <a:r>
              <a:rPr lang="en-US" sz="2000" b="1" i="1" err="1">
                <a:latin typeface="Arial" panose="020B0604020202020204"/>
                <a:cs typeface="Arial" panose="020B0604020202020204"/>
              </a:rPr>
              <a:t>tipul</a:t>
            </a:r>
            <a:r>
              <a:rPr lang="en-US" sz="2000" b="1" i="1">
                <a:latin typeface="Arial" panose="020B0604020202020204"/>
                <a:cs typeface="Arial" panose="020B0604020202020204"/>
              </a:rPr>
              <a:t> </a:t>
            </a:r>
            <a:r>
              <a:rPr lang="en-US" sz="2000" b="1" i="1" err="1">
                <a:latin typeface="Arial" panose="020B0604020202020204"/>
                <a:cs typeface="Arial" panose="020B0604020202020204"/>
              </a:rPr>
              <a:t>obiectului</a:t>
            </a:r>
            <a:r>
              <a:rPr lang="en-US" sz="2000" b="1" i="1">
                <a:latin typeface="Arial" panose="020B0604020202020204"/>
                <a:cs typeface="Arial" panose="020B0604020202020204"/>
              </a:rPr>
              <a:t>, </a:t>
            </a:r>
            <a:r>
              <a:rPr lang="en-US" sz="2000" b="1" i="1" err="1">
                <a:latin typeface="Arial" panose="020B0604020202020204"/>
                <a:cs typeface="Arial" panose="020B0604020202020204"/>
              </a:rPr>
              <a:t>putem</a:t>
            </a:r>
            <a:r>
              <a:rPr lang="en-US" sz="2000" b="1" i="1">
                <a:latin typeface="Arial" panose="020B0604020202020204"/>
                <a:cs typeface="Arial" panose="020B0604020202020204"/>
              </a:rPr>
              <a:t> </a:t>
            </a:r>
            <a:r>
              <a:rPr lang="en-US" sz="2000" b="1" i="1" err="1">
                <a:latin typeface="Arial" panose="020B0604020202020204"/>
                <a:cs typeface="Arial" panose="020B0604020202020204"/>
              </a:rPr>
              <a:t>folosi</a:t>
            </a:r>
            <a:r>
              <a:rPr lang="en-US" sz="2000" b="1" i="1">
                <a:latin typeface="Arial" panose="020B0604020202020204"/>
                <a:cs typeface="Arial" panose="020B0604020202020204"/>
              </a:rPr>
              <a:t> “</a:t>
            </a:r>
            <a:r>
              <a:rPr lang="en-US" sz="2000" b="1" i="1" err="1">
                <a:latin typeface="Arial" panose="020B0604020202020204"/>
                <a:cs typeface="Arial" panose="020B0604020202020204"/>
              </a:rPr>
              <a:t>static_cast</a:t>
            </a:r>
            <a:r>
              <a:rPr lang="en-US" sz="2000" b="1" i="1">
                <a:latin typeface="Arial" panose="020B0604020202020204"/>
                <a:cs typeface="Arial" panose="020B0604020202020204"/>
              </a:rPr>
              <a:t>”.</a:t>
            </a: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endParaRPr lang="en-US" sz="2000" b="1" i="1"/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000" b="1" err="1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static_cast</a:t>
            </a:r>
            <a:r>
              <a:rPr lang="en-US" sz="2000">
                <a:latin typeface="Arial" panose="020B0604020202020204"/>
                <a:cs typeface="Arial" panose="020B0604020202020204"/>
              </a:rPr>
              <a:t> </a:t>
            </a:r>
            <a:r>
              <a:rPr lang="en-US" sz="2000" err="1">
                <a:latin typeface="Arial" panose="020B0604020202020204"/>
                <a:cs typeface="Arial" panose="020B0604020202020204"/>
              </a:rPr>
              <a:t>întoarce</a:t>
            </a:r>
            <a:r>
              <a:rPr lang="en-US" sz="2000">
                <a:latin typeface="Arial" panose="020B0604020202020204"/>
                <a:cs typeface="Arial" panose="020B0604020202020204"/>
              </a:rPr>
              <a:t> pointer c</a:t>
            </a:r>
            <a:r>
              <a:rPr lang="vi-VN" sz="2000">
                <a:latin typeface="Arial" panose="020B0604020202020204"/>
                <a:cs typeface="Arial" panose="020B0604020202020204"/>
              </a:rPr>
              <a:t>ă</a:t>
            </a:r>
            <a:r>
              <a:rPr lang="en-US" sz="2000" err="1">
                <a:latin typeface="Arial" panose="020B0604020202020204"/>
                <a:cs typeface="Arial" panose="020B0604020202020204"/>
              </a:rPr>
              <a:t>tre</a:t>
            </a:r>
            <a:r>
              <a:rPr lang="en-US" sz="2000">
                <a:latin typeface="Arial" panose="020B0604020202020204"/>
                <a:cs typeface="Arial" panose="020B0604020202020204"/>
              </a:rPr>
              <a:t> </a:t>
            </a:r>
            <a:r>
              <a:rPr lang="en-US" sz="2000" err="1">
                <a:latin typeface="Arial" panose="020B0604020202020204"/>
                <a:cs typeface="Arial" panose="020B0604020202020204"/>
              </a:rPr>
              <a:t>obiectul</a:t>
            </a:r>
            <a:r>
              <a:rPr lang="en-US" sz="2000">
                <a:latin typeface="Arial" panose="020B0604020202020204"/>
                <a:cs typeface="Arial" panose="020B0604020202020204"/>
              </a:rPr>
              <a:t> care </a:t>
            </a:r>
            <a:r>
              <a:rPr lang="en-US" sz="2000" err="1">
                <a:latin typeface="Arial" panose="020B0604020202020204"/>
                <a:cs typeface="Arial" panose="020B0604020202020204"/>
              </a:rPr>
              <a:t>satisface</a:t>
            </a:r>
            <a:r>
              <a:rPr lang="en-US" sz="2000">
                <a:latin typeface="Arial" panose="020B0604020202020204"/>
                <a:cs typeface="Arial" panose="020B0604020202020204"/>
              </a:rPr>
              <a:t> </a:t>
            </a:r>
            <a:r>
              <a:rPr lang="en-US" sz="2000" err="1">
                <a:latin typeface="Arial" panose="020B0604020202020204"/>
                <a:cs typeface="Arial" panose="020B0604020202020204"/>
              </a:rPr>
              <a:t>cerinţele</a:t>
            </a:r>
            <a:r>
              <a:rPr lang="en-US" sz="2000">
                <a:latin typeface="Arial" panose="020B0604020202020204"/>
                <a:cs typeface="Arial" panose="020B0604020202020204"/>
              </a:rPr>
              <a:t> </a:t>
            </a:r>
            <a:r>
              <a:rPr lang="en-US" sz="2000" err="1">
                <a:latin typeface="Arial" panose="020B0604020202020204"/>
                <a:cs typeface="Arial" panose="020B0604020202020204"/>
              </a:rPr>
              <a:t>sau</a:t>
            </a:r>
            <a:r>
              <a:rPr lang="en-US" sz="2000">
                <a:latin typeface="Arial" panose="020B0604020202020204"/>
                <a:cs typeface="Arial" panose="020B0604020202020204"/>
              </a:rPr>
              <a:t> 0.</a:t>
            </a:r>
          </a:p>
          <a:p>
            <a:pPr>
              <a:buClr>
                <a:srgbClr val="000000"/>
              </a:buClr>
              <a:buSzPts val="1100"/>
              <a:buFont typeface="Arial" panose="020B0604020202020204" pitchFamily="34" charset="0"/>
              <a:buNone/>
            </a:pPr>
            <a:endParaRPr lang="en-US" sz="2000"/>
          </a:p>
          <a:p>
            <a:pPr>
              <a:buClr>
                <a:srgbClr val="000000"/>
              </a:buClr>
              <a:buSzPts val="1100"/>
            </a:pPr>
            <a:r>
              <a:rPr lang="en-US" sz="2000" err="1">
                <a:latin typeface="Arial" panose="020B0604020202020204"/>
                <a:cs typeface="Arial" panose="020B0604020202020204"/>
              </a:rPr>
              <a:t>dynamic_cast</a:t>
            </a:r>
            <a:r>
              <a:rPr lang="en-US" sz="2000">
                <a:latin typeface="Arial" panose="020B0604020202020204"/>
                <a:cs typeface="Arial" panose="020B0604020202020204"/>
              </a:rPr>
              <a:t> </a:t>
            </a:r>
            <a:r>
              <a:rPr lang="en-US" sz="2000" err="1">
                <a:latin typeface="Arial" panose="020B0604020202020204"/>
                <a:cs typeface="Arial" panose="020B0604020202020204"/>
              </a:rPr>
              <a:t>folosește</a:t>
            </a:r>
            <a:r>
              <a:rPr lang="en-US" sz="2000">
                <a:latin typeface="Arial" panose="020B0604020202020204"/>
                <a:cs typeface="Arial" panose="020B0604020202020204"/>
              </a:rPr>
              <a:t> </a:t>
            </a:r>
            <a:r>
              <a:rPr lang="en-US" sz="2000" err="1">
                <a:latin typeface="Arial" panose="020B0604020202020204"/>
                <a:cs typeface="Arial" panose="020B0604020202020204"/>
              </a:rPr>
              <a:t>tabelele</a:t>
            </a:r>
            <a:r>
              <a:rPr lang="en-US" sz="2000">
                <a:latin typeface="Arial" panose="020B0604020202020204"/>
                <a:cs typeface="Arial" panose="020B0604020202020204"/>
              </a:rPr>
              <a:t> VTABLE </a:t>
            </a:r>
            <a:r>
              <a:rPr lang="en-US" sz="2000" err="1">
                <a:latin typeface="Arial" panose="020B0604020202020204"/>
                <a:cs typeface="Arial" panose="020B0604020202020204"/>
              </a:rPr>
              <a:t>pentru</a:t>
            </a:r>
            <a:r>
              <a:rPr lang="en-US" sz="2000">
                <a:latin typeface="Arial" panose="020B0604020202020204"/>
                <a:cs typeface="Arial" panose="020B0604020202020204"/>
              </a:rPr>
              <a:t> </a:t>
            </a:r>
            <a:r>
              <a:rPr lang="en-US" sz="2000" err="1">
                <a:latin typeface="Arial" panose="020B0604020202020204"/>
                <a:cs typeface="Arial" panose="020B0604020202020204"/>
              </a:rPr>
              <a:t>determinarea</a:t>
            </a:r>
            <a:r>
              <a:rPr lang="en-US" sz="2000">
                <a:latin typeface="Arial" panose="020B0604020202020204"/>
                <a:cs typeface="Arial" panose="020B0604020202020204"/>
              </a:rPr>
              <a:t> </a:t>
            </a:r>
            <a:r>
              <a:rPr lang="en-US" sz="2000" err="1">
                <a:latin typeface="Arial" panose="020B0604020202020204"/>
                <a:cs typeface="Arial" panose="020B0604020202020204"/>
              </a:rPr>
              <a:t>tipului</a:t>
            </a:r>
            <a:r>
              <a:rPr lang="en-US" sz="2000">
                <a:latin typeface="Arial" panose="020B0604020202020204"/>
                <a:cs typeface="Arial" panose="020B0604020202020204"/>
              </a:rPr>
              <a:t>.</a:t>
            </a:r>
          </a:p>
          <a:p>
            <a:pPr>
              <a:buClr>
                <a:srgbClr val="000000"/>
              </a:buClr>
              <a:buSzPts val="1100"/>
              <a:buFont typeface="Arial" panose="020B0604020202020204" pitchFamily="34" charset="0"/>
              <a:buNone/>
            </a:pPr>
            <a:endParaRPr lang="en-US" sz="2000"/>
          </a:p>
          <a:p>
            <a:pPr>
              <a:buSzPts val="1100"/>
            </a:pPr>
            <a:r>
              <a:rPr lang="en-US" sz="2000" err="1">
                <a:latin typeface="Arial" panose="020B0604020202020204"/>
                <a:cs typeface="Arial" panose="020B0604020202020204"/>
              </a:rPr>
              <a:t>Conversiile</a:t>
            </a:r>
            <a:r>
              <a:rPr lang="en-US" sz="2000">
                <a:latin typeface="Arial" panose="020B0604020202020204"/>
                <a:cs typeface="Arial" panose="020B0604020202020204"/>
              </a:rPr>
              <a:t> tip C++ </a:t>
            </a:r>
            <a:r>
              <a:rPr lang="en-US" sz="2000" err="1">
                <a:latin typeface="Arial" panose="020B0604020202020204"/>
                <a:cs typeface="Arial" panose="020B0604020202020204"/>
              </a:rPr>
              <a:t>documentează</a:t>
            </a:r>
            <a:r>
              <a:rPr lang="en-US" sz="2000">
                <a:latin typeface="Arial" panose="020B0604020202020204"/>
                <a:cs typeface="Arial" panose="020B0604020202020204"/>
              </a:rPr>
              <a:t> de </a:t>
            </a:r>
            <a:r>
              <a:rPr lang="en-US" sz="2000" err="1">
                <a:latin typeface="Arial" panose="020B0604020202020204"/>
                <a:cs typeface="Arial" panose="020B0604020202020204"/>
              </a:rPr>
              <a:t>ce</a:t>
            </a:r>
            <a:r>
              <a:rPr lang="en-US" sz="2000">
                <a:latin typeface="Arial" panose="020B0604020202020204"/>
                <a:cs typeface="Arial" panose="020B0604020202020204"/>
              </a:rPr>
              <a:t> </a:t>
            </a:r>
            <a:r>
              <a:rPr lang="en-US" sz="2000" err="1">
                <a:latin typeface="Arial" panose="020B0604020202020204"/>
                <a:cs typeface="Arial" panose="020B0604020202020204"/>
              </a:rPr>
              <a:t>avem</a:t>
            </a:r>
            <a:r>
              <a:rPr lang="en-US" sz="2000">
                <a:latin typeface="Arial" panose="020B0604020202020204"/>
                <a:cs typeface="Arial" panose="020B0604020202020204"/>
              </a:rPr>
              <a:t> </a:t>
            </a:r>
            <a:r>
              <a:rPr lang="en-US" sz="2000" err="1">
                <a:latin typeface="Arial" panose="020B0604020202020204"/>
                <a:cs typeface="Arial" panose="020B0604020202020204"/>
              </a:rPr>
              <a:t>nevoie</a:t>
            </a:r>
            <a:r>
              <a:rPr lang="en-US" sz="2000">
                <a:latin typeface="Arial" panose="020B0604020202020204"/>
                <a:cs typeface="Arial" panose="020B0604020202020204"/>
              </a:rPr>
              <a:t> de un </a:t>
            </a:r>
            <a:r>
              <a:rPr lang="en-US" sz="2000" err="1">
                <a:latin typeface="Arial" panose="020B0604020202020204"/>
                <a:cs typeface="Arial" panose="020B0604020202020204"/>
              </a:rPr>
              <a:t>anumit</a:t>
            </a:r>
            <a:r>
              <a:rPr lang="en-US" sz="2000">
                <a:latin typeface="Arial" panose="020B0604020202020204"/>
                <a:cs typeface="Arial" panose="020B0604020202020204"/>
              </a:rPr>
              <a:t> cast</a:t>
            </a:r>
            <a:endParaRPr lang="en-US" sz="2000"/>
          </a:p>
          <a:p>
            <a:pPr marL="800100" lvl="1" indent="-342900">
              <a:buSzPts val="1100"/>
              <a:buFont typeface="Calibri" panose="020F0502020204030204"/>
              <a:buChar char="-"/>
            </a:pPr>
            <a:r>
              <a:rPr lang="ro-RO" sz="2000">
                <a:latin typeface="Arial" panose="020B0604020202020204"/>
                <a:cs typeface="Arial" panose="020B0604020202020204"/>
              </a:rPr>
              <a:t>Numele conversiilor sunt lungi pentru a atrage atenția (și pentru a le evita)</a:t>
            </a:r>
          </a:p>
          <a:p>
            <a:pPr>
              <a:buSzPts val="1100"/>
            </a:pPr>
            <a:endParaRPr lang="en-US" sz="2000">
              <a:latin typeface="Arial" panose="020B0604020202020204"/>
              <a:cs typeface="Arial" panose="020B0604020202020204"/>
            </a:endParaRPr>
          </a:p>
          <a:p>
            <a:pPr>
              <a:buSzPts val="1100"/>
            </a:pPr>
            <a:r>
              <a:rPr lang="en-US" sz="2000" err="1">
                <a:latin typeface="Arial" panose="020B0604020202020204"/>
                <a:cs typeface="Arial" panose="020B0604020202020204"/>
              </a:rPr>
              <a:t>Conversiile</a:t>
            </a:r>
            <a:r>
              <a:rPr lang="en-US" sz="2000">
                <a:latin typeface="Arial" panose="020B0604020202020204"/>
                <a:cs typeface="Arial" panose="020B0604020202020204"/>
              </a:rPr>
              <a:t> tip C nu </a:t>
            </a:r>
            <a:r>
              <a:rPr lang="en-US" sz="2000" err="1">
                <a:latin typeface="Arial" panose="020B0604020202020204"/>
                <a:cs typeface="Arial" panose="020B0604020202020204"/>
              </a:rPr>
              <a:t>exprimă</a:t>
            </a:r>
            <a:r>
              <a:rPr lang="en-US" sz="2000">
                <a:latin typeface="Arial" panose="020B0604020202020204"/>
                <a:cs typeface="Arial" panose="020B0604020202020204"/>
              </a:rPr>
              <a:t> </a:t>
            </a:r>
            <a:r>
              <a:rPr lang="en-US" sz="2000" err="1">
                <a:latin typeface="Arial" panose="020B0604020202020204"/>
                <a:cs typeface="Arial" panose="020B0604020202020204"/>
              </a:rPr>
              <a:t>ce</a:t>
            </a:r>
            <a:r>
              <a:rPr lang="en-US" sz="2000">
                <a:latin typeface="Arial" panose="020B0604020202020204"/>
                <a:cs typeface="Arial" panose="020B0604020202020204"/>
              </a:rPr>
              <a:t> </a:t>
            </a:r>
            <a:r>
              <a:rPr lang="en-US" sz="2000" err="1">
                <a:latin typeface="Arial" panose="020B0604020202020204"/>
                <a:cs typeface="Arial" panose="020B0604020202020204"/>
              </a:rPr>
              <a:t>intenție</a:t>
            </a:r>
            <a:r>
              <a:rPr lang="en-US" sz="2000">
                <a:latin typeface="Arial" panose="020B0604020202020204"/>
                <a:cs typeface="Arial" panose="020B0604020202020204"/>
              </a:rPr>
              <a:t> </a:t>
            </a:r>
            <a:r>
              <a:rPr lang="en-US" sz="2000" err="1">
                <a:latin typeface="Arial" panose="020B0604020202020204"/>
                <a:cs typeface="Arial" panose="020B0604020202020204"/>
              </a:rPr>
              <a:t>avem</a:t>
            </a:r>
            <a:r>
              <a:rPr lang="en-US" sz="2000">
                <a:latin typeface="Arial" panose="020B0604020202020204"/>
                <a:cs typeface="Arial" panose="020B0604020202020204"/>
              </a:rPr>
              <a:t> </a:t>
            </a:r>
            <a:r>
              <a:rPr lang="en-US" sz="2000" err="1">
                <a:latin typeface="Arial" panose="020B0604020202020204"/>
                <a:cs typeface="Arial" panose="020B0604020202020204"/>
              </a:rPr>
              <a:t>și</a:t>
            </a:r>
            <a:r>
              <a:rPr lang="en-US" sz="2000">
                <a:latin typeface="Arial" panose="020B0604020202020204"/>
                <a:cs typeface="Arial" panose="020B0604020202020204"/>
              </a:rPr>
              <a:t> </a:t>
            </a:r>
            <a:r>
              <a:rPr lang="en-US" sz="2000" err="1">
                <a:latin typeface="Arial" panose="020B0604020202020204"/>
                <a:cs typeface="Arial" panose="020B0604020202020204"/>
              </a:rPr>
              <a:t>anulează</a:t>
            </a:r>
            <a:r>
              <a:rPr lang="en-US" sz="2000">
                <a:latin typeface="Arial" panose="020B0604020202020204"/>
                <a:cs typeface="Arial" panose="020B0604020202020204"/>
              </a:rPr>
              <a:t> </a:t>
            </a:r>
            <a:r>
              <a:rPr lang="en-US" sz="2000" err="1">
                <a:latin typeface="Arial" panose="020B0604020202020204"/>
                <a:cs typeface="Arial" panose="020B0604020202020204"/>
              </a:rPr>
              <a:t>verificările</a:t>
            </a:r>
            <a:r>
              <a:rPr lang="en-US" sz="2000">
                <a:latin typeface="Arial" panose="020B0604020202020204"/>
                <a:cs typeface="Arial" panose="020B0604020202020204"/>
              </a:rPr>
              <a:t> </a:t>
            </a:r>
            <a:r>
              <a:rPr lang="en-US" sz="2000" err="1">
                <a:latin typeface="Arial" panose="020B0604020202020204"/>
                <a:cs typeface="Arial" panose="020B0604020202020204"/>
              </a:rPr>
              <a:t>compilatorului</a:t>
            </a:r>
            <a:r>
              <a:rPr lang="en-US" sz="2000">
                <a:latin typeface="Arial" panose="020B0604020202020204"/>
                <a:cs typeface="Arial" panose="020B0604020202020204"/>
              </a:rPr>
              <a:t>.</a:t>
            </a:r>
            <a:endParaRPr lang="en-US" sz="2000"/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endParaRPr lang="en-US" sz="2000" b="1">
              <a:solidFill>
                <a:srgbClr val="0000FF"/>
              </a:solidFill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endParaRPr lang="en-US" sz="2000" b="1">
              <a:solidFill>
                <a:srgbClr val="0000FF"/>
              </a:solidFill>
            </a:endParaRPr>
          </a:p>
          <a:p>
            <a:pPr>
              <a:buClr>
                <a:srgbClr val="000000"/>
              </a:buClr>
            </a:pPr>
            <a:endParaRPr lang="en-US" sz="2000" b="1">
              <a:solidFill>
                <a:srgbClr val="0000FF"/>
              </a:solidFill>
            </a:endParaRPr>
          </a:p>
        </p:txBody>
      </p:sp>
      <p:sp>
        <p:nvSpPr>
          <p:cNvPr id="64518" name="Google Shape;833;p76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10075" rIns="0" bIns="10075" anchor="t"/>
          <a:lstStyle/>
          <a:p>
            <a:pPr algn="ctr">
              <a:buClr>
                <a:srgbClr val="000000"/>
              </a:buClr>
              <a:buSzPts val="2000"/>
              <a:buFont typeface="Arial" panose="020B0604020202020204" pitchFamily="34" charset="0"/>
              <a:buNone/>
            </a:pPr>
            <a:r>
              <a:rPr lang="en-US" sz="2000" b="1">
                <a:latin typeface="Arial" panose="020B0604020202020204"/>
                <a:cs typeface="Arial" panose="020B0604020202020204"/>
              </a:rPr>
              <a:t>2. </a:t>
            </a:r>
            <a:r>
              <a:rPr lang="en-US" sz="2000" b="1" err="1">
                <a:latin typeface="Arial" panose="020B0604020202020204"/>
                <a:cs typeface="Arial" panose="020B0604020202020204"/>
              </a:rPr>
              <a:t>Downcasting</a:t>
            </a:r>
            <a:endParaRPr lang="en-US" sz="2000" b="1" err="1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Google Shape;829;p76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panose="020B0604020202020204" pitchFamily="34" charset="0"/>
              <a:buNone/>
            </a:pPr>
            <a:fld id="{9F966405-5F24-4A18-B561-AF9D60785515}" type="slidenum">
              <a:rPr lang="en-US" sz="1500"/>
              <a:t>42</a:t>
            </a:fld>
            <a:endParaRPr lang="en-US" sz="1800"/>
          </a:p>
        </p:txBody>
      </p:sp>
      <p:sp>
        <p:nvSpPr>
          <p:cNvPr id="64515" name="Google Shape;830;p76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00800" tIns="50400" rIns="100800" bIns="50400" anchor="t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panose="020B0604020202020204" pitchFamily="34" charset="0"/>
              <a:buNone/>
            </a:pPr>
            <a:r>
              <a:rPr lang="vi-VN" sz="1800" b="1" err="1">
                <a:latin typeface="Arial" panose="020B0604020202020204"/>
                <a:cs typeface="Arial" panose="020B0604020202020204"/>
              </a:rPr>
              <a:t>Facultatea</a:t>
            </a:r>
            <a:r>
              <a:rPr lang="vi-VN" sz="1800" b="1">
                <a:latin typeface="Arial" panose="020B0604020202020204"/>
                <a:cs typeface="Arial" panose="020B0604020202020204"/>
              </a:rPr>
              <a:t> de </a:t>
            </a:r>
            <a:r>
              <a:rPr lang="vi-VN" sz="1800" b="1" err="1">
                <a:latin typeface="Arial" panose="020B0604020202020204"/>
                <a:cs typeface="Arial" panose="020B0604020202020204"/>
              </a:rPr>
              <a:t>Matematică</a:t>
            </a:r>
            <a:r>
              <a:rPr lang="vi-VN" sz="1800" b="1">
                <a:latin typeface="Arial" panose="020B0604020202020204"/>
                <a:cs typeface="Arial" panose="020B0604020202020204"/>
              </a:rPr>
              <a:t> </a:t>
            </a:r>
            <a:r>
              <a:rPr lang="vi-VN" sz="1800" b="1" err="1">
                <a:latin typeface="Arial" panose="020B0604020202020204"/>
                <a:cs typeface="Arial" panose="020B0604020202020204"/>
              </a:rPr>
              <a:t>și</a:t>
            </a:r>
            <a:r>
              <a:rPr lang="vi-VN" sz="1800" b="1">
                <a:latin typeface="Arial" panose="020B0604020202020204"/>
                <a:cs typeface="Arial" panose="020B0604020202020204"/>
              </a:rPr>
              <a:t> </a:t>
            </a:r>
            <a:r>
              <a:rPr lang="vi-VN" sz="1800" b="1" err="1">
                <a:latin typeface="Arial" panose="020B0604020202020204"/>
                <a:cs typeface="Arial" panose="020B0604020202020204"/>
              </a:rPr>
              <a:t>Informatică</a:t>
            </a:r>
            <a:r>
              <a:rPr lang="en-US" sz="1800" b="1">
                <a:latin typeface="Arial" panose="020B0604020202020204"/>
                <a:cs typeface="Arial" panose="020B0604020202020204"/>
              </a:rPr>
              <a:t> </a:t>
            </a:r>
            <a:r>
              <a:rPr lang="en-US" sz="1800" b="1" err="1">
                <a:latin typeface="Arial" panose="020B0604020202020204"/>
                <a:cs typeface="Arial" panose="020B0604020202020204"/>
              </a:rPr>
              <a:t>Universitatea</a:t>
            </a:r>
            <a:r>
              <a:rPr lang="en-US" sz="1800" b="1">
                <a:latin typeface="Arial" panose="020B0604020202020204"/>
                <a:cs typeface="Arial" panose="020B0604020202020204"/>
              </a:rPr>
              <a:t> din </a:t>
            </a:r>
            <a:r>
              <a:rPr lang="en-US" sz="1800" b="1" err="1">
                <a:latin typeface="Arial" panose="020B0604020202020204"/>
                <a:cs typeface="Arial" panose="020B0604020202020204"/>
              </a:rPr>
              <a:t>București</a:t>
            </a:r>
            <a:endParaRPr lang="en-US" sz="1800" err="1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64516" name="Google Shape;831;p76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4517" name="Google Shape;832;p76"/>
          <p:cNvSpPr txBox="1">
            <a:spLocks noChangeArrowheads="1"/>
          </p:cNvSpPr>
          <p:nvPr/>
        </p:nvSpPr>
        <p:spPr bwMode="auto">
          <a:xfrm>
            <a:off x="274638" y="1273583"/>
            <a:ext cx="9644267" cy="579932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lIns="91425" tIns="91425" rIns="91425" bIns="91425" anchor="t"/>
          <a:lstStyle/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endParaRPr lang="en-US" sz="2000"/>
          </a:p>
          <a:p>
            <a:pPr>
              <a:buClr>
                <a:srgbClr val="000000"/>
              </a:buClr>
            </a:pPr>
            <a:r>
              <a:rPr lang="en-US" sz="2000" b="1" err="1">
                <a:latin typeface="Arial" panose="020B0604020202020204"/>
                <a:cs typeface="Arial" panose="020B0604020202020204"/>
              </a:rPr>
              <a:t>Problema</a:t>
            </a:r>
            <a:r>
              <a:rPr lang="en-US" sz="2000">
                <a:latin typeface="Arial" panose="020B0604020202020204"/>
                <a:cs typeface="Arial" panose="020B0604020202020204"/>
              </a:rPr>
              <a:t>: </a:t>
            </a:r>
            <a:r>
              <a:rPr lang="en-US" sz="2000" err="1">
                <a:latin typeface="Arial" panose="020B0604020202020204"/>
                <a:cs typeface="Arial" panose="020B0604020202020204"/>
              </a:rPr>
              <a:t>downcasting</a:t>
            </a:r>
            <a:r>
              <a:rPr lang="en-US" sz="2000">
                <a:latin typeface="Arial" panose="020B0604020202020204"/>
                <a:cs typeface="Arial" panose="020B0604020202020204"/>
              </a:rPr>
              <a:t> e problematic </a:t>
            </a:r>
            <a:r>
              <a:rPr lang="en-US" sz="2000" err="1">
                <a:latin typeface="Arial" panose="020B0604020202020204"/>
                <a:cs typeface="Arial" panose="020B0604020202020204"/>
              </a:rPr>
              <a:t>și</a:t>
            </a:r>
            <a:r>
              <a:rPr lang="en-US" sz="2000">
                <a:latin typeface="Arial" panose="020B0604020202020204"/>
                <a:cs typeface="Arial" panose="020B0604020202020204"/>
              </a:rPr>
              <a:t> din alt </a:t>
            </a:r>
            <a:r>
              <a:rPr lang="en-US" sz="2000" err="1">
                <a:latin typeface="Arial" panose="020B0604020202020204"/>
                <a:cs typeface="Arial" panose="020B0604020202020204"/>
              </a:rPr>
              <a:t>motiv</a:t>
            </a:r>
            <a:r>
              <a:rPr lang="en-US" sz="2000">
                <a:latin typeface="Arial" panose="020B0604020202020204"/>
                <a:cs typeface="Arial" panose="020B0604020202020204"/>
              </a:rPr>
              <a:t>: </a:t>
            </a:r>
            <a:r>
              <a:rPr lang="en-US" sz="2000" err="1">
                <a:latin typeface="Arial" panose="020B0604020202020204"/>
                <a:cs typeface="Arial" panose="020B0604020202020204"/>
              </a:rPr>
              <a:t>dacă</a:t>
            </a:r>
            <a:r>
              <a:rPr lang="en-US" sz="2000">
                <a:latin typeface="Arial" panose="020B0604020202020204"/>
                <a:cs typeface="Arial" panose="020B0604020202020204"/>
              </a:rPr>
              <a:t> </a:t>
            </a:r>
            <a:r>
              <a:rPr lang="en-US" sz="2000" err="1">
                <a:latin typeface="Arial" panose="020B0604020202020204"/>
                <a:cs typeface="Arial" panose="020B0604020202020204"/>
              </a:rPr>
              <a:t>avem</a:t>
            </a:r>
            <a:r>
              <a:rPr lang="en-US" sz="2000">
                <a:latin typeface="Arial" panose="020B0604020202020204"/>
                <a:cs typeface="Arial" panose="020B0604020202020204"/>
              </a:rPr>
              <a:t> de </a:t>
            </a:r>
            <a:r>
              <a:rPr lang="en-US" sz="2000" err="1">
                <a:latin typeface="Arial" panose="020B0604020202020204"/>
                <a:cs typeface="Arial" panose="020B0604020202020204"/>
              </a:rPr>
              <a:t>făcut</a:t>
            </a:r>
            <a:r>
              <a:rPr lang="en-US" sz="2000">
                <a:latin typeface="Arial" panose="020B0604020202020204"/>
                <a:cs typeface="Arial" panose="020B0604020202020204"/>
              </a:rPr>
              <a:t> "if" pe </a:t>
            </a:r>
            <a:r>
              <a:rPr lang="en-US" sz="2000" err="1">
                <a:latin typeface="Arial" panose="020B0604020202020204"/>
                <a:cs typeface="Arial" panose="020B0604020202020204"/>
              </a:rPr>
              <a:t>tipuri</a:t>
            </a:r>
            <a:r>
              <a:rPr lang="en-US" sz="2000">
                <a:latin typeface="Arial" panose="020B0604020202020204"/>
                <a:cs typeface="Arial" panose="020B0604020202020204"/>
              </a:rPr>
              <a:t> de date, </a:t>
            </a:r>
            <a:r>
              <a:rPr lang="en-US" sz="2000" err="1">
                <a:latin typeface="Arial" panose="020B0604020202020204"/>
                <a:cs typeface="Arial" panose="020B0604020202020204"/>
              </a:rPr>
              <a:t>ori</a:t>
            </a:r>
            <a:r>
              <a:rPr lang="en-US" sz="2000">
                <a:latin typeface="Arial" panose="020B0604020202020204"/>
                <a:cs typeface="Arial" panose="020B0604020202020204"/>
              </a:rPr>
              <a:t> nu </a:t>
            </a:r>
            <a:r>
              <a:rPr lang="en-US" sz="2000" err="1">
                <a:latin typeface="Arial" panose="020B0604020202020204"/>
                <a:cs typeface="Arial" panose="020B0604020202020204"/>
              </a:rPr>
              <a:t>este</a:t>
            </a:r>
            <a:r>
              <a:rPr lang="en-US" sz="2000">
                <a:latin typeface="Arial" panose="020B0604020202020204"/>
                <a:cs typeface="Arial" panose="020B0604020202020204"/>
              </a:rPr>
              <a:t> </a:t>
            </a:r>
            <a:r>
              <a:rPr lang="en-US" sz="2000" err="1">
                <a:latin typeface="Arial" panose="020B0604020202020204"/>
                <a:cs typeface="Arial" panose="020B0604020202020204"/>
              </a:rPr>
              <a:t>abstractizarea</a:t>
            </a:r>
            <a:r>
              <a:rPr lang="en-US" sz="2000">
                <a:latin typeface="Arial" panose="020B0604020202020204"/>
                <a:cs typeface="Arial" panose="020B0604020202020204"/>
              </a:rPr>
              <a:t> </a:t>
            </a:r>
            <a:r>
              <a:rPr lang="en-US" sz="2000" err="1">
                <a:latin typeface="Arial" panose="020B0604020202020204"/>
                <a:cs typeface="Arial" panose="020B0604020202020204"/>
              </a:rPr>
              <a:t>bună</a:t>
            </a:r>
            <a:r>
              <a:rPr lang="en-US" sz="2000">
                <a:latin typeface="Arial" panose="020B0604020202020204"/>
                <a:cs typeface="Arial" panose="020B0604020202020204"/>
              </a:rPr>
              <a:t>, </a:t>
            </a:r>
            <a:r>
              <a:rPr lang="en-US" sz="2000" err="1">
                <a:latin typeface="Arial" panose="020B0604020202020204"/>
                <a:cs typeface="Arial" panose="020B0604020202020204"/>
              </a:rPr>
              <a:t>ori</a:t>
            </a:r>
            <a:r>
              <a:rPr lang="en-US" sz="2000">
                <a:latin typeface="Arial" panose="020B0604020202020204"/>
                <a:cs typeface="Arial" panose="020B0604020202020204"/>
              </a:rPr>
              <a:t> </a:t>
            </a:r>
            <a:r>
              <a:rPr lang="en-US" sz="2000" err="1">
                <a:latin typeface="Arial" panose="020B0604020202020204"/>
                <a:cs typeface="Arial" panose="020B0604020202020204"/>
              </a:rPr>
              <a:t>trebuie</a:t>
            </a:r>
            <a:r>
              <a:rPr lang="en-US" sz="2000">
                <a:latin typeface="Arial" panose="020B0604020202020204"/>
                <a:cs typeface="Arial" panose="020B0604020202020204"/>
              </a:rPr>
              <a:t> </a:t>
            </a:r>
            <a:r>
              <a:rPr lang="en-US" sz="2000" err="1">
                <a:latin typeface="Arial" panose="020B0604020202020204"/>
                <a:cs typeface="Arial" panose="020B0604020202020204"/>
              </a:rPr>
              <a:t>să</a:t>
            </a:r>
            <a:r>
              <a:rPr lang="en-US" sz="2000">
                <a:latin typeface="Arial" panose="020B0604020202020204"/>
                <a:cs typeface="Arial" panose="020B0604020202020204"/>
              </a:rPr>
              <a:t> </a:t>
            </a:r>
            <a:r>
              <a:rPr lang="en-US" sz="2000" err="1">
                <a:latin typeface="Arial" panose="020B0604020202020204"/>
                <a:cs typeface="Arial" panose="020B0604020202020204"/>
              </a:rPr>
              <a:t>folosim</a:t>
            </a:r>
            <a:r>
              <a:rPr lang="en-US" sz="2000">
                <a:latin typeface="Arial" panose="020B0604020202020204"/>
                <a:cs typeface="Arial" panose="020B0604020202020204"/>
              </a:rPr>
              <a:t> de </a:t>
            </a:r>
            <a:r>
              <a:rPr lang="en-US" sz="2000" err="1">
                <a:latin typeface="Arial" panose="020B0604020202020204"/>
                <a:cs typeface="Arial" panose="020B0604020202020204"/>
              </a:rPr>
              <a:t>fapt</a:t>
            </a:r>
            <a:r>
              <a:rPr lang="en-US" sz="2000">
                <a:latin typeface="Arial" panose="020B0604020202020204"/>
                <a:cs typeface="Arial" panose="020B0604020202020204"/>
              </a:rPr>
              <a:t> </a:t>
            </a:r>
            <a:r>
              <a:rPr lang="en-US" sz="2000" err="1">
                <a:latin typeface="Arial" panose="020B0604020202020204"/>
                <a:cs typeface="Arial" panose="020B0604020202020204"/>
              </a:rPr>
              <a:t>funcții</a:t>
            </a:r>
            <a:r>
              <a:rPr lang="en-US" sz="2000">
                <a:latin typeface="Arial" panose="020B0604020202020204"/>
                <a:cs typeface="Arial" panose="020B0604020202020204"/>
              </a:rPr>
              <a:t> </a:t>
            </a:r>
            <a:r>
              <a:rPr lang="en-US" sz="2000" err="1">
                <a:latin typeface="Arial" panose="020B0604020202020204"/>
                <a:cs typeface="Arial" panose="020B0604020202020204"/>
              </a:rPr>
              <a:t>virtuale</a:t>
            </a:r>
            <a:r>
              <a:rPr lang="en-US" sz="2000">
                <a:latin typeface="Arial" panose="020B0604020202020204"/>
                <a:cs typeface="Arial" panose="020B0604020202020204"/>
              </a:rPr>
              <a:t>.</a:t>
            </a:r>
            <a:endParaRPr lang="en-US" sz="2000"/>
          </a:p>
          <a:p>
            <a:pPr>
              <a:buFontTx/>
              <a:buNone/>
            </a:pPr>
            <a:endParaRPr lang="en-US" sz="2000"/>
          </a:p>
          <a:p>
            <a:r>
              <a:rPr lang="en-US" sz="2000">
                <a:latin typeface="Arial" panose="020B0604020202020204"/>
                <a:cs typeface="Arial" panose="020B0604020202020204"/>
              </a:rPr>
              <a:t>Un program cu </a:t>
            </a:r>
            <a:r>
              <a:rPr lang="en-US" sz="2000" err="1">
                <a:latin typeface="Arial" panose="020B0604020202020204"/>
                <a:cs typeface="Arial" panose="020B0604020202020204"/>
              </a:rPr>
              <a:t>multe</a:t>
            </a:r>
            <a:r>
              <a:rPr lang="en-US" sz="2000">
                <a:latin typeface="Arial" panose="020B0604020202020204"/>
                <a:cs typeface="Arial" panose="020B0604020202020204"/>
              </a:rPr>
              <a:t> </a:t>
            </a:r>
            <a:r>
              <a:rPr lang="en-US" sz="2000" err="1">
                <a:latin typeface="Arial" panose="020B0604020202020204"/>
                <a:cs typeface="Arial" panose="020B0604020202020204"/>
              </a:rPr>
              <a:t>comparații</a:t>
            </a:r>
            <a:r>
              <a:rPr lang="en-US" sz="2000">
                <a:latin typeface="Arial" panose="020B0604020202020204"/>
                <a:cs typeface="Arial" panose="020B0604020202020204"/>
              </a:rPr>
              <a:t> </a:t>
            </a:r>
            <a:r>
              <a:rPr lang="en-US" sz="2000" err="1">
                <a:latin typeface="Arial" panose="020B0604020202020204"/>
                <a:cs typeface="Arial" panose="020B0604020202020204"/>
              </a:rPr>
              <a:t>explicite</a:t>
            </a:r>
            <a:r>
              <a:rPr lang="en-US" sz="2000">
                <a:latin typeface="Arial" panose="020B0604020202020204"/>
                <a:cs typeface="Arial" panose="020B0604020202020204"/>
              </a:rPr>
              <a:t> de </a:t>
            </a:r>
            <a:r>
              <a:rPr lang="en-US" sz="2000" err="1">
                <a:latin typeface="Arial" panose="020B0604020202020204"/>
                <a:cs typeface="Arial" panose="020B0604020202020204"/>
              </a:rPr>
              <a:t>subclase</a:t>
            </a:r>
            <a:r>
              <a:rPr lang="en-US" sz="2000">
                <a:latin typeface="Arial" panose="020B0604020202020204"/>
                <a:cs typeface="Arial" panose="020B0604020202020204"/>
              </a:rPr>
              <a:t> </a:t>
            </a:r>
            <a:r>
              <a:rPr lang="en-US" sz="2000" err="1">
                <a:latin typeface="Arial" panose="020B0604020202020204"/>
                <a:cs typeface="Arial" panose="020B0604020202020204"/>
              </a:rPr>
              <a:t>este</a:t>
            </a:r>
            <a:r>
              <a:rPr lang="en-US" sz="2000">
                <a:latin typeface="Arial" panose="020B0604020202020204"/>
                <a:cs typeface="Arial" panose="020B0604020202020204"/>
              </a:rPr>
              <a:t> </a:t>
            </a:r>
            <a:r>
              <a:rPr lang="en-US" sz="2000" err="1">
                <a:latin typeface="Arial" panose="020B0604020202020204"/>
                <a:cs typeface="Arial" panose="020B0604020202020204"/>
              </a:rPr>
              <a:t>ușor</a:t>
            </a:r>
            <a:r>
              <a:rPr lang="en-US" sz="2000">
                <a:latin typeface="Arial" panose="020B0604020202020204"/>
                <a:cs typeface="Arial" panose="020B0604020202020204"/>
              </a:rPr>
              <a:t> de </a:t>
            </a:r>
            <a:r>
              <a:rPr lang="en-US" sz="2000" err="1">
                <a:latin typeface="Arial" panose="020B0604020202020204"/>
                <a:cs typeface="Arial" panose="020B0604020202020204"/>
              </a:rPr>
              <a:t>scris</a:t>
            </a:r>
            <a:r>
              <a:rPr lang="en-US" sz="2000">
                <a:latin typeface="Arial" panose="020B0604020202020204"/>
                <a:cs typeface="Arial" panose="020B0604020202020204"/>
              </a:rPr>
              <a:t> pe termen </a:t>
            </a:r>
            <a:r>
              <a:rPr lang="en-US" sz="2000" err="1">
                <a:latin typeface="Arial" panose="020B0604020202020204"/>
                <a:cs typeface="Arial" panose="020B0604020202020204"/>
              </a:rPr>
              <a:t>scurt</a:t>
            </a:r>
            <a:r>
              <a:rPr lang="en-US" sz="2000">
                <a:latin typeface="Arial" panose="020B0604020202020204"/>
                <a:cs typeface="Arial" panose="020B0604020202020204"/>
              </a:rPr>
              <a:t> (</a:t>
            </a:r>
            <a:r>
              <a:rPr lang="en-US" sz="2000" err="1">
                <a:latin typeface="Arial" panose="020B0604020202020204"/>
                <a:cs typeface="Arial" panose="020B0604020202020204"/>
              </a:rPr>
              <a:t>exemplu</a:t>
            </a:r>
            <a:r>
              <a:rPr lang="en-US" sz="2000">
                <a:latin typeface="Arial" panose="020B0604020202020204"/>
                <a:cs typeface="Arial" panose="020B0604020202020204"/>
              </a:rPr>
              <a:t>: un </a:t>
            </a:r>
            <a:r>
              <a:rPr lang="en-US" sz="2000" err="1">
                <a:latin typeface="Arial" panose="020B0604020202020204"/>
                <a:cs typeface="Arial" panose="020B0604020202020204"/>
              </a:rPr>
              <a:t>semestru</a:t>
            </a:r>
            <a:r>
              <a:rPr lang="en-US" sz="2000">
                <a:latin typeface="Arial" panose="020B0604020202020204"/>
                <a:cs typeface="Arial" panose="020B0604020202020204"/>
              </a:rPr>
              <a:t>), </a:t>
            </a:r>
            <a:r>
              <a:rPr lang="en-US" sz="2000" err="1">
                <a:latin typeface="Arial" panose="020B0604020202020204"/>
                <a:cs typeface="Arial" panose="020B0604020202020204"/>
              </a:rPr>
              <a:t>dar</a:t>
            </a:r>
            <a:r>
              <a:rPr lang="en-US" sz="2000">
                <a:latin typeface="Arial" panose="020B0604020202020204"/>
                <a:cs typeface="Arial" panose="020B0604020202020204"/>
              </a:rPr>
              <a:t> </a:t>
            </a:r>
            <a:r>
              <a:rPr lang="en-US" sz="2000" err="1">
                <a:latin typeface="Arial" panose="020B0604020202020204"/>
                <a:cs typeface="Arial" panose="020B0604020202020204"/>
              </a:rPr>
              <a:t>dificil</a:t>
            </a:r>
            <a:r>
              <a:rPr lang="en-US" sz="2000">
                <a:latin typeface="Arial" panose="020B0604020202020204"/>
                <a:cs typeface="Arial" panose="020B0604020202020204"/>
              </a:rPr>
              <a:t> de </a:t>
            </a:r>
            <a:r>
              <a:rPr lang="en-US" sz="2000" err="1">
                <a:latin typeface="Arial" panose="020B0604020202020204"/>
                <a:cs typeface="Arial" panose="020B0604020202020204"/>
              </a:rPr>
              <a:t>întreținut</a:t>
            </a:r>
            <a:r>
              <a:rPr lang="en-US" sz="2000">
                <a:latin typeface="Arial" panose="020B0604020202020204"/>
                <a:cs typeface="Arial" panose="020B0604020202020204"/>
              </a:rPr>
              <a:t> </a:t>
            </a:r>
            <a:r>
              <a:rPr lang="en-US" sz="2000" err="1">
                <a:latin typeface="Arial" panose="020B0604020202020204"/>
                <a:cs typeface="Arial" panose="020B0604020202020204"/>
              </a:rPr>
              <a:t>și</a:t>
            </a:r>
            <a:r>
              <a:rPr lang="en-US" sz="2000">
                <a:latin typeface="Arial" panose="020B0604020202020204"/>
                <a:cs typeface="Arial" panose="020B0604020202020204"/>
              </a:rPr>
              <a:t> </a:t>
            </a:r>
            <a:r>
              <a:rPr lang="en-US" sz="2000" err="1">
                <a:latin typeface="Arial" panose="020B0604020202020204"/>
                <a:cs typeface="Arial" panose="020B0604020202020204"/>
              </a:rPr>
              <a:t>extins</a:t>
            </a:r>
            <a:r>
              <a:rPr lang="en-US" sz="2000">
                <a:latin typeface="Arial" panose="020B0604020202020204"/>
                <a:cs typeface="Arial" panose="020B0604020202020204"/>
              </a:rPr>
              <a:t> pe termen </a:t>
            </a:r>
            <a:r>
              <a:rPr lang="en-US" sz="2000" err="1">
                <a:latin typeface="Arial" panose="020B0604020202020204"/>
                <a:cs typeface="Arial" panose="020B0604020202020204"/>
              </a:rPr>
              <a:t>mediu</a:t>
            </a:r>
            <a:r>
              <a:rPr lang="en-US" sz="2000">
                <a:latin typeface="Arial" panose="020B0604020202020204"/>
                <a:cs typeface="Arial" panose="020B0604020202020204"/>
              </a:rPr>
              <a:t>/lung.</a:t>
            </a:r>
            <a:endParaRPr lang="en-US" sz="2000"/>
          </a:p>
          <a:p>
            <a:pPr>
              <a:buClr>
                <a:srgbClr val="000000"/>
              </a:buClr>
            </a:pPr>
            <a:endParaRPr lang="en-US" sz="2000"/>
          </a:p>
          <a:p>
            <a:r>
              <a:rPr lang="en-US" sz="2000" err="1">
                <a:latin typeface="Arial" panose="020B0604020202020204"/>
                <a:cs typeface="Arial" panose="020B0604020202020204"/>
              </a:rPr>
              <a:t>dynamic_cast</a:t>
            </a:r>
            <a:r>
              <a:rPr lang="en-US" sz="2000">
                <a:latin typeface="Arial" panose="020B0604020202020204"/>
                <a:cs typeface="Arial" panose="020B0604020202020204"/>
              </a:rPr>
              <a:t> </a:t>
            </a:r>
            <a:r>
              <a:rPr lang="en-US" sz="2000" err="1">
                <a:latin typeface="Arial" panose="020B0604020202020204"/>
                <a:cs typeface="Arial" panose="020B0604020202020204"/>
              </a:rPr>
              <a:t>sau</a:t>
            </a:r>
            <a:r>
              <a:rPr lang="en-US" sz="2000">
                <a:latin typeface="Arial" panose="020B0604020202020204"/>
                <a:cs typeface="Arial" panose="020B0604020202020204"/>
              </a:rPr>
              <a:t> </a:t>
            </a:r>
            <a:r>
              <a:rPr lang="en-US" sz="2000" err="1">
                <a:latin typeface="Arial" panose="020B0604020202020204"/>
                <a:cs typeface="Arial" panose="020B0604020202020204"/>
              </a:rPr>
              <a:t>typeid</a:t>
            </a:r>
            <a:r>
              <a:rPr lang="en-US" sz="2000">
                <a:latin typeface="Arial" panose="020B0604020202020204"/>
                <a:cs typeface="Arial" panose="020B0604020202020204"/>
              </a:rPr>
              <a:t> + </a:t>
            </a:r>
            <a:r>
              <a:rPr lang="en-US" sz="2000" err="1">
                <a:latin typeface="Arial" panose="020B0604020202020204"/>
                <a:cs typeface="Arial" panose="020B0604020202020204"/>
              </a:rPr>
              <a:t>static_cast</a:t>
            </a:r>
            <a:r>
              <a:rPr lang="en-US" sz="2000">
                <a:latin typeface="Arial" panose="020B0604020202020204"/>
                <a:cs typeface="Arial" panose="020B0604020202020204"/>
              </a:rPr>
              <a:t>?</a:t>
            </a:r>
          </a:p>
          <a:p>
            <a:endParaRPr lang="en-US" sz="2000"/>
          </a:p>
          <a:p>
            <a:r>
              <a:rPr lang="en-US" sz="2000" err="1">
                <a:latin typeface="Arial" panose="020B0604020202020204"/>
                <a:cs typeface="Arial" panose="020B0604020202020204"/>
              </a:rPr>
              <a:t>dynamic_cast</a:t>
            </a:r>
            <a:r>
              <a:rPr lang="en-US" sz="2000">
                <a:latin typeface="Arial" panose="020B0604020202020204"/>
                <a:cs typeface="Arial" panose="020B0604020202020204"/>
              </a:rPr>
              <a:t> </a:t>
            </a:r>
            <a:r>
              <a:rPr lang="en-US" sz="2000" err="1">
                <a:latin typeface="Arial" panose="020B0604020202020204"/>
                <a:cs typeface="Arial" panose="020B0604020202020204"/>
              </a:rPr>
              <a:t>este</a:t>
            </a:r>
            <a:r>
              <a:rPr lang="en-US" sz="2000">
                <a:latin typeface="Arial" panose="020B0604020202020204"/>
                <a:cs typeface="Arial" panose="020B0604020202020204"/>
              </a:rPr>
              <a:t> </a:t>
            </a:r>
            <a:r>
              <a:rPr lang="en-US" sz="2000" err="1">
                <a:latin typeface="Arial" panose="020B0604020202020204"/>
                <a:cs typeface="Arial" panose="020B0604020202020204"/>
              </a:rPr>
              <a:t>mai</a:t>
            </a:r>
            <a:r>
              <a:rPr lang="en-US" sz="2000">
                <a:latin typeface="Arial" panose="020B0604020202020204"/>
                <a:cs typeface="Arial" panose="020B0604020202020204"/>
              </a:rPr>
              <a:t> lent, </a:t>
            </a:r>
            <a:r>
              <a:rPr lang="en-US" sz="2000" err="1">
                <a:latin typeface="Arial" panose="020B0604020202020204"/>
                <a:cs typeface="Arial" panose="020B0604020202020204"/>
              </a:rPr>
              <a:t>dar</a:t>
            </a:r>
            <a:r>
              <a:rPr lang="en-US" sz="2000">
                <a:latin typeface="Arial" panose="020B0604020202020204"/>
                <a:cs typeface="Arial" panose="020B0604020202020204"/>
              </a:rPr>
              <a:t> </a:t>
            </a:r>
            <a:r>
              <a:rPr lang="en-US" sz="2000" err="1">
                <a:latin typeface="Arial" panose="020B0604020202020204"/>
                <a:cs typeface="Arial" panose="020B0604020202020204"/>
              </a:rPr>
              <a:t>codul</a:t>
            </a:r>
            <a:r>
              <a:rPr lang="en-US" sz="2000">
                <a:latin typeface="Arial" panose="020B0604020202020204"/>
                <a:cs typeface="Arial" panose="020B0604020202020204"/>
              </a:rPr>
              <a:t> </a:t>
            </a:r>
            <a:r>
              <a:rPr lang="en-US" sz="2000" err="1">
                <a:latin typeface="Arial" panose="020B0604020202020204"/>
                <a:cs typeface="Arial" panose="020B0604020202020204"/>
              </a:rPr>
              <a:t>va</a:t>
            </a:r>
            <a:r>
              <a:rPr lang="en-US" sz="2000">
                <a:latin typeface="Arial" panose="020B0604020202020204"/>
                <a:cs typeface="Arial" panose="020B0604020202020204"/>
              </a:rPr>
              <a:t> </a:t>
            </a:r>
            <a:r>
              <a:rPr lang="en-US" sz="2000" err="1">
                <a:latin typeface="Arial" panose="020B0604020202020204"/>
                <a:cs typeface="Arial" panose="020B0604020202020204"/>
              </a:rPr>
              <a:t>funcționa</a:t>
            </a:r>
            <a:r>
              <a:rPr lang="en-US" sz="2000">
                <a:latin typeface="Arial" panose="020B0604020202020204"/>
                <a:cs typeface="Arial" panose="020B0604020202020204"/>
              </a:rPr>
              <a:t> </a:t>
            </a:r>
            <a:r>
              <a:rPr lang="en-US" sz="2000" err="1">
                <a:latin typeface="Arial" panose="020B0604020202020204"/>
                <a:cs typeface="Arial" panose="020B0604020202020204"/>
              </a:rPr>
              <a:t>în</a:t>
            </a:r>
            <a:r>
              <a:rPr lang="en-US" sz="2000">
                <a:latin typeface="Arial" panose="020B0604020202020204"/>
                <a:cs typeface="Arial" panose="020B0604020202020204"/>
              </a:rPr>
              <a:t> </a:t>
            </a:r>
            <a:r>
              <a:rPr lang="en-US" sz="2000" err="1">
                <a:latin typeface="Arial" panose="020B0604020202020204"/>
                <a:cs typeface="Arial" panose="020B0604020202020204"/>
              </a:rPr>
              <a:t>continuare</a:t>
            </a:r>
            <a:r>
              <a:rPr lang="en-US" sz="2000">
                <a:latin typeface="Arial" panose="020B0604020202020204"/>
                <a:cs typeface="Arial" panose="020B0604020202020204"/>
              </a:rPr>
              <a:t> </a:t>
            </a:r>
            <a:r>
              <a:rPr lang="en-US" sz="2000" err="1">
                <a:latin typeface="Arial" panose="020B0604020202020204"/>
                <a:cs typeface="Arial" panose="020B0604020202020204"/>
              </a:rPr>
              <a:t>dacă</a:t>
            </a:r>
            <a:r>
              <a:rPr lang="en-US" sz="2000">
                <a:latin typeface="Arial" panose="020B0604020202020204"/>
                <a:cs typeface="Arial" panose="020B0604020202020204"/>
              </a:rPr>
              <a:t> </a:t>
            </a:r>
            <a:r>
              <a:rPr lang="en-US" sz="2000" err="1">
                <a:latin typeface="Arial" panose="020B0604020202020204"/>
                <a:cs typeface="Arial" panose="020B0604020202020204"/>
              </a:rPr>
              <a:t>transmitem</a:t>
            </a:r>
            <a:r>
              <a:rPr lang="en-US" sz="2000">
                <a:latin typeface="Arial" panose="020B0604020202020204"/>
                <a:cs typeface="Arial" panose="020B0604020202020204"/>
              </a:rPr>
              <a:t> un pointer </a:t>
            </a:r>
            <a:r>
              <a:rPr lang="en-US" sz="2000" err="1">
                <a:latin typeface="Arial" panose="020B0604020202020204"/>
                <a:cs typeface="Arial" panose="020B0604020202020204"/>
              </a:rPr>
              <a:t>și</a:t>
            </a:r>
            <a:r>
              <a:rPr lang="en-US" sz="2000">
                <a:latin typeface="Arial" panose="020B0604020202020204"/>
                <a:cs typeface="Arial" panose="020B0604020202020204"/>
              </a:rPr>
              <a:t> </a:t>
            </a:r>
            <a:r>
              <a:rPr lang="en-US" sz="2000" err="1">
                <a:latin typeface="Arial" panose="020B0604020202020204"/>
                <a:cs typeface="Arial" panose="020B0604020202020204"/>
              </a:rPr>
              <a:t>mai</a:t>
            </a:r>
            <a:r>
              <a:rPr lang="en-US" sz="2000">
                <a:latin typeface="Arial" panose="020B0604020202020204"/>
                <a:cs typeface="Arial" panose="020B0604020202020204"/>
              </a:rPr>
              <a:t> </a:t>
            </a:r>
            <a:r>
              <a:rPr lang="en-US" sz="2000" err="1">
                <a:latin typeface="Arial" panose="020B0604020202020204"/>
                <a:cs typeface="Arial" panose="020B0604020202020204"/>
              </a:rPr>
              <a:t>derivat</a:t>
            </a:r>
            <a:r>
              <a:rPr lang="en-US" sz="2000">
                <a:latin typeface="Arial" panose="020B0604020202020204"/>
                <a:cs typeface="Arial" panose="020B0604020202020204"/>
              </a:rPr>
              <a:t> (</a:t>
            </a:r>
            <a:r>
              <a:rPr lang="en-US" sz="2000" err="1">
                <a:latin typeface="Arial" panose="020B0604020202020204"/>
                <a:cs typeface="Arial" panose="020B0604020202020204"/>
              </a:rPr>
              <a:t>este</a:t>
            </a:r>
            <a:r>
              <a:rPr lang="en-US" sz="2000">
                <a:latin typeface="Arial" panose="020B0604020202020204"/>
                <a:cs typeface="Arial" panose="020B0604020202020204"/>
              </a:rPr>
              <a:t> "</a:t>
            </a:r>
            <a:r>
              <a:rPr lang="en-US" sz="2000" err="1">
                <a:latin typeface="Arial" panose="020B0604020202020204"/>
                <a:cs typeface="Arial" panose="020B0604020202020204"/>
              </a:rPr>
              <a:t>mai</a:t>
            </a:r>
            <a:r>
              <a:rPr lang="en-US" sz="2000">
                <a:latin typeface="Arial" panose="020B0604020202020204"/>
                <a:cs typeface="Arial" panose="020B0604020202020204"/>
              </a:rPr>
              <a:t> </a:t>
            </a:r>
            <a:r>
              <a:rPr lang="en-US" sz="2000" err="1">
                <a:latin typeface="Arial" panose="020B0604020202020204"/>
                <a:cs typeface="Arial" panose="020B0604020202020204"/>
              </a:rPr>
              <a:t>polimorfic</a:t>
            </a:r>
            <a:r>
              <a:rPr lang="en-US" sz="2000">
                <a:latin typeface="Arial" panose="020B0604020202020204"/>
                <a:cs typeface="Arial" panose="020B0604020202020204"/>
              </a:rPr>
              <a:t>"): "</a:t>
            </a:r>
            <a:r>
              <a:rPr lang="en-US" sz="2000" err="1">
                <a:latin typeface="Arial" panose="020B0604020202020204"/>
                <a:cs typeface="Arial" panose="020B0604020202020204"/>
              </a:rPr>
              <a:t>este</a:t>
            </a:r>
            <a:r>
              <a:rPr lang="en-US" sz="2000">
                <a:latin typeface="Arial" panose="020B0604020202020204"/>
                <a:cs typeface="Arial" panose="020B0604020202020204"/>
              </a:rPr>
              <a:t> un </a:t>
            </a:r>
            <a:r>
              <a:rPr lang="en-US" sz="2000" err="1">
                <a:latin typeface="Arial" panose="020B0604020202020204"/>
                <a:cs typeface="Arial" panose="020B0604020202020204"/>
              </a:rPr>
              <a:t>fel</a:t>
            </a:r>
            <a:r>
              <a:rPr lang="en-US" sz="2000">
                <a:latin typeface="Arial" panose="020B0604020202020204"/>
                <a:cs typeface="Arial" panose="020B0604020202020204"/>
              </a:rPr>
              <a:t> de derivata1"</a:t>
            </a:r>
            <a:endParaRPr lang="en-US" sz="2000"/>
          </a:p>
          <a:p>
            <a:endParaRPr lang="en-US" sz="2000"/>
          </a:p>
          <a:p>
            <a:r>
              <a:rPr lang="en-US" sz="2000" err="1">
                <a:latin typeface="Arial" panose="020B0604020202020204"/>
                <a:cs typeface="Arial" panose="020B0604020202020204"/>
              </a:rPr>
              <a:t>typeid</a:t>
            </a:r>
            <a:r>
              <a:rPr lang="en-US" sz="2000">
                <a:latin typeface="Arial" panose="020B0604020202020204"/>
                <a:cs typeface="Arial" panose="020B0604020202020204"/>
              </a:rPr>
              <a:t> </a:t>
            </a:r>
            <a:r>
              <a:rPr lang="en-US" sz="2000" err="1">
                <a:latin typeface="Arial" panose="020B0604020202020204"/>
                <a:cs typeface="Arial" panose="020B0604020202020204"/>
              </a:rPr>
              <a:t>este</a:t>
            </a:r>
            <a:r>
              <a:rPr lang="en-US" sz="2000">
                <a:latin typeface="Arial" panose="020B0604020202020204"/>
                <a:cs typeface="Arial" panose="020B0604020202020204"/>
              </a:rPr>
              <a:t> </a:t>
            </a:r>
            <a:r>
              <a:rPr lang="en-US" sz="2000" err="1">
                <a:latin typeface="Arial" panose="020B0604020202020204"/>
                <a:cs typeface="Arial" panose="020B0604020202020204"/>
              </a:rPr>
              <a:t>mai</a:t>
            </a:r>
            <a:r>
              <a:rPr lang="en-US" sz="2000">
                <a:latin typeface="Arial" panose="020B0604020202020204"/>
                <a:cs typeface="Arial" panose="020B0604020202020204"/>
              </a:rPr>
              <a:t> rapid, </a:t>
            </a:r>
            <a:r>
              <a:rPr lang="en-US" sz="2000" err="1">
                <a:latin typeface="Arial" panose="020B0604020202020204"/>
                <a:cs typeface="Arial" panose="020B0604020202020204"/>
              </a:rPr>
              <a:t>dar</a:t>
            </a:r>
            <a:r>
              <a:rPr lang="en-US" sz="2000">
                <a:latin typeface="Arial" panose="020B0604020202020204"/>
                <a:cs typeface="Arial" panose="020B0604020202020204"/>
              </a:rPr>
              <a:t> </a:t>
            </a:r>
            <a:r>
              <a:rPr lang="en-US" sz="2000" err="1">
                <a:latin typeface="Arial" panose="020B0604020202020204"/>
                <a:cs typeface="Arial" panose="020B0604020202020204"/>
              </a:rPr>
              <a:t>compară</a:t>
            </a:r>
            <a:r>
              <a:rPr lang="en-US" sz="2000">
                <a:latin typeface="Arial" panose="020B0604020202020204"/>
                <a:cs typeface="Arial" panose="020B0604020202020204"/>
              </a:rPr>
              <a:t> un </a:t>
            </a:r>
            <a:r>
              <a:rPr lang="en-US" sz="2000" err="1">
                <a:latin typeface="Arial" panose="020B0604020202020204"/>
                <a:cs typeface="Arial" panose="020B0604020202020204"/>
              </a:rPr>
              <a:t>singur</a:t>
            </a:r>
            <a:r>
              <a:rPr lang="en-US" sz="2000">
                <a:latin typeface="Arial" panose="020B0604020202020204"/>
                <a:cs typeface="Arial" panose="020B0604020202020204"/>
              </a:rPr>
              <a:t> tip de date: "</a:t>
            </a:r>
            <a:r>
              <a:rPr lang="en-US" sz="2000" err="1">
                <a:latin typeface="Arial" panose="020B0604020202020204"/>
                <a:cs typeface="Arial" panose="020B0604020202020204"/>
              </a:rPr>
              <a:t>este</a:t>
            </a:r>
            <a:r>
              <a:rPr lang="en-US" sz="2000">
                <a:latin typeface="Arial" panose="020B0604020202020204"/>
                <a:cs typeface="Arial" panose="020B0604020202020204"/>
              </a:rPr>
              <a:t> exact derivata1"</a:t>
            </a:r>
            <a:endParaRPr lang="en-US" sz="2000"/>
          </a:p>
        </p:txBody>
      </p:sp>
      <p:sp>
        <p:nvSpPr>
          <p:cNvPr id="64518" name="Google Shape;833;p76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10075" rIns="0" bIns="10075" anchor="t"/>
          <a:lstStyle/>
          <a:p>
            <a:pPr algn="ctr">
              <a:buClr>
                <a:srgbClr val="000000"/>
              </a:buClr>
              <a:buSzPts val="2000"/>
              <a:buFont typeface="Arial" panose="020B0604020202020204" pitchFamily="34" charset="0"/>
              <a:buNone/>
            </a:pPr>
            <a:r>
              <a:rPr lang="en-US" sz="2000" b="1">
                <a:latin typeface="Arial" panose="020B0604020202020204"/>
                <a:cs typeface="Arial" panose="020B0604020202020204"/>
              </a:rPr>
              <a:t>2. </a:t>
            </a:r>
            <a:r>
              <a:rPr lang="en-US" sz="2000" b="1" err="1">
                <a:latin typeface="Arial" panose="020B0604020202020204"/>
                <a:cs typeface="Arial" panose="020B0604020202020204"/>
              </a:rPr>
              <a:t>Downcasting</a:t>
            </a:r>
            <a:endParaRPr lang="en-US" sz="2000" b="1" err="1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Google Shape;841;p77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panose="020B0604020202020204" pitchFamily="34" charset="0"/>
              <a:buNone/>
            </a:pPr>
            <a:fld id="{4A4F806F-29A3-4E3C-9A32-6320A37DA46B}" type="slidenum">
              <a:rPr lang="en-US" sz="1500" dirty="0"/>
              <a:t>43</a:t>
            </a:fld>
            <a:endParaRPr lang="en-US" sz="1800"/>
          </a:p>
        </p:txBody>
      </p:sp>
      <p:sp>
        <p:nvSpPr>
          <p:cNvPr id="65539" name="Google Shape;842;p77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00800" tIns="50400" rIns="100800" bIns="50400" anchor="t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panose="020B0604020202020204" pitchFamily="34" charset="0"/>
              <a:buNone/>
            </a:pPr>
            <a:r>
              <a:rPr lang="vi-VN" sz="1800" b="1" err="1">
                <a:latin typeface="Arial" panose="020B0604020202020204"/>
                <a:cs typeface="Arial" panose="020B0604020202020204"/>
              </a:rPr>
              <a:t>Facultatea</a:t>
            </a:r>
            <a:r>
              <a:rPr lang="vi-VN" sz="1800" b="1">
                <a:latin typeface="Arial" panose="020B0604020202020204"/>
                <a:cs typeface="Arial" panose="020B0604020202020204"/>
              </a:rPr>
              <a:t> de </a:t>
            </a:r>
            <a:r>
              <a:rPr lang="vi-VN" sz="1800" b="1" err="1">
                <a:latin typeface="Arial" panose="020B0604020202020204"/>
                <a:cs typeface="Arial" panose="020B0604020202020204"/>
              </a:rPr>
              <a:t>Matematică</a:t>
            </a:r>
            <a:r>
              <a:rPr lang="vi-VN" sz="1800" b="1">
                <a:latin typeface="Arial" panose="020B0604020202020204"/>
                <a:cs typeface="Arial" panose="020B0604020202020204"/>
              </a:rPr>
              <a:t> </a:t>
            </a:r>
            <a:r>
              <a:rPr lang="vi-VN" sz="1800" b="1" err="1">
                <a:latin typeface="Arial" panose="020B0604020202020204"/>
                <a:cs typeface="Arial" panose="020B0604020202020204"/>
              </a:rPr>
              <a:t>și</a:t>
            </a:r>
            <a:r>
              <a:rPr lang="vi-VN" sz="1800" b="1">
                <a:latin typeface="Arial" panose="020B0604020202020204"/>
                <a:cs typeface="Arial" panose="020B0604020202020204"/>
              </a:rPr>
              <a:t> </a:t>
            </a:r>
            <a:r>
              <a:rPr lang="vi-VN" sz="1800" b="1" err="1">
                <a:latin typeface="Arial" panose="020B0604020202020204"/>
                <a:cs typeface="Arial" panose="020B0604020202020204"/>
              </a:rPr>
              <a:t>Informatică</a:t>
            </a:r>
            <a:r>
              <a:rPr lang="en-US" sz="1800" b="1">
                <a:latin typeface="Arial" panose="020B0604020202020204"/>
                <a:cs typeface="Arial" panose="020B0604020202020204"/>
              </a:rPr>
              <a:t> </a:t>
            </a:r>
            <a:r>
              <a:rPr lang="en-US" sz="1800" b="1" err="1">
                <a:latin typeface="Arial" panose="020B0604020202020204"/>
                <a:cs typeface="Arial" panose="020B0604020202020204"/>
              </a:rPr>
              <a:t>Universitatea</a:t>
            </a:r>
            <a:r>
              <a:rPr lang="en-US" sz="1800" b="1">
                <a:latin typeface="Arial" panose="020B0604020202020204"/>
                <a:cs typeface="Arial" panose="020B0604020202020204"/>
              </a:rPr>
              <a:t> din </a:t>
            </a:r>
            <a:r>
              <a:rPr lang="en-US" sz="1800" b="1" err="1">
                <a:latin typeface="Arial" panose="020B0604020202020204"/>
                <a:cs typeface="Arial" panose="020B0604020202020204"/>
              </a:rPr>
              <a:t>București</a:t>
            </a:r>
            <a:endParaRPr lang="en-US" sz="1800" err="1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65540" name="Google Shape;843;p7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541" name="Google Shape;844;p77"/>
          <p:cNvSpPr txBox="1">
            <a:spLocks noChangeArrowheads="1"/>
          </p:cNvSpPr>
          <p:nvPr/>
        </p:nvSpPr>
        <p:spPr bwMode="auto">
          <a:xfrm>
            <a:off x="274638" y="1254125"/>
            <a:ext cx="9634537" cy="507206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lIns="91425" tIns="91425" rIns="91425" bIns="91425" anchor="t"/>
          <a:lstStyle/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400" b="1" i="1" err="1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dynamic_cast</a:t>
            </a:r>
            <a:endParaRPr lang="en-US" sz="2400" b="1" i="1" err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endParaRPr lang="en-US" sz="2000"/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Arial" panose="020B0604020202020204"/>
              </a:rPr>
              <a:t>class</a:t>
            </a:r>
            <a:r>
              <a:rPr lang="en-US" sz="2000" b="1">
                <a:latin typeface="Times New Roman" panose="02020603050405020304"/>
                <a:cs typeface="Arial" panose="020B0604020202020204"/>
              </a:rPr>
              <a:t> </a:t>
            </a:r>
            <a:r>
              <a:rPr lang="en-US" sz="2000">
                <a:latin typeface="Times New Roman" panose="02020603050405020304"/>
                <a:cs typeface="Arial" panose="020B0604020202020204"/>
              </a:rPr>
              <a:t>Pet</a:t>
            </a:r>
            <a:r>
              <a:rPr lang="en-US" sz="2000" b="1">
                <a:latin typeface="Times New Roman" panose="02020603050405020304"/>
                <a:cs typeface="Arial" panose="020B0604020202020204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anose="02020603050405020304"/>
                <a:cs typeface="Arial" panose="020B0604020202020204"/>
              </a:rPr>
              <a:t>{</a:t>
            </a:r>
            <a:r>
              <a:rPr lang="en-US" sz="2000" b="1">
                <a:latin typeface="Times New Roman" panose="02020603050405020304"/>
                <a:cs typeface="Arial" panose="020B0604020202020204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Arial" panose="020B0604020202020204"/>
              </a:rPr>
              <a:t>public</a:t>
            </a:r>
            <a:r>
              <a:rPr lang="en-US" sz="2000" b="1">
                <a:solidFill>
                  <a:srgbClr val="800080"/>
                </a:solidFill>
                <a:latin typeface="Times New Roman" panose="02020603050405020304"/>
                <a:cs typeface="Arial" panose="020B0604020202020204"/>
              </a:rPr>
              <a:t>:</a:t>
            </a:r>
            <a:r>
              <a:rPr lang="en-US" sz="2000" b="1">
                <a:latin typeface="Times New Roman" panose="02020603050405020304"/>
                <a:cs typeface="Arial" panose="020B0604020202020204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Arial" panose="020B0604020202020204"/>
              </a:rPr>
              <a:t>virtual</a:t>
            </a:r>
            <a:r>
              <a:rPr lang="en-US" sz="2000" b="1">
                <a:latin typeface="Times New Roman" panose="02020603050405020304"/>
                <a:cs typeface="Arial" panose="020B0604020202020204"/>
              </a:rPr>
              <a:t> </a:t>
            </a:r>
            <a:r>
              <a:rPr lang="en-US" sz="2000" b="1">
                <a:solidFill>
                  <a:srgbClr val="808030"/>
                </a:solidFill>
                <a:latin typeface="Times New Roman" panose="02020603050405020304"/>
                <a:cs typeface="Arial" panose="020B0604020202020204"/>
              </a:rPr>
              <a:t>~</a:t>
            </a:r>
            <a:r>
              <a:rPr lang="en-US" sz="2000">
                <a:latin typeface="Times New Roman" panose="02020603050405020304"/>
                <a:cs typeface="Arial" panose="020B0604020202020204"/>
              </a:rPr>
              <a:t>Pet</a:t>
            </a:r>
            <a:r>
              <a:rPr lang="en-US" sz="2000" b="1">
                <a:solidFill>
                  <a:srgbClr val="808030"/>
                </a:solidFill>
                <a:latin typeface="Times New Roman" panose="02020603050405020304"/>
                <a:cs typeface="Arial" panose="020B0604020202020204"/>
              </a:rPr>
              <a:t>()</a:t>
            </a:r>
            <a:r>
              <a:rPr lang="en-US" sz="2000" b="1">
                <a:solidFill>
                  <a:srgbClr val="800080"/>
                </a:solidFill>
                <a:latin typeface="Times New Roman" panose="02020603050405020304"/>
                <a:cs typeface="Arial" panose="020B0604020202020204"/>
              </a:rPr>
              <a:t>{}};</a:t>
            </a:r>
            <a:endParaRPr lang="en-US" sz="2000" b="1">
              <a:latin typeface="Times New Roman" panose="02020603050405020304"/>
              <a:cs typeface="Arial" panose="020B0604020202020204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Arial" panose="020B0604020202020204"/>
              </a:rPr>
              <a:t>class</a:t>
            </a:r>
            <a:r>
              <a:rPr lang="en-US" sz="2000" b="1">
                <a:latin typeface="Times New Roman" panose="02020603050405020304"/>
                <a:cs typeface="Arial" panose="020B0604020202020204"/>
              </a:rPr>
              <a:t> </a:t>
            </a:r>
            <a:r>
              <a:rPr lang="en-US" sz="2000">
                <a:latin typeface="Times New Roman" panose="02020603050405020304"/>
                <a:cs typeface="Arial" panose="020B0604020202020204"/>
              </a:rPr>
              <a:t>Dog</a:t>
            </a:r>
            <a:r>
              <a:rPr lang="en-US" sz="2000" b="1">
                <a:latin typeface="Times New Roman" panose="02020603050405020304"/>
                <a:cs typeface="Arial" panose="020B0604020202020204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anose="02020603050405020304"/>
                <a:cs typeface="Arial" panose="020B0604020202020204"/>
              </a:rPr>
              <a:t>:</a:t>
            </a:r>
            <a:r>
              <a:rPr lang="en-US" sz="2000" b="1">
                <a:latin typeface="Times New Roman" panose="02020603050405020304"/>
                <a:cs typeface="Arial" panose="020B0604020202020204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Arial" panose="020B0604020202020204"/>
              </a:rPr>
              <a:t>public</a:t>
            </a:r>
            <a:r>
              <a:rPr lang="en-US" sz="2000" b="1">
                <a:latin typeface="Times New Roman" panose="02020603050405020304"/>
                <a:cs typeface="Arial" panose="020B0604020202020204"/>
              </a:rPr>
              <a:t> </a:t>
            </a:r>
            <a:r>
              <a:rPr lang="en-US" sz="2000">
                <a:latin typeface="Times New Roman" panose="02020603050405020304"/>
                <a:cs typeface="Arial" panose="020B0604020202020204"/>
              </a:rPr>
              <a:t>Pet</a:t>
            </a:r>
            <a:r>
              <a:rPr lang="en-US" sz="2000" b="1">
                <a:latin typeface="Times New Roman" panose="02020603050405020304"/>
                <a:cs typeface="Arial" panose="020B0604020202020204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anose="02020603050405020304"/>
                <a:cs typeface="Arial" panose="020B0604020202020204"/>
              </a:rPr>
              <a:t>{};</a:t>
            </a:r>
            <a:endParaRPr lang="en-US" sz="2000" b="1">
              <a:latin typeface="Times New Roman" panose="02020603050405020304"/>
              <a:cs typeface="Arial" panose="020B0604020202020204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Arial" panose="020B0604020202020204"/>
              </a:rPr>
              <a:t>class</a:t>
            </a:r>
            <a:r>
              <a:rPr lang="en-US" sz="2000" b="1">
                <a:latin typeface="Times New Roman" panose="02020603050405020304"/>
                <a:cs typeface="Arial" panose="020B0604020202020204"/>
              </a:rPr>
              <a:t> </a:t>
            </a:r>
            <a:r>
              <a:rPr lang="en-US" sz="2000">
                <a:latin typeface="Times New Roman" panose="02020603050405020304"/>
                <a:cs typeface="Arial" panose="020B0604020202020204"/>
              </a:rPr>
              <a:t>Cat</a:t>
            </a:r>
            <a:r>
              <a:rPr lang="en-US" sz="2000" b="1">
                <a:latin typeface="Times New Roman" panose="02020603050405020304"/>
                <a:cs typeface="Arial" panose="020B0604020202020204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anose="02020603050405020304"/>
                <a:cs typeface="Arial" panose="020B0604020202020204"/>
              </a:rPr>
              <a:t>:</a:t>
            </a:r>
            <a:r>
              <a:rPr lang="en-US" sz="2000" b="1">
                <a:latin typeface="Times New Roman" panose="02020603050405020304"/>
                <a:cs typeface="Arial" panose="020B0604020202020204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Arial" panose="020B0604020202020204"/>
              </a:rPr>
              <a:t>public</a:t>
            </a:r>
            <a:r>
              <a:rPr lang="en-US" sz="2000" b="1">
                <a:latin typeface="Times New Roman" panose="02020603050405020304"/>
                <a:cs typeface="Arial" panose="020B0604020202020204"/>
              </a:rPr>
              <a:t> </a:t>
            </a:r>
            <a:r>
              <a:rPr lang="en-US" sz="2000">
                <a:latin typeface="Times New Roman" panose="02020603050405020304"/>
                <a:cs typeface="Arial" panose="020B0604020202020204"/>
              </a:rPr>
              <a:t>Pet</a:t>
            </a:r>
            <a:r>
              <a:rPr lang="en-US" sz="2000" b="1">
                <a:latin typeface="Times New Roman" panose="02020603050405020304"/>
                <a:cs typeface="Arial" panose="020B0604020202020204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anose="02020603050405020304"/>
                <a:cs typeface="Arial" panose="020B0604020202020204"/>
              </a:rPr>
              <a:t>{};</a:t>
            </a:r>
            <a:endParaRPr lang="en-US" sz="2000" b="1">
              <a:latin typeface="Times New Roman" panose="02020603050405020304"/>
              <a:cs typeface="Arial" panose="020B0604020202020204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endParaRPr lang="en-US" sz="2000">
              <a:latin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Arial" panose="020B0604020202020204"/>
              </a:rPr>
              <a:t>int</a:t>
            </a:r>
            <a:r>
              <a:rPr lang="en-US" sz="2000" b="1">
                <a:latin typeface="Times New Roman" panose="02020603050405020304"/>
                <a:cs typeface="Arial" panose="020B0604020202020204"/>
              </a:rPr>
              <a:t> </a:t>
            </a:r>
            <a:r>
              <a:rPr lang="en-US" sz="2000">
                <a:solidFill>
                  <a:srgbClr val="400000"/>
                </a:solidFill>
                <a:latin typeface="Times New Roman" panose="02020603050405020304"/>
                <a:cs typeface="Arial" panose="020B0604020202020204"/>
              </a:rPr>
              <a:t>main</a:t>
            </a:r>
            <a:r>
              <a:rPr lang="en-US" sz="2000" b="1">
                <a:solidFill>
                  <a:srgbClr val="808030"/>
                </a:solidFill>
                <a:latin typeface="Times New Roman" panose="02020603050405020304"/>
                <a:cs typeface="Arial" panose="020B0604020202020204"/>
              </a:rPr>
              <a:t>()</a:t>
            </a:r>
            <a:r>
              <a:rPr lang="en-US" sz="2000" b="1">
                <a:latin typeface="Times New Roman" panose="02020603050405020304"/>
                <a:cs typeface="Arial" panose="020B0604020202020204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anose="02020603050405020304"/>
                <a:cs typeface="Arial" panose="020B0604020202020204"/>
              </a:rPr>
              <a:t>{</a:t>
            </a:r>
            <a:endParaRPr lang="en-US" sz="2000" b="1">
              <a:latin typeface="Times New Roman" panose="02020603050405020304"/>
              <a:cs typeface="Arial" panose="020B0604020202020204"/>
            </a:endParaRPr>
          </a:p>
          <a:p>
            <a:pPr>
              <a:buClr>
                <a:srgbClr val="000000"/>
              </a:buClr>
            </a:pPr>
            <a:r>
              <a:rPr lang="en-US" sz="2000">
                <a:latin typeface="Times New Roman" panose="02020603050405020304"/>
                <a:cs typeface="Arial" panose="020B0604020202020204"/>
              </a:rPr>
              <a:t>    Pet</a:t>
            </a:r>
            <a:r>
              <a:rPr lang="en-US" sz="2000">
                <a:solidFill>
                  <a:srgbClr val="808030"/>
                </a:solidFill>
                <a:latin typeface="Times New Roman" panose="02020603050405020304"/>
                <a:cs typeface="Arial" panose="020B0604020202020204"/>
              </a:rPr>
              <a:t>*</a:t>
            </a:r>
            <a:r>
              <a:rPr lang="en-US" sz="2000">
                <a:latin typeface="Times New Roman" panose="02020603050405020304"/>
                <a:cs typeface="Arial" panose="020B0604020202020204"/>
              </a:rPr>
              <a:t> b </a:t>
            </a:r>
            <a:r>
              <a:rPr lang="en-US" sz="2000">
                <a:solidFill>
                  <a:srgbClr val="808030"/>
                </a:solidFill>
                <a:latin typeface="Times New Roman" panose="02020603050405020304"/>
                <a:cs typeface="Arial" panose="020B0604020202020204"/>
              </a:rPr>
              <a:t>=</a:t>
            </a:r>
            <a:r>
              <a:rPr lang="en-US" sz="2000">
                <a:latin typeface="Times New Roman" panose="02020603050405020304"/>
                <a:cs typeface="Arial" panose="020B0604020202020204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Arial" panose="020B0604020202020204"/>
              </a:rPr>
              <a:t>new</a:t>
            </a:r>
            <a:r>
              <a:rPr lang="en-US" sz="2000" b="1">
                <a:latin typeface="Times New Roman" panose="02020603050405020304"/>
                <a:cs typeface="Arial" panose="020B0604020202020204"/>
              </a:rPr>
              <a:t> </a:t>
            </a:r>
            <a:r>
              <a:rPr lang="en-US" sz="2000">
                <a:latin typeface="Times New Roman" panose="02020603050405020304"/>
                <a:cs typeface="Arial" panose="020B0604020202020204"/>
              </a:rPr>
              <a:t>Cat</a:t>
            </a:r>
            <a:r>
              <a:rPr lang="en-US" sz="2000" b="1">
                <a:solidFill>
                  <a:srgbClr val="800080"/>
                </a:solidFill>
                <a:latin typeface="Times New Roman" panose="02020603050405020304"/>
                <a:cs typeface="Arial" panose="020B0604020202020204"/>
              </a:rPr>
              <a:t>;</a:t>
            </a:r>
            <a:r>
              <a:rPr lang="en-US" sz="2000" b="1">
                <a:latin typeface="Times New Roman" panose="02020603050405020304"/>
                <a:cs typeface="Arial" panose="020B0604020202020204"/>
              </a:rPr>
              <a:t> </a:t>
            </a:r>
            <a:r>
              <a:rPr lang="en-US" sz="2000" b="1">
                <a:solidFill>
                  <a:srgbClr val="696969"/>
                </a:solidFill>
                <a:latin typeface="Times New Roman" panose="02020603050405020304"/>
                <a:cs typeface="Arial" panose="020B0604020202020204"/>
              </a:rPr>
              <a:t>// Upcast</a:t>
            </a:r>
            <a:endParaRPr lang="en-US" sz="2000" b="1">
              <a:latin typeface="Times New Roman" panose="02020603050405020304"/>
              <a:cs typeface="Arial" panose="020B0604020202020204"/>
            </a:endParaRPr>
          </a:p>
          <a:p>
            <a:r>
              <a:rPr lang="en-US" sz="2000">
                <a:latin typeface="Times New Roman" panose="02020603050405020304"/>
                <a:cs typeface="Times New Roman" panose="02020603050405020304"/>
              </a:rPr>
              <a:t> 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   if (auto</a:t>
            </a:r>
            <a:r>
              <a:rPr lang="en-US" sz="2000">
                <a:solidFill>
                  <a:srgbClr val="808030"/>
                </a:solidFill>
                <a:latin typeface="Times New Roman" panose="02020603050405020304"/>
                <a:cs typeface="Times New Roman" panose="02020603050405020304"/>
              </a:rPr>
              <a:t>*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 d1 </a:t>
            </a:r>
            <a:r>
              <a:rPr lang="en-US" sz="2000">
                <a:solidFill>
                  <a:srgbClr val="808030"/>
                </a:solidFill>
                <a:latin typeface="Times New Roman" panose="02020603050405020304"/>
                <a:cs typeface="Times New Roman" panose="02020603050405020304"/>
              </a:rPr>
              <a:t>=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 </a:t>
            </a:r>
            <a:r>
              <a:rPr lang="en-US" sz="2000" b="1" err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dynamic_cast</a:t>
            </a:r>
            <a:r>
              <a:rPr lang="en-US" sz="2000" b="1">
                <a:solidFill>
                  <a:srgbClr val="800080"/>
                </a:solidFill>
                <a:latin typeface="Times New Roman" panose="02020603050405020304"/>
                <a:cs typeface="Times New Roman" panose="02020603050405020304"/>
              </a:rPr>
              <a:t>&lt;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Dog</a:t>
            </a:r>
            <a:r>
              <a:rPr lang="en-US" sz="2000" b="1">
                <a:solidFill>
                  <a:srgbClr val="808030"/>
                </a:solidFill>
                <a:latin typeface="Times New Roman" panose="02020603050405020304"/>
                <a:cs typeface="Times New Roman" panose="02020603050405020304"/>
              </a:rPr>
              <a:t>*</a:t>
            </a:r>
            <a:r>
              <a:rPr lang="en-US" sz="2000" b="1">
                <a:solidFill>
                  <a:srgbClr val="800080"/>
                </a:solidFill>
                <a:latin typeface="Times New Roman" panose="02020603050405020304"/>
                <a:cs typeface="Times New Roman" panose="02020603050405020304"/>
              </a:rPr>
              <a:t>&gt;</a:t>
            </a:r>
            <a:r>
              <a:rPr lang="en-US" sz="2000" b="1">
                <a:solidFill>
                  <a:srgbClr val="808030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b</a:t>
            </a:r>
            <a:r>
              <a:rPr lang="en-US" sz="2000" b="1">
                <a:solidFill>
                  <a:srgbClr val="808030"/>
                </a:solidFill>
                <a:latin typeface="Times New Roman" panose="02020603050405020304"/>
                <a:cs typeface="Times New Roman" panose="02020603050405020304"/>
              </a:rPr>
              <a:t>)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) {</a:t>
            </a:r>
            <a:endParaRPr lang="en-US" sz="2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/>
            </a:endParaRPr>
          </a:p>
          <a:p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        std::</a:t>
            </a:r>
            <a:r>
              <a:rPr lang="en-US" sz="2000" err="1">
                <a:solidFill>
                  <a:srgbClr val="603000"/>
                </a:solidFill>
                <a:latin typeface="Times New Roman" panose="02020603050405020304"/>
                <a:cs typeface="Times New Roman" panose="02020603050405020304"/>
              </a:rPr>
              <a:t>cout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 </a:t>
            </a:r>
            <a:r>
              <a:rPr lang="en-US" sz="2000">
                <a:solidFill>
                  <a:srgbClr val="808030"/>
                </a:solidFill>
                <a:latin typeface="Times New Roman" panose="02020603050405020304"/>
                <a:cs typeface="Times New Roman" panose="02020603050405020304"/>
              </a:rPr>
              <a:t>&lt;&lt;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 </a:t>
            </a:r>
            <a:r>
              <a:rPr lang="en-US" sz="2000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anose="02020603050405020304"/>
                <a:cs typeface="Times New Roman" panose="02020603050405020304"/>
              </a:rPr>
              <a:t>d1 = </a:t>
            </a:r>
            <a:r>
              <a:rPr lang="en-US" sz="2000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"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 </a:t>
            </a:r>
            <a:r>
              <a:rPr lang="en-US" sz="2000">
                <a:solidFill>
                  <a:srgbClr val="808030"/>
                </a:solidFill>
                <a:latin typeface="Times New Roman" panose="02020603050405020304"/>
                <a:cs typeface="Times New Roman" panose="02020603050405020304"/>
              </a:rPr>
              <a:t>&lt;&lt;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 d1 </a:t>
            </a:r>
            <a:r>
              <a:rPr lang="en-US" sz="2000">
                <a:solidFill>
                  <a:srgbClr val="808030"/>
                </a:solidFill>
                <a:latin typeface="Times New Roman" panose="02020603050405020304"/>
                <a:cs typeface="Times New Roman" panose="02020603050405020304"/>
              </a:rPr>
              <a:t>&lt;&lt;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 std::</a:t>
            </a:r>
            <a:r>
              <a:rPr lang="en-US" sz="2000" err="1">
                <a:solidFill>
                  <a:srgbClr val="603000"/>
                </a:solidFill>
                <a:latin typeface="Times New Roman" panose="02020603050405020304"/>
                <a:cs typeface="Times New Roman" panose="02020603050405020304"/>
              </a:rPr>
              <a:t>endl</a:t>
            </a:r>
            <a:r>
              <a:rPr lang="en-US" sz="2000">
                <a:solidFill>
                  <a:srgbClr val="800080"/>
                </a:solidFill>
                <a:latin typeface="Times New Roman" panose="02020603050405020304"/>
                <a:cs typeface="Times New Roman" panose="02020603050405020304"/>
              </a:rPr>
              <a:t>;</a:t>
            </a:r>
          </a:p>
          <a:p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    }</a:t>
            </a:r>
          </a:p>
          <a:p>
            <a:r>
              <a:rPr lang="en-US" sz="2000">
                <a:latin typeface="Times New Roman" panose="02020603050405020304"/>
                <a:cs typeface="Times New Roman" panose="02020603050405020304"/>
              </a:rPr>
              <a:t> 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   else if (auto* d2 </a:t>
            </a:r>
            <a:r>
              <a:rPr lang="en-US" sz="2000">
                <a:solidFill>
                  <a:srgbClr val="808030"/>
                </a:solidFill>
                <a:latin typeface="Times New Roman" panose="02020603050405020304"/>
                <a:cs typeface="Times New Roman" panose="02020603050405020304"/>
              </a:rPr>
              <a:t>=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 </a:t>
            </a:r>
            <a:r>
              <a:rPr lang="en-US" sz="2000" b="1" err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dynamic_cast</a:t>
            </a:r>
            <a:r>
              <a:rPr lang="en-US" sz="2000" b="1">
                <a:solidFill>
                  <a:srgbClr val="800080"/>
                </a:solidFill>
                <a:latin typeface="Times New Roman" panose="02020603050405020304"/>
                <a:cs typeface="Times New Roman" panose="02020603050405020304"/>
              </a:rPr>
              <a:t>&lt;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Cat</a:t>
            </a:r>
            <a:r>
              <a:rPr lang="en-US" sz="2000" b="1">
                <a:solidFill>
                  <a:srgbClr val="808030"/>
                </a:solidFill>
                <a:latin typeface="Times New Roman" panose="02020603050405020304"/>
                <a:cs typeface="Times New Roman" panose="02020603050405020304"/>
              </a:rPr>
              <a:t>*</a:t>
            </a:r>
            <a:r>
              <a:rPr lang="en-US" sz="2000" b="1">
                <a:solidFill>
                  <a:srgbClr val="800080"/>
                </a:solidFill>
                <a:latin typeface="Times New Roman" panose="02020603050405020304"/>
                <a:cs typeface="Times New Roman" panose="02020603050405020304"/>
              </a:rPr>
              <a:t>&gt;</a:t>
            </a:r>
            <a:r>
              <a:rPr lang="en-US" sz="2000" b="1">
                <a:solidFill>
                  <a:srgbClr val="808030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b</a:t>
            </a:r>
            <a:r>
              <a:rPr lang="en-US" sz="2000" b="1">
                <a:solidFill>
                  <a:srgbClr val="808030"/>
                </a:solidFill>
                <a:latin typeface="Times New Roman" panose="02020603050405020304"/>
                <a:cs typeface="Times New Roman" panose="02020603050405020304"/>
              </a:rPr>
              <a:t>)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) {</a:t>
            </a:r>
          </a:p>
          <a:p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        std::</a:t>
            </a:r>
            <a:r>
              <a:rPr lang="en-US" sz="2000" err="1">
                <a:solidFill>
                  <a:srgbClr val="603000"/>
                </a:solidFill>
                <a:latin typeface="Times New Roman" panose="02020603050405020304"/>
                <a:cs typeface="Times New Roman" panose="02020603050405020304"/>
              </a:rPr>
              <a:t>cout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 </a:t>
            </a:r>
            <a:r>
              <a:rPr lang="en-US" sz="2000">
                <a:solidFill>
                  <a:srgbClr val="808030"/>
                </a:solidFill>
                <a:latin typeface="Times New Roman" panose="02020603050405020304"/>
                <a:cs typeface="Times New Roman" panose="02020603050405020304"/>
              </a:rPr>
              <a:t>&lt;&lt;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 </a:t>
            </a:r>
            <a:r>
              <a:rPr lang="en-US" sz="2000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anose="02020603050405020304"/>
                <a:cs typeface="Times New Roman" panose="02020603050405020304"/>
              </a:rPr>
              <a:t>d2 = </a:t>
            </a:r>
            <a:r>
              <a:rPr lang="en-US" sz="2000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"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 </a:t>
            </a:r>
            <a:r>
              <a:rPr lang="en-US" sz="2000">
                <a:solidFill>
                  <a:srgbClr val="808030"/>
                </a:solidFill>
                <a:latin typeface="Times New Roman" panose="02020603050405020304"/>
                <a:cs typeface="Times New Roman" panose="02020603050405020304"/>
              </a:rPr>
              <a:t>&lt;&lt;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 d2 </a:t>
            </a:r>
            <a:r>
              <a:rPr lang="en-US" sz="2000">
                <a:solidFill>
                  <a:srgbClr val="808030"/>
                </a:solidFill>
                <a:latin typeface="Times New Roman" panose="02020603050405020304"/>
                <a:cs typeface="Times New Roman" panose="02020603050405020304"/>
              </a:rPr>
              <a:t>&lt;&lt;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 std::</a:t>
            </a:r>
            <a:r>
              <a:rPr lang="en-US" sz="2000" err="1">
                <a:solidFill>
                  <a:srgbClr val="603000"/>
                </a:solidFill>
                <a:latin typeface="Times New Roman" panose="02020603050405020304"/>
                <a:cs typeface="Times New Roman" panose="02020603050405020304"/>
              </a:rPr>
              <a:t>endl</a:t>
            </a:r>
            <a:r>
              <a:rPr lang="en-US" sz="2000">
                <a:solidFill>
                  <a:srgbClr val="800080"/>
                </a:solidFill>
                <a:latin typeface="Times New Roman" panose="02020603050405020304"/>
                <a:cs typeface="Times New Roman" panose="02020603050405020304"/>
              </a:rPr>
              <a:t>;  </a:t>
            </a:r>
            <a:r>
              <a:rPr lang="it-IT" sz="2000">
                <a:solidFill>
                  <a:srgbClr val="696969"/>
                </a:solidFill>
                <a:latin typeface="Times New Roman" panose="02020603050405020304"/>
                <a:cs typeface="Times New Roman" panose="02020603050405020304"/>
              </a:rPr>
              <a:t>// b </a:t>
            </a:r>
            <a:r>
              <a:rPr lang="it-IT" sz="2000" err="1">
                <a:solidFill>
                  <a:srgbClr val="696969"/>
                </a:solidFill>
                <a:latin typeface="Times New Roman" panose="02020603050405020304"/>
                <a:cs typeface="Times New Roman" panose="02020603050405020304"/>
              </a:rPr>
              <a:t>și</a:t>
            </a:r>
            <a:r>
              <a:rPr lang="it-IT" sz="2000">
                <a:solidFill>
                  <a:srgbClr val="696969"/>
                </a:solidFill>
                <a:latin typeface="Times New Roman" panose="02020603050405020304"/>
                <a:cs typeface="Times New Roman" panose="02020603050405020304"/>
              </a:rPr>
              <a:t> d2 </a:t>
            </a:r>
            <a:r>
              <a:rPr lang="it-IT" sz="2000" err="1">
                <a:solidFill>
                  <a:srgbClr val="696969"/>
                </a:solidFill>
                <a:latin typeface="Times New Roman" panose="02020603050405020304"/>
                <a:cs typeface="Times New Roman" panose="02020603050405020304"/>
              </a:rPr>
              <a:t>rețin</a:t>
            </a:r>
            <a:r>
              <a:rPr lang="it-IT" sz="2000">
                <a:solidFill>
                  <a:srgbClr val="696969"/>
                </a:solidFill>
                <a:latin typeface="Times New Roman" panose="02020603050405020304"/>
                <a:cs typeface="Times New Roman" panose="02020603050405020304"/>
              </a:rPr>
              <a:t> </a:t>
            </a:r>
            <a:r>
              <a:rPr lang="it-IT" sz="2000" err="1">
                <a:solidFill>
                  <a:srgbClr val="696969"/>
                </a:solidFill>
                <a:latin typeface="Times New Roman" panose="02020603050405020304"/>
                <a:cs typeface="Times New Roman" panose="02020603050405020304"/>
              </a:rPr>
              <a:t>aceeași</a:t>
            </a:r>
            <a:r>
              <a:rPr lang="it-IT" sz="2000">
                <a:solidFill>
                  <a:srgbClr val="696969"/>
                </a:solidFill>
                <a:latin typeface="Times New Roman" panose="02020603050405020304"/>
                <a:cs typeface="Times New Roman" panose="02020603050405020304"/>
              </a:rPr>
              <a:t> </a:t>
            </a:r>
            <a:r>
              <a:rPr lang="it-IT" sz="2000" err="1">
                <a:solidFill>
                  <a:srgbClr val="696969"/>
                </a:solidFill>
                <a:latin typeface="Times New Roman" panose="02020603050405020304"/>
                <a:cs typeface="Times New Roman" panose="02020603050405020304"/>
              </a:rPr>
              <a:t>adresă</a:t>
            </a:r>
            <a:endParaRPr lang="en-US" sz="2000" err="1">
              <a:solidFill>
                <a:srgbClr val="696969"/>
              </a:solidFill>
              <a:latin typeface="Times New Roman" panose="02020603050405020304"/>
              <a:cs typeface="Times New Roman" panose="02020603050405020304"/>
            </a:endParaRPr>
          </a:p>
          <a:p>
            <a:r>
              <a:rPr lang="en-US" sz="2000">
                <a:solidFill>
                  <a:srgbClr val="603000"/>
                </a:solidFill>
                <a:latin typeface="Times New Roman" panose="02020603050405020304"/>
                <a:cs typeface="Times New Roman" panose="02020603050405020304"/>
              </a:rPr>
              <a:t>        std::</a:t>
            </a:r>
            <a:r>
              <a:rPr lang="en-US" sz="2000" err="1">
                <a:solidFill>
                  <a:srgbClr val="603000"/>
                </a:solidFill>
                <a:latin typeface="Times New Roman" panose="02020603050405020304"/>
                <a:cs typeface="Times New Roman" panose="02020603050405020304"/>
              </a:rPr>
              <a:t>cout</a:t>
            </a:r>
            <a:r>
              <a:rPr lang="en-US" sz="2000">
                <a:latin typeface="Times New Roman" panose="02020603050405020304"/>
                <a:cs typeface="Times New Roman" panose="02020603050405020304"/>
              </a:rPr>
              <a:t> </a:t>
            </a:r>
            <a:r>
              <a:rPr lang="en-US" sz="2000">
                <a:solidFill>
                  <a:srgbClr val="808030"/>
                </a:solidFill>
                <a:latin typeface="Times New Roman" panose="02020603050405020304"/>
                <a:cs typeface="Times New Roman" panose="02020603050405020304"/>
              </a:rPr>
              <a:t>&lt;&lt;</a:t>
            </a:r>
            <a:r>
              <a:rPr lang="en-US" sz="2000">
                <a:latin typeface="Times New Roman" panose="02020603050405020304"/>
                <a:cs typeface="Times New Roman" panose="02020603050405020304"/>
              </a:rPr>
              <a:t> </a:t>
            </a:r>
            <a:r>
              <a:rPr lang="en-US" sz="2000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anose="02020603050405020304"/>
                <a:cs typeface="Times New Roman" panose="02020603050405020304"/>
              </a:rPr>
              <a:t>b  = </a:t>
            </a:r>
            <a:r>
              <a:rPr lang="en-US" sz="2000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"</a:t>
            </a:r>
            <a:r>
              <a:rPr lang="en-US" sz="2000">
                <a:latin typeface="Times New Roman" panose="02020603050405020304"/>
                <a:cs typeface="Times New Roman" panose="02020603050405020304"/>
              </a:rPr>
              <a:t> </a:t>
            </a:r>
            <a:r>
              <a:rPr lang="en-US" sz="2000">
                <a:solidFill>
                  <a:srgbClr val="808030"/>
                </a:solidFill>
                <a:latin typeface="Times New Roman" panose="02020603050405020304"/>
                <a:cs typeface="Times New Roman" panose="02020603050405020304"/>
              </a:rPr>
              <a:t>&lt;&lt;</a:t>
            </a:r>
            <a:r>
              <a:rPr lang="en-US" sz="2000">
                <a:latin typeface="Times New Roman" panose="02020603050405020304"/>
                <a:cs typeface="Times New Roman" panose="02020603050405020304"/>
              </a:rPr>
              <a:t> b </a:t>
            </a:r>
            <a:r>
              <a:rPr lang="en-US" sz="2000">
                <a:solidFill>
                  <a:srgbClr val="808030"/>
                </a:solidFill>
                <a:latin typeface="Times New Roman" panose="02020603050405020304"/>
                <a:cs typeface="Times New Roman" panose="02020603050405020304"/>
              </a:rPr>
              <a:t>&lt;&lt;</a:t>
            </a:r>
            <a:r>
              <a:rPr lang="en-US" sz="2000">
                <a:latin typeface="Times New Roman" panose="02020603050405020304"/>
                <a:cs typeface="Times New Roman" panose="02020603050405020304"/>
              </a:rPr>
              <a:t> std::</a:t>
            </a:r>
            <a:r>
              <a:rPr lang="en-US" sz="2000" err="1">
                <a:solidFill>
                  <a:srgbClr val="603000"/>
                </a:solidFill>
                <a:latin typeface="Times New Roman" panose="02020603050405020304"/>
                <a:cs typeface="Times New Roman" panose="02020603050405020304"/>
              </a:rPr>
              <a:t>endl</a:t>
            </a:r>
            <a:r>
              <a:rPr lang="en-US" sz="2000">
                <a:solidFill>
                  <a:srgbClr val="800080"/>
                </a:solidFill>
                <a:latin typeface="Times New Roman" panose="02020603050405020304"/>
                <a:cs typeface="Times New Roman" panose="02020603050405020304"/>
              </a:rPr>
              <a:t>;</a:t>
            </a:r>
          </a:p>
          <a:p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    }</a:t>
            </a:r>
            <a:endParaRPr lang="en-US">
              <a:solidFill>
                <a:schemeClr val="tx1"/>
              </a:solidFill>
            </a:endParaRPr>
          </a:p>
          <a:p>
            <a:r>
              <a:rPr lang="en-US" sz="2000">
                <a:latin typeface="Times New Roman" panose="02020603050405020304"/>
                <a:cs typeface="Times New Roman" panose="02020603050405020304"/>
              </a:rPr>
              <a:t> 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   try{</a:t>
            </a:r>
          </a:p>
          <a:p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        auto</a:t>
            </a:r>
            <a:r>
              <a:rPr lang="en-US" sz="2000">
                <a:solidFill>
                  <a:srgbClr val="808030"/>
                </a:solidFill>
                <a:latin typeface="Times New Roman" panose="02020603050405020304"/>
                <a:cs typeface="Times New Roman" panose="02020603050405020304"/>
              </a:rPr>
              <a:t>&amp;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 d1 </a:t>
            </a:r>
            <a:r>
              <a:rPr lang="en-US" sz="2000">
                <a:solidFill>
                  <a:srgbClr val="808030"/>
                </a:solidFill>
                <a:latin typeface="Times New Roman" panose="02020603050405020304"/>
                <a:cs typeface="Times New Roman" panose="02020603050405020304"/>
              </a:rPr>
              <a:t>=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 </a:t>
            </a:r>
            <a:r>
              <a:rPr lang="en-US" sz="2000" b="1" err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dynamic_cast</a:t>
            </a:r>
            <a:r>
              <a:rPr lang="en-US" sz="2000" b="1">
                <a:solidFill>
                  <a:srgbClr val="800080"/>
                </a:solidFill>
                <a:latin typeface="Times New Roman" panose="02020603050405020304"/>
                <a:cs typeface="Times New Roman" panose="02020603050405020304"/>
              </a:rPr>
              <a:t>&lt;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Dog</a:t>
            </a:r>
            <a:r>
              <a:rPr lang="en-US" sz="2000" b="1">
                <a:solidFill>
                  <a:srgbClr val="808030"/>
                </a:solidFill>
                <a:latin typeface="Times New Roman" panose="02020603050405020304"/>
                <a:cs typeface="Times New Roman" panose="02020603050405020304"/>
              </a:rPr>
              <a:t>&amp;</a:t>
            </a:r>
            <a:r>
              <a:rPr lang="en-US" sz="2000" b="1">
                <a:solidFill>
                  <a:srgbClr val="800080"/>
                </a:solidFill>
                <a:latin typeface="Times New Roman" panose="02020603050405020304"/>
                <a:cs typeface="Times New Roman" panose="02020603050405020304"/>
              </a:rPr>
              <a:t>&gt;</a:t>
            </a:r>
            <a:r>
              <a:rPr lang="en-US" sz="2000" b="1">
                <a:solidFill>
                  <a:srgbClr val="808030"/>
                </a:solidFill>
                <a:latin typeface="Times New Roman" panose="02020603050405020304"/>
                <a:cs typeface="Times New Roman" panose="02020603050405020304"/>
              </a:rPr>
              <a:t>(*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b</a:t>
            </a:r>
            <a:r>
              <a:rPr lang="en-US" sz="2000" b="1">
                <a:solidFill>
                  <a:srgbClr val="808030"/>
                </a:solidFill>
                <a:latin typeface="Times New Roman" panose="02020603050405020304"/>
                <a:cs typeface="Times New Roman" panose="02020603050405020304"/>
              </a:rPr>
              <a:t>)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;  // 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dacă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nu 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reușește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, se 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aruncă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excepție</a:t>
            </a:r>
            <a:endParaRPr lang="en-US">
              <a:solidFill>
                <a:schemeClr val="tx1"/>
              </a:solidFill>
            </a:endParaRPr>
          </a:p>
          <a:p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        auto&amp; d2 </a:t>
            </a:r>
            <a:r>
              <a:rPr lang="en-US" sz="2000">
                <a:solidFill>
                  <a:srgbClr val="808030"/>
                </a:solidFill>
                <a:latin typeface="Times New Roman" panose="02020603050405020304"/>
                <a:cs typeface="Times New Roman" panose="02020603050405020304"/>
              </a:rPr>
              <a:t>=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 </a:t>
            </a:r>
            <a:r>
              <a:rPr lang="en-US" sz="2000" b="1" err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dynamic_cast</a:t>
            </a:r>
            <a:r>
              <a:rPr lang="en-US" sz="2000" b="1">
                <a:solidFill>
                  <a:srgbClr val="800080"/>
                </a:solidFill>
                <a:latin typeface="Times New Roman" panose="02020603050405020304"/>
                <a:cs typeface="Times New Roman" panose="02020603050405020304"/>
              </a:rPr>
              <a:t>&lt;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Cat</a:t>
            </a:r>
            <a:r>
              <a:rPr lang="en-US" sz="2000" b="1">
                <a:solidFill>
                  <a:srgbClr val="808030"/>
                </a:solidFill>
                <a:latin typeface="Times New Roman" panose="02020603050405020304"/>
                <a:cs typeface="Times New Roman" panose="02020603050405020304"/>
              </a:rPr>
              <a:t>&amp;</a:t>
            </a:r>
            <a:r>
              <a:rPr lang="en-US" sz="2000" b="1">
                <a:solidFill>
                  <a:srgbClr val="800080"/>
                </a:solidFill>
                <a:latin typeface="Times New Roman" panose="02020603050405020304"/>
                <a:cs typeface="Times New Roman" panose="02020603050405020304"/>
              </a:rPr>
              <a:t>&gt;</a:t>
            </a:r>
            <a:r>
              <a:rPr lang="en-US" sz="2000" b="1">
                <a:solidFill>
                  <a:srgbClr val="808030"/>
                </a:solidFill>
                <a:latin typeface="Times New Roman" panose="02020603050405020304"/>
                <a:cs typeface="Times New Roman" panose="02020603050405020304"/>
              </a:rPr>
              <a:t>(*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b</a:t>
            </a:r>
            <a:r>
              <a:rPr lang="en-US" sz="2000" b="1">
                <a:solidFill>
                  <a:srgbClr val="808030"/>
                </a:solidFill>
                <a:latin typeface="Times New Roman" panose="02020603050405020304"/>
                <a:cs typeface="Times New Roman" panose="02020603050405020304"/>
              </a:rPr>
              <a:t>);</a:t>
            </a:r>
            <a:endParaRPr lang="en-US">
              <a:solidFill>
                <a:schemeClr val="tx1"/>
              </a:solidFill>
              <a:latin typeface="Arial" panose="020B0604020202020204"/>
              <a:cs typeface="Arial" panose="020B0604020202020204"/>
            </a:endParaRPr>
          </a:p>
          <a:p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    } catch(std::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bad_cast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&amp;) { std::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cout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&lt;&lt; "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eroare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cast\n"; }</a:t>
            </a:r>
            <a:endParaRPr lang="en-US">
              <a:solidFill>
                <a:schemeClr val="tx1"/>
              </a:solidFill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</a:pPr>
            <a:r>
              <a:rPr lang="en-US" sz="2000">
                <a:solidFill>
                  <a:srgbClr val="800080"/>
                </a:solidFill>
                <a:latin typeface="Times New Roman" panose="02020603050405020304"/>
                <a:cs typeface="Arial" panose="020B0604020202020204"/>
              </a:rPr>
              <a:t>}</a:t>
            </a:r>
            <a:endParaRPr lang="en-US" sz="2000">
              <a:latin typeface="Times New Roman" panose="02020603050405020304"/>
              <a:cs typeface="Arial" panose="020B0604020202020204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endParaRPr lang="en-US" sz="2000"/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endParaRPr lang="en-US" sz="2000" b="1">
              <a:solidFill>
                <a:srgbClr val="0000FF"/>
              </a:solidFill>
            </a:endParaRPr>
          </a:p>
        </p:txBody>
      </p:sp>
      <p:sp>
        <p:nvSpPr>
          <p:cNvPr id="65542" name="Google Shape;845;p77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10075" rIns="0" bIns="10075" anchor="t"/>
          <a:lstStyle/>
          <a:p>
            <a:pPr algn="ctr">
              <a:buClr>
                <a:srgbClr val="000000"/>
              </a:buClr>
              <a:buSzPts val="2000"/>
              <a:buFont typeface="Arial" panose="020B0604020202020204" pitchFamily="34" charset="0"/>
              <a:buNone/>
            </a:pPr>
            <a:r>
              <a:rPr lang="en-US" sz="2000" b="1">
                <a:latin typeface="Arial" panose="020B0604020202020204"/>
                <a:cs typeface="Arial" panose="020B0604020202020204"/>
              </a:rPr>
              <a:t>2. </a:t>
            </a:r>
            <a:r>
              <a:rPr lang="en-US" sz="2000" b="1" err="1">
                <a:latin typeface="Arial" panose="020B0604020202020204"/>
                <a:cs typeface="Arial" panose="020B0604020202020204"/>
              </a:rPr>
              <a:t>Downcasting</a:t>
            </a:r>
            <a:endParaRPr lang="en-US" sz="2000" b="1" err="1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Google Shape;853;p78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panose="020B0604020202020204" pitchFamily="34" charset="0"/>
              <a:buNone/>
            </a:pPr>
            <a:fld id="{64D5952D-40C9-4162-89EC-BFE2559DB2BB}" type="slidenum">
              <a:rPr lang="en-US" sz="1500"/>
              <a:t>44</a:t>
            </a:fld>
            <a:endParaRPr lang="en-US" sz="1800"/>
          </a:p>
        </p:txBody>
      </p:sp>
      <p:sp>
        <p:nvSpPr>
          <p:cNvPr id="66563" name="Google Shape;854;p78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00800" tIns="50400" rIns="100800" bIns="50400" anchor="t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panose="020B0604020202020204" pitchFamily="34" charset="0"/>
              <a:buNone/>
            </a:pPr>
            <a:r>
              <a:rPr lang="vi-VN" sz="1800" b="1" err="1">
                <a:latin typeface="Arial" panose="020B0604020202020204"/>
                <a:cs typeface="Arial" panose="020B0604020202020204"/>
              </a:rPr>
              <a:t>Facultatea</a:t>
            </a:r>
            <a:r>
              <a:rPr lang="vi-VN" sz="1800" b="1">
                <a:latin typeface="Arial" panose="020B0604020202020204"/>
                <a:cs typeface="Arial" panose="020B0604020202020204"/>
              </a:rPr>
              <a:t> de </a:t>
            </a:r>
            <a:r>
              <a:rPr lang="vi-VN" sz="1800" b="1" err="1">
                <a:latin typeface="Arial" panose="020B0604020202020204"/>
                <a:cs typeface="Arial" panose="020B0604020202020204"/>
              </a:rPr>
              <a:t>Matematică</a:t>
            </a:r>
            <a:r>
              <a:rPr lang="vi-VN" sz="1800" b="1">
                <a:latin typeface="Arial" panose="020B0604020202020204"/>
                <a:cs typeface="Arial" panose="020B0604020202020204"/>
              </a:rPr>
              <a:t> </a:t>
            </a:r>
            <a:r>
              <a:rPr lang="vi-VN" sz="1800" b="1" err="1">
                <a:latin typeface="Arial" panose="020B0604020202020204"/>
                <a:cs typeface="Arial" panose="020B0604020202020204"/>
              </a:rPr>
              <a:t>și</a:t>
            </a:r>
            <a:r>
              <a:rPr lang="vi-VN" sz="1800" b="1">
                <a:latin typeface="Arial" panose="020B0604020202020204"/>
                <a:cs typeface="Arial" panose="020B0604020202020204"/>
              </a:rPr>
              <a:t> </a:t>
            </a:r>
            <a:r>
              <a:rPr lang="vi-VN" sz="1800" b="1" err="1">
                <a:latin typeface="Arial" panose="020B0604020202020204"/>
                <a:cs typeface="Arial" panose="020B0604020202020204"/>
              </a:rPr>
              <a:t>Informatică</a:t>
            </a:r>
            <a:r>
              <a:rPr lang="en-US" sz="1800" b="1">
                <a:latin typeface="Arial" panose="020B0604020202020204"/>
                <a:cs typeface="Arial" panose="020B0604020202020204"/>
              </a:rPr>
              <a:t> </a:t>
            </a:r>
            <a:r>
              <a:rPr lang="en-US" sz="1800" b="1" err="1">
                <a:latin typeface="Arial" panose="020B0604020202020204"/>
                <a:cs typeface="Arial" panose="020B0604020202020204"/>
              </a:rPr>
              <a:t>Universitatea</a:t>
            </a:r>
            <a:r>
              <a:rPr lang="en-US" sz="1800" b="1">
                <a:latin typeface="Arial" panose="020B0604020202020204"/>
                <a:cs typeface="Arial" panose="020B0604020202020204"/>
              </a:rPr>
              <a:t> din </a:t>
            </a:r>
            <a:r>
              <a:rPr lang="en-US" sz="1800" b="1" err="1">
                <a:latin typeface="Arial" panose="020B0604020202020204"/>
                <a:cs typeface="Arial" panose="020B0604020202020204"/>
              </a:rPr>
              <a:t>București</a:t>
            </a:r>
            <a:endParaRPr lang="en-US" sz="1800" err="1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66564" name="Google Shape;855;p78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6565" name="Google Shape;856;p78"/>
          <p:cNvSpPr txBox="1">
            <a:spLocks noChangeArrowheads="1"/>
          </p:cNvSpPr>
          <p:nvPr/>
        </p:nvSpPr>
        <p:spPr bwMode="auto">
          <a:xfrm>
            <a:off x="274638" y="1254125"/>
            <a:ext cx="5227637" cy="507206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lIns="91425" tIns="91425" rIns="91425" bIns="91425" anchor="t"/>
          <a:lstStyle/>
          <a:p>
            <a:pPr>
              <a:buClr>
                <a:srgbClr val="000000"/>
              </a:buClr>
              <a:buFont typeface="Arial" panose="020B0604020202020204" pitchFamily="34" charset="0"/>
            </a:pPr>
            <a:r>
              <a:rPr lang="en-US" sz="2400" b="1" i="1" err="1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typeid</a:t>
            </a:r>
            <a:r>
              <a:rPr lang="en-US" sz="2400" b="1" i="1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 (</a:t>
            </a:r>
            <a:r>
              <a:rPr lang="en-US" sz="2400" b="1" i="1" err="1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sau</a:t>
            </a:r>
            <a:r>
              <a:rPr lang="en-US" sz="2400" b="1" i="1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400" b="1" i="1" err="1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atribut</a:t>
            </a:r>
            <a:r>
              <a:rPr lang="en-US" sz="2400" b="1" i="1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 intern) + </a:t>
            </a:r>
            <a:r>
              <a:rPr lang="en-US" sz="2400" b="1" i="1" err="1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static_cast</a:t>
            </a:r>
            <a:endParaRPr lang="en-US" sz="2400" b="1" i="1" err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endParaRPr lang="en-US" sz="2000" b="1">
              <a:solidFill>
                <a:srgbClr val="800000"/>
              </a:solidFill>
              <a:latin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Arial" panose="020B0604020202020204"/>
              </a:rPr>
              <a:t>class</a:t>
            </a:r>
            <a:r>
              <a:rPr lang="en-US" sz="2000" b="1">
                <a:latin typeface="Times New Roman" panose="02020603050405020304"/>
                <a:cs typeface="Arial" panose="020B0604020202020204"/>
              </a:rPr>
              <a:t> </a:t>
            </a:r>
            <a:r>
              <a:rPr lang="en-US" sz="2000">
                <a:latin typeface="Times New Roman" panose="02020603050405020304"/>
                <a:cs typeface="Arial" panose="020B0604020202020204"/>
              </a:rPr>
              <a:t>Shape</a:t>
            </a:r>
            <a:r>
              <a:rPr lang="en-US" sz="2000" b="1">
                <a:latin typeface="Times New Roman" panose="02020603050405020304"/>
                <a:cs typeface="Arial" panose="020B0604020202020204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anose="02020603050405020304"/>
                <a:cs typeface="Arial" panose="020B0604020202020204"/>
              </a:rPr>
              <a:t>{</a:t>
            </a:r>
            <a:r>
              <a:rPr lang="en-US" sz="2000" b="1">
                <a:latin typeface="Times New Roman" panose="02020603050405020304"/>
                <a:cs typeface="Arial" panose="020B0604020202020204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Arial" panose="020B0604020202020204"/>
              </a:rPr>
              <a:t>public</a:t>
            </a:r>
            <a:r>
              <a:rPr lang="en-US" sz="2000" b="1">
                <a:solidFill>
                  <a:srgbClr val="800080"/>
                </a:solidFill>
                <a:latin typeface="Times New Roman" panose="02020603050405020304"/>
                <a:cs typeface="Arial" panose="020B0604020202020204"/>
              </a:rPr>
              <a:t>:</a:t>
            </a:r>
            <a:r>
              <a:rPr lang="en-US" sz="2000" b="1">
                <a:latin typeface="Times New Roman" panose="02020603050405020304"/>
                <a:cs typeface="Arial" panose="020B0604020202020204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Arial" panose="020B0604020202020204"/>
              </a:rPr>
              <a:t>virtual</a:t>
            </a:r>
            <a:r>
              <a:rPr lang="en-US" sz="2000" b="1">
                <a:latin typeface="Times New Roman" panose="02020603050405020304"/>
                <a:cs typeface="Arial" panose="020B0604020202020204"/>
              </a:rPr>
              <a:t> </a:t>
            </a:r>
            <a:r>
              <a:rPr lang="en-US" sz="2000" b="1">
                <a:solidFill>
                  <a:srgbClr val="808030"/>
                </a:solidFill>
                <a:latin typeface="Times New Roman" panose="02020603050405020304"/>
                <a:cs typeface="Arial" panose="020B0604020202020204"/>
              </a:rPr>
              <a:t>~</a:t>
            </a:r>
            <a:r>
              <a:rPr lang="en-US" sz="2000">
                <a:latin typeface="Times New Roman" panose="02020603050405020304"/>
                <a:cs typeface="Arial" panose="020B0604020202020204"/>
              </a:rPr>
              <a:t>Shape</a:t>
            </a:r>
            <a:r>
              <a:rPr lang="en-US" sz="2000" b="1">
                <a:solidFill>
                  <a:srgbClr val="808030"/>
                </a:solidFill>
                <a:latin typeface="Times New Roman" panose="02020603050405020304"/>
                <a:cs typeface="Arial" panose="020B0604020202020204"/>
              </a:rPr>
              <a:t>()</a:t>
            </a:r>
            <a:r>
              <a:rPr lang="en-US" sz="2000" b="1">
                <a:latin typeface="Times New Roman" panose="02020603050405020304"/>
                <a:cs typeface="Arial" panose="020B0604020202020204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anose="02020603050405020304"/>
                <a:cs typeface="Arial" panose="020B0604020202020204"/>
              </a:rPr>
              <a:t>{};</a:t>
            </a:r>
            <a:r>
              <a:rPr lang="en-US" sz="2000" b="1">
                <a:latin typeface="Times New Roman" panose="02020603050405020304"/>
                <a:cs typeface="Arial" panose="020B0604020202020204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anose="02020603050405020304"/>
                <a:cs typeface="Arial" panose="020B0604020202020204"/>
              </a:rPr>
              <a:t>};</a:t>
            </a:r>
            <a:endParaRPr lang="en-US" sz="2000" b="1">
              <a:latin typeface="Times New Roman" panose="02020603050405020304"/>
              <a:cs typeface="Arial" panose="020B0604020202020204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Arial" panose="020B0604020202020204"/>
              </a:rPr>
              <a:t>class</a:t>
            </a:r>
            <a:r>
              <a:rPr lang="en-US" sz="2000" b="1">
                <a:latin typeface="Times New Roman" panose="02020603050405020304"/>
                <a:cs typeface="Arial" panose="020B0604020202020204"/>
              </a:rPr>
              <a:t> </a:t>
            </a:r>
            <a:r>
              <a:rPr lang="en-US" sz="2000">
                <a:latin typeface="Times New Roman" panose="02020603050405020304"/>
                <a:cs typeface="Arial" panose="020B0604020202020204"/>
              </a:rPr>
              <a:t>Circle</a:t>
            </a:r>
            <a:r>
              <a:rPr lang="en-US" sz="2000" b="1">
                <a:latin typeface="Times New Roman" panose="02020603050405020304"/>
                <a:cs typeface="Arial" panose="020B0604020202020204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anose="02020603050405020304"/>
                <a:cs typeface="Arial" panose="020B0604020202020204"/>
              </a:rPr>
              <a:t>:</a:t>
            </a:r>
            <a:r>
              <a:rPr lang="en-US" sz="2000" b="1">
                <a:latin typeface="Times New Roman" panose="02020603050405020304"/>
                <a:cs typeface="Arial" panose="020B0604020202020204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Arial" panose="020B0604020202020204"/>
              </a:rPr>
              <a:t>public</a:t>
            </a:r>
            <a:r>
              <a:rPr lang="en-US" sz="2000" b="1">
                <a:latin typeface="Times New Roman" panose="02020603050405020304"/>
                <a:cs typeface="Arial" panose="020B0604020202020204"/>
              </a:rPr>
              <a:t> </a:t>
            </a:r>
            <a:r>
              <a:rPr lang="en-US" sz="2000">
                <a:latin typeface="Times New Roman" panose="02020603050405020304"/>
                <a:cs typeface="Arial" panose="020B0604020202020204"/>
              </a:rPr>
              <a:t>Shape</a:t>
            </a:r>
            <a:r>
              <a:rPr lang="en-US" sz="2000" b="1">
                <a:latin typeface="Times New Roman" panose="02020603050405020304"/>
                <a:cs typeface="Arial" panose="020B0604020202020204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anose="02020603050405020304"/>
                <a:cs typeface="Arial" panose="020B0604020202020204"/>
              </a:rPr>
              <a:t>{};</a:t>
            </a:r>
            <a:endParaRPr lang="en-US" sz="2000" b="1">
              <a:latin typeface="Times New Roman" panose="02020603050405020304"/>
              <a:cs typeface="Arial" panose="020B0604020202020204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Arial" panose="020B0604020202020204"/>
              </a:rPr>
              <a:t>class</a:t>
            </a:r>
            <a:r>
              <a:rPr lang="en-US" sz="2000" b="1">
                <a:latin typeface="Times New Roman" panose="02020603050405020304"/>
                <a:cs typeface="Arial" panose="020B0604020202020204"/>
              </a:rPr>
              <a:t> </a:t>
            </a:r>
            <a:r>
              <a:rPr lang="en-US" sz="2000">
                <a:latin typeface="Times New Roman" panose="02020603050405020304"/>
                <a:cs typeface="Arial" panose="020B0604020202020204"/>
              </a:rPr>
              <a:t>Square</a:t>
            </a:r>
            <a:r>
              <a:rPr lang="en-US" sz="2000" b="1">
                <a:latin typeface="Times New Roman" panose="02020603050405020304"/>
                <a:cs typeface="Arial" panose="020B0604020202020204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anose="02020603050405020304"/>
                <a:cs typeface="Arial" panose="020B0604020202020204"/>
              </a:rPr>
              <a:t>:</a:t>
            </a:r>
            <a:r>
              <a:rPr lang="en-US" sz="2000" b="1">
                <a:latin typeface="Times New Roman" panose="02020603050405020304"/>
                <a:cs typeface="Arial" panose="020B0604020202020204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Arial" panose="020B0604020202020204"/>
              </a:rPr>
              <a:t>public</a:t>
            </a:r>
            <a:r>
              <a:rPr lang="en-US" sz="2000" b="1">
                <a:latin typeface="Times New Roman" panose="02020603050405020304"/>
                <a:cs typeface="Arial" panose="020B0604020202020204"/>
              </a:rPr>
              <a:t> </a:t>
            </a:r>
            <a:r>
              <a:rPr lang="en-US" sz="2000">
                <a:latin typeface="Times New Roman" panose="02020603050405020304"/>
                <a:cs typeface="Arial" panose="020B0604020202020204"/>
              </a:rPr>
              <a:t>Shape</a:t>
            </a:r>
            <a:r>
              <a:rPr lang="en-US" sz="2000" b="1">
                <a:latin typeface="Times New Roman" panose="02020603050405020304"/>
                <a:cs typeface="Arial" panose="020B0604020202020204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anose="02020603050405020304"/>
                <a:cs typeface="Arial" panose="020B0604020202020204"/>
              </a:rPr>
              <a:t>{};</a:t>
            </a:r>
            <a:endParaRPr lang="en-US" sz="2000" b="1">
              <a:latin typeface="Times New Roman" panose="02020603050405020304"/>
              <a:cs typeface="Arial" panose="020B0604020202020204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Arial" panose="020B0604020202020204"/>
              </a:rPr>
              <a:t>class</a:t>
            </a:r>
            <a:r>
              <a:rPr lang="en-US" sz="2000" b="1">
                <a:latin typeface="Times New Roman" panose="02020603050405020304"/>
                <a:cs typeface="Arial" panose="020B0604020202020204"/>
              </a:rPr>
              <a:t> </a:t>
            </a:r>
            <a:r>
              <a:rPr lang="en-US" sz="2000">
                <a:latin typeface="Times New Roman" panose="02020603050405020304"/>
                <a:cs typeface="Arial" panose="020B0604020202020204"/>
              </a:rPr>
              <a:t>Other</a:t>
            </a:r>
            <a:r>
              <a:rPr lang="en-US" sz="2000" b="1">
                <a:latin typeface="Times New Roman" panose="02020603050405020304"/>
                <a:cs typeface="Arial" panose="020B0604020202020204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anose="02020603050405020304"/>
                <a:cs typeface="Arial" panose="020B0604020202020204"/>
              </a:rPr>
              <a:t>{};</a:t>
            </a:r>
            <a:endParaRPr lang="en-US" sz="2000" b="1">
              <a:latin typeface="Times New Roman" panose="02020603050405020304"/>
              <a:cs typeface="Arial" panose="020B0604020202020204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endParaRPr lang="en-US" sz="2000">
              <a:latin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Arial" panose="020B0604020202020204"/>
              </a:rPr>
              <a:t>int</a:t>
            </a:r>
            <a:r>
              <a:rPr lang="en-US" sz="2000" b="1">
                <a:latin typeface="Times New Roman" panose="02020603050405020304"/>
                <a:cs typeface="Arial" panose="020B0604020202020204"/>
              </a:rPr>
              <a:t> </a:t>
            </a:r>
            <a:r>
              <a:rPr lang="en-US" sz="2000" b="1">
                <a:solidFill>
                  <a:srgbClr val="400000"/>
                </a:solidFill>
                <a:latin typeface="Times New Roman" panose="02020603050405020304"/>
                <a:cs typeface="Arial" panose="020B0604020202020204"/>
              </a:rPr>
              <a:t>main</a:t>
            </a:r>
            <a:r>
              <a:rPr lang="en-US" sz="2000" b="1">
                <a:solidFill>
                  <a:srgbClr val="808030"/>
                </a:solidFill>
                <a:latin typeface="Times New Roman" panose="02020603050405020304"/>
                <a:cs typeface="Arial" panose="020B0604020202020204"/>
              </a:rPr>
              <a:t>()</a:t>
            </a:r>
            <a:r>
              <a:rPr lang="en-US" sz="2000" b="1">
                <a:latin typeface="Times New Roman" panose="02020603050405020304"/>
                <a:cs typeface="Arial" panose="020B0604020202020204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anose="02020603050405020304"/>
                <a:cs typeface="Arial" panose="020B0604020202020204"/>
              </a:rPr>
              <a:t>{</a:t>
            </a:r>
            <a:endParaRPr lang="en-US" sz="2000" b="1">
              <a:latin typeface="Times New Roman" panose="02020603050405020304"/>
              <a:cs typeface="Arial" panose="020B0604020202020204"/>
            </a:endParaRPr>
          </a:p>
          <a:p>
            <a:pPr>
              <a:buClr>
                <a:srgbClr val="000000"/>
              </a:buClr>
            </a:pPr>
            <a:r>
              <a:rPr lang="en-US" sz="2000">
                <a:latin typeface="Times New Roman" panose="02020603050405020304"/>
                <a:cs typeface="Arial" panose="020B0604020202020204"/>
              </a:rPr>
              <a:t>  Circle c</a:t>
            </a:r>
            <a:r>
              <a:rPr lang="en-US" sz="2000">
                <a:solidFill>
                  <a:srgbClr val="800080"/>
                </a:solidFill>
                <a:latin typeface="Times New Roman" panose="02020603050405020304"/>
                <a:cs typeface="Arial" panose="020B0604020202020204"/>
              </a:rPr>
              <a:t>;</a:t>
            </a:r>
            <a:endParaRPr lang="en-US" sz="2000">
              <a:latin typeface="Times New Roman" panose="02020603050405020304"/>
              <a:cs typeface="Arial" panose="020B0604020202020204"/>
            </a:endParaRPr>
          </a:p>
          <a:p>
            <a:pPr>
              <a:buClr>
                <a:srgbClr val="000000"/>
              </a:buClr>
            </a:pPr>
            <a:r>
              <a:rPr lang="en-US" sz="2000">
                <a:latin typeface="Times New Roman" panose="02020603050405020304"/>
                <a:cs typeface="Arial" panose="020B0604020202020204"/>
              </a:rPr>
              <a:t>  Shape</a:t>
            </a:r>
            <a:r>
              <a:rPr lang="en-US" sz="2000">
                <a:solidFill>
                  <a:srgbClr val="808030"/>
                </a:solidFill>
                <a:latin typeface="Times New Roman" panose="02020603050405020304"/>
                <a:cs typeface="Arial" panose="020B0604020202020204"/>
              </a:rPr>
              <a:t>*</a:t>
            </a:r>
            <a:r>
              <a:rPr lang="en-US" sz="2000">
                <a:latin typeface="Times New Roman" panose="02020603050405020304"/>
                <a:cs typeface="Arial" panose="020B0604020202020204"/>
              </a:rPr>
              <a:t> s </a:t>
            </a:r>
            <a:r>
              <a:rPr lang="en-US" sz="2000">
                <a:solidFill>
                  <a:srgbClr val="808030"/>
                </a:solidFill>
                <a:latin typeface="Times New Roman" panose="02020603050405020304"/>
                <a:cs typeface="Arial" panose="020B0604020202020204"/>
              </a:rPr>
              <a:t>=</a:t>
            </a:r>
            <a:r>
              <a:rPr lang="en-US" sz="2000">
                <a:latin typeface="Times New Roman" panose="02020603050405020304"/>
                <a:cs typeface="Arial" panose="020B0604020202020204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anose="02020603050405020304"/>
                <a:cs typeface="Arial" panose="020B0604020202020204"/>
              </a:rPr>
              <a:t>&amp;</a:t>
            </a:r>
            <a:r>
              <a:rPr lang="en-US" sz="2000">
                <a:latin typeface="Times New Roman" panose="02020603050405020304"/>
                <a:cs typeface="Arial" panose="020B0604020202020204"/>
              </a:rPr>
              <a:t>c</a:t>
            </a:r>
            <a:r>
              <a:rPr lang="en-US" sz="2000">
                <a:solidFill>
                  <a:srgbClr val="800080"/>
                </a:solidFill>
                <a:latin typeface="Times New Roman" panose="02020603050405020304"/>
                <a:cs typeface="Arial" panose="020B0604020202020204"/>
              </a:rPr>
              <a:t>;</a:t>
            </a:r>
            <a:r>
              <a:rPr lang="en-US" sz="2000">
                <a:latin typeface="Times New Roman" panose="02020603050405020304"/>
                <a:cs typeface="Arial" panose="020B0604020202020204"/>
              </a:rPr>
              <a:t> </a:t>
            </a:r>
            <a:r>
              <a:rPr lang="en-US" sz="2000">
                <a:solidFill>
                  <a:srgbClr val="696969"/>
                </a:solidFill>
                <a:latin typeface="Times New Roman" panose="02020603050405020304"/>
                <a:cs typeface="Arial" panose="020B0604020202020204"/>
              </a:rPr>
              <a:t>// Upcast: normal and OK</a:t>
            </a:r>
            <a:endParaRPr lang="en-US" sz="2000">
              <a:latin typeface="Times New Roman" panose="02020603050405020304"/>
              <a:cs typeface="Arial" panose="020B0604020202020204"/>
            </a:endParaRPr>
          </a:p>
          <a:p>
            <a:pPr>
              <a:buClr>
                <a:srgbClr val="000000"/>
              </a:buClr>
            </a:pPr>
            <a:r>
              <a:rPr lang="en-US" sz="2000">
                <a:latin typeface="Times New Roman" panose="02020603050405020304"/>
                <a:cs typeface="Arial" panose="020B0604020202020204"/>
              </a:rPr>
              <a:t>  </a:t>
            </a:r>
            <a:r>
              <a:rPr lang="en-US" sz="2000">
                <a:solidFill>
                  <a:srgbClr val="696969"/>
                </a:solidFill>
                <a:latin typeface="Times New Roman" panose="02020603050405020304"/>
                <a:cs typeface="Arial" panose="020B0604020202020204"/>
              </a:rPr>
              <a:t>// More explicit but unnecessary:</a:t>
            </a:r>
            <a:endParaRPr lang="en-US" sz="2000">
              <a:latin typeface="Times New Roman" panose="02020603050405020304"/>
              <a:cs typeface="Arial" panose="020B0604020202020204"/>
            </a:endParaRPr>
          </a:p>
          <a:p>
            <a:pPr>
              <a:buClr>
                <a:srgbClr val="000000"/>
              </a:buClr>
            </a:pPr>
            <a:r>
              <a:rPr lang="en-US" sz="2000">
                <a:latin typeface="Times New Roman" panose="02020603050405020304"/>
                <a:cs typeface="Arial" panose="020B0604020202020204"/>
              </a:rPr>
              <a:t>  s </a:t>
            </a:r>
            <a:r>
              <a:rPr lang="en-US" sz="2000">
                <a:solidFill>
                  <a:srgbClr val="808030"/>
                </a:solidFill>
                <a:latin typeface="Times New Roman" panose="02020603050405020304"/>
                <a:cs typeface="Arial" panose="020B0604020202020204"/>
              </a:rPr>
              <a:t>=</a:t>
            </a:r>
            <a:r>
              <a:rPr lang="en-US" sz="2000">
                <a:latin typeface="Times New Roman" panose="02020603050405020304"/>
                <a:cs typeface="Arial" panose="020B0604020202020204"/>
              </a:rPr>
              <a:t> </a:t>
            </a:r>
            <a:r>
              <a:rPr lang="en-US" sz="2000" b="1" err="1">
                <a:solidFill>
                  <a:srgbClr val="800000"/>
                </a:solidFill>
                <a:latin typeface="Times New Roman" panose="02020603050405020304"/>
                <a:cs typeface="Arial" panose="020B0604020202020204"/>
              </a:rPr>
              <a:t>static_cast</a:t>
            </a:r>
            <a:r>
              <a:rPr lang="en-US" sz="2000" b="1">
                <a:solidFill>
                  <a:srgbClr val="800080"/>
                </a:solidFill>
                <a:latin typeface="Times New Roman" panose="02020603050405020304"/>
                <a:cs typeface="Arial" panose="020B0604020202020204"/>
              </a:rPr>
              <a:t>&lt;</a:t>
            </a:r>
            <a:r>
              <a:rPr lang="en-US" sz="2000" b="1">
                <a:latin typeface="Times New Roman" panose="02020603050405020304"/>
                <a:cs typeface="Arial" panose="020B0604020202020204"/>
              </a:rPr>
              <a:t>Shape</a:t>
            </a:r>
            <a:r>
              <a:rPr lang="en-US" sz="2000" b="1">
                <a:solidFill>
                  <a:srgbClr val="808030"/>
                </a:solidFill>
                <a:latin typeface="Times New Roman" panose="02020603050405020304"/>
                <a:cs typeface="Arial" panose="020B0604020202020204"/>
              </a:rPr>
              <a:t>*</a:t>
            </a:r>
            <a:r>
              <a:rPr lang="en-US" sz="2000" b="1">
                <a:solidFill>
                  <a:srgbClr val="800080"/>
                </a:solidFill>
                <a:latin typeface="Times New Roman" panose="02020603050405020304"/>
                <a:cs typeface="Arial" panose="020B0604020202020204"/>
              </a:rPr>
              <a:t>&gt;</a:t>
            </a:r>
            <a:r>
              <a:rPr lang="en-US" sz="2000" b="1">
                <a:solidFill>
                  <a:srgbClr val="808030"/>
                </a:solidFill>
                <a:latin typeface="Times New Roman" panose="02020603050405020304"/>
                <a:cs typeface="Arial" panose="020B0604020202020204"/>
              </a:rPr>
              <a:t>(&amp;</a:t>
            </a:r>
            <a:r>
              <a:rPr lang="en-US" sz="2000" b="1">
                <a:latin typeface="Times New Roman" panose="02020603050405020304"/>
                <a:cs typeface="Arial" panose="020B0604020202020204"/>
              </a:rPr>
              <a:t>c</a:t>
            </a:r>
            <a:r>
              <a:rPr lang="en-US" sz="2000" b="1">
                <a:solidFill>
                  <a:srgbClr val="808030"/>
                </a:solidFill>
                <a:latin typeface="Times New Roman" panose="02020603050405020304"/>
                <a:cs typeface="Arial" panose="020B0604020202020204"/>
              </a:rPr>
              <a:t>)</a:t>
            </a:r>
            <a:r>
              <a:rPr lang="en-US" sz="2000" b="1">
                <a:solidFill>
                  <a:srgbClr val="800080"/>
                </a:solidFill>
                <a:latin typeface="Times New Roman" panose="02020603050405020304"/>
                <a:cs typeface="Arial" panose="020B0604020202020204"/>
              </a:rPr>
              <a:t>;</a:t>
            </a:r>
            <a:endParaRPr lang="en-US" sz="2000" b="1">
              <a:latin typeface="Times New Roman" panose="02020603050405020304"/>
              <a:cs typeface="Arial" panose="020B0604020202020204"/>
            </a:endParaRPr>
          </a:p>
          <a:p>
            <a:pPr>
              <a:buClr>
                <a:srgbClr val="000000"/>
              </a:buClr>
            </a:pPr>
            <a:r>
              <a:rPr lang="en-US" sz="2000">
                <a:latin typeface="Times New Roman" panose="02020603050405020304"/>
                <a:cs typeface="Arial" panose="020B0604020202020204"/>
              </a:rPr>
              <a:t>  </a:t>
            </a:r>
            <a:r>
              <a:rPr lang="en-US" sz="2000">
                <a:solidFill>
                  <a:srgbClr val="696969"/>
                </a:solidFill>
                <a:latin typeface="Times New Roman" panose="02020603050405020304"/>
                <a:cs typeface="Arial" panose="020B0604020202020204"/>
              </a:rPr>
              <a:t>// (Since upcasting is such a safe and common</a:t>
            </a:r>
            <a:endParaRPr lang="en-US" sz="2000">
              <a:latin typeface="Times New Roman" panose="02020603050405020304"/>
              <a:cs typeface="Arial" panose="020B0604020202020204"/>
            </a:endParaRPr>
          </a:p>
          <a:p>
            <a:pPr>
              <a:buClr>
                <a:srgbClr val="000000"/>
              </a:buClr>
            </a:pPr>
            <a:r>
              <a:rPr lang="en-US" sz="2000">
                <a:latin typeface="Times New Roman" panose="02020603050405020304"/>
                <a:cs typeface="Arial" panose="020B0604020202020204"/>
              </a:rPr>
              <a:t>  </a:t>
            </a:r>
            <a:r>
              <a:rPr lang="en-US" sz="2000">
                <a:solidFill>
                  <a:srgbClr val="696969"/>
                </a:solidFill>
                <a:latin typeface="Times New Roman" panose="02020603050405020304"/>
                <a:cs typeface="Arial" panose="020B0604020202020204"/>
              </a:rPr>
              <a:t>// operation, the cast becomes cluttering)</a:t>
            </a:r>
            <a:endParaRPr lang="en-US" sz="2000">
              <a:latin typeface="Times New Roman" panose="02020603050405020304"/>
              <a:cs typeface="Arial" panose="020B0604020202020204"/>
            </a:endParaRPr>
          </a:p>
          <a:p>
            <a:pPr>
              <a:buClr>
                <a:srgbClr val="000000"/>
              </a:buClr>
            </a:pPr>
            <a:r>
              <a:rPr lang="en-US" sz="2000">
                <a:latin typeface="Times New Roman" panose="02020603050405020304"/>
                <a:cs typeface="Arial" panose="020B0604020202020204"/>
              </a:rPr>
              <a:t>  Circle</a:t>
            </a:r>
            <a:r>
              <a:rPr lang="en-US" sz="2000">
                <a:solidFill>
                  <a:srgbClr val="808030"/>
                </a:solidFill>
                <a:latin typeface="Times New Roman" panose="02020603050405020304"/>
                <a:cs typeface="Arial" panose="020B0604020202020204"/>
              </a:rPr>
              <a:t>*</a:t>
            </a:r>
            <a:r>
              <a:rPr lang="en-US" sz="2000">
                <a:latin typeface="Times New Roman" panose="02020603050405020304"/>
                <a:cs typeface="Arial" panose="020B0604020202020204"/>
              </a:rPr>
              <a:t> cp </a:t>
            </a:r>
            <a:r>
              <a:rPr lang="en-US" sz="2000">
                <a:solidFill>
                  <a:srgbClr val="808030"/>
                </a:solidFill>
                <a:latin typeface="Times New Roman" panose="02020603050405020304"/>
                <a:cs typeface="Arial" panose="020B0604020202020204"/>
              </a:rPr>
              <a:t>=</a:t>
            </a:r>
            <a:r>
              <a:rPr lang="en-US" sz="2000">
                <a:latin typeface="Times New Roman" panose="02020603050405020304"/>
                <a:cs typeface="Arial" panose="020B0604020202020204"/>
              </a:rPr>
              <a:t> </a:t>
            </a:r>
            <a:r>
              <a:rPr lang="en-US" sz="2000">
                <a:solidFill>
                  <a:srgbClr val="008C00"/>
                </a:solidFill>
                <a:latin typeface="Times New Roman" panose="02020603050405020304"/>
                <a:cs typeface="Arial" panose="020B0604020202020204"/>
              </a:rPr>
              <a:t>0</a:t>
            </a:r>
            <a:r>
              <a:rPr lang="en-US" sz="2000">
                <a:solidFill>
                  <a:srgbClr val="800080"/>
                </a:solidFill>
                <a:latin typeface="Times New Roman" panose="02020603050405020304"/>
                <a:cs typeface="Arial" panose="020B0604020202020204"/>
              </a:rPr>
              <a:t>;</a:t>
            </a:r>
            <a:endParaRPr lang="en-US" sz="2000">
              <a:latin typeface="Times New Roman" panose="02020603050405020304"/>
              <a:cs typeface="Arial" panose="020B0604020202020204"/>
            </a:endParaRPr>
          </a:p>
          <a:p>
            <a:pPr>
              <a:buClr>
                <a:srgbClr val="000000"/>
              </a:buClr>
            </a:pPr>
            <a:r>
              <a:rPr lang="en-US" sz="2000">
                <a:latin typeface="Times New Roman" panose="02020603050405020304"/>
                <a:cs typeface="Arial" panose="020B0604020202020204"/>
              </a:rPr>
              <a:t>  Square</a:t>
            </a:r>
            <a:r>
              <a:rPr lang="en-US" sz="2000">
                <a:solidFill>
                  <a:srgbClr val="808030"/>
                </a:solidFill>
                <a:latin typeface="Times New Roman" panose="02020603050405020304"/>
                <a:cs typeface="Arial" panose="020B0604020202020204"/>
              </a:rPr>
              <a:t>*</a:t>
            </a:r>
            <a:r>
              <a:rPr lang="en-US" sz="2000">
                <a:latin typeface="Times New Roman" panose="02020603050405020304"/>
                <a:cs typeface="Arial" panose="020B0604020202020204"/>
              </a:rPr>
              <a:t> </a:t>
            </a:r>
            <a:r>
              <a:rPr lang="en-US" sz="2000" err="1">
                <a:latin typeface="Times New Roman" panose="02020603050405020304"/>
                <a:cs typeface="Arial" panose="020B0604020202020204"/>
              </a:rPr>
              <a:t>sp</a:t>
            </a:r>
            <a:r>
              <a:rPr lang="en-US" sz="2000">
                <a:latin typeface="Times New Roman" panose="02020603050405020304"/>
                <a:cs typeface="Arial" panose="020B0604020202020204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anose="02020603050405020304"/>
                <a:cs typeface="Arial" panose="020B0604020202020204"/>
              </a:rPr>
              <a:t>=</a:t>
            </a:r>
            <a:r>
              <a:rPr lang="en-US" sz="2000">
                <a:latin typeface="Times New Roman" panose="02020603050405020304"/>
                <a:cs typeface="Arial" panose="020B0604020202020204"/>
              </a:rPr>
              <a:t> </a:t>
            </a:r>
            <a:r>
              <a:rPr lang="en-US" sz="2000">
                <a:solidFill>
                  <a:srgbClr val="008C00"/>
                </a:solidFill>
                <a:latin typeface="Times New Roman" panose="02020603050405020304"/>
                <a:cs typeface="Arial" panose="020B0604020202020204"/>
              </a:rPr>
              <a:t>0</a:t>
            </a:r>
            <a:r>
              <a:rPr lang="en-US" sz="2000">
                <a:solidFill>
                  <a:srgbClr val="800080"/>
                </a:solidFill>
                <a:latin typeface="Times New Roman" panose="02020603050405020304"/>
                <a:cs typeface="Arial" panose="020B0604020202020204"/>
              </a:rPr>
              <a:t>;</a:t>
            </a:r>
            <a:endParaRPr lang="en-US" sz="2000">
              <a:latin typeface="Times New Roman" panose="02020603050405020304"/>
              <a:cs typeface="Arial" panose="020B0604020202020204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endParaRPr lang="en-US" sz="2000"/>
          </a:p>
        </p:txBody>
      </p:sp>
      <p:sp>
        <p:nvSpPr>
          <p:cNvPr id="66566" name="Google Shape;857;p78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10075" rIns="0" bIns="10075" anchor="t"/>
          <a:lstStyle/>
          <a:p>
            <a:pPr algn="ctr">
              <a:buClr>
                <a:srgbClr val="000000"/>
              </a:buClr>
              <a:buSzPts val="2000"/>
              <a:buFont typeface="Arial" panose="020B0604020202020204" pitchFamily="34" charset="0"/>
              <a:buNone/>
            </a:pPr>
            <a:r>
              <a:rPr lang="en-US" sz="2000" b="1">
                <a:latin typeface="Arial" panose="020B0604020202020204"/>
                <a:cs typeface="Arial" panose="020B0604020202020204"/>
              </a:rPr>
              <a:t>2. </a:t>
            </a:r>
            <a:r>
              <a:rPr lang="en-US" sz="2000" b="1" err="1">
                <a:latin typeface="Arial" panose="020B0604020202020204"/>
                <a:cs typeface="Arial" panose="020B0604020202020204"/>
              </a:rPr>
              <a:t>Downcasting</a:t>
            </a:r>
            <a:endParaRPr lang="en-US" sz="2000" b="1" err="1"/>
          </a:p>
        </p:txBody>
      </p:sp>
      <p:sp>
        <p:nvSpPr>
          <p:cNvPr id="66567" name="Google Shape;858;p78"/>
          <p:cNvSpPr txBox="1">
            <a:spLocks noChangeArrowheads="1"/>
          </p:cNvSpPr>
          <p:nvPr/>
        </p:nvSpPr>
        <p:spPr bwMode="auto">
          <a:xfrm>
            <a:off x="5245100" y="1371600"/>
            <a:ext cx="4665663" cy="58451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000">
                <a:solidFill>
                  <a:srgbClr val="696969"/>
                </a:solidFill>
                <a:latin typeface="Times New Roman" panose="02020603050405020304" pitchFamily="18" charset="0"/>
              </a:rPr>
              <a:t>// Static Navigation of class hierarchies requires extra type information:  </a:t>
            </a: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anose="02020603050405020304" pitchFamily="18" charset="0"/>
              </a:rPr>
              <a:t>  if</a:t>
            </a:r>
            <a:r>
              <a:rPr lang="en-US" sz="2000" b="1">
                <a:solidFill>
                  <a:srgbClr val="808030"/>
                </a:solidFill>
                <a:latin typeface="Times New Roman" panose="02020603050405020304" pitchFamily="18" charset="0"/>
              </a:rPr>
              <a:t>(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 pitchFamily="18" charset="0"/>
              </a:rPr>
              <a:t>typeid</a:t>
            </a:r>
            <a:r>
              <a:rPr lang="en-US" sz="2000" b="1">
                <a:solidFill>
                  <a:srgbClr val="808030"/>
                </a:solidFill>
                <a:latin typeface="Times New Roman" panose="02020603050405020304" pitchFamily="18" charset="0"/>
              </a:rPr>
              <a:t>(</a:t>
            </a:r>
            <a:r>
              <a:rPr lang="en-US" sz="2000" b="1">
                <a:latin typeface="Times New Roman" panose="02020603050405020304" pitchFamily="18" charset="0"/>
              </a:rPr>
              <a:t>s</a:t>
            </a:r>
            <a:r>
              <a:rPr lang="en-US" sz="2000" b="1">
                <a:solidFill>
                  <a:srgbClr val="808030"/>
                </a:solidFill>
                <a:latin typeface="Times New Roman" panose="02020603050405020304" pitchFamily="18" charset="0"/>
              </a:rPr>
              <a:t>)</a:t>
            </a:r>
            <a:r>
              <a:rPr lang="en-US" sz="2000" b="1">
                <a:latin typeface="Times New Roman" panose="02020603050405020304" pitchFamily="18" charset="0"/>
              </a:rPr>
              <a:t> </a:t>
            </a:r>
            <a:r>
              <a:rPr lang="en-US" sz="2000" b="1">
                <a:solidFill>
                  <a:srgbClr val="808030"/>
                </a:solidFill>
                <a:latin typeface="Times New Roman" panose="02020603050405020304" pitchFamily="18" charset="0"/>
              </a:rPr>
              <a:t>==</a:t>
            </a:r>
            <a:r>
              <a:rPr lang="en-US" sz="2000" b="1">
                <a:latin typeface="Times New Roman" panose="02020603050405020304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 pitchFamily="18" charset="0"/>
              </a:rPr>
              <a:t>typeid</a:t>
            </a:r>
            <a:r>
              <a:rPr lang="en-US" sz="2000" b="1">
                <a:solidFill>
                  <a:srgbClr val="808030"/>
                </a:solidFill>
                <a:latin typeface="Times New Roman" panose="02020603050405020304" pitchFamily="18" charset="0"/>
              </a:rPr>
              <a:t>(c</a:t>
            </a:r>
            <a:r>
              <a:rPr lang="en-US" sz="2000" b="1">
                <a:latin typeface="Times New Roman" panose="02020603050405020304" pitchFamily="18" charset="0"/>
              </a:rPr>
              <a:t>p</a:t>
            </a:r>
            <a:r>
              <a:rPr lang="en-US" sz="2000" b="1">
                <a:solidFill>
                  <a:srgbClr val="808030"/>
                </a:solidFill>
                <a:latin typeface="Times New Roman" panose="02020603050405020304" pitchFamily="18" charset="0"/>
              </a:rPr>
              <a:t>))</a:t>
            </a:r>
            <a:r>
              <a:rPr lang="en-US" sz="2000">
                <a:solidFill>
                  <a:srgbClr val="696969"/>
                </a:solidFill>
                <a:latin typeface="Times New Roman" panose="02020603050405020304" pitchFamily="18" charset="0"/>
              </a:rPr>
              <a:t> // C++ RTTI</a:t>
            </a:r>
            <a:endParaRPr lang="en-US" sz="2000">
              <a:latin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000">
                <a:latin typeface="Times New Roman" panose="02020603050405020304" pitchFamily="18" charset="0"/>
              </a:rPr>
              <a:t>    cp </a:t>
            </a:r>
            <a:r>
              <a:rPr lang="en-US" sz="2000">
                <a:solidFill>
                  <a:srgbClr val="808030"/>
                </a:solidFill>
                <a:latin typeface="Times New Roman" panose="02020603050405020304" pitchFamily="18" charset="0"/>
              </a:rPr>
              <a:t>=</a:t>
            </a:r>
            <a:r>
              <a:rPr lang="en-US" sz="2000">
                <a:latin typeface="Times New Roman" panose="02020603050405020304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 pitchFamily="18" charset="0"/>
              </a:rPr>
              <a:t>static_cast</a:t>
            </a:r>
            <a:r>
              <a:rPr lang="en-US" sz="2000" b="1">
                <a:solidFill>
                  <a:srgbClr val="800080"/>
                </a:solidFill>
                <a:latin typeface="Times New Roman" panose="02020603050405020304" pitchFamily="18" charset="0"/>
              </a:rPr>
              <a:t>&lt;</a:t>
            </a:r>
            <a:r>
              <a:rPr lang="en-US" sz="2000" b="1">
                <a:latin typeface="Times New Roman" panose="02020603050405020304" pitchFamily="18" charset="0"/>
              </a:rPr>
              <a:t>Circle</a:t>
            </a:r>
            <a:r>
              <a:rPr lang="en-US" sz="2000" b="1">
                <a:solidFill>
                  <a:srgbClr val="808030"/>
                </a:solidFill>
                <a:latin typeface="Times New Roman" panose="02020603050405020304" pitchFamily="18" charset="0"/>
              </a:rPr>
              <a:t>*</a:t>
            </a:r>
            <a:r>
              <a:rPr lang="en-US" sz="2000" b="1">
                <a:solidFill>
                  <a:srgbClr val="800080"/>
                </a:solidFill>
                <a:latin typeface="Times New Roman" panose="02020603050405020304" pitchFamily="18" charset="0"/>
              </a:rPr>
              <a:t>&gt;</a:t>
            </a:r>
            <a:r>
              <a:rPr lang="en-US" sz="2000" b="1">
                <a:solidFill>
                  <a:srgbClr val="808030"/>
                </a:solidFill>
                <a:latin typeface="Times New Roman" panose="02020603050405020304" pitchFamily="18" charset="0"/>
              </a:rPr>
              <a:t>(</a:t>
            </a:r>
            <a:r>
              <a:rPr lang="en-US" sz="2000" b="1">
                <a:latin typeface="Times New Roman" panose="02020603050405020304" pitchFamily="18" charset="0"/>
              </a:rPr>
              <a:t>s</a:t>
            </a:r>
            <a:r>
              <a:rPr lang="en-US" sz="2000" b="1">
                <a:solidFill>
                  <a:srgbClr val="808030"/>
                </a:solidFill>
                <a:latin typeface="Times New Roman" panose="02020603050405020304" pitchFamily="18" charset="0"/>
              </a:rPr>
              <a:t>)</a:t>
            </a:r>
            <a:r>
              <a:rPr lang="en-US" sz="2000" b="1">
                <a:solidFill>
                  <a:srgbClr val="800080"/>
                </a:solidFill>
                <a:latin typeface="Times New Roman" panose="02020603050405020304" pitchFamily="18" charset="0"/>
              </a:rPr>
              <a:t>;</a:t>
            </a:r>
            <a:endParaRPr lang="en-US" sz="2000" b="1">
              <a:latin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000">
                <a:latin typeface="Times New Roman" panose="02020603050405020304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 pitchFamily="18" charset="0"/>
              </a:rPr>
              <a:t>if</a:t>
            </a:r>
            <a:r>
              <a:rPr lang="en-US" sz="2000" b="1">
                <a:solidFill>
                  <a:srgbClr val="808030"/>
                </a:solidFill>
                <a:latin typeface="Times New Roman" panose="02020603050405020304" pitchFamily="18" charset="0"/>
              </a:rPr>
              <a:t>(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 pitchFamily="18" charset="0"/>
              </a:rPr>
              <a:t>typeid</a:t>
            </a:r>
            <a:r>
              <a:rPr lang="en-US" sz="2000" b="1">
                <a:solidFill>
                  <a:srgbClr val="808030"/>
                </a:solidFill>
                <a:latin typeface="Times New Roman" panose="02020603050405020304" pitchFamily="18" charset="0"/>
              </a:rPr>
              <a:t>(</a:t>
            </a:r>
            <a:r>
              <a:rPr lang="en-US" sz="2000" b="1">
                <a:latin typeface="Times New Roman" panose="02020603050405020304" pitchFamily="18" charset="0"/>
              </a:rPr>
              <a:t>s</a:t>
            </a:r>
            <a:r>
              <a:rPr lang="en-US" sz="2000" b="1">
                <a:solidFill>
                  <a:srgbClr val="808030"/>
                </a:solidFill>
                <a:latin typeface="Times New Roman" panose="02020603050405020304" pitchFamily="18" charset="0"/>
              </a:rPr>
              <a:t>)</a:t>
            </a:r>
            <a:r>
              <a:rPr lang="en-US" sz="2000" b="1">
                <a:latin typeface="Times New Roman" panose="02020603050405020304" pitchFamily="18" charset="0"/>
              </a:rPr>
              <a:t> </a:t>
            </a:r>
            <a:r>
              <a:rPr lang="en-US" sz="2000" b="1">
                <a:solidFill>
                  <a:srgbClr val="808030"/>
                </a:solidFill>
                <a:latin typeface="Times New Roman" panose="02020603050405020304" pitchFamily="18" charset="0"/>
              </a:rPr>
              <a:t>==</a:t>
            </a:r>
            <a:r>
              <a:rPr lang="en-US" sz="2000" b="1">
                <a:latin typeface="Times New Roman" panose="02020603050405020304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 pitchFamily="18" charset="0"/>
              </a:rPr>
              <a:t>typeid</a:t>
            </a:r>
            <a:r>
              <a:rPr lang="en-US" sz="2000" b="1">
                <a:solidFill>
                  <a:srgbClr val="808030"/>
                </a:solidFill>
                <a:latin typeface="Times New Roman" panose="02020603050405020304" pitchFamily="18" charset="0"/>
              </a:rPr>
              <a:t>(</a:t>
            </a:r>
            <a:r>
              <a:rPr lang="en-US" sz="2000" b="1">
                <a:latin typeface="Times New Roman" panose="02020603050405020304" pitchFamily="18" charset="0"/>
              </a:rPr>
              <a:t>sp</a:t>
            </a:r>
            <a:r>
              <a:rPr lang="en-US" sz="2000" b="1">
                <a:solidFill>
                  <a:srgbClr val="808030"/>
                </a:solidFill>
                <a:latin typeface="Times New Roman" panose="02020603050405020304" pitchFamily="18" charset="0"/>
              </a:rPr>
              <a:t>))</a:t>
            </a:r>
            <a:endParaRPr lang="en-US" sz="2000" b="1">
              <a:latin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000">
                <a:latin typeface="Times New Roman" panose="02020603050405020304" pitchFamily="18" charset="0"/>
              </a:rPr>
              <a:t>    sp </a:t>
            </a:r>
            <a:r>
              <a:rPr lang="en-US" sz="2000">
                <a:solidFill>
                  <a:srgbClr val="808030"/>
                </a:solidFill>
                <a:latin typeface="Times New Roman" panose="02020603050405020304" pitchFamily="18" charset="0"/>
              </a:rPr>
              <a:t>=</a:t>
            </a:r>
            <a:r>
              <a:rPr lang="en-US" sz="2000">
                <a:latin typeface="Times New Roman" panose="02020603050405020304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 pitchFamily="18" charset="0"/>
              </a:rPr>
              <a:t>static_cast</a:t>
            </a:r>
            <a:r>
              <a:rPr lang="en-US" sz="2000" b="1">
                <a:solidFill>
                  <a:srgbClr val="800080"/>
                </a:solidFill>
                <a:latin typeface="Times New Roman" panose="02020603050405020304" pitchFamily="18" charset="0"/>
              </a:rPr>
              <a:t>&lt;</a:t>
            </a:r>
            <a:r>
              <a:rPr lang="en-US" sz="2000" b="1">
                <a:latin typeface="Times New Roman" panose="02020603050405020304" pitchFamily="18" charset="0"/>
              </a:rPr>
              <a:t>Square</a:t>
            </a:r>
            <a:r>
              <a:rPr lang="en-US" sz="2000" b="1">
                <a:solidFill>
                  <a:srgbClr val="808030"/>
                </a:solidFill>
                <a:latin typeface="Times New Roman" panose="02020603050405020304" pitchFamily="18" charset="0"/>
              </a:rPr>
              <a:t>*</a:t>
            </a:r>
            <a:r>
              <a:rPr lang="en-US" sz="2000" b="1">
                <a:solidFill>
                  <a:srgbClr val="800080"/>
                </a:solidFill>
                <a:latin typeface="Times New Roman" panose="02020603050405020304" pitchFamily="18" charset="0"/>
              </a:rPr>
              <a:t>&gt;</a:t>
            </a:r>
            <a:r>
              <a:rPr lang="en-US" sz="2000" b="1">
                <a:solidFill>
                  <a:srgbClr val="808030"/>
                </a:solidFill>
                <a:latin typeface="Times New Roman" panose="02020603050405020304" pitchFamily="18" charset="0"/>
              </a:rPr>
              <a:t>(</a:t>
            </a:r>
            <a:r>
              <a:rPr lang="en-US" sz="2000" b="1">
                <a:latin typeface="Times New Roman" panose="02020603050405020304" pitchFamily="18" charset="0"/>
              </a:rPr>
              <a:t>s</a:t>
            </a:r>
            <a:r>
              <a:rPr lang="en-US" sz="2000" b="1">
                <a:solidFill>
                  <a:srgbClr val="808030"/>
                </a:solidFill>
                <a:latin typeface="Times New Roman" panose="02020603050405020304" pitchFamily="18" charset="0"/>
              </a:rPr>
              <a:t>)</a:t>
            </a:r>
            <a:r>
              <a:rPr lang="en-US" sz="2000" b="1">
                <a:solidFill>
                  <a:srgbClr val="800080"/>
                </a:solidFill>
                <a:latin typeface="Times New Roman" panose="02020603050405020304" pitchFamily="18" charset="0"/>
              </a:rPr>
              <a:t>;</a:t>
            </a:r>
            <a:endParaRPr lang="en-US" sz="2000" b="1">
              <a:latin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000">
                <a:latin typeface="Times New Roman" panose="02020603050405020304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 pitchFamily="18" charset="0"/>
              </a:rPr>
              <a:t>if</a:t>
            </a:r>
            <a:r>
              <a:rPr lang="en-US" sz="2000" b="1">
                <a:solidFill>
                  <a:srgbClr val="808030"/>
                </a:solidFill>
                <a:latin typeface="Times New Roman" panose="02020603050405020304" pitchFamily="18" charset="0"/>
              </a:rPr>
              <a:t>(</a:t>
            </a:r>
            <a:r>
              <a:rPr lang="en-US" sz="2000" b="1">
                <a:latin typeface="Times New Roman" panose="02020603050405020304" pitchFamily="18" charset="0"/>
              </a:rPr>
              <a:t>cp </a:t>
            </a:r>
            <a:r>
              <a:rPr lang="en-US" sz="2000" b="1">
                <a:solidFill>
                  <a:srgbClr val="808030"/>
                </a:solidFill>
                <a:latin typeface="Times New Roman" panose="02020603050405020304" pitchFamily="18" charset="0"/>
              </a:rPr>
              <a:t>!=</a:t>
            </a:r>
            <a:r>
              <a:rPr lang="en-US" sz="2000" b="1">
                <a:latin typeface="Times New Roman" panose="02020603050405020304" pitchFamily="18" charset="0"/>
              </a:rPr>
              <a:t> </a:t>
            </a:r>
            <a:r>
              <a:rPr lang="en-US" sz="2000" b="1">
                <a:solidFill>
                  <a:srgbClr val="008C00"/>
                </a:solidFill>
                <a:latin typeface="Times New Roman" panose="02020603050405020304" pitchFamily="18" charset="0"/>
              </a:rPr>
              <a:t>0</a:t>
            </a:r>
            <a:r>
              <a:rPr lang="en-US" sz="2000" b="1">
                <a:solidFill>
                  <a:srgbClr val="808030"/>
                </a:solidFill>
                <a:latin typeface="Times New Roman" panose="02020603050405020304" pitchFamily="18" charset="0"/>
              </a:rPr>
              <a:t>)</a:t>
            </a:r>
            <a:endParaRPr lang="en-US" sz="2000" b="1">
              <a:latin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000">
                <a:latin typeface="Times New Roman" panose="02020603050405020304" pitchFamily="18" charset="0"/>
              </a:rPr>
              <a:t>    </a:t>
            </a:r>
            <a:r>
              <a:rPr lang="en-US" sz="2000">
                <a:solidFill>
                  <a:srgbClr val="603000"/>
                </a:solidFill>
                <a:latin typeface="Times New Roman" panose="02020603050405020304" pitchFamily="18" charset="0"/>
              </a:rPr>
              <a:t>cout</a:t>
            </a:r>
            <a:r>
              <a:rPr lang="en-US" sz="2000">
                <a:latin typeface="Times New Roman" panose="02020603050405020304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anose="02020603050405020304" pitchFamily="18" charset="0"/>
              </a:rPr>
              <a:t>&lt;&lt;</a:t>
            </a:r>
            <a:r>
              <a:rPr lang="en-US" sz="2000">
                <a:latin typeface="Times New Roman" panose="02020603050405020304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anose="02020603050405020304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anose="02020603050405020304" pitchFamily="18" charset="0"/>
              </a:rPr>
              <a:t>It's a circle!</a:t>
            </a:r>
            <a:r>
              <a:rPr lang="en-US" sz="2000">
                <a:solidFill>
                  <a:srgbClr val="800000"/>
                </a:solidFill>
                <a:latin typeface="Times New Roman" panose="02020603050405020304" pitchFamily="18" charset="0"/>
              </a:rPr>
              <a:t>"</a:t>
            </a:r>
            <a:r>
              <a:rPr lang="en-US" sz="2000">
                <a:latin typeface="Times New Roman" panose="02020603050405020304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anose="02020603050405020304" pitchFamily="18" charset="0"/>
              </a:rPr>
              <a:t>&lt;&lt;</a:t>
            </a:r>
            <a:r>
              <a:rPr lang="en-US" sz="2000">
                <a:latin typeface="Times New Roman" panose="02020603050405020304" pitchFamily="18" charset="0"/>
              </a:rPr>
              <a:t> </a:t>
            </a:r>
            <a:r>
              <a:rPr lang="en-US" sz="2000">
                <a:solidFill>
                  <a:srgbClr val="603000"/>
                </a:solidFill>
                <a:latin typeface="Times New Roman" panose="02020603050405020304" pitchFamily="18" charset="0"/>
              </a:rPr>
              <a:t>endl</a:t>
            </a:r>
            <a:r>
              <a:rPr lang="en-US" sz="2000">
                <a:solidFill>
                  <a:srgbClr val="800080"/>
                </a:solidFill>
                <a:latin typeface="Times New Roman" panose="02020603050405020304" pitchFamily="18" charset="0"/>
              </a:rPr>
              <a:t>;</a:t>
            </a:r>
            <a:endParaRPr lang="en-US" sz="2000">
              <a:latin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000">
                <a:latin typeface="Times New Roman" panose="02020603050405020304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 pitchFamily="18" charset="0"/>
              </a:rPr>
              <a:t>if</a:t>
            </a:r>
            <a:r>
              <a:rPr lang="en-US" sz="2000" b="1">
                <a:solidFill>
                  <a:srgbClr val="808030"/>
                </a:solidFill>
                <a:latin typeface="Times New Roman" panose="02020603050405020304" pitchFamily="18" charset="0"/>
              </a:rPr>
              <a:t>(</a:t>
            </a:r>
            <a:r>
              <a:rPr lang="en-US" sz="2000" b="1">
                <a:latin typeface="Times New Roman" panose="02020603050405020304" pitchFamily="18" charset="0"/>
              </a:rPr>
              <a:t>sp </a:t>
            </a:r>
            <a:r>
              <a:rPr lang="en-US" sz="2000" b="1">
                <a:solidFill>
                  <a:srgbClr val="808030"/>
                </a:solidFill>
                <a:latin typeface="Times New Roman" panose="02020603050405020304" pitchFamily="18" charset="0"/>
              </a:rPr>
              <a:t>!=</a:t>
            </a:r>
            <a:r>
              <a:rPr lang="en-US" sz="2000" b="1">
                <a:latin typeface="Times New Roman" panose="02020603050405020304" pitchFamily="18" charset="0"/>
              </a:rPr>
              <a:t> </a:t>
            </a:r>
            <a:r>
              <a:rPr lang="en-US" sz="2000" b="1">
                <a:solidFill>
                  <a:srgbClr val="008C00"/>
                </a:solidFill>
                <a:latin typeface="Times New Roman" panose="02020603050405020304" pitchFamily="18" charset="0"/>
              </a:rPr>
              <a:t>0</a:t>
            </a:r>
            <a:r>
              <a:rPr lang="en-US" sz="2000" b="1">
                <a:solidFill>
                  <a:srgbClr val="808030"/>
                </a:solidFill>
                <a:latin typeface="Times New Roman" panose="02020603050405020304" pitchFamily="18" charset="0"/>
              </a:rPr>
              <a:t>)</a:t>
            </a:r>
            <a:endParaRPr lang="en-US" sz="2000" b="1">
              <a:latin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000">
                <a:latin typeface="Times New Roman" panose="02020603050405020304" pitchFamily="18" charset="0"/>
              </a:rPr>
              <a:t>    </a:t>
            </a:r>
            <a:r>
              <a:rPr lang="en-US" sz="2000">
                <a:solidFill>
                  <a:srgbClr val="603000"/>
                </a:solidFill>
                <a:latin typeface="Times New Roman" panose="02020603050405020304" pitchFamily="18" charset="0"/>
              </a:rPr>
              <a:t>cout</a:t>
            </a:r>
            <a:r>
              <a:rPr lang="en-US" sz="2000">
                <a:latin typeface="Times New Roman" panose="02020603050405020304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anose="02020603050405020304" pitchFamily="18" charset="0"/>
              </a:rPr>
              <a:t>&lt;&lt;</a:t>
            </a:r>
            <a:r>
              <a:rPr lang="en-US" sz="2000">
                <a:latin typeface="Times New Roman" panose="02020603050405020304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anose="02020603050405020304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anose="02020603050405020304" pitchFamily="18" charset="0"/>
              </a:rPr>
              <a:t>It's a square!</a:t>
            </a:r>
            <a:r>
              <a:rPr lang="en-US" sz="2000">
                <a:solidFill>
                  <a:srgbClr val="800000"/>
                </a:solidFill>
                <a:latin typeface="Times New Roman" panose="02020603050405020304" pitchFamily="18" charset="0"/>
              </a:rPr>
              <a:t>"</a:t>
            </a:r>
            <a:r>
              <a:rPr lang="en-US" sz="2000">
                <a:latin typeface="Times New Roman" panose="02020603050405020304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anose="02020603050405020304" pitchFamily="18" charset="0"/>
              </a:rPr>
              <a:t>&lt;&lt;</a:t>
            </a:r>
            <a:r>
              <a:rPr lang="en-US" sz="2000">
                <a:latin typeface="Times New Roman" panose="02020603050405020304" pitchFamily="18" charset="0"/>
              </a:rPr>
              <a:t> </a:t>
            </a:r>
            <a:r>
              <a:rPr lang="en-US" sz="2000">
                <a:solidFill>
                  <a:srgbClr val="603000"/>
                </a:solidFill>
                <a:latin typeface="Times New Roman" panose="02020603050405020304" pitchFamily="18" charset="0"/>
              </a:rPr>
              <a:t>endl</a:t>
            </a:r>
            <a:r>
              <a:rPr lang="en-US" sz="2000">
                <a:solidFill>
                  <a:srgbClr val="800080"/>
                </a:solidFill>
                <a:latin typeface="Times New Roman" panose="02020603050405020304" pitchFamily="18" charset="0"/>
              </a:rPr>
              <a:t>;</a:t>
            </a:r>
            <a:endParaRPr lang="en-US" sz="2000">
              <a:latin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000">
                <a:latin typeface="Times New Roman" panose="02020603050405020304" pitchFamily="18" charset="0"/>
              </a:rPr>
              <a:t>  </a:t>
            </a:r>
            <a:r>
              <a:rPr lang="en-US" sz="2000">
                <a:solidFill>
                  <a:srgbClr val="696969"/>
                </a:solidFill>
                <a:latin typeface="Times New Roman" panose="02020603050405020304" pitchFamily="18" charset="0"/>
              </a:rPr>
              <a:t>// Static navigation is ONLY an efficiency hack;</a:t>
            </a:r>
            <a:endParaRPr lang="en-US" sz="2000">
              <a:latin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000">
                <a:latin typeface="Times New Roman" panose="02020603050405020304" pitchFamily="18" charset="0"/>
              </a:rPr>
              <a:t>  </a:t>
            </a:r>
            <a:r>
              <a:rPr lang="en-US" sz="2000">
                <a:solidFill>
                  <a:srgbClr val="696969"/>
                </a:solidFill>
                <a:latin typeface="Times New Roman" panose="02020603050405020304" pitchFamily="18" charset="0"/>
              </a:rPr>
              <a:t>// dynamic_cast is always safer. However:</a:t>
            </a:r>
            <a:endParaRPr lang="en-US" sz="2000">
              <a:latin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000">
                <a:latin typeface="Times New Roman" panose="02020603050405020304" pitchFamily="18" charset="0"/>
              </a:rPr>
              <a:t>  </a:t>
            </a:r>
            <a:r>
              <a:rPr lang="en-US" sz="2000">
                <a:solidFill>
                  <a:srgbClr val="696969"/>
                </a:solidFill>
                <a:latin typeface="Times New Roman" panose="02020603050405020304" pitchFamily="18" charset="0"/>
              </a:rPr>
              <a:t>// Other* op = static_cast&lt;Other*&gt;(s);</a:t>
            </a:r>
            <a:endParaRPr lang="en-US" sz="2000">
              <a:latin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000">
                <a:latin typeface="Times New Roman" panose="02020603050405020304" pitchFamily="18" charset="0"/>
              </a:rPr>
              <a:t>  </a:t>
            </a:r>
            <a:r>
              <a:rPr lang="en-US" sz="2000">
                <a:solidFill>
                  <a:srgbClr val="696969"/>
                </a:solidFill>
                <a:latin typeface="Times New Roman" panose="02020603050405020304" pitchFamily="18" charset="0"/>
              </a:rPr>
              <a:t>// Conveniently gives an error message, while</a:t>
            </a:r>
            <a:endParaRPr lang="en-US" sz="2000">
              <a:latin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000">
                <a:latin typeface="Times New Roman" panose="02020603050405020304" pitchFamily="18" charset="0"/>
              </a:rPr>
              <a:t>  Other</a:t>
            </a:r>
            <a:r>
              <a:rPr lang="en-US" sz="2000">
                <a:solidFill>
                  <a:srgbClr val="808030"/>
                </a:solidFill>
                <a:latin typeface="Times New Roman" panose="02020603050405020304" pitchFamily="18" charset="0"/>
              </a:rPr>
              <a:t>*</a:t>
            </a:r>
            <a:r>
              <a:rPr lang="en-US" sz="2000">
                <a:latin typeface="Times New Roman" panose="02020603050405020304" pitchFamily="18" charset="0"/>
              </a:rPr>
              <a:t> op2 </a:t>
            </a:r>
            <a:r>
              <a:rPr lang="en-US" sz="2000">
                <a:solidFill>
                  <a:srgbClr val="808030"/>
                </a:solidFill>
                <a:latin typeface="Times New Roman" panose="02020603050405020304" pitchFamily="18" charset="0"/>
              </a:rPr>
              <a:t>=</a:t>
            </a:r>
            <a:r>
              <a:rPr lang="en-US" sz="2000">
                <a:latin typeface="Times New Roman" panose="02020603050405020304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anose="02020603050405020304" pitchFamily="18" charset="0"/>
              </a:rPr>
              <a:t>(</a:t>
            </a:r>
            <a:r>
              <a:rPr lang="en-US" sz="2000">
                <a:latin typeface="Times New Roman" panose="02020603050405020304" pitchFamily="18" charset="0"/>
              </a:rPr>
              <a:t>Other</a:t>
            </a:r>
            <a:r>
              <a:rPr lang="en-US" sz="2000">
                <a:solidFill>
                  <a:srgbClr val="808030"/>
                </a:solidFill>
                <a:latin typeface="Times New Roman" panose="02020603050405020304" pitchFamily="18" charset="0"/>
              </a:rPr>
              <a:t>*)</a:t>
            </a:r>
            <a:r>
              <a:rPr lang="en-US" sz="2000">
                <a:latin typeface="Times New Roman" panose="02020603050405020304" pitchFamily="18" charset="0"/>
              </a:rPr>
              <a:t>s</a:t>
            </a:r>
            <a:r>
              <a:rPr lang="en-US" sz="2000">
                <a:solidFill>
                  <a:srgbClr val="800080"/>
                </a:solidFill>
                <a:latin typeface="Times New Roman" panose="02020603050405020304" pitchFamily="18" charset="0"/>
              </a:rPr>
              <a:t>;</a:t>
            </a:r>
            <a:endParaRPr lang="en-US" sz="2000">
              <a:latin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000">
                <a:latin typeface="Times New Roman" panose="02020603050405020304" pitchFamily="18" charset="0"/>
              </a:rPr>
              <a:t>  </a:t>
            </a:r>
            <a:r>
              <a:rPr lang="en-US" sz="2000">
                <a:solidFill>
                  <a:srgbClr val="696969"/>
                </a:solidFill>
                <a:latin typeface="Times New Roman" panose="02020603050405020304" pitchFamily="18" charset="0"/>
              </a:rPr>
              <a:t>// does not</a:t>
            </a:r>
            <a:endParaRPr lang="en-US" sz="2000">
              <a:latin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000" b="1">
                <a:solidFill>
                  <a:srgbClr val="800080"/>
                </a:solidFill>
                <a:latin typeface="Times New Roman" panose="02020603050405020304" pitchFamily="18" charset="0"/>
              </a:rPr>
              <a:t>}</a:t>
            </a:r>
            <a:endParaRPr lang="en-US" sz="20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Google Shape;522;p51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panose="020B0604020202020204" pitchFamily="34" charset="0"/>
              <a:buNone/>
            </a:pPr>
            <a:fld id="{DA2D4ACB-E0C1-4E16-BAAE-F70FA9362421}" type="slidenum">
              <a:rPr lang="en-US" sz="1500" dirty="0"/>
              <a:t>45</a:t>
            </a:fld>
            <a:endParaRPr lang="en-US" sz="1800"/>
          </a:p>
        </p:txBody>
      </p:sp>
      <p:sp>
        <p:nvSpPr>
          <p:cNvPr id="39939" name="Google Shape;523;p51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00800" tIns="50400" rIns="100800" bIns="50400" anchor="t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panose="020B0604020202020204" pitchFamily="34" charset="0"/>
              <a:buNone/>
            </a:pPr>
            <a:r>
              <a:rPr lang="vi-VN" sz="1800" b="1" err="1">
                <a:latin typeface="Arial" panose="020B0604020202020204"/>
                <a:cs typeface="Arial" panose="020B0604020202020204"/>
              </a:rPr>
              <a:t>Facultatea</a:t>
            </a:r>
            <a:r>
              <a:rPr lang="vi-VN" sz="1800" b="1">
                <a:latin typeface="Arial" panose="020B0604020202020204"/>
                <a:cs typeface="Arial" panose="020B0604020202020204"/>
              </a:rPr>
              <a:t> de </a:t>
            </a:r>
            <a:r>
              <a:rPr lang="vi-VN" sz="1800" b="1" err="1">
                <a:latin typeface="Arial" panose="020B0604020202020204"/>
                <a:cs typeface="Arial" panose="020B0604020202020204"/>
              </a:rPr>
              <a:t>Matematică</a:t>
            </a:r>
            <a:r>
              <a:rPr lang="vi-VN" sz="1800" b="1">
                <a:latin typeface="Arial" panose="020B0604020202020204"/>
                <a:cs typeface="Arial" panose="020B0604020202020204"/>
              </a:rPr>
              <a:t> </a:t>
            </a:r>
            <a:r>
              <a:rPr lang="vi-VN" sz="1800" b="1" err="1">
                <a:latin typeface="Arial" panose="020B0604020202020204"/>
                <a:cs typeface="Arial" panose="020B0604020202020204"/>
              </a:rPr>
              <a:t>și</a:t>
            </a:r>
            <a:r>
              <a:rPr lang="vi-VN" sz="1800" b="1">
                <a:latin typeface="Arial" panose="020B0604020202020204"/>
                <a:cs typeface="Arial" panose="020B0604020202020204"/>
              </a:rPr>
              <a:t> </a:t>
            </a:r>
            <a:r>
              <a:rPr lang="vi-VN" sz="1800" b="1" err="1">
                <a:latin typeface="Arial" panose="020B0604020202020204"/>
                <a:cs typeface="Arial" panose="020B0604020202020204"/>
              </a:rPr>
              <a:t>Informatică</a:t>
            </a:r>
            <a:r>
              <a:rPr lang="en-US" sz="1800" b="1">
                <a:latin typeface="Arial" panose="020B0604020202020204"/>
                <a:cs typeface="Arial" panose="020B0604020202020204"/>
              </a:rPr>
              <a:t> </a:t>
            </a:r>
            <a:r>
              <a:rPr lang="en-US" sz="1800" b="1" err="1">
                <a:latin typeface="Arial" panose="020B0604020202020204"/>
                <a:cs typeface="Arial" panose="020B0604020202020204"/>
              </a:rPr>
              <a:t>Universitatea</a:t>
            </a:r>
            <a:r>
              <a:rPr lang="en-US" sz="1800" b="1">
                <a:latin typeface="Arial" panose="020B0604020202020204"/>
                <a:cs typeface="Arial" panose="020B0604020202020204"/>
              </a:rPr>
              <a:t> din </a:t>
            </a:r>
            <a:r>
              <a:rPr lang="en-US" sz="1800" b="1" err="1">
                <a:latin typeface="Arial" panose="020B0604020202020204"/>
                <a:cs typeface="Arial" panose="020B0604020202020204"/>
              </a:rPr>
              <a:t>București</a:t>
            </a:r>
            <a:endParaRPr lang="en-US" sz="1800" err="1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39940" name="Google Shape;524;p51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941" name="Google Shape;525;p51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10075" rIns="0" bIns="10075" anchor="t"/>
          <a:lstStyle/>
          <a:p>
            <a:pPr algn="ctr">
              <a:buClr>
                <a:srgbClr val="000000"/>
              </a:buClr>
              <a:buSzPts val="2000"/>
            </a:pPr>
            <a:r>
              <a:rPr lang="en-US" sz="2000" b="1">
                <a:latin typeface="Arial" panose="020B0604020202020204"/>
                <a:cs typeface="Arial" panose="020B0604020202020204"/>
              </a:rPr>
              <a:t>3. </a:t>
            </a:r>
            <a:r>
              <a:rPr lang="en-US" sz="2000" b="1" err="1">
                <a:latin typeface="Arial" panose="020B0604020202020204"/>
                <a:cs typeface="Arial" panose="020B0604020202020204"/>
              </a:rPr>
              <a:t>Moștenire</a:t>
            </a:r>
            <a:r>
              <a:rPr lang="en-US" sz="2000" b="1">
                <a:latin typeface="Arial" panose="020B0604020202020204"/>
                <a:cs typeface="Arial" panose="020B0604020202020204"/>
              </a:rPr>
              <a:t> </a:t>
            </a:r>
            <a:r>
              <a:rPr lang="en-US" sz="2000" b="1" err="1">
                <a:latin typeface="Arial" panose="020B0604020202020204"/>
                <a:cs typeface="Arial" panose="020B0604020202020204"/>
              </a:rPr>
              <a:t>multiplă</a:t>
            </a:r>
            <a:r>
              <a:rPr lang="en-US" sz="2000" b="1">
                <a:latin typeface="Arial" panose="020B0604020202020204"/>
                <a:cs typeface="Arial" panose="020B0604020202020204"/>
              </a:rPr>
              <a:t> </a:t>
            </a:r>
            <a:r>
              <a:rPr lang="en-US" sz="2000" b="1" err="1">
                <a:latin typeface="Arial" panose="020B0604020202020204"/>
                <a:cs typeface="Arial" panose="020B0604020202020204"/>
              </a:rPr>
              <a:t>și</a:t>
            </a:r>
            <a:r>
              <a:rPr lang="en-US" sz="2000" b="1">
                <a:latin typeface="Arial" panose="020B0604020202020204"/>
                <a:cs typeface="Arial" panose="020B0604020202020204"/>
              </a:rPr>
              <a:t> </a:t>
            </a:r>
            <a:r>
              <a:rPr lang="en-US" sz="2000" b="1" err="1">
                <a:latin typeface="Arial" panose="020B0604020202020204"/>
                <a:cs typeface="Arial" panose="020B0604020202020204"/>
              </a:rPr>
              <a:t>virtuală</a:t>
            </a:r>
          </a:p>
        </p:txBody>
      </p:sp>
      <p:sp>
        <p:nvSpPr>
          <p:cNvPr id="526" name="Google Shape;526;p51"/>
          <p:cNvSpPr txBox="1"/>
          <p:nvPr/>
        </p:nvSpPr>
        <p:spPr>
          <a:xfrm>
            <a:off x="273925" y="1405750"/>
            <a:ext cx="9034200" cy="520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 anchor="t"/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/>
            </a:pPr>
            <a:r>
              <a:rPr lang="en-US" sz="2400" b="1" i="1" kern="0" err="1">
                <a:solidFill>
                  <a:srgbClr val="0000FF"/>
                </a:solidFill>
                <a:latin typeface="Arial" panose="020B0604020202020204"/>
                <a:ea typeface="Arial" panose="020B0604020202020204"/>
                <a:cs typeface="Times New Roman" panose="02020603050405020304"/>
                <a:sym typeface="Arial" panose="020B0604020202020204"/>
              </a:rPr>
              <a:t>Moștenire</a:t>
            </a:r>
            <a:r>
              <a:rPr lang="en-US" sz="2400" b="1" i="1" kern="0">
                <a:solidFill>
                  <a:srgbClr val="0000FF"/>
                </a:solidFill>
                <a:latin typeface="Arial" panose="020B0604020202020204"/>
                <a:ea typeface="Arial" panose="020B0604020202020204"/>
                <a:cs typeface="Times New Roman" panose="02020603050405020304"/>
                <a:sym typeface="Arial" panose="020B0604020202020204"/>
              </a:rPr>
              <a:t> </a:t>
            </a:r>
            <a:r>
              <a:rPr lang="vi-VN" sz="2400" b="1" i="1" kern="0" err="1">
                <a:solidFill>
                  <a:srgbClr val="0000FF"/>
                </a:solidFill>
                <a:latin typeface="Arial" panose="020B0604020202020204"/>
                <a:ea typeface="Arial" panose="020B0604020202020204"/>
                <a:cs typeface="Times New Roman" panose="02020603050405020304"/>
                <a:sym typeface="Arial" panose="020B0604020202020204"/>
              </a:rPr>
              <a:t>multiplă</a:t>
            </a:r>
            <a:r>
              <a:rPr lang="en-US" sz="2400" b="1" i="1" kern="0">
                <a:solidFill>
                  <a:srgbClr val="0000FF"/>
                </a:solidFill>
                <a:latin typeface="Arial" panose="020B0604020202020204"/>
                <a:ea typeface="Arial" panose="020B0604020202020204"/>
                <a:cs typeface="Times New Roman" panose="02020603050405020304"/>
                <a:sym typeface="Arial" panose="020B0604020202020204"/>
              </a:rPr>
              <a:t> (MM)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 pitchFamily="34" charset="0"/>
              <a:buChar char="•"/>
              <a:defRPr/>
            </a:pPr>
            <a:endParaRPr lang="en-US" sz="2400" kern="0">
              <a:solidFill>
                <a:schemeClr val="tx1"/>
              </a:solidFill>
              <a:latin typeface="Times New Roman" panose="02020603050405020304" pitchFamily="18" charset="0"/>
              <a:ea typeface="Arial" panose="020B0604020202020204"/>
              <a:cs typeface="Times New Roman" panose="02020603050405020304" pitchFamily="18" charset="0"/>
              <a:sym typeface="Arial" panose="020B0604020202020204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 pitchFamily="34" charset="0"/>
              <a:buChar char="•"/>
              <a:defRPr/>
            </a:pPr>
            <a:r>
              <a:rPr lang="vi-VN" sz="2400" kern="0" err="1">
                <a:solidFill>
                  <a:schemeClr val="tx1"/>
                </a:solidFill>
                <a:latin typeface="Times New Roman" panose="02020603050405020304"/>
                <a:ea typeface="Arial" panose="020B0604020202020204"/>
                <a:cs typeface="Times New Roman" panose="02020603050405020304"/>
                <a:sym typeface="Arial" panose="020B0604020202020204"/>
              </a:rPr>
              <a:t>puține</a:t>
            </a:r>
            <a:r>
              <a:rPr lang="vi-VN" sz="2400" kern="0">
                <a:solidFill>
                  <a:schemeClr val="tx1"/>
                </a:solidFill>
                <a:latin typeface="Times New Roman" panose="02020603050405020304"/>
                <a:ea typeface="Arial" panose="020B0604020202020204"/>
                <a:cs typeface="Times New Roman" panose="02020603050405020304"/>
                <a:sym typeface="Arial" panose="020B0604020202020204"/>
              </a:rPr>
              <a:t> </a:t>
            </a:r>
            <a:r>
              <a:rPr lang="vi-VN" sz="2400" kern="0" err="1">
                <a:solidFill>
                  <a:schemeClr val="tx1"/>
                </a:solidFill>
                <a:latin typeface="Times New Roman" panose="02020603050405020304"/>
                <a:ea typeface="Arial" panose="020B0604020202020204"/>
                <a:cs typeface="Times New Roman" panose="02020603050405020304"/>
                <a:sym typeface="Arial" panose="020B0604020202020204"/>
              </a:rPr>
              <a:t>limbaje</a:t>
            </a:r>
            <a:r>
              <a:rPr lang="vi-VN" sz="2400" kern="0">
                <a:solidFill>
                  <a:schemeClr val="tx1"/>
                </a:solidFill>
                <a:latin typeface="Times New Roman" panose="02020603050405020304"/>
                <a:ea typeface="Arial" panose="020B0604020202020204"/>
                <a:cs typeface="Times New Roman" panose="02020603050405020304"/>
                <a:sym typeface="Arial" panose="020B0604020202020204"/>
              </a:rPr>
              <a:t> au MM;</a:t>
            </a:r>
            <a:endParaRPr lang="vi-VN" sz="2400" kern="0">
              <a:solidFill>
                <a:schemeClr val="tx1"/>
              </a:solidFill>
              <a:latin typeface="Times New Roman" panose="02020603050405020304" pitchFamily="18" charset="0"/>
              <a:ea typeface="Arial" panose="020B0604020202020204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 pitchFamily="34" charset="0"/>
              <a:buChar char="•"/>
              <a:defRPr/>
            </a:pPr>
            <a:endParaRPr lang="vi-VN" sz="2400" kern="0">
              <a:solidFill>
                <a:schemeClr val="tx1"/>
              </a:solidFill>
              <a:latin typeface="Times New Roman" panose="02020603050405020304" pitchFamily="18" charset="0"/>
              <a:ea typeface="Arial" panose="020B0604020202020204"/>
              <a:cs typeface="Times New Roman" panose="02020603050405020304" pitchFamily="18" charset="0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 pitchFamily="34" charset="0"/>
              <a:buChar char="•"/>
              <a:defRPr/>
            </a:pPr>
            <a:r>
              <a:rPr lang="vi-VN" sz="2400" kern="0" err="1">
                <a:solidFill>
                  <a:schemeClr val="tx1"/>
                </a:solidFill>
                <a:latin typeface="Times New Roman" panose="02020603050405020304"/>
                <a:ea typeface="Arial" panose="020B0604020202020204"/>
                <a:cs typeface="Times New Roman" panose="02020603050405020304"/>
                <a:sym typeface="Arial" panose="020B0604020202020204"/>
              </a:rPr>
              <a:t>moștenirea</a:t>
            </a:r>
            <a:r>
              <a:rPr lang="vi-VN" sz="2400" kern="0">
                <a:solidFill>
                  <a:schemeClr val="tx1"/>
                </a:solidFill>
                <a:latin typeface="Times New Roman" panose="02020603050405020304"/>
                <a:ea typeface="Arial" panose="020B0604020202020204"/>
                <a:cs typeface="Times New Roman" panose="02020603050405020304"/>
                <a:sym typeface="Arial" panose="020B0604020202020204"/>
              </a:rPr>
              <a:t> </a:t>
            </a:r>
            <a:r>
              <a:rPr lang="vi-VN" sz="2400" kern="0" err="1">
                <a:solidFill>
                  <a:schemeClr val="tx1"/>
                </a:solidFill>
                <a:latin typeface="Times New Roman" panose="02020603050405020304"/>
                <a:ea typeface="Arial" panose="020B0604020202020204"/>
                <a:cs typeface="Times New Roman" panose="02020603050405020304"/>
                <a:sym typeface="Arial" panose="020B0604020202020204"/>
              </a:rPr>
              <a:t>multiplă</a:t>
            </a:r>
            <a:r>
              <a:rPr lang="vi-VN" sz="2400" kern="0">
                <a:solidFill>
                  <a:schemeClr val="tx1"/>
                </a:solidFill>
                <a:latin typeface="Times New Roman" panose="02020603050405020304"/>
                <a:ea typeface="Arial" panose="020B0604020202020204"/>
                <a:cs typeface="Times New Roman" panose="02020603050405020304"/>
                <a:sym typeface="Arial" panose="020B0604020202020204"/>
              </a:rPr>
              <a:t> e </a:t>
            </a:r>
            <a:r>
              <a:rPr lang="vi-VN" sz="2400" kern="0" err="1">
                <a:solidFill>
                  <a:schemeClr val="tx1"/>
                </a:solidFill>
                <a:latin typeface="Times New Roman" panose="02020603050405020304"/>
                <a:ea typeface="Arial" panose="020B0604020202020204"/>
                <a:cs typeface="Times New Roman" panose="02020603050405020304"/>
                <a:sym typeface="Arial" panose="020B0604020202020204"/>
              </a:rPr>
              <a:t>complicată</a:t>
            </a:r>
            <a:r>
              <a:rPr lang="vi-VN" sz="2400" kern="0">
                <a:solidFill>
                  <a:schemeClr val="tx1"/>
                </a:solidFill>
                <a:latin typeface="Times New Roman" panose="02020603050405020304"/>
                <a:ea typeface="Arial" panose="020B0604020202020204"/>
                <a:cs typeface="Times New Roman" panose="02020603050405020304"/>
                <a:sym typeface="Arial" panose="020B0604020202020204"/>
              </a:rPr>
              <a:t>: </a:t>
            </a:r>
            <a:r>
              <a:rPr lang="vi-VN" sz="2400" kern="0" err="1">
                <a:solidFill>
                  <a:schemeClr val="tx1"/>
                </a:solidFill>
                <a:latin typeface="Times New Roman" panose="02020603050405020304"/>
                <a:ea typeface="Arial" panose="020B0604020202020204"/>
                <a:cs typeface="Times New Roman" panose="02020603050405020304"/>
                <a:sym typeface="Arial" panose="020B0604020202020204"/>
              </a:rPr>
              <a:t>ambiguitate</a:t>
            </a:r>
            <a:r>
              <a:rPr lang="en-US" sz="2400" kern="0">
                <a:solidFill>
                  <a:schemeClr val="tx1"/>
                </a:solidFill>
                <a:latin typeface="Times New Roman" panose="02020603050405020304"/>
                <a:ea typeface="Arial" panose="020B0604020202020204"/>
                <a:cs typeface="Times New Roman" panose="02020603050405020304"/>
                <a:sym typeface="Arial" panose="020B0604020202020204"/>
              </a:rPr>
              <a:t> LA MOȘTENIREA IN ROMB / IN DIAMANT</a:t>
            </a:r>
            <a:r>
              <a:rPr lang="vi-VN" sz="2400" kern="0">
                <a:solidFill>
                  <a:schemeClr val="tx1"/>
                </a:solidFill>
                <a:latin typeface="Times New Roman" panose="02020603050405020304"/>
                <a:ea typeface="Arial" panose="020B0604020202020204"/>
                <a:cs typeface="Times New Roman" panose="02020603050405020304"/>
                <a:sym typeface="Arial" panose="020B0604020202020204"/>
              </a:rPr>
              <a:t>;</a:t>
            </a:r>
            <a:endParaRPr lang="vi-VN" sz="2400" kern="0">
              <a:solidFill>
                <a:schemeClr val="tx1"/>
              </a:solidFill>
              <a:latin typeface="Times New Roman" panose="02020603050405020304"/>
              <a:ea typeface="Arial" panose="020B0604020202020204"/>
              <a:cs typeface="Times New Roman" panose="02020603050405020304"/>
            </a:endParaRP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SzPts val="1100"/>
              <a:buFont typeface="Calibri" panose="020F0502020204030204"/>
              <a:buChar char="-"/>
              <a:defRPr/>
            </a:pPr>
            <a:r>
              <a:rPr lang="vi-VN" sz="2400" kern="0" err="1">
                <a:solidFill>
                  <a:schemeClr val="tx1"/>
                </a:solidFill>
                <a:latin typeface="Times New Roman" panose="02020603050405020304"/>
                <a:ea typeface="Arial" panose="020B0604020202020204"/>
                <a:cs typeface="Times New Roman" panose="02020603050405020304"/>
              </a:rPr>
              <a:t>Soluție</a:t>
            </a:r>
            <a:r>
              <a:rPr lang="vi-VN" sz="2400" kern="0">
                <a:solidFill>
                  <a:schemeClr val="tx1"/>
                </a:solidFill>
                <a:latin typeface="Times New Roman" panose="02020603050405020304"/>
                <a:ea typeface="Arial" panose="020B0604020202020204"/>
                <a:cs typeface="Times New Roman" panose="02020603050405020304"/>
              </a:rPr>
              <a:t>: </a:t>
            </a:r>
            <a:r>
              <a:rPr lang="vi-VN" sz="2400" kern="0" err="1">
                <a:solidFill>
                  <a:schemeClr val="tx1"/>
                </a:solidFill>
                <a:latin typeface="Times New Roman" panose="02020603050405020304"/>
                <a:ea typeface="Arial" panose="020B0604020202020204"/>
                <a:cs typeface="Times New Roman" panose="02020603050405020304"/>
              </a:rPr>
              <a:t>interfață</a:t>
            </a:r>
            <a:r>
              <a:rPr lang="vi-VN" sz="2400" kern="0">
                <a:solidFill>
                  <a:schemeClr val="tx1"/>
                </a:solidFill>
                <a:latin typeface="Times New Roman" panose="02020603050405020304"/>
                <a:ea typeface="Arial" panose="020B0604020202020204"/>
                <a:cs typeface="Times New Roman" panose="02020603050405020304"/>
              </a:rPr>
              <a:t> non-</a:t>
            </a:r>
            <a:r>
              <a:rPr lang="vi-VN" sz="2400" kern="0" err="1">
                <a:solidFill>
                  <a:schemeClr val="tx1"/>
                </a:solidFill>
                <a:latin typeface="Times New Roman" panose="02020603050405020304"/>
                <a:ea typeface="Arial" panose="020B0604020202020204"/>
                <a:cs typeface="Times New Roman" panose="02020603050405020304"/>
              </a:rPr>
              <a:t>virtuală</a:t>
            </a:r>
            <a:endParaRPr lang="vi-VN" sz="2400" kern="0">
              <a:solidFill>
                <a:schemeClr val="tx1"/>
              </a:solidFill>
              <a:latin typeface="Times New Roman" panose="02020603050405020304"/>
              <a:ea typeface="Arial" panose="020B0604020202020204"/>
              <a:cs typeface="Times New Roman" panose="02020603050405020304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 pitchFamily="34" charset="0"/>
              <a:buChar char="•"/>
              <a:defRPr/>
            </a:pPr>
            <a:r>
              <a:rPr lang="vi-VN" sz="2400" kern="0">
                <a:solidFill>
                  <a:schemeClr val="tx1"/>
                </a:solidFill>
                <a:latin typeface="Times New Roman" panose="02020603050405020304"/>
                <a:ea typeface="Arial" panose="020B0604020202020204"/>
                <a:cs typeface="Times New Roman" panose="02020603050405020304"/>
                <a:sym typeface="Arial" panose="020B0604020202020204"/>
              </a:rPr>
              <a:t>nu e </a:t>
            </a:r>
            <a:r>
              <a:rPr lang="vi-VN" sz="2400" kern="0" err="1">
                <a:solidFill>
                  <a:schemeClr val="tx1"/>
                </a:solidFill>
                <a:latin typeface="Times New Roman" panose="02020603050405020304"/>
                <a:ea typeface="Arial" panose="020B0604020202020204"/>
                <a:cs typeface="Times New Roman" panose="02020603050405020304"/>
                <a:sym typeface="Arial" panose="020B0604020202020204"/>
              </a:rPr>
              <a:t>nevoie</a:t>
            </a:r>
            <a:r>
              <a:rPr lang="vi-VN" sz="2400" kern="0">
                <a:solidFill>
                  <a:schemeClr val="tx1"/>
                </a:solidFill>
                <a:latin typeface="Times New Roman" panose="02020603050405020304"/>
                <a:ea typeface="Arial" panose="020B0604020202020204"/>
                <a:cs typeface="Times New Roman" panose="02020603050405020304"/>
                <a:sym typeface="Arial" panose="020B0604020202020204"/>
              </a:rPr>
              <a:t> de MM (se </a:t>
            </a:r>
            <a:r>
              <a:rPr lang="vi-VN" sz="2400" kern="0" err="1">
                <a:solidFill>
                  <a:schemeClr val="tx1"/>
                </a:solidFill>
                <a:latin typeface="Times New Roman" panose="02020603050405020304"/>
                <a:ea typeface="Arial" panose="020B0604020202020204"/>
                <a:cs typeface="Times New Roman" panose="02020603050405020304"/>
                <a:sym typeface="Arial" panose="020B0604020202020204"/>
              </a:rPr>
              <a:t>simulează</a:t>
            </a:r>
            <a:r>
              <a:rPr lang="vi-VN" sz="2400" kern="0">
                <a:solidFill>
                  <a:schemeClr val="tx1"/>
                </a:solidFill>
                <a:latin typeface="Times New Roman" panose="02020603050405020304"/>
                <a:ea typeface="Arial" panose="020B0604020202020204"/>
                <a:cs typeface="Times New Roman" panose="02020603050405020304"/>
                <a:sym typeface="Arial" panose="020B0604020202020204"/>
              </a:rPr>
              <a:t> cu </a:t>
            </a:r>
            <a:r>
              <a:rPr lang="vi-VN" sz="2400" kern="0" err="1">
                <a:solidFill>
                  <a:schemeClr val="tx1"/>
                </a:solidFill>
                <a:latin typeface="Times New Roman" panose="02020603050405020304"/>
                <a:ea typeface="Arial" panose="020B0604020202020204"/>
                <a:cs typeface="Times New Roman" panose="02020603050405020304"/>
                <a:sym typeface="Arial" panose="020B0604020202020204"/>
              </a:rPr>
              <a:t>moștenire</a:t>
            </a:r>
            <a:r>
              <a:rPr lang="vi-VN" sz="2400" kern="0">
                <a:solidFill>
                  <a:schemeClr val="tx1"/>
                </a:solidFill>
                <a:latin typeface="Times New Roman" panose="02020603050405020304"/>
                <a:ea typeface="Arial" panose="020B0604020202020204"/>
                <a:cs typeface="Times New Roman" panose="02020603050405020304"/>
                <a:sym typeface="Arial" panose="020B0604020202020204"/>
              </a:rPr>
              <a:t> </a:t>
            </a:r>
            <a:r>
              <a:rPr lang="vi-VN" sz="2400" kern="0" err="1">
                <a:solidFill>
                  <a:schemeClr val="tx1"/>
                </a:solidFill>
                <a:latin typeface="Times New Roman" panose="02020603050405020304"/>
                <a:ea typeface="Arial" panose="020B0604020202020204"/>
                <a:cs typeface="Times New Roman" panose="02020603050405020304"/>
                <a:sym typeface="Arial" panose="020B0604020202020204"/>
              </a:rPr>
              <a:t>simplă</a:t>
            </a:r>
            <a:r>
              <a:rPr lang="vi-VN" sz="2400" kern="0">
                <a:solidFill>
                  <a:schemeClr val="tx1"/>
                </a:solidFill>
                <a:latin typeface="Times New Roman" panose="02020603050405020304"/>
                <a:ea typeface="Arial" panose="020B0604020202020204"/>
                <a:cs typeface="Times New Roman" panose="02020603050405020304"/>
                <a:sym typeface="Arial" panose="020B0604020202020204"/>
              </a:rPr>
              <a:t>);</a:t>
            </a:r>
            <a:endParaRPr lang="vi-VN" sz="2400" kern="0">
              <a:solidFill>
                <a:schemeClr val="tx1"/>
              </a:solidFill>
              <a:latin typeface="Times New Roman" panose="02020603050405020304"/>
              <a:ea typeface="Arial" panose="020B0604020202020204"/>
              <a:cs typeface="Times New Roman" panose="02020603050405020304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 pitchFamily="34" charset="0"/>
              <a:buChar char="•"/>
              <a:defRPr/>
            </a:pPr>
            <a:endParaRPr lang="vi-VN" sz="2400" kern="0">
              <a:solidFill>
                <a:schemeClr val="tx1"/>
              </a:solidFill>
              <a:latin typeface="Times New Roman" panose="02020603050405020304" pitchFamily="18" charset="0"/>
              <a:ea typeface="Arial" panose="020B0604020202020204"/>
              <a:cs typeface="Times New Roman" panose="02020603050405020304" pitchFamily="18" charset="0"/>
              <a:sym typeface="Arial" panose="020B0604020202020204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 pitchFamily="34" charset="0"/>
              <a:buChar char="•"/>
              <a:defRPr/>
            </a:pPr>
            <a:r>
              <a:rPr lang="vi-VN" sz="2400" kern="0">
                <a:solidFill>
                  <a:schemeClr val="tx1"/>
                </a:solidFill>
                <a:latin typeface="Times New Roman" panose="02020603050405020304"/>
                <a:ea typeface="Arial" panose="020B0604020202020204"/>
                <a:cs typeface="Times New Roman" panose="02020603050405020304"/>
                <a:sym typeface="Arial" panose="020B0604020202020204"/>
              </a:rPr>
              <a:t>se </a:t>
            </a:r>
            <a:r>
              <a:rPr lang="vi-VN" sz="2400" kern="0" err="1">
                <a:solidFill>
                  <a:schemeClr val="tx1"/>
                </a:solidFill>
                <a:latin typeface="Times New Roman" panose="02020603050405020304"/>
                <a:ea typeface="Arial" panose="020B0604020202020204"/>
                <a:cs typeface="Times New Roman" panose="02020603050405020304"/>
                <a:sym typeface="Arial" panose="020B0604020202020204"/>
              </a:rPr>
              <a:t>moștenește</a:t>
            </a:r>
            <a:r>
              <a:rPr lang="vi-VN" sz="2400" kern="0">
                <a:solidFill>
                  <a:schemeClr val="tx1"/>
                </a:solidFill>
                <a:latin typeface="Times New Roman" panose="02020603050405020304"/>
                <a:ea typeface="Arial" panose="020B0604020202020204"/>
                <a:cs typeface="Times New Roman" panose="02020603050405020304"/>
                <a:sym typeface="Arial" panose="020B0604020202020204"/>
              </a:rPr>
              <a:t> </a:t>
            </a:r>
            <a:r>
              <a:rPr lang="vi-VN" sz="2400" kern="0" err="1">
                <a:solidFill>
                  <a:schemeClr val="tx1"/>
                </a:solidFill>
                <a:latin typeface="Times New Roman" panose="02020603050405020304"/>
                <a:ea typeface="Arial" panose="020B0604020202020204"/>
                <a:cs typeface="Times New Roman" panose="02020603050405020304"/>
                <a:sym typeface="Arial" panose="020B0604020202020204"/>
              </a:rPr>
              <a:t>în</a:t>
            </a:r>
            <a:r>
              <a:rPr lang="vi-VN" sz="2400" kern="0">
                <a:solidFill>
                  <a:schemeClr val="tx1"/>
                </a:solidFill>
                <a:latin typeface="Times New Roman" panose="02020603050405020304"/>
                <a:ea typeface="Arial" panose="020B0604020202020204"/>
                <a:cs typeface="Times New Roman" panose="02020603050405020304"/>
                <a:sym typeface="Arial" panose="020B0604020202020204"/>
              </a:rPr>
              <a:t> </a:t>
            </a:r>
            <a:r>
              <a:rPr lang="vi-VN" sz="2400" kern="0" err="1">
                <a:solidFill>
                  <a:schemeClr val="tx1"/>
                </a:solidFill>
                <a:latin typeface="Times New Roman" panose="02020603050405020304"/>
                <a:ea typeface="Arial" panose="020B0604020202020204"/>
                <a:cs typeface="Times New Roman" panose="02020603050405020304"/>
                <a:sym typeface="Arial" panose="020B0604020202020204"/>
              </a:rPr>
              <a:t>același</a:t>
            </a:r>
            <a:r>
              <a:rPr lang="vi-VN" sz="2400" kern="0">
                <a:solidFill>
                  <a:schemeClr val="tx1"/>
                </a:solidFill>
                <a:latin typeface="Times New Roman" panose="02020603050405020304"/>
                <a:ea typeface="Arial" panose="020B0604020202020204"/>
                <a:cs typeface="Times New Roman" panose="02020603050405020304"/>
                <a:sym typeface="Arial" panose="020B0604020202020204"/>
              </a:rPr>
              <a:t> </a:t>
            </a:r>
            <a:r>
              <a:rPr lang="vi-VN" sz="2400" kern="0" err="1">
                <a:solidFill>
                  <a:schemeClr val="tx1"/>
                </a:solidFill>
                <a:latin typeface="Times New Roman" panose="02020603050405020304"/>
                <a:ea typeface="Arial" panose="020B0604020202020204"/>
                <a:cs typeface="Times New Roman" panose="02020603050405020304"/>
                <a:sym typeface="Arial" panose="020B0604020202020204"/>
              </a:rPr>
              <a:t>timp</a:t>
            </a:r>
            <a:r>
              <a:rPr lang="vi-VN" sz="2400" kern="0">
                <a:solidFill>
                  <a:schemeClr val="tx1"/>
                </a:solidFill>
                <a:latin typeface="Times New Roman" panose="02020603050405020304"/>
                <a:ea typeface="Arial" panose="020B0604020202020204"/>
                <a:cs typeface="Times New Roman" panose="02020603050405020304"/>
                <a:sym typeface="Arial" panose="020B0604020202020204"/>
              </a:rPr>
              <a:t> </a:t>
            </a:r>
            <a:r>
              <a:rPr lang="vi-VN" sz="2400" kern="0" err="1">
                <a:solidFill>
                  <a:schemeClr val="tx1"/>
                </a:solidFill>
                <a:latin typeface="Times New Roman" panose="02020603050405020304"/>
                <a:ea typeface="Arial" panose="020B0604020202020204"/>
                <a:cs typeface="Times New Roman" panose="02020603050405020304"/>
                <a:sym typeface="Arial" panose="020B0604020202020204"/>
              </a:rPr>
              <a:t>din</a:t>
            </a:r>
            <a:r>
              <a:rPr lang="vi-VN" sz="2400" kern="0">
                <a:solidFill>
                  <a:schemeClr val="tx1"/>
                </a:solidFill>
                <a:latin typeface="Times New Roman" panose="02020603050405020304"/>
                <a:ea typeface="Arial" panose="020B0604020202020204"/>
                <a:cs typeface="Times New Roman" panose="02020603050405020304"/>
                <a:sym typeface="Arial" panose="020B0604020202020204"/>
              </a:rPr>
              <a:t> mai </a:t>
            </a:r>
            <a:r>
              <a:rPr lang="vi-VN" sz="2400" kern="0" err="1">
                <a:solidFill>
                  <a:schemeClr val="tx1"/>
                </a:solidFill>
                <a:latin typeface="Times New Roman" panose="02020603050405020304"/>
                <a:ea typeface="Arial" panose="020B0604020202020204"/>
                <a:cs typeface="Times New Roman" panose="02020603050405020304"/>
                <a:sym typeface="Arial" panose="020B0604020202020204"/>
              </a:rPr>
              <a:t>multe</a:t>
            </a:r>
            <a:r>
              <a:rPr lang="vi-VN" sz="2400" kern="0">
                <a:solidFill>
                  <a:schemeClr val="tx1"/>
                </a:solidFill>
                <a:latin typeface="Times New Roman" panose="02020603050405020304"/>
                <a:ea typeface="Arial" panose="020B0604020202020204"/>
                <a:cs typeface="Times New Roman" panose="02020603050405020304"/>
                <a:sym typeface="Arial" panose="020B0604020202020204"/>
              </a:rPr>
              <a:t> </a:t>
            </a:r>
            <a:r>
              <a:rPr lang="vi-VN" sz="2400" kern="0" err="1">
                <a:solidFill>
                  <a:schemeClr val="tx1"/>
                </a:solidFill>
                <a:latin typeface="Times New Roman" panose="02020603050405020304"/>
                <a:ea typeface="Arial" panose="020B0604020202020204"/>
                <a:cs typeface="Times New Roman" panose="02020603050405020304"/>
                <a:sym typeface="Arial" panose="020B0604020202020204"/>
              </a:rPr>
              <a:t>clase</a:t>
            </a:r>
            <a:r>
              <a:rPr lang="vi-VN" sz="2400" kern="0">
                <a:solidFill>
                  <a:schemeClr val="tx1"/>
                </a:solidFill>
                <a:latin typeface="Times New Roman" panose="02020603050405020304"/>
                <a:ea typeface="Arial" panose="020B0604020202020204"/>
                <a:cs typeface="Times New Roman" panose="02020603050405020304"/>
                <a:sym typeface="Arial" panose="020B0604020202020204"/>
              </a:rPr>
              <a:t>;</a:t>
            </a:r>
            <a:endParaRPr lang="vi-VN" sz="2400" kern="0">
              <a:solidFill>
                <a:schemeClr val="tx1"/>
              </a:solidFill>
              <a:latin typeface="Times New Roman" panose="02020603050405020304"/>
              <a:ea typeface="Arial" panose="020B0604020202020204"/>
              <a:cs typeface="Times New Roman" panose="02020603050405020304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/>
            </a:pPr>
            <a:endParaRPr lang="en-US" sz="2400" b="1" i="1" kern="0">
              <a:solidFill>
                <a:schemeClr val="tx1"/>
              </a:solidFill>
              <a:latin typeface="Times New Roman" panose="02020603050405020304" pitchFamily="18" charset="0"/>
              <a:ea typeface="Arial" panose="020B0604020202020204"/>
              <a:cs typeface="Times New Roman" panose="02020603050405020304" pitchFamily="18" charset="0"/>
              <a:sym typeface="Arial" panose="020B0604020202020204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/>
            </a:pPr>
            <a:r>
              <a:rPr lang="en-US" sz="2400" b="1" i="1" kern="0" err="1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Sintaxa</a:t>
            </a:r>
            <a:r>
              <a:rPr lang="en-US" sz="2400" b="1" i="1" kern="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: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/>
            </a:pPr>
            <a:r>
              <a:rPr lang="en-US" sz="2400" b="1" i="1" kern="0">
                <a:solidFill>
                  <a:srgbClr val="0000FF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c</a:t>
            </a:r>
            <a:r>
              <a:rPr lang="vi-VN" sz="2400" b="1" i="1" kern="0">
                <a:solidFill>
                  <a:srgbClr val="0000FF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lass Clasa_Derivată : [modificatori de acces] Clasa_de_Bază1, [modificatori de acces] Clasa_de_Bază2, [modificatori de acces] Clasa_de_Bază3 ........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  <a:defRPr/>
            </a:pPr>
            <a:endParaRPr lang="en-US" sz="2000" kern="0">
              <a:highlight>
                <a:srgbClr val="FFFFFF"/>
              </a:highlight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Google Shape;558;p54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panose="020B0604020202020204" pitchFamily="34" charset="0"/>
              <a:buNone/>
            </a:pPr>
            <a:fld id="{305E3A1A-B149-4444-B1FA-55C629D37AED}" type="slidenum">
              <a:rPr lang="en-US" sz="1500"/>
              <a:t>46</a:t>
            </a:fld>
            <a:endParaRPr lang="en-US" sz="1800"/>
          </a:p>
        </p:txBody>
      </p:sp>
      <p:sp>
        <p:nvSpPr>
          <p:cNvPr id="43011" name="Google Shape;559;p54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00800" tIns="50400" rIns="100800" bIns="50400" anchor="t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</a:pPr>
            <a:r>
              <a:rPr lang="vi-VN" sz="1800" b="1" err="1">
                <a:latin typeface="Arial" panose="020B0604020202020204"/>
                <a:cs typeface="Arial" panose="020B0604020202020204"/>
              </a:rPr>
              <a:t>Facultatea</a:t>
            </a:r>
            <a:r>
              <a:rPr lang="vi-VN" sz="1800" b="1">
                <a:latin typeface="Arial" panose="020B0604020202020204"/>
                <a:cs typeface="Arial" panose="020B0604020202020204"/>
              </a:rPr>
              <a:t> de </a:t>
            </a:r>
            <a:r>
              <a:rPr lang="vi-VN" sz="1800" b="1" err="1">
                <a:latin typeface="Arial" panose="020B0604020202020204"/>
                <a:cs typeface="Arial" panose="020B0604020202020204"/>
              </a:rPr>
              <a:t>Matematică</a:t>
            </a:r>
            <a:r>
              <a:rPr lang="vi-VN" sz="1800" b="1">
                <a:latin typeface="Arial" panose="020B0604020202020204"/>
                <a:cs typeface="Arial" panose="020B0604020202020204"/>
              </a:rPr>
              <a:t> </a:t>
            </a:r>
            <a:r>
              <a:rPr lang="vi-VN" sz="1800" b="1" err="1">
                <a:latin typeface="Arial" panose="020B0604020202020204"/>
                <a:cs typeface="Arial" panose="020B0604020202020204"/>
              </a:rPr>
              <a:t>și</a:t>
            </a:r>
            <a:r>
              <a:rPr lang="vi-VN" sz="1800" b="1">
                <a:latin typeface="Arial" panose="020B0604020202020204"/>
                <a:cs typeface="Arial" panose="020B0604020202020204"/>
              </a:rPr>
              <a:t> </a:t>
            </a:r>
            <a:r>
              <a:rPr lang="vi-VN" sz="1800" b="1" err="1">
                <a:latin typeface="Arial" panose="020B0604020202020204"/>
                <a:cs typeface="Arial" panose="020B0604020202020204"/>
              </a:rPr>
              <a:t>Informatică</a:t>
            </a:r>
            <a:r>
              <a:rPr lang="en-US" sz="1800" b="1">
                <a:latin typeface="Arial" panose="020B0604020202020204"/>
                <a:cs typeface="Arial" panose="020B0604020202020204"/>
              </a:rPr>
              <a:t> </a:t>
            </a:r>
            <a:r>
              <a:rPr lang="en-US" sz="1800" b="1" err="1">
                <a:latin typeface="Arial" panose="020B0604020202020204"/>
                <a:cs typeface="Arial" panose="020B0604020202020204"/>
              </a:rPr>
              <a:t>Universitatea</a:t>
            </a:r>
            <a:r>
              <a:rPr lang="en-US" sz="1800" b="1">
                <a:latin typeface="Arial" panose="020B0604020202020204"/>
                <a:cs typeface="Arial" panose="020B0604020202020204"/>
              </a:rPr>
              <a:t> din </a:t>
            </a:r>
            <a:r>
              <a:rPr lang="en-US" sz="1800" b="1" err="1">
                <a:latin typeface="Arial" panose="020B0604020202020204"/>
                <a:cs typeface="Arial" panose="020B0604020202020204"/>
              </a:rPr>
              <a:t>București</a:t>
            </a:r>
            <a:endParaRPr lang="en-US" sz="1800" err="1"/>
          </a:p>
        </p:txBody>
      </p:sp>
      <p:pic>
        <p:nvPicPr>
          <p:cNvPr id="43012" name="Google Shape;560;p54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013" name="Google Shape;562;p54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10075" rIns="0" bIns="10075" anchor="t"/>
          <a:lstStyle/>
          <a:p>
            <a:pPr algn="ctr">
              <a:buClr>
                <a:srgbClr val="000000"/>
              </a:buClr>
              <a:buSzPts val="2000"/>
            </a:pPr>
            <a:r>
              <a:rPr lang="en-US" sz="2000" b="1">
                <a:latin typeface="Arial" panose="020B0604020202020204"/>
                <a:cs typeface="Arial" panose="020B0604020202020204"/>
              </a:rPr>
              <a:t>3. </a:t>
            </a:r>
            <a:r>
              <a:rPr lang="en-US" sz="2000" b="1" err="1">
                <a:latin typeface="Arial" panose="020B0604020202020204"/>
                <a:cs typeface="Arial" panose="020B0604020202020204"/>
              </a:rPr>
              <a:t>Moștenire</a:t>
            </a:r>
            <a:r>
              <a:rPr lang="en-US" sz="2000" b="1">
                <a:latin typeface="Arial" panose="020B0604020202020204"/>
                <a:cs typeface="Arial" panose="020B0604020202020204"/>
              </a:rPr>
              <a:t> </a:t>
            </a:r>
            <a:r>
              <a:rPr lang="en-US" sz="2000" b="1" err="1">
                <a:latin typeface="Arial" panose="020B0604020202020204"/>
                <a:cs typeface="Arial" panose="020B0604020202020204"/>
              </a:rPr>
              <a:t>multiplă</a:t>
            </a:r>
            <a:r>
              <a:rPr lang="en-US" sz="2000" b="1">
                <a:latin typeface="Arial" panose="020B0604020202020204"/>
                <a:cs typeface="Arial" panose="020B0604020202020204"/>
              </a:rPr>
              <a:t> </a:t>
            </a:r>
            <a:r>
              <a:rPr lang="en-US" sz="2000" b="1" err="1">
                <a:latin typeface="Arial" panose="020B0604020202020204"/>
                <a:cs typeface="Arial" panose="020B0604020202020204"/>
              </a:rPr>
              <a:t>și</a:t>
            </a:r>
            <a:r>
              <a:rPr lang="en-US" sz="2000" b="1">
                <a:latin typeface="Arial" panose="020B0604020202020204"/>
                <a:cs typeface="Arial" panose="020B0604020202020204"/>
              </a:rPr>
              <a:t> </a:t>
            </a:r>
            <a:r>
              <a:rPr lang="en-US" sz="2000" b="1" err="1">
                <a:latin typeface="Arial" panose="020B0604020202020204"/>
                <a:cs typeface="Arial" panose="020B0604020202020204"/>
              </a:rPr>
              <a:t>virtuală</a:t>
            </a:r>
          </a:p>
        </p:txBody>
      </p:sp>
      <p:grpSp>
        <p:nvGrpSpPr>
          <p:cNvPr id="43014" name="Group 7"/>
          <p:cNvGrpSpPr/>
          <p:nvPr/>
        </p:nvGrpSpPr>
        <p:grpSpPr bwMode="auto">
          <a:xfrm>
            <a:off x="274638" y="1254125"/>
            <a:ext cx="9032875" cy="5808663"/>
            <a:chOff x="273925" y="1253350"/>
            <a:chExt cx="9034200" cy="5809500"/>
          </a:xfrm>
        </p:grpSpPr>
        <p:sp>
          <p:nvSpPr>
            <p:cNvPr id="561" name="Google Shape;561;p54"/>
            <p:cNvSpPr txBox="1"/>
            <p:nvPr/>
          </p:nvSpPr>
          <p:spPr>
            <a:xfrm>
              <a:off x="273925" y="1253350"/>
              <a:ext cx="9034200" cy="5809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lIns="91425" tIns="91425" rIns="91425" bIns="91425" anchor="t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 panose="020B0604020202020204"/>
                <a:buNone/>
                <a:defRPr/>
              </a:pPr>
              <a:r>
                <a:rPr lang="en-US" sz="2400" b="1" i="1" kern="0" err="1">
                  <a:solidFill>
                    <a:srgbClr val="0000FF"/>
                  </a:solidFill>
                  <a:latin typeface="Arial" panose="020B0604020202020204"/>
                  <a:ea typeface="Arial" panose="020B0604020202020204"/>
                  <a:cs typeface="Times New Roman" panose="02020603050405020304"/>
                  <a:sym typeface="Arial" panose="020B0604020202020204"/>
                </a:rPr>
                <a:t>Moștenire</a:t>
              </a:r>
              <a:r>
                <a:rPr lang="en-US" sz="2400" b="1" i="1" kern="0">
                  <a:solidFill>
                    <a:srgbClr val="0000FF"/>
                  </a:solidFill>
                  <a:latin typeface="Arial" panose="020B0604020202020204"/>
                  <a:ea typeface="Arial" panose="020B0604020202020204"/>
                  <a:cs typeface="Times New Roman" panose="02020603050405020304"/>
                  <a:sym typeface="Arial" panose="020B0604020202020204"/>
                </a:rPr>
                <a:t> </a:t>
              </a:r>
              <a:r>
                <a:rPr lang="vi-VN" sz="2400" b="1" i="1" kern="0" err="1">
                  <a:solidFill>
                    <a:srgbClr val="0000FF"/>
                  </a:solidFill>
                  <a:latin typeface="Arial" panose="020B0604020202020204"/>
                  <a:ea typeface="Arial" panose="020B0604020202020204"/>
                  <a:cs typeface="Times New Roman" panose="02020603050405020304"/>
                  <a:sym typeface="Arial" panose="020B0604020202020204"/>
                </a:rPr>
                <a:t>multiplă</a:t>
              </a:r>
              <a:r>
                <a:rPr lang="en-US" sz="2400" b="1" i="1" kern="0">
                  <a:solidFill>
                    <a:srgbClr val="0000FF"/>
                  </a:solidFill>
                  <a:latin typeface="Arial" panose="020B0604020202020204"/>
                  <a:ea typeface="Arial" panose="020B0604020202020204"/>
                  <a:cs typeface="Times New Roman" panose="02020603050405020304"/>
                  <a:sym typeface="Arial" panose="020B0604020202020204"/>
                </a:rPr>
                <a:t> (MM)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2000" kern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  <a:p>
              <a:pPr marL="457200" indent="-355600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Char char="•"/>
                <a:defRPr/>
              </a:pPr>
              <a:r>
                <a:rPr lang="en-US" sz="2000" kern="0" err="1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dar</a:t>
              </a:r>
              <a:r>
                <a:rPr lang="en-US" sz="2000" kern="0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 </a:t>
              </a:r>
              <a:r>
                <a:rPr lang="en-US" sz="2000" kern="0" err="1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dac</a:t>
              </a:r>
              <a:r>
                <a:rPr lang="vi-VN" sz="2000" kern="0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ă</a:t>
              </a:r>
              <a:r>
                <a:rPr lang="en-US" sz="2000" kern="0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 </a:t>
              </a:r>
              <a:r>
                <a:rPr lang="en-US" sz="2000" kern="0" err="1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avem</a:t>
              </a:r>
              <a:r>
                <a:rPr lang="en-US" sz="2000" kern="0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 </a:t>
              </a:r>
              <a:r>
                <a:rPr lang="en-US" sz="2000" kern="0" err="1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nevoie</a:t>
              </a:r>
              <a:r>
                <a:rPr lang="en-US" sz="2000" kern="0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 </a:t>
              </a:r>
              <a:r>
                <a:rPr lang="en-US" sz="2000" kern="0" err="1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doar</a:t>
              </a:r>
              <a:r>
                <a:rPr lang="en-US" sz="2000" kern="0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 de o </a:t>
              </a:r>
              <a:r>
                <a:rPr lang="en-US" sz="2000" kern="0" err="1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copie</a:t>
              </a:r>
              <a:r>
                <a:rPr lang="en-US" sz="2000" kern="0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 a </a:t>
              </a:r>
              <a:r>
                <a:rPr lang="en-US" sz="2000" kern="0" err="1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lui</a:t>
              </a:r>
              <a:r>
                <a:rPr lang="en-US" sz="2000" kern="0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 </a:t>
              </a:r>
              <a:r>
                <a:rPr lang="en-US" sz="2000" kern="0" err="1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i</a:t>
              </a:r>
              <a:r>
                <a:rPr lang="en-US" sz="2000" kern="0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?</a:t>
              </a:r>
              <a:endParaRPr sz="2000" kern="0">
                <a:latin typeface="Arial" panose="020B0604020202020204"/>
                <a:ea typeface="Arial" panose="020B0604020202020204"/>
                <a:cs typeface="Arial" panose="020B0604020202020204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2000" kern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  <a:p>
              <a:pPr marL="457200" indent="-355600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Char char="•"/>
                <a:defRPr/>
              </a:pPr>
              <a:r>
                <a:rPr lang="en-US" sz="2000" kern="0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nu </a:t>
              </a:r>
              <a:r>
                <a:rPr lang="en-US" sz="2000" kern="0" err="1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vrem</a:t>
              </a:r>
              <a:r>
                <a:rPr lang="en-US" sz="2000" kern="0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 s</a:t>
              </a:r>
              <a:r>
                <a:rPr lang="vi-VN" sz="2000" kern="0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ă</a:t>
              </a:r>
              <a:r>
                <a:rPr lang="en-US" sz="2000" kern="0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 </a:t>
              </a:r>
              <a:r>
                <a:rPr lang="en-US" sz="2000" kern="0" err="1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consum</a:t>
              </a:r>
              <a:r>
                <a:rPr lang="vi-VN" sz="2000" kern="0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ă</a:t>
              </a:r>
              <a:r>
                <a:rPr lang="en-US" sz="2000" kern="0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m </a:t>
              </a:r>
              <a:r>
                <a:rPr lang="en-US" sz="2000" kern="0" err="1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spațiu</a:t>
              </a:r>
              <a:r>
                <a:rPr lang="en-US" sz="2000" kern="0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 </a:t>
              </a:r>
              <a:r>
                <a:rPr lang="en-US" sz="2000" kern="0" err="1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în</a:t>
              </a:r>
              <a:r>
                <a:rPr lang="en-US" sz="2000" kern="0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 </a:t>
              </a:r>
              <a:r>
                <a:rPr lang="en-US" sz="2000" kern="0" err="1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memorie</a:t>
              </a:r>
              <a:r>
                <a:rPr lang="en-US" sz="2000" kern="0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;</a:t>
              </a:r>
              <a:endParaRPr sz="2000" kern="0">
                <a:latin typeface="Arial" panose="020B0604020202020204"/>
                <a:ea typeface="Arial" panose="020B0604020202020204"/>
                <a:cs typeface="Arial" panose="020B0604020202020204"/>
              </a:endParaRPr>
            </a:p>
            <a:p>
              <a:pPr marL="457200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2000" kern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  <a:p>
              <a:pPr marL="457200" indent="-355600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Char char="•"/>
                <a:defRPr/>
              </a:pPr>
              <a:r>
                <a:rPr lang="en-US" sz="2000" b="1" i="1" kern="0" err="1">
                  <a:solidFill>
                    <a:srgbClr val="0070C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folosim</a:t>
              </a:r>
              <a:r>
                <a:rPr lang="en-US" sz="2000" b="1" i="1" kern="0">
                  <a:solidFill>
                    <a:srgbClr val="0070C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 </a:t>
              </a:r>
              <a:r>
                <a:rPr lang="en-US" sz="2000" b="1" i="1" kern="0" err="1">
                  <a:solidFill>
                    <a:srgbClr val="0070C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moștenire</a:t>
              </a:r>
              <a:r>
                <a:rPr lang="en-US" sz="2000" b="1" i="1" kern="0">
                  <a:solidFill>
                    <a:srgbClr val="0070C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 virtual</a:t>
              </a:r>
              <a:r>
                <a:rPr lang="vi-VN" sz="2000" b="1" i="1" kern="0">
                  <a:solidFill>
                    <a:srgbClr val="0070C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ă</a:t>
              </a:r>
              <a:r>
                <a:rPr lang="en-US" sz="2000" kern="0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:</a:t>
              </a:r>
              <a:endParaRPr sz="2000" kern="0">
                <a:latin typeface="Arial" panose="020B0604020202020204"/>
                <a:ea typeface="Arial" panose="020B0604020202020204"/>
                <a:cs typeface="Arial" panose="020B0604020202020204"/>
              </a:endParaRPr>
            </a:p>
            <a:p>
              <a:pPr marL="457200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2000" kern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defRPr/>
              </a:pPr>
              <a:r>
                <a:rPr lang="en-US" sz="2000" b="1" kern="0">
                  <a:solidFill>
                    <a:srgbClr val="800000"/>
                  </a:solidFill>
                  <a:latin typeface="Times New Roman" panose="02020603050405020304"/>
                  <a:ea typeface="Arial" panose="020B0604020202020204"/>
                  <a:cs typeface="Times New Roman" panose="02020603050405020304"/>
                  <a:sym typeface="Arial" panose="020B0604020202020204"/>
                </a:rPr>
                <a:t>class</a:t>
              </a:r>
              <a:r>
                <a:rPr lang="en-US" sz="2000" b="1" kern="0">
                  <a:latin typeface="Times New Roman" panose="02020603050405020304"/>
                  <a:ea typeface="Arial" panose="020B0604020202020204"/>
                  <a:cs typeface="Times New Roman" panose="02020603050405020304"/>
                  <a:sym typeface="Arial" panose="020B0604020202020204"/>
                </a:rPr>
                <a:t> </a:t>
              </a:r>
              <a:r>
                <a:rPr lang="en-US" sz="2000" kern="0">
                  <a:latin typeface="Times New Roman" panose="02020603050405020304"/>
                  <a:ea typeface="Arial" panose="020B0604020202020204"/>
                  <a:cs typeface="Times New Roman" panose="02020603050405020304"/>
                  <a:sym typeface="Arial" panose="020B0604020202020204"/>
                </a:rPr>
                <a:t>base</a:t>
              </a:r>
              <a:r>
                <a:rPr lang="en-US" sz="2000" b="1" kern="0">
                  <a:latin typeface="Times New Roman" panose="02020603050405020304"/>
                  <a:ea typeface="Arial" panose="020B0604020202020204"/>
                  <a:cs typeface="Times New Roman" panose="02020603050405020304"/>
                  <a:sym typeface="Arial" panose="020B0604020202020204"/>
                </a:rPr>
                <a:t> </a:t>
              </a:r>
              <a:r>
                <a:rPr lang="en-US" sz="2000" b="1" kern="0">
                  <a:solidFill>
                    <a:srgbClr val="800080"/>
                  </a:solidFill>
                  <a:latin typeface="Times New Roman" panose="02020603050405020304"/>
                  <a:ea typeface="Arial" panose="020B0604020202020204"/>
                  <a:cs typeface="Times New Roman" panose="02020603050405020304"/>
                  <a:sym typeface="Arial" panose="020B0604020202020204"/>
                </a:rPr>
                <a:t>{</a:t>
              </a:r>
              <a:r>
                <a:rPr lang="en-US" sz="2000" b="1" kern="0">
                  <a:latin typeface="Times New Roman" panose="02020603050405020304"/>
                  <a:ea typeface="Arial" panose="020B0604020202020204"/>
                  <a:cs typeface="Times New Roman" panose="02020603050405020304"/>
                  <a:sym typeface="Arial" panose="020B0604020202020204"/>
                </a:rPr>
                <a:t>   </a:t>
              </a:r>
              <a:r>
                <a:rPr lang="en-US" sz="2000" b="1" kern="0">
                  <a:solidFill>
                    <a:srgbClr val="800000"/>
                  </a:solidFill>
                  <a:latin typeface="Times New Roman" panose="02020603050405020304"/>
                  <a:ea typeface="Arial" panose="020B0604020202020204"/>
                  <a:cs typeface="Times New Roman" panose="02020603050405020304"/>
                  <a:sym typeface="Arial" panose="020B0604020202020204"/>
                </a:rPr>
                <a:t>public</a:t>
              </a:r>
              <a:r>
                <a:rPr lang="en-US" sz="2000" b="1" kern="0">
                  <a:solidFill>
                    <a:srgbClr val="800080"/>
                  </a:solidFill>
                  <a:latin typeface="Times New Roman" panose="02020603050405020304"/>
                  <a:ea typeface="Arial" panose="020B0604020202020204"/>
                  <a:cs typeface="Times New Roman" panose="02020603050405020304"/>
                  <a:sym typeface="Arial" panose="020B0604020202020204"/>
                </a:rPr>
                <a:t>:</a:t>
              </a:r>
              <a:r>
                <a:rPr lang="en-US" sz="2000" b="1" kern="0">
                  <a:latin typeface="Times New Roman" panose="02020603050405020304"/>
                  <a:ea typeface="Arial" panose="020B0604020202020204"/>
                  <a:cs typeface="Times New Roman" panose="02020603050405020304"/>
                  <a:sym typeface="Arial" panose="020B0604020202020204"/>
                </a:rPr>
                <a:t>       </a:t>
              </a:r>
              <a:r>
                <a:rPr lang="en-US" sz="2000" b="1" kern="0">
                  <a:solidFill>
                    <a:srgbClr val="800000"/>
                  </a:solidFill>
                  <a:latin typeface="Times New Roman" panose="02020603050405020304"/>
                  <a:ea typeface="Arial" panose="020B0604020202020204"/>
                  <a:cs typeface="Times New Roman" panose="02020603050405020304"/>
                  <a:sym typeface="Arial" panose="020B0604020202020204"/>
                </a:rPr>
                <a:t>int</a:t>
              </a:r>
              <a:r>
                <a:rPr lang="en-US" sz="2000" b="1" kern="0">
                  <a:latin typeface="Times New Roman" panose="02020603050405020304"/>
                  <a:ea typeface="Arial" panose="020B0604020202020204"/>
                  <a:cs typeface="Times New Roman" panose="02020603050405020304"/>
                  <a:sym typeface="Arial" panose="020B0604020202020204"/>
                </a:rPr>
                <a:t> </a:t>
              </a:r>
              <a:r>
                <a:rPr lang="en-US" sz="2000" kern="0" err="1">
                  <a:latin typeface="Times New Roman" panose="02020603050405020304"/>
                  <a:ea typeface="Arial" panose="020B0604020202020204"/>
                  <a:cs typeface="Times New Roman" panose="02020603050405020304"/>
                  <a:sym typeface="Arial" panose="020B0604020202020204"/>
                </a:rPr>
                <a:t>i</a:t>
              </a:r>
              <a:r>
                <a:rPr lang="en-US" sz="2000" b="1" kern="0">
                  <a:solidFill>
                    <a:srgbClr val="800080"/>
                  </a:solidFill>
                  <a:latin typeface="Times New Roman" panose="02020603050405020304"/>
                  <a:ea typeface="Arial" panose="020B0604020202020204"/>
                  <a:cs typeface="Times New Roman" panose="02020603050405020304"/>
                  <a:sym typeface="Arial" panose="020B0604020202020204"/>
                </a:rPr>
                <a:t>;</a:t>
              </a:r>
              <a:r>
                <a:rPr lang="en-US" sz="2000" b="1" kern="0">
                  <a:latin typeface="Times New Roman" panose="02020603050405020304"/>
                  <a:ea typeface="Arial" panose="020B0604020202020204"/>
                  <a:cs typeface="Times New Roman" panose="02020603050405020304"/>
                  <a:sym typeface="Arial" panose="020B0604020202020204"/>
                </a:rPr>
                <a:t> </a:t>
              </a:r>
              <a:r>
                <a:rPr lang="en-US" sz="2000" b="1" kern="0">
                  <a:solidFill>
                    <a:srgbClr val="800080"/>
                  </a:solidFill>
                  <a:latin typeface="Times New Roman" panose="02020603050405020304"/>
                  <a:ea typeface="Arial" panose="020B0604020202020204"/>
                  <a:cs typeface="Times New Roman" panose="02020603050405020304"/>
                  <a:sym typeface="Arial" panose="020B0604020202020204"/>
                </a:rPr>
                <a:t>};</a:t>
              </a:r>
              <a:endParaRPr lang="en-US" sz="2000" b="1" kern="0">
                <a:latin typeface="Times New Roman" panose="02020603050405020304"/>
                <a:ea typeface="Arial" panose="020B0604020202020204"/>
                <a:cs typeface="Times New Roman" panose="02020603050405020304"/>
                <a:sym typeface="Arial" panose="020B0604020202020204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defRPr/>
              </a:pPr>
              <a:r>
                <a:rPr lang="en-US" sz="2000" b="1" kern="0">
                  <a:solidFill>
                    <a:srgbClr val="800000"/>
                  </a:solidFill>
                  <a:latin typeface="Times New Roman" panose="02020603050405020304"/>
                  <a:ea typeface="Arial" panose="020B0604020202020204"/>
                  <a:cs typeface="Times New Roman" panose="02020603050405020304"/>
                  <a:sym typeface="Arial" panose="020B0604020202020204"/>
                </a:rPr>
                <a:t>class</a:t>
              </a:r>
              <a:r>
                <a:rPr lang="en-US" sz="2000" b="1" kern="0">
                  <a:latin typeface="Times New Roman" panose="02020603050405020304"/>
                  <a:ea typeface="Arial" panose="020B0604020202020204"/>
                  <a:cs typeface="Times New Roman" panose="02020603050405020304"/>
                  <a:sym typeface="Arial" panose="020B0604020202020204"/>
                </a:rPr>
                <a:t> </a:t>
              </a:r>
              <a:r>
                <a:rPr lang="en-US" sz="2000" kern="0">
                  <a:latin typeface="Times New Roman" panose="02020603050405020304"/>
                  <a:ea typeface="Arial" panose="020B0604020202020204"/>
                  <a:cs typeface="Times New Roman" panose="02020603050405020304"/>
                  <a:sym typeface="Arial" panose="020B0604020202020204"/>
                </a:rPr>
                <a:t>derived1</a:t>
              </a:r>
              <a:r>
                <a:rPr lang="en-US" sz="2000" b="1" kern="0">
                  <a:latin typeface="Times New Roman" panose="02020603050405020304"/>
                  <a:ea typeface="Arial" panose="020B0604020202020204"/>
                  <a:cs typeface="Times New Roman" panose="02020603050405020304"/>
                  <a:sym typeface="Arial" panose="020B0604020202020204"/>
                </a:rPr>
                <a:t> </a:t>
              </a:r>
              <a:r>
                <a:rPr lang="en-US" sz="2000" b="1" kern="0">
                  <a:solidFill>
                    <a:srgbClr val="800080"/>
                  </a:solidFill>
                  <a:latin typeface="Times New Roman" panose="02020603050405020304"/>
                  <a:ea typeface="Arial" panose="020B0604020202020204"/>
                  <a:cs typeface="Times New Roman" panose="02020603050405020304"/>
                  <a:sym typeface="Arial" panose="020B0604020202020204"/>
                </a:rPr>
                <a:t>:</a:t>
              </a:r>
              <a:r>
                <a:rPr lang="en-US" sz="2000" b="1" kern="0">
                  <a:latin typeface="Times New Roman" panose="02020603050405020304"/>
                  <a:ea typeface="Arial" panose="020B0604020202020204"/>
                  <a:cs typeface="Times New Roman" panose="02020603050405020304"/>
                  <a:sym typeface="Arial" panose="020B0604020202020204"/>
                </a:rPr>
                <a:t> </a:t>
              </a:r>
              <a:r>
                <a:rPr lang="en-US" sz="2000" b="1" kern="0">
                  <a:solidFill>
                    <a:srgbClr val="800000"/>
                  </a:solidFill>
                  <a:latin typeface="Times New Roman" panose="02020603050405020304"/>
                  <a:ea typeface="Arial" panose="020B0604020202020204"/>
                  <a:cs typeface="Times New Roman" panose="02020603050405020304"/>
                  <a:sym typeface="Arial" panose="020B0604020202020204"/>
                </a:rPr>
                <a:t>virtual public</a:t>
              </a:r>
              <a:r>
                <a:rPr lang="en-US" sz="2000" b="1" kern="0">
                  <a:latin typeface="Times New Roman" panose="02020603050405020304"/>
                  <a:ea typeface="Arial" panose="020B0604020202020204"/>
                  <a:cs typeface="Times New Roman" panose="02020603050405020304"/>
                  <a:sym typeface="Arial" panose="020B0604020202020204"/>
                </a:rPr>
                <a:t> </a:t>
              </a:r>
              <a:r>
                <a:rPr lang="en-US" sz="2000" kern="0">
                  <a:latin typeface="Times New Roman" panose="02020603050405020304"/>
                  <a:ea typeface="Arial" panose="020B0604020202020204"/>
                  <a:cs typeface="Times New Roman" panose="02020603050405020304"/>
                  <a:sym typeface="Arial" panose="020B0604020202020204"/>
                </a:rPr>
                <a:t>base</a:t>
              </a:r>
              <a:r>
                <a:rPr lang="en-US" sz="2000" b="1" kern="0">
                  <a:latin typeface="Times New Roman" panose="02020603050405020304"/>
                  <a:ea typeface="Arial" panose="020B0604020202020204"/>
                  <a:cs typeface="Times New Roman" panose="02020603050405020304"/>
                  <a:sym typeface="Arial" panose="020B0604020202020204"/>
                </a:rPr>
                <a:t> </a:t>
              </a:r>
              <a:r>
                <a:rPr lang="en-US" sz="2000" b="1" kern="0">
                  <a:solidFill>
                    <a:srgbClr val="800080"/>
                  </a:solidFill>
                  <a:latin typeface="Times New Roman" panose="02020603050405020304"/>
                  <a:ea typeface="Arial" panose="020B0604020202020204"/>
                  <a:cs typeface="Times New Roman" panose="02020603050405020304"/>
                  <a:sym typeface="Arial" panose="020B0604020202020204"/>
                </a:rPr>
                <a:t>{</a:t>
              </a:r>
              <a:r>
                <a:rPr lang="en-US" sz="2000" b="1" kern="0">
                  <a:latin typeface="Times New Roman" panose="02020603050405020304"/>
                  <a:ea typeface="Arial" panose="020B0604020202020204"/>
                  <a:cs typeface="Times New Roman" panose="02020603050405020304"/>
                  <a:sym typeface="Arial" panose="020B0604020202020204"/>
                </a:rPr>
                <a:t>  </a:t>
              </a:r>
              <a:r>
                <a:rPr lang="en-US" sz="2000" b="1" kern="0">
                  <a:solidFill>
                    <a:srgbClr val="800000"/>
                  </a:solidFill>
                  <a:latin typeface="Times New Roman" panose="02020603050405020304"/>
                  <a:ea typeface="Arial" panose="020B0604020202020204"/>
                  <a:cs typeface="Times New Roman" panose="02020603050405020304"/>
                  <a:sym typeface="Arial" panose="020B0604020202020204"/>
                </a:rPr>
                <a:t>public</a:t>
              </a:r>
              <a:r>
                <a:rPr lang="en-US" sz="2000" b="1" kern="0">
                  <a:solidFill>
                    <a:srgbClr val="800080"/>
                  </a:solidFill>
                  <a:latin typeface="Times New Roman" panose="02020603050405020304"/>
                  <a:ea typeface="Arial" panose="020B0604020202020204"/>
                  <a:cs typeface="Times New Roman" panose="02020603050405020304"/>
                  <a:sym typeface="Arial" panose="020B0604020202020204"/>
                </a:rPr>
                <a:t>:</a:t>
              </a:r>
              <a:r>
                <a:rPr lang="en-US" sz="2000" b="1" kern="0">
                  <a:latin typeface="Times New Roman" panose="02020603050405020304"/>
                  <a:ea typeface="Arial" panose="020B0604020202020204"/>
                  <a:cs typeface="Times New Roman" panose="02020603050405020304"/>
                  <a:sym typeface="Arial" panose="020B0604020202020204"/>
                </a:rPr>
                <a:t>       </a:t>
              </a:r>
              <a:r>
                <a:rPr lang="en-US" sz="2000" b="1" kern="0">
                  <a:solidFill>
                    <a:srgbClr val="800000"/>
                  </a:solidFill>
                  <a:latin typeface="Times New Roman" panose="02020603050405020304"/>
                  <a:ea typeface="Arial" panose="020B0604020202020204"/>
                  <a:cs typeface="Times New Roman" panose="02020603050405020304"/>
                  <a:sym typeface="Arial" panose="020B0604020202020204"/>
                </a:rPr>
                <a:t>int</a:t>
              </a:r>
              <a:r>
                <a:rPr lang="en-US" sz="2000" b="1" kern="0">
                  <a:latin typeface="Times New Roman" panose="02020603050405020304"/>
                  <a:ea typeface="Arial" panose="020B0604020202020204"/>
                  <a:cs typeface="Times New Roman" panose="02020603050405020304"/>
                  <a:sym typeface="Arial" panose="020B0604020202020204"/>
                </a:rPr>
                <a:t> </a:t>
              </a:r>
              <a:r>
                <a:rPr lang="en-US" sz="2000" kern="0">
                  <a:latin typeface="Times New Roman" panose="02020603050405020304"/>
                  <a:ea typeface="Arial" panose="020B0604020202020204"/>
                  <a:cs typeface="Times New Roman" panose="02020603050405020304"/>
                  <a:sym typeface="Arial" panose="020B0604020202020204"/>
                </a:rPr>
                <a:t>j</a:t>
              </a:r>
              <a:r>
                <a:rPr lang="en-US" sz="2000" b="1" kern="0">
                  <a:solidFill>
                    <a:srgbClr val="800080"/>
                  </a:solidFill>
                  <a:latin typeface="Times New Roman" panose="02020603050405020304"/>
                  <a:ea typeface="Arial" panose="020B0604020202020204"/>
                  <a:cs typeface="Times New Roman" panose="02020603050405020304"/>
                  <a:sym typeface="Arial" panose="020B0604020202020204"/>
                </a:rPr>
                <a:t>;</a:t>
              </a:r>
              <a:r>
                <a:rPr lang="en-US" sz="2000" b="1" kern="0">
                  <a:latin typeface="Times New Roman" panose="02020603050405020304"/>
                  <a:ea typeface="Arial" panose="020B0604020202020204"/>
                  <a:cs typeface="Times New Roman" panose="02020603050405020304"/>
                  <a:sym typeface="Arial" panose="020B0604020202020204"/>
                </a:rPr>
                <a:t> </a:t>
              </a:r>
              <a:r>
                <a:rPr lang="en-US" sz="2000" b="1" kern="0">
                  <a:solidFill>
                    <a:srgbClr val="800080"/>
                  </a:solidFill>
                  <a:latin typeface="Times New Roman" panose="02020603050405020304"/>
                  <a:ea typeface="Arial" panose="020B0604020202020204"/>
                  <a:cs typeface="Times New Roman" panose="02020603050405020304"/>
                  <a:sym typeface="Arial" panose="020B0604020202020204"/>
                </a:rPr>
                <a:t>};</a:t>
              </a:r>
              <a:endParaRPr lang="en-US" sz="2000" b="1" kern="0">
                <a:latin typeface="Times New Roman" panose="02020603050405020304"/>
                <a:ea typeface="Arial" panose="020B0604020202020204"/>
                <a:cs typeface="Times New Roman" panose="02020603050405020304"/>
                <a:sym typeface="Arial" panose="020B0604020202020204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defRPr/>
              </a:pPr>
              <a:r>
                <a:rPr lang="en-US" sz="2000" b="1" kern="0">
                  <a:solidFill>
                    <a:srgbClr val="800000"/>
                  </a:solidFill>
                  <a:latin typeface="Times New Roman" panose="02020603050405020304"/>
                  <a:ea typeface="Arial" panose="020B0604020202020204"/>
                  <a:cs typeface="Times New Roman" panose="02020603050405020304"/>
                  <a:sym typeface="Arial" panose="020B0604020202020204"/>
                </a:rPr>
                <a:t>class</a:t>
              </a:r>
              <a:r>
                <a:rPr lang="en-US" sz="2000" b="1" kern="0">
                  <a:latin typeface="Times New Roman" panose="02020603050405020304"/>
                  <a:ea typeface="Arial" panose="020B0604020202020204"/>
                  <a:cs typeface="Times New Roman" panose="02020603050405020304"/>
                  <a:sym typeface="Arial" panose="020B0604020202020204"/>
                </a:rPr>
                <a:t> </a:t>
              </a:r>
              <a:r>
                <a:rPr lang="en-US" sz="2000" kern="0">
                  <a:latin typeface="Times New Roman" panose="02020603050405020304"/>
                  <a:ea typeface="Arial" panose="020B0604020202020204"/>
                  <a:cs typeface="Times New Roman" panose="02020603050405020304"/>
                  <a:sym typeface="Arial" panose="020B0604020202020204"/>
                </a:rPr>
                <a:t>derived2</a:t>
              </a:r>
              <a:r>
                <a:rPr lang="en-US" sz="2000" b="1" kern="0">
                  <a:latin typeface="Times New Roman" panose="02020603050405020304"/>
                  <a:ea typeface="Arial" panose="020B0604020202020204"/>
                  <a:cs typeface="Times New Roman" panose="02020603050405020304"/>
                  <a:sym typeface="Arial" panose="020B0604020202020204"/>
                </a:rPr>
                <a:t> </a:t>
              </a:r>
              <a:r>
                <a:rPr lang="en-US" sz="2000" b="1" kern="0">
                  <a:solidFill>
                    <a:srgbClr val="800080"/>
                  </a:solidFill>
                  <a:latin typeface="Times New Roman" panose="02020603050405020304"/>
                  <a:ea typeface="Arial" panose="020B0604020202020204"/>
                  <a:cs typeface="Times New Roman" panose="02020603050405020304"/>
                  <a:sym typeface="Arial" panose="020B0604020202020204"/>
                </a:rPr>
                <a:t>:</a:t>
              </a:r>
              <a:r>
                <a:rPr lang="en-US" sz="2000" b="1" kern="0">
                  <a:latin typeface="Times New Roman" panose="02020603050405020304"/>
                  <a:ea typeface="Arial" panose="020B0604020202020204"/>
                  <a:cs typeface="Times New Roman" panose="02020603050405020304"/>
                  <a:sym typeface="Arial" panose="020B0604020202020204"/>
                </a:rPr>
                <a:t> </a:t>
              </a:r>
              <a:r>
                <a:rPr lang="en-US" sz="2000" b="1" kern="0">
                  <a:solidFill>
                    <a:srgbClr val="800000"/>
                  </a:solidFill>
                  <a:latin typeface="Times New Roman" panose="02020603050405020304"/>
                  <a:ea typeface="Arial" panose="020B0604020202020204"/>
                  <a:cs typeface="Times New Roman" panose="02020603050405020304"/>
                  <a:sym typeface="Arial" panose="020B0604020202020204"/>
                </a:rPr>
                <a:t>virtual public</a:t>
              </a:r>
              <a:r>
                <a:rPr lang="en-US" sz="2000" b="1" kern="0">
                  <a:latin typeface="Times New Roman" panose="02020603050405020304"/>
                  <a:ea typeface="Arial" panose="020B0604020202020204"/>
                  <a:cs typeface="Times New Roman" panose="02020603050405020304"/>
                  <a:sym typeface="Arial" panose="020B0604020202020204"/>
                </a:rPr>
                <a:t> </a:t>
              </a:r>
              <a:r>
                <a:rPr lang="en-US" sz="2000" kern="0">
                  <a:latin typeface="Times New Roman" panose="02020603050405020304"/>
                  <a:ea typeface="Arial" panose="020B0604020202020204"/>
                  <a:cs typeface="Times New Roman" panose="02020603050405020304"/>
                  <a:sym typeface="Arial" panose="020B0604020202020204"/>
                </a:rPr>
                <a:t>base</a:t>
              </a:r>
              <a:r>
                <a:rPr lang="en-US" sz="2000" b="1" kern="0">
                  <a:latin typeface="Times New Roman" panose="02020603050405020304"/>
                  <a:ea typeface="Arial" panose="020B0604020202020204"/>
                  <a:cs typeface="Times New Roman" panose="02020603050405020304"/>
                  <a:sym typeface="Arial" panose="020B0604020202020204"/>
                </a:rPr>
                <a:t> </a:t>
              </a:r>
              <a:r>
                <a:rPr lang="en-US" sz="2000" b="1" kern="0">
                  <a:solidFill>
                    <a:srgbClr val="800080"/>
                  </a:solidFill>
                  <a:latin typeface="Times New Roman" panose="02020603050405020304"/>
                  <a:ea typeface="Arial" panose="020B0604020202020204"/>
                  <a:cs typeface="Times New Roman" panose="02020603050405020304"/>
                  <a:sym typeface="Arial" panose="020B0604020202020204"/>
                </a:rPr>
                <a:t>{</a:t>
              </a:r>
              <a:r>
                <a:rPr lang="en-US" sz="2000" b="1" kern="0">
                  <a:latin typeface="Times New Roman" panose="02020603050405020304"/>
                  <a:ea typeface="Arial" panose="020B0604020202020204"/>
                  <a:cs typeface="Times New Roman" panose="02020603050405020304"/>
                  <a:sym typeface="Arial" panose="020B0604020202020204"/>
                </a:rPr>
                <a:t>   </a:t>
              </a:r>
              <a:r>
                <a:rPr lang="en-US" sz="2000" b="1" kern="0">
                  <a:solidFill>
                    <a:srgbClr val="800000"/>
                  </a:solidFill>
                  <a:latin typeface="Times New Roman" panose="02020603050405020304"/>
                  <a:ea typeface="Arial" panose="020B0604020202020204"/>
                  <a:cs typeface="Times New Roman" panose="02020603050405020304"/>
                  <a:sym typeface="Arial" panose="020B0604020202020204"/>
                </a:rPr>
                <a:t>public</a:t>
              </a:r>
              <a:r>
                <a:rPr lang="en-US" sz="2000" b="1" kern="0">
                  <a:solidFill>
                    <a:srgbClr val="800080"/>
                  </a:solidFill>
                  <a:latin typeface="Times New Roman" panose="02020603050405020304"/>
                  <a:ea typeface="Arial" panose="020B0604020202020204"/>
                  <a:cs typeface="Times New Roman" panose="02020603050405020304"/>
                  <a:sym typeface="Arial" panose="020B0604020202020204"/>
                </a:rPr>
                <a:t>:</a:t>
              </a:r>
              <a:r>
                <a:rPr lang="en-US" sz="2000" b="1" kern="0">
                  <a:latin typeface="Times New Roman" panose="02020603050405020304"/>
                  <a:ea typeface="Arial" panose="020B0604020202020204"/>
                  <a:cs typeface="Times New Roman" panose="02020603050405020304"/>
                  <a:sym typeface="Arial" panose="020B0604020202020204"/>
                </a:rPr>
                <a:t>        </a:t>
              </a:r>
              <a:r>
                <a:rPr lang="en-US" sz="2000" b="1" kern="0">
                  <a:solidFill>
                    <a:srgbClr val="800000"/>
                  </a:solidFill>
                  <a:latin typeface="Times New Roman" panose="02020603050405020304"/>
                  <a:ea typeface="Arial" panose="020B0604020202020204"/>
                  <a:cs typeface="Times New Roman" panose="02020603050405020304"/>
                  <a:sym typeface="Arial" panose="020B0604020202020204"/>
                </a:rPr>
                <a:t>int</a:t>
              </a:r>
              <a:r>
                <a:rPr lang="en-US" sz="2000" b="1" kern="0">
                  <a:latin typeface="Times New Roman" panose="02020603050405020304"/>
                  <a:ea typeface="Arial" panose="020B0604020202020204"/>
                  <a:cs typeface="Times New Roman" panose="02020603050405020304"/>
                  <a:sym typeface="Arial" panose="020B0604020202020204"/>
                </a:rPr>
                <a:t> </a:t>
              </a:r>
              <a:r>
                <a:rPr lang="en-US" sz="2000" kern="0">
                  <a:latin typeface="Times New Roman" panose="02020603050405020304"/>
                  <a:ea typeface="Arial" panose="020B0604020202020204"/>
                  <a:cs typeface="Times New Roman" panose="02020603050405020304"/>
                  <a:sym typeface="Arial" panose="020B0604020202020204"/>
                </a:rPr>
                <a:t>k</a:t>
              </a:r>
              <a:r>
                <a:rPr lang="en-US" sz="2000" b="1" kern="0">
                  <a:solidFill>
                    <a:srgbClr val="800080"/>
                  </a:solidFill>
                  <a:latin typeface="Times New Roman" panose="02020603050405020304"/>
                  <a:ea typeface="Arial" panose="020B0604020202020204"/>
                  <a:cs typeface="Times New Roman" panose="02020603050405020304"/>
                  <a:sym typeface="Arial" panose="020B0604020202020204"/>
                </a:rPr>
                <a:t>;</a:t>
              </a:r>
              <a:r>
                <a:rPr lang="en-US" sz="2000" b="1" kern="0">
                  <a:latin typeface="Times New Roman" panose="02020603050405020304"/>
                  <a:ea typeface="Arial" panose="020B0604020202020204"/>
                  <a:cs typeface="Times New Roman" panose="02020603050405020304"/>
                  <a:sym typeface="Arial" panose="020B0604020202020204"/>
                </a:rPr>
                <a:t> </a:t>
              </a:r>
              <a:r>
                <a:rPr lang="en-US" sz="2000" b="1" kern="0">
                  <a:solidFill>
                    <a:srgbClr val="800080"/>
                  </a:solidFill>
                  <a:latin typeface="Times New Roman" panose="02020603050405020304"/>
                  <a:ea typeface="Arial" panose="020B0604020202020204"/>
                  <a:cs typeface="Times New Roman" panose="02020603050405020304"/>
                  <a:sym typeface="Arial" panose="020B0604020202020204"/>
                </a:rPr>
                <a:t>};</a:t>
              </a:r>
              <a:endParaRPr lang="en-US" sz="2000" b="1" kern="0">
                <a:latin typeface="Times New Roman" panose="02020603050405020304"/>
                <a:ea typeface="Arial" panose="020B0604020202020204"/>
                <a:cs typeface="Times New Roman" panose="02020603050405020304"/>
                <a:sym typeface="Arial" panose="020B0604020202020204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defRPr/>
              </a:pPr>
              <a:r>
                <a:rPr lang="en-US" sz="2000" b="1" kern="0">
                  <a:solidFill>
                    <a:srgbClr val="800000"/>
                  </a:solidFill>
                  <a:latin typeface="Times New Roman" panose="02020603050405020304"/>
                  <a:ea typeface="Arial" panose="020B0604020202020204"/>
                  <a:cs typeface="Times New Roman" panose="02020603050405020304"/>
                  <a:sym typeface="Arial" panose="020B0604020202020204"/>
                </a:rPr>
                <a:t>class</a:t>
              </a:r>
              <a:r>
                <a:rPr lang="en-US" sz="2000" b="1" kern="0">
                  <a:latin typeface="Times New Roman" panose="02020603050405020304"/>
                  <a:ea typeface="Arial" panose="020B0604020202020204"/>
                  <a:cs typeface="Times New Roman" panose="02020603050405020304"/>
                  <a:sym typeface="Arial" panose="020B0604020202020204"/>
                </a:rPr>
                <a:t> </a:t>
              </a:r>
              <a:r>
                <a:rPr lang="en-US" sz="2000" kern="0">
                  <a:latin typeface="Times New Roman" panose="02020603050405020304"/>
                  <a:ea typeface="Arial" panose="020B0604020202020204"/>
                  <a:cs typeface="Times New Roman" panose="02020603050405020304"/>
                  <a:sym typeface="Arial" panose="020B0604020202020204"/>
                </a:rPr>
                <a:t>derived3</a:t>
              </a:r>
              <a:r>
                <a:rPr lang="en-US" sz="2000" b="1" kern="0">
                  <a:latin typeface="Times New Roman" panose="02020603050405020304"/>
                  <a:ea typeface="Arial" panose="020B0604020202020204"/>
                  <a:cs typeface="Times New Roman" panose="02020603050405020304"/>
                  <a:sym typeface="Arial" panose="020B0604020202020204"/>
                </a:rPr>
                <a:t> </a:t>
              </a:r>
              <a:r>
                <a:rPr lang="en-US" sz="2000" b="1" kern="0">
                  <a:solidFill>
                    <a:srgbClr val="800080"/>
                  </a:solidFill>
                  <a:latin typeface="Times New Roman" panose="02020603050405020304"/>
                  <a:ea typeface="Arial" panose="020B0604020202020204"/>
                  <a:cs typeface="Times New Roman" panose="02020603050405020304"/>
                  <a:sym typeface="Arial" panose="020B0604020202020204"/>
                </a:rPr>
                <a:t>:</a:t>
              </a:r>
              <a:r>
                <a:rPr lang="en-US" sz="2000" b="1" kern="0">
                  <a:latin typeface="Times New Roman" panose="02020603050405020304"/>
                  <a:ea typeface="Arial" panose="020B0604020202020204"/>
                  <a:cs typeface="Times New Roman" panose="02020603050405020304"/>
                  <a:sym typeface="Arial" panose="020B0604020202020204"/>
                </a:rPr>
                <a:t> </a:t>
              </a:r>
              <a:r>
                <a:rPr lang="en-US" sz="2000" b="1" kern="0">
                  <a:solidFill>
                    <a:srgbClr val="800000"/>
                  </a:solidFill>
                  <a:latin typeface="Times New Roman" panose="02020603050405020304"/>
                  <a:ea typeface="Arial" panose="020B0604020202020204"/>
                  <a:cs typeface="Times New Roman" panose="02020603050405020304"/>
                  <a:sym typeface="Arial" panose="020B0604020202020204"/>
                </a:rPr>
                <a:t>public</a:t>
              </a:r>
              <a:r>
                <a:rPr lang="en-US" sz="2000" b="1" kern="0">
                  <a:latin typeface="Times New Roman" panose="02020603050405020304"/>
                  <a:ea typeface="Arial" panose="020B0604020202020204"/>
                  <a:cs typeface="Times New Roman" panose="02020603050405020304"/>
                  <a:sym typeface="Arial" panose="020B0604020202020204"/>
                </a:rPr>
                <a:t> </a:t>
              </a:r>
              <a:r>
                <a:rPr lang="en-US" sz="2000" kern="0">
                  <a:latin typeface="Times New Roman" panose="02020603050405020304"/>
                  <a:ea typeface="Arial" panose="020B0604020202020204"/>
                  <a:cs typeface="Times New Roman" panose="02020603050405020304"/>
                  <a:sym typeface="Arial" panose="020B0604020202020204"/>
                </a:rPr>
                <a:t>derived1</a:t>
              </a:r>
              <a:r>
                <a:rPr lang="en-US" sz="2000" b="1" kern="0">
                  <a:solidFill>
                    <a:srgbClr val="808030"/>
                  </a:solidFill>
                  <a:latin typeface="Times New Roman" panose="02020603050405020304"/>
                  <a:ea typeface="Arial" panose="020B0604020202020204"/>
                  <a:cs typeface="Times New Roman" panose="02020603050405020304"/>
                  <a:sym typeface="Arial" panose="020B0604020202020204"/>
                </a:rPr>
                <a:t>,</a:t>
              </a:r>
              <a:r>
                <a:rPr lang="en-US" sz="2000" b="1" kern="0">
                  <a:latin typeface="Times New Roman" panose="02020603050405020304"/>
                  <a:ea typeface="Arial" panose="020B0604020202020204"/>
                  <a:cs typeface="Times New Roman" panose="02020603050405020304"/>
                  <a:sym typeface="Arial" panose="020B0604020202020204"/>
                </a:rPr>
                <a:t> </a:t>
              </a:r>
              <a:r>
                <a:rPr lang="en-US" sz="2000" b="1" kern="0">
                  <a:solidFill>
                    <a:srgbClr val="800000"/>
                  </a:solidFill>
                  <a:latin typeface="Times New Roman" panose="02020603050405020304"/>
                  <a:ea typeface="Arial" panose="020B0604020202020204"/>
                  <a:cs typeface="Times New Roman" panose="02020603050405020304"/>
                  <a:sym typeface="Arial" panose="020B0604020202020204"/>
                </a:rPr>
                <a:t>public</a:t>
              </a:r>
              <a:r>
                <a:rPr lang="en-US" sz="2000" b="1" kern="0">
                  <a:latin typeface="Times New Roman" panose="02020603050405020304"/>
                  <a:ea typeface="Arial" panose="020B0604020202020204"/>
                  <a:cs typeface="Times New Roman" panose="02020603050405020304"/>
                  <a:sym typeface="Arial" panose="020B0604020202020204"/>
                </a:rPr>
                <a:t> </a:t>
              </a:r>
              <a:r>
                <a:rPr lang="en-US" sz="2000" kern="0">
                  <a:latin typeface="Times New Roman" panose="02020603050405020304"/>
                  <a:ea typeface="Arial" panose="020B0604020202020204"/>
                  <a:cs typeface="Times New Roman" panose="02020603050405020304"/>
                  <a:sym typeface="Arial" panose="020B0604020202020204"/>
                </a:rPr>
                <a:t>derived2</a:t>
              </a:r>
              <a:r>
                <a:rPr lang="en-US" sz="2000" b="1" kern="0">
                  <a:latin typeface="Times New Roman" panose="02020603050405020304"/>
                  <a:ea typeface="Arial" panose="020B0604020202020204"/>
                  <a:cs typeface="Times New Roman" panose="02020603050405020304"/>
                  <a:sym typeface="Arial" panose="020B0604020202020204"/>
                </a:rPr>
                <a:t> </a:t>
              </a:r>
              <a:r>
                <a:rPr lang="en-US" sz="2000" b="1" kern="0">
                  <a:solidFill>
                    <a:srgbClr val="800080"/>
                  </a:solidFill>
                  <a:latin typeface="Times New Roman" panose="02020603050405020304"/>
                  <a:ea typeface="Arial" panose="020B0604020202020204"/>
                  <a:cs typeface="Times New Roman" panose="02020603050405020304"/>
                  <a:sym typeface="Arial" panose="020B0604020202020204"/>
                </a:rPr>
                <a:t>{</a:t>
              </a:r>
              <a:r>
                <a:rPr lang="en-US" sz="2000" b="1" kern="0">
                  <a:solidFill>
                    <a:srgbClr val="800000"/>
                  </a:solidFill>
                  <a:latin typeface="Times New Roman" panose="02020603050405020304"/>
                  <a:ea typeface="Arial" panose="020B0604020202020204"/>
                  <a:cs typeface="Times New Roman" panose="02020603050405020304"/>
                  <a:sym typeface="Arial" panose="020B0604020202020204"/>
                </a:rPr>
                <a:t>public</a:t>
              </a:r>
              <a:r>
                <a:rPr lang="en-US" sz="2000" b="1" kern="0">
                  <a:solidFill>
                    <a:srgbClr val="800080"/>
                  </a:solidFill>
                  <a:latin typeface="Times New Roman" panose="02020603050405020304"/>
                  <a:ea typeface="Arial" panose="020B0604020202020204"/>
                  <a:cs typeface="Times New Roman" panose="02020603050405020304"/>
                  <a:sym typeface="Arial" panose="020B0604020202020204"/>
                </a:rPr>
                <a:t>:</a:t>
              </a:r>
              <a:r>
                <a:rPr lang="en-US" sz="2000" b="1" kern="0">
                  <a:latin typeface="Times New Roman" panose="02020603050405020304"/>
                  <a:ea typeface="Arial" panose="020B0604020202020204"/>
                  <a:cs typeface="Times New Roman" panose="02020603050405020304"/>
                  <a:sym typeface="Arial" panose="020B0604020202020204"/>
                </a:rPr>
                <a:t>     </a:t>
              </a:r>
              <a:r>
                <a:rPr lang="en-US" sz="2000" b="1" kern="0">
                  <a:solidFill>
                    <a:srgbClr val="800000"/>
                  </a:solidFill>
                  <a:latin typeface="Times New Roman" panose="02020603050405020304"/>
                  <a:ea typeface="Arial" panose="020B0604020202020204"/>
                  <a:cs typeface="Times New Roman" panose="02020603050405020304"/>
                  <a:sym typeface="Arial" panose="020B0604020202020204"/>
                </a:rPr>
                <a:t>int</a:t>
              </a:r>
              <a:r>
                <a:rPr lang="en-US" sz="2000" b="1" kern="0">
                  <a:latin typeface="Times New Roman" panose="02020603050405020304"/>
                  <a:ea typeface="Arial" panose="020B0604020202020204"/>
                  <a:cs typeface="Times New Roman" panose="02020603050405020304"/>
                  <a:sym typeface="Arial" panose="020B0604020202020204"/>
                </a:rPr>
                <a:t> </a:t>
              </a:r>
              <a:r>
                <a:rPr lang="en-US" sz="2000" kern="0">
                  <a:latin typeface="Times New Roman" panose="02020603050405020304"/>
                  <a:ea typeface="Arial" panose="020B0604020202020204"/>
                  <a:cs typeface="Times New Roman" panose="02020603050405020304"/>
                  <a:sym typeface="Arial" panose="020B0604020202020204"/>
                </a:rPr>
                <a:t>sum</a:t>
              </a:r>
              <a:r>
                <a:rPr lang="en-US" sz="2000" b="1" kern="0">
                  <a:solidFill>
                    <a:srgbClr val="800080"/>
                  </a:solidFill>
                  <a:latin typeface="Times New Roman" panose="02020603050405020304"/>
                  <a:ea typeface="Arial" panose="020B0604020202020204"/>
                  <a:cs typeface="Times New Roman" panose="02020603050405020304"/>
                  <a:sym typeface="Arial" panose="020B0604020202020204"/>
                </a:rPr>
                <a:t>;</a:t>
              </a:r>
              <a:r>
                <a:rPr lang="en-US" sz="2000" b="1" kern="0">
                  <a:latin typeface="Times New Roman" panose="02020603050405020304"/>
                  <a:ea typeface="Arial" panose="020B0604020202020204"/>
                  <a:cs typeface="Times New Roman" panose="02020603050405020304"/>
                  <a:sym typeface="Arial" panose="020B0604020202020204"/>
                </a:rPr>
                <a:t> </a:t>
              </a:r>
              <a:r>
                <a:rPr lang="en-US" sz="2000" b="1" kern="0">
                  <a:solidFill>
                    <a:srgbClr val="800080"/>
                  </a:solidFill>
                  <a:latin typeface="Times New Roman" panose="02020603050405020304"/>
                  <a:ea typeface="Arial" panose="020B0604020202020204"/>
                  <a:cs typeface="Times New Roman" panose="02020603050405020304"/>
                  <a:sym typeface="Arial" panose="020B0604020202020204"/>
                </a:rPr>
                <a:t>};</a:t>
              </a:r>
              <a:endParaRPr lang="en-US" sz="2000" b="1" kern="0">
                <a:latin typeface="Times New Roman" panose="02020603050405020304"/>
                <a:ea typeface="Arial" panose="020B0604020202020204"/>
                <a:cs typeface="Times New Roman" panose="02020603050405020304"/>
                <a:sym typeface="Arial" panose="020B0604020202020204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lang="en-US" sz="2000" kern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  <a:p>
              <a:pPr marL="342900" indent="-342900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 pitchFamily="34" charset="0"/>
                <a:buChar char="•"/>
                <a:defRPr/>
              </a:pPr>
              <a:r>
                <a:rPr lang="vi-VN" sz="2000" kern="0" err="1">
                  <a:solidFill>
                    <a:schemeClr val="tx1"/>
                  </a:solidFill>
                  <a:highlight>
                    <a:srgbClr val="FFFFFF"/>
                  </a:highlight>
                  <a:latin typeface="Times New Roman" panose="02020603050405020304"/>
                  <a:ea typeface="Arial" panose="020B0604020202020204"/>
                  <a:cs typeface="Arial" panose="020B0604020202020204"/>
                  <a:sym typeface="Arial" panose="020B0604020202020204"/>
                </a:rPr>
                <a:t>Dacă</a:t>
              </a:r>
              <a:r>
                <a:rPr lang="vi-VN" sz="2000" kern="0">
                  <a:solidFill>
                    <a:schemeClr val="tx1"/>
                  </a:solidFill>
                  <a:highlight>
                    <a:srgbClr val="FFFFFF"/>
                  </a:highlight>
                  <a:latin typeface="Times New Roman" panose="02020603050405020304"/>
                  <a:ea typeface="Arial" panose="020B0604020202020204"/>
                  <a:cs typeface="Arial" panose="020B0604020202020204"/>
                  <a:sym typeface="Arial" panose="020B0604020202020204"/>
                </a:rPr>
                <a:t> </a:t>
              </a:r>
              <a:r>
                <a:rPr lang="vi-VN" sz="2000" kern="0" err="1">
                  <a:solidFill>
                    <a:schemeClr val="tx1"/>
                  </a:solidFill>
                  <a:highlight>
                    <a:srgbClr val="FFFFFF"/>
                  </a:highlight>
                  <a:latin typeface="Times New Roman" panose="02020603050405020304"/>
                  <a:ea typeface="Arial" panose="020B0604020202020204"/>
                  <a:cs typeface="Arial" panose="020B0604020202020204"/>
                  <a:sym typeface="Arial" panose="020B0604020202020204"/>
                </a:rPr>
                <a:t>avem</a:t>
              </a:r>
              <a:r>
                <a:rPr lang="vi-VN" sz="2000" kern="0">
                  <a:solidFill>
                    <a:schemeClr val="tx1"/>
                  </a:solidFill>
                  <a:highlight>
                    <a:srgbClr val="FFFFFF"/>
                  </a:highlight>
                  <a:latin typeface="Times New Roman" panose="02020603050405020304"/>
                  <a:ea typeface="Arial" panose="020B0604020202020204"/>
                  <a:cs typeface="Arial" panose="020B0604020202020204"/>
                  <a:sym typeface="Arial" panose="020B0604020202020204"/>
                </a:rPr>
                <a:t> </a:t>
              </a:r>
              <a:r>
                <a:rPr lang="vi-VN" sz="2000" kern="0" err="1">
                  <a:solidFill>
                    <a:schemeClr val="tx1"/>
                  </a:solidFill>
                  <a:highlight>
                    <a:srgbClr val="FFFFFF"/>
                  </a:highlight>
                  <a:latin typeface="Times New Roman" panose="02020603050405020304"/>
                  <a:ea typeface="Arial" panose="020B0604020202020204"/>
                  <a:cs typeface="Arial" panose="020B0604020202020204"/>
                  <a:sym typeface="Arial" panose="020B0604020202020204"/>
                </a:rPr>
                <a:t>moștenire</a:t>
              </a:r>
              <a:r>
                <a:rPr lang="vi-VN" sz="2000" kern="0">
                  <a:solidFill>
                    <a:schemeClr val="tx1"/>
                  </a:solidFill>
                  <a:highlight>
                    <a:srgbClr val="FFFFFF"/>
                  </a:highlight>
                  <a:latin typeface="Times New Roman" panose="02020603050405020304"/>
                  <a:ea typeface="Arial" panose="020B0604020202020204"/>
                  <a:cs typeface="Arial" panose="020B0604020202020204"/>
                  <a:sym typeface="Arial" panose="020B0604020202020204"/>
                </a:rPr>
                <a:t> de </a:t>
              </a:r>
              <a:r>
                <a:rPr lang="vi-VN" sz="2000" kern="0" err="1">
                  <a:solidFill>
                    <a:schemeClr val="tx1"/>
                  </a:solidFill>
                  <a:highlight>
                    <a:srgbClr val="FFFFFF"/>
                  </a:highlight>
                  <a:latin typeface="Times New Roman" panose="02020603050405020304"/>
                  <a:ea typeface="Arial" panose="020B0604020202020204"/>
                  <a:cs typeface="Arial" panose="020B0604020202020204"/>
                  <a:sym typeface="Arial" panose="020B0604020202020204"/>
                </a:rPr>
                <a:t>două</a:t>
              </a:r>
              <a:r>
                <a:rPr lang="vi-VN" sz="2000" kern="0">
                  <a:solidFill>
                    <a:schemeClr val="tx1"/>
                  </a:solidFill>
                  <a:highlight>
                    <a:srgbClr val="FFFFFF"/>
                  </a:highlight>
                  <a:latin typeface="Times New Roman" panose="02020603050405020304"/>
                  <a:ea typeface="Arial" panose="020B0604020202020204"/>
                  <a:cs typeface="Arial" panose="020B0604020202020204"/>
                  <a:sym typeface="Arial" panose="020B0604020202020204"/>
                </a:rPr>
                <a:t> sau mai </a:t>
              </a:r>
              <a:r>
                <a:rPr lang="vi-VN" sz="2000" kern="0" err="1">
                  <a:solidFill>
                    <a:schemeClr val="tx1"/>
                  </a:solidFill>
                  <a:highlight>
                    <a:srgbClr val="FFFFFF"/>
                  </a:highlight>
                  <a:latin typeface="Times New Roman" panose="02020603050405020304"/>
                  <a:ea typeface="Arial" panose="020B0604020202020204"/>
                  <a:cs typeface="Arial" panose="020B0604020202020204"/>
                  <a:sym typeface="Arial" panose="020B0604020202020204"/>
                </a:rPr>
                <a:t>multe</a:t>
              </a:r>
              <a:r>
                <a:rPr lang="vi-VN" sz="2000" kern="0">
                  <a:solidFill>
                    <a:schemeClr val="tx1"/>
                  </a:solidFill>
                  <a:highlight>
                    <a:srgbClr val="FFFFFF"/>
                  </a:highlight>
                  <a:latin typeface="Times New Roman" panose="02020603050405020304"/>
                  <a:ea typeface="Arial" panose="020B0604020202020204"/>
                  <a:cs typeface="Arial" panose="020B0604020202020204"/>
                  <a:sym typeface="Arial" panose="020B0604020202020204"/>
                </a:rPr>
                <a:t> </a:t>
              </a:r>
              <a:r>
                <a:rPr lang="vi-VN" sz="2000" kern="0" err="1">
                  <a:solidFill>
                    <a:schemeClr val="tx1"/>
                  </a:solidFill>
                  <a:highlight>
                    <a:srgbClr val="FFFFFF"/>
                  </a:highlight>
                  <a:latin typeface="Times New Roman" panose="02020603050405020304"/>
                  <a:ea typeface="Arial" panose="020B0604020202020204"/>
                  <a:cs typeface="Arial" panose="020B0604020202020204"/>
                  <a:sym typeface="Arial" panose="020B0604020202020204"/>
                </a:rPr>
                <a:t>ori</a:t>
              </a:r>
              <a:r>
                <a:rPr lang="vi-VN" sz="2000" kern="0">
                  <a:solidFill>
                    <a:schemeClr val="tx1"/>
                  </a:solidFill>
                  <a:highlight>
                    <a:srgbClr val="FFFFFF"/>
                  </a:highlight>
                  <a:latin typeface="Times New Roman" panose="02020603050405020304"/>
                  <a:ea typeface="Arial" panose="020B0604020202020204"/>
                  <a:cs typeface="Arial" panose="020B0604020202020204"/>
                  <a:sym typeface="Arial" panose="020B0604020202020204"/>
                </a:rPr>
                <a:t> </a:t>
              </a:r>
              <a:r>
                <a:rPr lang="vi-VN" sz="2000" kern="0" err="1">
                  <a:solidFill>
                    <a:schemeClr val="tx1"/>
                  </a:solidFill>
                  <a:highlight>
                    <a:srgbClr val="FFFFFF"/>
                  </a:highlight>
                  <a:latin typeface="Times New Roman" panose="02020603050405020304"/>
                  <a:ea typeface="Arial" panose="020B0604020202020204"/>
                  <a:cs typeface="Arial" panose="020B0604020202020204"/>
                  <a:sym typeface="Arial" panose="020B0604020202020204"/>
                </a:rPr>
                <a:t>dintr</a:t>
              </a:r>
              <a:r>
                <a:rPr lang="vi-VN" sz="2000" kern="0">
                  <a:solidFill>
                    <a:schemeClr val="tx1"/>
                  </a:solidFill>
                  <a:highlight>
                    <a:srgbClr val="FFFFFF"/>
                  </a:highlight>
                  <a:latin typeface="Times New Roman" panose="02020603050405020304"/>
                  <a:ea typeface="Arial" panose="020B0604020202020204"/>
                  <a:cs typeface="Arial" panose="020B0604020202020204"/>
                  <a:sym typeface="Arial" panose="020B0604020202020204"/>
                </a:rPr>
                <a:t>-o </a:t>
              </a:r>
              <a:r>
                <a:rPr lang="vi-VN" sz="2000" kern="0" err="1">
                  <a:solidFill>
                    <a:schemeClr val="tx1"/>
                  </a:solidFill>
                  <a:highlight>
                    <a:srgbClr val="FFFFFF"/>
                  </a:highlight>
                  <a:latin typeface="Times New Roman" panose="02020603050405020304"/>
                  <a:ea typeface="Arial" panose="020B0604020202020204"/>
                  <a:cs typeface="Arial" panose="020B0604020202020204"/>
                  <a:sym typeface="Arial" panose="020B0604020202020204"/>
                </a:rPr>
                <a:t>clasă</a:t>
              </a:r>
              <a:r>
                <a:rPr lang="vi-VN" sz="2000" kern="0">
                  <a:solidFill>
                    <a:schemeClr val="tx1"/>
                  </a:solidFill>
                  <a:highlight>
                    <a:srgbClr val="FFFFFF"/>
                  </a:highlight>
                  <a:latin typeface="Times New Roman" panose="02020603050405020304"/>
                  <a:ea typeface="Arial" panose="020B0604020202020204"/>
                  <a:cs typeface="Arial" panose="020B0604020202020204"/>
                  <a:sym typeface="Arial" panose="020B0604020202020204"/>
                </a:rPr>
                <a:t> de </a:t>
              </a:r>
              <a:r>
                <a:rPr lang="vi-VN" sz="2000" kern="0" err="1">
                  <a:solidFill>
                    <a:schemeClr val="tx1"/>
                  </a:solidFill>
                  <a:highlight>
                    <a:srgbClr val="FFFFFF"/>
                  </a:highlight>
                  <a:latin typeface="Times New Roman" panose="02020603050405020304"/>
                  <a:ea typeface="Arial" panose="020B0604020202020204"/>
                  <a:cs typeface="Arial" panose="020B0604020202020204"/>
                  <a:sym typeface="Arial" panose="020B0604020202020204"/>
                </a:rPr>
                <a:t>bază</a:t>
              </a:r>
              <a:r>
                <a:rPr lang="vi-VN" sz="2000" kern="0">
                  <a:solidFill>
                    <a:schemeClr val="tx1"/>
                  </a:solidFill>
                  <a:highlight>
                    <a:srgbClr val="FFFFFF"/>
                  </a:highlight>
                  <a:latin typeface="Times New Roman" panose="02020603050405020304"/>
                  <a:ea typeface="Arial" panose="020B0604020202020204"/>
                  <a:cs typeface="Arial" panose="020B0604020202020204"/>
                  <a:sym typeface="Arial" panose="020B0604020202020204"/>
                </a:rPr>
                <a:t> (</a:t>
              </a:r>
              <a:r>
                <a:rPr lang="vi-VN" sz="2000" kern="0" err="1">
                  <a:solidFill>
                    <a:schemeClr val="tx1"/>
                  </a:solidFill>
                  <a:highlight>
                    <a:srgbClr val="FFFFFF"/>
                  </a:highlight>
                  <a:latin typeface="Times New Roman" panose="02020603050405020304"/>
                  <a:ea typeface="Arial" panose="020B0604020202020204"/>
                  <a:cs typeface="Arial" panose="020B0604020202020204"/>
                  <a:sym typeface="Arial" panose="020B0604020202020204"/>
                </a:rPr>
                <a:t>fiecare</a:t>
              </a:r>
              <a:r>
                <a:rPr lang="vi-VN" sz="2000" kern="0">
                  <a:solidFill>
                    <a:schemeClr val="tx1"/>
                  </a:solidFill>
                  <a:highlight>
                    <a:srgbClr val="FFFFFF"/>
                  </a:highlight>
                  <a:latin typeface="Times New Roman" panose="02020603050405020304"/>
                  <a:ea typeface="Arial" panose="020B0604020202020204"/>
                  <a:cs typeface="Arial" panose="020B0604020202020204"/>
                  <a:sym typeface="Arial" panose="020B0604020202020204"/>
                </a:rPr>
                <a:t> </a:t>
              </a:r>
              <a:r>
                <a:rPr lang="vi-VN" sz="2000" kern="0" err="1">
                  <a:solidFill>
                    <a:schemeClr val="tx1"/>
                  </a:solidFill>
                  <a:highlight>
                    <a:srgbClr val="FFFFFF"/>
                  </a:highlight>
                  <a:latin typeface="Times New Roman" panose="02020603050405020304"/>
                  <a:ea typeface="Arial" panose="020B0604020202020204"/>
                  <a:cs typeface="Arial" panose="020B0604020202020204"/>
                  <a:sym typeface="Arial" panose="020B0604020202020204"/>
                </a:rPr>
                <a:t>moștenire</a:t>
              </a:r>
              <a:r>
                <a:rPr lang="vi-VN" sz="2000" kern="0">
                  <a:solidFill>
                    <a:schemeClr val="tx1"/>
                  </a:solidFill>
                  <a:highlight>
                    <a:srgbClr val="FFFFFF"/>
                  </a:highlight>
                  <a:latin typeface="Times New Roman" panose="02020603050405020304"/>
                  <a:ea typeface="Arial" panose="020B0604020202020204"/>
                  <a:cs typeface="Arial" panose="020B0604020202020204"/>
                  <a:sym typeface="Arial" panose="020B0604020202020204"/>
                </a:rPr>
                <a:t> </a:t>
              </a:r>
              <a:r>
                <a:rPr lang="vi-VN" sz="2000" kern="0" err="1">
                  <a:solidFill>
                    <a:schemeClr val="tx1"/>
                  </a:solidFill>
                  <a:highlight>
                    <a:srgbClr val="FFFFFF"/>
                  </a:highlight>
                  <a:latin typeface="Times New Roman" panose="02020603050405020304"/>
                  <a:ea typeface="Arial" panose="020B0604020202020204"/>
                  <a:cs typeface="Arial" panose="020B0604020202020204"/>
                  <a:sym typeface="Arial" panose="020B0604020202020204"/>
                </a:rPr>
                <a:t>trebuie</a:t>
              </a:r>
              <a:r>
                <a:rPr lang="vi-VN" sz="2000" kern="0">
                  <a:solidFill>
                    <a:schemeClr val="tx1"/>
                  </a:solidFill>
                  <a:highlight>
                    <a:srgbClr val="FFFFFF"/>
                  </a:highlight>
                  <a:latin typeface="Times New Roman" panose="02020603050405020304"/>
                  <a:ea typeface="Arial" panose="020B0604020202020204"/>
                  <a:cs typeface="Arial" panose="020B0604020202020204"/>
                  <a:sym typeface="Arial" panose="020B0604020202020204"/>
                </a:rPr>
                <a:t> </a:t>
              </a:r>
              <a:r>
                <a:rPr lang="vi-VN" sz="2000" kern="0" err="1">
                  <a:solidFill>
                    <a:schemeClr val="tx1"/>
                  </a:solidFill>
                  <a:highlight>
                    <a:srgbClr val="FFFFFF"/>
                  </a:highlight>
                  <a:latin typeface="Times New Roman" panose="02020603050405020304"/>
                  <a:ea typeface="Arial" panose="020B0604020202020204"/>
                  <a:cs typeface="Arial" panose="020B0604020202020204"/>
                  <a:sym typeface="Arial" panose="020B0604020202020204"/>
                </a:rPr>
                <a:t>să</a:t>
              </a:r>
              <a:r>
                <a:rPr lang="vi-VN" sz="2000" kern="0">
                  <a:solidFill>
                    <a:schemeClr val="tx1"/>
                  </a:solidFill>
                  <a:highlight>
                    <a:srgbClr val="FFFFFF"/>
                  </a:highlight>
                  <a:latin typeface="Times New Roman" panose="02020603050405020304"/>
                  <a:ea typeface="Arial" panose="020B0604020202020204"/>
                  <a:cs typeface="Arial" panose="020B0604020202020204"/>
                  <a:sym typeface="Arial" panose="020B0604020202020204"/>
                </a:rPr>
                <a:t> </a:t>
              </a:r>
              <a:r>
                <a:rPr lang="vi-VN" sz="2000" kern="0" err="1">
                  <a:solidFill>
                    <a:schemeClr val="tx1"/>
                  </a:solidFill>
                  <a:highlight>
                    <a:srgbClr val="FFFFFF"/>
                  </a:highlight>
                  <a:latin typeface="Times New Roman" panose="02020603050405020304"/>
                  <a:ea typeface="Arial" panose="020B0604020202020204"/>
                  <a:cs typeface="Arial" panose="020B0604020202020204"/>
                  <a:sym typeface="Arial" panose="020B0604020202020204"/>
                </a:rPr>
                <a:t>fie</a:t>
              </a:r>
              <a:r>
                <a:rPr lang="vi-VN" sz="2000" kern="0">
                  <a:solidFill>
                    <a:schemeClr val="tx1"/>
                  </a:solidFill>
                  <a:highlight>
                    <a:srgbClr val="FFFFFF"/>
                  </a:highlight>
                  <a:latin typeface="Times New Roman" panose="02020603050405020304"/>
                  <a:ea typeface="Arial" panose="020B0604020202020204"/>
                  <a:cs typeface="Arial" panose="020B0604020202020204"/>
                  <a:sym typeface="Arial" panose="020B0604020202020204"/>
                </a:rPr>
                <a:t> </a:t>
              </a:r>
              <a:r>
                <a:rPr lang="vi-VN" sz="2000" kern="0" err="1">
                  <a:solidFill>
                    <a:schemeClr val="tx1"/>
                  </a:solidFill>
                  <a:highlight>
                    <a:srgbClr val="FFFFFF"/>
                  </a:highlight>
                  <a:latin typeface="Times New Roman" panose="02020603050405020304"/>
                  <a:ea typeface="Arial" panose="020B0604020202020204"/>
                  <a:cs typeface="Arial" panose="020B0604020202020204"/>
                  <a:sym typeface="Arial" panose="020B0604020202020204"/>
                </a:rPr>
                <a:t>virtuală</a:t>
              </a:r>
              <a:r>
                <a:rPr lang="vi-VN" sz="2000" kern="0">
                  <a:solidFill>
                    <a:schemeClr val="tx1"/>
                  </a:solidFill>
                  <a:highlight>
                    <a:srgbClr val="FFFFFF"/>
                  </a:highlight>
                  <a:latin typeface="Times New Roman" panose="02020603050405020304"/>
                  <a:ea typeface="Arial" panose="020B0604020202020204"/>
                  <a:cs typeface="Arial" panose="020B0604020202020204"/>
                  <a:sym typeface="Arial" panose="020B0604020202020204"/>
                </a:rPr>
                <a:t>) </a:t>
              </a:r>
              <a:r>
                <a:rPr lang="vi-VN" sz="2000" kern="0" err="1">
                  <a:solidFill>
                    <a:schemeClr val="tx1"/>
                  </a:solidFill>
                  <a:highlight>
                    <a:srgbClr val="FFFFFF"/>
                  </a:highlight>
                  <a:latin typeface="Times New Roman" panose="02020603050405020304"/>
                  <a:ea typeface="Arial" panose="020B0604020202020204"/>
                  <a:cs typeface="Arial" panose="020B0604020202020204"/>
                  <a:sym typeface="Arial" panose="020B0604020202020204"/>
                </a:rPr>
                <a:t>atunci</a:t>
              </a:r>
              <a:r>
                <a:rPr lang="vi-VN" sz="2000" kern="0">
                  <a:solidFill>
                    <a:schemeClr val="tx1"/>
                  </a:solidFill>
                  <a:highlight>
                    <a:srgbClr val="FFFFFF"/>
                  </a:highlight>
                  <a:latin typeface="Times New Roman" panose="02020603050405020304"/>
                  <a:ea typeface="Arial" panose="020B0604020202020204"/>
                  <a:cs typeface="Arial" panose="020B0604020202020204"/>
                  <a:sym typeface="Arial" panose="020B0604020202020204"/>
                </a:rPr>
                <a:t> </a:t>
              </a:r>
              <a:r>
                <a:rPr lang="vi-VN" sz="2000" kern="0" err="1">
                  <a:solidFill>
                    <a:schemeClr val="tx1"/>
                  </a:solidFill>
                  <a:highlight>
                    <a:srgbClr val="FFFFFF"/>
                  </a:highlight>
                  <a:latin typeface="Times New Roman" panose="02020603050405020304"/>
                  <a:ea typeface="Arial" panose="020B0604020202020204"/>
                  <a:cs typeface="Arial" panose="020B0604020202020204"/>
                  <a:sym typeface="Arial" panose="020B0604020202020204"/>
                </a:rPr>
                <a:t>compilatorul</a:t>
              </a:r>
              <a:r>
                <a:rPr lang="vi-VN" sz="2000" kern="0">
                  <a:solidFill>
                    <a:schemeClr val="tx1"/>
                  </a:solidFill>
                  <a:highlight>
                    <a:srgbClr val="FFFFFF"/>
                  </a:highlight>
                  <a:latin typeface="Times New Roman" panose="02020603050405020304"/>
                  <a:ea typeface="Arial" panose="020B0604020202020204"/>
                  <a:cs typeface="Arial" panose="020B0604020202020204"/>
                  <a:sym typeface="Arial" panose="020B0604020202020204"/>
                </a:rPr>
                <a:t> </a:t>
              </a:r>
              <a:r>
                <a:rPr lang="vi-VN" sz="2000" kern="0" err="1">
                  <a:solidFill>
                    <a:schemeClr val="tx1"/>
                  </a:solidFill>
                  <a:highlight>
                    <a:srgbClr val="FFFFFF"/>
                  </a:highlight>
                  <a:latin typeface="Times New Roman" panose="02020603050405020304"/>
                  <a:ea typeface="Arial" panose="020B0604020202020204"/>
                  <a:cs typeface="Arial" panose="020B0604020202020204"/>
                  <a:sym typeface="Arial" panose="020B0604020202020204"/>
                </a:rPr>
                <a:t>alocă</a:t>
              </a:r>
              <a:r>
                <a:rPr lang="vi-VN" sz="2000" kern="0">
                  <a:solidFill>
                    <a:schemeClr val="tx1"/>
                  </a:solidFill>
                  <a:highlight>
                    <a:srgbClr val="FFFFFF"/>
                  </a:highlight>
                  <a:latin typeface="Times New Roman" panose="02020603050405020304"/>
                  <a:ea typeface="Arial" panose="020B0604020202020204"/>
                  <a:cs typeface="Arial" panose="020B0604020202020204"/>
                  <a:sym typeface="Arial" panose="020B0604020202020204"/>
                </a:rPr>
                <a:t> </a:t>
              </a:r>
              <a:r>
                <a:rPr lang="vi-VN" sz="2000" kern="0" err="1">
                  <a:solidFill>
                    <a:schemeClr val="tx1"/>
                  </a:solidFill>
                  <a:highlight>
                    <a:srgbClr val="FFFFFF"/>
                  </a:highlight>
                  <a:latin typeface="Times New Roman" panose="02020603050405020304"/>
                  <a:ea typeface="Arial" panose="020B0604020202020204"/>
                  <a:cs typeface="Arial" panose="020B0604020202020204"/>
                  <a:sym typeface="Arial" panose="020B0604020202020204"/>
                </a:rPr>
                <a:t>spațiu</a:t>
              </a:r>
              <a:r>
                <a:rPr lang="vi-VN" sz="2000" kern="0">
                  <a:solidFill>
                    <a:schemeClr val="tx1"/>
                  </a:solidFill>
                  <a:highlight>
                    <a:srgbClr val="FFFFFF"/>
                  </a:highlight>
                  <a:latin typeface="Times New Roman" panose="02020603050405020304"/>
                  <a:ea typeface="Arial" panose="020B0604020202020204"/>
                  <a:cs typeface="Arial" panose="020B0604020202020204"/>
                  <a:sym typeface="Arial" panose="020B0604020202020204"/>
                </a:rPr>
                <a:t> </a:t>
              </a:r>
              <a:r>
                <a:rPr lang="vi-VN" sz="2000" kern="0" err="1">
                  <a:solidFill>
                    <a:schemeClr val="tx1"/>
                  </a:solidFill>
                  <a:highlight>
                    <a:srgbClr val="FFFFFF"/>
                  </a:highlight>
                  <a:latin typeface="Times New Roman" panose="02020603050405020304"/>
                  <a:ea typeface="Arial" panose="020B0604020202020204"/>
                  <a:cs typeface="Arial" panose="020B0604020202020204"/>
                  <a:sym typeface="Arial" panose="020B0604020202020204"/>
                </a:rPr>
                <a:t>pentru</a:t>
              </a:r>
              <a:r>
                <a:rPr lang="vi-VN" sz="2000" kern="0">
                  <a:solidFill>
                    <a:schemeClr val="tx1"/>
                  </a:solidFill>
                  <a:highlight>
                    <a:srgbClr val="FFFFFF"/>
                  </a:highlight>
                  <a:latin typeface="Times New Roman" panose="02020603050405020304"/>
                  <a:ea typeface="Arial" panose="020B0604020202020204"/>
                  <a:cs typeface="Arial" panose="020B0604020202020204"/>
                  <a:sym typeface="Arial" panose="020B0604020202020204"/>
                </a:rPr>
                <a:t> o </a:t>
              </a:r>
              <a:r>
                <a:rPr lang="vi-VN" sz="2000" kern="0" err="1">
                  <a:solidFill>
                    <a:schemeClr val="tx1"/>
                  </a:solidFill>
                  <a:highlight>
                    <a:srgbClr val="FFFFFF"/>
                  </a:highlight>
                  <a:latin typeface="Times New Roman" panose="02020603050405020304"/>
                  <a:ea typeface="Arial" panose="020B0604020202020204"/>
                  <a:cs typeface="Arial" panose="020B0604020202020204"/>
                  <a:sym typeface="Arial" panose="020B0604020202020204"/>
                </a:rPr>
                <a:t>singură</a:t>
              </a:r>
              <a:r>
                <a:rPr lang="vi-VN" sz="2000" kern="0">
                  <a:solidFill>
                    <a:schemeClr val="tx1"/>
                  </a:solidFill>
                  <a:highlight>
                    <a:srgbClr val="FFFFFF"/>
                  </a:highlight>
                  <a:latin typeface="Times New Roman" panose="02020603050405020304"/>
                  <a:ea typeface="Arial" panose="020B0604020202020204"/>
                  <a:cs typeface="Arial" panose="020B0604020202020204"/>
                  <a:sym typeface="Arial" panose="020B0604020202020204"/>
                </a:rPr>
                <a:t> </a:t>
              </a:r>
              <a:r>
                <a:rPr lang="vi-VN" sz="2000" kern="0" err="1">
                  <a:solidFill>
                    <a:schemeClr val="tx1"/>
                  </a:solidFill>
                  <a:highlight>
                    <a:srgbClr val="FFFFFF"/>
                  </a:highlight>
                  <a:latin typeface="Times New Roman" panose="02020603050405020304"/>
                  <a:ea typeface="Arial" panose="020B0604020202020204"/>
                  <a:cs typeface="Arial" panose="020B0604020202020204"/>
                  <a:sym typeface="Arial" panose="020B0604020202020204"/>
                </a:rPr>
                <a:t>copie</a:t>
              </a:r>
              <a:r>
                <a:rPr lang="vi-VN" sz="2000" kern="0">
                  <a:solidFill>
                    <a:schemeClr val="tx1"/>
                  </a:solidFill>
                  <a:highlight>
                    <a:srgbClr val="FFFFFF"/>
                  </a:highlight>
                  <a:latin typeface="Times New Roman" panose="02020603050405020304"/>
                  <a:ea typeface="Arial" panose="020B0604020202020204"/>
                  <a:cs typeface="Arial" panose="020B0604020202020204"/>
                  <a:sym typeface="Arial" panose="020B0604020202020204"/>
                </a:rPr>
                <a:t>;</a:t>
              </a:r>
              <a:endParaRPr lang="vi-VN" sz="2000" kern="0">
                <a:solidFill>
                  <a:schemeClr val="tx1"/>
                </a:solidFill>
                <a:highlight>
                  <a:srgbClr val="FFFFFF"/>
                </a:highlight>
                <a:latin typeface="Times New Roman" panose="02020603050405020304"/>
                <a:ea typeface="Arial" panose="020B0604020202020204"/>
                <a:cs typeface="Arial" panose="020B0604020202020204"/>
              </a:endParaRPr>
            </a:p>
            <a:p>
              <a:pPr marL="342900" indent="-342900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 pitchFamily="34" charset="0"/>
                <a:buChar char="•"/>
                <a:defRPr/>
              </a:pPr>
              <a:r>
                <a:rPr lang="vi-VN" sz="2000" kern="0" err="1">
                  <a:solidFill>
                    <a:schemeClr val="tx1"/>
                  </a:solidFill>
                  <a:highlight>
                    <a:srgbClr val="FFFFFF"/>
                  </a:highlight>
                  <a:latin typeface="Times New Roman" panose="02020603050405020304"/>
                  <a:ea typeface="Arial" panose="020B0604020202020204"/>
                  <a:cs typeface="Arial" panose="020B0604020202020204"/>
                  <a:sym typeface="Arial" panose="020B0604020202020204"/>
                </a:rPr>
                <a:t>În</a:t>
              </a:r>
              <a:r>
                <a:rPr lang="vi-VN" sz="2000" kern="0">
                  <a:solidFill>
                    <a:schemeClr val="tx1"/>
                  </a:solidFill>
                  <a:highlight>
                    <a:srgbClr val="FFFFFF"/>
                  </a:highlight>
                  <a:latin typeface="Times New Roman" panose="02020603050405020304"/>
                  <a:ea typeface="Arial" panose="020B0604020202020204"/>
                  <a:cs typeface="Arial" panose="020B0604020202020204"/>
                  <a:sym typeface="Arial" panose="020B0604020202020204"/>
                </a:rPr>
                <a:t> </a:t>
              </a:r>
              <a:r>
                <a:rPr lang="vi-VN" sz="2000" kern="0" err="1">
                  <a:solidFill>
                    <a:schemeClr val="tx1"/>
                  </a:solidFill>
                  <a:highlight>
                    <a:srgbClr val="FFFFFF"/>
                  </a:highlight>
                  <a:latin typeface="Times New Roman" panose="02020603050405020304"/>
                  <a:ea typeface="Arial" panose="020B0604020202020204"/>
                  <a:cs typeface="Arial" panose="020B0604020202020204"/>
                  <a:sym typeface="Arial" panose="020B0604020202020204"/>
                </a:rPr>
                <a:t>clasele</a:t>
              </a:r>
              <a:r>
                <a:rPr lang="vi-VN" sz="2000" kern="0">
                  <a:solidFill>
                    <a:schemeClr val="tx1"/>
                  </a:solidFill>
                  <a:highlight>
                    <a:srgbClr val="FFFFFF"/>
                  </a:highlight>
                  <a:latin typeface="Times New Roman" panose="02020603050405020304"/>
                  <a:ea typeface="Arial" panose="020B0604020202020204"/>
                  <a:cs typeface="Arial" panose="020B0604020202020204"/>
                  <a:sym typeface="Arial" panose="020B0604020202020204"/>
                </a:rPr>
                <a:t> derived1 </a:t>
              </a:r>
              <a:r>
                <a:rPr lang="vi-VN" sz="2000" kern="0" err="1">
                  <a:solidFill>
                    <a:schemeClr val="tx1"/>
                  </a:solidFill>
                  <a:highlight>
                    <a:srgbClr val="FFFFFF"/>
                  </a:highlight>
                  <a:latin typeface="Times New Roman" panose="02020603050405020304"/>
                  <a:ea typeface="Arial" panose="020B0604020202020204"/>
                  <a:cs typeface="Arial" panose="020B0604020202020204"/>
                  <a:sym typeface="Arial" panose="020B0604020202020204"/>
                </a:rPr>
                <a:t>și</a:t>
              </a:r>
              <a:r>
                <a:rPr lang="vi-VN" sz="2000" kern="0">
                  <a:solidFill>
                    <a:schemeClr val="tx1"/>
                  </a:solidFill>
                  <a:highlight>
                    <a:srgbClr val="FFFFFF"/>
                  </a:highlight>
                  <a:latin typeface="Times New Roman" panose="02020603050405020304"/>
                  <a:ea typeface="Arial" panose="020B0604020202020204"/>
                  <a:cs typeface="Arial" panose="020B0604020202020204"/>
                  <a:sym typeface="Arial" panose="020B0604020202020204"/>
                </a:rPr>
                <a:t> 2 </a:t>
              </a:r>
              <a:r>
                <a:rPr lang="vi-VN" sz="2000" kern="0" err="1">
                  <a:solidFill>
                    <a:schemeClr val="tx1"/>
                  </a:solidFill>
                  <a:highlight>
                    <a:srgbClr val="FFFFFF"/>
                  </a:highlight>
                  <a:latin typeface="Times New Roman" panose="02020603050405020304"/>
                  <a:ea typeface="Arial" panose="020B0604020202020204"/>
                  <a:cs typeface="Arial" panose="020B0604020202020204"/>
                  <a:sym typeface="Arial" panose="020B0604020202020204"/>
                </a:rPr>
                <a:t>moștenirea</a:t>
              </a:r>
              <a:r>
                <a:rPr lang="vi-VN" sz="2000" kern="0">
                  <a:solidFill>
                    <a:schemeClr val="tx1"/>
                  </a:solidFill>
                  <a:highlight>
                    <a:srgbClr val="FFFFFF"/>
                  </a:highlight>
                  <a:latin typeface="Times New Roman" panose="02020603050405020304"/>
                  <a:ea typeface="Arial" panose="020B0604020202020204"/>
                  <a:cs typeface="Arial" panose="020B0604020202020204"/>
                  <a:sym typeface="Arial" panose="020B0604020202020204"/>
                </a:rPr>
                <a:t> e la </a:t>
              </a:r>
              <a:r>
                <a:rPr lang="vi-VN" sz="2000" kern="0" err="1">
                  <a:solidFill>
                    <a:schemeClr val="tx1"/>
                  </a:solidFill>
                  <a:highlight>
                    <a:srgbClr val="FFFFFF"/>
                  </a:highlight>
                  <a:latin typeface="Times New Roman" panose="02020603050405020304"/>
                  <a:ea typeface="Arial" panose="020B0604020202020204"/>
                  <a:cs typeface="Arial" panose="020B0604020202020204"/>
                  <a:sym typeface="Arial" panose="020B0604020202020204"/>
                </a:rPr>
                <a:t>fel</a:t>
              </a:r>
              <a:r>
                <a:rPr lang="vi-VN" sz="2000" kern="0">
                  <a:solidFill>
                    <a:schemeClr val="tx1"/>
                  </a:solidFill>
                  <a:highlight>
                    <a:srgbClr val="FFFFFF"/>
                  </a:highlight>
                  <a:latin typeface="Times New Roman" panose="02020603050405020304"/>
                  <a:ea typeface="Arial" panose="020B0604020202020204"/>
                  <a:cs typeface="Arial" panose="020B0604020202020204"/>
                  <a:sym typeface="Arial" panose="020B0604020202020204"/>
                </a:rPr>
                <a:t> ca mai </a:t>
              </a:r>
              <a:r>
                <a:rPr lang="vi-VN" sz="2000" kern="0" err="1">
                  <a:solidFill>
                    <a:schemeClr val="tx1"/>
                  </a:solidFill>
                  <a:highlight>
                    <a:srgbClr val="FFFFFF"/>
                  </a:highlight>
                  <a:latin typeface="Times New Roman" panose="02020603050405020304"/>
                  <a:ea typeface="Arial" panose="020B0604020202020204"/>
                  <a:cs typeface="Arial" panose="020B0604020202020204"/>
                  <a:sym typeface="Arial" panose="020B0604020202020204"/>
                </a:rPr>
                <a:t>înainte</a:t>
              </a:r>
              <a:r>
                <a:rPr lang="vi-VN" sz="2000" kern="0">
                  <a:solidFill>
                    <a:schemeClr val="tx1"/>
                  </a:solidFill>
                  <a:highlight>
                    <a:srgbClr val="FFFFFF"/>
                  </a:highlight>
                  <a:latin typeface="Times New Roman" panose="02020603050405020304"/>
                  <a:ea typeface="Arial" panose="020B0604020202020204"/>
                  <a:cs typeface="Arial" panose="020B0604020202020204"/>
                  <a:sym typeface="Arial" panose="020B0604020202020204"/>
                </a:rPr>
                <a:t> (</a:t>
              </a:r>
              <a:r>
                <a:rPr lang="vi-VN" sz="2000" kern="0" err="1">
                  <a:solidFill>
                    <a:schemeClr val="tx1"/>
                  </a:solidFill>
                  <a:highlight>
                    <a:srgbClr val="FFFFFF"/>
                  </a:highlight>
                  <a:latin typeface="Times New Roman" panose="02020603050405020304"/>
                  <a:ea typeface="Arial" panose="020B0604020202020204"/>
                  <a:cs typeface="Arial" panose="020B0604020202020204"/>
                  <a:sym typeface="Arial" panose="020B0604020202020204"/>
                </a:rPr>
                <a:t>niciun</a:t>
              </a:r>
              <a:r>
                <a:rPr lang="vi-VN" sz="2000" kern="0">
                  <a:solidFill>
                    <a:schemeClr val="tx1"/>
                  </a:solidFill>
                  <a:highlight>
                    <a:srgbClr val="FFFFFF"/>
                  </a:highlight>
                  <a:latin typeface="Times New Roman" panose="02020603050405020304"/>
                  <a:ea typeface="Arial" panose="020B0604020202020204"/>
                  <a:cs typeface="Arial" panose="020B0604020202020204"/>
                  <a:sym typeface="Arial" panose="020B0604020202020204"/>
                </a:rPr>
                <a:t> </a:t>
              </a:r>
              <a:r>
                <a:rPr lang="vi-VN" sz="2000" kern="0" err="1">
                  <a:solidFill>
                    <a:schemeClr val="tx1"/>
                  </a:solidFill>
                  <a:highlight>
                    <a:srgbClr val="FFFFFF"/>
                  </a:highlight>
                  <a:latin typeface="Times New Roman" panose="02020603050405020304"/>
                  <a:ea typeface="Arial" panose="020B0604020202020204"/>
                  <a:cs typeface="Arial" panose="020B0604020202020204"/>
                  <a:sym typeface="Arial" panose="020B0604020202020204"/>
                </a:rPr>
                <a:t>efect</a:t>
              </a:r>
              <a:r>
                <a:rPr lang="vi-VN" sz="2000" kern="0">
                  <a:solidFill>
                    <a:schemeClr val="tx1"/>
                  </a:solidFill>
                  <a:highlight>
                    <a:srgbClr val="FFFFFF"/>
                  </a:highlight>
                  <a:latin typeface="Times New Roman" panose="02020603050405020304"/>
                  <a:ea typeface="Arial" panose="020B0604020202020204"/>
                  <a:cs typeface="Arial" panose="020B0604020202020204"/>
                  <a:sym typeface="Arial" panose="020B0604020202020204"/>
                </a:rPr>
                <a:t> </a:t>
              </a:r>
              <a:r>
                <a:rPr lang="vi-VN" sz="2000" kern="0" err="1">
                  <a:solidFill>
                    <a:schemeClr val="tx1"/>
                  </a:solidFill>
                  <a:highlight>
                    <a:srgbClr val="FFFFFF"/>
                  </a:highlight>
                  <a:latin typeface="Times New Roman" panose="02020603050405020304"/>
                  <a:ea typeface="Arial" panose="020B0604020202020204"/>
                  <a:cs typeface="Arial" panose="020B0604020202020204"/>
                  <a:sym typeface="Arial" panose="020B0604020202020204"/>
                </a:rPr>
                <a:t>pentru</a:t>
              </a:r>
              <a:r>
                <a:rPr lang="vi-VN" sz="2000" kern="0">
                  <a:solidFill>
                    <a:schemeClr val="tx1"/>
                  </a:solidFill>
                  <a:highlight>
                    <a:srgbClr val="FFFFFF"/>
                  </a:highlight>
                  <a:latin typeface="Times New Roman" panose="02020603050405020304"/>
                  <a:ea typeface="Arial" panose="020B0604020202020204"/>
                  <a:cs typeface="Arial" panose="020B0604020202020204"/>
                  <a:sym typeface="Arial" panose="020B0604020202020204"/>
                </a:rPr>
                <a:t> </a:t>
              </a:r>
              <a:r>
                <a:rPr lang="vi-VN" sz="2000" kern="0" err="1">
                  <a:solidFill>
                    <a:schemeClr val="tx1"/>
                  </a:solidFill>
                  <a:highlight>
                    <a:srgbClr val="FFFFFF"/>
                  </a:highlight>
                  <a:latin typeface="Times New Roman" panose="02020603050405020304"/>
                  <a:ea typeface="Arial" panose="020B0604020202020204"/>
                  <a:cs typeface="Arial" panose="020B0604020202020204"/>
                  <a:sym typeface="Arial" panose="020B0604020202020204"/>
                </a:rPr>
                <a:t>virtual</a:t>
              </a:r>
              <a:r>
                <a:rPr lang="vi-VN" sz="2000" kern="0">
                  <a:solidFill>
                    <a:schemeClr val="tx1"/>
                  </a:solidFill>
                  <a:highlight>
                    <a:srgbClr val="FFFFFF"/>
                  </a:highlight>
                  <a:latin typeface="Times New Roman" panose="02020603050405020304"/>
                  <a:ea typeface="Arial" panose="020B0604020202020204"/>
                  <a:cs typeface="Arial" panose="020B0604020202020204"/>
                  <a:sym typeface="Arial" panose="020B0604020202020204"/>
                </a:rPr>
                <a:t> </a:t>
              </a:r>
              <a:r>
                <a:rPr lang="vi-VN" sz="2000" kern="0" err="1">
                  <a:solidFill>
                    <a:schemeClr val="tx1"/>
                  </a:solidFill>
                  <a:highlight>
                    <a:srgbClr val="FFFFFF"/>
                  </a:highlight>
                  <a:latin typeface="Times New Roman" panose="02020603050405020304"/>
                  <a:ea typeface="Arial" panose="020B0604020202020204"/>
                  <a:cs typeface="Arial" panose="020B0604020202020204"/>
                  <a:sym typeface="Arial" panose="020B0604020202020204"/>
                </a:rPr>
                <a:t>în</a:t>
              </a:r>
              <a:r>
                <a:rPr lang="vi-VN" sz="2000" kern="0">
                  <a:solidFill>
                    <a:schemeClr val="tx1"/>
                  </a:solidFill>
                  <a:highlight>
                    <a:srgbClr val="FFFFFF"/>
                  </a:highlight>
                  <a:latin typeface="Times New Roman" panose="02020603050405020304"/>
                  <a:ea typeface="Arial" panose="020B0604020202020204"/>
                  <a:cs typeface="Arial" panose="020B0604020202020204"/>
                  <a:sym typeface="Arial" panose="020B0604020202020204"/>
                </a:rPr>
                <a:t> </a:t>
              </a:r>
              <a:r>
                <a:rPr lang="vi-VN" sz="2000" kern="0" err="1">
                  <a:solidFill>
                    <a:schemeClr val="tx1"/>
                  </a:solidFill>
                  <a:highlight>
                    <a:srgbClr val="FFFFFF"/>
                  </a:highlight>
                  <a:latin typeface="Times New Roman" panose="02020603050405020304"/>
                  <a:ea typeface="Arial" panose="020B0604020202020204"/>
                  <a:cs typeface="Arial" panose="020B0604020202020204"/>
                  <a:sym typeface="Arial" panose="020B0604020202020204"/>
                </a:rPr>
                <a:t>acel</a:t>
              </a:r>
              <a:r>
                <a:rPr lang="vi-VN" sz="2000" kern="0">
                  <a:solidFill>
                    <a:schemeClr val="tx1"/>
                  </a:solidFill>
                  <a:highlight>
                    <a:srgbClr val="FFFFFF"/>
                  </a:highlight>
                  <a:latin typeface="Times New Roman" panose="02020603050405020304"/>
                  <a:ea typeface="Arial" panose="020B0604020202020204"/>
                  <a:cs typeface="Arial" panose="020B0604020202020204"/>
                  <a:sym typeface="Arial" panose="020B0604020202020204"/>
                </a:rPr>
                <a:t> </a:t>
              </a:r>
              <a:r>
                <a:rPr lang="vi-VN" sz="2000" kern="0" err="1">
                  <a:solidFill>
                    <a:schemeClr val="tx1"/>
                  </a:solidFill>
                  <a:highlight>
                    <a:srgbClr val="FFFFFF"/>
                  </a:highlight>
                  <a:latin typeface="Times New Roman" panose="02020603050405020304"/>
                  <a:ea typeface="Arial" panose="020B0604020202020204"/>
                  <a:cs typeface="Arial" panose="020B0604020202020204"/>
                  <a:sym typeface="Arial" panose="020B0604020202020204"/>
                </a:rPr>
                <a:t>caz</a:t>
              </a:r>
              <a:r>
                <a:rPr lang="vi-VN" sz="2000" kern="0">
                  <a:solidFill>
                    <a:schemeClr val="tx1"/>
                  </a:solidFill>
                  <a:highlight>
                    <a:srgbClr val="FFFFFF"/>
                  </a:highlight>
                  <a:latin typeface="Times New Roman" panose="02020603050405020304"/>
                  <a:ea typeface="Arial" panose="020B0604020202020204"/>
                  <a:cs typeface="Arial" panose="020B0604020202020204"/>
                  <a:sym typeface="Arial" panose="020B0604020202020204"/>
                </a:rPr>
                <a:t>)</a:t>
              </a:r>
              <a:endParaRPr lang="vi-VN" sz="2000" kern="0">
                <a:solidFill>
                  <a:schemeClr val="tx1"/>
                </a:solidFill>
                <a:highlight>
                  <a:srgbClr val="FFFFFF"/>
                </a:highlight>
                <a:latin typeface="Times New Roman" panose="02020603050405020304"/>
                <a:ea typeface="Arial" panose="020B0604020202020204"/>
                <a:cs typeface="Arial" panose="020B0604020202020204"/>
              </a:endParaRPr>
            </a:p>
            <a:p>
              <a:pPr marL="342900" indent="-34290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 pitchFamily="34" charset="0"/>
                <a:buChar char="•"/>
                <a:defRPr/>
              </a:pPr>
              <a:r>
                <a:rPr lang="vi-VN" sz="2000" kern="0" err="1">
                  <a:solidFill>
                    <a:schemeClr val="tx1"/>
                  </a:solidFill>
                  <a:highlight>
                    <a:srgbClr val="FFFFFF"/>
                  </a:highlight>
                  <a:latin typeface="Times New Roman" panose="02020603050405020304"/>
                  <a:ea typeface="Arial" panose="020B0604020202020204"/>
                  <a:cs typeface="Arial" panose="020B0604020202020204"/>
                </a:rPr>
                <a:t>Dar</a:t>
              </a:r>
              <a:r>
                <a:rPr lang="vi-VN" sz="2000" kern="0">
                  <a:solidFill>
                    <a:schemeClr val="tx1"/>
                  </a:solidFill>
                  <a:highlight>
                    <a:srgbClr val="FFFFFF"/>
                  </a:highlight>
                  <a:latin typeface="Times New Roman" panose="02020603050405020304"/>
                  <a:ea typeface="Arial" panose="020B0604020202020204"/>
                  <a:cs typeface="Arial" panose="020B0604020202020204"/>
                </a:rPr>
                <a:t>... </a:t>
              </a:r>
              <a:r>
                <a:rPr lang="vi-VN" sz="2000" kern="0" err="1">
                  <a:solidFill>
                    <a:schemeClr val="tx1"/>
                  </a:solidFill>
                  <a:highlight>
                    <a:srgbClr val="FFFFFF"/>
                  </a:highlight>
                  <a:latin typeface="Times New Roman" panose="02020603050405020304"/>
                  <a:ea typeface="Arial" panose="020B0604020202020204"/>
                  <a:cs typeface="Arial" panose="020B0604020202020204"/>
                </a:rPr>
                <a:t>fiecare</a:t>
              </a:r>
              <a:r>
                <a:rPr lang="vi-VN" sz="2000" kern="0">
                  <a:solidFill>
                    <a:schemeClr val="tx1"/>
                  </a:solidFill>
                  <a:highlight>
                    <a:srgbClr val="FFFFFF"/>
                  </a:highlight>
                  <a:latin typeface="Times New Roman" panose="02020603050405020304"/>
                  <a:ea typeface="Arial" panose="020B0604020202020204"/>
                  <a:cs typeface="Arial" panose="020B0604020202020204"/>
                </a:rPr>
                <a:t> </a:t>
              </a:r>
              <a:r>
                <a:rPr lang="vi-VN" sz="2000" kern="0" err="1">
                  <a:solidFill>
                    <a:schemeClr val="tx1"/>
                  </a:solidFill>
                  <a:highlight>
                    <a:srgbClr val="FFFFFF"/>
                  </a:highlight>
                  <a:latin typeface="Times New Roman" panose="02020603050405020304"/>
                  <a:ea typeface="Arial" panose="020B0604020202020204"/>
                  <a:cs typeface="Arial" panose="020B0604020202020204"/>
                </a:rPr>
                <a:t>moștenire</a:t>
              </a:r>
              <a:r>
                <a:rPr lang="vi-VN" sz="2000" kern="0">
                  <a:solidFill>
                    <a:schemeClr val="tx1"/>
                  </a:solidFill>
                  <a:highlight>
                    <a:srgbClr val="FFFFFF"/>
                  </a:highlight>
                  <a:latin typeface="Times New Roman" panose="02020603050405020304"/>
                  <a:ea typeface="Arial" panose="020B0604020202020204"/>
                  <a:cs typeface="Arial" panose="020B0604020202020204"/>
                </a:rPr>
                <a:t> </a:t>
              </a:r>
              <a:r>
                <a:rPr lang="vi-VN" sz="2000" kern="0" err="1">
                  <a:solidFill>
                    <a:schemeClr val="tx1"/>
                  </a:solidFill>
                  <a:highlight>
                    <a:srgbClr val="FFFFFF"/>
                  </a:highlight>
                  <a:latin typeface="Times New Roman" panose="02020603050405020304"/>
                  <a:ea typeface="Arial" panose="020B0604020202020204"/>
                  <a:cs typeface="Arial" panose="020B0604020202020204"/>
                </a:rPr>
                <a:t>virtuală</a:t>
              </a:r>
              <a:r>
                <a:rPr lang="vi-VN" sz="2000" kern="0">
                  <a:solidFill>
                    <a:schemeClr val="tx1"/>
                  </a:solidFill>
                  <a:highlight>
                    <a:srgbClr val="FFFFFF"/>
                  </a:highlight>
                  <a:latin typeface="Times New Roman" panose="02020603050405020304"/>
                  <a:ea typeface="Arial" panose="020B0604020202020204"/>
                  <a:cs typeface="Arial" panose="020B0604020202020204"/>
                </a:rPr>
                <a:t> </a:t>
              </a:r>
              <a:r>
                <a:rPr lang="vi-VN" sz="2000" kern="0" err="1">
                  <a:solidFill>
                    <a:schemeClr val="tx1"/>
                  </a:solidFill>
                  <a:highlight>
                    <a:srgbClr val="FFFFFF"/>
                  </a:highlight>
                  <a:latin typeface="Times New Roman" panose="02020603050405020304"/>
                  <a:ea typeface="Arial" panose="020B0604020202020204"/>
                  <a:cs typeface="Arial" panose="020B0604020202020204"/>
                </a:rPr>
                <a:t>crește</a:t>
              </a:r>
              <a:r>
                <a:rPr lang="vi-VN" sz="2000" kern="0">
                  <a:solidFill>
                    <a:schemeClr val="tx1"/>
                  </a:solidFill>
                  <a:highlight>
                    <a:srgbClr val="FFFFFF"/>
                  </a:highlight>
                  <a:latin typeface="Times New Roman" panose="02020603050405020304"/>
                  <a:ea typeface="Arial" panose="020B0604020202020204"/>
                  <a:cs typeface="Arial" panose="020B0604020202020204"/>
                </a:rPr>
                <a:t> </a:t>
              </a:r>
              <a:r>
                <a:rPr lang="vi-VN" sz="2000" kern="0" err="1">
                  <a:solidFill>
                    <a:schemeClr val="tx1"/>
                  </a:solidFill>
                  <a:highlight>
                    <a:srgbClr val="FFFFFF"/>
                  </a:highlight>
                  <a:latin typeface="Times New Roman" panose="02020603050405020304"/>
                  <a:ea typeface="Arial" panose="020B0604020202020204"/>
                  <a:cs typeface="Arial" panose="020B0604020202020204"/>
                </a:rPr>
                <a:t>sizeof-ul</a:t>
              </a:r>
              <a:r>
                <a:rPr lang="vi-VN" sz="2000" kern="0">
                  <a:solidFill>
                    <a:schemeClr val="tx1"/>
                  </a:solidFill>
                  <a:highlight>
                    <a:srgbClr val="FFFFFF"/>
                  </a:highlight>
                  <a:latin typeface="Times New Roman" panose="02020603050405020304"/>
                  <a:ea typeface="Arial" panose="020B0604020202020204"/>
                  <a:cs typeface="Arial" panose="020B0604020202020204"/>
                </a:rPr>
                <a:t> </a:t>
              </a:r>
              <a:r>
                <a:rPr lang="vi-VN" sz="2000" kern="0" err="1">
                  <a:solidFill>
                    <a:schemeClr val="tx1"/>
                  </a:solidFill>
                  <a:highlight>
                    <a:srgbClr val="FFFFFF"/>
                  </a:highlight>
                  <a:latin typeface="Times New Roman" panose="02020603050405020304"/>
                  <a:ea typeface="Arial" panose="020B0604020202020204"/>
                  <a:cs typeface="Arial" panose="020B0604020202020204"/>
                </a:rPr>
                <a:t>unui</a:t>
              </a:r>
              <a:r>
                <a:rPr lang="vi-VN" sz="2000" kern="0">
                  <a:solidFill>
                    <a:schemeClr val="tx1"/>
                  </a:solidFill>
                  <a:highlight>
                    <a:srgbClr val="FFFFFF"/>
                  </a:highlight>
                  <a:latin typeface="Times New Roman" panose="02020603050405020304"/>
                  <a:ea typeface="Arial" panose="020B0604020202020204"/>
                  <a:cs typeface="Arial" panose="020B0604020202020204"/>
                </a:rPr>
                <a:t> </a:t>
              </a:r>
              <a:r>
                <a:rPr lang="vi-VN" sz="2000" kern="0" err="1">
                  <a:solidFill>
                    <a:schemeClr val="tx1"/>
                  </a:solidFill>
                  <a:highlight>
                    <a:srgbClr val="FFFFFF"/>
                  </a:highlight>
                  <a:latin typeface="Times New Roman" panose="02020603050405020304"/>
                  <a:ea typeface="Arial" panose="020B0604020202020204"/>
                  <a:cs typeface="Arial" panose="020B0604020202020204"/>
                </a:rPr>
                <a:t>obiect</a:t>
              </a:r>
              <a:r>
                <a:rPr lang="vi-VN" sz="2000" kern="0">
                  <a:solidFill>
                    <a:schemeClr val="tx1"/>
                  </a:solidFill>
                  <a:highlight>
                    <a:srgbClr val="FFFFFF"/>
                  </a:highlight>
                  <a:latin typeface="Times New Roman" panose="02020603050405020304"/>
                  <a:ea typeface="Arial" panose="020B0604020202020204"/>
                  <a:cs typeface="Arial" panose="020B0604020202020204"/>
                </a:rPr>
                <a:t> </a:t>
              </a:r>
              <a:r>
                <a:rPr lang="vi-VN" sz="2000" kern="0" err="1">
                  <a:solidFill>
                    <a:schemeClr val="tx1"/>
                  </a:solidFill>
                  <a:highlight>
                    <a:srgbClr val="FFFFFF"/>
                  </a:highlight>
                  <a:latin typeface="Times New Roman" panose="02020603050405020304"/>
                  <a:ea typeface="Arial" panose="020B0604020202020204"/>
                  <a:cs typeface="Arial" panose="020B0604020202020204"/>
                </a:rPr>
                <a:t>al</a:t>
              </a:r>
              <a:r>
                <a:rPr lang="vi-VN" sz="2000" kern="0">
                  <a:solidFill>
                    <a:schemeClr val="tx1"/>
                  </a:solidFill>
                  <a:highlight>
                    <a:srgbClr val="FFFFFF"/>
                  </a:highlight>
                  <a:latin typeface="Times New Roman" panose="02020603050405020304"/>
                  <a:ea typeface="Arial" panose="020B0604020202020204"/>
                  <a:cs typeface="Arial" panose="020B0604020202020204"/>
                </a:rPr>
                <a:t> </a:t>
              </a:r>
              <a:r>
                <a:rPr lang="vi-VN" sz="2000" kern="0" err="1">
                  <a:solidFill>
                    <a:schemeClr val="tx1"/>
                  </a:solidFill>
                  <a:highlight>
                    <a:srgbClr val="FFFFFF"/>
                  </a:highlight>
                  <a:latin typeface="Times New Roman" panose="02020603050405020304"/>
                  <a:ea typeface="Arial" panose="020B0604020202020204"/>
                  <a:cs typeface="Arial" panose="020B0604020202020204"/>
                </a:rPr>
                <a:t>acelei</a:t>
              </a:r>
              <a:r>
                <a:rPr lang="vi-VN" sz="2000" kern="0">
                  <a:solidFill>
                    <a:schemeClr val="tx1"/>
                  </a:solidFill>
                  <a:highlight>
                    <a:srgbClr val="FFFFFF"/>
                  </a:highlight>
                  <a:latin typeface="Times New Roman" panose="02020603050405020304"/>
                  <a:ea typeface="Arial" panose="020B0604020202020204"/>
                  <a:cs typeface="Arial" panose="020B0604020202020204"/>
                </a:rPr>
                <a:t> </a:t>
              </a:r>
              <a:r>
                <a:rPr lang="vi-VN" sz="2000" kern="0" err="1">
                  <a:solidFill>
                    <a:schemeClr val="tx1"/>
                  </a:solidFill>
                  <a:highlight>
                    <a:srgbClr val="FFFFFF"/>
                  </a:highlight>
                  <a:latin typeface="Times New Roman" panose="02020603050405020304"/>
                  <a:ea typeface="Arial" panose="020B0604020202020204"/>
                  <a:cs typeface="Arial" panose="020B0604020202020204"/>
                </a:rPr>
                <a:t>clase</a:t>
              </a:r>
              <a:endParaRPr lang="vi-VN" sz="2000" kern="0">
                <a:solidFill>
                  <a:schemeClr val="tx1"/>
                </a:solidFill>
                <a:highlight>
                  <a:srgbClr val="FFFFFF"/>
                </a:highlight>
                <a:latin typeface="Times New Roman" panose="02020603050405020304"/>
                <a:ea typeface="Arial" panose="020B0604020202020204"/>
                <a:cs typeface="Arial" panose="020B0604020202020204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defRPr/>
              </a:pPr>
              <a:endParaRPr lang="en-US" sz="2000" kern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991852" y="4084271"/>
              <a:ext cx="838323" cy="609688"/>
            </a:xfrm>
            <a:prstGeom prst="rect">
              <a:avLst/>
            </a:prstGeom>
            <a:solidFill>
              <a:srgbClr val="FFC000">
                <a:alpha val="25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lang="en-US" kern="0">
                <a:sym typeface="Arial" panose="020B0604020202020204"/>
              </a:endParaRPr>
            </a:p>
          </p:txBody>
        </p:sp>
      </p:grp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Google Shape;558;p54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panose="020B0604020202020204" pitchFamily="34" charset="0"/>
              <a:buNone/>
            </a:pPr>
            <a:fld id="{305E3A1A-B149-4444-B1FA-55C629D37AED}" type="slidenum">
              <a:rPr lang="en-US" sz="1500"/>
              <a:t>47</a:t>
            </a:fld>
            <a:endParaRPr lang="en-US" sz="1800"/>
          </a:p>
        </p:txBody>
      </p:sp>
      <p:sp>
        <p:nvSpPr>
          <p:cNvPr id="43011" name="Google Shape;559;p54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00800" tIns="50400" rIns="100800" bIns="50400" anchor="t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</a:pPr>
            <a:r>
              <a:rPr lang="vi-VN" sz="1800" b="1" err="1">
                <a:latin typeface="Arial" panose="020B0604020202020204"/>
                <a:cs typeface="Arial" panose="020B0604020202020204"/>
              </a:rPr>
              <a:t>Facultatea</a:t>
            </a:r>
            <a:r>
              <a:rPr lang="vi-VN" sz="1800" b="1">
                <a:latin typeface="Arial" panose="020B0604020202020204"/>
                <a:cs typeface="Arial" panose="020B0604020202020204"/>
              </a:rPr>
              <a:t> de </a:t>
            </a:r>
            <a:r>
              <a:rPr lang="vi-VN" sz="1800" b="1" err="1">
                <a:latin typeface="Arial" panose="020B0604020202020204"/>
                <a:cs typeface="Arial" panose="020B0604020202020204"/>
              </a:rPr>
              <a:t>Matematică</a:t>
            </a:r>
            <a:r>
              <a:rPr lang="vi-VN" sz="1800" b="1">
                <a:latin typeface="Arial" panose="020B0604020202020204"/>
                <a:cs typeface="Arial" panose="020B0604020202020204"/>
              </a:rPr>
              <a:t> </a:t>
            </a:r>
            <a:r>
              <a:rPr lang="vi-VN" sz="1800" b="1" err="1">
                <a:latin typeface="Arial" panose="020B0604020202020204"/>
                <a:cs typeface="Arial" panose="020B0604020202020204"/>
              </a:rPr>
              <a:t>și</a:t>
            </a:r>
            <a:r>
              <a:rPr lang="vi-VN" sz="1800" b="1">
                <a:latin typeface="Arial" panose="020B0604020202020204"/>
                <a:cs typeface="Arial" panose="020B0604020202020204"/>
              </a:rPr>
              <a:t> </a:t>
            </a:r>
            <a:r>
              <a:rPr lang="vi-VN" sz="1800" b="1" err="1">
                <a:latin typeface="Arial" panose="020B0604020202020204"/>
                <a:cs typeface="Arial" panose="020B0604020202020204"/>
              </a:rPr>
              <a:t>Informatică</a:t>
            </a:r>
            <a:r>
              <a:rPr lang="en-US" sz="1800" b="1">
                <a:latin typeface="Arial" panose="020B0604020202020204"/>
                <a:cs typeface="Arial" panose="020B0604020202020204"/>
              </a:rPr>
              <a:t> </a:t>
            </a:r>
            <a:r>
              <a:rPr lang="en-US" sz="1800" b="1" err="1">
                <a:latin typeface="Arial" panose="020B0604020202020204"/>
                <a:cs typeface="Arial" panose="020B0604020202020204"/>
              </a:rPr>
              <a:t>Universitatea</a:t>
            </a:r>
            <a:r>
              <a:rPr lang="en-US" sz="1800" b="1">
                <a:latin typeface="Arial" panose="020B0604020202020204"/>
                <a:cs typeface="Arial" panose="020B0604020202020204"/>
              </a:rPr>
              <a:t> din </a:t>
            </a:r>
            <a:r>
              <a:rPr lang="en-US" sz="1800" b="1" err="1">
                <a:latin typeface="Arial" panose="020B0604020202020204"/>
                <a:cs typeface="Arial" panose="020B0604020202020204"/>
              </a:rPr>
              <a:t>București</a:t>
            </a:r>
            <a:endParaRPr lang="en-US" sz="1800" err="1"/>
          </a:p>
        </p:txBody>
      </p:sp>
      <p:pic>
        <p:nvPicPr>
          <p:cNvPr id="43012" name="Google Shape;560;p54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013" name="Google Shape;562;p54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10075" rIns="0" bIns="10075" anchor="t"/>
          <a:lstStyle/>
          <a:p>
            <a:pPr algn="ctr">
              <a:buClr>
                <a:srgbClr val="000000"/>
              </a:buClr>
              <a:buSzPts val="2000"/>
            </a:pPr>
            <a:r>
              <a:rPr lang="en-US" sz="2000" b="1">
                <a:latin typeface="Arial" panose="020B0604020202020204"/>
                <a:cs typeface="Arial" panose="020B0604020202020204"/>
              </a:rPr>
              <a:t>3. </a:t>
            </a:r>
            <a:r>
              <a:rPr lang="en-US" sz="2000" b="1" err="1">
                <a:latin typeface="Arial" panose="020B0604020202020204"/>
                <a:cs typeface="Arial" panose="020B0604020202020204"/>
              </a:rPr>
              <a:t>Moștenire</a:t>
            </a:r>
            <a:r>
              <a:rPr lang="en-US" sz="2000" b="1">
                <a:latin typeface="Arial" panose="020B0604020202020204"/>
                <a:cs typeface="Arial" panose="020B0604020202020204"/>
              </a:rPr>
              <a:t> </a:t>
            </a:r>
            <a:r>
              <a:rPr lang="en-US" sz="2000" b="1" err="1">
                <a:latin typeface="Arial" panose="020B0604020202020204"/>
                <a:cs typeface="Arial" panose="020B0604020202020204"/>
              </a:rPr>
              <a:t>multiplă</a:t>
            </a:r>
            <a:r>
              <a:rPr lang="en-US" sz="2000" b="1">
                <a:latin typeface="Arial" panose="020B0604020202020204"/>
                <a:cs typeface="Arial" panose="020B0604020202020204"/>
              </a:rPr>
              <a:t> </a:t>
            </a:r>
            <a:r>
              <a:rPr lang="en-US" sz="2000" b="1" err="1">
                <a:latin typeface="Arial" panose="020B0604020202020204"/>
                <a:cs typeface="Arial" panose="020B0604020202020204"/>
              </a:rPr>
              <a:t>și</a:t>
            </a:r>
            <a:r>
              <a:rPr lang="en-US" sz="2000" b="1">
                <a:latin typeface="Arial" panose="020B0604020202020204"/>
                <a:cs typeface="Arial" panose="020B0604020202020204"/>
              </a:rPr>
              <a:t> </a:t>
            </a:r>
            <a:r>
              <a:rPr lang="en-US" sz="2000" b="1" err="1">
                <a:latin typeface="Arial" panose="020B0604020202020204"/>
                <a:cs typeface="Arial" panose="020B0604020202020204"/>
              </a:rPr>
              <a:t>virtuală</a:t>
            </a:r>
          </a:p>
        </p:txBody>
      </p:sp>
      <p:grpSp>
        <p:nvGrpSpPr>
          <p:cNvPr id="43014" name="Group 7"/>
          <p:cNvGrpSpPr/>
          <p:nvPr/>
        </p:nvGrpSpPr>
        <p:grpSpPr bwMode="auto">
          <a:xfrm>
            <a:off x="518734" y="1279817"/>
            <a:ext cx="9032875" cy="5808663"/>
            <a:chOff x="273925" y="1253350"/>
            <a:chExt cx="9034200" cy="5809500"/>
          </a:xfrm>
        </p:grpSpPr>
        <p:sp>
          <p:nvSpPr>
            <p:cNvPr id="561" name="Google Shape;561;p54"/>
            <p:cNvSpPr txBox="1"/>
            <p:nvPr/>
          </p:nvSpPr>
          <p:spPr>
            <a:xfrm>
              <a:off x="273925" y="1253350"/>
              <a:ext cx="9034200" cy="5809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lIns="91425" tIns="91425" rIns="91425" bIns="91425" anchor="t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 panose="020B0604020202020204"/>
                <a:buNone/>
                <a:defRPr/>
              </a:pPr>
              <a:r>
                <a:rPr lang="en-US" sz="2400" b="1" i="1" kern="0" err="1">
                  <a:solidFill>
                    <a:srgbClr val="0000FF"/>
                  </a:solidFill>
                  <a:latin typeface="Arial" panose="020B0604020202020204"/>
                  <a:ea typeface="Arial" panose="020B0604020202020204"/>
                  <a:cs typeface="Times New Roman" panose="02020603050405020304"/>
                  <a:sym typeface="Arial" panose="020B0604020202020204"/>
                </a:rPr>
                <a:t>Moștenire</a:t>
              </a:r>
              <a:r>
                <a:rPr lang="en-US" sz="2400" b="1" i="1" kern="0">
                  <a:solidFill>
                    <a:srgbClr val="0000FF"/>
                  </a:solidFill>
                  <a:latin typeface="Arial" panose="020B0604020202020204"/>
                  <a:ea typeface="Arial" panose="020B0604020202020204"/>
                  <a:cs typeface="Times New Roman" panose="02020603050405020304"/>
                  <a:sym typeface="Arial" panose="020B0604020202020204"/>
                </a:rPr>
                <a:t> </a:t>
              </a:r>
              <a:r>
                <a:rPr lang="vi-VN" sz="2400" b="1" i="1" kern="0" err="1">
                  <a:solidFill>
                    <a:srgbClr val="0000FF"/>
                  </a:solidFill>
                  <a:latin typeface="Arial" panose="020B0604020202020204"/>
                  <a:ea typeface="Arial" panose="020B0604020202020204"/>
                  <a:cs typeface="Times New Roman" panose="02020603050405020304"/>
                  <a:sym typeface="Arial" panose="020B0604020202020204"/>
                </a:rPr>
                <a:t>multiplă</a:t>
              </a:r>
              <a:r>
                <a:rPr lang="en-US" sz="2400" b="1" i="1" kern="0">
                  <a:solidFill>
                    <a:srgbClr val="0000FF"/>
                  </a:solidFill>
                  <a:latin typeface="Arial" panose="020B0604020202020204"/>
                  <a:ea typeface="Arial" panose="020B0604020202020204"/>
                  <a:cs typeface="Times New Roman" panose="02020603050405020304"/>
                  <a:sym typeface="Arial" panose="020B0604020202020204"/>
                </a:rPr>
                <a:t> (MM)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2000" kern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  <a:p>
              <a:pPr marL="457200" indent="-355600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Char char="•"/>
                <a:defRPr/>
              </a:pPr>
              <a:r>
                <a:rPr lang="en-US" sz="2000" kern="0" err="1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dac</a:t>
              </a:r>
              <a:r>
                <a:rPr lang="vi-VN" sz="2000" kern="0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ă</a:t>
              </a:r>
              <a:r>
                <a:rPr lang="en-US" sz="2000" kern="0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 </a:t>
              </a:r>
              <a:r>
                <a:rPr lang="en-US" sz="2000" kern="0" err="1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în</a:t>
              </a:r>
              <a:r>
                <a:rPr lang="en-US" sz="2000" kern="0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 </a:t>
              </a:r>
              <a:r>
                <a:rPr lang="en-US" sz="2000" kern="0" err="1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clasa</a:t>
              </a:r>
              <a:r>
                <a:rPr lang="en-US" sz="2000" kern="0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 de </a:t>
              </a:r>
              <a:r>
                <a:rPr lang="en-US" sz="2000" kern="0" err="1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bază</a:t>
              </a:r>
              <a:r>
                <a:rPr lang="en-US" sz="2000" kern="0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 </a:t>
              </a:r>
              <a:r>
                <a:rPr lang="en-US" sz="2000" kern="0" err="1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avem</a:t>
              </a:r>
              <a:r>
                <a:rPr lang="en-US" sz="2000" kern="0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 </a:t>
              </a:r>
              <a:r>
                <a:rPr lang="en-US" sz="2000" kern="0" err="1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doar</a:t>
              </a:r>
              <a:r>
                <a:rPr lang="en-US" sz="2000" kern="0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 constructor cu </a:t>
              </a:r>
              <a:r>
                <a:rPr lang="en-US" sz="2000" kern="0" err="1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parametri</a:t>
              </a:r>
              <a:r>
                <a:rPr lang="en-US" sz="2000" kern="0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, </a:t>
              </a:r>
              <a:r>
                <a:rPr lang="en-US" sz="2000" kern="0" err="1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derivatele</a:t>
              </a:r>
              <a:r>
                <a:rPr lang="en-US" sz="2000" kern="0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 </a:t>
              </a:r>
              <a:r>
                <a:rPr lang="en-US" sz="2000" kern="0" err="1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trebuie</a:t>
              </a:r>
              <a:r>
                <a:rPr lang="en-US" sz="2000" kern="0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 </a:t>
              </a:r>
              <a:r>
                <a:rPr lang="en-US" sz="2000" kern="0" err="1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să</a:t>
              </a:r>
              <a:r>
                <a:rPr lang="en-US" sz="2000" kern="0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 </a:t>
              </a:r>
              <a:r>
                <a:rPr lang="en-US" sz="2000" kern="0" err="1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apeleze</a:t>
              </a:r>
              <a:r>
                <a:rPr lang="en-US" sz="2000" kern="0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 explicit </a:t>
              </a:r>
              <a:r>
                <a:rPr lang="en-US" sz="2000" kern="0" err="1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acest</a:t>
              </a:r>
              <a:r>
                <a:rPr lang="en-US" sz="2000" kern="0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 constructor</a:t>
              </a:r>
            </a:p>
            <a:p>
              <a:pPr marL="914400" lvl="1" indent="-35560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 panose="020F0502020204030204"/>
                <a:buChar char="-"/>
                <a:defRPr/>
              </a:pPr>
              <a:r>
                <a:rPr lang="en-US" sz="2000" kern="0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de</a:t>
              </a:r>
              <a:r>
                <a:rPr lang="en-US" sz="2000" kern="0">
                  <a:latin typeface="Arial" panose="020B0604020202020204"/>
                  <a:ea typeface="Arial" panose="020B0604020202020204"/>
                  <a:cs typeface="Arial" panose="020B0604020202020204"/>
                </a:rPr>
                <a:t> </a:t>
              </a:r>
              <a:r>
                <a:rPr lang="en-US" sz="2000" kern="0" err="1">
                  <a:latin typeface="Arial" panose="020B0604020202020204"/>
                  <a:ea typeface="Arial" panose="020B0604020202020204"/>
                  <a:cs typeface="Arial" panose="020B0604020202020204"/>
                </a:rPr>
                <a:t>ce</a:t>
              </a:r>
              <a:r>
                <a:rPr lang="en-US" sz="2000" kern="0">
                  <a:latin typeface="Arial" panose="020B0604020202020204"/>
                  <a:ea typeface="Arial" panose="020B0604020202020204"/>
                  <a:cs typeface="Arial" panose="020B0604020202020204"/>
                </a:rPr>
                <a:t>? </a:t>
              </a:r>
              <a:r>
                <a:rPr lang="en-US" sz="2000" kern="0" err="1">
                  <a:latin typeface="Arial" panose="020B0604020202020204"/>
                  <a:ea typeface="Arial" panose="020B0604020202020204"/>
                  <a:cs typeface="Arial" panose="020B0604020202020204"/>
                </a:rPr>
                <a:t>Clasa</a:t>
              </a:r>
              <a:r>
                <a:rPr lang="en-US" sz="2000" kern="0">
                  <a:latin typeface="Arial" panose="020B0604020202020204"/>
                  <a:ea typeface="Arial" panose="020B0604020202020204"/>
                  <a:cs typeface="Arial" panose="020B0604020202020204"/>
                </a:rPr>
                <a:t> de </a:t>
              </a:r>
              <a:r>
                <a:rPr lang="en-US" sz="2000" kern="0" err="1">
                  <a:latin typeface="Arial" panose="020B0604020202020204"/>
                  <a:ea typeface="Arial" panose="020B0604020202020204"/>
                  <a:cs typeface="Arial" panose="020B0604020202020204"/>
                </a:rPr>
                <a:t>bază</a:t>
              </a:r>
              <a:r>
                <a:rPr lang="en-US" sz="2000" kern="0">
                  <a:latin typeface="Arial" panose="020B0604020202020204"/>
                  <a:ea typeface="Arial" panose="020B0604020202020204"/>
                  <a:cs typeface="Arial" panose="020B0604020202020204"/>
                </a:rPr>
                <a:t> se </a:t>
              </a:r>
              <a:r>
                <a:rPr lang="en-US" sz="2000" kern="0" err="1">
                  <a:latin typeface="Arial" panose="020B0604020202020204"/>
                  <a:ea typeface="Arial" panose="020B0604020202020204"/>
                  <a:cs typeface="Arial" panose="020B0604020202020204"/>
                </a:rPr>
                <a:t>inițializează</a:t>
              </a:r>
              <a:r>
                <a:rPr lang="en-US" sz="2000" kern="0">
                  <a:latin typeface="Arial" panose="020B0604020202020204"/>
                  <a:ea typeface="Arial" panose="020B0604020202020204"/>
                  <a:cs typeface="Arial" panose="020B0604020202020204"/>
                </a:rPr>
                <a:t> o </a:t>
              </a:r>
              <a:r>
                <a:rPr lang="en-US" sz="2000" kern="0" err="1">
                  <a:latin typeface="Arial" panose="020B0604020202020204"/>
                  <a:ea typeface="Arial" panose="020B0604020202020204"/>
                  <a:cs typeface="Arial" panose="020B0604020202020204"/>
                </a:rPr>
                <a:t>singură</a:t>
              </a:r>
              <a:r>
                <a:rPr lang="en-US" sz="2000" kern="0">
                  <a:latin typeface="Arial" panose="020B0604020202020204"/>
                  <a:ea typeface="Arial" panose="020B0604020202020204"/>
                  <a:cs typeface="Arial" panose="020B0604020202020204"/>
                </a:rPr>
                <a:t> </a:t>
              </a:r>
              <a:r>
                <a:rPr lang="en-US" sz="2000" kern="0" err="1">
                  <a:latin typeface="Arial" panose="020B0604020202020204"/>
                  <a:ea typeface="Arial" panose="020B0604020202020204"/>
                  <a:cs typeface="Arial" panose="020B0604020202020204"/>
                </a:rPr>
                <a:t>dată</a:t>
              </a:r>
              <a:r>
                <a:rPr lang="en-US" sz="2000" kern="0">
                  <a:latin typeface="Arial" panose="020B0604020202020204"/>
                  <a:ea typeface="Arial" panose="020B0604020202020204"/>
                  <a:cs typeface="Arial" panose="020B0604020202020204"/>
                </a:rPr>
                <a:t>, la </a:t>
              </a:r>
              <a:r>
                <a:rPr lang="en-US" sz="2000" kern="0" err="1">
                  <a:latin typeface="Arial" panose="020B0604020202020204"/>
                  <a:ea typeface="Arial" panose="020B0604020202020204"/>
                  <a:cs typeface="Arial" panose="020B0604020202020204"/>
                </a:rPr>
                <a:t>început</a:t>
              </a:r>
              <a:endParaRPr lang="en-US" err="1"/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defRPr/>
              </a:pPr>
              <a:endParaRPr lang="en-US" sz="2000" kern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  <a:p>
              <a:pPr marL="457200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/>
              </a:pPr>
              <a:endParaRPr sz="2000" kern="0">
                <a:latin typeface="Arial" panose="020B0604020202020204"/>
                <a:ea typeface="Arial" panose="020B0604020202020204"/>
                <a:cs typeface="Arial" panose="020B0604020202020204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defRPr/>
              </a:pPr>
              <a:r>
                <a:rPr lang="en-US" sz="2000" b="1" kern="0">
                  <a:solidFill>
                    <a:srgbClr val="800000"/>
                  </a:solidFill>
                  <a:latin typeface="Times New Roman" panose="02020603050405020304"/>
                  <a:ea typeface="Arial" panose="020B0604020202020204"/>
                  <a:cs typeface="Times New Roman" panose="02020603050405020304"/>
                  <a:sym typeface="Arial" panose="020B0604020202020204"/>
                </a:rPr>
                <a:t>class</a:t>
              </a:r>
              <a:r>
                <a:rPr lang="en-US" sz="2000" b="1" kern="0">
                  <a:latin typeface="Times New Roman" panose="02020603050405020304"/>
                  <a:ea typeface="Arial" panose="020B0604020202020204"/>
                  <a:cs typeface="Times New Roman" panose="02020603050405020304"/>
                  <a:sym typeface="Arial" panose="020B0604020202020204"/>
                </a:rPr>
                <a:t> </a:t>
              </a:r>
              <a:r>
                <a:rPr lang="en-US" sz="2000" kern="0">
                  <a:latin typeface="Times New Roman" panose="02020603050405020304"/>
                  <a:ea typeface="Arial" panose="020B0604020202020204"/>
                  <a:cs typeface="Times New Roman" panose="02020603050405020304"/>
                  <a:sym typeface="Arial" panose="020B0604020202020204"/>
                </a:rPr>
                <a:t>base</a:t>
              </a:r>
              <a:r>
                <a:rPr lang="en-US" sz="2000" b="1" kern="0">
                  <a:latin typeface="Times New Roman" panose="02020603050405020304"/>
                  <a:ea typeface="Arial" panose="020B0604020202020204"/>
                  <a:cs typeface="Times New Roman" panose="02020603050405020304"/>
                  <a:sym typeface="Arial" panose="020B0604020202020204"/>
                </a:rPr>
                <a:t> </a:t>
              </a:r>
              <a:r>
                <a:rPr lang="en-US" sz="2000" b="1" kern="0">
                  <a:solidFill>
                    <a:srgbClr val="800080"/>
                  </a:solidFill>
                  <a:latin typeface="Times New Roman" panose="02020603050405020304"/>
                  <a:ea typeface="Arial" panose="020B0604020202020204"/>
                  <a:cs typeface="Times New Roman" panose="02020603050405020304"/>
                  <a:sym typeface="Arial" panose="020B0604020202020204"/>
                </a:rPr>
                <a:t>{</a:t>
              </a:r>
              <a:r>
                <a:rPr lang="en-US" sz="2000" b="1" kern="0">
                  <a:latin typeface="Times New Roman" panose="02020603050405020304"/>
                  <a:ea typeface="Arial" panose="020B0604020202020204"/>
                  <a:cs typeface="Times New Roman" panose="02020603050405020304"/>
                  <a:sym typeface="Arial" panose="020B0604020202020204"/>
                </a:rPr>
                <a:t>       </a:t>
              </a:r>
              <a:r>
                <a:rPr lang="en-US" sz="2000" b="1" kern="0">
                  <a:solidFill>
                    <a:srgbClr val="800000"/>
                  </a:solidFill>
                  <a:latin typeface="Times New Roman" panose="02020603050405020304"/>
                  <a:ea typeface="Arial" panose="020B0604020202020204"/>
                  <a:cs typeface="Times New Roman" panose="02020603050405020304"/>
                  <a:sym typeface="Arial" panose="020B0604020202020204"/>
                </a:rPr>
                <a:t>int</a:t>
              </a:r>
              <a:r>
                <a:rPr lang="en-US" sz="2000" b="1" kern="0">
                  <a:latin typeface="Times New Roman" panose="02020603050405020304"/>
                  <a:ea typeface="Arial" panose="020B0604020202020204"/>
                  <a:cs typeface="Times New Roman" panose="02020603050405020304"/>
                  <a:sym typeface="Arial" panose="020B0604020202020204"/>
                </a:rPr>
                <a:t> </a:t>
              </a:r>
              <a:r>
                <a:rPr lang="en-US" sz="2000" kern="0" err="1">
                  <a:latin typeface="Times New Roman" panose="02020603050405020304"/>
                  <a:ea typeface="Arial" panose="020B0604020202020204"/>
                  <a:cs typeface="Times New Roman" panose="02020603050405020304"/>
                  <a:sym typeface="Arial" panose="020B0604020202020204"/>
                </a:rPr>
                <a:t>i</a:t>
              </a:r>
              <a:r>
                <a:rPr lang="en-US" sz="2000" b="1" kern="0">
                  <a:solidFill>
                    <a:srgbClr val="800080"/>
                  </a:solidFill>
                  <a:latin typeface="Times New Roman" panose="02020603050405020304"/>
                  <a:ea typeface="Arial" panose="020B0604020202020204"/>
                  <a:cs typeface="Times New Roman" panose="02020603050405020304"/>
                  <a:sym typeface="Arial" panose="020B0604020202020204"/>
                </a:rPr>
                <a:t>;</a:t>
              </a:r>
              <a:r>
                <a:rPr lang="en-US" sz="2000" b="1" kern="0">
                  <a:latin typeface="Times New Roman" panose="02020603050405020304"/>
                  <a:ea typeface="Arial" panose="020B0604020202020204"/>
                  <a:cs typeface="Times New Roman" panose="02020603050405020304"/>
                  <a:sym typeface="Arial" panose="020B0604020202020204"/>
                </a:rPr>
                <a:t>   </a:t>
              </a:r>
              <a:r>
                <a:rPr lang="en-US" sz="2000" b="1" kern="0">
                  <a:solidFill>
                    <a:srgbClr val="800000"/>
                  </a:solidFill>
                  <a:latin typeface="Times New Roman" panose="02020603050405020304"/>
                  <a:ea typeface="Arial" panose="020B0604020202020204"/>
                  <a:cs typeface="Times New Roman" panose="02020603050405020304"/>
                  <a:sym typeface="Arial" panose="020B0604020202020204"/>
                </a:rPr>
                <a:t>public</a:t>
              </a:r>
              <a:r>
                <a:rPr lang="en-US" sz="2000" b="1" kern="0">
                  <a:solidFill>
                    <a:srgbClr val="800080"/>
                  </a:solidFill>
                  <a:latin typeface="Times New Roman" panose="02020603050405020304"/>
                  <a:ea typeface="Arial" panose="020B0604020202020204"/>
                  <a:cs typeface="Times New Roman" panose="02020603050405020304"/>
                  <a:sym typeface="Arial" panose="020B0604020202020204"/>
                </a:rPr>
                <a:t>:  base(int z) : </a:t>
              </a:r>
              <a:r>
                <a:rPr lang="en-US" sz="2000" b="1" kern="0" err="1">
                  <a:solidFill>
                    <a:srgbClr val="800080"/>
                  </a:solidFill>
                  <a:latin typeface="Times New Roman" panose="02020603050405020304"/>
                  <a:ea typeface="Arial" panose="020B0604020202020204"/>
                  <a:cs typeface="Times New Roman" panose="02020603050405020304"/>
                  <a:sym typeface="Arial" panose="020B0604020202020204"/>
                </a:rPr>
                <a:t>i</a:t>
              </a:r>
              <a:r>
                <a:rPr lang="en-US" sz="2000" b="1" kern="0">
                  <a:solidFill>
                    <a:srgbClr val="800080"/>
                  </a:solidFill>
                  <a:latin typeface="Times New Roman" panose="02020603050405020304"/>
                  <a:ea typeface="Arial" panose="020B0604020202020204"/>
                  <a:cs typeface="Times New Roman" panose="02020603050405020304"/>
                  <a:sym typeface="Arial" panose="020B0604020202020204"/>
                </a:rPr>
                <a:t>(z) {} };</a:t>
              </a:r>
              <a:endParaRPr lang="en-US" sz="2000" b="1" kern="0">
                <a:latin typeface="Times New Roman" panose="02020603050405020304"/>
                <a:ea typeface="Arial" panose="020B0604020202020204"/>
                <a:cs typeface="Times New Roman" panose="02020603050405020304"/>
                <a:sym typeface="Arial" panose="020B0604020202020204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defRPr/>
              </a:pPr>
              <a:r>
                <a:rPr lang="en-US" sz="2000" b="1" kern="0">
                  <a:solidFill>
                    <a:srgbClr val="800000"/>
                  </a:solidFill>
                  <a:latin typeface="Times New Roman" panose="02020603050405020304"/>
                  <a:ea typeface="Arial" panose="020B0604020202020204"/>
                  <a:cs typeface="Times New Roman" panose="02020603050405020304"/>
                  <a:sym typeface="Arial" panose="020B0604020202020204"/>
                </a:rPr>
                <a:t>class</a:t>
              </a:r>
              <a:r>
                <a:rPr lang="en-US" sz="2000" b="1" kern="0">
                  <a:latin typeface="Times New Roman" panose="02020603050405020304"/>
                  <a:ea typeface="Arial" panose="020B0604020202020204"/>
                  <a:cs typeface="Times New Roman" panose="02020603050405020304"/>
                  <a:sym typeface="Arial" panose="020B0604020202020204"/>
                </a:rPr>
                <a:t> </a:t>
              </a:r>
              <a:r>
                <a:rPr lang="en-US" sz="2000" kern="0">
                  <a:latin typeface="Times New Roman" panose="02020603050405020304"/>
                  <a:ea typeface="Arial" panose="020B0604020202020204"/>
                  <a:cs typeface="Times New Roman" panose="02020603050405020304"/>
                  <a:sym typeface="Arial" panose="020B0604020202020204"/>
                </a:rPr>
                <a:t>derived1</a:t>
              </a:r>
              <a:r>
                <a:rPr lang="en-US" sz="2000" b="1" kern="0">
                  <a:latin typeface="Times New Roman" panose="02020603050405020304"/>
                  <a:ea typeface="Arial" panose="020B0604020202020204"/>
                  <a:cs typeface="Times New Roman" panose="02020603050405020304"/>
                  <a:sym typeface="Arial" panose="020B0604020202020204"/>
                </a:rPr>
                <a:t> </a:t>
              </a:r>
              <a:r>
                <a:rPr lang="en-US" sz="2000" b="1" kern="0">
                  <a:solidFill>
                    <a:srgbClr val="800080"/>
                  </a:solidFill>
                  <a:latin typeface="Times New Roman" panose="02020603050405020304"/>
                  <a:ea typeface="Arial" panose="020B0604020202020204"/>
                  <a:cs typeface="Times New Roman" panose="02020603050405020304"/>
                  <a:sym typeface="Arial" panose="020B0604020202020204"/>
                </a:rPr>
                <a:t>:</a:t>
              </a:r>
              <a:r>
                <a:rPr lang="en-US" sz="2000" b="1" kern="0">
                  <a:latin typeface="Times New Roman" panose="02020603050405020304"/>
                  <a:ea typeface="Arial" panose="020B0604020202020204"/>
                  <a:cs typeface="Times New Roman" panose="02020603050405020304"/>
                  <a:sym typeface="Arial" panose="020B0604020202020204"/>
                </a:rPr>
                <a:t> </a:t>
              </a:r>
              <a:r>
                <a:rPr lang="en-US" sz="2000" b="1" kern="0">
                  <a:solidFill>
                    <a:srgbClr val="800000"/>
                  </a:solidFill>
                  <a:latin typeface="Times New Roman" panose="02020603050405020304"/>
                  <a:ea typeface="Arial" panose="020B0604020202020204"/>
                  <a:cs typeface="Times New Roman" panose="02020603050405020304"/>
                  <a:sym typeface="Arial" panose="020B0604020202020204"/>
                </a:rPr>
                <a:t>virtual public</a:t>
              </a:r>
              <a:r>
                <a:rPr lang="en-US" sz="2000" b="1" kern="0">
                  <a:latin typeface="Times New Roman" panose="02020603050405020304"/>
                  <a:ea typeface="Arial" panose="020B0604020202020204"/>
                  <a:cs typeface="Times New Roman" panose="02020603050405020304"/>
                  <a:sym typeface="Arial" panose="020B0604020202020204"/>
                </a:rPr>
                <a:t> </a:t>
              </a:r>
              <a:r>
                <a:rPr lang="en-US" sz="2000" kern="0">
                  <a:latin typeface="Times New Roman" panose="02020603050405020304"/>
                  <a:ea typeface="Arial" panose="020B0604020202020204"/>
                  <a:cs typeface="Times New Roman" panose="02020603050405020304"/>
                  <a:sym typeface="Arial" panose="020B0604020202020204"/>
                </a:rPr>
                <a:t>base</a:t>
              </a:r>
              <a:r>
                <a:rPr lang="en-US" sz="2000" b="1" kern="0">
                  <a:latin typeface="Times New Roman" panose="02020603050405020304"/>
                  <a:ea typeface="Arial" panose="020B0604020202020204"/>
                  <a:cs typeface="Times New Roman" panose="02020603050405020304"/>
                  <a:sym typeface="Arial" panose="020B0604020202020204"/>
                </a:rPr>
                <a:t> </a:t>
              </a:r>
              <a:r>
                <a:rPr lang="en-US" sz="2000" b="1" kern="0">
                  <a:solidFill>
                    <a:srgbClr val="800080"/>
                  </a:solidFill>
                  <a:latin typeface="Times New Roman" panose="02020603050405020304"/>
                  <a:ea typeface="Arial" panose="020B0604020202020204"/>
                  <a:cs typeface="Times New Roman" panose="02020603050405020304"/>
                  <a:sym typeface="Arial" panose="020B0604020202020204"/>
                </a:rPr>
                <a:t>{</a:t>
              </a:r>
              <a:r>
                <a:rPr lang="en-US" sz="2000" b="1" kern="0">
                  <a:latin typeface="Times New Roman" panose="02020603050405020304"/>
                  <a:ea typeface="Arial" panose="020B0604020202020204"/>
                  <a:cs typeface="Times New Roman" panose="02020603050405020304"/>
                  <a:sym typeface="Arial" panose="020B0604020202020204"/>
                </a:rPr>
                <a:t>      </a:t>
              </a:r>
              <a:r>
                <a:rPr lang="en-US" sz="2000" b="1" kern="0">
                  <a:solidFill>
                    <a:srgbClr val="800000"/>
                  </a:solidFill>
                  <a:latin typeface="Times New Roman" panose="02020603050405020304"/>
                  <a:ea typeface="Arial" panose="020B0604020202020204"/>
                  <a:cs typeface="Times New Roman" panose="02020603050405020304"/>
                  <a:sym typeface="Arial" panose="020B0604020202020204"/>
                </a:rPr>
                <a:t>int</a:t>
              </a:r>
              <a:r>
                <a:rPr lang="en-US" sz="2000" b="1" kern="0">
                  <a:latin typeface="Times New Roman" panose="02020603050405020304"/>
                  <a:ea typeface="Arial" panose="020B0604020202020204"/>
                  <a:cs typeface="Times New Roman" panose="02020603050405020304"/>
                  <a:sym typeface="Arial" panose="020B0604020202020204"/>
                </a:rPr>
                <a:t> </a:t>
              </a:r>
              <a:r>
                <a:rPr lang="en-US" sz="2000" kern="0">
                  <a:latin typeface="Times New Roman" panose="02020603050405020304"/>
                  <a:ea typeface="Arial" panose="020B0604020202020204"/>
                  <a:cs typeface="Times New Roman" panose="02020603050405020304"/>
                  <a:sym typeface="Arial" panose="020B0604020202020204"/>
                </a:rPr>
                <a:t>j</a:t>
              </a:r>
              <a:r>
                <a:rPr lang="en-US" sz="2000" b="1" kern="0">
                  <a:solidFill>
                    <a:srgbClr val="800080"/>
                  </a:solidFill>
                  <a:latin typeface="Times New Roman" panose="02020603050405020304"/>
                  <a:ea typeface="Arial" panose="020B0604020202020204"/>
                  <a:cs typeface="Times New Roman" panose="02020603050405020304"/>
                  <a:sym typeface="Arial" panose="020B0604020202020204"/>
                </a:rPr>
                <a:t>;</a:t>
              </a:r>
              <a:r>
                <a:rPr lang="en-US" sz="2000" b="1" kern="0">
                  <a:latin typeface="Times New Roman" panose="02020603050405020304"/>
                  <a:ea typeface="Arial" panose="020B0604020202020204"/>
                  <a:cs typeface="Times New Roman" panose="02020603050405020304"/>
                  <a:sym typeface="Arial" panose="020B0604020202020204"/>
                </a:rPr>
                <a:t>    </a:t>
              </a:r>
              <a:r>
                <a:rPr lang="en-US" sz="2000" b="1" kern="0">
                  <a:solidFill>
                    <a:srgbClr val="800000"/>
                  </a:solidFill>
                  <a:latin typeface="Times New Roman" panose="02020603050405020304"/>
                  <a:ea typeface="Arial" panose="020B0604020202020204"/>
                  <a:cs typeface="Times New Roman" panose="02020603050405020304"/>
                  <a:sym typeface="Arial" panose="020B0604020202020204"/>
                </a:rPr>
                <a:t>public</a:t>
              </a:r>
              <a:r>
                <a:rPr lang="en-US" sz="2000" b="1" kern="0">
                  <a:solidFill>
                    <a:srgbClr val="800080"/>
                  </a:solidFill>
                  <a:latin typeface="Times New Roman" panose="02020603050405020304"/>
                  <a:ea typeface="Arial" panose="020B0604020202020204"/>
                  <a:cs typeface="Times New Roman" panose="02020603050405020304"/>
                  <a:sym typeface="Arial" panose="020B0604020202020204"/>
                </a:rPr>
                <a:t>:  </a:t>
              </a:r>
              <a:r>
                <a:rPr lang="en-US" sz="2000" kern="0">
                  <a:latin typeface="Times New Roman" panose="02020603050405020304"/>
                  <a:ea typeface="Arial" panose="020B0604020202020204"/>
                  <a:cs typeface="Times New Roman" panose="02020603050405020304"/>
                  <a:sym typeface="Arial" panose="020B0604020202020204"/>
                </a:rPr>
                <a:t>derived1() : base(1) {} </a:t>
              </a:r>
              <a:r>
                <a:rPr lang="en-US" sz="2000" b="1" kern="0">
                  <a:solidFill>
                    <a:srgbClr val="800080"/>
                  </a:solidFill>
                  <a:latin typeface="Times New Roman" panose="02020603050405020304"/>
                  <a:ea typeface="Arial" panose="020B0604020202020204"/>
                  <a:cs typeface="Times New Roman" panose="02020603050405020304"/>
                  <a:sym typeface="Arial" panose="020B0604020202020204"/>
                </a:rPr>
                <a:t>};</a:t>
              </a:r>
              <a:endParaRPr lang="en-US" sz="2000" b="1" kern="0">
                <a:latin typeface="Times New Roman" panose="02020603050405020304"/>
                <a:ea typeface="Arial" panose="020B0604020202020204"/>
                <a:cs typeface="Times New Roman" panose="02020603050405020304"/>
                <a:sym typeface="Arial" panose="020B0604020202020204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defRPr/>
              </a:pPr>
              <a:r>
                <a:rPr lang="en-US" sz="2000" b="1" kern="0">
                  <a:solidFill>
                    <a:srgbClr val="800000"/>
                  </a:solidFill>
                  <a:latin typeface="Times New Roman" panose="02020603050405020304"/>
                  <a:ea typeface="Arial" panose="020B0604020202020204"/>
                  <a:cs typeface="Times New Roman" panose="02020603050405020304"/>
                  <a:sym typeface="Arial" panose="020B0604020202020204"/>
                </a:rPr>
                <a:t>class</a:t>
              </a:r>
              <a:r>
                <a:rPr lang="en-US" sz="2000" b="1" kern="0">
                  <a:latin typeface="Times New Roman" panose="02020603050405020304"/>
                  <a:ea typeface="Arial" panose="020B0604020202020204"/>
                  <a:cs typeface="Times New Roman" panose="02020603050405020304"/>
                  <a:sym typeface="Arial" panose="020B0604020202020204"/>
                </a:rPr>
                <a:t> </a:t>
              </a:r>
              <a:r>
                <a:rPr lang="en-US" sz="2000" kern="0">
                  <a:latin typeface="Times New Roman" panose="02020603050405020304"/>
                  <a:ea typeface="Arial" panose="020B0604020202020204"/>
                  <a:cs typeface="Times New Roman" panose="02020603050405020304"/>
                  <a:sym typeface="Arial" panose="020B0604020202020204"/>
                </a:rPr>
                <a:t>derived2</a:t>
              </a:r>
              <a:r>
                <a:rPr lang="en-US" sz="2000" b="1" kern="0">
                  <a:latin typeface="Times New Roman" panose="02020603050405020304"/>
                  <a:ea typeface="Arial" panose="020B0604020202020204"/>
                  <a:cs typeface="Times New Roman" panose="02020603050405020304"/>
                  <a:sym typeface="Arial" panose="020B0604020202020204"/>
                </a:rPr>
                <a:t> </a:t>
              </a:r>
              <a:r>
                <a:rPr lang="en-US" sz="2000" b="1" kern="0">
                  <a:solidFill>
                    <a:srgbClr val="800080"/>
                  </a:solidFill>
                  <a:latin typeface="Times New Roman" panose="02020603050405020304"/>
                  <a:ea typeface="Arial" panose="020B0604020202020204"/>
                  <a:cs typeface="Times New Roman" panose="02020603050405020304"/>
                  <a:sym typeface="Arial" panose="020B0604020202020204"/>
                </a:rPr>
                <a:t>:</a:t>
              </a:r>
              <a:r>
                <a:rPr lang="en-US" sz="2000" b="1" kern="0">
                  <a:latin typeface="Times New Roman" panose="02020603050405020304"/>
                  <a:ea typeface="Arial" panose="020B0604020202020204"/>
                  <a:cs typeface="Times New Roman" panose="02020603050405020304"/>
                  <a:sym typeface="Arial" panose="020B0604020202020204"/>
                </a:rPr>
                <a:t> </a:t>
              </a:r>
              <a:r>
                <a:rPr lang="en-US" sz="2000" b="1" kern="0">
                  <a:solidFill>
                    <a:srgbClr val="800000"/>
                  </a:solidFill>
                  <a:latin typeface="Times New Roman" panose="02020603050405020304"/>
                  <a:ea typeface="Arial" panose="020B0604020202020204"/>
                  <a:cs typeface="Times New Roman" panose="02020603050405020304"/>
                  <a:sym typeface="Arial" panose="020B0604020202020204"/>
                </a:rPr>
                <a:t>virtual public</a:t>
              </a:r>
              <a:r>
                <a:rPr lang="en-US" sz="2000" b="1" kern="0">
                  <a:latin typeface="Times New Roman" panose="02020603050405020304"/>
                  <a:ea typeface="Arial" panose="020B0604020202020204"/>
                  <a:cs typeface="Times New Roman" panose="02020603050405020304"/>
                  <a:sym typeface="Arial" panose="020B0604020202020204"/>
                </a:rPr>
                <a:t> </a:t>
              </a:r>
              <a:r>
                <a:rPr lang="en-US" sz="2000" kern="0">
                  <a:latin typeface="Times New Roman" panose="02020603050405020304"/>
                  <a:ea typeface="Arial" panose="020B0604020202020204"/>
                  <a:cs typeface="Times New Roman" panose="02020603050405020304"/>
                  <a:sym typeface="Arial" panose="020B0604020202020204"/>
                </a:rPr>
                <a:t>base</a:t>
              </a:r>
              <a:r>
                <a:rPr lang="en-US" sz="2000" b="1" kern="0">
                  <a:latin typeface="Times New Roman" panose="02020603050405020304"/>
                  <a:ea typeface="Arial" panose="020B0604020202020204"/>
                  <a:cs typeface="Times New Roman" panose="02020603050405020304"/>
                  <a:sym typeface="Arial" panose="020B0604020202020204"/>
                </a:rPr>
                <a:t> </a:t>
              </a:r>
              <a:r>
                <a:rPr lang="en-US" sz="2000" b="1" kern="0">
                  <a:solidFill>
                    <a:srgbClr val="800080"/>
                  </a:solidFill>
                  <a:latin typeface="Times New Roman" panose="02020603050405020304"/>
                  <a:ea typeface="Arial" panose="020B0604020202020204"/>
                  <a:cs typeface="Times New Roman" panose="02020603050405020304"/>
                  <a:sym typeface="Arial" panose="020B0604020202020204"/>
                </a:rPr>
                <a:t>{</a:t>
              </a:r>
              <a:r>
                <a:rPr lang="en-US" sz="2000" b="1" kern="0">
                  <a:latin typeface="Times New Roman" panose="02020603050405020304"/>
                  <a:ea typeface="Arial" panose="020B0604020202020204"/>
                  <a:cs typeface="Times New Roman" panose="02020603050405020304"/>
                  <a:sym typeface="Arial" panose="020B0604020202020204"/>
                </a:rPr>
                <a:t>      </a:t>
              </a:r>
              <a:r>
                <a:rPr lang="en-US" sz="2000" b="1" kern="0">
                  <a:solidFill>
                    <a:srgbClr val="800000"/>
                  </a:solidFill>
                  <a:latin typeface="Times New Roman" panose="02020603050405020304"/>
                  <a:ea typeface="Arial" panose="020B0604020202020204"/>
                  <a:cs typeface="Times New Roman" panose="02020603050405020304"/>
                  <a:sym typeface="Arial" panose="020B0604020202020204"/>
                </a:rPr>
                <a:t>int</a:t>
              </a:r>
              <a:r>
                <a:rPr lang="en-US" sz="2000" b="1" kern="0">
                  <a:latin typeface="Times New Roman" panose="02020603050405020304"/>
                  <a:ea typeface="Arial" panose="020B0604020202020204"/>
                  <a:cs typeface="Times New Roman" panose="02020603050405020304"/>
                  <a:sym typeface="Arial" panose="020B0604020202020204"/>
                </a:rPr>
                <a:t> </a:t>
              </a:r>
              <a:r>
                <a:rPr lang="en-US" sz="2000" kern="0">
                  <a:latin typeface="Times New Roman" panose="02020603050405020304"/>
                  <a:ea typeface="Arial" panose="020B0604020202020204"/>
                  <a:cs typeface="Times New Roman" panose="02020603050405020304"/>
                  <a:sym typeface="Arial" panose="020B0604020202020204"/>
                </a:rPr>
                <a:t>k</a:t>
              </a:r>
              <a:r>
                <a:rPr lang="en-US" sz="2000" b="1" kern="0">
                  <a:solidFill>
                    <a:srgbClr val="800080"/>
                  </a:solidFill>
                  <a:latin typeface="Times New Roman" panose="02020603050405020304"/>
                  <a:ea typeface="Arial" panose="020B0604020202020204"/>
                  <a:cs typeface="Times New Roman" panose="02020603050405020304"/>
                  <a:sym typeface="Arial" panose="020B0604020202020204"/>
                </a:rPr>
                <a:t>;</a:t>
              </a:r>
              <a:r>
                <a:rPr lang="en-US" sz="2000" b="1" kern="0">
                  <a:latin typeface="Times New Roman" panose="02020603050405020304"/>
                  <a:ea typeface="Arial" panose="020B0604020202020204"/>
                  <a:cs typeface="Times New Roman" panose="02020603050405020304"/>
                  <a:sym typeface="Arial" panose="020B0604020202020204"/>
                </a:rPr>
                <a:t>   </a:t>
              </a:r>
              <a:r>
                <a:rPr lang="en-US" sz="2000" b="1" kern="0">
                  <a:solidFill>
                    <a:srgbClr val="800000"/>
                  </a:solidFill>
                  <a:latin typeface="Times New Roman" panose="02020603050405020304"/>
                  <a:ea typeface="Arial" panose="020B0604020202020204"/>
                  <a:cs typeface="Times New Roman" panose="02020603050405020304"/>
                  <a:sym typeface="Arial" panose="020B0604020202020204"/>
                </a:rPr>
                <a:t>public</a:t>
              </a:r>
              <a:r>
                <a:rPr lang="en-US" sz="2000" b="1" kern="0">
                  <a:solidFill>
                    <a:srgbClr val="800080"/>
                  </a:solidFill>
                  <a:latin typeface="Times New Roman" panose="02020603050405020304"/>
                  <a:ea typeface="Arial" panose="020B0604020202020204"/>
                  <a:cs typeface="Times New Roman" panose="02020603050405020304"/>
                  <a:sym typeface="Arial" panose="020B0604020202020204"/>
                </a:rPr>
                <a:t>: </a:t>
              </a:r>
              <a:r>
                <a:rPr lang="en-US" sz="2000" kern="0">
                  <a:latin typeface="Times New Roman" panose="02020603050405020304"/>
                  <a:ea typeface="Arial" panose="020B0604020202020204"/>
                  <a:cs typeface="Times New Roman" panose="02020603050405020304"/>
                  <a:sym typeface="Arial" panose="020B0604020202020204"/>
                </a:rPr>
                <a:t>derived2() : base(2) {}</a:t>
              </a:r>
              <a:r>
                <a:rPr lang="en-US" sz="2000" b="1" kern="0">
                  <a:latin typeface="Times New Roman" panose="02020603050405020304"/>
                  <a:ea typeface="Arial" panose="020B0604020202020204"/>
                  <a:cs typeface="Times New Roman" panose="02020603050405020304"/>
                  <a:sym typeface="Arial" panose="020B0604020202020204"/>
                </a:rPr>
                <a:t> </a:t>
              </a:r>
              <a:r>
                <a:rPr lang="en-US" sz="2000" b="1" kern="0">
                  <a:solidFill>
                    <a:srgbClr val="800080"/>
                  </a:solidFill>
                  <a:latin typeface="Times New Roman" panose="02020603050405020304"/>
                  <a:ea typeface="Arial" panose="020B0604020202020204"/>
                  <a:cs typeface="Times New Roman" panose="02020603050405020304"/>
                  <a:sym typeface="Arial" panose="020B0604020202020204"/>
                </a:rPr>
                <a:t>};</a:t>
              </a:r>
              <a:endParaRPr lang="en-US" sz="2000" b="1" kern="0">
                <a:latin typeface="Times New Roman" panose="02020603050405020304"/>
                <a:ea typeface="Arial" panose="020B0604020202020204"/>
                <a:cs typeface="Times New Roman" panose="02020603050405020304"/>
                <a:sym typeface="Arial" panose="020B0604020202020204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defRPr/>
              </a:pPr>
              <a:r>
                <a:rPr lang="en-US" sz="2000" b="1" kern="0">
                  <a:solidFill>
                    <a:srgbClr val="800000"/>
                  </a:solidFill>
                  <a:latin typeface="Times New Roman" panose="02020603050405020304"/>
                  <a:ea typeface="Arial" panose="020B0604020202020204"/>
                  <a:cs typeface="Times New Roman" panose="02020603050405020304"/>
                  <a:sym typeface="Arial" panose="020B0604020202020204"/>
                </a:rPr>
                <a:t>class</a:t>
              </a:r>
              <a:r>
                <a:rPr lang="en-US" sz="2000" b="1" kern="0">
                  <a:latin typeface="Times New Roman" panose="02020603050405020304"/>
                  <a:ea typeface="Arial" panose="020B0604020202020204"/>
                  <a:cs typeface="Times New Roman" panose="02020603050405020304"/>
                  <a:sym typeface="Arial" panose="020B0604020202020204"/>
                </a:rPr>
                <a:t> </a:t>
              </a:r>
              <a:r>
                <a:rPr lang="en-US" sz="2000" kern="0">
                  <a:latin typeface="Times New Roman" panose="02020603050405020304"/>
                  <a:ea typeface="Arial" panose="020B0604020202020204"/>
                  <a:cs typeface="Times New Roman" panose="02020603050405020304"/>
                  <a:sym typeface="Arial" panose="020B0604020202020204"/>
                </a:rPr>
                <a:t>derived3</a:t>
              </a:r>
              <a:r>
                <a:rPr lang="en-US" sz="2000" b="1" kern="0">
                  <a:latin typeface="Times New Roman" panose="02020603050405020304"/>
                  <a:ea typeface="Arial" panose="020B0604020202020204"/>
                  <a:cs typeface="Times New Roman" panose="02020603050405020304"/>
                  <a:sym typeface="Arial" panose="020B0604020202020204"/>
                </a:rPr>
                <a:t> </a:t>
              </a:r>
              <a:r>
                <a:rPr lang="en-US" sz="2000" b="1" kern="0">
                  <a:solidFill>
                    <a:srgbClr val="800080"/>
                  </a:solidFill>
                  <a:latin typeface="Times New Roman" panose="02020603050405020304"/>
                  <a:ea typeface="Arial" panose="020B0604020202020204"/>
                  <a:cs typeface="Times New Roman" panose="02020603050405020304"/>
                  <a:sym typeface="Arial" panose="020B0604020202020204"/>
                </a:rPr>
                <a:t>:</a:t>
              </a:r>
              <a:r>
                <a:rPr lang="en-US" sz="2000" b="1" kern="0">
                  <a:latin typeface="Times New Roman" panose="02020603050405020304"/>
                  <a:ea typeface="Arial" panose="020B0604020202020204"/>
                  <a:cs typeface="Times New Roman" panose="02020603050405020304"/>
                  <a:sym typeface="Arial" panose="020B0604020202020204"/>
                </a:rPr>
                <a:t> </a:t>
              </a:r>
              <a:r>
                <a:rPr lang="en-US" sz="2000" b="1" kern="0">
                  <a:solidFill>
                    <a:srgbClr val="800000"/>
                  </a:solidFill>
                  <a:latin typeface="Times New Roman" panose="02020603050405020304"/>
                  <a:ea typeface="Arial" panose="020B0604020202020204"/>
                  <a:cs typeface="Times New Roman" panose="02020603050405020304"/>
                  <a:sym typeface="Arial" panose="020B0604020202020204"/>
                </a:rPr>
                <a:t>public</a:t>
              </a:r>
              <a:r>
                <a:rPr lang="en-US" sz="2000" b="1" kern="0">
                  <a:latin typeface="Times New Roman" panose="02020603050405020304"/>
                  <a:ea typeface="Arial" panose="020B0604020202020204"/>
                  <a:cs typeface="Times New Roman" panose="02020603050405020304"/>
                  <a:sym typeface="Arial" panose="020B0604020202020204"/>
                </a:rPr>
                <a:t> </a:t>
              </a:r>
              <a:r>
                <a:rPr lang="en-US" sz="2000" kern="0">
                  <a:latin typeface="Times New Roman" panose="02020603050405020304"/>
                  <a:ea typeface="Arial" panose="020B0604020202020204"/>
                  <a:cs typeface="Times New Roman" panose="02020603050405020304"/>
                  <a:sym typeface="Arial" panose="020B0604020202020204"/>
                </a:rPr>
                <a:t>derived1</a:t>
              </a:r>
              <a:r>
                <a:rPr lang="en-US" sz="2000" b="1" kern="0">
                  <a:solidFill>
                    <a:srgbClr val="808030"/>
                  </a:solidFill>
                  <a:latin typeface="Times New Roman" panose="02020603050405020304"/>
                  <a:ea typeface="Arial" panose="020B0604020202020204"/>
                  <a:cs typeface="Times New Roman" panose="02020603050405020304"/>
                  <a:sym typeface="Arial" panose="020B0604020202020204"/>
                </a:rPr>
                <a:t>,</a:t>
              </a:r>
              <a:r>
                <a:rPr lang="en-US" sz="2000" b="1" kern="0">
                  <a:latin typeface="Times New Roman" panose="02020603050405020304"/>
                  <a:ea typeface="Arial" panose="020B0604020202020204"/>
                  <a:cs typeface="Times New Roman" panose="02020603050405020304"/>
                  <a:sym typeface="Arial" panose="020B0604020202020204"/>
                </a:rPr>
                <a:t> </a:t>
              </a:r>
              <a:r>
                <a:rPr lang="en-US" sz="2000" b="1" kern="0">
                  <a:solidFill>
                    <a:srgbClr val="800000"/>
                  </a:solidFill>
                  <a:latin typeface="Times New Roman" panose="02020603050405020304"/>
                  <a:ea typeface="Arial" panose="020B0604020202020204"/>
                  <a:cs typeface="Times New Roman" panose="02020603050405020304"/>
                  <a:sym typeface="Arial" panose="020B0604020202020204"/>
                </a:rPr>
                <a:t>public</a:t>
              </a:r>
              <a:r>
                <a:rPr lang="en-US" sz="2000" b="1" kern="0">
                  <a:latin typeface="Times New Roman" panose="02020603050405020304"/>
                  <a:ea typeface="Arial" panose="020B0604020202020204"/>
                  <a:cs typeface="Times New Roman" panose="02020603050405020304"/>
                  <a:sym typeface="Arial" panose="020B0604020202020204"/>
                </a:rPr>
                <a:t> </a:t>
              </a:r>
              <a:r>
                <a:rPr lang="en-US" sz="2000" kern="0">
                  <a:latin typeface="Times New Roman" panose="02020603050405020304"/>
                  <a:ea typeface="Arial" panose="020B0604020202020204"/>
                  <a:cs typeface="Times New Roman" panose="02020603050405020304"/>
                  <a:sym typeface="Arial" panose="020B0604020202020204"/>
                </a:rPr>
                <a:t>derived2</a:t>
              </a:r>
              <a:r>
                <a:rPr lang="en-US" sz="2000" b="1" kern="0">
                  <a:latin typeface="Times New Roman" panose="02020603050405020304"/>
                  <a:ea typeface="Arial" panose="020B0604020202020204"/>
                  <a:cs typeface="Times New Roman" panose="02020603050405020304"/>
                  <a:sym typeface="Arial" panose="020B0604020202020204"/>
                </a:rPr>
                <a:t> </a:t>
              </a:r>
              <a:r>
                <a:rPr lang="en-US" sz="2000" b="1" kern="0">
                  <a:solidFill>
                    <a:srgbClr val="800080"/>
                  </a:solidFill>
                  <a:latin typeface="Times New Roman" panose="02020603050405020304"/>
                  <a:ea typeface="Arial" panose="020B0604020202020204"/>
                  <a:cs typeface="Times New Roman" panose="02020603050405020304"/>
                  <a:sym typeface="Arial" panose="020B0604020202020204"/>
                </a:rPr>
                <a:t>{</a:t>
              </a:r>
              <a:endParaRPr lang="en-US" sz="2000" b="1" kern="0">
                <a:latin typeface="Times New Roman" panose="02020603050405020304"/>
                <a:ea typeface="Arial" panose="020B0604020202020204"/>
                <a:cs typeface="Times New Roman" panose="02020603050405020304"/>
                <a:sym typeface="Arial" panose="020B0604020202020204"/>
              </a:endParaRPr>
            </a:p>
            <a:p>
              <a:pPr>
                <a:defRPr/>
              </a:pPr>
              <a:r>
                <a:rPr lang="en-US" sz="2000" b="1" kern="0">
                  <a:solidFill>
                    <a:srgbClr val="800000"/>
                  </a:solidFill>
                  <a:latin typeface="Times New Roman" panose="02020603050405020304"/>
                  <a:ea typeface="Arial" panose="020B0604020202020204"/>
                  <a:cs typeface="Times New Roman" panose="02020603050405020304"/>
                  <a:sym typeface="Arial" panose="020B0604020202020204"/>
                </a:rPr>
                <a:t>    int</a:t>
              </a:r>
              <a:r>
                <a:rPr lang="en-US" sz="2000" b="1" kern="0">
                  <a:latin typeface="Times New Roman" panose="02020603050405020304"/>
                  <a:ea typeface="Arial" panose="020B0604020202020204"/>
                  <a:cs typeface="Times New Roman" panose="02020603050405020304"/>
                  <a:sym typeface="Arial" panose="020B0604020202020204"/>
                </a:rPr>
                <a:t> </a:t>
              </a:r>
              <a:r>
                <a:rPr lang="en-US" sz="2000" kern="0">
                  <a:latin typeface="Times New Roman" panose="02020603050405020304"/>
                  <a:ea typeface="Arial" panose="020B0604020202020204"/>
                  <a:cs typeface="Times New Roman" panose="02020603050405020304"/>
                  <a:sym typeface="Arial" panose="020B0604020202020204"/>
                </a:rPr>
                <a:t>sum</a:t>
              </a:r>
              <a:r>
                <a:rPr lang="en-US" sz="2000" b="1" kern="0">
                  <a:solidFill>
                    <a:srgbClr val="800080"/>
                  </a:solidFill>
                  <a:latin typeface="Times New Roman" panose="02020603050405020304"/>
                  <a:ea typeface="Arial" panose="020B0604020202020204"/>
                  <a:cs typeface="Times New Roman" panose="02020603050405020304"/>
                  <a:sym typeface="Arial" panose="020B0604020202020204"/>
                </a:rPr>
                <a:t>;</a:t>
              </a:r>
              <a:endParaRPr lang="en-US" sz="2000" kern="0">
                <a:solidFill>
                  <a:srgbClr val="800080"/>
                </a:solidFill>
                <a:latin typeface="Times New Roman" panose="02020603050405020304"/>
                <a:ea typeface="Arial" panose="020B0604020202020204"/>
                <a:cs typeface="Times New Roman" panose="02020603050405020304"/>
                <a:sym typeface="Arial" panose="020B0604020202020204"/>
              </a:endParaRPr>
            </a:p>
            <a:p>
              <a:pPr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b="1" kern="0">
                  <a:solidFill>
                    <a:srgbClr val="800000"/>
                  </a:solidFill>
                  <a:latin typeface="Times New Roman" panose="02020603050405020304"/>
                  <a:ea typeface="Arial" panose="020B0604020202020204"/>
                  <a:cs typeface="Times New Roman" panose="02020603050405020304"/>
                  <a:sym typeface="Arial" panose="020B0604020202020204"/>
                </a:rPr>
                <a:t>public</a:t>
              </a:r>
              <a:r>
                <a:rPr lang="en-US" sz="2000" b="1" kern="0">
                  <a:solidFill>
                    <a:srgbClr val="800080"/>
                  </a:solidFill>
                  <a:latin typeface="Times New Roman" panose="02020603050405020304"/>
                  <a:ea typeface="Arial" panose="020B0604020202020204"/>
                  <a:cs typeface="Times New Roman" panose="02020603050405020304"/>
                  <a:sym typeface="Arial" panose="020B0604020202020204"/>
                </a:rPr>
                <a:t>:</a:t>
              </a:r>
              <a:endParaRPr lang="en-US" sz="2000" b="1" kern="0">
                <a:latin typeface="Times New Roman" panose="02020603050405020304"/>
                <a:ea typeface="Arial" panose="020B0604020202020204"/>
                <a:cs typeface="Times New Roman" panose="02020603050405020304"/>
              </a:endParaRPr>
            </a:p>
            <a:p>
              <a:pPr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kern="0">
                  <a:latin typeface="Times New Roman" panose="02020603050405020304"/>
                  <a:ea typeface="Arial" panose="020B0604020202020204"/>
                  <a:cs typeface="Times New Roman" panose="02020603050405020304"/>
                  <a:sym typeface="Arial" panose="020B0604020202020204"/>
                </a:rPr>
                <a:t>    derived3() : base(3), derived1(), derived2() {} </a:t>
              </a:r>
              <a:r>
                <a:rPr lang="en-US" sz="2000" b="1" kern="0">
                  <a:solidFill>
                    <a:srgbClr val="800080"/>
                  </a:solidFill>
                  <a:latin typeface="Times New Roman" panose="02020603050405020304"/>
                  <a:ea typeface="Arial" panose="020B0604020202020204"/>
                  <a:cs typeface="Times New Roman" panose="02020603050405020304"/>
                  <a:sym typeface="Arial" panose="020B0604020202020204"/>
                </a:rPr>
                <a:t>};</a:t>
              </a:r>
              <a:endParaRPr lang="en-US" sz="2000" b="1" kern="0">
                <a:latin typeface="Times New Roman" panose="02020603050405020304"/>
                <a:ea typeface="Arial" panose="020B0604020202020204"/>
                <a:cs typeface="Times New Roman" panose="02020603050405020304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lang="en-US" sz="2000" kern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824814" y="5266254"/>
              <a:ext cx="3217390" cy="506821"/>
            </a:xfrm>
            <a:prstGeom prst="rect">
              <a:avLst/>
            </a:prstGeom>
            <a:solidFill>
              <a:srgbClr val="FFC000">
                <a:alpha val="25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lang="en-US" kern="0">
                <a:sym typeface="Arial" panose="020B0604020202020204"/>
              </a:endParaRPr>
            </a:p>
          </p:txBody>
        </p:sp>
      </p:grp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Google Shape;558;p54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panose="020B0604020202020204" pitchFamily="34" charset="0"/>
              <a:buNone/>
            </a:pPr>
            <a:fld id="{305E3A1A-B149-4444-B1FA-55C629D37AED}" type="slidenum">
              <a:rPr lang="en-US" sz="1500"/>
              <a:t>48</a:t>
            </a:fld>
            <a:endParaRPr lang="en-US" sz="1800"/>
          </a:p>
        </p:txBody>
      </p:sp>
      <p:sp>
        <p:nvSpPr>
          <p:cNvPr id="43011" name="Google Shape;559;p54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00800" tIns="50400" rIns="100800" bIns="50400" anchor="t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</a:pPr>
            <a:r>
              <a:rPr lang="vi-VN" sz="1800" b="1" err="1">
                <a:latin typeface="Arial" panose="020B0604020202020204"/>
                <a:cs typeface="Arial" panose="020B0604020202020204"/>
              </a:rPr>
              <a:t>Facultatea</a:t>
            </a:r>
            <a:r>
              <a:rPr lang="vi-VN" sz="1800" b="1">
                <a:latin typeface="Arial" panose="020B0604020202020204"/>
                <a:cs typeface="Arial" panose="020B0604020202020204"/>
              </a:rPr>
              <a:t> de </a:t>
            </a:r>
            <a:r>
              <a:rPr lang="vi-VN" sz="1800" b="1" err="1">
                <a:latin typeface="Arial" panose="020B0604020202020204"/>
                <a:cs typeface="Arial" panose="020B0604020202020204"/>
              </a:rPr>
              <a:t>Matematică</a:t>
            </a:r>
            <a:r>
              <a:rPr lang="vi-VN" sz="1800" b="1">
                <a:latin typeface="Arial" panose="020B0604020202020204"/>
                <a:cs typeface="Arial" panose="020B0604020202020204"/>
              </a:rPr>
              <a:t> </a:t>
            </a:r>
            <a:r>
              <a:rPr lang="vi-VN" sz="1800" b="1" err="1">
                <a:latin typeface="Arial" panose="020B0604020202020204"/>
                <a:cs typeface="Arial" panose="020B0604020202020204"/>
              </a:rPr>
              <a:t>și</a:t>
            </a:r>
            <a:r>
              <a:rPr lang="vi-VN" sz="1800" b="1">
                <a:latin typeface="Arial" panose="020B0604020202020204"/>
                <a:cs typeface="Arial" panose="020B0604020202020204"/>
              </a:rPr>
              <a:t> </a:t>
            </a:r>
            <a:r>
              <a:rPr lang="vi-VN" sz="1800" b="1" err="1">
                <a:latin typeface="Arial" panose="020B0604020202020204"/>
                <a:cs typeface="Arial" panose="020B0604020202020204"/>
              </a:rPr>
              <a:t>Informatică</a:t>
            </a:r>
            <a:r>
              <a:rPr lang="en-US" sz="1800" b="1">
                <a:latin typeface="Arial" panose="020B0604020202020204"/>
                <a:cs typeface="Arial" panose="020B0604020202020204"/>
              </a:rPr>
              <a:t> </a:t>
            </a:r>
            <a:r>
              <a:rPr lang="en-US" sz="1800" b="1" err="1">
                <a:latin typeface="Arial" panose="020B0604020202020204"/>
                <a:cs typeface="Arial" panose="020B0604020202020204"/>
              </a:rPr>
              <a:t>Universitatea</a:t>
            </a:r>
            <a:r>
              <a:rPr lang="en-US" sz="1800" b="1">
                <a:latin typeface="Arial" panose="020B0604020202020204"/>
                <a:cs typeface="Arial" panose="020B0604020202020204"/>
              </a:rPr>
              <a:t> din </a:t>
            </a:r>
            <a:r>
              <a:rPr lang="en-US" sz="1800" b="1" err="1">
                <a:latin typeface="Arial" panose="020B0604020202020204"/>
                <a:cs typeface="Arial" panose="020B0604020202020204"/>
              </a:rPr>
              <a:t>București</a:t>
            </a:r>
            <a:endParaRPr lang="en-US" sz="1800" err="1"/>
          </a:p>
        </p:txBody>
      </p:sp>
      <p:pic>
        <p:nvPicPr>
          <p:cNvPr id="43012" name="Google Shape;560;p54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013" name="Google Shape;562;p54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10075" rIns="0" bIns="10075" anchor="t"/>
          <a:lstStyle/>
          <a:p>
            <a:pPr algn="ctr">
              <a:buClr>
                <a:srgbClr val="000000"/>
              </a:buClr>
              <a:buSzPts val="2000"/>
            </a:pPr>
            <a:r>
              <a:rPr lang="en-US" sz="2000" b="1">
                <a:latin typeface="Arial" panose="020B0604020202020204"/>
                <a:cs typeface="Arial" panose="020B0604020202020204"/>
              </a:rPr>
              <a:t>3. </a:t>
            </a:r>
            <a:r>
              <a:rPr lang="en-US" sz="2000" b="1" err="1">
                <a:latin typeface="Arial" panose="020B0604020202020204"/>
                <a:cs typeface="Arial" panose="020B0604020202020204"/>
              </a:rPr>
              <a:t>Moștenire</a:t>
            </a:r>
            <a:r>
              <a:rPr lang="en-US" sz="2000" b="1">
                <a:latin typeface="Arial" panose="020B0604020202020204"/>
                <a:cs typeface="Arial" panose="020B0604020202020204"/>
              </a:rPr>
              <a:t> </a:t>
            </a:r>
            <a:r>
              <a:rPr lang="en-US" sz="2000" b="1" err="1">
                <a:latin typeface="Arial" panose="020B0604020202020204"/>
                <a:cs typeface="Arial" panose="020B0604020202020204"/>
              </a:rPr>
              <a:t>multiplă</a:t>
            </a:r>
            <a:r>
              <a:rPr lang="en-US" sz="2000" b="1">
                <a:latin typeface="Arial" panose="020B0604020202020204"/>
                <a:cs typeface="Arial" panose="020B0604020202020204"/>
              </a:rPr>
              <a:t> </a:t>
            </a:r>
            <a:r>
              <a:rPr lang="en-US" sz="2000" b="1" err="1">
                <a:latin typeface="Arial" panose="020B0604020202020204"/>
                <a:cs typeface="Arial" panose="020B0604020202020204"/>
              </a:rPr>
              <a:t>și</a:t>
            </a:r>
            <a:r>
              <a:rPr lang="en-US" sz="2000" b="1">
                <a:latin typeface="Arial" panose="020B0604020202020204"/>
                <a:cs typeface="Arial" panose="020B0604020202020204"/>
              </a:rPr>
              <a:t> </a:t>
            </a:r>
            <a:r>
              <a:rPr lang="en-US" sz="2000" b="1" err="1">
                <a:latin typeface="Arial" panose="020B0604020202020204"/>
                <a:cs typeface="Arial" panose="020B0604020202020204"/>
              </a:rPr>
              <a:t>virtuală</a:t>
            </a:r>
          </a:p>
        </p:txBody>
      </p:sp>
      <p:sp>
        <p:nvSpPr>
          <p:cNvPr id="561" name="Google Shape;561;p54"/>
          <p:cNvSpPr txBox="1"/>
          <p:nvPr/>
        </p:nvSpPr>
        <p:spPr bwMode="auto">
          <a:xfrm>
            <a:off x="518734" y="1279817"/>
            <a:ext cx="9032875" cy="58086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 anchor="t"/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/>
            </a:pPr>
            <a:r>
              <a:rPr lang="en-US" sz="2400" b="1" i="1" kern="0" err="1">
                <a:solidFill>
                  <a:srgbClr val="0000FF"/>
                </a:solidFill>
                <a:latin typeface="Arial" panose="020B0604020202020204"/>
                <a:ea typeface="Arial" panose="020B0604020202020204"/>
                <a:cs typeface="Times New Roman" panose="02020603050405020304"/>
                <a:sym typeface="Arial" panose="020B0604020202020204"/>
              </a:rPr>
              <a:t>Moștenire</a:t>
            </a:r>
            <a:r>
              <a:rPr lang="en-US" sz="2400" b="1" i="1" kern="0">
                <a:solidFill>
                  <a:srgbClr val="0000FF"/>
                </a:solidFill>
                <a:latin typeface="Arial" panose="020B0604020202020204"/>
                <a:ea typeface="Arial" panose="020B0604020202020204"/>
                <a:cs typeface="Times New Roman" panose="02020603050405020304"/>
                <a:sym typeface="Arial" panose="020B0604020202020204"/>
              </a:rPr>
              <a:t> </a:t>
            </a:r>
            <a:r>
              <a:rPr lang="vi-VN" sz="2400" b="1" i="1" kern="0" err="1">
                <a:solidFill>
                  <a:srgbClr val="0000FF"/>
                </a:solidFill>
                <a:latin typeface="Arial" panose="020B0604020202020204"/>
                <a:ea typeface="Arial" panose="020B0604020202020204"/>
                <a:cs typeface="Times New Roman" panose="02020603050405020304"/>
                <a:sym typeface="Arial" panose="020B0604020202020204"/>
              </a:rPr>
              <a:t>multiplă</a:t>
            </a:r>
            <a:r>
              <a:rPr lang="en-US" sz="2400" b="1" i="1" kern="0">
                <a:solidFill>
                  <a:srgbClr val="0000FF"/>
                </a:solidFill>
                <a:latin typeface="Arial" panose="020B0604020202020204"/>
                <a:ea typeface="Arial" panose="020B0604020202020204"/>
                <a:cs typeface="Times New Roman" panose="02020603050405020304"/>
                <a:sym typeface="Arial" panose="020B0604020202020204"/>
              </a:rPr>
              <a:t> (MM)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/>
            </a:pPr>
            <a:endParaRPr sz="2000" kern="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indent="-3556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Char char="•"/>
              <a:defRPr/>
            </a:pPr>
            <a:r>
              <a:rPr lang="en-US" sz="2000" kern="0" err="1">
                <a:latin typeface="Arial" panose="020B0604020202020204"/>
                <a:cs typeface="Arial" panose="020B0604020202020204"/>
                <a:sym typeface="Arial" panose="020B0604020202020204"/>
              </a:rPr>
              <a:t>În</a:t>
            </a:r>
            <a:r>
              <a:rPr lang="en-US" sz="2000" kern="0">
                <a:latin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2000" kern="0" err="1">
                <a:latin typeface="Arial" panose="020B0604020202020204"/>
                <a:cs typeface="Arial" panose="020B0604020202020204"/>
                <a:sym typeface="Arial" panose="020B0604020202020204"/>
              </a:rPr>
              <a:t>exemplul</a:t>
            </a:r>
            <a:r>
              <a:rPr lang="en-US" sz="2000" kern="0">
                <a:latin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2000" kern="0" err="1">
                <a:latin typeface="Arial" panose="020B0604020202020204"/>
                <a:cs typeface="Arial" panose="020B0604020202020204"/>
                <a:sym typeface="Arial" panose="020B0604020202020204"/>
              </a:rPr>
              <a:t>următor</a:t>
            </a:r>
            <a:r>
              <a:rPr lang="en-US" sz="2000" kern="0">
                <a:latin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2000" kern="0" err="1">
                <a:latin typeface="Arial" panose="020B0604020202020204"/>
                <a:cs typeface="Arial" panose="020B0604020202020204"/>
                <a:sym typeface="Arial" panose="020B0604020202020204"/>
              </a:rPr>
              <a:t>afișăm</a:t>
            </a:r>
            <a:r>
              <a:rPr lang="en-US" sz="2000" kern="0">
                <a:latin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2000" kern="0" err="1">
                <a:latin typeface="Arial" panose="020B0604020202020204"/>
                <a:cs typeface="Arial" panose="020B0604020202020204"/>
                <a:sym typeface="Arial" panose="020B0604020202020204"/>
              </a:rPr>
              <a:t>atributele</a:t>
            </a:r>
            <a:r>
              <a:rPr lang="en-US" sz="2000" kern="0">
                <a:latin typeface="Arial" panose="020B0604020202020204"/>
                <a:cs typeface="Arial" panose="020B0604020202020204"/>
                <a:sym typeface="Arial" panose="020B0604020202020204"/>
              </a:rPr>
              <a:t> din derivate </a:t>
            </a:r>
            <a:r>
              <a:rPr lang="en-US" sz="2000" kern="0" err="1">
                <a:latin typeface="Arial" panose="020B0604020202020204"/>
                <a:cs typeface="Arial" panose="020B0604020202020204"/>
                <a:sym typeface="Arial" panose="020B0604020202020204"/>
              </a:rPr>
              <a:t>printr</a:t>
            </a:r>
            <a:r>
              <a:rPr lang="en-US" sz="2000" kern="0">
                <a:latin typeface="Arial" panose="020B0604020202020204"/>
                <a:cs typeface="Arial" panose="020B0604020202020204"/>
                <a:sym typeface="Arial" panose="020B0604020202020204"/>
              </a:rPr>
              <a:t>-un pointer de </a:t>
            </a:r>
            <a:r>
              <a:rPr lang="en-US" sz="2000" kern="0" err="1">
                <a:latin typeface="Arial" panose="020B0604020202020204"/>
                <a:cs typeface="Arial" panose="020B0604020202020204"/>
                <a:sym typeface="Arial" panose="020B0604020202020204"/>
              </a:rPr>
              <a:t>bază</a:t>
            </a:r>
            <a:r>
              <a:rPr lang="en-US" sz="2000" kern="0">
                <a:latin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2000" kern="0" err="1">
                <a:latin typeface="Arial" panose="020B0604020202020204"/>
                <a:cs typeface="Arial" panose="020B0604020202020204"/>
                <a:sym typeface="Arial" panose="020B0604020202020204"/>
              </a:rPr>
              <a:t>folosind</a:t>
            </a:r>
            <a:r>
              <a:rPr lang="en-US" sz="2000" kern="0">
                <a:latin typeface="Arial" panose="020B0604020202020204"/>
                <a:cs typeface="Arial" panose="020B0604020202020204"/>
                <a:sym typeface="Arial" panose="020B0604020202020204"/>
              </a:rPr>
              <a:t> o </a:t>
            </a:r>
            <a:r>
              <a:rPr lang="en-US" sz="2000" kern="0" err="1">
                <a:latin typeface="Arial" panose="020B0604020202020204"/>
                <a:cs typeface="Arial" panose="020B0604020202020204"/>
                <a:sym typeface="Arial" panose="020B0604020202020204"/>
              </a:rPr>
              <a:t>implementare</a:t>
            </a:r>
            <a:r>
              <a:rPr lang="en-US" sz="2000" kern="0">
                <a:latin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2000" kern="0" err="1">
                <a:latin typeface="Arial" panose="020B0604020202020204"/>
                <a:cs typeface="Arial" panose="020B0604020202020204"/>
                <a:sym typeface="Arial" panose="020B0604020202020204"/>
              </a:rPr>
              <a:t>naivă</a:t>
            </a:r>
            <a:r>
              <a:rPr lang="en-US" sz="2000" kern="0">
                <a:latin typeface="Arial" panose="020B0604020202020204"/>
                <a:cs typeface="Arial" panose="020B0604020202020204"/>
                <a:sym typeface="Arial" panose="020B0604020202020204"/>
              </a:rPr>
              <a:t> a </a:t>
            </a:r>
            <a:r>
              <a:rPr lang="en-US" sz="2000" kern="0" err="1">
                <a:latin typeface="Arial" panose="020B0604020202020204"/>
                <a:cs typeface="Arial" panose="020B0604020202020204"/>
                <a:sym typeface="Arial" panose="020B0604020202020204"/>
              </a:rPr>
              <a:t>funcției</a:t>
            </a:r>
            <a:r>
              <a:rPr lang="en-US" sz="2000" kern="0">
                <a:latin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2000" kern="0" err="1">
                <a:latin typeface="Arial" panose="020B0604020202020204"/>
                <a:cs typeface="Arial" panose="020B0604020202020204"/>
                <a:sym typeface="Arial" panose="020B0604020202020204"/>
              </a:rPr>
              <a:t>virtuale</a:t>
            </a:r>
            <a:r>
              <a:rPr lang="en-US" sz="2000" kern="0">
                <a:latin typeface="Arial" panose="020B0604020202020204"/>
                <a:cs typeface="Arial" panose="020B0604020202020204"/>
                <a:sym typeface="Arial" panose="020B0604020202020204"/>
              </a:rPr>
              <a:t> de </a:t>
            </a:r>
            <a:r>
              <a:rPr lang="en-US" sz="2000" kern="0" err="1">
                <a:latin typeface="Arial" panose="020B0604020202020204"/>
                <a:cs typeface="Arial" panose="020B0604020202020204"/>
                <a:sym typeface="Arial" panose="020B0604020202020204"/>
              </a:rPr>
              <a:t>afișare</a:t>
            </a:r>
          </a:p>
          <a:p>
            <a:pPr marL="1016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defRPr/>
            </a:pPr>
            <a:endParaRPr lang="en-US" sz="2000" kern="0"/>
          </a:p>
          <a:p>
            <a:pPr>
              <a:defRPr/>
            </a:pPr>
            <a:r>
              <a:rPr lang="en-US" sz="1600" kern="0">
                <a:latin typeface="Arial" panose="020B0604020202020204"/>
                <a:cs typeface="Arial" panose="020B0604020202020204"/>
              </a:rPr>
              <a:t>#include &lt;iostream&gt;</a:t>
            </a:r>
            <a:endParaRPr lang="en-US" sz="1600"/>
          </a:p>
          <a:p>
            <a:pPr>
              <a:defRPr/>
            </a:pPr>
            <a:r>
              <a:rPr lang="en-US" sz="1600" kern="0">
                <a:latin typeface="Arial" panose="020B0604020202020204"/>
                <a:cs typeface="Arial" panose="020B0604020202020204"/>
              </a:rPr>
              <a:t>class Baza {</a:t>
            </a:r>
            <a:endParaRPr lang="en-US" sz="1600"/>
          </a:p>
          <a:p>
            <a:pPr>
              <a:defRPr/>
            </a:pPr>
            <a:r>
              <a:rPr lang="en-US" sz="1600" kern="0">
                <a:latin typeface="Arial" panose="020B0604020202020204"/>
                <a:cs typeface="Arial" panose="020B0604020202020204"/>
              </a:rPr>
              <a:t>    int </a:t>
            </a:r>
            <a:r>
              <a:rPr lang="en-US" sz="1600" kern="0" err="1">
                <a:latin typeface="Arial" panose="020B0604020202020204"/>
                <a:cs typeface="Arial" panose="020B0604020202020204"/>
              </a:rPr>
              <a:t>i</a:t>
            </a:r>
            <a:r>
              <a:rPr lang="en-US" sz="1600" kern="0">
                <a:latin typeface="Arial" panose="020B0604020202020204"/>
                <a:cs typeface="Arial" panose="020B0604020202020204"/>
              </a:rPr>
              <a:t>{1};</a:t>
            </a:r>
            <a:endParaRPr lang="en-US" sz="1600"/>
          </a:p>
          <a:p>
            <a:pPr>
              <a:defRPr/>
            </a:pPr>
            <a:r>
              <a:rPr lang="en-US" sz="1600" kern="0">
                <a:latin typeface="Arial" panose="020B0604020202020204"/>
                <a:cs typeface="Arial" panose="020B0604020202020204"/>
              </a:rPr>
              <a:t>protected:   virtual void </a:t>
            </a:r>
            <a:r>
              <a:rPr lang="en-US" sz="1600" kern="0" err="1">
                <a:latin typeface="Arial" panose="020B0604020202020204"/>
                <a:cs typeface="Arial" panose="020B0604020202020204"/>
              </a:rPr>
              <a:t>afis</a:t>
            </a:r>
            <a:r>
              <a:rPr lang="en-US" sz="1600" kern="0">
                <a:latin typeface="Arial" panose="020B0604020202020204"/>
                <a:cs typeface="Arial" panose="020B0604020202020204"/>
              </a:rPr>
              <a:t>(std::</a:t>
            </a:r>
            <a:r>
              <a:rPr lang="en-US" sz="1600" kern="0" err="1">
                <a:latin typeface="Arial" panose="020B0604020202020204"/>
                <a:cs typeface="Arial" panose="020B0604020202020204"/>
              </a:rPr>
              <a:t>ostream</a:t>
            </a:r>
            <a:r>
              <a:rPr lang="en-US" sz="1600" kern="0">
                <a:latin typeface="Arial" panose="020B0604020202020204"/>
                <a:cs typeface="Arial" panose="020B0604020202020204"/>
              </a:rPr>
              <a:t>&amp; </a:t>
            </a:r>
            <a:r>
              <a:rPr lang="en-US" sz="1600" kern="0" err="1">
                <a:latin typeface="Arial" panose="020B0604020202020204"/>
                <a:cs typeface="Arial" panose="020B0604020202020204"/>
              </a:rPr>
              <a:t>os</a:t>
            </a:r>
            <a:r>
              <a:rPr lang="en-US" sz="1600" kern="0">
                <a:latin typeface="Arial" panose="020B0604020202020204"/>
                <a:cs typeface="Arial" panose="020B0604020202020204"/>
              </a:rPr>
              <a:t>) const {     </a:t>
            </a:r>
            <a:r>
              <a:rPr lang="en-US" sz="1600" kern="0" err="1">
                <a:latin typeface="Arial" panose="020B0604020202020204"/>
                <a:cs typeface="Arial" panose="020B0604020202020204"/>
              </a:rPr>
              <a:t>os</a:t>
            </a:r>
            <a:r>
              <a:rPr lang="en-US" sz="1600" kern="0">
                <a:latin typeface="Arial" panose="020B0604020202020204"/>
                <a:cs typeface="Arial" panose="020B0604020202020204"/>
              </a:rPr>
              <a:t> &lt;&lt; "</a:t>
            </a:r>
            <a:r>
              <a:rPr lang="en-US" sz="1600" kern="0" err="1">
                <a:latin typeface="Arial" panose="020B0604020202020204"/>
                <a:cs typeface="Arial" panose="020B0604020202020204"/>
              </a:rPr>
              <a:t>i</a:t>
            </a:r>
            <a:r>
              <a:rPr lang="en-US" sz="1600" kern="0">
                <a:latin typeface="Arial" panose="020B0604020202020204"/>
                <a:cs typeface="Arial" panose="020B0604020202020204"/>
              </a:rPr>
              <a:t>: " &lt;&lt; </a:t>
            </a:r>
            <a:r>
              <a:rPr lang="en-US" sz="1600" kern="0" err="1">
                <a:latin typeface="Arial" panose="020B0604020202020204"/>
                <a:cs typeface="Arial" panose="020B0604020202020204"/>
              </a:rPr>
              <a:t>i</a:t>
            </a:r>
            <a:r>
              <a:rPr lang="en-US" sz="1600" kern="0">
                <a:latin typeface="Arial" panose="020B0604020202020204"/>
                <a:cs typeface="Arial" panose="020B0604020202020204"/>
              </a:rPr>
              <a:t> &lt;&lt; "\n";    }</a:t>
            </a:r>
            <a:endParaRPr lang="en-US" sz="1600"/>
          </a:p>
          <a:p>
            <a:pPr>
              <a:defRPr/>
            </a:pPr>
            <a:r>
              <a:rPr lang="en-US" sz="1600" kern="0">
                <a:latin typeface="Arial" panose="020B0604020202020204"/>
                <a:cs typeface="Arial" panose="020B0604020202020204"/>
              </a:rPr>
              <a:t>public:</a:t>
            </a:r>
            <a:endParaRPr lang="en-US" sz="1600"/>
          </a:p>
          <a:p>
            <a:pPr>
              <a:defRPr/>
            </a:pPr>
            <a:r>
              <a:rPr lang="en-US" sz="1600" kern="0">
                <a:latin typeface="Arial" panose="020B0604020202020204"/>
                <a:cs typeface="Arial" panose="020B0604020202020204"/>
              </a:rPr>
              <a:t>    virtual ~Baza() = default;</a:t>
            </a:r>
            <a:endParaRPr lang="en-US" sz="1600"/>
          </a:p>
          <a:p>
            <a:pPr>
              <a:defRPr/>
            </a:pPr>
            <a:r>
              <a:rPr lang="en-US" sz="1600" kern="0">
                <a:latin typeface="Arial" panose="020B0604020202020204"/>
                <a:cs typeface="Arial" panose="020B0604020202020204"/>
              </a:rPr>
              <a:t>    friend std::</a:t>
            </a:r>
            <a:r>
              <a:rPr lang="en-US" sz="1600" kern="0" err="1">
                <a:latin typeface="Arial" panose="020B0604020202020204"/>
                <a:cs typeface="Arial" panose="020B0604020202020204"/>
              </a:rPr>
              <a:t>ostream</a:t>
            </a:r>
            <a:r>
              <a:rPr lang="en-US" sz="1600" kern="0">
                <a:latin typeface="Arial" panose="020B0604020202020204"/>
                <a:cs typeface="Arial" panose="020B0604020202020204"/>
              </a:rPr>
              <a:t>&amp; operator&lt;&lt;(std::</a:t>
            </a:r>
            <a:r>
              <a:rPr lang="en-US" sz="1600" kern="0" err="1">
                <a:latin typeface="Arial" panose="020B0604020202020204"/>
                <a:cs typeface="Arial" panose="020B0604020202020204"/>
              </a:rPr>
              <a:t>ostream</a:t>
            </a:r>
            <a:r>
              <a:rPr lang="en-US" sz="1600" kern="0">
                <a:latin typeface="Arial" panose="020B0604020202020204"/>
                <a:cs typeface="Arial" panose="020B0604020202020204"/>
              </a:rPr>
              <a:t>&amp; </a:t>
            </a:r>
            <a:r>
              <a:rPr lang="en-US" sz="1600" kern="0" err="1">
                <a:latin typeface="Arial" panose="020B0604020202020204"/>
                <a:cs typeface="Arial" panose="020B0604020202020204"/>
              </a:rPr>
              <a:t>os</a:t>
            </a:r>
            <a:r>
              <a:rPr lang="en-US" sz="1600" kern="0">
                <a:latin typeface="Arial" panose="020B0604020202020204"/>
                <a:cs typeface="Arial" panose="020B0604020202020204"/>
              </a:rPr>
              <a:t>, const Baza&amp; b) {    </a:t>
            </a:r>
            <a:r>
              <a:rPr lang="en-US" sz="1600" kern="0" err="1">
                <a:latin typeface="Arial" panose="020B0604020202020204"/>
                <a:cs typeface="Arial" panose="020B0604020202020204"/>
              </a:rPr>
              <a:t>b.afis</a:t>
            </a:r>
            <a:r>
              <a:rPr lang="en-US" sz="1600" kern="0">
                <a:latin typeface="Arial" panose="020B0604020202020204"/>
                <a:cs typeface="Arial" panose="020B0604020202020204"/>
              </a:rPr>
              <a:t>(</a:t>
            </a:r>
            <a:r>
              <a:rPr lang="en-US" sz="1600" kern="0" err="1">
                <a:latin typeface="Arial" panose="020B0604020202020204"/>
                <a:cs typeface="Arial" panose="020B0604020202020204"/>
              </a:rPr>
              <a:t>os</a:t>
            </a:r>
            <a:r>
              <a:rPr lang="en-US" sz="1600" kern="0">
                <a:latin typeface="Arial" panose="020B0604020202020204"/>
                <a:cs typeface="Arial" panose="020B0604020202020204"/>
              </a:rPr>
              <a:t>);  return </a:t>
            </a:r>
            <a:r>
              <a:rPr lang="en-US" sz="1600" kern="0" err="1">
                <a:latin typeface="Arial" panose="020B0604020202020204"/>
                <a:cs typeface="Arial" panose="020B0604020202020204"/>
              </a:rPr>
              <a:t>os</a:t>
            </a:r>
            <a:r>
              <a:rPr lang="en-US" sz="1600" kern="0">
                <a:latin typeface="Arial" panose="020B0604020202020204"/>
                <a:cs typeface="Arial" panose="020B0604020202020204"/>
              </a:rPr>
              <a:t>; }  };</a:t>
            </a:r>
            <a:endParaRPr lang="en-US" sz="1600"/>
          </a:p>
          <a:p>
            <a:pPr>
              <a:defRPr/>
            </a:pPr>
            <a:endParaRPr lang="en-US" sz="1600" kern="0">
              <a:latin typeface="Arial" panose="020B0604020202020204"/>
              <a:cs typeface="Arial" panose="020B0604020202020204"/>
            </a:endParaRPr>
          </a:p>
          <a:p>
            <a:pPr>
              <a:defRPr/>
            </a:pPr>
            <a:r>
              <a:rPr lang="en-US" sz="1600" kern="0">
                <a:latin typeface="Arial" panose="020B0604020202020204"/>
                <a:cs typeface="Arial" panose="020B0604020202020204"/>
              </a:rPr>
              <a:t>class Der1 : public virtual Baza {</a:t>
            </a:r>
            <a:endParaRPr lang="en-US" sz="1600"/>
          </a:p>
          <a:p>
            <a:pPr>
              <a:defRPr/>
            </a:pPr>
            <a:r>
              <a:rPr lang="en-US" sz="1600" kern="0">
                <a:latin typeface="Arial" panose="020B0604020202020204"/>
                <a:cs typeface="Arial" panose="020B0604020202020204"/>
              </a:rPr>
              <a:t>    int j{2};</a:t>
            </a:r>
            <a:endParaRPr lang="en-US" sz="1600"/>
          </a:p>
          <a:p>
            <a:pPr>
              <a:defRPr/>
            </a:pPr>
            <a:r>
              <a:rPr lang="en-US" sz="1600" kern="0">
                <a:latin typeface="Arial" panose="020B0604020202020204"/>
                <a:cs typeface="Arial" panose="020B0604020202020204"/>
              </a:rPr>
              <a:t>protected:    void </a:t>
            </a:r>
            <a:r>
              <a:rPr lang="en-US" sz="1600" kern="0" err="1">
                <a:latin typeface="Arial" panose="020B0604020202020204"/>
                <a:cs typeface="Arial" panose="020B0604020202020204"/>
              </a:rPr>
              <a:t>afis</a:t>
            </a:r>
            <a:r>
              <a:rPr lang="en-US" sz="1600" kern="0">
                <a:latin typeface="Arial" panose="020B0604020202020204"/>
                <a:cs typeface="Arial" panose="020B0604020202020204"/>
              </a:rPr>
              <a:t>(std::</a:t>
            </a:r>
            <a:r>
              <a:rPr lang="en-US" sz="1600" kern="0" err="1">
                <a:latin typeface="Arial" panose="020B0604020202020204"/>
                <a:cs typeface="Arial" panose="020B0604020202020204"/>
              </a:rPr>
              <a:t>ostream</a:t>
            </a:r>
            <a:r>
              <a:rPr lang="en-US" sz="1600" kern="0">
                <a:latin typeface="Arial" panose="020B0604020202020204"/>
                <a:cs typeface="Arial" panose="020B0604020202020204"/>
              </a:rPr>
              <a:t>&amp; </a:t>
            </a:r>
            <a:r>
              <a:rPr lang="en-US" sz="1600" kern="0" err="1">
                <a:latin typeface="Arial" panose="020B0604020202020204"/>
                <a:cs typeface="Arial" panose="020B0604020202020204"/>
              </a:rPr>
              <a:t>os</a:t>
            </a:r>
            <a:r>
              <a:rPr lang="en-US" sz="1600" kern="0">
                <a:latin typeface="Arial" panose="020B0604020202020204"/>
                <a:cs typeface="Arial" panose="020B0604020202020204"/>
              </a:rPr>
              <a:t>) const override {  Baza::</a:t>
            </a:r>
            <a:r>
              <a:rPr lang="en-US" sz="1600" kern="0" err="1">
                <a:latin typeface="Arial" panose="020B0604020202020204"/>
                <a:cs typeface="Arial" panose="020B0604020202020204"/>
              </a:rPr>
              <a:t>afis</a:t>
            </a:r>
            <a:r>
              <a:rPr lang="en-US" sz="1600" kern="0">
                <a:latin typeface="Arial" panose="020B0604020202020204"/>
                <a:cs typeface="Arial" panose="020B0604020202020204"/>
              </a:rPr>
              <a:t>(</a:t>
            </a:r>
            <a:r>
              <a:rPr lang="en-US" sz="1600" kern="0" err="1">
                <a:latin typeface="Arial" panose="020B0604020202020204"/>
                <a:cs typeface="Arial" panose="020B0604020202020204"/>
              </a:rPr>
              <a:t>os</a:t>
            </a:r>
            <a:r>
              <a:rPr lang="en-US" sz="1600" kern="0">
                <a:latin typeface="Arial" panose="020B0604020202020204"/>
                <a:cs typeface="Arial" panose="020B0604020202020204"/>
              </a:rPr>
              <a:t>);  </a:t>
            </a:r>
            <a:r>
              <a:rPr lang="en-US" sz="1600" kern="0" err="1">
                <a:latin typeface="Arial" panose="020B0604020202020204"/>
                <a:cs typeface="Arial" panose="020B0604020202020204"/>
              </a:rPr>
              <a:t>os</a:t>
            </a:r>
            <a:r>
              <a:rPr lang="en-US" sz="1600" kern="0">
                <a:latin typeface="Arial" panose="020B0604020202020204"/>
                <a:cs typeface="Arial" panose="020B0604020202020204"/>
              </a:rPr>
              <a:t> &lt;&lt; "j: " &lt;&lt; j &lt;&lt; "\n"; } };</a:t>
            </a:r>
            <a:endParaRPr lang="en-US" sz="1600"/>
          </a:p>
          <a:p>
            <a:pPr>
              <a:defRPr/>
            </a:pPr>
            <a:endParaRPr lang="en-US" sz="1600" kern="0">
              <a:latin typeface="Arial" panose="020B0604020202020204"/>
              <a:cs typeface="Arial" panose="020B0604020202020204"/>
            </a:endParaRPr>
          </a:p>
          <a:p>
            <a:pPr>
              <a:defRPr/>
            </a:pPr>
            <a:r>
              <a:rPr lang="en-US" sz="1600" kern="0">
                <a:latin typeface="Arial" panose="020B0604020202020204"/>
                <a:cs typeface="Arial" panose="020B0604020202020204"/>
              </a:rPr>
              <a:t>class Der2 : public virtual Baza {</a:t>
            </a:r>
            <a:endParaRPr lang="en-US" sz="1600"/>
          </a:p>
          <a:p>
            <a:pPr>
              <a:defRPr/>
            </a:pPr>
            <a:r>
              <a:rPr lang="en-US" sz="1600" kern="0">
                <a:latin typeface="Arial" panose="020B0604020202020204"/>
                <a:cs typeface="Arial" panose="020B0604020202020204"/>
              </a:rPr>
              <a:t>    int k{3};</a:t>
            </a:r>
            <a:endParaRPr lang="en-US" sz="1600"/>
          </a:p>
          <a:p>
            <a:pPr>
              <a:defRPr/>
            </a:pPr>
            <a:r>
              <a:rPr lang="en-US" sz="1600" kern="0">
                <a:latin typeface="Arial" panose="020B0604020202020204"/>
                <a:cs typeface="Arial" panose="020B0604020202020204"/>
              </a:rPr>
              <a:t>protected:    void </a:t>
            </a:r>
            <a:r>
              <a:rPr lang="en-US" sz="1600" kern="0" err="1">
                <a:latin typeface="Arial" panose="020B0604020202020204"/>
                <a:cs typeface="Arial" panose="020B0604020202020204"/>
              </a:rPr>
              <a:t>afis</a:t>
            </a:r>
            <a:r>
              <a:rPr lang="en-US" sz="1600" kern="0">
                <a:latin typeface="Arial" panose="020B0604020202020204"/>
                <a:cs typeface="Arial" panose="020B0604020202020204"/>
              </a:rPr>
              <a:t>(std::</a:t>
            </a:r>
            <a:r>
              <a:rPr lang="en-US" sz="1600" kern="0" err="1">
                <a:latin typeface="Arial" panose="020B0604020202020204"/>
                <a:cs typeface="Arial" panose="020B0604020202020204"/>
              </a:rPr>
              <a:t>ostream</a:t>
            </a:r>
            <a:r>
              <a:rPr lang="en-US" sz="1600" kern="0">
                <a:latin typeface="Arial" panose="020B0604020202020204"/>
                <a:cs typeface="Arial" panose="020B0604020202020204"/>
              </a:rPr>
              <a:t>&amp; </a:t>
            </a:r>
            <a:r>
              <a:rPr lang="en-US" sz="1600" kern="0" err="1">
                <a:latin typeface="Arial" panose="020B0604020202020204"/>
                <a:cs typeface="Arial" panose="020B0604020202020204"/>
              </a:rPr>
              <a:t>os</a:t>
            </a:r>
            <a:r>
              <a:rPr lang="en-US" sz="1600" kern="0">
                <a:latin typeface="Arial" panose="020B0604020202020204"/>
                <a:cs typeface="Arial" panose="020B0604020202020204"/>
              </a:rPr>
              <a:t>) const override { Baza::</a:t>
            </a:r>
            <a:r>
              <a:rPr lang="en-US" sz="1600" kern="0" err="1">
                <a:latin typeface="Arial" panose="020B0604020202020204"/>
                <a:cs typeface="Arial" panose="020B0604020202020204"/>
              </a:rPr>
              <a:t>afis</a:t>
            </a:r>
            <a:r>
              <a:rPr lang="en-US" sz="1600" kern="0">
                <a:latin typeface="Arial" panose="020B0604020202020204"/>
                <a:cs typeface="Arial" panose="020B0604020202020204"/>
              </a:rPr>
              <a:t>(</a:t>
            </a:r>
            <a:r>
              <a:rPr lang="en-US" sz="1600" kern="0" err="1">
                <a:latin typeface="Arial" panose="020B0604020202020204"/>
                <a:cs typeface="Arial" panose="020B0604020202020204"/>
              </a:rPr>
              <a:t>os</a:t>
            </a:r>
            <a:r>
              <a:rPr lang="en-US" sz="1600" kern="0">
                <a:latin typeface="Arial" panose="020B0604020202020204"/>
                <a:cs typeface="Arial" panose="020B0604020202020204"/>
              </a:rPr>
              <a:t>); </a:t>
            </a:r>
            <a:r>
              <a:rPr lang="en-US" sz="1600" kern="0" err="1">
                <a:latin typeface="Arial" panose="020B0604020202020204"/>
                <a:cs typeface="Arial" panose="020B0604020202020204"/>
              </a:rPr>
              <a:t>os</a:t>
            </a:r>
            <a:r>
              <a:rPr lang="en-US" sz="1600" kern="0">
                <a:latin typeface="Arial" panose="020B0604020202020204"/>
                <a:cs typeface="Arial" panose="020B0604020202020204"/>
              </a:rPr>
              <a:t> &lt;&lt; "k: " &lt;&lt; k &lt;&lt; "\n"; } };</a:t>
            </a:r>
            <a:endParaRPr lang="en-US" sz="1600"/>
          </a:p>
          <a:p>
            <a:pPr>
              <a:defRPr/>
            </a:pPr>
            <a:endParaRPr lang="en-US" sz="1600" kern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Google Shape;558;p54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panose="020B0604020202020204" pitchFamily="34" charset="0"/>
              <a:buNone/>
            </a:pPr>
            <a:fld id="{305E3A1A-B149-4444-B1FA-55C629D37AED}" type="slidenum">
              <a:rPr lang="en-US" sz="1500"/>
              <a:t>49</a:t>
            </a:fld>
            <a:endParaRPr lang="en-US" sz="1800"/>
          </a:p>
        </p:txBody>
      </p:sp>
      <p:sp>
        <p:nvSpPr>
          <p:cNvPr id="43011" name="Google Shape;559;p54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00800" tIns="50400" rIns="100800" bIns="50400" anchor="t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</a:pPr>
            <a:r>
              <a:rPr lang="vi-VN" sz="1800" b="1" err="1">
                <a:latin typeface="Arial" panose="020B0604020202020204"/>
                <a:cs typeface="Arial" panose="020B0604020202020204"/>
              </a:rPr>
              <a:t>Facultatea</a:t>
            </a:r>
            <a:r>
              <a:rPr lang="vi-VN" sz="1800" b="1">
                <a:latin typeface="Arial" panose="020B0604020202020204"/>
                <a:cs typeface="Arial" panose="020B0604020202020204"/>
              </a:rPr>
              <a:t> de </a:t>
            </a:r>
            <a:r>
              <a:rPr lang="vi-VN" sz="1800" b="1" err="1">
                <a:latin typeface="Arial" panose="020B0604020202020204"/>
                <a:cs typeface="Arial" panose="020B0604020202020204"/>
              </a:rPr>
              <a:t>Matematică</a:t>
            </a:r>
            <a:r>
              <a:rPr lang="vi-VN" sz="1800" b="1">
                <a:latin typeface="Arial" panose="020B0604020202020204"/>
                <a:cs typeface="Arial" panose="020B0604020202020204"/>
              </a:rPr>
              <a:t> </a:t>
            </a:r>
            <a:r>
              <a:rPr lang="vi-VN" sz="1800" b="1" err="1">
                <a:latin typeface="Arial" panose="020B0604020202020204"/>
                <a:cs typeface="Arial" panose="020B0604020202020204"/>
              </a:rPr>
              <a:t>și</a:t>
            </a:r>
            <a:r>
              <a:rPr lang="vi-VN" sz="1800" b="1">
                <a:latin typeface="Arial" panose="020B0604020202020204"/>
                <a:cs typeface="Arial" panose="020B0604020202020204"/>
              </a:rPr>
              <a:t> </a:t>
            </a:r>
            <a:r>
              <a:rPr lang="vi-VN" sz="1800" b="1" err="1">
                <a:latin typeface="Arial" panose="020B0604020202020204"/>
                <a:cs typeface="Arial" panose="020B0604020202020204"/>
              </a:rPr>
              <a:t>Informatică</a:t>
            </a:r>
            <a:r>
              <a:rPr lang="en-US" sz="1800" b="1">
                <a:latin typeface="Arial" panose="020B0604020202020204"/>
                <a:cs typeface="Arial" panose="020B0604020202020204"/>
              </a:rPr>
              <a:t> </a:t>
            </a:r>
            <a:r>
              <a:rPr lang="en-US" sz="1800" b="1" err="1">
                <a:latin typeface="Arial" panose="020B0604020202020204"/>
                <a:cs typeface="Arial" panose="020B0604020202020204"/>
              </a:rPr>
              <a:t>Universitatea</a:t>
            </a:r>
            <a:r>
              <a:rPr lang="en-US" sz="1800" b="1">
                <a:latin typeface="Arial" panose="020B0604020202020204"/>
                <a:cs typeface="Arial" panose="020B0604020202020204"/>
              </a:rPr>
              <a:t> din </a:t>
            </a:r>
            <a:r>
              <a:rPr lang="en-US" sz="1800" b="1" err="1">
                <a:latin typeface="Arial" panose="020B0604020202020204"/>
                <a:cs typeface="Arial" panose="020B0604020202020204"/>
              </a:rPr>
              <a:t>București</a:t>
            </a:r>
            <a:endParaRPr lang="en-US" sz="1800" err="1"/>
          </a:p>
        </p:txBody>
      </p:sp>
      <p:pic>
        <p:nvPicPr>
          <p:cNvPr id="43012" name="Google Shape;560;p54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013" name="Google Shape;562;p54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10075" rIns="0" bIns="10075" anchor="t"/>
          <a:lstStyle/>
          <a:p>
            <a:pPr algn="ctr">
              <a:buClr>
                <a:srgbClr val="000000"/>
              </a:buClr>
              <a:buSzPts val="2000"/>
            </a:pPr>
            <a:r>
              <a:rPr lang="en-US" sz="2000" b="1">
                <a:latin typeface="Arial" panose="020B0604020202020204"/>
                <a:cs typeface="Arial" panose="020B0604020202020204"/>
              </a:rPr>
              <a:t>3. </a:t>
            </a:r>
            <a:r>
              <a:rPr lang="en-US" sz="2000" b="1" err="1">
                <a:latin typeface="Arial" panose="020B0604020202020204"/>
                <a:cs typeface="Arial" panose="020B0604020202020204"/>
              </a:rPr>
              <a:t>Moștenire</a:t>
            </a:r>
            <a:r>
              <a:rPr lang="en-US" sz="2000" b="1">
                <a:latin typeface="Arial" panose="020B0604020202020204"/>
                <a:cs typeface="Arial" panose="020B0604020202020204"/>
              </a:rPr>
              <a:t> </a:t>
            </a:r>
            <a:r>
              <a:rPr lang="en-US" sz="2000" b="1" err="1">
                <a:latin typeface="Arial" panose="020B0604020202020204"/>
                <a:cs typeface="Arial" panose="020B0604020202020204"/>
              </a:rPr>
              <a:t>multiplă</a:t>
            </a:r>
            <a:r>
              <a:rPr lang="en-US" sz="2000" b="1">
                <a:latin typeface="Arial" panose="020B0604020202020204"/>
                <a:cs typeface="Arial" panose="020B0604020202020204"/>
              </a:rPr>
              <a:t> </a:t>
            </a:r>
            <a:r>
              <a:rPr lang="en-US" sz="2000" b="1" err="1">
                <a:latin typeface="Arial" panose="020B0604020202020204"/>
                <a:cs typeface="Arial" panose="020B0604020202020204"/>
              </a:rPr>
              <a:t>și</a:t>
            </a:r>
            <a:r>
              <a:rPr lang="en-US" sz="2000" b="1">
                <a:latin typeface="Arial" panose="020B0604020202020204"/>
                <a:cs typeface="Arial" panose="020B0604020202020204"/>
              </a:rPr>
              <a:t> </a:t>
            </a:r>
            <a:r>
              <a:rPr lang="en-US" sz="2000" b="1" err="1">
                <a:latin typeface="Arial" panose="020B0604020202020204"/>
                <a:cs typeface="Arial" panose="020B0604020202020204"/>
              </a:rPr>
              <a:t>virtuală</a:t>
            </a:r>
          </a:p>
        </p:txBody>
      </p:sp>
      <p:sp>
        <p:nvSpPr>
          <p:cNvPr id="561" name="Google Shape;561;p54"/>
          <p:cNvSpPr txBox="1"/>
          <p:nvPr/>
        </p:nvSpPr>
        <p:spPr bwMode="auto">
          <a:xfrm>
            <a:off x="518734" y="1279817"/>
            <a:ext cx="9032875" cy="58086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 anchor="t"/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/>
            </a:pPr>
            <a:r>
              <a:rPr lang="en-US" sz="2400" b="1" i="1" kern="0" err="1">
                <a:solidFill>
                  <a:srgbClr val="0000FF"/>
                </a:solidFill>
                <a:latin typeface="Arial" panose="020B0604020202020204"/>
                <a:ea typeface="Arial" panose="020B0604020202020204"/>
                <a:cs typeface="Times New Roman" panose="02020603050405020304"/>
                <a:sym typeface="Arial" panose="020B0604020202020204"/>
              </a:rPr>
              <a:t>Moștenire</a:t>
            </a:r>
            <a:r>
              <a:rPr lang="en-US" sz="2400" b="1" i="1" kern="0">
                <a:solidFill>
                  <a:srgbClr val="0000FF"/>
                </a:solidFill>
                <a:latin typeface="Arial" panose="020B0604020202020204"/>
                <a:ea typeface="Arial" panose="020B0604020202020204"/>
                <a:cs typeface="Times New Roman" panose="02020603050405020304"/>
                <a:sym typeface="Arial" panose="020B0604020202020204"/>
              </a:rPr>
              <a:t> </a:t>
            </a:r>
            <a:r>
              <a:rPr lang="vi-VN" sz="2400" b="1" i="1" kern="0" err="1">
                <a:solidFill>
                  <a:srgbClr val="0000FF"/>
                </a:solidFill>
                <a:latin typeface="Arial" panose="020B0604020202020204"/>
                <a:ea typeface="Arial" panose="020B0604020202020204"/>
                <a:cs typeface="Times New Roman" panose="02020603050405020304"/>
                <a:sym typeface="Arial" panose="020B0604020202020204"/>
              </a:rPr>
              <a:t>multiplă</a:t>
            </a:r>
            <a:r>
              <a:rPr lang="en-US" sz="2400" b="1" i="1" kern="0">
                <a:solidFill>
                  <a:srgbClr val="0000FF"/>
                </a:solidFill>
                <a:latin typeface="Arial" panose="020B0604020202020204"/>
                <a:ea typeface="Arial" panose="020B0604020202020204"/>
                <a:cs typeface="Times New Roman" panose="02020603050405020304"/>
                <a:sym typeface="Arial" panose="020B0604020202020204"/>
              </a:rPr>
              <a:t> (MM)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/>
            </a:pPr>
            <a:endParaRPr sz="2000" kern="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indent="-3556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Char char="•"/>
              <a:defRPr/>
            </a:pPr>
            <a:r>
              <a:rPr lang="en-US" sz="2000" kern="0" err="1">
                <a:latin typeface="Arial" panose="020B0604020202020204"/>
                <a:cs typeface="Arial" panose="020B0604020202020204"/>
                <a:sym typeface="Arial" panose="020B0604020202020204"/>
              </a:rPr>
              <a:t>Observăm</a:t>
            </a:r>
            <a:r>
              <a:rPr lang="en-US" sz="2000" kern="0">
                <a:latin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2000" kern="0" err="1">
                <a:latin typeface="Arial" panose="020B0604020202020204"/>
                <a:cs typeface="Arial" panose="020B0604020202020204"/>
                <a:sym typeface="Arial" panose="020B0604020202020204"/>
              </a:rPr>
              <a:t>că</a:t>
            </a:r>
            <a:r>
              <a:rPr lang="en-US" sz="2000" kern="0">
                <a:latin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2000" kern="0" err="1">
                <a:latin typeface="Arial" panose="020B0604020202020204"/>
                <a:cs typeface="Arial" panose="020B0604020202020204"/>
                <a:sym typeface="Arial" panose="020B0604020202020204"/>
              </a:rPr>
              <a:t>atributele</a:t>
            </a:r>
            <a:r>
              <a:rPr lang="en-US" sz="2000" kern="0">
                <a:latin typeface="Arial" panose="020B0604020202020204"/>
                <a:cs typeface="Arial" panose="020B0604020202020204"/>
                <a:sym typeface="Arial" panose="020B0604020202020204"/>
              </a:rPr>
              <a:t> din </a:t>
            </a:r>
            <a:r>
              <a:rPr lang="en-US" sz="2000" kern="0" err="1">
                <a:latin typeface="Arial" panose="020B0604020202020204"/>
                <a:cs typeface="Arial" panose="020B0604020202020204"/>
                <a:sym typeface="Arial" panose="020B0604020202020204"/>
              </a:rPr>
              <a:t>clasa</a:t>
            </a:r>
            <a:r>
              <a:rPr lang="en-US" sz="2000" kern="0">
                <a:latin typeface="Arial" panose="020B0604020202020204"/>
                <a:cs typeface="Arial" panose="020B0604020202020204"/>
                <a:sym typeface="Arial" panose="020B0604020202020204"/>
              </a:rPr>
              <a:t> de </a:t>
            </a:r>
            <a:r>
              <a:rPr lang="en-US" sz="2000" kern="0" err="1">
                <a:latin typeface="Arial" panose="020B0604020202020204"/>
                <a:cs typeface="Arial" panose="020B0604020202020204"/>
                <a:sym typeface="Arial" panose="020B0604020202020204"/>
              </a:rPr>
              <a:t>bază</a:t>
            </a:r>
            <a:r>
              <a:rPr lang="en-US" sz="2000" kern="0">
                <a:latin typeface="Arial" panose="020B0604020202020204"/>
                <a:cs typeface="Arial" panose="020B0604020202020204"/>
                <a:sym typeface="Arial" panose="020B0604020202020204"/>
              </a:rPr>
              <a:t> se </a:t>
            </a:r>
            <a:r>
              <a:rPr lang="en-US" sz="2000" kern="0" err="1">
                <a:latin typeface="Arial" panose="020B0604020202020204"/>
                <a:cs typeface="Arial" panose="020B0604020202020204"/>
                <a:sym typeface="Arial" panose="020B0604020202020204"/>
              </a:rPr>
              <a:t>afișează</a:t>
            </a:r>
            <a:r>
              <a:rPr lang="en-US" sz="2000" kern="0">
                <a:latin typeface="Arial" panose="020B0604020202020204"/>
                <a:cs typeface="Arial" panose="020B0604020202020204"/>
                <a:sym typeface="Arial" panose="020B0604020202020204"/>
              </a:rPr>
              <a:t> de </a:t>
            </a:r>
            <a:r>
              <a:rPr lang="en-US" sz="2000" kern="0" err="1">
                <a:latin typeface="Arial" panose="020B0604020202020204"/>
                <a:cs typeface="Arial" panose="020B0604020202020204"/>
                <a:sym typeface="Arial" panose="020B0604020202020204"/>
              </a:rPr>
              <a:t>două</a:t>
            </a:r>
            <a:r>
              <a:rPr lang="en-US" sz="2000" kern="0">
                <a:latin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2000" kern="0" err="1">
                <a:latin typeface="Arial" panose="020B0604020202020204"/>
                <a:cs typeface="Arial" panose="020B0604020202020204"/>
                <a:sym typeface="Arial" panose="020B0604020202020204"/>
              </a:rPr>
              <a:t>ori</a:t>
            </a:r>
            <a:endParaRPr lang="en-US" sz="2000" kern="0" err="1">
              <a:latin typeface="Arial" panose="020B0604020202020204"/>
              <a:cs typeface="Arial" panose="020B0604020202020204"/>
            </a:endParaRPr>
          </a:p>
          <a:p>
            <a:pPr marL="1016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defRPr/>
            </a:pPr>
            <a:endParaRPr lang="en-US" sz="2000" kern="0"/>
          </a:p>
          <a:p>
            <a:pPr>
              <a:defRPr/>
            </a:pPr>
            <a:r>
              <a:rPr lang="en-US" sz="1600" kern="0">
                <a:latin typeface="Arial" panose="020B0604020202020204"/>
                <a:cs typeface="Arial" panose="020B0604020202020204"/>
              </a:rPr>
              <a:t>class Der3 : public virtual Der1, public virtual Der2 {</a:t>
            </a:r>
            <a:endParaRPr lang="en-US" sz="1600" kern="0"/>
          </a:p>
          <a:p>
            <a:pPr>
              <a:defRPr/>
            </a:pPr>
            <a:r>
              <a:rPr lang="en-US" sz="1600" kern="0">
                <a:latin typeface="Arial" panose="020B0604020202020204"/>
                <a:cs typeface="Arial" panose="020B0604020202020204"/>
              </a:rPr>
              <a:t>    int l{4};</a:t>
            </a:r>
            <a:endParaRPr lang="en-US" sz="1600" kern="0"/>
          </a:p>
          <a:p>
            <a:pPr>
              <a:defRPr/>
            </a:pPr>
            <a:r>
              <a:rPr lang="en-US" sz="1600" kern="0">
                <a:latin typeface="Arial" panose="020B0604020202020204"/>
                <a:cs typeface="Arial" panose="020B0604020202020204"/>
              </a:rPr>
              <a:t>    void </a:t>
            </a:r>
            <a:r>
              <a:rPr lang="en-US" sz="1600" kern="0" err="1">
                <a:latin typeface="Arial" panose="020B0604020202020204"/>
                <a:cs typeface="Arial" panose="020B0604020202020204"/>
              </a:rPr>
              <a:t>afis</a:t>
            </a:r>
            <a:r>
              <a:rPr lang="en-US" sz="1600" kern="0">
                <a:latin typeface="Arial" panose="020B0604020202020204"/>
                <a:cs typeface="Arial" panose="020B0604020202020204"/>
              </a:rPr>
              <a:t>(std::</a:t>
            </a:r>
            <a:r>
              <a:rPr lang="en-US" sz="1600" kern="0" err="1">
                <a:latin typeface="Arial" panose="020B0604020202020204"/>
                <a:cs typeface="Arial" panose="020B0604020202020204"/>
              </a:rPr>
              <a:t>ostream</a:t>
            </a:r>
            <a:r>
              <a:rPr lang="en-US" sz="1600" kern="0">
                <a:latin typeface="Arial" panose="020B0604020202020204"/>
                <a:cs typeface="Arial" panose="020B0604020202020204"/>
              </a:rPr>
              <a:t>&amp; </a:t>
            </a:r>
            <a:r>
              <a:rPr lang="en-US" sz="1600" kern="0" err="1">
                <a:latin typeface="Arial" panose="020B0604020202020204"/>
                <a:cs typeface="Arial" panose="020B0604020202020204"/>
              </a:rPr>
              <a:t>os</a:t>
            </a:r>
            <a:r>
              <a:rPr lang="en-US" sz="1600" kern="0">
                <a:latin typeface="Arial" panose="020B0604020202020204"/>
                <a:cs typeface="Arial" panose="020B0604020202020204"/>
              </a:rPr>
              <a:t>) const override {</a:t>
            </a:r>
          </a:p>
          <a:p>
            <a:pPr>
              <a:defRPr/>
            </a:pPr>
            <a:r>
              <a:rPr lang="en-US" sz="1600" kern="0">
                <a:latin typeface="Arial" panose="020B0604020202020204"/>
                <a:cs typeface="Arial" panose="020B0604020202020204"/>
              </a:rPr>
              <a:t>        Der1::</a:t>
            </a:r>
            <a:r>
              <a:rPr lang="en-US" sz="1600" kern="0" err="1">
                <a:latin typeface="Arial" panose="020B0604020202020204"/>
                <a:cs typeface="Arial" panose="020B0604020202020204"/>
              </a:rPr>
              <a:t>afis</a:t>
            </a:r>
            <a:r>
              <a:rPr lang="en-US" sz="1600" kern="0">
                <a:latin typeface="Arial" panose="020B0604020202020204"/>
                <a:cs typeface="Arial" panose="020B0604020202020204"/>
              </a:rPr>
              <a:t>(</a:t>
            </a:r>
            <a:r>
              <a:rPr lang="en-US" sz="1600" kern="0" err="1">
                <a:latin typeface="Arial" panose="020B0604020202020204"/>
                <a:cs typeface="Arial" panose="020B0604020202020204"/>
              </a:rPr>
              <a:t>os</a:t>
            </a:r>
            <a:r>
              <a:rPr lang="en-US" sz="1600" kern="0">
                <a:latin typeface="Arial" panose="020B0604020202020204"/>
                <a:cs typeface="Arial" panose="020B0604020202020204"/>
              </a:rPr>
              <a:t>);</a:t>
            </a:r>
          </a:p>
          <a:p>
            <a:pPr>
              <a:defRPr/>
            </a:pPr>
            <a:r>
              <a:rPr lang="en-US" sz="1600" kern="0">
                <a:latin typeface="Arial" panose="020B0604020202020204"/>
                <a:cs typeface="Arial" panose="020B0604020202020204"/>
              </a:rPr>
              <a:t>        Der2::</a:t>
            </a:r>
            <a:r>
              <a:rPr lang="en-US" sz="1600" kern="0" err="1">
                <a:latin typeface="Arial" panose="020B0604020202020204"/>
                <a:cs typeface="Arial" panose="020B0604020202020204"/>
              </a:rPr>
              <a:t>afis</a:t>
            </a:r>
            <a:r>
              <a:rPr lang="en-US" sz="1600" kern="0">
                <a:latin typeface="Arial" panose="020B0604020202020204"/>
                <a:cs typeface="Arial" panose="020B0604020202020204"/>
              </a:rPr>
              <a:t>(</a:t>
            </a:r>
            <a:r>
              <a:rPr lang="en-US" sz="1600" kern="0" err="1">
                <a:latin typeface="Arial" panose="020B0604020202020204"/>
                <a:cs typeface="Arial" panose="020B0604020202020204"/>
              </a:rPr>
              <a:t>os</a:t>
            </a:r>
            <a:r>
              <a:rPr lang="en-US" sz="1600" kern="0">
                <a:latin typeface="Arial" panose="020B0604020202020204"/>
                <a:cs typeface="Arial" panose="020B0604020202020204"/>
              </a:rPr>
              <a:t>);</a:t>
            </a:r>
          </a:p>
          <a:p>
            <a:pPr>
              <a:defRPr/>
            </a:pPr>
            <a:r>
              <a:rPr lang="en-US" sz="1600" kern="0">
                <a:latin typeface="Arial" panose="020B0604020202020204"/>
                <a:cs typeface="Arial" panose="020B0604020202020204"/>
              </a:rPr>
              <a:t>        </a:t>
            </a:r>
            <a:r>
              <a:rPr lang="en-US" sz="1600" kern="0" err="1">
                <a:latin typeface="Arial" panose="020B0604020202020204"/>
                <a:cs typeface="Arial" panose="020B0604020202020204"/>
              </a:rPr>
              <a:t>os</a:t>
            </a:r>
            <a:r>
              <a:rPr lang="en-US" sz="1600" kern="0">
                <a:latin typeface="Arial" panose="020B0604020202020204"/>
                <a:cs typeface="Arial" panose="020B0604020202020204"/>
              </a:rPr>
              <a:t> &lt;&lt; "l: " &lt;&lt; l &lt;&lt; "\n";</a:t>
            </a:r>
          </a:p>
          <a:p>
            <a:pPr>
              <a:defRPr/>
            </a:pPr>
            <a:r>
              <a:rPr lang="en-US" sz="1600" kern="0">
                <a:latin typeface="Arial" panose="020B0604020202020204"/>
                <a:cs typeface="Arial" panose="020B0604020202020204"/>
              </a:rPr>
              <a:t>    }</a:t>
            </a:r>
          </a:p>
          <a:p>
            <a:pPr>
              <a:defRPr/>
            </a:pPr>
            <a:r>
              <a:rPr lang="en-US" sz="1600" kern="0">
                <a:latin typeface="Arial" panose="020B0604020202020204"/>
                <a:cs typeface="Arial" panose="020B0604020202020204"/>
              </a:rPr>
              <a:t>};</a:t>
            </a:r>
            <a:endParaRPr lang="en-US" sz="1600" kern="0"/>
          </a:p>
          <a:p>
            <a:pPr>
              <a:defRPr/>
            </a:pPr>
            <a:r>
              <a:rPr lang="en-US" sz="1600" kern="0">
                <a:latin typeface="Arial" panose="020B0604020202020204"/>
                <a:cs typeface="Arial" panose="020B0604020202020204"/>
              </a:rPr>
              <a:t>int main() {</a:t>
            </a:r>
          </a:p>
          <a:p>
            <a:pPr>
              <a:defRPr/>
            </a:pPr>
            <a:r>
              <a:rPr lang="en-US" sz="1600" kern="0">
                <a:latin typeface="Arial" panose="020B0604020202020204"/>
                <a:cs typeface="Arial" panose="020B0604020202020204"/>
              </a:rPr>
              <a:t>    Baza* b = new Der3;</a:t>
            </a:r>
          </a:p>
          <a:p>
            <a:pPr>
              <a:defRPr/>
            </a:pPr>
            <a:r>
              <a:rPr lang="en-US" sz="1600" kern="0">
                <a:latin typeface="Arial" panose="020B0604020202020204"/>
                <a:cs typeface="Arial" panose="020B0604020202020204"/>
              </a:rPr>
              <a:t>    std::</a:t>
            </a:r>
            <a:r>
              <a:rPr lang="en-US" sz="1600" kern="0" err="1">
                <a:latin typeface="Arial" panose="020B0604020202020204"/>
                <a:cs typeface="Arial" panose="020B0604020202020204"/>
              </a:rPr>
              <a:t>cout</a:t>
            </a:r>
            <a:r>
              <a:rPr lang="en-US" sz="1600" kern="0">
                <a:latin typeface="Arial" panose="020B0604020202020204"/>
                <a:cs typeface="Arial" panose="020B0604020202020204"/>
              </a:rPr>
              <a:t> &lt;&lt; *b;</a:t>
            </a:r>
          </a:p>
          <a:p>
            <a:pPr>
              <a:defRPr/>
            </a:pPr>
            <a:r>
              <a:rPr lang="en-US" sz="1600" kern="0">
                <a:latin typeface="Arial" panose="020B0604020202020204"/>
                <a:cs typeface="Arial" panose="020B0604020202020204"/>
              </a:rPr>
              <a:t>    delete b;</a:t>
            </a:r>
          </a:p>
          <a:p>
            <a:pPr>
              <a:defRPr/>
            </a:pPr>
            <a:r>
              <a:rPr lang="en-US" sz="1600" kern="0">
                <a:latin typeface="Arial" panose="020B0604020202020204"/>
                <a:cs typeface="Arial" panose="020B0604020202020204"/>
              </a:rPr>
              <a:t>}</a:t>
            </a:r>
            <a:endParaRPr lang="en-US">
              <a:latin typeface="Arial" panose="020B0604020202020204"/>
              <a:cs typeface="Arial" panose="020B0604020202020204"/>
            </a:endParaRPr>
          </a:p>
          <a:p>
            <a:pPr>
              <a:defRPr/>
            </a:pPr>
            <a:r>
              <a:rPr lang="en-US" sz="1600" kern="0">
                <a:latin typeface="Arial" panose="020B0604020202020204"/>
                <a:cs typeface="Arial" panose="020B0604020202020204"/>
              </a:rPr>
              <a:t>// se </a:t>
            </a:r>
            <a:r>
              <a:rPr lang="en-US" sz="1600" kern="0" err="1">
                <a:latin typeface="Arial" panose="020B0604020202020204"/>
                <a:cs typeface="Arial" panose="020B0604020202020204"/>
              </a:rPr>
              <a:t>va</a:t>
            </a:r>
            <a:r>
              <a:rPr lang="en-US" sz="1600" kern="0">
                <a:latin typeface="Arial" panose="020B0604020202020204"/>
                <a:cs typeface="Arial" panose="020B0604020202020204"/>
              </a:rPr>
              <a:t> </a:t>
            </a:r>
            <a:r>
              <a:rPr lang="en-US" sz="1600" kern="0" err="1">
                <a:latin typeface="Arial" panose="020B0604020202020204"/>
                <a:cs typeface="Arial" panose="020B0604020202020204"/>
              </a:rPr>
              <a:t>afișa</a:t>
            </a:r>
          </a:p>
          <a:p>
            <a:pPr>
              <a:defRPr/>
            </a:pPr>
            <a:r>
              <a:rPr lang="en-US" sz="1600" b="1" kern="0" err="1">
                <a:latin typeface="Arial" panose="020B0604020202020204"/>
                <a:cs typeface="Arial" panose="020B0604020202020204"/>
              </a:rPr>
              <a:t>i</a:t>
            </a:r>
            <a:r>
              <a:rPr lang="en-US" sz="1600" b="1" kern="0">
                <a:latin typeface="Arial" panose="020B0604020202020204"/>
                <a:cs typeface="Arial" panose="020B0604020202020204"/>
              </a:rPr>
              <a:t>: 1</a:t>
            </a:r>
            <a:endParaRPr lang="en-US" b="1"/>
          </a:p>
          <a:p>
            <a:pPr>
              <a:defRPr/>
            </a:pPr>
            <a:r>
              <a:rPr lang="en-US" sz="1600" kern="0">
                <a:latin typeface="Arial" panose="020B0604020202020204"/>
                <a:cs typeface="Arial" panose="020B0604020202020204"/>
              </a:rPr>
              <a:t>j: 2</a:t>
            </a:r>
            <a:endParaRPr lang="en-US"/>
          </a:p>
          <a:p>
            <a:pPr>
              <a:defRPr/>
            </a:pPr>
            <a:r>
              <a:rPr lang="en-US" sz="1600" b="1" kern="0" err="1">
                <a:latin typeface="Arial" panose="020B0604020202020204"/>
                <a:cs typeface="Arial" panose="020B0604020202020204"/>
              </a:rPr>
              <a:t>i</a:t>
            </a:r>
            <a:r>
              <a:rPr lang="en-US" sz="1600" b="1" kern="0">
                <a:latin typeface="Arial" panose="020B0604020202020204"/>
                <a:cs typeface="Arial" panose="020B0604020202020204"/>
              </a:rPr>
              <a:t>: 1</a:t>
            </a:r>
            <a:endParaRPr lang="en-US" b="1"/>
          </a:p>
          <a:p>
            <a:pPr>
              <a:defRPr/>
            </a:pPr>
            <a:r>
              <a:rPr lang="en-US" sz="1600" kern="0">
                <a:latin typeface="Arial" panose="020B0604020202020204"/>
                <a:cs typeface="Arial" panose="020B0604020202020204"/>
              </a:rPr>
              <a:t>k: 3</a:t>
            </a:r>
            <a:endParaRPr lang="en-US"/>
          </a:p>
          <a:p>
            <a:pPr>
              <a:defRPr/>
            </a:pPr>
            <a:r>
              <a:rPr lang="en-US" sz="1600" kern="0">
                <a:latin typeface="Arial" panose="020B0604020202020204"/>
                <a:cs typeface="Arial" panose="020B0604020202020204"/>
              </a:rPr>
              <a:t>l: 4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Google Shape;570;p55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panose="020B0604020202020204" pitchFamily="34" charset="0"/>
              <a:buNone/>
            </a:pPr>
            <a:fld id="{68165F1E-3F2F-4140-AA36-0F4EB6880660}" type="slidenum">
              <a:rPr lang="en-US" sz="1500"/>
              <a:t>5</a:t>
            </a:fld>
            <a:endParaRPr lang="en-US" sz="1800"/>
          </a:p>
        </p:txBody>
      </p:sp>
      <p:sp>
        <p:nvSpPr>
          <p:cNvPr id="44035" name="Google Shape;571;p55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00800" tIns="50400" rIns="100800" bIns="50400" anchor="t"/>
          <a:lstStyle/>
          <a:p>
            <a:pPr>
              <a:lnSpc>
                <a:spcPct val="104000"/>
              </a:lnSpc>
            </a:pPr>
            <a:r>
              <a:rPr lang="en-US" sz="1800" b="1" err="1">
                <a:latin typeface="Arial" panose="020B0604020202020204"/>
                <a:cs typeface="Arial" panose="020B0604020202020204"/>
              </a:rPr>
              <a:t>Facultatea</a:t>
            </a:r>
            <a:r>
              <a:rPr lang="en-US" sz="1800" b="1">
                <a:latin typeface="Arial" panose="020B0604020202020204"/>
                <a:cs typeface="Arial" panose="020B0604020202020204"/>
              </a:rPr>
              <a:t> de </a:t>
            </a:r>
            <a:r>
              <a:rPr lang="en-US" sz="1800" b="1" err="1">
                <a:latin typeface="Arial" panose="020B0604020202020204"/>
                <a:cs typeface="Arial" panose="020B0604020202020204"/>
              </a:rPr>
              <a:t>Matematic</a:t>
            </a:r>
            <a:r>
              <a:rPr lang="vi-VN" sz="1800" b="1">
                <a:latin typeface="Arial" panose="020B0604020202020204"/>
                <a:cs typeface="Arial" panose="020B0604020202020204"/>
              </a:rPr>
              <a:t>ă</a:t>
            </a:r>
            <a:r>
              <a:rPr lang="en-US" sz="1800" b="1">
                <a:latin typeface="Arial" panose="020B0604020202020204"/>
                <a:cs typeface="Arial" panose="020B0604020202020204"/>
              </a:rPr>
              <a:t> </a:t>
            </a:r>
            <a:r>
              <a:rPr lang="en-US" sz="1800" b="1" err="1">
                <a:latin typeface="Arial" panose="020B0604020202020204"/>
                <a:cs typeface="Arial" panose="020B0604020202020204"/>
              </a:rPr>
              <a:t>și</a:t>
            </a:r>
            <a:r>
              <a:rPr lang="en-US" sz="1800" b="1">
                <a:latin typeface="Arial" panose="020B0604020202020204"/>
                <a:cs typeface="Arial" panose="020B0604020202020204"/>
              </a:rPr>
              <a:t> Informatic</a:t>
            </a:r>
            <a:r>
              <a:rPr lang="vi-VN" sz="1800" b="1">
                <a:latin typeface="Arial" panose="020B0604020202020204"/>
                <a:cs typeface="Arial" panose="020B0604020202020204"/>
              </a:rPr>
              <a:t>ă</a:t>
            </a:r>
            <a:r>
              <a:rPr lang="en-US" sz="1800" b="1">
                <a:latin typeface="Arial" panose="020B0604020202020204"/>
                <a:cs typeface="Arial" panose="020B0604020202020204"/>
              </a:rPr>
              <a:t> </a:t>
            </a:r>
            <a:r>
              <a:rPr lang="en-US" sz="1800" b="1" err="1">
                <a:latin typeface="Arial" panose="020B0604020202020204"/>
                <a:cs typeface="Arial" panose="020B0604020202020204"/>
              </a:rPr>
              <a:t>Universitatea</a:t>
            </a:r>
            <a:r>
              <a:rPr lang="en-US" sz="1800" b="1">
                <a:latin typeface="Arial" panose="020B0604020202020204"/>
                <a:cs typeface="Arial" panose="020B0604020202020204"/>
              </a:rPr>
              <a:t> din </a:t>
            </a:r>
            <a:r>
              <a:rPr lang="en-US" sz="1800" b="1" err="1">
                <a:latin typeface="Arial" panose="020B0604020202020204"/>
                <a:cs typeface="Arial" panose="020B0604020202020204"/>
              </a:rPr>
              <a:t>București</a:t>
            </a:r>
            <a:endParaRPr lang="en-US" sz="1800" err="1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44036" name="Google Shape;572;p55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73" name="Google Shape;573;p55"/>
          <p:cNvSpPr txBox="1"/>
          <p:nvPr/>
        </p:nvSpPr>
        <p:spPr>
          <a:xfrm>
            <a:off x="274638" y="1254125"/>
            <a:ext cx="9566275" cy="55165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 anchor="t"/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/>
            </a:pPr>
            <a:r>
              <a:rPr lang="en-US" sz="2400" b="1" i="1" kern="0" err="1">
                <a:solidFill>
                  <a:srgbClr val="0000FF"/>
                </a:solidFill>
                <a:latin typeface="Arial" panose="020B0604020202020204"/>
                <a:ea typeface="Arial" panose="020B0604020202020204"/>
                <a:cs typeface="Times New Roman" panose="02020603050405020304"/>
                <a:sym typeface="Arial" panose="020B0604020202020204"/>
              </a:rPr>
              <a:t>Funcții</a:t>
            </a:r>
            <a:r>
              <a:rPr lang="en-US" sz="2400" b="1" i="1" kern="0">
                <a:solidFill>
                  <a:srgbClr val="0000FF"/>
                </a:solidFill>
                <a:latin typeface="Arial" panose="020B0604020202020204"/>
                <a:ea typeface="Arial" panose="020B0604020202020204"/>
                <a:cs typeface="Times New Roman" panose="02020603050405020304"/>
                <a:sym typeface="Arial" panose="020B0604020202020204"/>
              </a:rPr>
              <a:t> </a:t>
            </a:r>
            <a:r>
              <a:rPr lang="en-US" sz="2400" b="1" i="1" kern="0" err="1">
                <a:solidFill>
                  <a:srgbClr val="0000FF"/>
                </a:solidFill>
                <a:latin typeface="Arial" panose="020B0604020202020204"/>
                <a:ea typeface="Arial" panose="020B0604020202020204"/>
                <a:cs typeface="Times New Roman" panose="02020603050405020304"/>
                <a:sym typeface="Arial" panose="020B0604020202020204"/>
              </a:rPr>
              <a:t>virtuale</a:t>
            </a:r>
            <a:endParaRPr lang="en-US" sz="2400" b="1" i="1" kern="0">
              <a:solidFill>
                <a:srgbClr val="0000FF"/>
              </a:solidFill>
              <a:latin typeface="Arial" panose="020B0604020202020204"/>
              <a:ea typeface="Arial" panose="020B0604020202020204"/>
              <a:cs typeface="Times New Roman" panose="02020603050405020304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/>
            </a:pPr>
            <a:endParaRPr lang="en-US" sz="2400" b="1" i="1" kern="0">
              <a:solidFill>
                <a:srgbClr val="0000FF"/>
              </a:solidFill>
              <a:latin typeface="Times New Roman" panose="02020603050405020304" pitchFamily="18" charset="0"/>
              <a:ea typeface="Arial" panose="020B0604020202020204"/>
              <a:cs typeface="Times New Roman" panose="02020603050405020304" pitchFamily="18" charset="0"/>
              <a:sym typeface="Arial" panose="020B0604020202020204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000" kern="0" err="1">
                <a:solidFill>
                  <a:schemeClr val="tx1"/>
                </a:solidFill>
                <a:latin typeface="Times New Roman" panose="02020603050405020304"/>
                <a:ea typeface="Arial" panose="020B0604020202020204"/>
                <a:cs typeface="Times New Roman" panose="02020603050405020304"/>
                <a:sym typeface="Arial" panose="020B0604020202020204"/>
              </a:rPr>
              <a:t>Codul</a:t>
            </a:r>
            <a:r>
              <a:rPr lang="en-US" sz="2000" kern="0">
                <a:solidFill>
                  <a:schemeClr val="tx1"/>
                </a:solidFill>
                <a:latin typeface="Times New Roman" panose="02020603050405020304"/>
                <a:ea typeface="Arial" panose="020B0604020202020204"/>
                <a:cs typeface="Times New Roman" panose="02020603050405020304"/>
                <a:sym typeface="Arial" panose="020B0604020202020204"/>
              </a:rPr>
              <a:t> </a:t>
            </a:r>
            <a:r>
              <a:rPr lang="en-US" sz="2000" kern="0" err="1">
                <a:solidFill>
                  <a:schemeClr val="tx1"/>
                </a:solidFill>
                <a:latin typeface="Times New Roman" panose="02020603050405020304"/>
                <a:ea typeface="Arial" panose="020B0604020202020204"/>
                <a:cs typeface="Times New Roman" panose="02020603050405020304"/>
                <a:sym typeface="Arial" panose="020B0604020202020204"/>
              </a:rPr>
              <a:t>poate</a:t>
            </a:r>
            <a:r>
              <a:rPr lang="en-US" sz="2000" kern="0">
                <a:solidFill>
                  <a:schemeClr val="tx1"/>
                </a:solidFill>
                <a:latin typeface="Times New Roman" panose="02020603050405020304"/>
                <a:ea typeface="Arial" panose="020B0604020202020204"/>
                <a:cs typeface="Times New Roman" panose="02020603050405020304"/>
                <a:sym typeface="Arial" panose="020B0604020202020204"/>
              </a:rPr>
              <a:t> “</a:t>
            </a:r>
            <a:r>
              <a:rPr lang="en-US" sz="2000" kern="0" err="1">
                <a:solidFill>
                  <a:schemeClr val="tx1"/>
                </a:solidFill>
                <a:latin typeface="Times New Roman" panose="02020603050405020304"/>
                <a:ea typeface="Arial" panose="020B0604020202020204"/>
                <a:cs typeface="Times New Roman" panose="02020603050405020304"/>
                <a:sym typeface="Arial" panose="020B0604020202020204"/>
              </a:rPr>
              <a:t>crește</a:t>
            </a:r>
            <a:r>
              <a:rPr lang="en-US" sz="2000" kern="0">
                <a:solidFill>
                  <a:schemeClr val="tx1"/>
                </a:solidFill>
                <a:latin typeface="Times New Roman" panose="02020603050405020304"/>
                <a:ea typeface="Arial" panose="020B0604020202020204"/>
                <a:cs typeface="Times New Roman" panose="02020603050405020304"/>
                <a:sym typeface="Arial" panose="020B0604020202020204"/>
              </a:rPr>
              <a:t>” f</a:t>
            </a:r>
            <a:r>
              <a:rPr lang="vi-VN" sz="2000" kern="0">
                <a:solidFill>
                  <a:schemeClr val="tx1"/>
                </a:solidFill>
                <a:latin typeface="Times New Roman" panose="02020603050405020304"/>
                <a:ea typeface="Arial" panose="020B0604020202020204"/>
                <a:cs typeface="Times New Roman" panose="02020603050405020304"/>
                <a:sym typeface="Arial" panose="020B0604020202020204"/>
              </a:rPr>
              <a:t>ă</a:t>
            </a:r>
            <a:r>
              <a:rPr lang="en-US" sz="2000" kern="0">
                <a:solidFill>
                  <a:schemeClr val="tx1"/>
                </a:solidFill>
                <a:latin typeface="Times New Roman" panose="02020603050405020304"/>
                <a:ea typeface="Arial" panose="020B0604020202020204"/>
                <a:cs typeface="Times New Roman" panose="02020603050405020304"/>
                <a:sym typeface="Arial" panose="020B0604020202020204"/>
              </a:rPr>
              <a:t>r</a:t>
            </a:r>
            <a:r>
              <a:rPr lang="vi-VN" sz="2000" kern="0">
                <a:solidFill>
                  <a:schemeClr val="tx1"/>
                </a:solidFill>
                <a:latin typeface="Times New Roman" panose="02020603050405020304"/>
                <a:ea typeface="Arial" panose="020B0604020202020204"/>
                <a:cs typeface="Times New Roman" panose="02020603050405020304"/>
                <a:sym typeface="Arial" panose="020B0604020202020204"/>
              </a:rPr>
              <a:t>ă</a:t>
            </a:r>
            <a:r>
              <a:rPr lang="en-US" sz="2000" kern="0">
                <a:solidFill>
                  <a:schemeClr val="tx1"/>
                </a:solidFill>
                <a:latin typeface="Times New Roman" panose="02020603050405020304"/>
                <a:ea typeface="Arial" panose="020B0604020202020204"/>
                <a:cs typeface="Times New Roman" panose="02020603050405020304"/>
                <a:sym typeface="Arial" panose="020B0604020202020204"/>
              </a:rPr>
              <a:t> </a:t>
            </a:r>
            <a:r>
              <a:rPr lang="en-US" sz="2000" kern="0" err="1">
                <a:solidFill>
                  <a:schemeClr val="tx1"/>
                </a:solidFill>
                <a:latin typeface="Times New Roman" panose="02020603050405020304"/>
                <a:ea typeface="Arial" panose="020B0604020202020204"/>
                <a:cs typeface="Times New Roman" panose="02020603050405020304"/>
                <a:sym typeface="Arial" panose="020B0604020202020204"/>
              </a:rPr>
              <a:t>schimb</a:t>
            </a:r>
            <a:r>
              <a:rPr lang="vi-VN" sz="2000" kern="0">
                <a:solidFill>
                  <a:schemeClr val="tx1"/>
                </a:solidFill>
                <a:latin typeface="Times New Roman" panose="02020603050405020304"/>
                <a:ea typeface="Arial" panose="020B0604020202020204"/>
                <a:cs typeface="Times New Roman" panose="02020603050405020304"/>
                <a:sym typeface="Arial" panose="020B0604020202020204"/>
              </a:rPr>
              <a:t>ă</a:t>
            </a:r>
            <a:r>
              <a:rPr lang="en-US" sz="2000" kern="0" err="1">
                <a:solidFill>
                  <a:schemeClr val="tx1"/>
                </a:solidFill>
                <a:latin typeface="Times New Roman" panose="02020603050405020304"/>
                <a:ea typeface="Arial" panose="020B0604020202020204"/>
                <a:cs typeface="Times New Roman" panose="02020603050405020304"/>
                <a:sym typeface="Arial" panose="020B0604020202020204"/>
              </a:rPr>
              <a:t>ri</a:t>
            </a:r>
            <a:r>
              <a:rPr lang="en-US" sz="2000" kern="0">
                <a:solidFill>
                  <a:schemeClr val="tx1"/>
                </a:solidFill>
                <a:latin typeface="Times New Roman" panose="02020603050405020304"/>
                <a:ea typeface="Arial" panose="020B0604020202020204"/>
                <a:cs typeface="Times New Roman" panose="02020603050405020304"/>
                <a:sym typeface="Arial" panose="020B0604020202020204"/>
              </a:rPr>
              <a:t> </a:t>
            </a:r>
            <a:r>
              <a:rPr lang="en-US" sz="2000" kern="0" err="1">
                <a:solidFill>
                  <a:schemeClr val="tx1"/>
                </a:solidFill>
                <a:latin typeface="Times New Roman" panose="02020603050405020304"/>
                <a:ea typeface="Arial" panose="020B0604020202020204"/>
                <a:cs typeface="Times New Roman" panose="02020603050405020304"/>
                <a:sym typeface="Arial" panose="020B0604020202020204"/>
              </a:rPr>
              <a:t>semnificative</a:t>
            </a:r>
            <a:r>
              <a:rPr lang="en-US" sz="2000" kern="0">
                <a:solidFill>
                  <a:schemeClr val="tx1"/>
                </a:solidFill>
                <a:latin typeface="Times New Roman" panose="02020603050405020304"/>
                <a:ea typeface="Arial" panose="020B0604020202020204"/>
                <a:cs typeface="Times New Roman" panose="02020603050405020304"/>
                <a:sym typeface="Arial" panose="020B0604020202020204"/>
              </a:rPr>
              <a:t>: </a:t>
            </a:r>
            <a:r>
              <a:rPr lang="en-US" sz="2000" kern="0" err="1">
                <a:solidFill>
                  <a:schemeClr val="tx1"/>
                </a:solidFill>
                <a:latin typeface="Times New Roman" panose="02020603050405020304"/>
                <a:ea typeface="Arial" panose="020B0604020202020204"/>
                <a:cs typeface="Times New Roman" panose="02020603050405020304"/>
                <a:sym typeface="Arial" panose="020B0604020202020204"/>
              </a:rPr>
              <a:t>programe</a:t>
            </a:r>
            <a:r>
              <a:rPr lang="en-US" sz="2000" kern="0">
                <a:solidFill>
                  <a:schemeClr val="tx1"/>
                </a:solidFill>
                <a:latin typeface="Times New Roman" panose="02020603050405020304"/>
                <a:ea typeface="Arial" panose="020B0604020202020204"/>
                <a:cs typeface="Times New Roman" panose="02020603050405020304"/>
                <a:sym typeface="Arial" panose="020B0604020202020204"/>
              </a:rPr>
              <a:t> </a:t>
            </a:r>
            <a:r>
              <a:rPr lang="en-US" sz="2000" b="1" kern="0" err="1">
                <a:solidFill>
                  <a:schemeClr val="tx1"/>
                </a:solidFill>
                <a:latin typeface="Times New Roman" panose="02020603050405020304"/>
                <a:ea typeface="Arial" panose="020B0604020202020204"/>
                <a:cs typeface="Times New Roman" panose="02020603050405020304"/>
                <a:sym typeface="Arial" panose="020B0604020202020204"/>
              </a:rPr>
              <a:t>ușor</a:t>
            </a:r>
            <a:r>
              <a:rPr lang="en-US" sz="2000" kern="0">
                <a:solidFill>
                  <a:schemeClr val="tx1"/>
                </a:solidFill>
                <a:latin typeface="Times New Roman" panose="02020603050405020304"/>
                <a:ea typeface="Arial" panose="020B0604020202020204"/>
                <a:cs typeface="Times New Roman" panose="02020603050405020304"/>
                <a:sym typeface="Arial" panose="020B0604020202020204"/>
              </a:rPr>
              <a:t> de </a:t>
            </a:r>
            <a:r>
              <a:rPr lang="en-US" sz="2000" kern="0" err="1">
                <a:solidFill>
                  <a:schemeClr val="tx1"/>
                </a:solidFill>
                <a:latin typeface="Times New Roman" panose="02020603050405020304"/>
                <a:ea typeface="Arial" panose="020B0604020202020204"/>
                <a:cs typeface="Times New Roman" panose="02020603050405020304"/>
                <a:sym typeface="Arial" panose="020B0604020202020204"/>
              </a:rPr>
              <a:t>extins</a:t>
            </a:r>
            <a:endParaRPr lang="en-US" sz="2000" kern="0" err="1">
              <a:solidFill>
                <a:schemeClr val="tx1"/>
              </a:solidFill>
              <a:latin typeface="Times New Roman" panose="02020603050405020304"/>
              <a:ea typeface="Arial" panose="020B0604020202020204"/>
              <a:cs typeface="Times New Roman" panose="02020603050405020304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sz="2000" kern="0">
              <a:solidFill>
                <a:schemeClr val="tx1"/>
              </a:solidFill>
              <a:latin typeface="Times New Roman" panose="02020603050405020304"/>
              <a:ea typeface="Arial" panose="020B0604020202020204"/>
              <a:cs typeface="Times New Roman" panose="02020603050405020304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kern="0" err="1">
                <a:solidFill>
                  <a:schemeClr val="tx1"/>
                </a:solidFill>
                <a:latin typeface="Times New Roman" panose="02020603050405020304"/>
                <a:ea typeface="Arial" panose="020B0604020202020204"/>
                <a:cs typeface="Times New Roman" panose="02020603050405020304"/>
              </a:rPr>
              <a:t>Exemplu</a:t>
            </a:r>
            <a:r>
              <a:rPr lang="en-US" sz="2000" kern="0">
                <a:solidFill>
                  <a:schemeClr val="tx1"/>
                </a:solidFill>
                <a:latin typeface="Times New Roman" panose="02020603050405020304"/>
                <a:ea typeface="Arial" panose="020B0604020202020204"/>
                <a:cs typeface="Times New Roman" panose="02020603050405020304"/>
              </a:rPr>
              <a:t> de </a:t>
            </a:r>
            <a:r>
              <a:rPr lang="en-US" sz="2000" kern="0" err="1">
                <a:solidFill>
                  <a:schemeClr val="tx1"/>
                </a:solidFill>
                <a:latin typeface="Times New Roman" panose="02020603050405020304"/>
                <a:ea typeface="Arial" panose="020B0604020202020204"/>
                <a:cs typeface="Times New Roman" panose="02020603050405020304"/>
              </a:rPr>
              <a:t>separare</a:t>
            </a:r>
            <a:r>
              <a:rPr lang="en-US" sz="2000" kern="0">
                <a:solidFill>
                  <a:schemeClr val="tx1"/>
                </a:solidFill>
                <a:latin typeface="Times New Roman" panose="02020603050405020304"/>
                <a:ea typeface="Arial" panose="020B0604020202020204"/>
                <a:cs typeface="Times New Roman" panose="02020603050405020304"/>
              </a:rPr>
              <a:t> </a:t>
            </a:r>
            <a:r>
              <a:rPr lang="en-US" sz="2000" kern="0" err="1">
                <a:solidFill>
                  <a:schemeClr val="tx1"/>
                </a:solidFill>
                <a:latin typeface="Times New Roman" panose="02020603050405020304"/>
                <a:ea typeface="Arial" panose="020B0604020202020204"/>
                <a:cs typeface="Times New Roman" panose="02020603050405020304"/>
              </a:rPr>
              <a:t>dintre</a:t>
            </a:r>
            <a:r>
              <a:rPr lang="en-US" sz="2000" kern="0">
                <a:solidFill>
                  <a:schemeClr val="tx1"/>
                </a:solidFill>
                <a:latin typeface="Times New Roman" panose="02020603050405020304"/>
                <a:ea typeface="Arial" panose="020B0604020202020204"/>
                <a:cs typeface="Times New Roman" panose="02020603050405020304"/>
              </a:rPr>
              <a:t> </a:t>
            </a:r>
            <a:r>
              <a:rPr lang="en-US" sz="2000" kern="0" err="1">
                <a:solidFill>
                  <a:schemeClr val="tx1"/>
                </a:solidFill>
                <a:latin typeface="Times New Roman" panose="02020603050405020304"/>
                <a:ea typeface="Arial" panose="020B0604020202020204"/>
                <a:cs typeface="Times New Roman" panose="02020603050405020304"/>
              </a:rPr>
              <a:t>interfață</a:t>
            </a:r>
            <a:r>
              <a:rPr lang="en-US" sz="2000" kern="0">
                <a:solidFill>
                  <a:schemeClr val="tx1"/>
                </a:solidFill>
                <a:latin typeface="Times New Roman" panose="02020603050405020304"/>
                <a:ea typeface="Arial" panose="020B0604020202020204"/>
                <a:cs typeface="Times New Roman" panose="02020603050405020304"/>
              </a:rPr>
              <a:t> </a:t>
            </a:r>
            <a:r>
              <a:rPr lang="en-US" sz="2000" kern="0" err="1">
                <a:solidFill>
                  <a:schemeClr val="tx1"/>
                </a:solidFill>
                <a:latin typeface="Times New Roman" panose="02020603050405020304"/>
                <a:ea typeface="Arial" panose="020B0604020202020204"/>
                <a:cs typeface="Times New Roman" panose="02020603050405020304"/>
              </a:rPr>
              <a:t>și</a:t>
            </a:r>
            <a:r>
              <a:rPr lang="en-US" sz="2000" kern="0">
                <a:solidFill>
                  <a:schemeClr val="tx1"/>
                </a:solidFill>
                <a:latin typeface="Times New Roman" panose="02020603050405020304"/>
                <a:ea typeface="Arial" panose="020B0604020202020204"/>
                <a:cs typeface="Times New Roman" panose="02020603050405020304"/>
              </a:rPr>
              <a:t> </a:t>
            </a:r>
            <a:r>
              <a:rPr lang="en-US" sz="2000" kern="0" err="1">
                <a:solidFill>
                  <a:schemeClr val="tx1"/>
                </a:solidFill>
                <a:latin typeface="Times New Roman" panose="02020603050405020304"/>
                <a:ea typeface="Arial" panose="020B0604020202020204"/>
                <a:cs typeface="Times New Roman" panose="02020603050405020304"/>
              </a:rPr>
              <a:t>implementare</a:t>
            </a:r>
            <a:endParaRPr lang="en-US" sz="2000" kern="0">
              <a:solidFill>
                <a:schemeClr val="tx1"/>
              </a:solidFill>
              <a:latin typeface="Times New Roman" panose="02020603050405020304"/>
              <a:ea typeface="Arial" panose="020B0604020202020204"/>
              <a:cs typeface="Times New Roman" panose="02020603050405020304"/>
            </a:endParaRP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Calibri" panose="020F0502020204030204"/>
              <a:buChar char="-"/>
              <a:defRPr/>
            </a:pPr>
            <a:r>
              <a:rPr lang="en-US" sz="2000" kern="0" err="1">
                <a:solidFill>
                  <a:schemeClr val="tx1"/>
                </a:solidFill>
                <a:latin typeface="Times New Roman" panose="02020603050405020304"/>
                <a:ea typeface="Arial" panose="020B0604020202020204"/>
                <a:cs typeface="Times New Roman" panose="02020603050405020304"/>
              </a:rPr>
              <a:t>Clasele</a:t>
            </a:r>
            <a:r>
              <a:rPr lang="en-US" sz="2000" kern="0">
                <a:solidFill>
                  <a:schemeClr val="tx1"/>
                </a:solidFill>
                <a:latin typeface="Times New Roman" panose="02020603050405020304"/>
                <a:ea typeface="Arial" panose="020B0604020202020204"/>
                <a:cs typeface="Times New Roman" panose="02020603050405020304"/>
              </a:rPr>
              <a:t> care </a:t>
            </a:r>
            <a:r>
              <a:rPr lang="en-US" sz="2000" kern="0" err="1">
                <a:solidFill>
                  <a:schemeClr val="tx1"/>
                </a:solidFill>
                <a:latin typeface="Times New Roman" panose="02020603050405020304"/>
                <a:ea typeface="Arial" panose="020B0604020202020204"/>
                <a:cs typeface="Times New Roman" panose="02020603050405020304"/>
              </a:rPr>
              <a:t>folosesc</a:t>
            </a:r>
            <a:r>
              <a:rPr lang="en-US" sz="2000" kern="0">
                <a:solidFill>
                  <a:schemeClr val="tx1"/>
                </a:solidFill>
                <a:latin typeface="Times New Roman" panose="02020603050405020304"/>
                <a:ea typeface="Arial" panose="020B0604020202020204"/>
                <a:cs typeface="Times New Roman" panose="02020603050405020304"/>
              </a:rPr>
              <a:t> </a:t>
            </a:r>
            <a:r>
              <a:rPr lang="en-US" sz="2000" kern="0" err="1">
                <a:solidFill>
                  <a:schemeClr val="tx1"/>
                </a:solidFill>
                <a:latin typeface="Times New Roman" panose="02020603050405020304"/>
                <a:ea typeface="Arial" panose="020B0604020202020204"/>
                <a:cs typeface="Times New Roman" panose="02020603050405020304"/>
              </a:rPr>
              <a:t>interfața</a:t>
            </a:r>
            <a:r>
              <a:rPr lang="en-US" sz="2000" kern="0">
                <a:solidFill>
                  <a:schemeClr val="tx1"/>
                </a:solidFill>
                <a:latin typeface="Times New Roman" panose="02020603050405020304"/>
                <a:ea typeface="Arial" panose="020B0604020202020204"/>
                <a:cs typeface="Times New Roman" panose="02020603050405020304"/>
              </a:rPr>
              <a:t> </a:t>
            </a:r>
            <a:r>
              <a:rPr lang="en-US" sz="2000" kern="0" err="1">
                <a:solidFill>
                  <a:schemeClr val="tx1"/>
                </a:solidFill>
                <a:latin typeface="Times New Roman" panose="02020603050405020304"/>
                <a:ea typeface="Arial" panose="020B0604020202020204"/>
                <a:cs typeface="Times New Roman" panose="02020603050405020304"/>
              </a:rPr>
              <a:t>definită</a:t>
            </a:r>
            <a:r>
              <a:rPr lang="en-US" sz="2000" kern="0">
                <a:solidFill>
                  <a:schemeClr val="tx1"/>
                </a:solidFill>
                <a:latin typeface="Times New Roman" panose="02020603050405020304"/>
                <a:ea typeface="Arial" panose="020B0604020202020204"/>
                <a:cs typeface="Times New Roman" panose="02020603050405020304"/>
              </a:rPr>
              <a:t> </a:t>
            </a:r>
            <a:r>
              <a:rPr lang="en-US" sz="2000" kern="0" err="1">
                <a:solidFill>
                  <a:schemeClr val="tx1"/>
                </a:solidFill>
                <a:latin typeface="Times New Roman" panose="02020603050405020304"/>
                <a:ea typeface="Arial" panose="020B0604020202020204"/>
                <a:cs typeface="Times New Roman" panose="02020603050405020304"/>
              </a:rPr>
              <a:t>în</a:t>
            </a:r>
            <a:r>
              <a:rPr lang="en-US" sz="2000" kern="0">
                <a:solidFill>
                  <a:schemeClr val="tx1"/>
                </a:solidFill>
                <a:latin typeface="Times New Roman" panose="02020603050405020304"/>
                <a:ea typeface="Arial" panose="020B0604020202020204"/>
                <a:cs typeface="Times New Roman" panose="02020603050405020304"/>
              </a:rPr>
              <a:t> </a:t>
            </a:r>
            <a:r>
              <a:rPr lang="en-US" sz="2000" kern="0" err="1">
                <a:solidFill>
                  <a:schemeClr val="tx1"/>
                </a:solidFill>
                <a:latin typeface="Times New Roman" panose="02020603050405020304"/>
                <a:ea typeface="Arial" panose="020B0604020202020204"/>
                <a:cs typeface="Times New Roman" panose="02020603050405020304"/>
              </a:rPr>
              <a:t>clasa</a:t>
            </a:r>
            <a:r>
              <a:rPr lang="en-US" sz="2000" kern="0">
                <a:solidFill>
                  <a:schemeClr val="tx1"/>
                </a:solidFill>
                <a:latin typeface="Times New Roman" panose="02020603050405020304"/>
                <a:ea typeface="Arial" panose="020B0604020202020204"/>
                <a:cs typeface="Times New Roman" panose="02020603050405020304"/>
              </a:rPr>
              <a:t> de </a:t>
            </a:r>
            <a:r>
              <a:rPr lang="en-US" sz="2000" kern="0" err="1">
                <a:solidFill>
                  <a:schemeClr val="tx1"/>
                </a:solidFill>
                <a:latin typeface="Times New Roman" panose="02020603050405020304"/>
                <a:ea typeface="Arial" panose="020B0604020202020204"/>
                <a:cs typeface="Times New Roman" panose="02020603050405020304"/>
              </a:rPr>
              <a:t>bază</a:t>
            </a:r>
            <a:r>
              <a:rPr lang="en-US" sz="2000" kern="0">
                <a:solidFill>
                  <a:schemeClr val="tx1"/>
                </a:solidFill>
                <a:latin typeface="Times New Roman" panose="02020603050405020304"/>
                <a:ea typeface="Arial" panose="020B0604020202020204"/>
                <a:cs typeface="Times New Roman" panose="02020603050405020304"/>
              </a:rPr>
              <a:t> </a:t>
            </a:r>
            <a:r>
              <a:rPr lang="en-US" sz="2000" b="1" kern="0">
                <a:solidFill>
                  <a:schemeClr val="tx1"/>
                </a:solidFill>
                <a:latin typeface="Times New Roman" panose="02020603050405020304"/>
                <a:ea typeface="Arial" panose="020B0604020202020204"/>
                <a:cs typeface="Times New Roman" panose="02020603050405020304"/>
              </a:rPr>
              <a:t>nu se </a:t>
            </a:r>
            <a:r>
              <a:rPr lang="en-US" sz="2000" b="1" kern="0" err="1">
                <a:solidFill>
                  <a:schemeClr val="tx1"/>
                </a:solidFill>
                <a:latin typeface="Times New Roman" panose="02020603050405020304"/>
                <a:ea typeface="Arial" panose="020B0604020202020204"/>
                <a:cs typeface="Times New Roman" panose="02020603050405020304"/>
              </a:rPr>
              <a:t>modifică</a:t>
            </a:r>
            <a:r>
              <a:rPr lang="en-US" sz="2000" kern="0">
                <a:solidFill>
                  <a:schemeClr val="tx1"/>
                </a:solidFill>
                <a:latin typeface="Times New Roman" panose="02020603050405020304"/>
                <a:ea typeface="Arial" panose="020B0604020202020204"/>
                <a:cs typeface="Times New Roman" panose="02020603050405020304"/>
              </a:rPr>
              <a:t> </a:t>
            </a:r>
            <a:r>
              <a:rPr lang="en-US" sz="2000" kern="0" err="1">
                <a:solidFill>
                  <a:schemeClr val="tx1"/>
                </a:solidFill>
                <a:latin typeface="Times New Roman" panose="02020603050405020304"/>
                <a:ea typeface="Arial" panose="020B0604020202020204"/>
                <a:cs typeface="Times New Roman" panose="02020603050405020304"/>
              </a:rPr>
              <a:t>atunci</a:t>
            </a:r>
            <a:r>
              <a:rPr lang="en-US" sz="2000" kern="0">
                <a:solidFill>
                  <a:schemeClr val="tx1"/>
                </a:solidFill>
                <a:latin typeface="Times New Roman" panose="02020603050405020304"/>
                <a:ea typeface="Arial" panose="020B0604020202020204"/>
                <a:cs typeface="Times New Roman" panose="02020603050405020304"/>
              </a:rPr>
              <a:t> </a:t>
            </a:r>
            <a:r>
              <a:rPr lang="en-US" sz="2000" kern="0" err="1">
                <a:solidFill>
                  <a:schemeClr val="tx1"/>
                </a:solidFill>
                <a:latin typeface="Times New Roman" panose="02020603050405020304"/>
                <a:ea typeface="Arial" panose="020B0604020202020204"/>
                <a:cs typeface="Times New Roman" panose="02020603050405020304"/>
              </a:rPr>
              <a:t>când</a:t>
            </a:r>
            <a:r>
              <a:rPr lang="en-US" sz="2000" kern="0">
                <a:solidFill>
                  <a:schemeClr val="tx1"/>
                </a:solidFill>
                <a:latin typeface="Times New Roman" panose="02020603050405020304"/>
                <a:ea typeface="Arial" panose="020B0604020202020204"/>
                <a:cs typeface="Times New Roman" panose="02020603050405020304"/>
              </a:rPr>
              <a:t> </a:t>
            </a:r>
            <a:r>
              <a:rPr lang="en-US" sz="2000" kern="0" err="1">
                <a:solidFill>
                  <a:schemeClr val="tx1"/>
                </a:solidFill>
                <a:latin typeface="Times New Roman" panose="02020603050405020304"/>
                <a:ea typeface="Arial" panose="020B0604020202020204"/>
                <a:cs typeface="Times New Roman" panose="02020603050405020304"/>
              </a:rPr>
              <a:t>schimbăm</a:t>
            </a:r>
            <a:r>
              <a:rPr lang="en-US" sz="2000" kern="0">
                <a:solidFill>
                  <a:schemeClr val="tx1"/>
                </a:solidFill>
                <a:latin typeface="Times New Roman" panose="02020603050405020304"/>
                <a:ea typeface="Arial" panose="020B0604020202020204"/>
                <a:cs typeface="Times New Roman" panose="02020603050405020304"/>
              </a:rPr>
              <a:t> </a:t>
            </a:r>
            <a:r>
              <a:rPr lang="en-US" sz="2000" kern="0" err="1">
                <a:solidFill>
                  <a:schemeClr val="tx1"/>
                </a:solidFill>
                <a:latin typeface="Times New Roman" panose="02020603050405020304"/>
                <a:ea typeface="Arial" panose="020B0604020202020204"/>
                <a:cs typeface="Times New Roman" panose="02020603050405020304"/>
              </a:rPr>
              <a:t>implementarea</a:t>
            </a:r>
            <a:r>
              <a:rPr lang="en-US" sz="2000" kern="0">
                <a:solidFill>
                  <a:schemeClr val="tx1"/>
                </a:solidFill>
                <a:latin typeface="Times New Roman" panose="02020603050405020304"/>
                <a:ea typeface="Arial" panose="020B0604020202020204"/>
                <a:cs typeface="Times New Roman" panose="02020603050405020304"/>
              </a:rPr>
              <a:t> </a:t>
            </a:r>
            <a:r>
              <a:rPr lang="en-US" sz="2000" kern="0" err="1">
                <a:solidFill>
                  <a:schemeClr val="tx1"/>
                </a:solidFill>
                <a:latin typeface="Times New Roman" panose="02020603050405020304"/>
                <a:ea typeface="Arial" panose="020B0604020202020204"/>
                <a:cs typeface="Times New Roman" panose="02020603050405020304"/>
              </a:rPr>
              <a:t>sau</a:t>
            </a:r>
            <a:r>
              <a:rPr lang="en-US" sz="2000" kern="0">
                <a:solidFill>
                  <a:schemeClr val="tx1"/>
                </a:solidFill>
                <a:latin typeface="Times New Roman" panose="02020603050405020304"/>
                <a:ea typeface="Arial" panose="020B0604020202020204"/>
                <a:cs typeface="Times New Roman" panose="02020603050405020304"/>
              </a:rPr>
              <a:t> </a:t>
            </a:r>
            <a:r>
              <a:rPr lang="en-US" sz="2000" kern="0" err="1">
                <a:solidFill>
                  <a:schemeClr val="tx1"/>
                </a:solidFill>
                <a:latin typeface="Times New Roman" panose="02020603050405020304"/>
                <a:ea typeface="Arial" panose="020B0604020202020204"/>
                <a:cs typeface="Times New Roman" panose="02020603050405020304"/>
              </a:rPr>
              <a:t>când</a:t>
            </a:r>
            <a:r>
              <a:rPr lang="en-US" sz="2000" kern="0">
                <a:solidFill>
                  <a:schemeClr val="tx1"/>
                </a:solidFill>
                <a:latin typeface="Times New Roman" panose="02020603050405020304"/>
                <a:ea typeface="Arial" panose="020B0604020202020204"/>
                <a:cs typeface="Times New Roman" panose="02020603050405020304"/>
              </a:rPr>
              <a:t> </a:t>
            </a:r>
            <a:r>
              <a:rPr lang="en-US" sz="2000" kern="0" err="1">
                <a:solidFill>
                  <a:schemeClr val="tx1"/>
                </a:solidFill>
                <a:latin typeface="Times New Roman" panose="02020603050405020304"/>
                <a:ea typeface="Arial" panose="020B0604020202020204"/>
                <a:cs typeface="Times New Roman" panose="02020603050405020304"/>
              </a:rPr>
              <a:t>adăugăm</a:t>
            </a:r>
            <a:r>
              <a:rPr lang="en-US" sz="2000" kern="0">
                <a:solidFill>
                  <a:schemeClr val="tx1"/>
                </a:solidFill>
                <a:latin typeface="Times New Roman" panose="02020603050405020304"/>
                <a:ea typeface="Arial" panose="020B0604020202020204"/>
                <a:cs typeface="Times New Roman" panose="02020603050405020304"/>
              </a:rPr>
              <a:t> o </a:t>
            </a:r>
            <a:r>
              <a:rPr lang="en-US" sz="2000" kern="0" err="1">
                <a:solidFill>
                  <a:schemeClr val="tx1"/>
                </a:solidFill>
                <a:latin typeface="Times New Roman" panose="02020603050405020304"/>
                <a:ea typeface="Arial" panose="020B0604020202020204"/>
                <a:cs typeface="Times New Roman" panose="02020603050405020304"/>
              </a:rPr>
              <a:t>nouă</a:t>
            </a:r>
            <a:r>
              <a:rPr lang="en-US" sz="2000" kern="0">
                <a:solidFill>
                  <a:schemeClr val="tx1"/>
                </a:solidFill>
                <a:latin typeface="Times New Roman" panose="02020603050405020304"/>
                <a:ea typeface="Arial" panose="020B0604020202020204"/>
                <a:cs typeface="Times New Roman" panose="02020603050405020304"/>
              </a:rPr>
              <a:t> </a:t>
            </a:r>
            <a:r>
              <a:rPr lang="en-US" sz="2000" kern="0" err="1">
                <a:solidFill>
                  <a:schemeClr val="tx1"/>
                </a:solidFill>
                <a:latin typeface="Times New Roman" panose="02020603050405020304"/>
                <a:ea typeface="Arial" panose="020B0604020202020204"/>
                <a:cs typeface="Times New Roman" panose="02020603050405020304"/>
              </a:rPr>
              <a:t>derivată</a:t>
            </a:r>
            <a:endParaRPr lang="en-US" sz="2000" kern="0">
              <a:solidFill>
                <a:schemeClr val="tx1"/>
              </a:solidFill>
              <a:latin typeface="Times New Roman" panose="02020603050405020304"/>
              <a:ea typeface="Arial" panose="020B0604020202020204"/>
              <a:cs typeface="Times New Roman" panose="02020603050405020304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/>
            </a:pPr>
            <a:endParaRPr lang="en-US" sz="2000" kern="0">
              <a:solidFill>
                <a:schemeClr val="tx1"/>
              </a:solidFill>
              <a:latin typeface="Times New Roman" panose="02020603050405020304" pitchFamily="18" charset="0"/>
              <a:ea typeface="Arial" panose="020B0604020202020204"/>
              <a:cs typeface="Times New Roman" panose="02020603050405020304" pitchFamily="18" charset="0"/>
              <a:sym typeface="Arial" panose="020B0604020202020204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000" kern="0">
                <a:solidFill>
                  <a:schemeClr val="tx1"/>
                </a:solidFill>
                <a:latin typeface="Times New Roman" panose="02020603050405020304"/>
                <a:ea typeface="Arial" panose="020B0604020202020204"/>
                <a:cs typeface="Times New Roman" panose="02020603050405020304"/>
                <a:sym typeface="Arial" panose="020B0604020202020204"/>
              </a:rPr>
              <a:t>Pointer de tip </a:t>
            </a:r>
            <a:r>
              <a:rPr lang="en-US" sz="2000" kern="0" err="1">
                <a:solidFill>
                  <a:schemeClr val="tx1"/>
                </a:solidFill>
                <a:latin typeface="Times New Roman" panose="02020603050405020304"/>
                <a:ea typeface="Arial" panose="020B0604020202020204"/>
                <a:cs typeface="Times New Roman" panose="02020603050405020304"/>
                <a:sym typeface="Arial" panose="020B0604020202020204"/>
              </a:rPr>
              <a:t>baz</a:t>
            </a:r>
            <a:r>
              <a:rPr lang="vi-VN" sz="2000" kern="0">
                <a:solidFill>
                  <a:schemeClr val="tx1"/>
                </a:solidFill>
                <a:latin typeface="Times New Roman" panose="02020603050405020304"/>
                <a:ea typeface="Arial" panose="020B0604020202020204"/>
                <a:cs typeface="Times New Roman" panose="02020603050405020304"/>
                <a:sym typeface="Arial" panose="020B0604020202020204"/>
              </a:rPr>
              <a:t>ă</a:t>
            </a:r>
            <a:r>
              <a:rPr lang="en-US" sz="2000" kern="0">
                <a:solidFill>
                  <a:schemeClr val="tx1"/>
                </a:solidFill>
                <a:latin typeface="Times New Roman" panose="02020603050405020304"/>
                <a:ea typeface="Arial" panose="020B0604020202020204"/>
                <a:cs typeface="Times New Roman" panose="02020603050405020304"/>
                <a:sym typeface="Arial" panose="020B0604020202020204"/>
              </a:rPr>
              <a:t> care </a:t>
            </a:r>
            <a:r>
              <a:rPr lang="en-US" sz="2000" kern="0" err="1">
                <a:solidFill>
                  <a:schemeClr val="tx1"/>
                </a:solidFill>
                <a:latin typeface="Times New Roman" panose="02020603050405020304"/>
                <a:ea typeface="Arial" panose="020B0604020202020204"/>
                <a:cs typeface="Times New Roman" panose="02020603050405020304"/>
                <a:sym typeface="Arial" panose="020B0604020202020204"/>
              </a:rPr>
              <a:t>arat</a:t>
            </a:r>
            <a:r>
              <a:rPr lang="vi-VN" sz="2000" kern="0">
                <a:solidFill>
                  <a:schemeClr val="tx1"/>
                </a:solidFill>
                <a:latin typeface="Times New Roman" panose="02020603050405020304"/>
                <a:ea typeface="Arial" panose="020B0604020202020204"/>
                <a:cs typeface="Times New Roman" panose="02020603050405020304"/>
                <a:sym typeface="Arial" panose="020B0604020202020204"/>
              </a:rPr>
              <a:t>ă</a:t>
            </a:r>
            <a:r>
              <a:rPr lang="en-US" sz="2000" kern="0">
                <a:solidFill>
                  <a:schemeClr val="tx1"/>
                </a:solidFill>
                <a:latin typeface="Times New Roman" panose="02020603050405020304"/>
                <a:ea typeface="Arial" panose="020B0604020202020204"/>
                <a:cs typeface="Times New Roman" panose="02020603050405020304"/>
                <a:sym typeface="Arial" panose="020B0604020202020204"/>
              </a:rPr>
              <a:t> c</a:t>
            </a:r>
            <a:r>
              <a:rPr lang="vi-VN" sz="2000" kern="0">
                <a:solidFill>
                  <a:schemeClr val="tx1"/>
                </a:solidFill>
                <a:latin typeface="Times New Roman" panose="02020603050405020304"/>
                <a:ea typeface="Arial" panose="020B0604020202020204"/>
                <a:cs typeface="Times New Roman" panose="02020603050405020304"/>
                <a:sym typeface="Arial" panose="020B0604020202020204"/>
              </a:rPr>
              <a:t>ă</a:t>
            </a:r>
            <a:r>
              <a:rPr lang="en-US" sz="2000" kern="0" err="1">
                <a:solidFill>
                  <a:schemeClr val="tx1"/>
                </a:solidFill>
                <a:latin typeface="Times New Roman" panose="02020603050405020304"/>
                <a:ea typeface="Arial" panose="020B0604020202020204"/>
                <a:cs typeface="Times New Roman" panose="02020603050405020304"/>
                <a:sym typeface="Arial" panose="020B0604020202020204"/>
              </a:rPr>
              <a:t>tre</a:t>
            </a:r>
            <a:r>
              <a:rPr lang="en-US" sz="2000" kern="0">
                <a:solidFill>
                  <a:schemeClr val="tx1"/>
                </a:solidFill>
                <a:latin typeface="Times New Roman" panose="02020603050405020304"/>
                <a:ea typeface="Arial" panose="020B0604020202020204"/>
                <a:cs typeface="Times New Roman" panose="02020603050405020304"/>
                <a:sym typeface="Arial" panose="020B0604020202020204"/>
              </a:rPr>
              <a:t> </a:t>
            </a:r>
            <a:r>
              <a:rPr lang="en-US" sz="2000" kern="0" err="1">
                <a:solidFill>
                  <a:schemeClr val="tx1"/>
                </a:solidFill>
                <a:latin typeface="Times New Roman" panose="02020603050405020304"/>
                <a:ea typeface="Arial" panose="020B0604020202020204"/>
                <a:cs typeface="Times New Roman" panose="02020603050405020304"/>
                <a:sym typeface="Arial" panose="020B0604020202020204"/>
              </a:rPr>
              <a:t>obiect</a:t>
            </a:r>
            <a:r>
              <a:rPr lang="en-US" sz="2000" kern="0">
                <a:solidFill>
                  <a:schemeClr val="tx1"/>
                </a:solidFill>
                <a:latin typeface="Times New Roman" panose="02020603050405020304"/>
                <a:ea typeface="Arial" panose="020B0604020202020204"/>
                <a:cs typeface="Times New Roman" panose="02020603050405020304"/>
                <a:sym typeface="Arial" panose="020B0604020202020204"/>
              </a:rPr>
              <a:t> de tip </a:t>
            </a:r>
            <a:r>
              <a:rPr lang="en-US" sz="2000" kern="0" err="1">
                <a:solidFill>
                  <a:schemeClr val="tx1"/>
                </a:solidFill>
                <a:latin typeface="Times New Roman" panose="02020603050405020304"/>
                <a:ea typeface="Arial" panose="020B0604020202020204"/>
                <a:cs typeface="Times New Roman" panose="02020603050405020304"/>
                <a:sym typeface="Arial" panose="020B0604020202020204"/>
              </a:rPr>
              <a:t>derivat</a:t>
            </a:r>
            <a:r>
              <a:rPr lang="en-US" sz="2000" kern="0">
                <a:solidFill>
                  <a:schemeClr val="tx1"/>
                </a:solidFill>
                <a:latin typeface="Times New Roman" panose="02020603050405020304"/>
                <a:ea typeface="Arial" panose="020B0604020202020204"/>
                <a:cs typeface="Times New Roman" panose="02020603050405020304"/>
                <a:sym typeface="Arial" panose="020B0604020202020204"/>
              </a:rPr>
              <a:t> </a:t>
            </a:r>
            <a:r>
              <a:rPr lang="en-US" sz="2000" kern="0" err="1">
                <a:solidFill>
                  <a:schemeClr val="tx1"/>
                </a:solidFill>
                <a:latin typeface="Times New Roman" panose="02020603050405020304"/>
                <a:ea typeface="Arial" panose="020B0604020202020204"/>
                <a:cs typeface="Times New Roman" panose="02020603050405020304"/>
                <a:sym typeface="Arial" panose="020B0604020202020204"/>
              </a:rPr>
              <a:t>şi</a:t>
            </a:r>
            <a:r>
              <a:rPr lang="en-US" sz="2000" kern="0">
                <a:solidFill>
                  <a:schemeClr val="tx1"/>
                </a:solidFill>
                <a:latin typeface="Times New Roman" panose="02020603050405020304"/>
                <a:ea typeface="Arial" panose="020B0604020202020204"/>
                <a:cs typeface="Times New Roman" panose="02020603050405020304"/>
                <a:sym typeface="Arial" panose="020B0604020202020204"/>
              </a:rPr>
              <a:t> </a:t>
            </a:r>
            <a:r>
              <a:rPr lang="en-US" sz="2000" kern="0" err="1">
                <a:solidFill>
                  <a:schemeClr val="tx1"/>
                </a:solidFill>
                <a:latin typeface="Times New Roman" panose="02020603050405020304"/>
                <a:ea typeface="Arial" panose="020B0604020202020204"/>
                <a:cs typeface="Times New Roman" panose="02020603050405020304"/>
                <a:sym typeface="Arial" panose="020B0604020202020204"/>
              </a:rPr>
              <a:t>cheam</a:t>
            </a:r>
            <a:r>
              <a:rPr lang="vi-VN" sz="2000" kern="0">
                <a:solidFill>
                  <a:schemeClr val="tx1"/>
                </a:solidFill>
                <a:latin typeface="Times New Roman" panose="02020603050405020304"/>
                <a:ea typeface="Arial" panose="020B0604020202020204"/>
                <a:cs typeface="Times New Roman" panose="02020603050405020304"/>
                <a:sym typeface="Arial" panose="020B0604020202020204"/>
              </a:rPr>
              <a:t>ă</a:t>
            </a:r>
            <a:r>
              <a:rPr lang="en-US" sz="2000" kern="0">
                <a:solidFill>
                  <a:schemeClr val="tx1"/>
                </a:solidFill>
                <a:latin typeface="Times New Roman" panose="02020603050405020304"/>
                <a:ea typeface="Arial" panose="020B0604020202020204"/>
                <a:cs typeface="Times New Roman" panose="02020603050405020304"/>
                <a:sym typeface="Arial" panose="020B0604020202020204"/>
              </a:rPr>
              <a:t> o funcție </a:t>
            </a:r>
            <a:r>
              <a:rPr lang="en-US" sz="2000" kern="0" err="1">
                <a:solidFill>
                  <a:schemeClr val="tx1"/>
                </a:solidFill>
                <a:latin typeface="Times New Roman" panose="02020603050405020304"/>
                <a:ea typeface="Arial" panose="020B0604020202020204"/>
                <a:cs typeface="Times New Roman" panose="02020603050405020304"/>
                <a:sym typeface="Arial" panose="020B0604020202020204"/>
              </a:rPr>
              <a:t>virtuală</a:t>
            </a:r>
            <a:r>
              <a:rPr lang="en-US" sz="2000" kern="0">
                <a:solidFill>
                  <a:schemeClr val="tx1"/>
                </a:solidFill>
                <a:latin typeface="Times New Roman" panose="02020603050405020304"/>
                <a:ea typeface="Arial" panose="020B0604020202020204"/>
                <a:cs typeface="Times New Roman" panose="02020603050405020304"/>
                <a:sym typeface="Arial" panose="020B0604020202020204"/>
              </a:rPr>
              <a:t> din </a:t>
            </a:r>
            <a:r>
              <a:rPr lang="en-US" sz="2000" kern="0" err="1">
                <a:solidFill>
                  <a:schemeClr val="tx1"/>
                </a:solidFill>
                <a:latin typeface="Times New Roman" panose="02020603050405020304"/>
                <a:ea typeface="Arial" panose="020B0604020202020204"/>
                <a:cs typeface="Times New Roman" panose="02020603050405020304"/>
                <a:sym typeface="Arial" panose="020B0604020202020204"/>
              </a:rPr>
              <a:t>baz</a:t>
            </a:r>
            <a:r>
              <a:rPr lang="vi-VN" sz="2000" kern="0">
                <a:solidFill>
                  <a:schemeClr val="tx1"/>
                </a:solidFill>
                <a:latin typeface="Times New Roman" panose="02020603050405020304"/>
                <a:ea typeface="Arial" panose="020B0604020202020204"/>
                <a:cs typeface="Times New Roman" panose="02020603050405020304"/>
                <a:sym typeface="Arial" panose="020B0604020202020204"/>
              </a:rPr>
              <a:t>ă</a:t>
            </a:r>
            <a:r>
              <a:rPr lang="en-US" sz="2000" kern="0">
                <a:solidFill>
                  <a:schemeClr val="tx1"/>
                </a:solidFill>
                <a:latin typeface="Times New Roman" panose="02020603050405020304"/>
                <a:ea typeface="Arial" panose="020B0604020202020204"/>
                <a:cs typeface="Times New Roman" panose="02020603050405020304"/>
                <a:sym typeface="Arial" panose="020B0604020202020204"/>
              </a:rPr>
              <a:t> </a:t>
            </a:r>
            <a:r>
              <a:rPr lang="en-US" sz="2000" kern="0" err="1">
                <a:solidFill>
                  <a:schemeClr val="tx1"/>
                </a:solidFill>
                <a:latin typeface="Times New Roman" panose="02020603050405020304"/>
                <a:ea typeface="Arial" panose="020B0604020202020204"/>
                <a:cs typeface="Times New Roman" panose="02020603050405020304"/>
                <a:sym typeface="Arial" panose="020B0604020202020204"/>
              </a:rPr>
              <a:t>execută</a:t>
            </a:r>
            <a:r>
              <a:rPr lang="en-US" sz="2000" kern="0">
                <a:solidFill>
                  <a:schemeClr val="tx1"/>
                </a:solidFill>
                <a:latin typeface="Times New Roman" panose="02020603050405020304"/>
                <a:ea typeface="Arial" panose="020B0604020202020204"/>
                <a:cs typeface="Times New Roman" panose="02020603050405020304"/>
                <a:sym typeface="Arial" panose="020B0604020202020204"/>
              </a:rPr>
              <a:t> </a:t>
            </a:r>
            <a:r>
              <a:rPr lang="en-US" sz="2000" kern="0" err="1">
                <a:solidFill>
                  <a:schemeClr val="tx1"/>
                </a:solidFill>
                <a:latin typeface="Times New Roman" panose="02020603050405020304"/>
                <a:ea typeface="Arial" panose="020B0604020202020204"/>
                <a:cs typeface="Times New Roman" panose="02020603050405020304"/>
                <a:sym typeface="Arial" panose="020B0604020202020204"/>
              </a:rPr>
              <a:t>funcția</a:t>
            </a:r>
            <a:r>
              <a:rPr lang="en-US" sz="2000" kern="0">
                <a:solidFill>
                  <a:schemeClr val="tx1"/>
                </a:solidFill>
                <a:latin typeface="Times New Roman" panose="02020603050405020304"/>
                <a:ea typeface="Arial" panose="020B0604020202020204"/>
                <a:cs typeface="Times New Roman" panose="02020603050405020304"/>
                <a:sym typeface="Arial" panose="020B0604020202020204"/>
              </a:rPr>
              <a:t> </a:t>
            </a:r>
            <a:r>
              <a:rPr lang="en-US" sz="2000" kern="0" err="1">
                <a:solidFill>
                  <a:schemeClr val="tx1"/>
                </a:solidFill>
                <a:latin typeface="Times New Roman" panose="02020603050405020304"/>
                <a:ea typeface="Arial" panose="020B0604020202020204"/>
                <a:cs typeface="Times New Roman" panose="02020603050405020304"/>
                <a:sym typeface="Arial" panose="020B0604020202020204"/>
              </a:rPr>
              <a:t>redefinită</a:t>
            </a:r>
            <a:r>
              <a:rPr lang="en-US" sz="2000" kern="0">
                <a:solidFill>
                  <a:schemeClr val="tx1"/>
                </a:solidFill>
                <a:latin typeface="Times New Roman" panose="02020603050405020304"/>
                <a:ea typeface="Arial" panose="020B0604020202020204"/>
                <a:cs typeface="Times New Roman" panose="02020603050405020304"/>
                <a:sym typeface="Arial" panose="020B0604020202020204"/>
              </a:rPr>
              <a:t> </a:t>
            </a:r>
            <a:r>
              <a:rPr lang="en-US" sz="2000" kern="0" err="1">
                <a:solidFill>
                  <a:schemeClr val="tx1"/>
                </a:solidFill>
                <a:latin typeface="Times New Roman" panose="02020603050405020304"/>
                <a:ea typeface="Arial" panose="020B0604020202020204"/>
                <a:cs typeface="Times New Roman" panose="02020603050405020304"/>
                <a:sym typeface="Arial" panose="020B0604020202020204"/>
              </a:rPr>
              <a:t>în</a:t>
            </a:r>
            <a:r>
              <a:rPr lang="en-US" sz="2000" kern="0">
                <a:solidFill>
                  <a:schemeClr val="tx1"/>
                </a:solidFill>
                <a:latin typeface="Times New Roman" panose="02020603050405020304"/>
                <a:ea typeface="Arial" panose="020B0604020202020204"/>
                <a:cs typeface="Times New Roman" panose="02020603050405020304"/>
                <a:sym typeface="Arial" panose="020B0604020202020204"/>
              </a:rPr>
              <a:t> </a:t>
            </a:r>
            <a:r>
              <a:rPr lang="en-US" sz="2000" kern="0" err="1">
                <a:solidFill>
                  <a:schemeClr val="tx1"/>
                </a:solidFill>
                <a:latin typeface="Times New Roman" panose="02020603050405020304"/>
                <a:ea typeface="Arial" panose="020B0604020202020204"/>
                <a:cs typeface="Times New Roman" panose="02020603050405020304"/>
                <a:sym typeface="Arial" panose="020B0604020202020204"/>
              </a:rPr>
              <a:t>cea</a:t>
            </a:r>
            <a:r>
              <a:rPr lang="en-US" sz="2000" kern="0">
                <a:solidFill>
                  <a:schemeClr val="tx1"/>
                </a:solidFill>
                <a:latin typeface="Times New Roman" panose="02020603050405020304"/>
                <a:ea typeface="Arial" panose="020B0604020202020204"/>
                <a:cs typeface="Times New Roman" panose="02020603050405020304"/>
                <a:sym typeface="Arial" panose="020B0604020202020204"/>
              </a:rPr>
              <a:t> </a:t>
            </a:r>
            <a:r>
              <a:rPr lang="en-US" sz="2000" kern="0" err="1">
                <a:solidFill>
                  <a:schemeClr val="tx1"/>
                </a:solidFill>
                <a:latin typeface="Times New Roman" panose="02020603050405020304"/>
                <a:ea typeface="Arial" panose="020B0604020202020204"/>
                <a:cs typeface="Times New Roman" panose="02020603050405020304"/>
                <a:sym typeface="Arial" panose="020B0604020202020204"/>
              </a:rPr>
              <a:t>mai</a:t>
            </a:r>
            <a:r>
              <a:rPr lang="en-US" sz="2000" kern="0">
                <a:solidFill>
                  <a:schemeClr val="tx1"/>
                </a:solidFill>
                <a:latin typeface="Times New Roman" panose="02020603050405020304"/>
                <a:ea typeface="Arial" panose="020B0604020202020204"/>
                <a:cs typeface="Times New Roman" panose="02020603050405020304"/>
                <a:sym typeface="Arial" panose="020B0604020202020204"/>
              </a:rPr>
              <a:t> </a:t>
            </a:r>
            <a:r>
              <a:rPr lang="en-US" sz="2000" kern="0" err="1">
                <a:solidFill>
                  <a:schemeClr val="tx1"/>
                </a:solidFill>
                <a:latin typeface="Times New Roman" panose="02020603050405020304"/>
                <a:ea typeface="Arial" panose="020B0604020202020204"/>
                <a:cs typeface="Times New Roman" panose="02020603050405020304"/>
                <a:sym typeface="Arial" panose="020B0604020202020204"/>
              </a:rPr>
              <a:t>specifică</a:t>
            </a:r>
            <a:r>
              <a:rPr lang="en-US" sz="2000" kern="0">
                <a:solidFill>
                  <a:schemeClr val="tx1"/>
                </a:solidFill>
                <a:latin typeface="Times New Roman" panose="02020603050405020304"/>
                <a:ea typeface="Arial" panose="020B0604020202020204"/>
                <a:cs typeface="Times New Roman" panose="02020603050405020304"/>
                <a:sym typeface="Arial" panose="020B0604020202020204"/>
              </a:rPr>
              <a:t> </a:t>
            </a:r>
            <a:r>
              <a:rPr lang="en-US" sz="2000" kern="0" err="1">
                <a:solidFill>
                  <a:schemeClr val="tx1"/>
                </a:solidFill>
                <a:latin typeface="Times New Roman" panose="02020603050405020304"/>
                <a:ea typeface="Arial" panose="020B0604020202020204"/>
                <a:cs typeface="Times New Roman" panose="02020603050405020304"/>
                <a:sym typeface="Arial" panose="020B0604020202020204"/>
              </a:rPr>
              <a:t>derivată</a:t>
            </a:r>
            <a:r>
              <a:rPr lang="en-US" sz="2000" kern="0">
                <a:solidFill>
                  <a:schemeClr val="tx1"/>
                </a:solidFill>
                <a:latin typeface="Times New Roman" panose="02020603050405020304"/>
                <a:ea typeface="Arial" panose="020B0604020202020204"/>
                <a:cs typeface="Times New Roman" panose="02020603050405020304"/>
                <a:sym typeface="Arial" panose="020B0604020202020204"/>
              </a:rPr>
              <a:t> - </a:t>
            </a:r>
            <a:r>
              <a:rPr lang="en-US" sz="2000" b="1" kern="0">
                <a:solidFill>
                  <a:schemeClr val="tx1"/>
                </a:solidFill>
                <a:latin typeface="Times New Roman" panose="02020603050405020304"/>
                <a:ea typeface="Arial" panose="020B0604020202020204"/>
                <a:cs typeface="Times New Roman" panose="02020603050405020304"/>
                <a:sym typeface="Arial" panose="020B0604020202020204"/>
              </a:rPr>
              <a:t>late binding</a:t>
            </a:r>
            <a:endParaRPr lang="en-US" sz="2000" b="1" kern="0" err="1">
              <a:solidFill>
                <a:schemeClr val="tx1"/>
              </a:solidFill>
              <a:latin typeface="Times New Roman" panose="02020603050405020304"/>
              <a:ea typeface="Arial" panose="020B0604020202020204"/>
              <a:cs typeface="Times New Roman" panose="02020603050405020304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Tx/>
              <a:buNone/>
              <a:defRPr/>
            </a:pPr>
            <a:endParaRPr lang="en-US" sz="2000" kern="0">
              <a:solidFill>
                <a:schemeClr val="tx1"/>
              </a:solidFill>
              <a:latin typeface="Times New Roman" panose="02020603050405020304"/>
              <a:ea typeface="Arial" panose="020B0604020202020204"/>
              <a:cs typeface="Times New Roman" panose="02020603050405020304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kern="0">
                <a:solidFill>
                  <a:schemeClr val="tx1"/>
                </a:solidFill>
                <a:latin typeface="Times New Roman" panose="02020603050405020304"/>
                <a:cs typeface="Arial" panose="020B0604020202020204"/>
              </a:rPr>
              <a:t>Upcasting</a:t>
            </a:r>
            <a:r>
              <a:rPr lang="en-US" sz="2000" kern="0">
                <a:solidFill>
                  <a:schemeClr val="tx1"/>
                </a:solidFill>
                <a:latin typeface="Times New Roman" panose="02020603050405020304"/>
                <a:cs typeface="Arial" panose="020B0604020202020204"/>
              </a:rPr>
              <a:t> - </a:t>
            </a:r>
            <a:r>
              <a:rPr lang="en-US" sz="2000" kern="0" err="1">
                <a:solidFill>
                  <a:schemeClr val="tx1"/>
                </a:solidFill>
                <a:latin typeface="Times New Roman" panose="02020603050405020304"/>
                <a:cs typeface="Arial" panose="020B0604020202020204"/>
              </a:rPr>
              <a:t>Tipul</a:t>
            </a:r>
            <a:r>
              <a:rPr lang="en-US" sz="2000" kern="0">
                <a:solidFill>
                  <a:schemeClr val="tx1"/>
                </a:solidFill>
                <a:latin typeface="Times New Roman" panose="02020603050405020304"/>
                <a:cs typeface="Arial" panose="020B0604020202020204"/>
              </a:rPr>
              <a:t> </a:t>
            </a:r>
            <a:r>
              <a:rPr lang="en-US" sz="2000" kern="0" err="1">
                <a:solidFill>
                  <a:schemeClr val="tx1"/>
                </a:solidFill>
                <a:latin typeface="Times New Roman" panose="02020603050405020304"/>
                <a:cs typeface="Arial" panose="020B0604020202020204"/>
              </a:rPr>
              <a:t>derivat</a:t>
            </a:r>
            <a:r>
              <a:rPr lang="en-US" sz="2000" kern="0">
                <a:solidFill>
                  <a:schemeClr val="tx1"/>
                </a:solidFill>
                <a:latin typeface="Times New Roman" panose="02020603050405020304"/>
                <a:cs typeface="Arial" panose="020B0604020202020204"/>
              </a:rPr>
              <a:t> </a:t>
            </a:r>
            <a:r>
              <a:rPr lang="en-US" sz="2000" kern="0" err="1">
                <a:solidFill>
                  <a:schemeClr val="tx1"/>
                </a:solidFill>
                <a:latin typeface="Times New Roman" panose="02020603050405020304"/>
                <a:cs typeface="Arial" panose="020B0604020202020204"/>
              </a:rPr>
              <a:t>poate</a:t>
            </a:r>
            <a:r>
              <a:rPr lang="en-US" sz="2000" kern="0">
                <a:solidFill>
                  <a:schemeClr val="tx1"/>
                </a:solidFill>
                <a:latin typeface="Times New Roman" panose="02020603050405020304"/>
                <a:cs typeface="Arial" panose="020B0604020202020204"/>
              </a:rPr>
              <a:t> </a:t>
            </a:r>
            <a:r>
              <a:rPr lang="en-US" sz="2000" kern="0" err="1">
                <a:solidFill>
                  <a:schemeClr val="tx1"/>
                </a:solidFill>
                <a:latin typeface="Times New Roman" panose="02020603050405020304"/>
                <a:cs typeface="Arial" panose="020B0604020202020204"/>
              </a:rPr>
              <a:t>lua</a:t>
            </a:r>
            <a:r>
              <a:rPr lang="en-US" sz="2000" kern="0">
                <a:solidFill>
                  <a:schemeClr val="tx1"/>
                </a:solidFill>
                <a:latin typeface="Times New Roman" panose="02020603050405020304"/>
                <a:cs typeface="Arial" panose="020B0604020202020204"/>
              </a:rPr>
              <a:t> </a:t>
            </a:r>
            <a:r>
              <a:rPr lang="en-US" sz="2000" kern="0" err="1">
                <a:solidFill>
                  <a:schemeClr val="tx1"/>
                </a:solidFill>
                <a:latin typeface="Times New Roman" panose="02020603050405020304"/>
                <a:cs typeface="Arial" panose="020B0604020202020204"/>
              </a:rPr>
              <a:t>locul</a:t>
            </a:r>
            <a:r>
              <a:rPr lang="en-US" sz="2000" kern="0">
                <a:solidFill>
                  <a:schemeClr val="tx1"/>
                </a:solidFill>
                <a:latin typeface="Times New Roman" panose="02020603050405020304"/>
                <a:cs typeface="Arial" panose="020B0604020202020204"/>
              </a:rPr>
              <a:t> </a:t>
            </a:r>
            <a:r>
              <a:rPr lang="en-US" sz="2000" kern="0" err="1">
                <a:solidFill>
                  <a:schemeClr val="tx1"/>
                </a:solidFill>
                <a:latin typeface="Times New Roman" panose="02020603050405020304"/>
                <a:cs typeface="Arial" panose="020B0604020202020204"/>
              </a:rPr>
              <a:t>tipului</a:t>
            </a:r>
            <a:r>
              <a:rPr lang="en-US" sz="2000" kern="0">
                <a:solidFill>
                  <a:schemeClr val="tx1"/>
                </a:solidFill>
                <a:latin typeface="Times New Roman" panose="02020603050405020304"/>
                <a:cs typeface="Arial" panose="020B0604020202020204"/>
              </a:rPr>
              <a:t> de </a:t>
            </a:r>
            <a:r>
              <a:rPr lang="en-US" sz="2000" kern="0" err="1">
                <a:solidFill>
                  <a:schemeClr val="tx1"/>
                </a:solidFill>
                <a:latin typeface="Times New Roman" panose="02020603050405020304"/>
                <a:cs typeface="Arial" panose="020B0604020202020204"/>
              </a:rPr>
              <a:t>baz</a:t>
            </a:r>
            <a:r>
              <a:rPr lang="vi-VN" sz="2000" kern="0">
                <a:solidFill>
                  <a:schemeClr val="tx1"/>
                </a:solidFill>
                <a:latin typeface="Times New Roman" panose="02020603050405020304"/>
                <a:cs typeface="Arial" panose="020B0604020202020204"/>
              </a:rPr>
              <a:t>ă (</a:t>
            </a:r>
            <a:r>
              <a:rPr lang="vi-VN" sz="2000" kern="0">
                <a:solidFill>
                  <a:schemeClr val="tx1"/>
                </a:solidFill>
                <a:latin typeface="Times New Roman" panose="02020603050405020304"/>
                <a:cs typeface="Arial" panose="020B0604020202020204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</a:t>
            </a:r>
            <a:r>
              <a:rPr lang="vi-VN" sz="2000" kern="0">
                <a:solidFill>
                  <a:schemeClr val="tx1"/>
                </a:solidFill>
                <a:latin typeface="Times New Roman" panose="02020603050405020304"/>
                <a:cs typeface="Arial" panose="020B0604020202020204"/>
              </a:rPr>
              <a:t>-</a:t>
            </a:r>
            <a:r>
              <a:rPr lang="vi-VN" sz="2000" kern="0" err="1">
                <a:solidFill>
                  <a:schemeClr val="tx1"/>
                </a:solidFill>
                <a:latin typeface="Times New Roman" panose="02020603050405020304"/>
                <a:cs typeface="Arial" panose="020B0604020202020204"/>
              </a:rPr>
              <a:t>ul</a:t>
            </a:r>
            <a:r>
              <a:rPr lang="vi-VN" sz="2000" kern="0">
                <a:solidFill>
                  <a:schemeClr val="tx1"/>
                </a:solidFill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2000" kern="0" err="1">
                <a:solidFill>
                  <a:schemeClr val="tx1"/>
                </a:solidFill>
                <a:latin typeface="Times New Roman" panose="02020603050405020304"/>
                <a:cs typeface="Arial" panose="020B0604020202020204"/>
              </a:rPr>
              <a:t>din</a:t>
            </a:r>
            <a:r>
              <a:rPr lang="vi-VN" sz="2000" kern="0">
                <a:solidFill>
                  <a:schemeClr val="tx1"/>
                </a:solidFill>
                <a:latin typeface="Times New Roman" panose="02020603050405020304"/>
                <a:cs typeface="Arial" panose="020B0604020202020204"/>
              </a:rPr>
              <a:t> SOLID – va </a:t>
            </a:r>
            <a:r>
              <a:rPr lang="vi-VN" sz="2000" kern="0" err="1">
                <a:solidFill>
                  <a:schemeClr val="tx1"/>
                </a:solidFill>
                <a:latin typeface="Times New Roman" panose="02020603050405020304"/>
                <a:cs typeface="Arial" panose="020B0604020202020204"/>
              </a:rPr>
              <a:t>urma</a:t>
            </a:r>
            <a:r>
              <a:rPr lang="vi-VN" sz="2000" kern="0">
                <a:solidFill>
                  <a:schemeClr val="tx1"/>
                </a:solidFill>
                <a:latin typeface="Times New Roman" panose="02020603050405020304"/>
                <a:cs typeface="Arial" panose="020B0604020202020204"/>
              </a:rPr>
              <a:t>)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vi-VN" sz="2000" kern="0">
              <a:solidFill>
                <a:schemeClr val="tx1"/>
              </a:solidFill>
              <a:latin typeface="Times New Roman" panose="02020603050405020304"/>
              <a:cs typeface="Arial" panose="020B0604020202020204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vi-VN" sz="2000" kern="0" err="1">
                <a:solidFill>
                  <a:schemeClr val="tx1"/>
                </a:solidFill>
                <a:latin typeface="Times New Roman" panose="02020603050405020304"/>
                <a:cs typeface="Arial" panose="020B0604020202020204"/>
              </a:rPr>
              <a:t>Funcții</a:t>
            </a:r>
            <a:r>
              <a:rPr lang="vi-VN" sz="2000" kern="0">
                <a:solidFill>
                  <a:schemeClr val="tx1"/>
                </a:solidFill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2000" kern="0" err="1">
                <a:solidFill>
                  <a:schemeClr val="tx1"/>
                </a:solidFill>
                <a:latin typeface="Times New Roman" panose="02020603050405020304"/>
                <a:cs typeface="Arial" panose="020B0604020202020204"/>
              </a:rPr>
              <a:t>virtuale</a:t>
            </a:r>
            <a:r>
              <a:rPr lang="vi-VN" sz="2000" kern="0">
                <a:solidFill>
                  <a:schemeClr val="tx1"/>
                </a:solidFill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2000" kern="0" err="1">
                <a:solidFill>
                  <a:schemeClr val="tx1"/>
                </a:solidFill>
                <a:latin typeface="Times New Roman" panose="02020603050405020304"/>
                <a:cs typeface="Arial" panose="020B0604020202020204"/>
              </a:rPr>
              <a:t>pure</a:t>
            </a:r>
            <a:r>
              <a:rPr lang="vi-VN" sz="2000" kern="0">
                <a:solidFill>
                  <a:schemeClr val="tx1"/>
                </a:solidFill>
                <a:latin typeface="Times New Roman" panose="02020603050405020304"/>
                <a:cs typeface="Arial" panose="020B0604020202020204"/>
              </a:rPr>
              <a:t>: </a:t>
            </a:r>
            <a:r>
              <a:rPr lang="vi-VN" sz="2000" kern="0" err="1">
                <a:solidFill>
                  <a:schemeClr val="tx1"/>
                </a:solidFill>
                <a:latin typeface="Times New Roman" panose="02020603050405020304"/>
                <a:cs typeface="Arial" panose="020B0604020202020204"/>
              </a:rPr>
              <a:t>forțează</a:t>
            </a:r>
            <a:r>
              <a:rPr lang="vi-VN" sz="2000" kern="0">
                <a:solidFill>
                  <a:schemeClr val="tx1"/>
                </a:solidFill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2000" kern="0" err="1">
                <a:solidFill>
                  <a:schemeClr val="tx1"/>
                </a:solidFill>
                <a:latin typeface="Times New Roman" panose="02020603050405020304"/>
                <a:cs typeface="Arial" panose="020B0604020202020204"/>
              </a:rPr>
              <a:t>derivatele</a:t>
            </a:r>
            <a:r>
              <a:rPr lang="vi-VN" sz="2000" kern="0">
                <a:solidFill>
                  <a:schemeClr val="tx1"/>
                </a:solidFill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2000" kern="0" err="1">
                <a:solidFill>
                  <a:schemeClr val="tx1"/>
                </a:solidFill>
                <a:latin typeface="Times New Roman" panose="02020603050405020304"/>
                <a:cs typeface="Arial" panose="020B0604020202020204"/>
              </a:rPr>
              <a:t>să</a:t>
            </a:r>
            <a:r>
              <a:rPr lang="vi-VN" sz="2000" kern="0">
                <a:solidFill>
                  <a:schemeClr val="tx1"/>
                </a:solidFill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2000" kern="0" err="1">
                <a:solidFill>
                  <a:schemeClr val="tx1"/>
                </a:solidFill>
                <a:latin typeface="Times New Roman" panose="02020603050405020304"/>
                <a:cs typeface="Arial" panose="020B0604020202020204"/>
              </a:rPr>
              <a:t>definească</a:t>
            </a:r>
            <a:r>
              <a:rPr lang="vi-VN" sz="2000" kern="0">
                <a:solidFill>
                  <a:schemeClr val="tx1"/>
                </a:solidFill>
                <a:latin typeface="Times New Roman" panose="02020603050405020304"/>
                <a:cs typeface="Arial" panose="020B0604020202020204"/>
              </a:rPr>
              <a:t> o </a:t>
            </a:r>
            <a:r>
              <a:rPr lang="vi-VN" sz="2000" kern="0" err="1">
                <a:solidFill>
                  <a:schemeClr val="tx1"/>
                </a:solidFill>
                <a:latin typeface="Times New Roman" panose="02020603050405020304"/>
                <a:cs typeface="Arial" panose="020B0604020202020204"/>
              </a:rPr>
              <a:t>implementare</a:t>
            </a:r>
            <a:endParaRPr lang="vi-VN" sz="2000" kern="0">
              <a:solidFill>
                <a:schemeClr val="tx1"/>
              </a:solidFill>
              <a:latin typeface="Times New Roman" panose="02020603050405020304"/>
              <a:cs typeface="Arial" panose="020B0604020202020204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vi-VN" sz="2000" kern="0">
              <a:solidFill>
                <a:schemeClr val="tx1"/>
              </a:solidFill>
              <a:latin typeface="Times New Roman" panose="02020603050405020304"/>
              <a:cs typeface="Arial" panose="020B0604020202020204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vi-VN" sz="2000" kern="0" err="1">
                <a:solidFill>
                  <a:schemeClr val="tx1"/>
                </a:solidFill>
                <a:latin typeface="Times New Roman" panose="02020603050405020304"/>
                <a:cs typeface="Arial" panose="020B0604020202020204"/>
              </a:rPr>
              <a:t>Tipul</a:t>
            </a:r>
            <a:r>
              <a:rPr lang="vi-VN" sz="2000" kern="0">
                <a:solidFill>
                  <a:schemeClr val="tx1"/>
                </a:solidFill>
                <a:latin typeface="Times New Roman" panose="02020603050405020304"/>
                <a:cs typeface="Arial" panose="020B0604020202020204"/>
              </a:rPr>
              <a:t> de </a:t>
            </a:r>
            <a:r>
              <a:rPr lang="vi-VN" sz="2000" kern="0" err="1">
                <a:solidFill>
                  <a:schemeClr val="tx1"/>
                </a:solidFill>
                <a:latin typeface="Times New Roman" panose="02020603050405020304"/>
                <a:cs typeface="Arial" panose="020B0604020202020204"/>
              </a:rPr>
              <a:t>retur</a:t>
            </a:r>
            <a:r>
              <a:rPr lang="vi-VN" sz="2000" kern="0">
                <a:solidFill>
                  <a:schemeClr val="tx1"/>
                </a:solidFill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2000" kern="0" err="1">
                <a:solidFill>
                  <a:schemeClr val="tx1"/>
                </a:solidFill>
                <a:latin typeface="Times New Roman" panose="02020603050405020304"/>
                <a:cs typeface="Arial" panose="020B0604020202020204"/>
              </a:rPr>
              <a:t>al</a:t>
            </a:r>
            <a:r>
              <a:rPr lang="vi-VN" sz="2000" kern="0">
                <a:solidFill>
                  <a:schemeClr val="tx1"/>
                </a:solidFill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2000" kern="0" err="1">
                <a:solidFill>
                  <a:schemeClr val="tx1"/>
                </a:solidFill>
                <a:latin typeface="Times New Roman" panose="02020603050405020304"/>
                <a:cs typeface="Arial" panose="020B0604020202020204"/>
              </a:rPr>
              <a:t>unei</a:t>
            </a:r>
            <a:r>
              <a:rPr lang="vi-VN" sz="2000" kern="0">
                <a:solidFill>
                  <a:schemeClr val="tx1"/>
                </a:solidFill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2000" kern="0" err="1">
                <a:solidFill>
                  <a:schemeClr val="tx1"/>
                </a:solidFill>
                <a:latin typeface="Times New Roman" panose="02020603050405020304"/>
                <a:cs typeface="Arial" panose="020B0604020202020204"/>
              </a:rPr>
              <a:t>funcții</a:t>
            </a:r>
            <a:r>
              <a:rPr lang="vi-VN" sz="2000" kern="0">
                <a:solidFill>
                  <a:schemeClr val="tx1"/>
                </a:solidFill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2000" kern="0" err="1">
                <a:solidFill>
                  <a:schemeClr val="tx1"/>
                </a:solidFill>
                <a:latin typeface="Times New Roman" panose="02020603050405020304"/>
                <a:cs typeface="Arial" panose="020B0604020202020204"/>
              </a:rPr>
              <a:t>virtuale</a:t>
            </a:r>
            <a:r>
              <a:rPr lang="vi-VN" sz="2000" kern="0">
                <a:solidFill>
                  <a:schemeClr val="tx1"/>
                </a:solidFill>
                <a:latin typeface="Times New Roman" panose="02020603050405020304"/>
                <a:cs typeface="Arial" panose="020B0604020202020204"/>
              </a:rPr>
              <a:t> nu </a:t>
            </a:r>
            <a:r>
              <a:rPr lang="vi-VN" sz="2000" kern="0" err="1">
                <a:solidFill>
                  <a:schemeClr val="tx1"/>
                </a:solidFill>
                <a:latin typeface="Times New Roman" panose="02020603050405020304"/>
                <a:cs typeface="Arial" panose="020B0604020202020204"/>
              </a:rPr>
              <a:t>poate</a:t>
            </a:r>
            <a:r>
              <a:rPr lang="vi-VN" sz="2000" kern="0">
                <a:solidFill>
                  <a:schemeClr val="tx1"/>
                </a:solidFill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2000" kern="0" err="1">
                <a:solidFill>
                  <a:schemeClr val="tx1"/>
                </a:solidFill>
                <a:latin typeface="Times New Roman" panose="02020603050405020304"/>
                <a:cs typeface="Arial" panose="020B0604020202020204"/>
              </a:rPr>
              <a:t>fi</a:t>
            </a:r>
            <a:r>
              <a:rPr lang="vi-VN" sz="2000" kern="0">
                <a:solidFill>
                  <a:schemeClr val="tx1"/>
                </a:solidFill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2000" kern="0" err="1">
                <a:solidFill>
                  <a:schemeClr val="tx1"/>
                </a:solidFill>
                <a:latin typeface="Times New Roman" panose="02020603050405020304"/>
                <a:cs typeface="Arial" panose="020B0604020202020204"/>
              </a:rPr>
              <a:t>schimbat</a:t>
            </a:r>
            <a:r>
              <a:rPr lang="vi-VN" sz="2000" kern="0">
                <a:solidFill>
                  <a:schemeClr val="tx1"/>
                </a:solidFill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2000" kern="0" err="1">
                <a:solidFill>
                  <a:schemeClr val="tx1"/>
                </a:solidFill>
                <a:latin typeface="Times New Roman" panose="02020603050405020304"/>
                <a:cs typeface="Arial" panose="020B0604020202020204"/>
              </a:rPr>
              <a:t>în</a:t>
            </a:r>
            <a:r>
              <a:rPr lang="vi-VN" sz="2000" kern="0">
                <a:solidFill>
                  <a:schemeClr val="tx1"/>
                </a:solidFill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2000" kern="0" err="1">
                <a:solidFill>
                  <a:schemeClr val="tx1"/>
                </a:solidFill>
                <a:latin typeface="Times New Roman" panose="02020603050405020304"/>
                <a:cs typeface="Arial" panose="020B0604020202020204"/>
              </a:rPr>
              <a:t>derivate</a:t>
            </a:r>
            <a:r>
              <a:rPr lang="vi-VN" sz="2000" kern="0">
                <a:solidFill>
                  <a:schemeClr val="tx1"/>
                </a:solidFill>
                <a:latin typeface="Times New Roman" panose="02020603050405020304"/>
                <a:cs typeface="Arial" panose="020B0604020202020204"/>
              </a:rPr>
              <a:t>.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vi-VN" sz="2000" kern="0" err="1">
                <a:solidFill>
                  <a:schemeClr val="tx1"/>
                </a:solidFill>
                <a:latin typeface="Times New Roman" panose="02020603050405020304"/>
                <a:cs typeface="Arial" panose="020B0604020202020204"/>
              </a:rPr>
              <a:t>Excepție</a:t>
            </a:r>
            <a:r>
              <a:rPr lang="vi-VN" sz="2000" kern="0">
                <a:solidFill>
                  <a:schemeClr val="tx1"/>
                </a:solidFill>
                <a:latin typeface="Times New Roman" panose="02020603050405020304"/>
                <a:cs typeface="Arial" panose="020B0604020202020204"/>
              </a:rPr>
              <a:t>: </a:t>
            </a:r>
            <a:r>
              <a:rPr lang="vi-VN" sz="2000" kern="0" err="1">
                <a:solidFill>
                  <a:schemeClr val="tx1"/>
                </a:solidFill>
                <a:latin typeface="Times New Roman" panose="02020603050405020304"/>
                <a:cs typeface="Arial" panose="020B0604020202020204"/>
              </a:rPr>
              <a:t>tipuri</a:t>
            </a:r>
            <a:r>
              <a:rPr lang="vi-VN" sz="2000" kern="0">
                <a:solidFill>
                  <a:schemeClr val="tx1"/>
                </a:solidFill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2000" kern="0" err="1">
                <a:solidFill>
                  <a:schemeClr val="tx1"/>
                </a:solidFill>
                <a:latin typeface="Times New Roman" panose="02020603050405020304"/>
                <a:cs typeface="Arial" panose="020B0604020202020204"/>
              </a:rPr>
              <a:t>covariante</a:t>
            </a:r>
            <a:r>
              <a:rPr lang="vi-VN" sz="2000" kern="0">
                <a:solidFill>
                  <a:schemeClr val="tx1"/>
                </a:solidFill>
                <a:latin typeface="Times New Roman" panose="02020603050405020304"/>
                <a:cs typeface="Arial" panose="020B0604020202020204"/>
              </a:rPr>
              <a:t>.</a:t>
            </a:r>
            <a:endParaRPr lang="vi-VN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vi-VN" sz="2000" kern="0">
              <a:solidFill>
                <a:schemeClr val="tx1"/>
              </a:solidFill>
              <a:latin typeface="Times New Roman" panose="02020603050405020304"/>
              <a:cs typeface="Arial" panose="020B0604020202020204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vi-VN" sz="2000" kern="0" err="1">
                <a:solidFill>
                  <a:schemeClr val="tx1"/>
                </a:solidFill>
                <a:latin typeface="Times New Roman" panose="02020603050405020304"/>
                <a:cs typeface="Arial" panose="020B0604020202020204"/>
              </a:rPr>
              <a:t>Tipuri</a:t>
            </a:r>
            <a:r>
              <a:rPr lang="vi-VN" sz="2000" kern="0">
                <a:solidFill>
                  <a:schemeClr val="tx1"/>
                </a:solidFill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2000" kern="0" err="1">
                <a:solidFill>
                  <a:schemeClr val="tx1"/>
                </a:solidFill>
                <a:latin typeface="Times New Roman" panose="02020603050405020304"/>
                <a:cs typeface="Arial" panose="020B0604020202020204"/>
              </a:rPr>
              <a:t>covariante</a:t>
            </a:r>
            <a:r>
              <a:rPr lang="vi-VN" sz="2000" kern="0">
                <a:solidFill>
                  <a:schemeClr val="tx1"/>
                </a:solidFill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2000" kern="0" err="1">
                <a:solidFill>
                  <a:schemeClr val="tx1"/>
                </a:solidFill>
                <a:latin typeface="Times New Roman" panose="02020603050405020304"/>
                <a:cs typeface="Arial" panose="020B0604020202020204"/>
              </a:rPr>
              <a:t>și</a:t>
            </a:r>
            <a:r>
              <a:rPr lang="vi-VN" sz="2000" kern="0">
                <a:solidFill>
                  <a:schemeClr val="tx1"/>
                </a:solidFill>
                <a:latin typeface="Times New Roman" panose="02020603050405020304"/>
                <a:cs typeface="Arial" panose="020B0604020202020204"/>
              </a:rPr>
              <a:t> </a:t>
            </a:r>
            <a:r>
              <a:rPr lang="vi-VN" sz="2000" kern="0" err="1">
                <a:solidFill>
                  <a:schemeClr val="tx1"/>
                </a:solidFill>
                <a:latin typeface="Times New Roman" panose="02020603050405020304"/>
                <a:cs typeface="Arial" panose="020B0604020202020204"/>
              </a:rPr>
              <a:t>în</a:t>
            </a:r>
            <a:r>
              <a:rPr lang="vi-VN" sz="2000" kern="0">
                <a:solidFill>
                  <a:schemeClr val="tx1"/>
                </a:solidFill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2000" kern="0" err="1">
                <a:solidFill>
                  <a:schemeClr val="tx1"/>
                </a:solidFill>
                <a:latin typeface="Times New Roman" panose="02020603050405020304"/>
                <a:cs typeface="Arial" panose="020B0604020202020204"/>
              </a:rPr>
              <a:t>alte</a:t>
            </a:r>
            <a:r>
              <a:rPr lang="vi-VN" sz="2000" kern="0">
                <a:solidFill>
                  <a:schemeClr val="tx1"/>
                </a:solidFill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2000" kern="0" err="1">
                <a:solidFill>
                  <a:schemeClr val="tx1"/>
                </a:solidFill>
                <a:latin typeface="Times New Roman" panose="02020603050405020304"/>
                <a:cs typeface="Arial" panose="020B0604020202020204"/>
              </a:rPr>
              <a:t>limbaje</a:t>
            </a:r>
            <a:r>
              <a:rPr lang="vi-VN" sz="2000" kern="0">
                <a:solidFill>
                  <a:schemeClr val="tx1"/>
                </a:solidFill>
                <a:latin typeface="Times New Roman" panose="02020603050405020304"/>
                <a:cs typeface="Arial" panose="020B0604020202020204"/>
              </a:rPr>
              <a:t>: C#, </a:t>
            </a:r>
            <a:r>
              <a:rPr lang="vi-VN" sz="2000" kern="0" err="1">
                <a:solidFill>
                  <a:schemeClr val="tx1"/>
                </a:solidFill>
                <a:latin typeface="Times New Roman" panose="02020603050405020304"/>
                <a:cs typeface="Arial" panose="020B0604020202020204"/>
              </a:rPr>
              <a:t>Dart</a:t>
            </a:r>
            <a:r>
              <a:rPr lang="vi-VN" sz="2000" kern="0">
                <a:solidFill>
                  <a:schemeClr val="tx1"/>
                </a:solidFill>
                <a:latin typeface="Times New Roman" panose="02020603050405020304"/>
                <a:cs typeface="Arial" panose="020B0604020202020204"/>
              </a:rPr>
              <a:t>, </a:t>
            </a:r>
            <a:r>
              <a:rPr lang="vi-VN" sz="2000" kern="0" err="1">
                <a:solidFill>
                  <a:schemeClr val="tx1"/>
                </a:solidFill>
                <a:latin typeface="Times New Roman" panose="02020603050405020304"/>
                <a:cs typeface="Arial" panose="020B0604020202020204"/>
              </a:rPr>
              <a:t>Java</a:t>
            </a:r>
            <a:r>
              <a:rPr lang="vi-VN" sz="2000" kern="0">
                <a:solidFill>
                  <a:schemeClr val="tx1"/>
                </a:solidFill>
                <a:latin typeface="Times New Roman" panose="02020603050405020304"/>
                <a:cs typeface="Arial" panose="020B0604020202020204"/>
              </a:rPr>
              <a:t>, </a:t>
            </a:r>
            <a:r>
              <a:rPr lang="vi-VN" sz="2000" kern="0" err="1">
                <a:solidFill>
                  <a:schemeClr val="tx1"/>
                </a:solidFill>
                <a:latin typeface="Times New Roman" panose="02020603050405020304"/>
                <a:cs typeface="Arial" panose="020B0604020202020204"/>
              </a:rPr>
              <a:t>Python</a:t>
            </a:r>
            <a:r>
              <a:rPr lang="vi-VN" sz="2000" kern="0">
                <a:solidFill>
                  <a:schemeClr val="tx1"/>
                </a:solidFill>
                <a:latin typeface="Times New Roman" panose="02020603050405020304"/>
                <a:cs typeface="Arial" panose="020B0604020202020204"/>
              </a:rPr>
              <a:t>, </a:t>
            </a:r>
            <a:r>
              <a:rPr lang="vi-VN" sz="2000" kern="0" err="1">
                <a:solidFill>
                  <a:schemeClr val="tx1"/>
                </a:solidFill>
                <a:latin typeface="Times New Roman" panose="02020603050405020304"/>
                <a:cs typeface="Arial" panose="020B0604020202020204"/>
              </a:rPr>
              <a:t>Scala</a:t>
            </a:r>
            <a:r>
              <a:rPr lang="vi-VN" sz="2000" kern="0">
                <a:solidFill>
                  <a:schemeClr val="tx1"/>
                </a:solidFill>
                <a:latin typeface="Times New Roman" panose="02020603050405020304"/>
                <a:cs typeface="Arial" panose="020B0604020202020204"/>
              </a:rPr>
              <a:t>, </a:t>
            </a:r>
            <a:r>
              <a:rPr lang="vi-VN" sz="2000" kern="0" err="1">
                <a:solidFill>
                  <a:schemeClr val="tx1"/>
                </a:solidFill>
                <a:latin typeface="Times New Roman" panose="02020603050405020304"/>
                <a:cs typeface="Arial" panose="020B0604020202020204"/>
              </a:rPr>
              <a:t>TypeScript</a:t>
            </a:r>
            <a:endParaRPr lang="vi-VN" sz="2000" kern="0">
              <a:solidFill>
                <a:schemeClr val="tx1"/>
              </a:solidFill>
              <a:latin typeface="Times New Roman" panose="02020603050405020304"/>
              <a:cs typeface="Arial" panose="020B0604020202020204"/>
            </a:endParaRPr>
          </a:p>
        </p:txBody>
      </p:sp>
      <p:sp>
        <p:nvSpPr>
          <p:cNvPr id="44038" name="Google Shape;574;p55"/>
          <p:cNvSpPr>
            <a:spLocks noChangeArrowheads="1"/>
          </p:cNvSpPr>
          <p:nvPr/>
        </p:nvSpPr>
        <p:spPr bwMode="auto">
          <a:xfrm>
            <a:off x="2507332" y="827088"/>
            <a:ext cx="5174219" cy="42504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10075" rIns="0" bIns="10075" anchor="t"/>
          <a:lstStyle/>
          <a:p>
            <a:pPr algn="ctr"/>
            <a:r>
              <a:rPr lang="en-US" sz="2000" b="1">
                <a:latin typeface="Arial" panose="020B0604020202020204"/>
                <a:cs typeface="Arial" panose="020B0604020202020204"/>
              </a:rPr>
              <a:t>1. </a:t>
            </a:r>
            <a:r>
              <a:rPr lang="en-US" sz="2000" b="1" err="1">
                <a:latin typeface="Arial" panose="020B0604020202020204"/>
                <a:cs typeface="Arial" panose="020B0604020202020204"/>
              </a:rPr>
              <a:t>Moștenire</a:t>
            </a:r>
            <a:r>
              <a:rPr lang="en-US" sz="2000" b="1">
                <a:latin typeface="Arial" panose="020B0604020202020204"/>
                <a:cs typeface="Arial" panose="020B0604020202020204"/>
              </a:rPr>
              <a:t>, </a:t>
            </a:r>
            <a:r>
              <a:rPr lang="en-US" sz="2000" b="1" err="1">
                <a:latin typeface="Arial" panose="020B0604020202020204"/>
                <a:cs typeface="Arial" panose="020B0604020202020204"/>
              </a:rPr>
              <a:t>funcții</a:t>
            </a:r>
            <a:r>
              <a:rPr lang="en-US" sz="2000" b="1">
                <a:latin typeface="Arial" panose="020B0604020202020204"/>
                <a:cs typeface="Arial" panose="020B0604020202020204"/>
              </a:rPr>
              <a:t> </a:t>
            </a:r>
            <a:r>
              <a:rPr lang="en-US" sz="2000" b="1" err="1">
                <a:latin typeface="Arial" panose="020B0604020202020204"/>
                <a:cs typeface="Arial" panose="020B0604020202020204"/>
              </a:rPr>
              <a:t>virtuale</a:t>
            </a:r>
            <a:endParaRPr lang="en-US" err="1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Google Shape;558;p54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panose="020B0604020202020204" pitchFamily="34" charset="0"/>
              <a:buNone/>
            </a:pPr>
            <a:fld id="{305E3A1A-B149-4444-B1FA-55C629D37AED}" type="slidenum">
              <a:rPr lang="en-US" sz="1500"/>
              <a:t>50</a:t>
            </a:fld>
            <a:endParaRPr lang="en-US" sz="1800"/>
          </a:p>
        </p:txBody>
      </p:sp>
      <p:sp>
        <p:nvSpPr>
          <p:cNvPr id="43011" name="Google Shape;559;p54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00800" tIns="50400" rIns="100800" bIns="50400" anchor="t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</a:pPr>
            <a:r>
              <a:rPr lang="vi-VN" sz="1800" b="1" err="1">
                <a:latin typeface="Arial" panose="020B0604020202020204"/>
                <a:cs typeface="Arial" panose="020B0604020202020204"/>
              </a:rPr>
              <a:t>Facultatea</a:t>
            </a:r>
            <a:r>
              <a:rPr lang="vi-VN" sz="1800" b="1">
                <a:latin typeface="Arial" panose="020B0604020202020204"/>
                <a:cs typeface="Arial" panose="020B0604020202020204"/>
              </a:rPr>
              <a:t> de </a:t>
            </a:r>
            <a:r>
              <a:rPr lang="vi-VN" sz="1800" b="1" err="1">
                <a:latin typeface="Arial" panose="020B0604020202020204"/>
                <a:cs typeface="Arial" panose="020B0604020202020204"/>
              </a:rPr>
              <a:t>Matematică</a:t>
            </a:r>
            <a:r>
              <a:rPr lang="vi-VN" sz="1800" b="1">
                <a:latin typeface="Arial" panose="020B0604020202020204"/>
                <a:cs typeface="Arial" panose="020B0604020202020204"/>
              </a:rPr>
              <a:t> </a:t>
            </a:r>
            <a:r>
              <a:rPr lang="vi-VN" sz="1800" b="1" err="1">
                <a:latin typeface="Arial" panose="020B0604020202020204"/>
                <a:cs typeface="Arial" panose="020B0604020202020204"/>
              </a:rPr>
              <a:t>și</a:t>
            </a:r>
            <a:r>
              <a:rPr lang="vi-VN" sz="1800" b="1">
                <a:latin typeface="Arial" panose="020B0604020202020204"/>
                <a:cs typeface="Arial" panose="020B0604020202020204"/>
              </a:rPr>
              <a:t> </a:t>
            </a:r>
            <a:r>
              <a:rPr lang="vi-VN" sz="1800" b="1" err="1">
                <a:latin typeface="Arial" panose="020B0604020202020204"/>
                <a:cs typeface="Arial" panose="020B0604020202020204"/>
              </a:rPr>
              <a:t>Informatică</a:t>
            </a:r>
            <a:r>
              <a:rPr lang="en-US" sz="1800" b="1">
                <a:latin typeface="Arial" panose="020B0604020202020204"/>
                <a:cs typeface="Arial" panose="020B0604020202020204"/>
              </a:rPr>
              <a:t> </a:t>
            </a:r>
            <a:r>
              <a:rPr lang="en-US" sz="1800" b="1" err="1">
                <a:latin typeface="Arial" panose="020B0604020202020204"/>
                <a:cs typeface="Arial" panose="020B0604020202020204"/>
              </a:rPr>
              <a:t>Universitatea</a:t>
            </a:r>
            <a:r>
              <a:rPr lang="en-US" sz="1800" b="1">
                <a:latin typeface="Arial" panose="020B0604020202020204"/>
                <a:cs typeface="Arial" panose="020B0604020202020204"/>
              </a:rPr>
              <a:t> din </a:t>
            </a:r>
            <a:r>
              <a:rPr lang="en-US" sz="1800" b="1" err="1">
                <a:latin typeface="Arial" panose="020B0604020202020204"/>
                <a:cs typeface="Arial" panose="020B0604020202020204"/>
              </a:rPr>
              <a:t>București</a:t>
            </a:r>
            <a:endParaRPr lang="en-US" sz="1800" err="1"/>
          </a:p>
        </p:txBody>
      </p:sp>
      <p:pic>
        <p:nvPicPr>
          <p:cNvPr id="43012" name="Google Shape;560;p54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013" name="Google Shape;562;p54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10075" rIns="0" bIns="10075" anchor="t"/>
          <a:lstStyle/>
          <a:p>
            <a:pPr algn="ctr">
              <a:buClr>
                <a:srgbClr val="000000"/>
              </a:buClr>
              <a:buSzPts val="2000"/>
            </a:pPr>
            <a:r>
              <a:rPr lang="en-US" sz="2000" b="1">
                <a:latin typeface="Arial" panose="020B0604020202020204"/>
                <a:cs typeface="Arial" panose="020B0604020202020204"/>
              </a:rPr>
              <a:t>3. </a:t>
            </a:r>
            <a:r>
              <a:rPr lang="en-US" sz="2000" b="1" err="1">
                <a:latin typeface="Arial" panose="020B0604020202020204"/>
                <a:cs typeface="Arial" panose="020B0604020202020204"/>
              </a:rPr>
              <a:t>Moștenire</a:t>
            </a:r>
            <a:r>
              <a:rPr lang="en-US" sz="2000" b="1">
                <a:latin typeface="Arial" panose="020B0604020202020204"/>
                <a:cs typeface="Arial" panose="020B0604020202020204"/>
              </a:rPr>
              <a:t> </a:t>
            </a:r>
            <a:r>
              <a:rPr lang="en-US" sz="2000" b="1" err="1">
                <a:latin typeface="Arial" panose="020B0604020202020204"/>
                <a:cs typeface="Arial" panose="020B0604020202020204"/>
              </a:rPr>
              <a:t>multiplă</a:t>
            </a:r>
            <a:r>
              <a:rPr lang="en-US" sz="2000" b="1">
                <a:latin typeface="Arial" panose="020B0604020202020204"/>
                <a:cs typeface="Arial" panose="020B0604020202020204"/>
              </a:rPr>
              <a:t> </a:t>
            </a:r>
            <a:r>
              <a:rPr lang="en-US" sz="2000" b="1" err="1">
                <a:latin typeface="Arial" panose="020B0604020202020204"/>
                <a:cs typeface="Arial" panose="020B0604020202020204"/>
              </a:rPr>
              <a:t>și</a:t>
            </a:r>
            <a:r>
              <a:rPr lang="en-US" sz="2000" b="1">
                <a:latin typeface="Arial" panose="020B0604020202020204"/>
                <a:cs typeface="Arial" panose="020B0604020202020204"/>
              </a:rPr>
              <a:t> </a:t>
            </a:r>
            <a:r>
              <a:rPr lang="en-US" sz="2000" b="1" err="1">
                <a:latin typeface="Arial" panose="020B0604020202020204"/>
                <a:cs typeface="Arial" panose="020B0604020202020204"/>
              </a:rPr>
              <a:t>virtuală</a:t>
            </a:r>
          </a:p>
        </p:txBody>
      </p:sp>
      <p:sp>
        <p:nvSpPr>
          <p:cNvPr id="561" name="Google Shape;561;p54"/>
          <p:cNvSpPr txBox="1"/>
          <p:nvPr/>
        </p:nvSpPr>
        <p:spPr bwMode="auto">
          <a:xfrm>
            <a:off x="518734" y="1279817"/>
            <a:ext cx="9032875" cy="58086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 anchor="t"/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/>
            </a:pPr>
            <a:r>
              <a:rPr lang="en-US" sz="2400" b="1" i="1" kern="0" err="1">
                <a:solidFill>
                  <a:srgbClr val="0000FF"/>
                </a:solidFill>
                <a:latin typeface="Arial" panose="020B0604020202020204"/>
                <a:ea typeface="Arial" panose="020B0604020202020204"/>
                <a:cs typeface="Times New Roman" panose="02020603050405020304"/>
                <a:sym typeface="Arial" panose="020B0604020202020204"/>
              </a:rPr>
              <a:t>Moștenire</a:t>
            </a:r>
            <a:r>
              <a:rPr lang="en-US" sz="2400" b="1" i="1" kern="0">
                <a:solidFill>
                  <a:srgbClr val="0000FF"/>
                </a:solidFill>
                <a:latin typeface="Arial" panose="020B0604020202020204"/>
                <a:ea typeface="Arial" panose="020B0604020202020204"/>
                <a:cs typeface="Times New Roman" panose="02020603050405020304"/>
                <a:sym typeface="Arial" panose="020B0604020202020204"/>
              </a:rPr>
              <a:t> </a:t>
            </a:r>
            <a:r>
              <a:rPr lang="vi-VN" sz="2400" b="1" i="1" kern="0" err="1">
                <a:solidFill>
                  <a:srgbClr val="0000FF"/>
                </a:solidFill>
                <a:latin typeface="Arial" panose="020B0604020202020204"/>
                <a:ea typeface="Arial" panose="020B0604020202020204"/>
                <a:cs typeface="Times New Roman" panose="02020603050405020304"/>
                <a:sym typeface="Arial" panose="020B0604020202020204"/>
              </a:rPr>
              <a:t>multiplă</a:t>
            </a:r>
            <a:r>
              <a:rPr lang="en-US" sz="2400" b="1" i="1" kern="0">
                <a:solidFill>
                  <a:srgbClr val="0000FF"/>
                </a:solidFill>
                <a:latin typeface="Arial" panose="020B0604020202020204"/>
                <a:ea typeface="Arial" panose="020B0604020202020204"/>
                <a:cs typeface="Times New Roman" panose="02020603050405020304"/>
                <a:sym typeface="Arial" panose="020B0604020202020204"/>
              </a:rPr>
              <a:t> (MM)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/>
            </a:pPr>
            <a:endParaRPr sz="2000" kern="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indent="-3556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Char char="•"/>
              <a:defRPr/>
            </a:pPr>
            <a:r>
              <a:rPr lang="en-US" sz="2000" kern="0" err="1">
                <a:latin typeface="Arial" panose="020B0604020202020204"/>
                <a:cs typeface="Arial" panose="020B0604020202020204"/>
                <a:sym typeface="Arial" panose="020B0604020202020204"/>
              </a:rPr>
              <a:t>Soluție</a:t>
            </a:r>
            <a:r>
              <a:rPr lang="en-US" sz="2000" kern="0">
                <a:latin typeface="Arial" panose="020B0604020202020204"/>
                <a:cs typeface="Arial" panose="020B0604020202020204"/>
                <a:sym typeface="Arial" panose="020B0604020202020204"/>
              </a:rPr>
              <a:t>: </a:t>
            </a:r>
            <a:r>
              <a:rPr lang="en-US" sz="2000" kern="0" err="1">
                <a:latin typeface="Arial" panose="020B0604020202020204"/>
                <a:cs typeface="Arial" panose="020B0604020202020204"/>
                <a:sym typeface="Arial" panose="020B0604020202020204"/>
              </a:rPr>
              <a:t>aplicăm</a:t>
            </a:r>
            <a:r>
              <a:rPr lang="en-US" sz="2000" kern="0">
                <a:latin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2000" kern="0" err="1">
                <a:latin typeface="Arial" panose="020B0604020202020204"/>
                <a:cs typeface="Arial" panose="020B0604020202020204"/>
                <a:sym typeface="Arial" panose="020B0604020202020204"/>
              </a:rPr>
              <a:t>ideea</a:t>
            </a:r>
            <a:r>
              <a:rPr lang="en-US" sz="2000" kern="0">
                <a:latin typeface="Arial" panose="020B0604020202020204"/>
                <a:cs typeface="Arial" panose="020B0604020202020204"/>
                <a:sym typeface="Arial" panose="020B0604020202020204"/>
              </a:rPr>
              <a:t> de </a:t>
            </a:r>
            <a:r>
              <a:rPr lang="en-US" sz="2000" kern="0" err="1">
                <a:latin typeface="Arial" panose="020B0604020202020204"/>
                <a:cs typeface="Arial" panose="020B0604020202020204"/>
                <a:sym typeface="Arial" panose="020B0604020202020204"/>
              </a:rPr>
              <a:t>interfață</a:t>
            </a:r>
            <a:r>
              <a:rPr lang="en-US" sz="2000" kern="0">
                <a:latin typeface="Arial" panose="020B0604020202020204"/>
                <a:cs typeface="Arial" panose="020B0604020202020204"/>
                <a:sym typeface="Arial" panose="020B0604020202020204"/>
              </a:rPr>
              <a:t> non-</a:t>
            </a:r>
            <a:r>
              <a:rPr lang="en-US" sz="2000" kern="0" err="1">
                <a:latin typeface="Arial" panose="020B0604020202020204"/>
                <a:cs typeface="Arial" panose="020B0604020202020204"/>
                <a:sym typeface="Arial" panose="020B0604020202020204"/>
              </a:rPr>
              <a:t>virtuală</a:t>
            </a:r>
            <a:r>
              <a:rPr lang="en-US" sz="2000" kern="0">
                <a:latin typeface="Arial" panose="020B0604020202020204"/>
                <a:cs typeface="Arial" panose="020B0604020202020204"/>
                <a:sym typeface="Arial" panose="020B0604020202020204"/>
              </a:rPr>
              <a:t> (NVI)</a:t>
            </a:r>
          </a:p>
          <a:p>
            <a:pPr marL="457200" indent="-3556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Char char="•"/>
              <a:defRPr/>
            </a:pPr>
            <a:r>
              <a:rPr lang="en-US" sz="2000" kern="0">
                <a:latin typeface="Arial" panose="020B0604020202020204"/>
                <a:cs typeface="Arial" panose="020B0604020202020204"/>
                <a:sym typeface="Arial" panose="020B0604020202020204"/>
              </a:rPr>
              <a:t>operator&lt;&lt; </a:t>
            </a:r>
            <a:r>
              <a:rPr lang="en-US" sz="2000" kern="0" err="1">
                <a:latin typeface="Arial" panose="020B0604020202020204"/>
                <a:cs typeface="Arial" panose="020B0604020202020204"/>
                <a:sym typeface="Arial" panose="020B0604020202020204"/>
              </a:rPr>
              <a:t>este</a:t>
            </a:r>
            <a:r>
              <a:rPr lang="en-US" sz="2000" kern="0">
                <a:latin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2000" kern="0" err="1">
                <a:latin typeface="Arial" panose="020B0604020202020204"/>
                <a:cs typeface="Arial" panose="020B0604020202020204"/>
                <a:sym typeface="Arial" panose="020B0604020202020204"/>
              </a:rPr>
              <a:t>funcția</a:t>
            </a:r>
            <a:r>
              <a:rPr lang="en-US" sz="2000" kern="0">
                <a:latin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2000" kern="0" err="1">
                <a:latin typeface="Arial" panose="020B0604020202020204"/>
                <a:cs typeface="Arial" panose="020B0604020202020204"/>
                <a:sym typeface="Arial" panose="020B0604020202020204"/>
              </a:rPr>
              <a:t>publică</a:t>
            </a:r>
            <a:r>
              <a:rPr lang="en-US" sz="2000" kern="0">
                <a:latin typeface="Arial" panose="020B0604020202020204"/>
                <a:cs typeface="Arial" panose="020B0604020202020204"/>
                <a:sym typeface="Arial" panose="020B0604020202020204"/>
              </a:rPr>
              <a:t> non-</a:t>
            </a:r>
            <a:r>
              <a:rPr lang="en-US" sz="2000" kern="0" err="1">
                <a:latin typeface="Arial" panose="020B0604020202020204"/>
                <a:cs typeface="Arial" panose="020B0604020202020204"/>
                <a:sym typeface="Arial" panose="020B0604020202020204"/>
              </a:rPr>
              <a:t>virtuală</a:t>
            </a:r>
            <a:endParaRPr lang="en-US" sz="2000" kern="0" err="1">
              <a:latin typeface="Arial" panose="020B0604020202020204"/>
              <a:cs typeface="Arial" panose="020B0604020202020204"/>
            </a:endParaRPr>
          </a:p>
          <a:p>
            <a:pPr marL="457200" indent="-3556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Char char="•"/>
              <a:defRPr/>
            </a:pPr>
            <a:r>
              <a:rPr lang="en-US" sz="2000" kern="0">
                <a:latin typeface="Arial" panose="020B0604020202020204"/>
                <a:cs typeface="Arial" panose="020B0604020202020204"/>
              </a:rPr>
              <a:t>Este </a:t>
            </a:r>
            <a:r>
              <a:rPr lang="en-US" sz="2000" kern="0" err="1">
                <a:latin typeface="Arial" panose="020B0604020202020204"/>
                <a:cs typeface="Arial" panose="020B0604020202020204"/>
              </a:rPr>
              <a:t>suficient</a:t>
            </a:r>
            <a:r>
              <a:rPr lang="en-US" sz="2000" kern="0">
                <a:latin typeface="Arial" panose="020B0604020202020204"/>
                <a:cs typeface="Arial" panose="020B0604020202020204"/>
              </a:rPr>
              <a:t> </a:t>
            </a:r>
            <a:r>
              <a:rPr lang="en-US" sz="2000" kern="0" err="1">
                <a:latin typeface="Arial" panose="020B0604020202020204"/>
                <a:cs typeface="Arial" panose="020B0604020202020204"/>
              </a:rPr>
              <a:t>să</a:t>
            </a:r>
            <a:r>
              <a:rPr lang="en-US" sz="2000" kern="0">
                <a:latin typeface="Arial" panose="020B0604020202020204"/>
                <a:cs typeface="Arial" panose="020B0604020202020204"/>
              </a:rPr>
              <a:t> </a:t>
            </a:r>
            <a:r>
              <a:rPr lang="en-US" sz="2000" kern="0" err="1">
                <a:latin typeface="Arial" panose="020B0604020202020204"/>
                <a:cs typeface="Arial" panose="020B0604020202020204"/>
              </a:rPr>
              <a:t>modificăm</a:t>
            </a:r>
            <a:r>
              <a:rPr lang="en-US" sz="2000" kern="0">
                <a:latin typeface="Arial" panose="020B0604020202020204"/>
                <a:cs typeface="Arial" panose="020B0604020202020204"/>
              </a:rPr>
              <a:t> </a:t>
            </a:r>
            <a:r>
              <a:rPr lang="en-US" sz="2000" kern="0" err="1">
                <a:latin typeface="Arial" panose="020B0604020202020204"/>
                <a:cs typeface="Arial" panose="020B0604020202020204"/>
              </a:rPr>
              <a:t>clasa</a:t>
            </a:r>
            <a:r>
              <a:rPr lang="en-US" sz="2000" kern="0">
                <a:latin typeface="Arial" panose="020B0604020202020204"/>
                <a:cs typeface="Arial" panose="020B0604020202020204"/>
              </a:rPr>
              <a:t> de </a:t>
            </a:r>
            <a:r>
              <a:rPr lang="en-US" sz="2000" kern="0" err="1">
                <a:latin typeface="Arial" panose="020B0604020202020204"/>
                <a:cs typeface="Arial" panose="020B0604020202020204"/>
              </a:rPr>
              <a:t>bază</a:t>
            </a:r>
            <a:r>
              <a:rPr lang="en-US" sz="2000" kern="0">
                <a:latin typeface="Arial" panose="020B0604020202020204"/>
                <a:cs typeface="Arial" panose="020B0604020202020204"/>
              </a:rPr>
              <a:t> ca </a:t>
            </a:r>
            <a:r>
              <a:rPr lang="en-US" sz="2000" kern="0" err="1">
                <a:latin typeface="Arial" panose="020B0604020202020204"/>
                <a:cs typeface="Arial" panose="020B0604020202020204"/>
              </a:rPr>
              <a:t>mai</a:t>
            </a:r>
            <a:r>
              <a:rPr lang="en-US" sz="2000" kern="0">
                <a:latin typeface="Arial" panose="020B0604020202020204"/>
                <a:cs typeface="Arial" panose="020B0604020202020204"/>
              </a:rPr>
              <a:t> </a:t>
            </a:r>
            <a:r>
              <a:rPr lang="en-US" sz="2000" kern="0" err="1">
                <a:latin typeface="Arial" panose="020B0604020202020204"/>
                <a:cs typeface="Arial" panose="020B0604020202020204"/>
              </a:rPr>
              <a:t>jos</a:t>
            </a:r>
            <a:r>
              <a:rPr lang="en-US" sz="2000" kern="0">
                <a:latin typeface="Arial" panose="020B0604020202020204"/>
                <a:cs typeface="Arial" panose="020B0604020202020204"/>
              </a:rPr>
              <a:t>, </a:t>
            </a:r>
            <a:r>
              <a:rPr lang="en-US" sz="2000" kern="0" err="1">
                <a:latin typeface="Arial" panose="020B0604020202020204"/>
                <a:cs typeface="Arial" panose="020B0604020202020204"/>
              </a:rPr>
              <a:t>iar</a:t>
            </a:r>
            <a:r>
              <a:rPr lang="en-US" sz="2000" kern="0">
                <a:latin typeface="Arial" panose="020B0604020202020204"/>
                <a:cs typeface="Arial" panose="020B0604020202020204"/>
              </a:rPr>
              <a:t> </a:t>
            </a:r>
            <a:r>
              <a:rPr lang="en-US" sz="2000" kern="0" err="1">
                <a:latin typeface="Arial" panose="020B0604020202020204"/>
                <a:cs typeface="Arial" panose="020B0604020202020204"/>
              </a:rPr>
              <a:t>în</a:t>
            </a:r>
            <a:r>
              <a:rPr lang="en-US" sz="2000" kern="0">
                <a:latin typeface="Arial" panose="020B0604020202020204"/>
                <a:cs typeface="Arial" panose="020B0604020202020204"/>
              </a:rPr>
              <a:t> Der1 </a:t>
            </a:r>
            <a:r>
              <a:rPr lang="en-US" sz="2000" kern="0" err="1">
                <a:latin typeface="Arial" panose="020B0604020202020204"/>
                <a:cs typeface="Arial" panose="020B0604020202020204"/>
              </a:rPr>
              <a:t>și</a:t>
            </a:r>
            <a:r>
              <a:rPr lang="en-US" sz="2000" kern="0">
                <a:latin typeface="Arial" panose="020B0604020202020204"/>
                <a:cs typeface="Arial" panose="020B0604020202020204"/>
              </a:rPr>
              <a:t> Der2 </a:t>
            </a:r>
            <a:r>
              <a:rPr lang="en-US" sz="2000" kern="0" err="1">
                <a:latin typeface="Arial" panose="020B0604020202020204"/>
                <a:cs typeface="Arial" panose="020B0604020202020204"/>
              </a:rPr>
              <a:t>să</a:t>
            </a:r>
            <a:r>
              <a:rPr lang="en-US" sz="2000" kern="0">
                <a:latin typeface="Arial" panose="020B0604020202020204"/>
                <a:cs typeface="Arial" panose="020B0604020202020204"/>
              </a:rPr>
              <a:t> </a:t>
            </a:r>
            <a:r>
              <a:rPr lang="en-US" sz="2000" kern="0" err="1">
                <a:latin typeface="Arial" panose="020B0604020202020204"/>
                <a:cs typeface="Arial" panose="020B0604020202020204"/>
              </a:rPr>
              <a:t>eliminăm</a:t>
            </a:r>
            <a:r>
              <a:rPr lang="en-US" sz="2000" kern="0">
                <a:latin typeface="Arial" panose="020B0604020202020204"/>
                <a:cs typeface="Arial" panose="020B0604020202020204"/>
              </a:rPr>
              <a:t> </a:t>
            </a:r>
            <a:r>
              <a:rPr lang="en-US" sz="2000" kern="0" err="1">
                <a:latin typeface="Arial" panose="020B0604020202020204"/>
                <a:cs typeface="Arial" panose="020B0604020202020204"/>
              </a:rPr>
              <a:t>apelul</a:t>
            </a:r>
            <a:r>
              <a:rPr lang="en-US" sz="2000" kern="0">
                <a:latin typeface="Arial" panose="020B0604020202020204"/>
                <a:cs typeface="Arial" panose="020B0604020202020204"/>
              </a:rPr>
              <a:t> Baza::</a:t>
            </a:r>
            <a:r>
              <a:rPr lang="en-US" sz="2000" kern="0" err="1">
                <a:latin typeface="Arial" panose="020B0604020202020204"/>
                <a:cs typeface="Arial" panose="020B0604020202020204"/>
              </a:rPr>
              <a:t>afis</a:t>
            </a:r>
            <a:r>
              <a:rPr lang="en-US" sz="2000" kern="0">
                <a:latin typeface="Arial" panose="020B0604020202020204"/>
                <a:cs typeface="Arial" panose="020B0604020202020204"/>
              </a:rPr>
              <a:t>():</a:t>
            </a:r>
            <a:endParaRPr lang="en-US" sz="2000" kern="0"/>
          </a:p>
          <a:p>
            <a:pPr marL="1016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defRPr/>
            </a:pPr>
            <a:endParaRPr lang="en-US" sz="2000" kern="0"/>
          </a:p>
          <a:p>
            <a:pPr>
              <a:defRPr/>
            </a:pPr>
            <a:r>
              <a:rPr lang="en-US" sz="1600" kern="0">
                <a:latin typeface="Arial" panose="020B0604020202020204"/>
                <a:cs typeface="Arial" panose="020B0604020202020204"/>
              </a:rPr>
              <a:t>class Baza {</a:t>
            </a:r>
            <a:endParaRPr lang="en-US"/>
          </a:p>
          <a:p>
            <a:pPr>
              <a:defRPr/>
            </a:pPr>
            <a:r>
              <a:rPr lang="en-US" sz="1600" kern="0">
                <a:latin typeface="Arial" panose="020B0604020202020204"/>
                <a:cs typeface="Arial" panose="020B0604020202020204"/>
              </a:rPr>
              <a:t>    int </a:t>
            </a:r>
            <a:r>
              <a:rPr lang="en-US" sz="1600" kern="0" err="1">
                <a:latin typeface="Arial" panose="020B0604020202020204"/>
                <a:cs typeface="Arial" panose="020B0604020202020204"/>
              </a:rPr>
              <a:t>i</a:t>
            </a:r>
            <a:r>
              <a:rPr lang="en-US" sz="1600" kern="0">
                <a:latin typeface="Arial" panose="020B0604020202020204"/>
                <a:cs typeface="Arial" panose="020B0604020202020204"/>
              </a:rPr>
              <a:t>{1};</a:t>
            </a:r>
            <a:endParaRPr lang="en-US"/>
          </a:p>
          <a:p>
            <a:pPr>
              <a:defRPr/>
            </a:pPr>
            <a:r>
              <a:rPr lang="en-US" sz="1600" kern="0">
                <a:latin typeface="Arial" panose="020B0604020202020204"/>
                <a:cs typeface="Arial" panose="020B0604020202020204"/>
              </a:rPr>
              <a:t>protected:</a:t>
            </a:r>
            <a:endParaRPr lang="en-US"/>
          </a:p>
          <a:p>
            <a:pPr>
              <a:defRPr/>
            </a:pPr>
            <a:r>
              <a:rPr lang="en-US" sz="1600" kern="0">
                <a:latin typeface="Arial" panose="020B0604020202020204"/>
                <a:cs typeface="Arial" panose="020B0604020202020204"/>
              </a:rPr>
              <a:t>    </a:t>
            </a:r>
            <a:r>
              <a:rPr lang="en-US" sz="1600" b="1" kern="0">
                <a:latin typeface="Arial" panose="020B0604020202020204"/>
                <a:cs typeface="Arial" panose="020B0604020202020204"/>
              </a:rPr>
              <a:t>virtual void </a:t>
            </a:r>
            <a:r>
              <a:rPr lang="en-US" sz="1600" b="1" kern="0" err="1">
                <a:latin typeface="Arial" panose="020B0604020202020204"/>
                <a:cs typeface="Arial" panose="020B0604020202020204"/>
              </a:rPr>
              <a:t>afis</a:t>
            </a:r>
            <a:r>
              <a:rPr lang="en-US" sz="1600" b="1" kern="0">
                <a:latin typeface="Arial" panose="020B0604020202020204"/>
                <a:cs typeface="Arial" panose="020B0604020202020204"/>
              </a:rPr>
              <a:t>(std::</a:t>
            </a:r>
            <a:r>
              <a:rPr lang="en-US" sz="1600" b="1" kern="0" err="1">
                <a:latin typeface="Arial" panose="020B0604020202020204"/>
                <a:cs typeface="Arial" panose="020B0604020202020204"/>
              </a:rPr>
              <a:t>ostream</a:t>
            </a:r>
            <a:r>
              <a:rPr lang="en-US" sz="1600" b="1" kern="0">
                <a:latin typeface="Arial" panose="020B0604020202020204"/>
                <a:cs typeface="Arial" panose="020B0604020202020204"/>
              </a:rPr>
              <a:t>&amp; </a:t>
            </a:r>
            <a:r>
              <a:rPr lang="en-US" sz="1600" b="1" kern="0" err="1">
                <a:latin typeface="Arial" panose="020B0604020202020204"/>
                <a:cs typeface="Arial" panose="020B0604020202020204"/>
              </a:rPr>
              <a:t>os</a:t>
            </a:r>
            <a:r>
              <a:rPr lang="en-US" sz="1600" b="1" kern="0">
                <a:latin typeface="Arial" panose="020B0604020202020204"/>
                <a:cs typeface="Arial" panose="020B0604020202020204"/>
              </a:rPr>
              <a:t>) const {}</a:t>
            </a:r>
            <a:endParaRPr lang="en-US" b="1"/>
          </a:p>
          <a:p>
            <a:pPr>
              <a:defRPr/>
            </a:pPr>
            <a:r>
              <a:rPr lang="en-US" sz="1600" kern="0">
                <a:latin typeface="Arial" panose="020B0604020202020204"/>
                <a:cs typeface="Arial" panose="020B0604020202020204"/>
              </a:rPr>
              <a:t>public:</a:t>
            </a:r>
            <a:endParaRPr lang="en-US"/>
          </a:p>
          <a:p>
            <a:pPr>
              <a:defRPr/>
            </a:pPr>
            <a:r>
              <a:rPr lang="en-US" sz="1600" kern="0">
                <a:latin typeface="Arial" panose="020B0604020202020204"/>
                <a:cs typeface="Arial" panose="020B0604020202020204"/>
              </a:rPr>
              <a:t>    virtual ~Baza() = default;</a:t>
            </a:r>
            <a:endParaRPr lang="en-US"/>
          </a:p>
          <a:p>
            <a:pPr>
              <a:defRPr/>
            </a:pPr>
            <a:r>
              <a:rPr lang="en-US" sz="1600" kern="0">
                <a:latin typeface="Arial" panose="020B0604020202020204"/>
                <a:cs typeface="Arial" panose="020B0604020202020204"/>
              </a:rPr>
              <a:t>    friend std::</a:t>
            </a:r>
            <a:r>
              <a:rPr lang="en-US" sz="1600" kern="0" err="1">
                <a:latin typeface="Arial" panose="020B0604020202020204"/>
                <a:cs typeface="Arial" panose="020B0604020202020204"/>
              </a:rPr>
              <a:t>ostream</a:t>
            </a:r>
            <a:r>
              <a:rPr lang="en-US" sz="1600" kern="0">
                <a:latin typeface="Arial" panose="020B0604020202020204"/>
                <a:cs typeface="Arial" panose="020B0604020202020204"/>
              </a:rPr>
              <a:t>&amp; operator&lt;&lt;(std::</a:t>
            </a:r>
            <a:r>
              <a:rPr lang="en-US" sz="1600" kern="0" err="1">
                <a:latin typeface="Arial" panose="020B0604020202020204"/>
                <a:cs typeface="Arial" panose="020B0604020202020204"/>
              </a:rPr>
              <a:t>ostream</a:t>
            </a:r>
            <a:r>
              <a:rPr lang="en-US" sz="1600" kern="0">
                <a:latin typeface="Arial" panose="020B0604020202020204"/>
                <a:cs typeface="Arial" panose="020B0604020202020204"/>
              </a:rPr>
              <a:t>&amp; </a:t>
            </a:r>
            <a:r>
              <a:rPr lang="en-US" sz="1600" kern="0" err="1">
                <a:latin typeface="Arial" panose="020B0604020202020204"/>
                <a:cs typeface="Arial" panose="020B0604020202020204"/>
              </a:rPr>
              <a:t>os</a:t>
            </a:r>
            <a:r>
              <a:rPr lang="en-US" sz="1600" kern="0">
                <a:latin typeface="Arial" panose="020B0604020202020204"/>
                <a:cs typeface="Arial" panose="020B0604020202020204"/>
              </a:rPr>
              <a:t>, const Baza&amp; b) {</a:t>
            </a:r>
            <a:endParaRPr lang="en-US"/>
          </a:p>
          <a:p>
            <a:pPr>
              <a:defRPr/>
            </a:pPr>
            <a:r>
              <a:rPr lang="en-US" sz="1600" kern="0">
                <a:latin typeface="Arial" panose="020B0604020202020204"/>
                <a:cs typeface="Arial" panose="020B0604020202020204"/>
              </a:rPr>
              <a:t>        </a:t>
            </a:r>
            <a:r>
              <a:rPr lang="en-US" sz="1600" b="1" kern="0" err="1">
                <a:latin typeface="Arial" panose="020B0604020202020204"/>
                <a:cs typeface="Arial" panose="020B0604020202020204"/>
              </a:rPr>
              <a:t>os</a:t>
            </a:r>
            <a:r>
              <a:rPr lang="en-US" sz="1600" b="1" kern="0">
                <a:latin typeface="Arial" panose="020B0604020202020204"/>
                <a:cs typeface="Arial" panose="020B0604020202020204"/>
              </a:rPr>
              <a:t> &lt;&lt; "</a:t>
            </a:r>
            <a:r>
              <a:rPr lang="en-US" sz="1600" b="1" kern="0" err="1">
                <a:latin typeface="Arial" panose="020B0604020202020204"/>
                <a:cs typeface="Arial" panose="020B0604020202020204"/>
              </a:rPr>
              <a:t>i</a:t>
            </a:r>
            <a:r>
              <a:rPr lang="en-US" sz="1600" b="1" kern="0">
                <a:latin typeface="Arial" panose="020B0604020202020204"/>
                <a:cs typeface="Arial" panose="020B0604020202020204"/>
              </a:rPr>
              <a:t>: " &lt;&lt; </a:t>
            </a:r>
            <a:r>
              <a:rPr lang="en-US" sz="1600" b="1" kern="0" err="1">
                <a:latin typeface="Arial" panose="020B0604020202020204"/>
                <a:cs typeface="Arial" panose="020B0604020202020204"/>
              </a:rPr>
              <a:t>b.i</a:t>
            </a:r>
            <a:r>
              <a:rPr lang="en-US" sz="1600" b="1" kern="0">
                <a:latin typeface="Arial" panose="020B0604020202020204"/>
                <a:cs typeface="Arial" panose="020B0604020202020204"/>
              </a:rPr>
              <a:t> &lt;&lt; "\n";</a:t>
            </a:r>
            <a:endParaRPr lang="en-US" b="1"/>
          </a:p>
          <a:p>
            <a:pPr>
              <a:defRPr/>
            </a:pPr>
            <a:r>
              <a:rPr lang="en-US" sz="1600" kern="0">
                <a:latin typeface="Arial" panose="020B0604020202020204"/>
                <a:cs typeface="Arial" panose="020B0604020202020204"/>
              </a:rPr>
              <a:t>        </a:t>
            </a:r>
            <a:r>
              <a:rPr lang="en-US" sz="1600" kern="0" err="1">
                <a:latin typeface="Arial" panose="020B0604020202020204"/>
                <a:cs typeface="Arial" panose="020B0604020202020204"/>
              </a:rPr>
              <a:t>b.afis</a:t>
            </a:r>
            <a:r>
              <a:rPr lang="en-US" sz="1600" kern="0">
                <a:latin typeface="Arial" panose="020B0604020202020204"/>
                <a:cs typeface="Arial" panose="020B0604020202020204"/>
              </a:rPr>
              <a:t>(</a:t>
            </a:r>
            <a:r>
              <a:rPr lang="en-US" sz="1600" kern="0" err="1">
                <a:latin typeface="Arial" panose="020B0604020202020204"/>
                <a:cs typeface="Arial" panose="020B0604020202020204"/>
              </a:rPr>
              <a:t>os</a:t>
            </a:r>
            <a:r>
              <a:rPr lang="en-US" sz="1600" kern="0">
                <a:latin typeface="Arial" panose="020B0604020202020204"/>
                <a:cs typeface="Arial" panose="020B0604020202020204"/>
              </a:rPr>
              <a:t>);</a:t>
            </a:r>
            <a:endParaRPr lang="en-US"/>
          </a:p>
          <a:p>
            <a:pPr>
              <a:defRPr/>
            </a:pPr>
            <a:r>
              <a:rPr lang="en-US" sz="1600" kern="0">
                <a:latin typeface="Arial" panose="020B0604020202020204"/>
                <a:cs typeface="Arial" panose="020B0604020202020204"/>
              </a:rPr>
              <a:t>        return </a:t>
            </a:r>
            <a:r>
              <a:rPr lang="en-US" sz="1600" kern="0" err="1">
                <a:latin typeface="Arial" panose="020B0604020202020204"/>
                <a:cs typeface="Arial" panose="020B0604020202020204"/>
              </a:rPr>
              <a:t>os</a:t>
            </a:r>
            <a:r>
              <a:rPr lang="en-US" sz="1600" kern="0">
                <a:latin typeface="Arial" panose="020B0604020202020204"/>
                <a:cs typeface="Arial" panose="020B0604020202020204"/>
              </a:rPr>
              <a:t>;</a:t>
            </a:r>
            <a:endParaRPr lang="en-US"/>
          </a:p>
          <a:p>
            <a:pPr>
              <a:defRPr/>
            </a:pPr>
            <a:r>
              <a:rPr lang="en-US" sz="1600" kern="0">
                <a:latin typeface="Arial" panose="020B0604020202020204"/>
                <a:cs typeface="Arial" panose="020B0604020202020204"/>
              </a:rPr>
              <a:t>    }</a:t>
            </a:r>
            <a:endParaRPr lang="en-US"/>
          </a:p>
          <a:p>
            <a:pPr>
              <a:defRPr/>
            </a:pPr>
            <a:r>
              <a:rPr lang="en-US" sz="1600" kern="0">
                <a:latin typeface="Arial" panose="020B0604020202020204"/>
                <a:cs typeface="Arial" panose="020B0604020202020204"/>
              </a:rPr>
              <a:t>};</a:t>
            </a:r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5361276" y="5493326"/>
            <a:ext cx="1760681" cy="14204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// se </a:t>
            </a:r>
            <a:r>
              <a:rPr lang="en-US" sz="1600" err="1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va</a:t>
            </a:r>
            <a:r>
              <a:rPr lang="en-US" sz="16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sz="1600" err="1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afișa</a:t>
            </a:r>
          </a:p>
          <a:p>
            <a:r>
              <a:rPr lang="en-US" sz="1600" b="1" err="1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lang="en-US" sz="1600" b="1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: 1</a:t>
            </a:r>
            <a:endParaRPr lang="en-US" sz="1600">
              <a:solidFill>
                <a:srgbClr val="000000"/>
              </a:solidFill>
              <a:latin typeface="Arial" panose="020B0604020202020204"/>
              <a:cs typeface="Arial" panose="020B0604020202020204"/>
            </a:endParaRPr>
          </a:p>
          <a:p>
            <a:r>
              <a:rPr lang="en-US" sz="16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j: 2</a:t>
            </a:r>
          </a:p>
          <a:p>
            <a:r>
              <a:rPr lang="en-US" sz="16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k: 3</a:t>
            </a:r>
          </a:p>
          <a:p>
            <a:r>
              <a:rPr lang="en-US" sz="16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l: 4</a:t>
            </a:r>
          </a:p>
          <a:p>
            <a:pPr algn="ctr"/>
            <a:endParaRPr lang="en-US">
              <a:ea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/>
          <p:nvPr/>
        </p:nvSpPr>
        <p:spPr>
          <a:xfrm>
            <a:off x="84006" y="83996"/>
            <a:ext cx="5038563" cy="657972"/>
          </a:xfrm>
          <a:prstGeom prst="rect">
            <a:avLst/>
          </a:prstGeom>
          <a:noFill/>
          <a:ln>
            <a:noFill/>
          </a:ln>
        </p:spPr>
        <p:txBody>
          <a:bodyPr spcFirstLastPara="1" lIns="100790" tIns="50395" rIns="100790" bIns="50395" anchor="t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err="1">
                <a:latin typeface="+mn-lt"/>
                <a:ea typeface="Arial" panose="020B0604020202020204"/>
                <a:cs typeface="Arial" panose="020B0604020202020204"/>
                <a:sym typeface="Arial" panose="020B0604020202020204"/>
              </a:rPr>
              <a:t>Facultatea</a:t>
            </a:r>
            <a:r>
              <a:rPr lang="en-US" sz="2000" b="1">
                <a:latin typeface="+mn-lt"/>
                <a:ea typeface="Arial" panose="020B0604020202020204"/>
                <a:cs typeface="Arial" panose="020B0604020202020204"/>
                <a:sym typeface="Arial" panose="020B0604020202020204"/>
              </a:rPr>
              <a:t> de </a:t>
            </a:r>
            <a:r>
              <a:rPr lang="en-US" sz="2000" b="1" err="1">
                <a:latin typeface="+mn-lt"/>
                <a:ea typeface="Arial" panose="020B0604020202020204"/>
                <a:cs typeface="Arial" panose="020B0604020202020204"/>
                <a:sym typeface="Arial" panose="020B0604020202020204"/>
              </a:rPr>
              <a:t>Matematică</a:t>
            </a:r>
            <a:r>
              <a:rPr lang="en-US" sz="2000" b="1">
                <a:latin typeface="+mn-lt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2000" b="1" err="1">
                <a:latin typeface="+mn-lt"/>
                <a:ea typeface="Arial" panose="020B0604020202020204"/>
                <a:cs typeface="Arial" panose="020B0604020202020204"/>
                <a:sym typeface="Arial" panose="020B0604020202020204"/>
              </a:rPr>
              <a:t>și</a:t>
            </a:r>
            <a:r>
              <a:rPr lang="en-US" sz="2000" b="1">
                <a:latin typeface="+mn-lt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2000" b="1" err="1">
                <a:latin typeface="+mn-lt"/>
                <a:ea typeface="Arial" panose="020B0604020202020204"/>
                <a:cs typeface="Arial" panose="020B0604020202020204"/>
                <a:sym typeface="Arial" panose="020B0604020202020204"/>
              </a:rPr>
              <a:t>Informatică</a:t>
            </a:r>
            <a:r>
              <a:rPr lang="en-US" sz="2000" b="1">
                <a:latin typeface="+mn-lt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2000" b="1" err="1">
                <a:latin typeface="+mn-lt"/>
                <a:cs typeface="Arial" panose="020B0604020202020204"/>
              </a:rPr>
              <a:t>Universitatea</a:t>
            </a:r>
            <a:r>
              <a:rPr lang="en-US" sz="2000" b="1">
                <a:latin typeface="+mn-lt"/>
                <a:cs typeface="Arial" panose="020B0604020202020204"/>
              </a:rPr>
              <a:t> din </a:t>
            </a:r>
            <a:r>
              <a:rPr lang="en-US" sz="2000" b="1" err="1">
                <a:latin typeface="+mn-lt"/>
                <a:cs typeface="Arial" panose="020B0604020202020204"/>
              </a:rPr>
              <a:t>București</a:t>
            </a:r>
            <a:endParaRPr sz="2000" err="1">
              <a:latin typeface="+mn-lt"/>
              <a:cs typeface="Arial" panose="020B0604020202020204"/>
            </a:endParaRPr>
          </a:p>
        </p:txBody>
      </p:sp>
      <p:pic>
        <p:nvPicPr>
          <p:cNvPr id="6147" name="Google Shape;94;p16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27060" y="83997"/>
            <a:ext cx="883805" cy="838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8" name="Google Shape;95;p16"/>
          <p:cNvSpPr>
            <a:spLocks noChangeArrowheads="1"/>
          </p:cNvSpPr>
          <p:nvPr/>
        </p:nvSpPr>
        <p:spPr bwMode="auto">
          <a:xfrm>
            <a:off x="2322395" y="827715"/>
            <a:ext cx="5540844" cy="44448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10074" rIns="0" bIns="10074" anchor="t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ro-RO" sz="2200" b="1">
                <a:latin typeface="Arial" panose="020B0604020202020204"/>
                <a:cs typeface="Arial" panose="020B0604020202020204"/>
              </a:rPr>
              <a:t>4. Tratarea excepțiilor în C++</a:t>
            </a:r>
          </a:p>
        </p:txBody>
      </p:sp>
      <p:sp>
        <p:nvSpPr>
          <p:cNvPr id="96" name="Google Shape;96;p16"/>
          <p:cNvSpPr/>
          <p:nvPr/>
        </p:nvSpPr>
        <p:spPr>
          <a:xfrm>
            <a:off x="456779" y="1424439"/>
            <a:ext cx="9233572" cy="563125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89991" tIns="44996" rIns="89991" bIns="44996" anchor="t"/>
          <a:lstStyle/>
          <a:p>
            <a:r>
              <a:rPr lang="ro-RO" sz="2200" dirty="0">
                <a:latin typeface="Arial" panose="020B0604020202020204"/>
                <a:cs typeface="Arial" panose="020B0604020202020204"/>
              </a:rPr>
              <a:t>În urma execuției unui program pot apărea diverse erori.</a:t>
            </a:r>
          </a:p>
          <a:p>
            <a:endParaRPr lang="ro-RO" sz="2200">
              <a:latin typeface="Arial" panose="020B0604020202020204"/>
              <a:cs typeface="Arial" panose="020B0604020202020204"/>
            </a:endParaRPr>
          </a:p>
          <a:p>
            <a:r>
              <a:rPr lang="ro-RO" sz="2200" dirty="0">
                <a:latin typeface="Arial" panose="020B0604020202020204"/>
                <a:cs typeface="Arial" panose="020B0604020202020204"/>
              </a:rPr>
              <a:t>Câteva mecanisme de tratare a erorilor:</a:t>
            </a:r>
          </a:p>
          <a:p>
            <a:pPr marL="342900" indent="-342900">
              <a:buFont typeface="Calibri" panose="020F0502020204030204"/>
              <a:buChar char="-"/>
            </a:pPr>
            <a:r>
              <a:rPr lang="ro-RO" sz="2200" dirty="0">
                <a:latin typeface="Arial" panose="020B0604020202020204"/>
                <a:cs typeface="Arial" panose="020B0604020202020204"/>
              </a:rPr>
              <a:t>Coduri de eroare</a:t>
            </a:r>
          </a:p>
          <a:p>
            <a:pPr marL="342900" indent="-342900">
              <a:buFont typeface="Calibri" panose="020F0502020204030204"/>
              <a:buChar char="-"/>
            </a:pPr>
            <a:r>
              <a:rPr lang="ro-RO" sz="2200" dirty="0">
                <a:latin typeface="Arial" panose="020B0604020202020204"/>
                <a:cs typeface="Arial" panose="020B0604020202020204"/>
              </a:rPr>
              <a:t>Aserțiuni</a:t>
            </a:r>
          </a:p>
          <a:p>
            <a:pPr marL="342900" indent="-342900">
              <a:buFont typeface="Calibri" panose="020F0502020204030204"/>
              <a:buChar char="-"/>
            </a:pPr>
            <a:r>
              <a:rPr lang="ro-RO" sz="2200" dirty="0">
                <a:latin typeface="Arial" panose="020B0604020202020204"/>
                <a:cs typeface="Arial" panose="020B0604020202020204"/>
              </a:rPr>
              <a:t>Excepții</a:t>
            </a:r>
          </a:p>
          <a:p>
            <a:pPr marL="342900" indent="-342900">
              <a:buFont typeface="Calibri" panose="020F0502020204030204"/>
              <a:buChar char="-"/>
            </a:pPr>
            <a:r>
              <a:rPr lang="ro-RO" sz="2200" dirty="0">
                <a:latin typeface="Arial" panose="020B0604020202020204"/>
                <a:cs typeface="Arial" panose="020B0604020202020204"/>
                <a:hlinkClick r:id="rId4"/>
              </a:rPr>
              <a:t>Tipuri de date rezultat</a:t>
            </a:r>
            <a:r>
              <a:rPr lang="ro-RO" sz="2200" dirty="0">
                <a:latin typeface="Arial" panose="020B0604020202020204"/>
                <a:cs typeface="Arial" panose="020B0604020202020204"/>
              </a:rPr>
              <a:t> (vezi anul 2 semestrul 2)</a:t>
            </a:r>
          </a:p>
          <a:p>
            <a:endParaRPr lang="ro-RO" sz="2200">
              <a:latin typeface="Arial" panose="020B0604020202020204"/>
              <a:cs typeface="Arial" panose="020B0604020202020204"/>
            </a:endParaRPr>
          </a:p>
          <a:p>
            <a:r>
              <a:rPr lang="ro-RO" sz="2200" dirty="0">
                <a:latin typeface="Arial" panose="020B0604020202020204"/>
                <a:cs typeface="Arial" panose="020B0604020202020204"/>
              </a:rPr>
              <a:t>Excepțiile (în C++) pot fi cauzate</a:t>
            </a:r>
          </a:p>
          <a:p>
            <a:pPr marL="342900" indent="-342900">
              <a:buFont typeface="Calibri" panose="020F0502020204030204"/>
              <a:buChar char="-"/>
            </a:pPr>
            <a:r>
              <a:rPr lang="ro-RO" sz="2200" dirty="0">
                <a:latin typeface="Arial" panose="020B0604020202020204"/>
                <a:cs typeface="Arial" panose="020B0604020202020204"/>
              </a:rPr>
              <a:t>în mod implicit de către limbaj (alocare dinamică) și de funcții din biblioteca standard </a:t>
            </a:r>
            <a:r>
              <a:rPr lang="en-US" sz="2200" dirty="0">
                <a:latin typeface="Arial" panose="020B0604020202020204"/>
                <a:cs typeface="Arial" panose="020B0604020202020204"/>
              </a:rPr>
              <a:t>(</a:t>
            </a:r>
            <a:r>
              <a:rPr lang="ro-RO" sz="2200" dirty="0">
                <a:latin typeface="Arial" panose="020B0604020202020204"/>
                <a:cs typeface="Arial" panose="020B0604020202020204"/>
              </a:rPr>
              <a:t>argumente invalide, erori de conversie</a:t>
            </a:r>
            <a:r>
              <a:rPr lang="en-US" sz="2200" dirty="0">
                <a:latin typeface="Arial" panose="020B0604020202020204"/>
                <a:cs typeface="Arial" panose="020B0604020202020204"/>
              </a:rPr>
              <a:t>)​</a:t>
            </a:r>
            <a:endParaRPr lang="en-US" dirty="0"/>
          </a:p>
          <a:p>
            <a:pPr marL="342900" indent="-342900">
              <a:buFont typeface="Calibri" panose="020F0502020204030204"/>
              <a:buChar char="-"/>
            </a:pPr>
            <a:r>
              <a:rPr lang="en-US" sz="2200" dirty="0" err="1">
                <a:latin typeface="Arial" panose="020B0604020202020204"/>
                <a:cs typeface="Arial" panose="020B0604020202020204"/>
              </a:rPr>
              <a:t>în</a:t>
            </a:r>
            <a:r>
              <a:rPr lang="en-US" sz="2200" dirty="0">
                <a:latin typeface="Arial" panose="020B0604020202020204"/>
                <a:cs typeface="Arial" panose="020B0604020202020204"/>
              </a:rPr>
              <a:t> mod explicit de </a:t>
            </a:r>
            <a:r>
              <a:rPr lang="en-US" sz="2200" dirty="0" err="1">
                <a:latin typeface="Arial" panose="020B0604020202020204"/>
                <a:cs typeface="Arial" panose="020B0604020202020204"/>
              </a:rPr>
              <a:t>către</a:t>
            </a:r>
            <a:r>
              <a:rPr lang="en-US" sz="2200" dirty="0">
                <a:latin typeface="Arial" panose="020B0604020202020204"/>
                <a:cs typeface="Arial" panose="020B0604020202020204"/>
              </a:rPr>
              <a:t> </a:t>
            </a:r>
            <a:r>
              <a:rPr lang="en-US" sz="2200" dirty="0" err="1">
                <a:latin typeface="Arial" panose="020B0604020202020204"/>
                <a:cs typeface="Arial" panose="020B0604020202020204"/>
              </a:rPr>
              <a:t>noi</a:t>
            </a:r>
            <a:endParaRPr lang="en-US" sz="2200" dirty="0" err="1"/>
          </a:p>
          <a:p>
            <a:pPr>
              <a:defRPr/>
            </a:pPr>
            <a:endParaRPr lang="en-US" sz="2200">
              <a:latin typeface="+mn-lt"/>
              <a:cs typeface="Arial" panose="020B0604020202020204"/>
            </a:endParaRPr>
          </a:p>
          <a:p>
            <a:pPr>
              <a:defRPr/>
            </a:pPr>
            <a:r>
              <a:rPr lang="en-US" sz="2200" dirty="0">
                <a:latin typeface="+mn-lt"/>
                <a:cs typeface="Arial" panose="020B0604020202020204"/>
              </a:rPr>
              <a:t>Scop: </a:t>
            </a:r>
            <a:r>
              <a:rPr lang="en-US" sz="2200" dirty="0" err="1">
                <a:latin typeface="+mn-lt"/>
                <a:cs typeface="Arial" panose="020B0604020202020204"/>
              </a:rPr>
              <a:t>simplificarea</a:t>
            </a:r>
            <a:r>
              <a:rPr lang="ro-RO" sz="2200" dirty="0">
                <a:latin typeface="+mn-lt"/>
                <a:cs typeface="Arial" panose="020B0604020202020204"/>
              </a:rPr>
              <a:t> tratării erorilor</a:t>
            </a:r>
            <a:endParaRPr lang="ro-RO" sz="2200" dirty="0">
              <a:latin typeface="Calibri" panose="020F0502020204030204"/>
              <a:cs typeface="Arial" panose="020B0604020202020204"/>
            </a:endParaRPr>
          </a:p>
          <a:p>
            <a:pPr>
              <a:defRPr/>
            </a:pPr>
            <a:endParaRPr lang="ro-RO" sz="2200">
              <a:latin typeface="+mn-lt"/>
              <a:cs typeface="Arial" panose="020B0604020202020204"/>
            </a:endParaRPr>
          </a:p>
          <a:p>
            <a:pPr>
              <a:defRPr/>
            </a:pPr>
            <a:r>
              <a:rPr lang="ro-RO" sz="2200" dirty="0">
                <a:latin typeface="+mn-lt"/>
                <a:cs typeface="Arial" panose="020B0604020202020204"/>
              </a:rPr>
              <a:t>Sintaxă: într-un bloc </a:t>
            </a:r>
            <a:r>
              <a:rPr lang="ro-RO" sz="2200" dirty="0" err="1">
                <a:latin typeface="+mn-lt"/>
                <a:cs typeface="Arial" panose="020B0604020202020204"/>
              </a:rPr>
              <a:t>try</a:t>
            </a:r>
            <a:r>
              <a:rPr lang="ro-RO" sz="2200" dirty="0">
                <a:latin typeface="+mn-lt"/>
                <a:cs typeface="Arial" panose="020B0604020202020204"/>
              </a:rPr>
              <a:t>/catch prindem excepții aruncate cu </a:t>
            </a:r>
            <a:r>
              <a:rPr lang="ro-RO" sz="2200" dirty="0" err="1">
                <a:latin typeface="+mn-lt"/>
                <a:cs typeface="Arial" panose="020B0604020202020204"/>
              </a:rPr>
              <a:t>throw</a:t>
            </a:r>
            <a:r>
              <a:rPr lang="ro-RO" sz="2200" dirty="0">
                <a:latin typeface="+mn-lt"/>
                <a:cs typeface="Arial" panose="020B0604020202020204"/>
              </a:rPr>
              <a:t>, iar în fiecare clauză catch tratăm un anumit tip de eroare</a:t>
            </a:r>
            <a:endParaRPr lang="ro-RO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/>
          <p:nvPr/>
        </p:nvSpPr>
        <p:spPr>
          <a:xfrm>
            <a:off x="84006" y="83996"/>
            <a:ext cx="5038563" cy="657972"/>
          </a:xfrm>
          <a:prstGeom prst="rect">
            <a:avLst/>
          </a:prstGeom>
          <a:noFill/>
          <a:ln>
            <a:noFill/>
          </a:ln>
        </p:spPr>
        <p:txBody>
          <a:bodyPr spcFirstLastPara="1" lIns="100790" tIns="50395" rIns="100790" bIns="50395" anchor="t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err="1">
                <a:latin typeface="+mn-lt"/>
                <a:ea typeface="Arial" panose="020B0604020202020204"/>
                <a:cs typeface="Arial" panose="020B0604020202020204"/>
                <a:sym typeface="Arial" panose="020B0604020202020204"/>
              </a:rPr>
              <a:t>Facultatea</a:t>
            </a:r>
            <a:r>
              <a:rPr lang="en-US" sz="2000" b="1">
                <a:latin typeface="+mn-lt"/>
                <a:ea typeface="Arial" panose="020B0604020202020204"/>
                <a:cs typeface="Arial" panose="020B0604020202020204"/>
                <a:sym typeface="Arial" panose="020B0604020202020204"/>
              </a:rPr>
              <a:t> de </a:t>
            </a:r>
            <a:r>
              <a:rPr lang="en-US" sz="2000" b="1" err="1">
                <a:latin typeface="+mn-lt"/>
                <a:ea typeface="Arial" panose="020B0604020202020204"/>
                <a:cs typeface="Arial" panose="020B0604020202020204"/>
                <a:sym typeface="Arial" panose="020B0604020202020204"/>
              </a:rPr>
              <a:t>Matematică</a:t>
            </a:r>
            <a:r>
              <a:rPr lang="en-US" sz="2000" b="1">
                <a:latin typeface="+mn-lt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2000" b="1" err="1">
                <a:latin typeface="+mn-lt"/>
                <a:ea typeface="Arial" panose="020B0604020202020204"/>
                <a:cs typeface="Arial" panose="020B0604020202020204"/>
                <a:sym typeface="Arial" panose="020B0604020202020204"/>
              </a:rPr>
              <a:t>și</a:t>
            </a:r>
            <a:r>
              <a:rPr lang="en-US" sz="2000" b="1">
                <a:latin typeface="+mn-lt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2000" b="1" err="1">
                <a:latin typeface="+mn-lt"/>
                <a:ea typeface="Arial" panose="020B0604020202020204"/>
                <a:cs typeface="Arial" panose="020B0604020202020204"/>
                <a:sym typeface="Arial" panose="020B0604020202020204"/>
              </a:rPr>
              <a:t>Informatică</a:t>
            </a:r>
            <a:r>
              <a:rPr lang="en-US" sz="2000" b="1">
                <a:latin typeface="+mn-lt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2000" b="1" err="1">
                <a:latin typeface="+mn-lt"/>
                <a:cs typeface="Arial" panose="020B0604020202020204"/>
              </a:rPr>
              <a:t>Universitatea</a:t>
            </a:r>
            <a:r>
              <a:rPr lang="en-US" sz="2000" b="1">
                <a:latin typeface="+mn-lt"/>
                <a:cs typeface="Arial" panose="020B0604020202020204"/>
              </a:rPr>
              <a:t> din </a:t>
            </a:r>
            <a:r>
              <a:rPr lang="en-US" sz="2000" b="1" err="1">
                <a:latin typeface="+mn-lt"/>
                <a:cs typeface="Arial" panose="020B0604020202020204"/>
              </a:rPr>
              <a:t>București</a:t>
            </a:r>
            <a:endParaRPr sz="2000" err="1">
              <a:latin typeface="+mn-lt"/>
              <a:cs typeface="Arial" panose="020B0604020202020204"/>
            </a:endParaRPr>
          </a:p>
        </p:txBody>
      </p:sp>
      <p:pic>
        <p:nvPicPr>
          <p:cNvPr id="7171" name="Google Shape;106;p1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27060" y="83997"/>
            <a:ext cx="883805" cy="838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2" name="Google Shape;107;p17"/>
          <p:cNvSpPr>
            <a:spLocks noChangeArrowheads="1"/>
          </p:cNvSpPr>
          <p:nvPr/>
        </p:nvSpPr>
        <p:spPr bwMode="auto">
          <a:xfrm>
            <a:off x="2322395" y="827715"/>
            <a:ext cx="5540844" cy="44448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10074" rIns="0" bIns="10074" anchor="t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ro-RO" sz="2200" b="1">
                <a:latin typeface="Arial" panose="020B0604020202020204"/>
                <a:cs typeface="Arial" panose="020B0604020202020204"/>
              </a:rPr>
              <a:t>4. Tratarea excepțiilor în C++</a:t>
            </a:r>
          </a:p>
        </p:txBody>
      </p:sp>
      <p:sp>
        <p:nvSpPr>
          <p:cNvPr id="7173" name="Google Shape;109;p17"/>
          <p:cNvSpPr txBox="1">
            <a:spLocks noChangeArrowheads="1"/>
          </p:cNvSpPr>
          <p:nvPr/>
        </p:nvSpPr>
        <p:spPr bwMode="auto">
          <a:xfrm>
            <a:off x="4371771" y="1931917"/>
            <a:ext cx="5204823" cy="39478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16" tIns="91416" rIns="91416" bIns="91416"/>
          <a:lstStyle/>
          <a:p>
            <a:pPr>
              <a:spcBef>
                <a:spcPct val="0"/>
              </a:spcBef>
            </a:pPr>
            <a:r>
              <a:rPr lang="ro-RO" sz="2600"/>
              <a:t>tipul argumentului </a:t>
            </a:r>
            <a:r>
              <a:rPr lang="ro-RO" sz="2600" err="1"/>
              <a:t>arg</a:t>
            </a:r>
            <a:r>
              <a:rPr lang="ro-RO" sz="2600"/>
              <a:t> din catch arată care bloc catch este executat </a:t>
            </a:r>
          </a:p>
          <a:p>
            <a:pPr>
              <a:spcBef>
                <a:spcPct val="0"/>
              </a:spcBef>
            </a:pPr>
            <a:endParaRPr lang="ro-RO" sz="2600"/>
          </a:p>
          <a:p>
            <a:pPr>
              <a:spcBef>
                <a:spcPct val="0"/>
              </a:spcBef>
            </a:pPr>
            <a:r>
              <a:rPr lang="ro-RO" sz="2600"/>
              <a:t>dacă nu este generată excepție, nu se execută nici un bloc catch</a:t>
            </a:r>
          </a:p>
          <a:p>
            <a:pPr>
              <a:spcBef>
                <a:spcPct val="0"/>
              </a:spcBef>
            </a:pPr>
            <a:endParaRPr lang="ro-RO" sz="2600"/>
          </a:p>
          <a:p>
            <a:pPr>
              <a:spcBef>
                <a:spcPct val="0"/>
              </a:spcBef>
            </a:pPr>
            <a:r>
              <a:rPr lang="ro-RO" sz="2600"/>
              <a:t>instrucțiunile catch sunt verificate în ordinea în care sunt scrise, primul de tipul erorii este folosit</a:t>
            </a:r>
          </a:p>
          <a:p>
            <a:pPr>
              <a:spcBef>
                <a:spcPct val="0"/>
              </a:spcBef>
            </a:pPr>
            <a:endParaRPr lang="ro-RO" sz="2600"/>
          </a:p>
          <a:p>
            <a:pPr>
              <a:spcBef>
                <a:spcPct val="0"/>
              </a:spcBef>
            </a:pPr>
            <a:endParaRPr lang="ro-RO" sz="2600"/>
          </a:p>
        </p:txBody>
      </p:sp>
      <p:sp>
        <p:nvSpPr>
          <p:cNvPr id="7175" name="Rectangle 7"/>
          <p:cNvSpPr>
            <a:spLocks noChangeArrowheads="1"/>
          </p:cNvSpPr>
          <p:nvPr/>
        </p:nvSpPr>
        <p:spPr bwMode="auto">
          <a:xfrm>
            <a:off x="588036" y="1511935"/>
            <a:ext cx="3444214" cy="5190277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</a:ln>
          <a:effectLst/>
        </p:spPr>
        <p:txBody>
          <a:bodyPr lIns="100794" tIns="50397" rIns="100794" bIns="50397" anchor="ctr">
            <a:spAutoFit/>
          </a:bodyPr>
          <a:lstStyle/>
          <a:p>
            <a:pPr>
              <a:tabLst>
                <a:tab pos="640080" algn="l"/>
                <a:tab pos="1282065" algn="l"/>
                <a:tab pos="1922780" algn="l"/>
                <a:tab pos="2564765" algn="l"/>
                <a:tab pos="3205480" algn="l"/>
                <a:tab pos="3846195" algn="l"/>
                <a:tab pos="4488180" algn="l"/>
                <a:tab pos="5128895" algn="l"/>
                <a:tab pos="5770880" algn="l"/>
                <a:tab pos="6411595" algn="l"/>
                <a:tab pos="7051675" algn="l"/>
                <a:tab pos="7694295" algn="l"/>
                <a:tab pos="8334375" algn="l"/>
                <a:tab pos="8976360" algn="l"/>
                <a:tab pos="9617075" algn="l"/>
                <a:tab pos="10257790" algn="l"/>
              </a:tabLst>
              <a:defRPr/>
            </a:pPr>
            <a:r>
              <a:rPr lang="en-US" sz="2200" b="1">
                <a:solidFill>
                  <a:srgbClr val="800000"/>
                </a:solidFill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try</a:t>
            </a:r>
            <a:r>
              <a:rPr lang="en-US" sz="2200"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200">
                <a:solidFill>
                  <a:srgbClr val="800080"/>
                </a:solidFill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endParaRPr lang="en-US" sz="2200">
              <a:latin typeface="+mn-lt"/>
            </a:endParaRPr>
          </a:p>
          <a:p>
            <a:pPr>
              <a:tabLst>
                <a:tab pos="640080" algn="l"/>
                <a:tab pos="1282065" algn="l"/>
                <a:tab pos="1922780" algn="l"/>
                <a:tab pos="2564765" algn="l"/>
                <a:tab pos="3205480" algn="l"/>
                <a:tab pos="3846195" algn="l"/>
                <a:tab pos="4488180" algn="l"/>
                <a:tab pos="5128895" algn="l"/>
                <a:tab pos="5770880" algn="l"/>
                <a:tab pos="6411595" algn="l"/>
                <a:tab pos="7051675" algn="l"/>
                <a:tab pos="7694295" algn="l"/>
                <a:tab pos="8334375" algn="l"/>
                <a:tab pos="8976360" algn="l"/>
                <a:tab pos="9617075" algn="l"/>
                <a:tab pos="10257790" algn="l"/>
              </a:tabLst>
              <a:defRPr/>
            </a:pPr>
            <a:r>
              <a:rPr lang="en-US" sz="2200"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   </a:t>
            </a:r>
            <a:r>
              <a:rPr lang="en-US" sz="2200">
                <a:solidFill>
                  <a:srgbClr val="696969"/>
                </a:solidFill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// try block</a:t>
            </a:r>
            <a:endParaRPr lang="en-US" sz="2200">
              <a:latin typeface="+mn-lt"/>
            </a:endParaRPr>
          </a:p>
          <a:p>
            <a:pPr>
              <a:tabLst>
                <a:tab pos="640080" algn="l"/>
                <a:tab pos="1282065" algn="l"/>
                <a:tab pos="1922780" algn="l"/>
                <a:tab pos="2564765" algn="l"/>
                <a:tab pos="3205480" algn="l"/>
                <a:tab pos="3846195" algn="l"/>
                <a:tab pos="4488180" algn="l"/>
                <a:tab pos="5128895" algn="l"/>
                <a:tab pos="5770880" algn="l"/>
                <a:tab pos="6411595" algn="l"/>
                <a:tab pos="7051675" algn="l"/>
                <a:tab pos="7694295" algn="l"/>
                <a:tab pos="8334375" algn="l"/>
                <a:tab pos="8976360" algn="l"/>
                <a:tab pos="9617075" algn="l"/>
                <a:tab pos="10257790" algn="l"/>
              </a:tabLst>
              <a:defRPr/>
            </a:pPr>
            <a:r>
              <a:rPr lang="en-US" sz="2200">
                <a:solidFill>
                  <a:srgbClr val="800080"/>
                </a:solidFill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sz="2200">
              <a:latin typeface="+mn-lt"/>
            </a:endParaRPr>
          </a:p>
          <a:p>
            <a:pPr>
              <a:tabLst>
                <a:tab pos="640080" algn="l"/>
                <a:tab pos="1282065" algn="l"/>
                <a:tab pos="1922780" algn="l"/>
                <a:tab pos="2564765" algn="l"/>
                <a:tab pos="3205480" algn="l"/>
                <a:tab pos="3846195" algn="l"/>
                <a:tab pos="4488180" algn="l"/>
                <a:tab pos="5128895" algn="l"/>
                <a:tab pos="5770880" algn="l"/>
                <a:tab pos="6411595" algn="l"/>
                <a:tab pos="7051675" algn="l"/>
                <a:tab pos="7694295" algn="l"/>
                <a:tab pos="8334375" algn="l"/>
                <a:tab pos="8976360" algn="l"/>
                <a:tab pos="9617075" algn="l"/>
                <a:tab pos="10257790" algn="l"/>
              </a:tabLst>
              <a:defRPr/>
            </a:pPr>
            <a:r>
              <a:rPr lang="en-US" sz="2200" b="1">
                <a:solidFill>
                  <a:srgbClr val="800000"/>
                </a:solidFill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catch</a:t>
            </a:r>
            <a:r>
              <a:rPr lang="en-US" sz="2200"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200">
                <a:solidFill>
                  <a:srgbClr val="808030"/>
                </a:solidFill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2200"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type1 </a:t>
            </a:r>
            <a:r>
              <a:rPr lang="en-US" sz="2200" err="1">
                <a:solidFill>
                  <a:srgbClr val="400000"/>
                </a:solidFill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arg</a:t>
            </a:r>
            <a:r>
              <a:rPr lang="en-US" sz="2200">
                <a:solidFill>
                  <a:srgbClr val="808030"/>
                </a:solidFill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r>
              <a:rPr lang="en-US" sz="2200"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200">
                <a:solidFill>
                  <a:srgbClr val="800080"/>
                </a:solidFill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endParaRPr lang="en-US" sz="2200">
              <a:latin typeface="+mn-lt"/>
            </a:endParaRPr>
          </a:p>
          <a:p>
            <a:pPr>
              <a:tabLst>
                <a:tab pos="640080" algn="l"/>
                <a:tab pos="1282065" algn="l"/>
                <a:tab pos="1922780" algn="l"/>
                <a:tab pos="2564765" algn="l"/>
                <a:tab pos="3205480" algn="l"/>
                <a:tab pos="3846195" algn="l"/>
                <a:tab pos="4488180" algn="l"/>
                <a:tab pos="5128895" algn="l"/>
                <a:tab pos="5770880" algn="l"/>
                <a:tab pos="6411595" algn="l"/>
                <a:tab pos="7051675" algn="l"/>
                <a:tab pos="7694295" algn="l"/>
                <a:tab pos="8334375" algn="l"/>
                <a:tab pos="8976360" algn="l"/>
                <a:tab pos="9617075" algn="l"/>
                <a:tab pos="10257790" algn="l"/>
              </a:tabLst>
              <a:defRPr/>
            </a:pPr>
            <a:r>
              <a:rPr lang="en-US" sz="2200"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   </a:t>
            </a:r>
            <a:r>
              <a:rPr lang="en-US" sz="2200">
                <a:solidFill>
                  <a:srgbClr val="696969"/>
                </a:solidFill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// catch block</a:t>
            </a:r>
            <a:endParaRPr lang="en-US" sz="2200">
              <a:latin typeface="+mn-lt"/>
            </a:endParaRPr>
          </a:p>
          <a:p>
            <a:pPr>
              <a:tabLst>
                <a:tab pos="640080" algn="l"/>
                <a:tab pos="1282065" algn="l"/>
                <a:tab pos="1922780" algn="l"/>
                <a:tab pos="2564765" algn="l"/>
                <a:tab pos="3205480" algn="l"/>
                <a:tab pos="3846195" algn="l"/>
                <a:tab pos="4488180" algn="l"/>
                <a:tab pos="5128895" algn="l"/>
                <a:tab pos="5770880" algn="l"/>
                <a:tab pos="6411595" algn="l"/>
                <a:tab pos="7051675" algn="l"/>
                <a:tab pos="7694295" algn="l"/>
                <a:tab pos="8334375" algn="l"/>
                <a:tab pos="8976360" algn="l"/>
                <a:tab pos="9617075" algn="l"/>
                <a:tab pos="10257790" algn="l"/>
              </a:tabLst>
              <a:defRPr/>
            </a:pPr>
            <a:r>
              <a:rPr lang="en-US" sz="2200">
                <a:solidFill>
                  <a:srgbClr val="800080"/>
                </a:solidFill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sz="2200">
              <a:latin typeface="+mn-lt"/>
            </a:endParaRPr>
          </a:p>
          <a:p>
            <a:pPr>
              <a:tabLst>
                <a:tab pos="640080" algn="l"/>
                <a:tab pos="1282065" algn="l"/>
                <a:tab pos="1922780" algn="l"/>
                <a:tab pos="2564765" algn="l"/>
                <a:tab pos="3205480" algn="l"/>
                <a:tab pos="3846195" algn="l"/>
                <a:tab pos="4488180" algn="l"/>
                <a:tab pos="5128895" algn="l"/>
                <a:tab pos="5770880" algn="l"/>
                <a:tab pos="6411595" algn="l"/>
                <a:tab pos="7051675" algn="l"/>
                <a:tab pos="7694295" algn="l"/>
                <a:tab pos="8334375" algn="l"/>
                <a:tab pos="8976360" algn="l"/>
                <a:tab pos="9617075" algn="l"/>
                <a:tab pos="10257790" algn="l"/>
              </a:tabLst>
              <a:defRPr/>
            </a:pPr>
            <a:r>
              <a:rPr lang="en-US" sz="2200" b="1">
                <a:solidFill>
                  <a:srgbClr val="800000"/>
                </a:solidFill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catch</a:t>
            </a:r>
            <a:r>
              <a:rPr lang="en-US" sz="2200"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200">
                <a:solidFill>
                  <a:srgbClr val="808030"/>
                </a:solidFill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2200"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type2 </a:t>
            </a:r>
            <a:r>
              <a:rPr lang="en-US" sz="2200" err="1">
                <a:solidFill>
                  <a:srgbClr val="400000"/>
                </a:solidFill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arg</a:t>
            </a:r>
            <a:r>
              <a:rPr lang="en-US" sz="2200">
                <a:solidFill>
                  <a:srgbClr val="808030"/>
                </a:solidFill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r>
              <a:rPr lang="en-US" sz="2200"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200">
                <a:solidFill>
                  <a:srgbClr val="800080"/>
                </a:solidFill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endParaRPr lang="en-US" sz="2200">
              <a:latin typeface="+mn-lt"/>
            </a:endParaRPr>
          </a:p>
          <a:p>
            <a:pPr>
              <a:tabLst>
                <a:tab pos="640080" algn="l"/>
                <a:tab pos="1282065" algn="l"/>
                <a:tab pos="1922780" algn="l"/>
                <a:tab pos="2564765" algn="l"/>
                <a:tab pos="3205480" algn="l"/>
                <a:tab pos="3846195" algn="l"/>
                <a:tab pos="4488180" algn="l"/>
                <a:tab pos="5128895" algn="l"/>
                <a:tab pos="5770880" algn="l"/>
                <a:tab pos="6411595" algn="l"/>
                <a:tab pos="7051675" algn="l"/>
                <a:tab pos="7694295" algn="l"/>
                <a:tab pos="8334375" algn="l"/>
                <a:tab pos="8976360" algn="l"/>
                <a:tab pos="9617075" algn="l"/>
                <a:tab pos="10257790" algn="l"/>
              </a:tabLst>
              <a:defRPr/>
            </a:pPr>
            <a:r>
              <a:rPr lang="en-US" sz="2200"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   </a:t>
            </a:r>
            <a:r>
              <a:rPr lang="en-US" sz="2200">
                <a:solidFill>
                  <a:srgbClr val="696969"/>
                </a:solidFill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// catch block</a:t>
            </a:r>
            <a:endParaRPr lang="en-US" sz="2200">
              <a:latin typeface="+mn-lt"/>
            </a:endParaRPr>
          </a:p>
          <a:p>
            <a:pPr>
              <a:tabLst>
                <a:tab pos="640080" algn="l"/>
                <a:tab pos="1282065" algn="l"/>
                <a:tab pos="1922780" algn="l"/>
                <a:tab pos="2564765" algn="l"/>
                <a:tab pos="3205480" algn="l"/>
                <a:tab pos="3846195" algn="l"/>
                <a:tab pos="4488180" algn="l"/>
                <a:tab pos="5128895" algn="l"/>
                <a:tab pos="5770880" algn="l"/>
                <a:tab pos="6411595" algn="l"/>
                <a:tab pos="7051675" algn="l"/>
                <a:tab pos="7694295" algn="l"/>
                <a:tab pos="8334375" algn="l"/>
                <a:tab pos="8976360" algn="l"/>
                <a:tab pos="9617075" algn="l"/>
                <a:tab pos="10257790" algn="l"/>
              </a:tabLst>
              <a:defRPr/>
            </a:pPr>
            <a:r>
              <a:rPr lang="en-US" sz="2200">
                <a:solidFill>
                  <a:srgbClr val="800080"/>
                </a:solidFill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sz="2200">
              <a:latin typeface="+mn-lt"/>
            </a:endParaRPr>
          </a:p>
          <a:p>
            <a:pPr>
              <a:tabLst>
                <a:tab pos="640080" algn="l"/>
                <a:tab pos="1282065" algn="l"/>
                <a:tab pos="1922780" algn="l"/>
                <a:tab pos="2564765" algn="l"/>
                <a:tab pos="3205480" algn="l"/>
                <a:tab pos="3846195" algn="l"/>
                <a:tab pos="4488180" algn="l"/>
                <a:tab pos="5128895" algn="l"/>
                <a:tab pos="5770880" algn="l"/>
                <a:tab pos="6411595" algn="l"/>
                <a:tab pos="7051675" algn="l"/>
                <a:tab pos="7694295" algn="l"/>
                <a:tab pos="8334375" algn="l"/>
                <a:tab pos="8976360" algn="l"/>
                <a:tab pos="9617075" algn="l"/>
                <a:tab pos="10257790" algn="l"/>
              </a:tabLst>
              <a:defRPr/>
            </a:pPr>
            <a:r>
              <a:rPr lang="en-US" sz="2200" b="1">
                <a:solidFill>
                  <a:srgbClr val="800000"/>
                </a:solidFill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catch</a:t>
            </a:r>
            <a:r>
              <a:rPr lang="en-US" sz="2200"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200">
                <a:solidFill>
                  <a:srgbClr val="808030"/>
                </a:solidFill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2200"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type3 </a:t>
            </a:r>
            <a:r>
              <a:rPr lang="en-US" sz="2200" err="1">
                <a:solidFill>
                  <a:srgbClr val="400000"/>
                </a:solidFill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arg</a:t>
            </a:r>
            <a:r>
              <a:rPr lang="en-US" sz="2200">
                <a:solidFill>
                  <a:srgbClr val="808030"/>
                </a:solidFill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r>
              <a:rPr lang="en-US" sz="2200"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200">
                <a:solidFill>
                  <a:srgbClr val="800080"/>
                </a:solidFill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endParaRPr lang="en-US" sz="2200">
              <a:latin typeface="+mn-lt"/>
            </a:endParaRPr>
          </a:p>
          <a:p>
            <a:pPr>
              <a:tabLst>
                <a:tab pos="640080" algn="l"/>
                <a:tab pos="1282065" algn="l"/>
                <a:tab pos="1922780" algn="l"/>
                <a:tab pos="2564765" algn="l"/>
                <a:tab pos="3205480" algn="l"/>
                <a:tab pos="3846195" algn="l"/>
                <a:tab pos="4488180" algn="l"/>
                <a:tab pos="5128895" algn="l"/>
                <a:tab pos="5770880" algn="l"/>
                <a:tab pos="6411595" algn="l"/>
                <a:tab pos="7051675" algn="l"/>
                <a:tab pos="7694295" algn="l"/>
                <a:tab pos="8334375" algn="l"/>
                <a:tab pos="8976360" algn="l"/>
                <a:tab pos="9617075" algn="l"/>
                <a:tab pos="10257790" algn="l"/>
              </a:tabLst>
              <a:defRPr/>
            </a:pPr>
            <a:r>
              <a:rPr lang="en-US" sz="2200"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   </a:t>
            </a:r>
            <a:r>
              <a:rPr lang="en-US" sz="2200">
                <a:solidFill>
                  <a:srgbClr val="696969"/>
                </a:solidFill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// catch block</a:t>
            </a:r>
            <a:endParaRPr lang="en-US" sz="2200">
              <a:latin typeface="+mn-lt"/>
            </a:endParaRPr>
          </a:p>
          <a:p>
            <a:pPr>
              <a:tabLst>
                <a:tab pos="640080" algn="l"/>
                <a:tab pos="1282065" algn="l"/>
                <a:tab pos="1922780" algn="l"/>
                <a:tab pos="2564765" algn="l"/>
                <a:tab pos="3205480" algn="l"/>
                <a:tab pos="3846195" algn="l"/>
                <a:tab pos="4488180" algn="l"/>
                <a:tab pos="5128895" algn="l"/>
                <a:tab pos="5770880" algn="l"/>
                <a:tab pos="6411595" algn="l"/>
                <a:tab pos="7051675" algn="l"/>
                <a:tab pos="7694295" algn="l"/>
                <a:tab pos="8334375" algn="l"/>
                <a:tab pos="8976360" algn="l"/>
                <a:tab pos="9617075" algn="l"/>
                <a:tab pos="10257790" algn="l"/>
              </a:tabLst>
              <a:defRPr/>
            </a:pPr>
            <a:r>
              <a:rPr lang="en-US" sz="2200">
                <a:solidFill>
                  <a:srgbClr val="800080"/>
                </a:solidFill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r>
              <a:rPr lang="en-US" sz="2200">
                <a:solidFill>
                  <a:srgbClr val="808030"/>
                </a:solidFill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...</a:t>
            </a:r>
            <a:endParaRPr lang="en-US" sz="2200">
              <a:latin typeface="+mn-lt"/>
            </a:endParaRPr>
          </a:p>
          <a:p>
            <a:pPr>
              <a:tabLst>
                <a:tab pos="640080" algn="l"/>
                <a:tab pos="1282065" algn="l"/>
                <a:tab pos="1922780" algn="l"/>
                <a:tab pos="2564765" algn="l"/>
                <a:tab pos="3205480" algn="l"/>
                <a:tab pos="3846195" algn="l"/>
                <a:tab pos="4488180" algn="l"/>
                <a:tab pos="5128895" algn="l"/>
                <a:tab pos="5770880" algn="l"/>
                <a:tab pos="6411595" algn="l"/>
                <a:tab pos="7051675" algn="l"/>
                <a:tab pos="7694295" algn="l"/>
                <a:tab pos="8334375" algn="l"/>
                <a:tab pos="8976360" algn="l"/>
                <a:tab pos="9617075" algn="l"/>
                <a:tab pos="10257790" algn="l"/>
              </a:tabLst>
              <a:defRPr/>
            </a:pPr>
            <a:r>
              <a:rPr lang="en-US" sz="2200" b="1">
                <a:solidFill>
                  <a:srgbClr val="800000"/>
                </a:solidFill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catch</a:t>
            </a:r>
            <a:r>
              <a:rPr lang="en-US" sz="2200"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200">
                <a:solidFill>
                  <a:srgbClr val="808030"/>
                </a:solidFill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2200" err="1"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typeN</a:t>
            </a:r>
            <a:r>
              <a:rPr lang="en-US" sz="2200"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200" err="1">
                <a:solidFill>
                  <a:srgbClr val="400000"/>
                </a:solidFill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arg</a:t>
            </a:r>
            <a:r>
              <a:rPr lang="en-US" sz="2200">
                <a:solidFill>
                  <a:srgbClr val="808030"/>
                </a:solidFill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r>
              <a:rPr lang="en-US" sz="2200"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200">
                <a:solidFill>
                  <a:srgbClr val="800080"/>
                </a:solidFill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endParaRPr lang="en-US" sz="2200">
              <a:latin typeface="+mn-lt"/>
            </a:endParaRPr>
          </a:p>
          <a:p>
            <a:pPr>
              <a:tabLst>
                <a:tab pos="640080" algn="l"/>
                <a:tab pos="1282065" algn="l"/>
                <a:tab pos="1922780" algn="l"/>
                <a:tab pos="2564765" algn="l"/>
                <a:tab pos="3205480" algn="l"/>
                <a:tab pos="3846195" algn="l"/>
                <a:tab pos="4488180" algn="l"/>
                <a:tab pos="5128895" algn="l"/>
                <a:tab pos="5770880" algn="l"/>
                <a:tab pos="6411595" algn="l"/>
                <a:tab pos="7051675" algn="l"/>
                <a:tab pos="7694295" algn="l"/>
                <a:tab pos="8334375" algn="l"/>
                <a:tab pos="8976360" algn="l"/>
                <a:tab pos="9617075" algn="l"/>
                <a:tab pos="10257790" algn="l"/>
              </a:tabLst>
              <a:defRPr/>
            </a:pPr>
            <a:r>
              <a:rPr lang="en-US" sz="2200"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   </a:t>
            </a:r>
            <a:r>
              <a:rPr lang="en-US" sz="2200">
                <a:solidFill>
                  <a:srgbClr val="696969"/>
                </a:solidFill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// catch block</a:t>
            </a:r>
            <a:endParaRPr lang="en-US" sz="2200">
              <a:latin typeface="+mn-lt"/>
            </a:endParaRPr>
          </a:p>
          <a:p>
            <a:pPr>
              <a:tabLst>
                <a:tab pos="640080" algn="l"/>
                <a:tab pos="1282065" algn="l"/>
                <a:tab pos="1922780" algn="l"/>
                <a:tab pos="2564765" algn="l"/>
                <a:tab pos="3205480" algn="l"/>
                <a:tab pos="3846195" algn="l"/>
                <a:tab pos="4488180" algn="l"/>
                <a:tab pos="5128895" algn="l"/>
                <a:tab pos="5770880" algn="l"/>
                <a:tab pos="6411595" algn="l"/>
                <a:tab pos="7051675" algn="l"/>
                <a:tab pos="7694295" algn="l"/>
                <a:tab pos="8334375" algn="l"/>
                <a:tab pos="8976360" algn="l"/>
                <a:tab pos="9617075" algn="l"/>
                <a:tab pos="10257790" algn="l"/>
              </a:tabLst>
              <a:defRPr/>
            </a:pPr>
            <a:r>
              <a:rPr lang="en-US" sz="2200">
                <a:solidFill>
                  <a:srgbClr val="800080"/>
                </a:solidFill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sz="2200">
              <a:latin typeface="+mn-lt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/>
          <p:nvPr/>
        </p:nvSpPr>
        <p:spPr>
          <a:xfrm>
            <a:off x="84006" y="83996"/>
            <a:ext cx="5038563" cy="657972"/>
          </a:xfrm>
          <a:prstGeom prst="rect">
            <a:avLst/>
          </a:prstGeom>
          <a:noFill/>
          <a:ln>
            <a:noFill/>
          </a:ln>
        </p:spPr>
        <p:txBody>
          <a:bodyPr spcFirstLastPara="1" lIns="100790" tIns="50395" rIns="100790" bIns="50395" anchor="t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err="1">
                <a:latin typeface="+mn-lt"/>
                <a:ea typeface="Arial" panose="020B0604020202020204"/>
                <a:cs typeface="Arial" panose="020B0604020202020204"/>
                <a:sym typeface="Arial" panose="020B0604020202020204"/>
              </a:rPr>
              <a:t>Facultatea</a:t>
            </a:r>
            <a:r>
              <a:rPr lang="en-US" sz="2000" b="1">
                <a:latin typeface="+mn-lt"/>
                <a:ea typeface="Arial" panose="020B0604020202020204"/>
                <a:cs typeface="Arial" panose="020B0604020202020204"/>
                <a:sym typeface="Arial" panose="020B0604020202020204"/>
              </a:rPr>
              <a:t> de </a:t>
            </a:r>
            <a:r>
              <a:rPr lang="en-US" sz="2000" b="1" err="1">
                <a:latin typeface="+mn-lt"/>
                <a:ea typeface="Arial" panose="020B0604020202020204"/>
                <a:cs typeface="Arial" panose="020B0604020202020204"/>
                <a:sym typeface="Arial" panose="020B0604020202020204"/>
              </a:rPr>
              <a:t>Matematică</a:t>
            </a:r>
            <a:r>
              <a:rPr lang="en-US" sz="2000" b="1">
                <a:latin typeface="+mn-lt"/>
                <a:ea typeface="Arial" panose="020B0604020202020204"/>
                <a:cs typeface="Arial" panose="020B0604020202020204"/>
                <a:sym typeface="Arial" panose="020B0604020202020204"/>
              </a:rPr>
              <a:t> </a:t>
            </a:r>
            <a:r>
              <a:rPr lang="en-US" sz="2000" b="1" err="1">
                <a:latin typeface="+mn-lt"/>
                <a:ea typeface="Arial" panose="020B0604020202020204"/>
                <a:cs typeface="Arial" panose="020B0604020202020204"/>
                <a:sym typeface="Arial" panose="020B0604020202020204"/>
              </a:rPr>
              <a:t>și</a:t>
            </a:r>
            <a:r>
              <a:rPr lang="en-US" sz="2000" b="1">
                <a:latin typeface="+mn-lt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2000" b="1" err="1">
                <a:latin typeface="+mn-lt"/>
                <a:ea typeface="Arial" panose="020B0604020202020204"/>
                <a:cs typeface="Arial" panose="020B0604020202020204"/>
                <a:sym typeface="Arial" panose="020B0604020202020204"/>
              </a:rPr>
              <a:t>Informatică</a:t>
            </a:r>
            <a:endParaRPr lang="en-US" sz="2000" err="1">
              <a:latin typeface="+mn-lt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err="1">
                <a:latin typeface="+mn-lt"/>
                <a:ea typeface="Arial" panose="020B0604020202020204"/>
                <a:cs typeface="Arial" panose="020B0604020202020204"/>
                <a:sym typeface="Arial" panose="020B0604020202020204"/>
              </a:rPr>
              <a:t>Universitatea</a:t>
            </a:r>
            <a:r>
              <a:rPr lang="en-US" sz="2000" b="1">
                <a:latin typeface="+mn-lt"/>
                <a:cs typeface="Arial" panose="020B0604020202020204"/>
              </a:rPr>
              <a:t> din </a:t>
            </a:r>
            <a:r>
              <a:rPr lang="en-US" sz="2000" b="1" err="1">
                <a:latin typeface="+mn-lt"/>
                <a:cs typeface="Arial" panose="020B0604020202020204"/>
              </a:rPr>
              <a:t>București</a:t>
            </a:r>
            <a:endParaRPr sz="2000" err="1">
              <a:latin typeface="+mn-lt"/>
              <a:cs typeface="Arial" panose="020B0604020202020204"/>
            </a:endParaRPr>
          </a:p>
        </p:txBody>
      </p:sp>
      <p:pic>
        <p:nvPicPr>
          <p:cNvPr id="8195" name="Google Shape;94;p16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27060" y="83997"/>
            <a:ext cx="883805" cy="838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6" name="Google Shape;95;p16"/>
          <p:cNvSpPr>
            <a:spLocks noChangeArrowheads="1"/>
          </p:cNvSpPr>
          <p:nvPr/>
        </p:nvSpPr>
        <p:spPr bwMode="auto">
          <a:xfrm>
            <a:off x="2322395" y="827715"/>
            <a:ext cx="5540844" cy="44448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10074" rIns="0" bIns="10074" anchor="t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ro-RO" sz="2200" b="1">
                <a:latin typeface="Arial" panose="020B0604020202020204"/>
                <a:cs typeface="Arial" panose="020B0604020202020204"/>
              </a:rPr>
              <a:t>4. Tratarea excepțiilor în C++</a:t>
            </a:r>
          </a:p>
        </p:txBody>
      </p:sp>
      <p:sp>
        <p:nvSpPr>
          <p:cNvPr id="96" name="Google Shape;96;p16"/>
          <p:cNvSpPr/>
          <p:nvPr/>
        </p:nvSpPr>
        <p:spPr>
          <a:xfrm>
            <a:off x="456779" y="1424440"/>
            <a:ext cx="9233572" cy="491203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89991" tIns="44996" rIns="89991" bIns="44996" anchor="t"/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ro-RO" sz="2600" b="1" i="1">
                <a:latin typeface="+mn-lt"/>
                <a:cs typeface="Arial" panose="020B0604020202020204"/>
              </a:rPr>
              <a:t>Observații</a:t>
            </a:r>
            <a:r>
              <a:rPr lang="ro-RO" sz="2600">
                <a:latin typeface="+mn-lt"/>
                <a:cs typeface="Arial" panose="020B0604020202020204"/>
              </a:rPr>
              <a:t>: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ro-RO" sz="2600">
              <a:latin typeface="+mn-lt"/>
            </a:endParaRPr>
          </a:p>
          <a:p>
            <a:pPr marL="456565" indent="-354965">
              <a:spcBef>
                <a:spcPts val="0"/>
              </a:spcBef>
              <a:spcAft>
                <a:spcPts val="0"/>
              </a:spcAft>
              <a:buSzPts val="2000"/>
              <a:buFont typeface="Calibri" panose="020F0502020204030204"/>
              <a:buChar char="-"/>
              <a:defRPr/>
            </a:pPr>
            <a:r>
              <a:rPr lang="ro-RO" sz="2600">
                <a:latin typeface="+mn-lt"/>
                <a:cs typeface="Arial" panose="020B0604020202020204"/>
              </a:rPr>
              <a:t>dac</a:t>
            </a:r>
            <a:r>
              <a:rPr lang="ro-RO" sz="2600">
                <a:latin typeface="Arial" panose="020B0604020202020204"/>
                <a:cs typeface="Arial" panose="020B0604020202020204"/>
              </a:rPr>
              <a:t>ă</a:t>
            </a:r>
            <a:r>
              <a:rPr lang="ro-RO" sz="2600">
                <a:latin typeface="+mn-lt"/>
                <a:cs typeface="Arial" panose="020B0604020202020204"/>
              </a:rPr>
              <a:t> se face </a:t>
            </a:r>
            <a:r>
              <a:rPr lang="ro-RO" sz="2600" err="1">
                <a:latin typeface="+mn-lt"/>
                <a:cs typeface="Arial" panose="020B0604020202020204"/>
              </a:rPr>
              <a:t>throw</a:t>
            </a:r>
            <a:r>
              <a:rPr lang="ro-RO" sz="2600">
                <a:latin typeface="+mn-lt"/>
                <a:cs typeface="Arial" panose="020B0604020202020204"/>
              </a:rPr>
              <a:t> </a:t>
            </a:r>
            <a:r>
              <a:rPr lang="ro-RO" sz="2600" err="1">
                <a:latin typeface="+mn-lt"/>
                <a:cs typeface="Arial" panose="020B0604020202020204"/>
              </a:rPr>
              <a:t>şi</a:t>
            </a:r>
            <a:r>
              <a:rPr lang="ro-RO" sz="2600">
                <a:latin typeface="+mn-lt"/>
                <a:cs typeface="Arial" panose="020B0604020202020204"/>
              </a:rPr>
              <a:t> nu exist</a:t>
            </a:r>
            <a:r>
              <a:rPr lang="ro-RO" sz="2600">
                <a:latin typeface="Arial" panose="020B0604020202020204"/>
                <a:cs typeface="Arial" panose="020B0604020202020204"/>
              </a:rPr>
              <a:t>ă</a:t>
            </a:r>
            <a:r>
              <a:rPr lang="ro-RO" sz="2600">
                <a:latin typeface="+mn-lt"/>
                <a:cs typeface="Arial" panose="020B0604020202020204"/>
              </a:rPr>
              <a:t> un bloc </a:t>
            </a:r>
            <a:r>
              <a:rPr lang="ro-RO" sz="2600" err="1">
                <a:latin typeface="+mn-lt"/>
                <a:cs typeface="Arial" panose="020B0604020202020204"/>
              </a:rPr>
              <a:t>try</a:t>
            </a:r>
            <a:r>
              <a:rPr lang="ro-RO" sz="2600">
                <a:latin typeface="+mn-lt"/>
                <a:cs typeface="Arial" panose="020B0604020202020204"/>
              </a:rPr>
              <a:t> din care a fost aruncat</a:t>
            </a:r>
            <a:r>
              <a:rPr lang="ro-RO" sz="2600">
                <a:latin typeface="Arial" panose="020B0604020202020204"/>
                <a:cs typeface="Arial" panose="020B0604020202020204"/>
              </a:rPr>
              <a:t>ă</a:t>
            </a:r>
            <a:r>
              <a:rPr lang="ro-RO" sz="2600">
                <a:latin typeface="+mn-lt"/>
                <a:cs typeface="Arial" panose="020B0604020202020204"/>
              </a:rPr>
              <a:t> excepția sau o funcție apelat</a:t>
            </a:r>
            <a:r>
              <a:rPr lang="ro-RO" sz="2600">
                <a:latin typeface="Arial" panose="020B0604020202020204"/>
                <a:cs typeface="Arial" panose="020B0604020202020204"/>
              </a:rPr>
              <a:t>ă</a:t>
            </a:r>
            <a:r>
              <a:rPr lang="ro-RO" sz="2600">
                <a:latin typeface="+mn-lt"/>
                <a:cs typeface="Arial" panose="020B0604020202020204"/>
              </a:rPr>
              <a:t> dintr-un bloc </a:t>
            </a:r>
            <a:r>
              <a:rPr lang="ro-RO" sz="2600" err="1">
                <a:latin typeface="+mn-lt"/>
                <a:cs typeface="Arial" panose="020B0604020202020204"/>
              </a:rPr>
              <a:t>try</a:t>
            </a:r>
            <a:r>
              <a:rPr lang="ro-RO" sz="2600">
                <a:latin typeface="+mn-lt"/>
                <a:cs typeface="Arial" panose="020B0604020202020204"/>
              </a:rPr>
              <a:t>: eroare</a:t>
            </a:r>
          </a:p>
          <a:p>
            <a:pPr marL="456565" indent="-354965">
              <a:spcBef>
                <a:spcPts val="0"/>
              </a:spcBef>
              <a:spcAft>
                <a:spcPts val="0"/>
              </a:spcAft>
              <a:buSzPts val="2000"/>
              <a:defRPr/>
            </a:pPr>
            <a:endParaRPr lang="ro-RO" sz="2600">
              <a:latin typeface="+mn-lt"/>
            </a:endParaRPr>
          </a:p>
          <a:p>
            <a:pPr marL="456565" indent="-354965">
              <a:spcBef>
                <a:spcPts val="0"/>
              </a:spcBef>
              <a:spcAft>
                <a:spcPts val="0"/>
              </a:spcAft>
              <a:buSzPts val="2000"/>
              <a:buFont typeface="Calibri" panose="020F0502020204030204"/>
              <a:buChar char="-"/>
              <a:defRPr/>
            </a:pPr>
            <a:r>
              <a:rPr lang="ro-RO" sz="2600">
                <a:latin typeface="+mn-lt"/>
                <a:cs typeface="Arial" panose="020B0604020202020204"/>
              </a:rPr>
              <a:t>dac</a:t>
            </a:r>
            <a:r>
              <a:rPr lang="ro-RO" sz="2600">
                <a:latin typeface="Arial" panose="020B0604020202020204"/>
                <a:cs typeface="Arial" panose="020B0604020202020204"/>
              </a:rPr>
              <a:t>ă</a:t>
            </a:r>
            <a:r>
              <a:rPr lang="ro-RO" sz="2600">
                <a:latin typeface="+mn-lt"/>
                <a:cs typeface="Arial" panose="020B0604020202020204"/>
              </a:rPr>
              <a:t> nu exist</a:t>
            </a:r>
            <a:r>
              <a:rPr lang="ro-RO" sz="2600">
                <a:latin typeface="Arial" panose="020B0604020202020204"/>
                <a:cs typeface="Arial" panose="020B0604020202020204"/>
              </a:rPr>
              <a:t>ă</a:t>
            </a:r>
            <a:r>
              <a:rPr lang="ro-RO" sz="2600">
                <a:latin typeface="+mn-lt"/>
                <a:cs typeface="Arial" panose="020B0604020202020204"/>
              </a:rPr>
              <a:t> un catch care s</a:t>
            </a:r>
            <a:r>
              <a:rPr lang="ro-RO" sz="2600">
                <a:latin typeface="Arial" panose="020B0604020202020204"/>
                <a:cs typeface="Arial" panose="020B0604020202020204"/>
              </a:rPr>
              <a:t>ă</a:t>
            </a:r>
            <a:r>
              <a:rPr lang="ro-RO" sz="2600">
                <a:latin typeface="+mn-lt"/>
                <a:cs typeface="Arial" panose="020B0604020202020204"/>
              </a:rPr>
              <a:t> fie asociat cu </a:t>
            </a:r>
            <a:r>
              <a:rPr lang="ro-RO" sz="2600" err="1">
                <a:latin typeface="+mn-lt"/>
                <a:cs typeface="Arial" panose="020B0604020202020204"/>
              </a:rPr>
              <a:t>throw-ul</a:t>
            </a:r>
            <a:r>
              <a:rPr lang="ro-RO" sz="2600">
                <a:latin typeface="+mn-lt"/>
                <a:cs typeface="Arial" panose="020B0604020202020204"/>
              </a:rPr>
              <a:t> respectiv (tipuri de date egale sau compatibile) atunci programul se termin</a:t>
            </a:r>
            <a:r>
              <a:rPr lang="ro-RO" sz="2600">
                <a:latin typeface="Arial" panose="020B0604020202020204"/>
                <a:cs typeface="Arial" panose="020B0604020202020204"/>
              </a:rPr>
              <a:t>ă</a:t>
            </a:r>
            <a:r>
              <a:rPr lang="ro-RO" sz="2600">
                <a:latin typeface="+mn-lt"/>
                <a:cs typeface="Arial" panose="020B0604020202020204"/>
              </a:rPr>
              <a:t> prin terminate()</a:t>
            </a:r>
          </a:p>
          <a:p>
            <a:pPr marL="456565" indent="-354965">
              <a:spcBef>
                <a:spcPts val="0"/>
              </a:spcBef>
              <a:spcAft>
                <a:spcPts val="0"/>
              </a:spcAft>
              <a:buSzPts val="2000"/>
              <a:defRPr/>
            </a:pPr>
            <a:endParaRPr lang="ro-RO" sz="2600">
              <a:latin typeface="+mn-lt"/>
            </a:endParaRPr>
          </a:p>
          <a:p>
            <a:pPr marL="456565" indent="-354965">
              <a:spcBef>
                <a:spcPts val="0"/>
              </a:spcBef>
              <a:spcAft>
                <a:spcPts val="0"/>
              </a:spcAft>
              <a:buSzPts val="2000"/>
              <a:buFont typeface="Calibri" panose="020F0502020204030204"/>
              <a:buChar char="-"/>
              <a:defRPr/>
            </a:pPr>
            <a:r>
              <a:rPr lang="ro-RO" sz="2600">
                <a:latin typeface="+mn-lt"/>
                <a:cs typeface="Arial" panose="020B0604020202020204"/>
              </a:rPr>
              <a:t>terminate() poate s</a:t>
            </a:r>
            <a:r>
              <a:rPr lang="ro-RO" sz="2600">
                <a:latin typeface="Arial" panose="020B0604020202020204"/>
                <a:cs typeface="Arial" panose="020B0604020202020204"/>
              </a:rPr>
              <a:t>ă</a:t>
            </a:r>
            <a:r>
              <a:rPr lang="ro-RO" sz="2600">
                <a:latin typeface="+mn-lt"/>
                <a:cs typeface="Arial" panose="020B0604020202020204"/>
              </a:rPr>
              <a:t> fie redefinit</a:t>
            </a:r>
            <a:r>
              <a:rPr lang="ro-RO" sz="2600">
                <a:latin typeface="Arial" panose="020B0604020202020204"/>
                <a:cs typeface="Arial" panose="020B0604020202020204"/>
              </a:rPr>
              <a:t>ă</a:t>
            </a:r>
            <a:r>
              <a:rPr lang="ro-RO" sz="2600">
                <a:latin typeface="+mn-lt"/>
                <a:cs typeface="Arial" panose="020B0604020202020204"/>
              </a:rPr>
              <a:t> s</a:t>
            </a:r>
            <a:r>
              <a:rPr lang="ro-RO" sz="2600">
                <a:latin typeface="Arial" panose="020B0604020202020204"/>
                <a:cs typeface="Arial" panose="020B0604020202020204"/>
              </a:rPr>
              <a:t>ă</a:t>
            </a:r>
            <a:r>
              <a:rPr lang="ro-RO" sz="2600">
                <a:latin typeface="+mn-lt"/>
                <a:cs typeface="Arial" panose="020B0604020202020204"/>
              </a:rPr>
              <a:t> fac</a:t>
            </a:r>
            <a:r>
              <a:rPr lang="ro-RO" sz="2600">
                <a:latin typeface="Arial" panose="020B0604020202020204"/>
                <a:cs typeface="Arial" panose="020B0604020202020204"/>
              </a:rPr>
              <a:t>ă</a:t>
            </a:r>
            <a:r>
              <a:rPr lang="ro-RO" sz="2600">
                <a:latin typeface="+mn-lt"/>
                <a:cs typeface="Arial" panose="020B0604020202020204"/>
              </a:rPr>
              <a:t> altceva</a:t>
            </a: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defRPr/>
            </a:pPr>
            <a:endParaRPr lang="ro-RO" sz="2600">
              <a:latin typeface="+mn-lt"/>
            </a:endParaRPr>
          </a:p>
          <a:p>
            <a:pPr marL="457200" indent="-457200">
              <a:spcBef>
                <a:spcPts val="0"/>
              </a:spcBef>
              <a:spcAft>
                <a:spcPts val="0"/>
              </a:spcAft>
              <a:buFont typeface="Calibri" panose="020F0502020204030204"/>
              <a:buChar char="-"/>
              <a:defRPr/>
            </a:pPr>
            <a:r>
              <a:rPr lang="ro-RO" sz="2600">
                <a:latin typeface="+mn-lt"/>
                <a:cs typeface="Arial" panose="020B0604020202020204"/>
              </a:rPr>
              <a:t>Nu se recomandă folosirea excepțiilor dacă locul unde are loc eroarea este foarte apropiat de catch-</a:t>
            </a:r>
            <a:r>
              <a:rPr lang="ro-RO" sz="2600" err="1">
                <a:latin typeface="+mn-lt"/>
                <a:cs typeface="Arial" panose="020B0604020202020204"/>
              </a:rPr>
              <a:t>ul</a:t>
            </a:r>
            <a:r>
              <a:rPr lang="ro-RO" sz="2600">
                <a:latin typeface="+mn-lt"/>
                <a:cs typeface="Arial" panose="020B0604020202020204"/>
              </a:rPr>
              <a:t> asociat</a:t>
            </a:r>
            <a:endParaRPr lang="ro-RO" sz="2600">
              <a:latin typeface="+mn-lt"/>
            </a:endParaRPr>
          </a:p>
          <a:p>
            <a:pPr marL="914400" lvl="1" indent="-457200">
              <a:spcBef>
                <a:spcPts val="0"/>
              </a:spcBef>
              <a:spcAft>
                <a:spcPts val="0"/>
              </a:spcAft>
              <a:buFont typeface="Calibri" panose="020F0502020204030204"/>
              <a:buChar char="-"/>
              <a:defRPr/>
            </a:pPr>
            <a:r>
              <a:rPr lang="ro-RO" sz="2600">
                <a:latin typeface="+mn-lt"/>
                <a:cs typeface="Arial" panose="020B0604020202020204"/>
              </a:rPr>
              <a:t>Mai simplu și mai clar folosind coduri de eroare</a:t>
            </a:r>
            <a:endParaRPr lang="ro-RO" sz="2600">
              <a:latin typeface="+mn-lt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Google Shape;119;p18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27061" y="83998"/>
            <a:ext cx="883805" cy="838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Google Shape;120;p18"/>
          <p:cNvSpPr>
            <a:spLocks noChangeArrowheads="1"/>
          </p:cNvSpPr>
          <p:nvPr/>
        </p:nvSpPr>
        <p:spPr bwMode="auto">
          <a:xfrm>
            <a:off x="2322396" y="827717"/>
            <a:ext cx="5540844" cy="44448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10073" rIns="0" bIns="10073" anchor="t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2200" b="1">
                <a:latin typeface="Arial" panose="020B0604020202020204"/>
                <a:cs typeface="Arial" panose="020B0604020202020204"/>
              </a:rPr>
              <a:t>4. </a:t>
            </a:r>
            <a:r>
              <a:rPr lang="ro-RO" sz="2200" b="1">
                <a:latin typeface="Arial" panose="020B0604020202020204"/>
                <a:cs typeface="Arial" panose="020B0604020202020204"/>
              </a:rPr>
              <a:t>Tratarea excepțiilor în C++</a:t>
            </a:r>
          </a:p>
        </p:txBody>
      </p:sp>
      <p:sp>
        <p:nvSpPr>
          <p:cNvPr id="7" name="Google Shape;105;p17"/>
          <p:cNvSpPr/>
          <p:nvPr/>
        </p:nvSpPr>
        <p:spPr>
          <a:xfrm>
            <a:off x="84007" y="83996"/>
            <a:ext cx="5038563" cy="657972"/>
          </a:xfrm>
          <a:prstGeom prst="rect">
            <a:avLst/>
          </a:prstGeom>
          <a:noFill/>
          <a:ln>
            <a:noFill/>
          </a:ln>
        </p:spPr>
        <p:txBody>
          <a:bodyPr spcFirstLastPara="1" lIns="100780" tIns="50389" rIns="100780" bIns="50389" anchor="t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err="1">
                <a:latin typeface="+mn-lt"/>
                <a:ea typeface="Arial" panose="020B0604020202020204"/>
                <a:cs typeface="Arial" panose="020B0604020202020204"/>
                <a:sym typeface="Arial" panose="020B0604020202020204"/>
              </a:rPr>
              <a:t>Facultatea</a:t>
            </a:r>
            <a:r>
              <a:rPr lang="en-US" sz="2000" b="1">
                <a:latin typeface="+mn-lt"/>
                <a:ea typeface="Arial" panose="020B0604020202020204"/>
                <a:cs typeface="Arial" panose="020B0604020202020204"/>
                <a:sym typeface="Arial" panose="020B0604020202020204"/>
              </a:rPr>
              <a:t> de </a:t>
            </a:r>
            <a:r>
              <a:rPr lang="en-US" sz="2000" b="1" err="1">
                <a:latin typeface="+mn-lt"/>
                <a:ea typeface="Arial" panose="020B0604020202020204"/>
                <a:cs typeface="Arial" panose="020B0604020202020204"/>
                <a:sym typeface="Arial" panose="020B0604020202020204"/>
              </a:rPr>
              <a:t>Matematică</a:t>
            </a:r>
            <a:r>
              <a:rPr lang="en-US" sz="2000" b="1">
                <a:latin typeface="+mn-lt"/>
                <a:ea typeface="Arial" panose="020B0604020202020204"/>
                <a:cs typeface="Arial" panose="020B0604020202020204"/>
                <a:sym typeface="Arial" panose="020B0604020202020204"/>
              </a:rPr>
              <a:t> </a:t>
            </a:r>
            <a:r>
              <a:rPr lang="en-US" sz="2000" b="1" err="1">
                <a:latin typeface="+mn-lt"/>
                <a:ea typeface="Arial" panose="020B0604020202020204"/>
                <a:cs typeface="Arial" panose="020B0604020202020204"/>
                <a:sym typeface="Arial" panose="020B0604020202020204"/>
              </a:rPr>
              <a:t>și</a:t>
            </a:r>
            <a:r>
              <a:rPr lang="en-US" sz="2000" b="1">
                <a:latin typeface="+mn-lt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2000" b="1" err="1">
                <a:latin typeface="+mn-lt"/>
                <a:ea typeface="Arial" panose="020B0604020202020204"/>
                <a:cs typeface="Arial" panose="020B0604020202020204"/>
                <a:sym typeface="Arial" panose="020B0604020202020204"/>
              </a:rPr>
              <a:t>Informatică</a:t>
            </a:r>
            <a:endParaRPr lang="en-US" sz="2000" err="1">
              <a:latin typeface="+mn-lt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err="1">
                <a:latin typeface="+mn-lt"/>
                <a:cs typeface="Arial" panose="020B0604020202020204"/>
              </a:rPr>
              <a:t>Universitatea</a:t>
            </a:r>
            <a:r>
              <a:rPr lang="en-US" sz="2000" b="1">
                <a:latin typeface="+mn-lt"/>
                <a:cs typeface="Arial" panose="020B0604020202020204"/>
              </a:rPr>
              <a:t> din </a:t>
            </a:r>
            <a:r>
              <a:rPr lang="en-US" sz="2000" b="1" err="1">
                <a:latin typeface="+mn-lt"/>
                <a:cs typeface="Arial" panose="020B0604020202020204"/>
              </a:rPr>
              <a:t>București</a:t>
            </a:r>
            <a:endParaRPr sz="2000" err="1">
              <a:latin typeface="+mn-lt"/>
              <a:cs typeface="Arial" panose="020B0604020202020204"/>
            </a:endParaRPr>
          </a:p>
        </p:txBody>
      </p:sp>
      <p:sp>
        <p:nvSpPr>
          <p:cNvPr id="9222" name="Rectangle 7"/>
          <p:cNvSpPr>
            <a:spLocks noChangeArrowheads="1"/>
          </p:cNvSpPr>
          <p:nvPr/>
        </p:nvSpPr>
        <p:spPr bwMode="auto">
          <a:xfrm>
            <a:off x="163513" y="1265238"/>
            <a:ext cx="9525000" cy="10250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100783" tIns="50392" rIns="100783" bIns="50392" anchor="t">
            <a:spAutoFit/>
          </a:bodyPr>
          <a:lstStyle/>
          <a:p>
            <a:r>
              <a:rPr lang="en-US" sz="2000" b="1" i="1" err="1">
                <a:latin typeface="Arial" panose="020B0604020202020204"/>
                <a:cs typeface="Arial" panose="020B0604020202020204"/>
              </a:rPr>
              <a:t>Toate</a:t>
            </a:r>
            <a:r>
              <a:rPr lang="en-US" sz="2000" b="1" i="1">
                <a:latin typeface="Arial" panose="020B0604020202020204"/>
                <a:cs typeface="Arial" panose="020B0604020202020204"/>
              </a:rPr>
              <a:t> </a:t>
            </a:r>
            <a:r>
              <a:rPr lang="en-US" sz="2000" b="1" i="1">
                <a:latin typeface="Arial" panose="020B0604020202020204"/>
                <a:cs typeface="Arial" panose="020B0604020202020204"/>
                <a:hlinkClick r:id="rId4"/>
              </a:rPr>
              <a:t>excepțiile standard</a:t>
            </a:r>
            <a:r>
              <a:rPr lang="en-US" sz="2000" b="1" i="1">
                <a:latin typeface="Arial" panose="020B0604020202020204"/>
                <a:cs typeface="Arial" panose="020B0604020202020204"/>
              </a:rPr>
              <a:t> </a:t>
            </a:r>
            <a:r>
              <a:rPr lang="en-US" sz="2000" b="1" i="1" err="1">
                <a:latin typeface="Arial" panose="020B0604020202020204"/>
                <a:cs typeface="Arial" panose="020B0604020202020204"/>
              </a:rPr>
              <a:t>moștenesc</a:t>
            </a:r>
            <a:r>
              <a:rPr lang="en-US" sz="2000" b="1" i="1">
                <a:latin typeface="Arial" panose="020B0604020202020204"/>
                <a:cs typeface="Arial" panose="020B0604020202020204"/>
              </a:rPr>
              <a:t> din std::exception</a:t>
            </a:r>
          </a:p>
          <a:p>
            <a:endParaRPr lang="en-US" sz="2000" b="1" i="1">
              <a:latin typeface="Arial" panose="020B0604020202020204"/>
              <a:cs typeface="Arial" panose="020B0604020202020204"/>
            </a:endParaRPr>
          </a:p>
          <a:p>
            <a:r>
              <a:rPr lang="en-US" sz="2000">
                <a:latin typeface="Arial" panose="020B0604020202020204"/>
                <a:cs typeface="Arial" panose="020B0604020202020204"/>
              </a:rPr>
              <a:t>Multe </a:t>
            </a:r>
            <a:r>
              <a:rPr lang="en-US" sz="2000" err="1">
                <a:latin typeface="Arial" panose="020B0604020202020204"/>
                <a:cs typeface="Arial" panose="020B0604020202020204"/>
              </a:rPr>
              <a:t>dintre</a:t>
            </a:r>
            <a:r>
              <a:rPr lang="en-US" sz="2000">
                <a:latin typeface="Arial" panose="020B0604020202020204"/>
                <a:cs typeface="Arial" panose="020B0604020202020204"/>
              </a:rPr>
              <a:t> </a:t>
            </a:r>
            <a:r>
              <a:rPr lang="en-US" sz="2000" err="1">
                <a:latin typeface="Arial" panose="020B0604020202020204"/>
                <a:cs typeface="Arial" panose="020B0604020202020204"/>
              </a:rPr>
              <a:t>ele</a:t>
            </a:r>
            <a:r>
              <a:rPr lang="en-US" sz="2000">
                <a:latin typeface="Arial" panose="020B0604020202020204"/>
                <a:cs typeface="Arial" panose="020B0604020202020204"/>
              </a:rPr>
              <a:t> sunt </a:t>
            </a:r>
            <a:r>
              <a:rPr lang="en-US" sz="2000" err="1">
                <a:latin typeface="Arial" panose="020B0604020202020204"/>
                <a:cs typeface="Arial" panose="020B0604020202020204"/>
              </a:rPr>
              <a:t>în</a:t>
            </a:r>
            <a:r>
              <a:rPr lang="en-US" sz="2000">
                <a:latin typeface="Arial" panose="020B0604020202020204"/>
                <a:cs typeface="Arial" panose="020B0604020202020204"/>
              </a:rPr>
              <a:t> </a:t>
            </a:r>
            <a:r>
              <a:rPr lang="en-US" sz="2000" err="1">
                <a:latin typeface="Arial" panose="020B0604020202020204"/>
                <a:cs typeface="Arial" panose="020B0604020202020204"/>
              </a:rPr>
              <a:t>headerele</a:t>
            </a:r>
            <a:r>
              <a:rPr lang="en-US" sz="2000">
                <a:latin typeface="Arial" panose="020B0604020202020204"/>
                <a:cs typeface="Arial" panose="020B0604020202020204"/>
              </a:rPr>
              <a:t> &lt;exception&gt; </a:t>
            </a:r>
            <a:r>
              <a:rPr lang="en-US" sz="2000" err="1">
                <a:latin typeface="Arial" panose="020B0604020202020204"/>
                <a:cs typeface="Arial" panose="020B0604020202020204"/>
              </a:rPr>
              <a:t>sau</a:t>
            </a:r>
            <a:r>
              <a:rPr lang="en-US" sz="2000">
                <a:latin typeface="Arial" panose="020B0604020202020204"/>
                <a:cs typeface="Arial" panose="020B0604020202020204"/>
              </a:rPr>
              <a:t> &lt;</a:t>
            </a:r>
            <a:r>
              <a:rPr lang="en-US" sz="2000" err="1">
                <a:latin typeface="Arial" panose="020B0604020202020204"/>
                <a:cs typeface="Arial" panose="020B0604020202020204"/>
              </a:rPr>
              <a:t>stdexcept</a:t>
            </a:r>
            <a:r>
              <a:rPr lang="en-US" sz="2000">
                <a:latin typeface="Arial" panose="020B0604020202020204"/>
                <a:cs typeface="Arial" panose="020B0604020202020204"/>
              </a:rPr>
              <a:t>&gt;</a:t>
            </a:r>
            <a:endParaRPr lang="en-US" sz="2000" err="1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4" name="Picture 3" descr="A screen shot of a computer program&#10;&#10;Description automatically generated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5865" y="2375999"/>
            <a:ext cx="4196435" cy="4868065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Google Shape;215;p26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27060" y="83997"/>
            <a:ext cx="883805" cy="838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3" name="Google Shape;216;p26"/>
          <p:cNvSpPr>
            <a:spLocks noChangeArrowheads="1"/>
          </p:cNvSpPr>
          <p:nvPr/>
        </p:nvSpPr>
        <p:spPr bwMode="auto">
          <a:xfrm>
            <a:off x="2322395" y="827715"/>
            <a:ext cx="5540844" cy="44448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10074" rIns="0" bIns="10074" anchor="t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ro-RO" sz="2200" b="1">
                <a:latin typeface="Arial" panose="020B0604020202020204"/>
                <a:cs typeface="Arial" panose="020B0604020202020204"/>
              </a:rPr>
              <a:t>4. Tratarea excepțiilor în C++</a:t>
            </a:r>
          </a:p>
        </p:txBody>
      </p:sp>
      <p:sp>
        <p:nvSpPr>
          <p:cNvPr id="217" name="Google Shape;217;p26"/>
          <p:cNvSpPr/>
          <p:nvPr/>
        </p:nvSpPr>
        <p:spPr>
          <a:xfrm>
            <a:off x="456779" y="1259946"/>
            <a:ext cx="9296576" cy="210341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89991" tIns="44996" rIns="89991" bIns="44996"/>
          <a:lstStyle/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ro-RO" sz="2600">
                <a:latin typeface="+mn-lt"/>
              </a:rPr>
              <a:t>aruncarea de erori din clase de baz</a:t>
            </a:r>
            <a:r>
              <a:rPr lang="ro-RO" sz="2600"/>
              <a:t>ă</a:t>
            </a:r>
            <a:r>
              <a:rPr lang="ro-RO" sz="2600">
                <a:latin typeface="+mn-lt"/>
              </a:rPr>
              <a:t> şi derivate</a:t>
            </a:r>
          </a:p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ro-RO" sz="2600">
                <a:latin typeface="+mn-lt"/>
              </a:rPr>
              <a:t>un catch pentru tipul de baz</a:t>
            </a:r>
            <a:r>
              <a:rPr lang="ro-RO" sz="2600"/>
              <a:t>ă</a:t>
            </a:r>
            <a:r>
              <a:rPr lang="ro-RO" sz="2600">
                <a:latin typeface="+mn-lt"/>
              </a:rPr>
              <a:t> va fi executat pentru un obiect aruncat de tipul derivat</a:t>
            </a:r>
          </a:p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ro-RO" sz="2600">
                <a:latin typeface="+mn-lt"/>
              </a:rPr>
              <a:t>s</a:t>
            </a:r>
            <a:r>
              <a:rPr lang="ro-RO" sz="2600"/>
              <a:t>ă</a:t>
            </a:r>
            <a:r>
              <a:rPr lang="ro-RO" sz="2600">
                <a:latin typeface="+mn-lt"/>
              </a:rPr>
              <a:t> se pună catch-ul pe tipul derivat primul şi apoi catchul pe tipul de baz</a:t>
            </a:r>
            <a:r>
              <a:rPr lang="ro-RO" sz="2600"/>
              <a:t>ă</a:t>
            </a:r>
            <a:endParaRPr lang="ro-RO" sz="2600">
              <a:latin typeface="+mn-lt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ro-RO" sz="2600">
              <a:latin typeface="+mn-lt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ro-RO" sz="2600">
              <a:latin typeface="+mn-lt"/>
            </a:endParaRPr>
          </a:p>
        </p:txBody>
      </p:sp>
      <p:sp>
        <p:nvSpPr>
          <p:cNvPr id="7" name="Google Shape;105;p17"/>
          <p:cNvSpPr/>
          <p:nvPr/>
        </p:nvSpPr>
        <p:spPr>
          <a:xfrm>
            <a:off x="84006" y="83996"/>
            <a:ext cx="5038563" cy="657972"/>
          </a:xfrm>
          <a:prstGeom prst="rect">
            <a:avLst/>
          </a:prstGeom>
          <a:noFill/>
          <a:ln>
            <a:noFill/>
          </a:ln>
        </p:spPr>
        <p:txBody>
          <a:bodyPr spcFirstLastPara="1" lIns="100790" tIns="50395" rIns="100790" bIns="50395" anchor="t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err="1">
                <a:latin typeface="+mn-lt"/>
                <a:ea typeface="Arial" panose="020B0604020202020204"/>
                <a:cs typeface="Arial" panose="020B0604020202020204"/>
                <a:sym typeface="Arial" panose="020B0604020202020204"/>
              </a:rPr>
              <a:t>Facultatea</a:t>
            </a:r>
            <a:r>
              <a:rPr lang="en-US" sz="2000" b="1">
                <a:latin typeface="+mn-lt"/>
                <a:ea typeface="Arial" panose="020B0604020202020204"/>
                <a:cs typeface="Arial" panose="020B0604020202020204"/>
                <a:sym typeface="Arial" panose="020B0604020202020204"/>
              </a:rPr>
              <a:t> de </a:t>
            </a:r>
            <a:r>
              <a:rPr lang="en-US" sz="2000" b="1" err="1">
                <a:latin typeface="+mn-lt"/>
                <a:ea typeface="Arial" panose="020B0604020202020204"/>
                <a:cs typeface="Arial" panose="020B0604020202020204"/>
                <a:sym typeface="Arial" panose="020B0604020202020204"/>
              </a:rPr>
              <a:t>Matematică</a:t>
            </a:r>
            <a:r>
              <a:rPr lang="en-US" sz="2000" b="1">
                <a:latin typeface="+mn-lt"/>
                <a:ea typeface="Arial" panose="020B0604020202020204"/>
                <a:cs typeface="Arial" panose="020B0604020202020204"/>
                <a:sym typeface="Arial" panose="020B0604020202020204"/>
              </a:rPr>
              <a:t> </a:t>
            </a:r>
            <a:r>
              <a:rPr lang="en-US" sz="2000" b="1" err="1">
                <a:latin typeface="+mn-lt"/>
                <a:ea typeface="Arial" panose="020B0604020202020204"/>
                <a:cs typeface="Arial" panose="020B0604020202020204"/>
                <a:sym typeface="Arial" panose="020B0604020202020204"/>
              </a:rPr>
              <a:t>și</a:t>
            </a:r>
            <a:r>
              <a:rPr lang="en-US" sz="2000" b="1">
                <a:latin typeface="+mn-lt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2000" b="1" err="1">
                <a:latin typeface="+mn-lt"/>
                <a:ea typeface="Arial" panose="020B0604020202020204"/>
                <a:cs typeface="Arial" panose="020B0604020202020204"/>
                <a:sym typeface="Arial" panose="020B0604020202020204"/>
              </a:rPr>
              <a:t>Informatică</a:t>
            </a:r>
            <a:endParaRPr lang="en-US" sz="2000" err="1">
              <a:latin typeface="+mn-lt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err="1">
                <a:latin typeface="+mn-lt"/>
                <a:ea typeface="Arial" panose="020B0604020202020204"/>
                <a:cs typeface="Arial" panose="020B0604020202020204"/>
                <a:sym typeface="Arial" panose="020B0604020202020204"/>
              </a:rPr>
              <a:t>Universitatea</a:t>
            </a:r>
            <a:r>
              <a:rPr lang="en-US" sz="2000" b="1">
                <a:latin typeface="+mn-lt"/>
                <a:cs typeface="Arial" panose="020B0604020202020204"/>
              </a:rPr>
              <a:t> din </a:t>
            </a:r>
            <a:r>
              <a:rPr lang="en-US" sz="2000" b="1" err="1">
                <a:latin typeface="+mn-lt"/>
                <a:cs typeface="Arial" panose="020B0604020202020204"/>
              </a:rPr>
              <a:t>București</a:t>
            </a:r>
            <a:endParaRPr sz="2000" err="1">
              <a:latin typeface="+mn-lt"/>
              <a:cs typeface="Arial" panose="020B0604020202020204"/>
            </a:endParaRPr>
          </a:p>
        </p:txBody>
      </p:sp>
      <p:grpSp>
        <p:nvGrpSpPr>
          <p:cNvPr id="15366" name="Group 8"/>
          <p:cNvGrpSpPr/>
          <p:nvPr/>
        </p:nvGrpSpPr>
        <p:grpSpPr bwMode="auto">
          <a:xfrm>
            <a:off x="3192198" y="3370435"/>
            <a:ext cx="6636411" cy="3816430"/>
            <a:chOff x="2895600" y="3057573"/>
            <a:chExt cx="5715000" cy="3461705"/>
          </a:xfrm>
        </p:grpSpPr>
        <p:sp>
          <p:nvSpPr>
            <p:cNvPr id="253953" name="Rectangle 1"/>
            <p:cNvSpPr>
              <a:spLocks noChangeArrowheads="1"/>
            </p:cNvSpPr>
            <p:nvPr/>
          </p:nvSpPr>
          <p:spPr bwMode="auto">
            <a:xfrm>
              <a:off x="2895600" y="3057573"/>
              <a:ext cx="5715000" cy="3461705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miter lim="800000"/>
            </a:ln>
            <a:effectLst/>
          </p:spPr>
          <p:txBody>
            <a:bodyPr lIns="91440" tIns="45720" rIns="91440" bIns="45720" anchor="ctr">
              <a:spAutoFit/>
            </a:bodyPr>
            <a:lstStyle/>
            <a:p>
              <a:pPr>
                <a:tabLst>
                  <a:tab pos="640080" algn="l"/>
                  <a:tab pos="1282065" algn="l"/>
                  <a:tab pos="1922780" algn="l"/>
                  <a:tab pos="2564765" algn="l"/>
                  <a:tab pos="3205480" algn="l"/>
                  <a:tab pos="3846195" algn="l"/>
                  <a:tab pos="4488180" algn="l"/>
                  <a:tab pos="5128895" algn="l"/>
                  <a:tab pos="5770880" algn="l"/>
                  <a:tab pos="6411595" algn="l"/>
                  <a:tab pos="7051675" algn="l"/>
                  <a:tab pos="7694295" algn="l"/>
                  <a:tab pos="8334375" algn="l"/>
                  <a:tab pos="8976360" algn="l"/>
                  <a:tab pos="9617075" algn="l"/>
                  <a:tab pos="10257790" algn="l"/>
                </a:tabLst>
                <a:defRPr/>
              </a:pPr>
              <a:r>
                <a:rPr lang="en-US" sz="2200" b="1">
                  <a:solidFill>
                    <a:srgbClr val="800000"/>
                  </a:solidFill>
                  <a:latin typeface="+mn-lt"/>
                  <a:ea typeface="Times New Roman" panose="02020603050405020304" pitchFamily="18" charset="0"/>
                  <a:cs typeface="Courier New" panose="02070309020205020404"/>
                </a:rPr>
                <a:t>class</a:t>
              </a:r>
              <a:r>
                <a:rPr lang="en-US" sz="2200">
                  <a:latin typeface="+mn-lt"/>
                  <a:ea typeface="Times New Roman" panose="02020603050405020304" pitchFamily="18" charset="0"/>
                  <a:cs typeface="Courier New" panose="02070309020205020404"/>
                </a:rPr>
                <a:t> B </a:t>
              </a:r>
              <a:r>
                <a:rPr lang="en-US" sz="2200">
                  <a:solidFill>
                    <a:srgbClr val="800080"/>
                  </a:solidFill>
                  <a:latin typeface="+mn-lt"/>
                  <a:ea typeface="Times New Roman" panose="02020603050405020304" pitchFamily="18" charset="0"/>
                  <a:cs typeface="Courier New" panose="02070309020205020404"/>
                </a:rPr>
                <a:t>{</a:t>
              </a:r>
              <a:r>
                <a:rPr lang="en-US" sz="2200">
                  <a:latin typeface="+mn-lt"/>
                  <a:ea typeface="Times New Roman" panose="02020603050405020304" pitchFamily="18" charset="0"/>
                  <a:cs typeface="Courier New" panose="02070309020205020404"/>
                </a:rPr>
                <a:t> </a:t>
              </a:r>
              <a:r>
                <a:rPr lang="en-US" sz="2200">
                  <a:solidFill>
                    <a:srgbClr val="800080"/>
                  </a:solidFill>
                  <a:latin typeface="+mn-lt"/>
                  <a:ea typeface="Times New Roman" panose="02020603050405020304" pitchFamily="18" charset="0"/>
                  <a:cs typeface="Courier New" panose="02070309020205020404"/>
                </a:rPr>
                <a:t>};</a:t>
              </a:r>
              <a:endParaRPr lang="en-US" sz="2200">
                <a:latin typeface="+mn-lt"/>
                <a:cs typeface="Courier New" panose="02070309020205020404"/>
              </a:endParaRPr>
            </a:p>
            <a:p>
              <a:pPr>
                <a:tabLst>
                  <a:tab pos="640080" algn="l"/>
                  <a:tab pos="1282065" algn="l"/>
                  <a:tab pos="1922780" algn="l"/>
                  <a:tab pos="2564765" algn="l"/>
                  <a:tab pos="3205480" algn="l"/>
                  <a:tab pos="3846195" algn="l"/>
                  <a:tab pos="4488180" algn="l"/>
                  <a:tab pos="5128895" algn="l"/>
                  <a:tab pos="5770880" algn="l"/>
                  <a:tab pos="6411595" algn="l"/>
                  <a:tab pos="7051675" algn="l"/>
                  <a:tab pos="7694295" algn="l"/>
                  <a:tab pos="8334375" algn="l"/>
                  <a:tab pos="8976360" algn="l"/>
                  <a:tab pos="9617075" algn="l"/>
                  <a:tab pos="10257790" algn="l"/>
                </a:tabLst>
                <a:defRPr/>
              </a:pPr>
              <a:r>
                <a:rPr lang="en-US" sz="2200" b="1">
                  <a:solidFill>
                    <a:srgbClr val="800000"/>
                  </a:solidFill>
                  <a:latin typeface="+mn-lt"/>
                  <a:ea typeface="Times New Roman" panose="02020603050405020304" pitchFamily="18" charset="0"/>
                  <a:cs typeface="Courier New" panose="02070309020205020404"/>
                </a:rPr>
                <a:t>class</a:t>
              </a:r>
              <a:r>
                <a:rPr lang="en-US" sz="2200">
                  <a:latin typeface="+mn-lt"/>
                  <a:ea typeface="Times New Roman" panose="02020603050405020304" pitchFamily="18" charset="0"/>
                  <a:cs typeface="Courier New" panose="02070309020205020404"/>
                </a:rPr>
                <a:t> D</a:t>
              </a:r>
              <a:r>
                <a:rPr lang="en-US" sz="2200">
                  <a:solidFill>
                    <a:srgbClr val="800080"/>
                  </a:solidFill>
                  <a:latin typeface="+mn-lt"/>
                  <a:ea typeface="Times New Roman" panose="02020603050405020304" pitchFamily="18" charset="0"/>
                  <a:cs typeface="Courier New" panose="02070309020205020404"/>
                </a:rPr>
                <a:t>:</a:t>
              </a:r>
              <a:r>
                <a:rPr lang="en-US" sz="2200">
                  <a:latin typeface="+mn-lt"/>
                  <a:ea typeface="Times New Roman" panose="02020603050405020304" pitchFamily="18" charset="0"/>
                  <a:cs typeface="Courier New" panose="02070309020205020404"/>
                </a:rPr>
                <a:t> </a:t>
              </a:r>
              <a:r>
                <a:rPr lang="en-US" sz="2200" b="1">
                  <a:solidFill>
                    <a:srgbClr val="800000"/>
                  </a:solidFill>
                  <a:latin typeface="+mn-lt"/>
                  <a:ea typeface="Times New Roman" panose="02020603050405020304" pitchFamily="18" charset="0"/>
                  <a:cs typeface="Courier New" panose="02070309020205020404"/>
                </a:rPr>
                <a:t>public</a:t>
              </a:r>
              <a:r>
                <a:rPr lang="en-US" sz="2200">
                  <a:latin typeface="+mn-lt"/>
                  <a:ea typeface="Times New Roman" panose="02020603050405020304" pitchFamily="18" charset="0"/>
                  <a:cs typeface="Courier New" panose="02070309020205020404"/>
                </a:rPr>
                <a:t> B </a:t>
              </a:r>
              <a:r>
                <a:rPr lang="en-US" sz="2200">
                  <a:solidFill>
                    <a:srgbClr val="800080"/>
                  </a:solidFill>
                  <a:latin typeface="+mn-lt"/>
                  <a:ea typeface="Times New Roman" panose="02020603050405020304" pitchFamily="18" charset="0"/>
                  <a:cs typeface="Courier New" panose="02070309020205020404"/>
                </a:rPr>
                <a:t>{</a:t>
              </a:r>
              <a:r>
                <a:rPr lang="en-US" sz="2200">
                  <a:latin typeface="+mn-lt"/>
                  <a:ea typeface="Times New Roman" panose="02020603050405020304" pitchFamily="18" charset="0"/>
                  <a:cs typeface="Courier New" panose="02070309020205020404"/>
                </a:rPr>
                <a:t> </a:t>
              </a:r>
              <a:r>
                <a:rPr lang="en-US" sz="2200">
                  <a:solidFill>
                    <a:srgbClr val="800080"/>
                  </a:solidFill>
                  <a:latin typeface="+mn-lt"/>
                  <a:ea typeface="Times New Roman" panose="02020603050405020304" pitchFamily="18" charset="0"/>
                  <a:cs typeface="Courier New" panose="02070309020205020404"/>
                </a:rPr>
                <a:t>};</a:t>
              </a:r>
              <a:endParaRPr lang="en-US" sz="2200">
                <a:latin typeface="+mn-lt"/>
                <a:cs typeface="Courier New" panose="02070309020205020404"/>
              </a:endParaRPr>
            </a:p>
            <a:p>
              <a:pPr>
                <a:tabLst>
                  <a:tab pos="640080" algn="l"/>
                  <a:tab pos="1282065" algn="l"/>
                  <a:tab pos="1922780" algn="l"/>
                  <a:tab pos="2564765" algn="l"/>
                  <a:tab pos="3205480" algn="l"/>
                  <a:tab pos="3846195" algn="l"/>
                  <a:tab pos="4488180" algn="l"/>
                  <a:tab pos="5128895" algn="l"/>
                  <a:tab pos="5770880" algn="l"/>
                  <a:tab pos="6411595" algn="l"/>
                  <a:tab pos="7051675" algn="l"/>
                  <a:tab pos="7694295" algn="l"/>
                  <a:tab pos="8334375" algn="l"/>
                  <a:tab pos="8976360" algn="l"/>
                  <a:tab pos="9617075" algn="l"/>
                  <a:tab pos="10257790" algn="l"/>
                </a:tabLst>
                <a:defRPr/>
              </a:pPr>
              <a:r>
                <a:rPr lang="en-US" sz="2200" b="1">
                  <a:solidFill>
                    <a:srgbClr val="800000"/>
                  </a:solidFill>
                  <a:latin typeface="+mn-lt"/>
                  <a:ea typeface="Times New Roman" panose="02020603050405020304" pitchFamily="18" charset="0"/>
                  <a:cs typeface="Courier New" panose="02070309020205020404"/>
                </a:rPr>
                <a:t>int</a:t>
              </a:r>
              <a:r>
                <a:rPr lang="en-US" sz="2200">
                  <a:latin typeface="+mn-lt"/>
                  <a:ea typeface="Times New Roman" panose="02020603050405020304" pitchFamily="18" charset="0"/>
                  <a:cs typeface="Courier New" panose="02070309020205020404"/>
                </a:rPr>
                <a:t> </a:t>
              </a:r>
              <a:r>
                <a:rPr lang="en-US" sz="2200">
                  <a:solidFill>
                    <a:srgbClr val="400000"/>
                  </a:solidFill>
                  <a:latin typeface="+mn-lt"/>
                  <a:ea typeface="Times New Roman" panose="02020603050405020304" pitchFamily="18" charset="0"/>
                  <a:cs typeface="Courier New" panose="02070309020205020404"/>
                </a:rPr>
                <a:t>main</a:t>
              </a:r>
              <a:r>
                <a:rPr lang="en-US" sz="2200">
                  <a:solidFill>
                    <a:srgbClr val="808030"/>
                  </a:solidFill>
                  <a:latin typeface="+mn-lt"/>
                  <a:ea typeface="Times New Roman" panose="02020603050405020304" pitchFamily="18" charset="0"/>
                  <a:cs typeface="Courier New" panose="02070309020205020404"/>
                </a:rPr>
                <a:t>()</a:t>
              </a:r>
              <a:endParaRPr lang="en-US" sz="2200">
                <a:latin typeface="+mn-lt"/>
                <a:cs typeface="Courier New" panose="02070309020205020404"/>
              </a:endParaRPr>
            </a:p>
            <a:p>
              <a:pPr>
                <a:tabLst>
                  <a:tab pos="640080" algn="l"/>
                  <a:tab pos="1282065" algn="l"/>
                  <a:tab pos="1922780" algn="l"/>
                  <a:tab pos="2564765" algn="l"/>
                  <a:tab pos="3205480" algn="l"/>
                  <a:tab pos="3846195" algn="l"/>
                  <a:tab pos="4488180" algn="l"/>
                  <a:tab pos="5128895" algn="l"/>
                  <a:tab pos="5770880" algn="l"/>
                  <a:tab pos="6411595" algn="l"/>
                  <a:tab pos="7051675" algn="l"/>
                  <a:tab pos="7694295" algn="l"/>
                  <a:tab pos="8334375" algn="l"/>
                  <a:tab pos="8976360" algn="l"/>
                  <a:tab pos="9617075" algn="l"/>
                  <a:tab pos="10257790" algn="l"/>
                </a:tabLst>
                <a:defRPr/>
              </a:pPr>
              <a:r>
                <a:rPr lang="en-US" sz="2200">
                  <a:solidFill>
                    <a:srgbClr val="800080"/>
                  </a:solidFill>
                  <a:latin typeface="+mn-lt"/>
                  <a:ea typeface="Times New Roman" panose="02020603050405020304" pitchFamily="18" charset="0"/>
                  <a:cs typeface="Courier New" panose="02070309020205020404"/>
                </a:rPr>
                <a:t>{</a:t>
              </a:r>
              <a:endParaRPr lang="en-US" sz="2200">
                <a:latin typeface="+mn-lt"/>
                <a:cs typeface="Courier New" panose="02070309020205020404"/>
              </a:endParaRPr>
            </a:p>
            <a:p>
              <a:pPr>
                <a:tabLst>
                  <a:tab pos="640080" algn="l"/>
                  <a:tab pos="1282065" algn="l"/>
                  <a:tab pos="1922780" algn="l"/>
                  <a:tab pos="2564765" algn="l"/>
                  <a:tab pos="3205480" algn="l"/>
                  <a:tab pos="3846195" algn="l"/>
                  <a:tab pos="4488180" algn="l"/>
                  <a:tab pos="5128895" algn="l"/>
                  <a:tab pos="5770880" algn="l"/>
                  <a:tab pos="6411595" algn="l"/>
                  <a:tab pos="7051675" algn="l"/>
                  <a:tab pos="7694295" algn="l"/>
                  <a:tab pos="8334375" algn="l"/>
                  <a:tab pos="8976360" algn="l"/>
                  <a:tab pos="9617075" algn="l"/>
                  <a:tab pos="10257790" algn="l"/>
                </a:tabLst>
                <a:defRPr/>
              </a:pPr>
              <a:r>
                <a:rPr lang="en-US" sz="2200">
                  <a:latin typeface="+mn-lt"/>
                  <a:ea typeface="Times New Roman" panose="02020603050405020304" pitchFamily="18" charset="0"/>
                  <a:cs typeface="Courier New" panose="02070309020205020404"/>
                </a:rPr>
                <a:t>       D derived</a:t>
              </a:r>
              <a:r>
                <a:rPr lang="en-US" sz="2200">
                  <a:solidFill>
                    <a:srgbClr val="800080"/>
                  </a:solidFill>
                  <a:latin typeface="+mn-lt"/>
                  <a:ea typeface="Times New Roman" panose="02020603050405020304" pitchFamily="18" charset="0"/>
                  <a:cs typeface="Courier New" panose="02070309020205020404"/>
                </a:rPr>
                <a:t>;</a:t>
              </a:r>
              <a:endParaRPr lang="en-US" sz="2200">
                <a:latin typeface="+mn-lt"/>
                <a:cs typeface="Courier New" panose="02070309020205020404"/>
              </a:endParaRPr>
            </a:p>
            <a:p>
              <a:pPr>
                <a:tabLst>
                  <a:tab pos="640080" algn="l"/>
                  <a:tab pos="1282065" algn="l"/>
                  <a:tab pos="1922780" algn="l"/>
                  <a:tab pos="2564765" algn="l"/>
                  <a:tab pos="3205480" algn="l"/>
                  <a:tab pos="3846195" algn="l"/>
                  <a:tab pos="4488180" algn="l"/>
                  <a:tab pos="5128895" algn="l"/>
                  <a:tab pos="5770880" algn="l"/>
                  <a:tab pos="6411595" algn="l"/>
                  <a:tab pos="7051675" algn="l"/>
                  <a:tab pos="7694295" algn="l"/>
                  <a:tab pos="8334375" algn="l"/>
                  <a:tab pos="8976360" algn="l"/>
                  <a:tab pos="9617075" algn="l"/>
                  <a:tab pos="10257790" algn="l"/>
                </a:tabLst>
                <a:defRPr/>
              </a:pPr>
              <a:r>
                <a:rPr lang="en-US" sz="2200" b="1">
                  <a:solidFill>
                    <a:srgbClr val="800000"/>
                  </a:solidFill>
                  <a:latin typeface="+mn-lt"/>
                  <a:ea typeface="Times New Roman" panose="02020603050405020304" pitchFamily="18" charset="0"/>
                  <a:cs typeface="Courier New" panose="02070309020205020404"/>
                </a:rPr>
                <a:t>       try</a:t>
              </a:r>
              <a:r>
                <a:rPr lang="en-US" sz="2200">
                  <a:latin typeface="+mn-lt"/>
                  <a:ea typeface="Times New Roman" panose="02020603050405020304" pitchFamily="18" charset="0"/>
                  <a:cs typeface="Courier New" panose="02070309020205020404"/>
                </a:rPr>
                <a:t> </a:t>
              </a:r>
              <a:r>
                <a:rPr lang="en-US" sz="2200">
                  <a:solidFill>
                    <a:srgbClr val="800080"/>
                  </a:solidFill>
                  <a:latin typeface="+mn-lt"/>
                  <a:ea typeface="Times New Roman" panose="02020603050405020304" pitchFamily="18" charset="0"/>
                  <a:cs typeface="Courier New" panose="02070309020205020404"/>
                </a:rPr>
                <a:t>{</a:t>
              </a:r>
              <a:r>
                <a:rPr lang="en-US" sz="2200">
                  <a:latin typeface="+mn-lt"/>
                  <a:ea typeface="Times New Roman" panose="02020603050405020304" pitchFamily="18" charset="0"/>
                  <a:cs typeface="Courier New" panose="02070309020205020404"/>
                </a:rPr>
                <a:t>      </a:t>
              </a:r>
              <a:r>
                <a:rPr lang="en-US" sz="2200" b="1">
                  <a:solidFill>
                    <a:srgbClr val="800000"/>
                  </a:solidFill>
                  <a:latin typeface="+mn-lt"/>
                  <a:ea typeface="Times New Roman" panose="02020603050405020304" pitchFamily="18" charset="0"/>
                  <a:cs typeface="Courier New" panose="02070309020205020404"/>
                </a:rPr>
                <a:t>throw</a:t>
              </a:r>
              <a:r>
                <a:rPr lang="en-US" sz="2200">
                  <a:latin typeface="+mn-lt"/>
                  <a:ea typeface="Times New Roman" panose="02020603050405020304" pitchFamily="18" charset="0"/>
                  <a:cs typeface="Courier New" panose="02070309020205020404"/>
                </a:rPr>
                <a:t> derived</a:t>
              </a:r>
              <a:r>
                <a:rPr lang="en-US" sz="2200">
                  <a:solidFill>
                    <a:srgbClr val="800080"/>
                  </a:solidFill>
                  <a:latin typeface="+mn-lt"/>
                  <a:ea typeface="Times New Roman" panose="02020603050405020304" pitchFamily="18" charset="0"/>
                  <a:cs typeface="Courier New" panose="02070309020205020404"/>
                </a:rPr>
                <a:t>;</a:t>
              </a:r>
              <a:r>
                <a:rPr lang="en-US" sz="2200">
                  <a:latin typeface="+mn-lt"/>
                  <a:ea typeface="Times New Roman" panose="02020603050405020304" pitchFamily="18" charset="0"/>
                  <a:cs typeface="Courier New" panose="02070309020205020404"/>
                </a:rPr>
                <a:t>   </a:t>
              </a:r>
              <a:r>
                <a:rPr lang="en-US" sz="2200">
                  <a:solidFill>
                    <a:srgbClr val="800080"/>
                  </a:solidFill>
                  <a:latin typeface="+mn-lt"/>
                  <a:ea typeface="Times New Roman" panose="02020603050405020304" pitchFamily="18" charset="0"/>
                  <a:cs typeface="Courier New" panose="02070309020205020404"/>
                </a:rPr>
                <a:t>}</a:t>
              </a:r>
              <a:endParaRPr lang="en-US" sz="2200">
                <a:solidFill>
                  <a:srgbClr val="800080"/>
                </a:solidFill>
                <a:latin typeface="+mn-lt"/>
                <a:cs typeface="Courier New" panose="02070309020205020404"/>
              </a:endParaRPr>
            </a:p>
            <a:p>
              <a:pPr>
                <a:tabLst>
                  <a:tab pos="640080" algn="l"/>
                  <a:tab pos="1282065" algn="l"/>
                  <a:tab pos="1922780" algn="l"/>
                  <a:tab pos="2564765" algn="l"/>
                  <a:tab pos="3205480" algn="l"/>
                  <a:tab pos="3846195" algn="l"/>
                  <a:tab pos="4488180" algn="l"/>
                  <a:tab pos="5128895" algn="l"/>
                  <a:tab pos="5770880" algn="l"/>
                  <a:tab pos="6411595" algn="l"/>
                  <a:tab pos="7051675" algn="l"/>
                  <a:tab pos="7694295" algn="l"/>
                  <a:tab pos="8334375" algn="l"/>
                  <a:tab pos="8976360" algn="l"/>
                  <a:tab pos="9617075" algn="l"/>
                  <a:tab pos="10257790" algn="l"/>
                </a:tabLst>
                <a:defRPr/>
              </a:pPr>
              <a:r>
                <a:rPr lang="en-US" sz="2200" b="1">
                  <a:solidFill>
                    <a:srgbClr val="800000"/>
                  </a:solidFill>
                  <a:latin typeface="+mn-lt"/>
                  <a:ea typeface="Times New Roman" panose="02020603050405020304" pitchFamily="18" charset="0"/>
                  <a:cs typeface="Courier New" panose="02070309020205020404"/>
                </a:rPr>
                <a:t>       catch</a:t>
              </a:r>
              <a:r>
                <a:rPr lang="en-US" sz="2200">
                  <a:solidFill>
                    <a:srgbClr val="808030"/>
                  </a:solidFill>
                  <a:latin typeface="+mn-lt"/>
                  <a:ea typeface="Times New Roman" panose="02020603050405020304" pitchFamily="18" charset="0"/>
                  <a:cs typeface="Courier New" panose="02070309020205020404"/>
                </a:rPr>
                <a:t>(</a:t>
              </a:r>
              <a:r>
                <a:rPr lang="en-US" sz="2200">
                  <a:latin typeface="+mn-lt"/>
                  <a:ea typeface="Times New Roman" panose="02020603050405020304" pitchFamily="18" charset="0"/>
                  <a:cs typeface="Courier New" panose="02070309020205020404"/>
                </a:rPr>
                <a:t>B b</a:t>
              </a:r>
              <a:r>
                <a:rPr lang="en-US" sz="2200">
                  <a:solidFill>
                    <a:srgbClr val="808030"/>
                  </a:solidFill>
                  <a:latin typeface="+mn-lt"/>
                  <a:ea typeface="Times New Roman" panose="02020603050405020304" pitchFamily="18" charset="0"/>
                  <a:cs typeface="Courier New" panose="02070309020205020404"/>
                </a:rPr>
                <a:t>)</a:t>
              </a:r>
              <a:r>
                <a:rPr lang="en-US" sz="2200">
                  <a:latin typeface="+mn-lt"/>
                  <a:ea typeface="Times New Roman" panose="02020603050405020304" pitchFamily="18" charset="0"/>
                  <a:cs typeface="Courier New" panose="02070309020205020404"/>
                </a:rPr>
                <a:t> </a:t>
              </a:r>
              <a:r>
                <a:rPr lang="en-US" sz="2200">
                  <a:solidFill>
                    <a:srgbClr val="800080"/>
                  </a:solidFill>
                  <a:latin typeface="+mn-lt"/>
                  <a:ea typeface="Times New Roman" panose="02020603050405020304" pitchFamily="18" charset="0"/>
                  <a:cs typeface="Courier New" panose="02070309020205020404"/>
                </a:rPr>
                <a:t>{</a:t>
              </a:r>
              <a:r>
                <a:rPr lang="en-US" sz="2200">
                  <a:latin typeface="+mn-lt"/>
                  <a:ea typeface="Times New Roman" panose="02020603050405020304" pitchFamily="18" charset="0"/>
                  <a:cs typeface="Courier New" panose="02070309020205020404"/>
                </a:rPr>
                <a:t>      </a:t>
              </a:r>
              <a:r>
                <a:rPr lang="en-US" sz="2200" err="1">
                  <a:solidFill>
                    <a:srgbClr val="603000"/>
                  </a:solidFill>
                  <a:latin typeface="+mn-lt"/>
                  <a:ea typeface="Times New Roman" panose="02020603050405020304" pitchFamily="18" charset="0"/>
                  <a:cs typeface="Courier New" panose="02070309020205020404"/>
                </a:rPr>
                <a:t>cout</a:t>
              </a:r>
              <a:r>
                <a:rPr lang="en-US" sz="2200">
                  <a:latin typeface="+mn-lt"/>
                  <a:ea typeface="Times New Roman" panose="02020603050405020304" pitchFamily="18" charset="0"/>
                  <a:cs typeface="Courier New" panose="02070309020205020404"/>
                </a:rPr>
                <a:t> </a:t>
              </a:r>
              <a:r>
                <a:rPr lang="en-US" sz="2200">
                  <a:solidFill>
                    <a:srgbClr val="808030"/>
                  </a:solidFill>
                  <a:latin typeface="+mn-lt"/>
                  <a:ea typeface="Times New Roman" panose="02020603050405020304" pitchFamily="18" charset="0"/>
                  <a:cs typeface="Courier New" panose="02070309020205020404"/>
                </a:rPr>
                <a:t>&lt;&lt;</a:t>
              </a:r>
              <a:r>
                <a:rPr lang="en-US" sz="2200">
                  <a:latin typeface="+mn-lt"/>
                  <a:ea typeface="Times New Roman" panose="02020603050405020304" pitchFamily="18" charset="0"/>
                  <a:cs typeface="Courier New" panose="02070309020205020404"/>
                </a:rPr>
                <a:t> </a:t>
              </a:r>
              <a:r>
                <a:rPr lang="en-US" sz="2200">
                  <a:solidFill>
                    <a:srgbClr val="800000"/>
                  </a:solidFill>
                  <a:latin typeface="+mn-lt"/>
                  <a:ea typeface="Times New Roman" panose="02020603050405020304" pitchFamily="18" charset="0"/>
                  <a:cs typeface="Courier New" panose="02070309020205020404"/>
                </a:rPr>
                <a:t>"</a:t>
              </a:r>
              <a:r>
                <a:rPr lang="en-US" sz="2200">
                  <a:solidFill>
                    <a:srgbClr val="0000E6"/>
                  </a:solidFill>
                  <a:latin typeface="+mn-lt"/>
                  <a:ea typeface="Times New Roman" panose="02020603050405020304" pitchFamily="18" charset="0"/>
                  <a:cs typeface="Courier New" panose="02070309020205020404"/>
                </a:rPr>
                <a:t>Caught a base class.</a:t>
              </a:r>
              <a:r>
                <a:rPr lang="en-US" sz="2200">
                  <a:solidFill>
                    <a:srgbClr val="0F69FF"/>
                  </a:solidFill>
                  <a:latin typeface="+mn-lt"/>
                  <a:ea typeface="Times New Roman" panose="02020603050405020304" pitchFamily="18" charset="0"/>
                  <a:cs typeface="Courier New" panose="02070309020205020404"/>
                </a:rPr>
                <a:t>\n</a:t>
              </a:r>
              <a:r>
                <a:rPr lang="en-US" sz="2200">
                  <a:solidFill>
                    <a:srgbClr val="800000"/>
                  </a:solidFill>
                  <a:latin typeface="+mn-lt"/>
                  <a:ea typeface="Times New Roman" panose="02020603050405020304" pitchFamily="18" charset="0"/>
                  <a:cs typeface="Courier New" panose="02070309020205020404"/>
                </a:rPr>
                <a:t>"</a:t>
              </a:r>
              <a:r>
                <a:rPr lang="en-US" sz="2200">
                  <a:solidFill>
                    <a:srgbClr val="800080"/>
                  </a:solidFill>
                  <a:latin typeface="+mn-lt"/>
                  <a:ea typeface="Times New Roman" panose="02020603050405020304" pitchFamily="18" charset="0"/>
                  <a:cs typeface="Courier New" panose="02070309020205020404"/>
                </a:rPr>
                <a:t>;</a:t>
              </a:r>
              <a:r>
                <a:rPr lang="en-US" sz="2200">
                  <a:latin typeface="+mn-lt"/>
                  <a:ea typeface="Times New Roman" panose="02020603050405020304" pitchFamily="18" charset="0"/>
                  <a:cs typeface="Courier New" panose="02070309020205020404"/>
                </a:rPr>
                <a:t>   </a:t>
              </a:r>
              <a:r>
                <a:rPr lang="en-US" sz="2200">
                  <a:solidFill>
                    <a:srgbClr val="800080"/>
                  </a:solidFill>
                  <a:latin typeface="+mn-lt"/>
                  <a:ea typeface="Times New Roman" panose="02020603050405020304" pitchFamily="18" charset="0"/>
                  <a:cs typeface="Courier New" panose="02070309020205020404"/>
                </a:rPr>
                <a:t>}</a:t>
              </a:r>
              <a:endParaRPr lang="en-US" sz="2200">
                <a:latin typeface="+mn-lt"/>
                <a:ea typeface="Times New Roman" panose="02020603050405020304" pitchFamily="18" charset="0"/>
                <a:cs typeface="Courier New" panose="02070309020205020404"/>
              </a:endParaRPr>
            </a:p>
            <a:p>
              <a:pPr>
                <a:tabLst>
                  <a:tab pos="640080" algn="l"/>
                  <a:tab pos="1282065" algn="l"/>
                  <a:tab pos="1922780" algn="l"/>
                  <a:tab pos="2564765" algn="l"/>
                  <a:tab pos="3205480" algn="l"/>
                  <a:tab pos="3846195" algn="l"/>
                  <a:tab pos="4488180" algn="l"/>
                  <a:tab pos="5128895" algn="l"/>
                  <a:tab pos="5770880" algn="l"/>
                  <a:tab pos="6411595" algn="l"/>
                  <a:tab pos="7051675" algn="l"/>
                  <a:tab pos="7694295" algn="l"/>
                  <a:tab pos="8334375" algn="l"/>
                  <a:tab pos="8976360" algn="l"/>
                  <a:tab pos="9617075" algn="l"/>
                  <a:tab pos="10257790" algn="l"/>
                </a:tabLst>
                <a:defRPr/>
              </a:pPr>
              <a:r>
                <a:rPr lang="en-US" sz="2200" b="1">
                  <a:solidFill>
                    <a:srgbClr val="800000"/>
                  </a:solidFill>
                  <a:latin typeface="+mn-lt"/>
                  <a:ea typeface="Times New Roman" panose="02020603050405020304" pitchFamily="18" charset="0"/>
                  <a:cs typeface="Courier New" panose="02070309020205020404"/>
                </a:rPr>
                <a:t>       catch</a:t>
              </a:r>
              <a:r>
                <a:rPr lang="en-US" sz="2200">
                  <a:solidFill>
                    <a:srgbClr val="808030"/>
                  </a:solidFill>
                  <a:latin typeface="+mn-lt"/>
                  <a:ea typeface="Times New Roman" panose="02020603050405020304" pitchFamily="18" charset="0"/>
                  <a:cs typeface="Courier New" panose="02070309020205020404"/>
                </a:rPr>
                <a:t>(</a:t>
              </a:r>
              <a:r>
                <a:rPr lang="en-US" sz="2200">
                  <a:latin typeface="+mn-lt"/>
                  <a:ea typeface="Times New Roman" panose="02020603050405020304" pitchFamily="18" charset="0"/>
                  <a:cs typeface="Courier New" panose="02070309020205020404"/>
                </a:rPr>
                <a:t>D d</a:t>
              </a:r>
              <a:r>
                <a:rPr lang="en-US" sz="2200">
                  <a:solidFill>
                    <a:srgbClr val="808030"/>
                  </a:solidFill>
                  <a:latin typeface="+mn-lt"/>
                  <a:ea typeface="Times New Roman" panose="02020603050405020304" pitchFamily="18" charset="0"/>
                  <a:cs typeface="Courier New" panose="02070309020205020404"/>
                </a:rPr>
                <a:t>)</a:t>
              </a:r>
              <a:r>
                <a:rPr lang="en-US" sz="2200">
                  <a:latin typeface="+mn-lt"/>
                  <a:ea typeface="Times New Roman" panose="02020603050405020304" pitchFamily="18" charset="0"/>
                  <a:cs typeface="Courier New" panose="02070309020205020404"/>
                </a:rPr>
                <a:t> </a:t>
              </a:r>
              <a:r>
                <a:rPr lang="en-US" sz="2200">
                  <a:solidFill>
                    <a:srgbClr val="800080"/>
                  </a:solidFill>
                  <a:latin typeface="+mn-lt"/>
                  <a:ea typeface="Times New Roman" panose="02020603050405020304" pitchFamily="18" charset="0"/>
                  <a:cs typeface="Courier New" panose="02070309020205020404"/>
                </a:rPr>
                <a:t>{</a:t>
              </a:r>
              <a:r>
                <a:rPr lang="en-US" sz="2200">
                  <a:latin typeface="+mn-lt"/>
                  <a:ea typeface="Times New Roman" panose="02020603050405020304" pitchFamily="18" charset="0"/>
                  <a:cs typeface="Courier New" panose="02070309020205020404"/>
                </a:rPr>
                <a:t>      </a:t>
              </a:r>
              <a:r>
                <a:rPr lang="en-US" sz="2200" err="1">
                  <a:solidFill>
                    <a:srgbClr val="603000"/>
                  </a:solidFill>
                  <a:latin typeface="+mn-lt"/>
                  <a:ea typeface="Times New Roman" panose="02020603050405020304" pitchFamily="18" charset="0"/>
                  <a:cs typeface="Courier New" panose="02070309020205020404"/>
                </a:rPr>
                <a:t>cout</a:t>
              </a:r>
              <a:r>
                <a:rPr lang="en-US" sz="2200">
                  <a:latin typeface="+mn-lt"/>
                  <a:ea typeface="Times New Roman" panose="02020603050405020304" pitchFamily="18" charset="0"/>
                  <a:cs typeface="Courier New" panose="02070309020205020404"/>
                </a:rPr>
                <a:t> </a:t>
              </a:r>
              <a:r>
                <a:rPr lang="en-US" sz="2200">
                  <a:solidFill>
                    <a:srgbClr val="808030"/>
                  </a:solidFill>
                  <a:latin typeface="+mn-lt"/>
                  <a:ea typeface="Times New Roman" panose="02020603050405020304" pitchFamily="18" charset="0"/>
                  <a:cs typeface="Courier New" panose="02070309020205020404"/>
                </a:rPr>
                <a:t>&lt;&lt;</a:t>
              </a:r>
              <a:r>
                <a:rPr lang="en-US" sz="2200">
                  <a:latin typeface="+mn-lt"/>
                  <a:ea typeface="Times New Roman" panose="02020603050405020304" pitchFamily="18" charset="0"/>
                  <a:cs typeface="Courier New" panose="02070309020205020404"/>
                </a:rPr>
                <a:t> </a:t>
              </a:r>
              <a:r>
                <a:rPr lang="en-US" sz="2200">
                  <a:solidFill>
                    <a:srgbClr val="800000"/>
                  </a:solidFill>
                  <a:latin typeface="+mn-lt"/>
                  <a:ea typeface="Times New Roman" panose="02020603050405020304" pitchFamily="18" charset="0"/>
                  <a:cs typeface="Courier New" panose="02070309020205020404"/>
                </a:rPr>
                <a:t>"</a:t>
              </a:r>
              <a:r>
                <a:rPr lang="en-US" sz="2200">
                  <a:solidFill>
                    <a:srgbClr val="0000E6"/>
                  </a:solidFill>
                  <a:latin typeface="+mn-lt"/>
                  <a:ea typeface="Times New Roman" panose="02020603050405020304" pitchFamily="18" charset="0"/>
                  <a:cs typeface="Courier New" panose="02070309020205020404"/>
                </a:rPr>
                <a:t>This won't execute.</a:t>
              </a:r>
              <a:r>
                <a:rPr lang="en-US" sz="2200">
                  <a:solidFill>
                    <a:srgbClr val="0F69FF"/>
                  </a:solidFill>
                  <a:latin typeface="+mn-lt"/>
                  <a:ea typeface="Times New Roman" panose="02020603050405020304" pitchFamily="18" charset="0"/>
                  <a:cs typeface="Courier New" panose="02070309020205020404"/>
                </a:rPr>
                <a:t>\n</a:t>
              </a:r>
              <a:r>
                <a:rPr lang="en-US" sz="2200">
                  <a:solidFill>
                    <a:srgbClr val="800000"/>
                  </a:solidFill>
                  <a:latin typeface="+mn-lt"/>
                  <a:ea typeface="Times New Roman" panose="02020603050405020304" pitchFamily="18" charset="0"/>
                  <a:cs typeface="Courier New" panose="02070309020205020404"/>
                </a:rPr>
                <a:t>"</a:t>
              </a:r>
              <a:r>
                <a:rPr lang="en-US" sz="2200">
                  <a:solidFill>
                    <a:srgbClr val="800080"/>
                  </a:solidFill>
                  <a:latin typeface="+mn-lt"/>
                  <a:ea typeface="Times New Roman" panose="02020603050405020304" pitchFamily="18" charset="0"/>
                  <a:cs typeface="Courier New" panose="02070309020205020404"/>
                </a:rPr>
                <a:t>;</a:t>
              </a:r>
              <a:r>
                <a:rPr lang="en-US" sz="2200">
                  <a:latin typeface="+mn-lt"/>
                  <a:ea typeface="Times New Roman" panose="02020603050405020304" pitchFamily="18" charset="0"/>
                  <a:cs typeface="Courier New" panose="02070309020205020404"/>
                </a:rPr>
                <a:t>   </a:t>
              </a:r>
              <a:r>
                <a:rPr lang="en-US" sz="2200">
                  <a:solidFill>
                    <a:srgbClr val="800080"/>
                  </a:solidFill>
                  <a:latin typeface="+mn-lt"/>
                  <a:ea typeface="Times New Roman" panose="02020603050405020304" pitchFamily="18" charset="0"/>
                  <a:cs typeface="Courier New" panose="02070309020205020404"/>
                </a:rPr>
                <a:t>}</a:t>
              </a:r>
              <a:endParaRPr lang="en-US" sz="2200">
                <a:latin typeface="+mn-lt"/>
                <a:ea typeface="Times New Roman" panose="02020603050405020304" pitchFamily="18" charset="0"/>
              </a:endParaRPr>
            </a:p>
            <a:p>
              <a:pPr>
                <a:tabLst>
                  <a:tab pos="640080" algn="l"/>
                  <a:tab pos="1282065" algn="l"/>
                  <a:tab pos="1922780" algn="l"/>
                  <a:tab pos="2564765" algn="l"/>
                  <a:tab pos="3205480" algn="l"/>
                  <a:tab pos="3846195" algn="l"/>
                  <a:tab pos="4488180" algn="l"/>
                  <a:tab pos="5128895" algn="l"/>
                  <a:tab pos="5770880" algn="l"/>
                  <a:tab pos="6411595" algn="l"/>
                  <a:tab pos="7051675" algn="l"/>
                  <a:tab pos="7694295" algn="l"/>
                  <a:tab pos="8334375" algn="l"/>
                  <a:tab pos="8976360" algn="l"/>
                  <a:tab pos="9617075" algn="l"/>
                  <a:tab pos="10257790" algn="l"/>
                </a:tabLst>
                <a:defRPr/>
              </a:pPr>
              <a:r>
                <a:rPr lang="en-US" sz="2200">
                  <a:solidFill>
                    <a:srgbClr val="800080"/>
                  </a:solidFill>
                  <a:latin typeface="+mn-lt"/>
                  <a:ea typeface="Times New Roman" panose="02020603050405020304" pitchFamily="18" charset="0"/>
                  <a:cs typeface="Courier New" panose="02070309020205020404"/>
                </a:rPr>
                <a:t>       // </a:t>
              </a:r>
              <a:r>
                <a:rPr lang="en-US" sz="2200" err="1">
                  <a:solidFill>
                    <a:srgbClr val="800080"/>
                  </a:solidFill>
                  <a:latin typeface="+mn-lt"/>
                  <a:ea typeface="Times New Roman" panose="02020603050405020304" pitchFamily="18" charset="0"/>
                  <a:cs typeface="Courier New" panose="02070309020205020404"/>
                </a:rPr>
                <a:t>primim</a:t>
              </a:r>
              <a:r>
                <a:rPr lang="en-US" sz="2200">
                  <a:solidFill>
                    <a:srgbClr val="800080"/>
                  </a:solidFill>
                  <a:latin typeface="+mn-lt"/>
                  <a:ea typeface="Times New Roman" panose="02020603050405020304" pitchFamily="18" charset="0"/>
                  <a:cs typeface="Courier New" panose="02070309020205020404"/>
                </a:rPr>
                <a:t> warning la </a:t>
              </a:r>
              <a:r>
                <a:rPr lang="en-US" sz="2200" err="1">
                  <a:solidFill>
                    <a:srgbClr val="800080"/>
                  </a:solidFill>
                  <a:latin typeface="+mn-lt"/>
                  <a:ea typeface="Times New Roman" panose="02020603050405020304" pitchFamily="18" charset="0"/>
                  <a:cs typeface="Courier New" panose="02070309020205020404"/>
                </a:rPr>
                <a:t>compilare</a:t>
              </a:r>
              <a:endParaRPr lang="en-US" sz="2200" err="1">
                <a:solidFill>
                  <a:srgbClr val="800080"/>
                </a:solidFill>
                <a:latin typeface="+mn-lt"/>
                <a:cs typeface="Courier New" panose="02070309020205020404"/>
              </a:endParaRPr>
            </a:p>
            <a:p>
              <a:pPr>
                <a:tabLst>
                  <a:tab pos="640080" algn="l"/>
                  <a:tab pos="1282065" algn="l"/>
                  <a:tab pos="1922780" algn="l"/>
                  <a:tab pos="2564765" algn="l"/>
                  <a:tab pos="3205480" algn="l"/>
                  <a:tab pos="3846195" algn="l"/>
                  <a:tab pos="4488180" algn="l"/>
                  <a:tab pos="5128895" algn="l"/>
                  <a:tab pos="5770880" algn="l"/>
                  <a:tab pos="6411595" algn="l"/>
                  <a:tab pos="7051675" algn="l"/>
                  <a:tab pos="7694295" algn="l"/>
                  <a:tab pos="8334375" algn="l"/>
                  <a:tab pos="8976360" algn="l"/>
                  <a:tab pos="9617075" algn="l"/>
                  <a:tab pos="10257790" algn="l"/>
                </a:tabLst>
                <a:defRPr/>
              </a:pPr>
              <a:r>
                <a:rPr lang="en-US" sz="2200" b="1">
                  <a:solidFill>
                    <a:srgbClr val="800000"/>
                  </a:solidFill>
                  <a:latin typeface="+mn-lt"/>
                  <a:ea typeface="Times New Roman" panose="02020603050405020304" pitchFamily="18" charset="0"/>
                  <a:cs typeface="Courier New" panose="02070309020205020404"/>
                </a:rPr>
                <a:t>return</a:t>
              </a:r>
              <a:r>
                <a:rPr lang="en-US" sz="2200">
                  <a:latin typeface="+mn-lt"/>
                  <a:ea typeface="Times New Roman" panose="02020603050405020304" pitchFamily="18" charset="0"/>
                  <a:cs typeface="Courier New" panose="02070309020205020404"/>
                </a:rPr>
                <a:t> </a:t>
              </a:r>
              <a:r>
                <a:rPr lang="en-US" sz="2200">
                  <a:solidFill>
                    <a:srgbClr val="008C00"/>
                  </a:solidFill>
                  <a:latin typeface="+mn-lt"/>
                  <a:ea typeface="Times New Roman" panose="02020603050405020304" pitchFamily="18" charset="0"/>
                  <a:cs typeface="Courier New" panose="02070309020205020404"/>
                </a:rPr>
                <a:t>0</a:t>
              </a:r>
              <a:r>
                <a:rPr lang="en-US" sz="2200">
                  <a:solidFill>
                    <a:srgbClr val="800080"/>
                  </a:solidFill>
                  <a:latin typeface="+mn-lt"/>
                  <a:ea typeface="Times New Roman" panose="02020603050405020304" pitchFamily="18" charset="0"/>
                  <a:cs typeface="Courier New" panose="02070309020205020404"/>
                </a:rPr>
                <a:t>;</a:t>
              </a:r>
              <a:endParaRPr lang="en-US" sz="2200">
                <a:latin typeface="+mn-lt"/>
                <a:cs typeface="Courier New" panose="02070309020205020404"/>
              </a:endParaRPr>
            </a:p>
            <a:p>
              <a:pPr>
                <a:tabLst>
                  <a:tab pos="640080" algn="l"/>
                  <a:tab pos="1282065" algn="l"/>
                  <a:tab pos="1922780" algn="l"/>
                  <a:tab pos="2564765" algn="l"/>
                  <a:tab pos="3205480" algn="l"/>
                  <a:tab pos="3846195" algn="l"/>
                  <a:tab pos="4488180" algn="l"/>
                  <a:tab pos="5128895" algn="l"/>
                  <a:tab pos="5770880" algn="l"/>
                  <a:tab pos="6411595" algn="l"/>
                  <a:tab pos="7051675" algn="l"/>
                  <a:tab pos="7694295" algn="l"/>
                  <a:tab pos="8334375" algn="l"/>
                  <a:tab pos="8976360" algn="l"/>
                  <a:tab pos="9617075" algn="l"/>
                  <a:tab pos="10257790" algn="l"/>
                </a:tabLst>
                <a:defRPr/>
              </a:pPr>
              <a:r>
                <a:rPr lang="en-US" sz="2200">
                  <a:solidFill>
                    <a:srgbClr val="800080"/>
                  </a:solidFill>
                  <a:latin typeface="+mn-lt"/>
                  <a:ea typeface="Times New Roman" panose="02020603050405020304" pitchFamily="18" charset="0"/>
                  <a:cs typeface="Courier New" panose="02070309020205020404"/>
                </a:rPr>
                <a:t>}</a:t>
              </a:r>
              <a:endParaRPr lang="en-US" sz="2200">
                <a:latin typeface="+mn-lt"/>
                <a:cs typeface="Courier New" panose="02070309020205020404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112625" y="4976810"/>
              <a:ext cx="1371479" cy="614178"/>
            </a:xfrm>
            <a:prstGeom prst="rect">
              <a:avLst/>
            </a:prstGeom>
            <a:solidFill>
              <a:srgbClr val="FFCC99">
                <a:alpha val="25000"/>
              </a:srgbClr>
            </a:solidFill>
            <a:ln>
              <a:solidFill>
                <a:srgbClr val="FFCC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Google Shape;215;p26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27060" y="83997"/>
            <a:ext cx="883805" cy="838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3" name="Google Shape;216;p26"/>
          <p:cNvSpPr>
            <a:spLocks noChangeArrowheads="1"/>
          </p:cNvSpPr>
          <p:nvPr/>
        </p:nvSpPr>
        <p:spPr bwMode="auto">
          <a:xfrm>
            <a:off x="2322395" y="827715"/>
            <a:ext cx="5540844" cy="44448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10074" rIns="0" bIns="10074" anchor="t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ro-RO" sz="2200" b="1">
                <a:latin typeface="Arial" panose="020B0604020202020204"/>
                <a:cs typeface="Arial" panose="020B0604020202020204"/>
              </a:rPr>
              <a:t>4. Tratarea excepțiilor în C++</a:t>
            </a:r>
          </a:p>
        </p:txBody>
      </p:sp>
      <p:sp>
        <p:nvSpPr>
          <p:cNvPr id="217" name="Google Shape;217;p26"/>
          <p:cNvSpPr/>
          <p:nvPr/>
        </p:nvSpPr>
        <p:spPr>
          <a:xfrm>
            <a:off x="456779" y="1259946"/>
            <a:ext cx="9296576" cy="210341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89991" tIns="44996" rIns="89991" bIns="44996" anchor="t"/>
          <a:lstStyle/>
          <a:p>
            <a:pPr marL="101600">
              <a:spcBef>
                <a:spcPts val="0"/>
              </a:spcBef>
              <a:spcAft>
                <a:spcPts val="0"/>
              </a:spcAft>
              <a:buSzPts val="2000"/>
              <a:defRPr/>
            </a:pPr>
            <a:r>
              <a:rPr lang="ro-RO" sz="2600" dirty="0">
                <a:latin typeface="+mn-lt"/>
                <a:cs typeface="Arial" panose="020B0604020202020204"/>
              </a:rPr>
              <a:t>Când ar trebui să aruncăm excepții?</a:t>
            </a:r>
            <a:endParaRPr lang="en-US" dirty="0"/>
          </a:p>
          <a:p>
            <a:pPr marL="558800" indent="-457200">
              <a:spcBef>
                <a:spcPts val="0"/>
              </a:spcBef>
              <a:spcAft>
                <a:spcPts val="0"/>
              </a:spcAft>
              <a:buSzPts val="2000"/>
              <a:buFont typeface="Calibri" panose="020F0502020204030204"/>
              <a:buChar char="-"/>
              <a:defRPr/>
            </a:pPr>
            <a:r>
              <a:rPr lang="ro-RO" sz="2600" dirty="0">
                <a:latin typeface="Calibri" panose="020F0502020204030204"/>
                <a:cs typeface="Arial" panose="020B0604020202020204"/>
              </a:rPr>
              <a:t>În constructori și în funcții care </a:t>
            </a:r>
            <a:r>
              <a:rPr lang="ro-RO" sz="2600" dirty="0" err="1">
                <a:latin typeface="Calibri" panose="020F0502020204030204"/>
                <a:cs typeface="Arial" panose="020B0604020202020204"/>
              </a:rPr>
              <a:t>intorc</a:t>
            </a:r>
            <a:r>
              <a:rPr lang="ro-RO" sz="2600" dirty="0">
                <a:latin typeface="Calibri" panose="020F0502020204030204"/>
                <a:cs typeface="Arial" panose="020B0604020202020204"/>
              </a:rPr>
              <a:t> obiecte dacă obiectul rezultat nu ar fi valid</a:t>
            </a:r>
            <a:endParaRPr lang="ro-RO" sz="2600" dirty="0">
              <a:latin typeface="Calibri" panose="020F0502020204030204"/>
            </a:endParaRPr>
          </a:p>
          <a:p>
            <a:pPr marL="1016000" lvl="1" indent="-457200">
              <a:spcBef>
                <a:spcPts val="0"/>
              </a:spcBef>
              <a:spcAft>
                <a:spcPts val="0"/>
              </a:spcAft>
              <a:buSzPts val="2000"/>
              <a:buFont typeface="Courier New" panose="02070309020205020404"/>
              <a:buChar char="o"/>
              <a:defRPr/>
            </a:pPr>
            <a:r>
              <a:rPr lang="ro-RO" sz="2600" dirty="0">
                <a:latin typeface="Calibri" panose="020F0502020204030204"/>
                <a:cs typeface="Arial" panose="020B0604020202020204"/>
              </a:rPr>
              <a:t>împiedicăm construirea unui obiect invalid</a:t>
            </a:r>
            <a:endParaRPr lang="ro-RO" sz="2600" dirty="0">
              <a:latin typeface="Calibri" panose="020F0502020204030204"/>
            </a:endParaRPr>
          </a:p>
          <a:p>
            <a:pPr marL="1016000" lvl="1" indent="-457200">
              <a:spcBef>
                <a:spcPts val="0"/>
              </a:spcBef>
              <a:spcAft>
                <a:spcPts val="0"/>
              </a:spcAft>
              <a:buSzPts val="2000"/>
              <a:buFont typeface="Courier New" panose="02070309020205020404"/>
              <a:buChar char="o"/>
              <a:defRPr/>
            </a:pPr>
            <a:r>
              <a:rPr lang="ro-RO" sz="2600" dirty="0">
                <a:latin typeface="Calibri" panose="020F0502020204030204"/>
                <a:cs typeface="Arial" panose="020B0604020202020204"/>
              </a:rPr>
              <a:t>Execuția sare la primul catch care se potrivește</a:t>
            </a:r>
            <a:endParaRPr lang="ro-RO" sz="2600" dirty="0">
              <a:latin typeface="Calibri" panose="020F0502020204030204"/>
            </a:endParaRPr>
          </a:p>
          <a:p>
            <a:pPr marL="558800" indent="-457200">
              <a:spcBef>
                <a:spcPts val="0"/>
              </a:spcBef>
              <a:spcAft>
                <a:spcPts val="0"/>
              </a:spcAft>
              <a:buSzPts val="2000"/>
              <a:buFont typeface="Calibri" panose="020F0502020204030204"/>
              <a:buChar char="-"/>
              <a:defRPr/>
            </a:pPr>
            <a:r>
              <a:rPr lang="ro-RO" sz="2600" dirty="0">
                <a:latin typeface="Calibri" panose="020F0502020204030204"/>
                <a:cs typeface="Arial" panose="020B0604020202020204"/>
              </a:rPr>
              <a:t>Atunci când alternativa cu coduri de eroare este mai complicată</a:t>
            </a:r>
            <a:endParaRPr lang="ro-RO" sz="2600" dirty="0">
              <a:latin typeface="Calibri" panose="020F0502020204030204"/>
            </a:endParaRPr>
          </a:p>
          <a:p>
            <a:pPr marL="558800" indent="-457200">
              <a:spcBef>
                <a:spcPts val="0"/>
              </a:spcBef>
              <a:spcAft>
                <a:spcPts val="0"/>
              </a:spcAft>
              <a:buSzPts val="2000"/>
              <a:buFont typeface="Calibri" panose="020F0502020204030204"/>
              <a:buChar char="-"/>
              <a:defRPr/>
            </a:pPr>
            <a:r>
              <a:rPr lang="ro-RO" sz="2600" dirty="0">
                <a:latin typeface="Calibri" panose="020F0502020204030204"/>
                <a:cs typeface="Arial" panose="020B0604020202020204"/>
              </a:rPr>
              <a:t>Atunci când codul este mai clar de înțeles cu excepții decât fără</a:t>
            </a:r>
            <a:endParaRPr lang="ro-RO" sz="2600" dirty="0">
              <a:latin typeface="Calibri" panose="020F0502020204030204"/>
            </a:endParaRPr>
          </a:p>
          <a:p>
            <a:pPr marL="1016000" lvl="1" indent="-457200">
              <a:spcBef>
                <a:spcPts val="0"/>
              </a:spcBef>
              <a:spcAft>
                <a:spcPts val="0"/>
              </a:spcAft>
              <a:buSzPts val="2000"/>
              <a:buFont typeface="Courier New" panose="02070309020205020404"/>
              <a:buChar char="o"/>
              <a:defRPr/>
            </a:pPr>
            <a:r>
              <a:rPr lang="ro-RO" sz="2600" dirty="0">
                <a:latin typeface="Calibri" panose="020F0502020204030204"/>
                <a:cs typeface="Arial" panose="020B0604020202020204"/>
              </a:rPr>
              <a:t>Dacă avem separare clară între </a:t>
            </a:r>
            <a:r>
              <a:rPr lang="ro-RO" sz="2600" dirty="0">
                <a:latin typeface="Calibri" panose="020F0502020204030204"/>
                <a:cs typeface="Arial" panose="020B0604020202020204"/>
                <a:hlinkClick r:id="rId4"/>
              </a:rPr>
              <a:t>happy path și bad path</a:t>
            </a:r>
            <a:endParaRPr lang="ro-RO" sz="2600" dirty="0">
              <a:latin typeface="Calibri" panose="020F0502020204030204"/>
            </a:endParaRPr>
          </a:p>
          <a:p>
            <a:pPr marL="558800" indent="-457200">
              <a:spcBef>
                <a:spcPts val="0"/>
              </a:spcBef>
              <a:spcAft>
                <a:spcPts val="0"/>
              </a:spcAft>
              <a:buSzPts val="2000"/>
              <a:buFont typeface="Calibri" panose="020F0502020204030204"/>
              <a:buChar char="-"/>
              <a:defRPr/>
            </a:pPr>
            <a:r>
              <a:rPr lang="ro-RO" sz="2600" dirty="0">
                <a:latin typeface="Calibri" panose="020F0502020204030204"/>
                <a:cs typeface="Arial" panose="020B0604020202020204"/>
                <a:hlinkClick r:id="rId5"/>
              </a:rPr>
              <a:t>Dacă avem voie</a:t>
            </a:r>
            <a:endParaRPr lang="ro-RO" sz="2600" dirty="0">
              <a:latin typeface="Calibri" panose="020F0502020204030204"/>
            </a:endParaRPr>
          </a:p>
          <a:p>
            <a:pPr marL="101600">
              <a:spcBef>
                <a:spcPts val="0"/>
              </a:spcBef>
              <a:spcAft>
                <a:spcPts val="0"/>
              </a:spcAft>
              <a:buSzPts val="2000"/>
              <a:defRPr/>
            </a:pPr>
            <a:endParaRPr lang="ro-RO" sz="2600">
              <a:latin typeface="Calibri" panose="020F0502020204030204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ro-RO" sz="2600" dirty="0">
                <a:latin typeface="Calibri" panose="020F0502020204030204"/>
                <a:cs typeface="Arial" panose="020B0604020202020204"/>
              </a:rPr>
              <a:t>Ce punem în catch?</a:t>
            </a:r>
            <a:endParaRPr lang="ro-RO" sz="2600" dirty="0">
              <a:latin typeface="Calibri" panose="020F0502020204030204"/>
              <a:ea typeface="Calibri"/>
              <a:cs typeface="Arial" panose="020B0604020202020204"/>
            </a:endParaRPr>
          </a:p>
          <a:p>
            <a:pPr marL="457200" indent="-457200">
              <a:spcBef>
                <a:spcPts val="0"/>
              </a:spcBef>
              <a:spcAft>
                <a:spcPts val="0"/>
              </a:spcAft>
              <a:buFont typeface="Calibri" panose="020F0502020204030204"/>
              <a:buChar char="-"/>
              <a:defRPr/>
            </a:pPr>
            <a:r>
              <a:rPr lang="ro-RO" sz="2600" dirty="0">
                <a:latin typeface="Calibri" panose="020F0502020204030204"/>
                <a:cs typeface="Arial" panose="020B0604020202020204"/>
              </a:rPr>
              <a:t>Prindem excepțiile prin referință (</a:t>
            </a:r>
            <a:r>
              <a:rPr lang="ro-RO" sz="2600" dirty="0" err="1">
                <a:latin typeface="Calibri" panose="020F0502020204030204"/>
                <a:cs typeface="Arial" panose="020B0604020202020204"/>
              </a:rPr>
              <a:t>const</a:t>
            </a:r>
            <a:r>
              <a:rPr lang="ro-RO" sz="2600" dirty="0">
                <a:latin typeface="Calibri" panose="020F0502020204030204"/>
                <a:cs typeface="Arial" panose="020B0604020202020204"/>
              </a:rPr>
              <a:t> dacă nu modificăm)</a:t>
            </a:r>
            <a:endParaRPr lang="ro-RO" sz="2600" dirty="0">
              <a:latin typeface="Calibri" panose="020F0502020204030204"/>
              <a:ea typeface="Calibri"/>
              <a:cs typeface="Arial" panose="020B0604020202020204"/>
            </a:endParaRPr>
          </a:p>
          <a:p>
            <a:pPr marL="457200" indent="-457200">
              <a:spcBef>
                <a:spcPts val="0"/>
              </a:spcBef>
              <a:spcAft>
                <a:spcPts val="0"/>
              </a:spcAft>
              <a:buFont typeface="Calibri" panose="020F0502020204030204"/>
              <a:buChar char="-"/>
              <a:defRPr/>
            </a:pPr>
            <a:r>
              <a:rPr lang="ro-RO" sz="2600" dirty="0">
                <a:latin typeface="Calibri" panose="020F0502020204030204"/>
                <a:cs typeface="Arial" panose="020B0604020202020204"/>
              </a:rPr>
              <a:t>Încercăm să găsim un echilibru între a prinde doar erori cât mai generale (cod simplu) și erori specifice (util la depanare)</a:t>
            </a:r>
            <a:endParaRPr lang="ro-RO" sz="2600" dirty="0">
              <a:latin typeface="Calibri" panose="020F0502020204030204"/>
            </a:endParaRPr>
          </a:p>
        </p:txBody>
      </p:sp>
      <p:sp>
        <p:nvSpPr>
          <p:cNvPr id="7" name="Google Shape;105;p17"/>
          <p:cNvSpPr/>
          <p:nvPr/>
        </p:nvSpPr>
        <p:spPr>
          <a:xfrm>
            <a:off x="84006" y="83996"/>
            <a:ext cx="5038563" cy="657972"/>
          </a:xfrm>
          <a:prstGeom prst="rect">
            <a:avLst/>
          </a:prstGeom>
          <a:noFill/>
          <a:ln>
            <a:noFill/>
          </a:ln>
        </p:spPr>
        <p:txBody>
          <a:bodyPr spcFirstLastPara="1" lIns="100790" tIns="50395" rIns="100790" bIns="50395" anchor="t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err="1">
                <a:latin typeface="+mn-lt"/>
                <a:ea typeface="Arial" panose="020B0604020202020204"/>
                <a:cs typeface="Arial" panose="020B0604020202020204"/>
                <a:sym typeface="Arial" panose="020B0604020202020204"/>
              </a:rPr>
              <a:t>Facultatea</a:t>
            </a:r>
            <a:r>
              <a:rPr lang="en-US" sz="2000" b="1">
                <a:latin typeface="+mn-lt"/>
                <a:ea typeface="Arial" panose="020B0604020202020204"/>
                <a:cs typeface="Arial" panose="020B0604020202020204"/>
                <a:sym typeface="Arial" panose="020B0604020202020204"/>
              </a:rPr>
              <a:t> de </a:t>
            </a:r>
            <a:r>
              <a:rPr lang="en-US" sz="2000" b="1" err="1">
                <a:latin typeface="+mn-lt"/>
                <a:ea typeface="Arial" panose="020B0604020202020204"/>
                <a:cs typeface="Arial" panose="020B0604020202020204"/>
                <a:sym typeface="Arial" panose="020B0604020202020204"/>
              </a:rPr>
              <a:t>Matematică</a:t>
            </a:r>
            <a:r>
              <a:rPr lang="en-US" sz="2000" b="1">
                <a:latin typeface="+mn-lt"/>
                <a:ea typeface="Arial" panose="020B0604020202020204"/>
                <a:cs typeface="Arial" panose="020B0604020202020204"/>
                <a:sym typeface="Arial" panose="020B0604020202020204"/>
              </a:rPr>
              <a:t> </a:t>
            </a:r>
            <a:r>
              <a:rPr lang="en-US" sz="2000" b="1" err="1">
                <a:latin typeface="+mn-lt"/>
                <a:ea typeface="Arial" panose="020B0604020202020204"/>
                <a:cs typeface="Arial" panose="020B0604020202020204"/>
                <a:sym typeface="Arial" panose="020B0604020202020204"/>
              </a:rPr>
              <a:t>și</a:t>
            </a:r>
            <a:r>
              <a:rPr lang="en-US" sz="2000" b="1">
                <a:latin typeface="+mn-lt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2000" b="1" err="1">
                <a:latin typeface="+mn-lt"/>
                <a:ea typeface="Arial" panose="020B0604020202020204"/>
                <a:cs typeface="Arial" panose="020B0604020202020204"/>
                <a:sym typeface="Arial" panose="020B0604020202020204"/>
              </a:rPr>
              <a:t>Informatică</a:t>
            </a:r>
            <a:endParaRPr lang="en-US" sz="2000" err="1">
              <a:latin typeface="+mn-lt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err="1">
                <a:latin typeface="+mn-lt"/>
                <a:ea typeface="Arial" panose="020B0604020202020204"/>
                <a:cs typeface="Arial" panose="020B0604020202020204"/>
                <a:sym typeface="Arial" panose="020B0604020202020204"/>
              </a:rPr>
              <a:t>Universitatea</a:t>
            </a:r>
            <a:r>
              <a:rPr lang="en-US" sz="2000" b="1">
                <a:latin typeface="+mn-lt"/>
                <a:cs typeface="Arial" panose="020B0604020202020204"/>
              </a:rPr>
              <a:t> din </a:t>
            </a:r>
            <a:r>
              <a:rPr lang="en-US" sz="2000" b="1" err="1">
                <a:latin typeface="+mn-lt"/>
                <a:cs typeface="Arial" panose="020B0604020202020204"/>
              </a:rPr>
              <a:t>București</a:t>
            </a:r>
            <a:endParaRPr sz="2000" err="1">
              <a:latin typeface="+mn-lt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Google Shape;215;p26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27060" y="83997"/>
            <a:ext cx="883805" cy="838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3" name="Google Shape;216;p26"/>
          <p:cNvSpPr>
            <a:spLocks noChangeArrowheads="1"/>
          </p:cNvSpPr>
          <p:nvPr/>
        </p:nvSpPr>
        <p:spPr bwMode="auto">
          <a:xfrm>
            <a:off x="2322395" y="827715"/>
            <a:ext cx="5540844" cy="44448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10074" rIns="0" bIns="10074" anchor="t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ro-RO" sz="2200" b="1">
                <a:latin typeface="Arial" panose="020B0604020202020204"/>
                <a:cs typeface="Arial" panose="020B0604020202020204"/>
              </a:rPr>
              <a:t>4. Tratarea excepțiilor în C++</a:t>
            </a:r>
          </a:p>
        </p:txBody>
      </p:sp>
      <p:sp>
        <p:nvSpPr>
          <p:cNvPr id="217" name="Google Shape;217;p26"/>
          <p:cNvSpPr/>
          <p:nvPr/>
        </p:nvSpPr>
        <p:spPr>
          <a:xfrm>
            <a:off x="456779" y="1491180"/>
            <a:ext cx="9296576" cy="509899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89991" tIns="44996" rIns="89991" bIns="44996" anchor="t"/>
          <a:lstStyle/>
          <a:p>
            <a:pPr marL="558800" indent="-457200">
              <a:spcBef>
                <a:spcPts val="0"/>
              </a:spcBef>
              <a:spcAft>
                <a:spcPts val="0"/>
              </a:spcAft>
              <a:buSzPts val="2000"/>
              <a:buFont typeface="Calibri" panose="020F0502020204030204"/>
              <a:buChar char="-"/>
              <a:defRPr/>
            </a:pPr>
            <a:r>
              <a:rPr lang="ro-RO" sz="2600">
                <a:latin typeface="+mn-lt"/>
                <a:cs typeface="Arial" panose="020B0604020202020204"/>
              </a:rPr>
              <a:t>Limbajul C++ ne permite să ne definim o ierarhie de excepții de la zero</a:t>
            </a:r>
          </a:p>
          <a:p>
            <a:pPr marL="558800" indent="-457200">
              <a:spcBef>
                <a:spcPts val="0"/>
              </a:spcBef>
              <a:spcAft>
                <a:spcPts val="0"/>
              </a:spcAft>
              <a:buSzPts val="2000"/>
              <a:buFont typeface="Calibri" panose="020F0502020204030204"/>
              <a:buChar char="-"/>
              <a:defRPr/>
            </a:pPr>
            <a:r>
              <a:rPr lang="ro-RO" sz="2600">
                <a:latin typeface="Calibri" panose="020F0502020204030204"/>
                <a:cs typeface="Arial" panose="020B0604020202020204"/>
              </a:rPr>
              <a:t>De obicei nu este recomandat, deoarece modulul scris de noi va trebui tratat în mod special față de restul codului</a:t>
            </a:r>
          </a:p>
          <a:p>
            <a:pPr marL="558800" indent="-457200">
              <a:spcBef>
                <a:spcPts val="0"/>
              </a:spcBef>
              <a:spcAft>
                <a:spcPts val="0"/>
              </a:spcAft>
              <a:buSzPts val="2000"/>
              <a:buFont typeface="Calibri" panose="020F0502020204030204"/>
              <a:buChar char="-"/>
              <a:defRPr/>
            </a:pPr>
            <a:endParaRPr lang="ro-RO" sz="2600">
              <a:latin typeface="Calibri" panose="020F0502020204030204"/>
            </a:endParaRPr>
          </a:p>
          <a:p>
            <a:pPr marL="558800" indent="-457200">
              <a:spcBef>
                <a:spcPts val="0"/>
              </a:spcBef>
              <a:spcAft>
                <a:spcPts val="0"/>
              </a:spcAft>
              <a:buSzPts val="2000"/>
              <a:buFont typeface="Calibri" panose="020F0502020204030204"/>
              <a:buChar char="-"/>
              <a:defRPr/>
            </a:pPr>
            <a:r>
              <a:rPr lang="ro-RO" sz="2600">
                <a:latin typeface="Calibri" panose="020F0502020204030204"/>
                <a:cs typeface="Arial" panose="020B0604020202020204"/>
              </a:rPr>
              <a:t>Prima idee: moștenim din </a:t>
            </a:r>
            <a:r>
              <a:rPr lang="ro-RO" sz="2600" err="1">
                <a:latin typeface="Calibri" panose="020F0502020204030204"/>
                <a:cs typeface="Arial" panose="020B0604020202020204"/>
              </a:rPr>
              <a:t>std</a:t>
            </a:r>
            <a:r>
              <a:rPr lang="ro-RO" sz="2600">
                <a:latin typeface="Calibri" panose="020F0502020204030204"/>
                <a:cs typeface="Arial" panose="020B0604020202020204"/>
              </a:rPr>
              <a:t>::</a:t>
            </a:r>
            <a:r>
              <a:rPr lang="ro-RO" sz="2600" err="1">
                <a:latin typeface="Calibri" panose="020F0502020204030204"/>
                <a:cs typeface="Arial" panose="020B0604020202020204"/>
              </a:rPr>
              <a:t>runtime_error</a:t>
            </a:r>
            <a:r>
              <a:rPr lang="ro-RO" sz="2600">
                <a:latin typeface="Calibri" panose="020F0502020204030204"/>
                <a:cs typeface="Arial" panose="020B0604020202020204"/>
              </a:rPr>
              <a:t> (sau </a:t>
            </a:r>
            <a:r>
              <a:rPr lang="ro-RO" sz="2600" err="1">
                <a:latin typeface="Calibri" panose="020F0502020204030204"/>
                <a:cs typeface="Arial" panose="020B0604020202020204"/>
              </a:rPr>
              <a:t>logic_error</a:t>
            </a:r>
            <a:r>
              <a:rPr lang="ro-RO" sz="2600">
                <a:latin typeface="Calibri" panose="020F0502020204030204"/>
                <a:cs typeface="Arial" panose="020B0604020202020204"/>
              </a:rPr>
              <a:t>)</a:t>
            </a:r>
          </a:p>
          <a:p>
            <a:pPr marL="1016000" lvl="1" indent="-457200">
              <a:spcBef>
                <a:spcPts val="0"/>
              </a:spcBef>
              <a:spcAft>
                <a:spcPts val="0"/>
              </a:spcAft>
              <a:buSzPts val="2000"/>
              <a:buFont typeface="Calibri" panose="020F0502020204030204"/>
              <a:buChar char="-"/>
              <a:defRPr/>
            </a:pPr>
            <a:r>
              <a:rPr lang="ro-RO" sz="2600">
                <a:latin typeface="Calibri" panose="020F0502020204030204"/>
                <a:cs typeface="Arial" panose="020B0604020202020204"/>
              </a:rPr>
              <a:t>Putem moșteni direct din </a:t>
            </a:r>
            <a:r>
              <a:rPr lang="ro-RO" sz="2600" err="1">
                <a:latin typeface="Calibri" panose="020F0502020204030204"/>
                <a:cs typeface="Arial" panose="020B0604020202020204"/>
              </a:rPr>
              <a:t>std</a:t>
            </a:r>
            <a:r>
              <a:rPr lang="ro-RO" sz="2600">
                <a:latin typeface="Calibri" panose="020F0502020204030204"/>
                <a:cs typeface="Arial" panose="020B0604020202020204"/>
              </a:rPr>
              <a:t>::</a:t>
            </a:r>
            <a:r>
              <a:rPr lang="ro-RO" sz="2600" err="1">
                <a:latin typeface="Calibri" panose="020F0502020204030204"/>
                <a:cs typeface="Arial" panose="020B0604020202020204"/>
              </a:rPr>
              <a:t>exception</a:t>
            </a:r>
            <a:r>
              <a:rPr lang="ro-RO" sz="2600">
                <a:latin typeface="Calibri" panose="020F0502020204030204"/>
                <a:cs typeface="Arial" panose="020B0604020202020204"/>
              </a:rPr>
              <a:t>, dar nu avem constructor cu mesaj de eroare</a:t>
            </a:r>
          </a:p>
          <a:p>
            <a:pPr marL="558800" indent="-457200">
              <a:spcBef>
                <a:spcPts val="0"/>
              </a:spcBef>
              <a:spcAft>
                <a:spcPts val="0"/>
              </a:spcAft>
              <a:buSzPts val="2000"/>
              <a:buFont typeface="Calibri" panose="020F0502020204030204"/>
              <a:buChar char="-"/>
              <a:defRPr/>
            </a:pPr>
            <a:endParaRPr lang="ro-RO" sz="2600">
              <a:latin typeface="Calibri" panose="020F0502020204030204"/>
              <a:cs typeface="Arial" panose="020B0604020202020204"/>
            </a:endParaRPr>
          </a:p>
          <a:p>
            <a:pPr marL="558800" indent="-457200">
              <a:spcBef>
                <a:spcPts val="0"/>
              </a:spcBef>
              <a:spcAft>
                <a:spcPts val="0"/>
              </a:spcAft>
              <a:buSzPts val="2000"/>
              <a:buFont typeface="Calibri" panose="020F0502020204030204"/>
              <a:buChar char="-"/>
              <a:defRPr/>
            </a:pPr>
            <a:r>
              <a:rPr lang="ro-RO" sz="2600">
                <a:latin typeface="Calibri" panose="020F0502020204030204"/>
                <a:cs typeface="Arial" panose="020B0604020202020204"/>
              </a:rPr>
              <a:t>Problemă: nu putem face distincția dintre excepții aruncate de codul nostru și excepții aruncate de biblioteca standard (sau de alte module/biblioteci)</a:t>
            </a:r>
          </a:p>
        </p:txBody>
      </p:sp>
      <p:sp>
        <p:nvSpPr>
          <p:cNvPr id="7" name="Google Shape;105;p17"/>
          <p:cNvSpPr/>
          <p:nvPr/>
        </p:nvSpPr>
        <p:spPr>
          <a:xfrm>
            <a:off x="84006" y="83996"/>
            <a:ext cx="5038563" cy="657972"/>
          </a:xfrm>
          <a:prstGeom prst="rect">
            <a:avLst/>
          </a:prstGeom>
          <a:noFill/>
          <a:ln>
            <a:noFill/>
          </a:ln>
        </p:spPr>
        <p:txBody>
          <a:bodyPr spcFirstLastPara="1" lIns="100790" tIns="50395" rIns="100790" bIns="50395" anchor="t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err="1">
                <a:latin typeface="+mn-lt"/>
                <a:ea typeface="Arial" panose="020B0604020202020204"/>
                <a:cs typeface="Arial" panose="020B0604020202020204"/>
                <a:sym typeface="Arial" panose="020B0604020202020204"/>
              </a:rPr>
              <a:t>Facultatea</a:t>
            </a:r>
            <a:r>
              <a:rPr lang="en-US" sz="2000" b="1">
                <a:latin typeface="+mn-lt"/>
                <a:ea typeface="Arial" panose="020B0604020202020204"/>
                <a:cs typeface="Arial" panose="020B0604020202020204"/>
                <a:sym typeface="Arial" panose="020B0604020202020204"/>
              </a:rPr>
              <a:t> de </a:t>
            </a:r>
            <a:r>
              <a:rPr lang="en-US" sz="2000" b="1" err="1">
                <a:latin typeface="+mn-lt"/>
                <a:ea typeface="Arial" panose="020B0604020202020204"/>
                <a:cs typeface="Arial" panose="020B0604020202020204"/>
                <a:sym typeface="Arial" panose="020B0604020202020204"/>
              </a:rPr>
              <a:t>Matematică</a:t>
            </a:r>
            <a:r>
              <a:rPr lang="en-US" sz="2000" b="1">
                <a:latin typeface="+mn-lt"/>
                <a:ea typeface="Arial" panose="020B0604020202020204"/>
                <a:cs typeface="Arial" panose="020B0604020202020204"/>
                <a:sym typeface="Arial" panose="020B0604020202020204"/>
              </a:rPr>
              <a:t> </a:t>
            </a:r>
            <a:r>
              <a:rPr lang="en-US" sz="2000" b="1" err="1">
                <a:latin typeface="+mn-lt"/>
                <a:ea typeface="Arial" panose="020B0604020202020204"/>
                <a:cs typeface="Arial" panose="020B0604020202020204"/>
                <a:sym typeface="Arial" panose="020B0604020202020204"/>
              </a:rPr>
              <a:t>și</a:t>
            </a:r>
            <a:r>
              <a:rPr lang="en-US" sz="2000" b="1">
                <a:latin typeface="+mn-lt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2000" b="1" err="1">
                <a:latin typeface="+mn-lt"/>
                <a:ea typeface="Arial" panose="020B0604020202020204"/>
                <a:cs typeface="Arial" panose="020B0604020202020204"/>
                <a:sym typeface="Arial" panose="020B0604020202020204"/>
              </a:rPr>
              <a:t>Informatică</a:t>
            </a:r>
            <a:endParaRPr lang="en-US" sz="2000" err="1">
              <a:latin typeface="+mn-lt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err="1">
                <a:latin typeface="+mn-lt"/>
                <a:ea typeface="Arial" panose="020B0604020202020204"/>
                <a:cs typeface="Arial" panose="020B0604020202020204"/>
                <a:sym typeface="Arial" panose="020B0604020202020204"/>
              </a:rPr>
              <a:t>Universitatea</a:t>
            </a:r>
            <a:r>
              <a:rPr lang="en-US" sz="2000" b="1">
                <a:latin typeface="+mn-lt"/>
                <a:cs typeface="Arial" panose="020B0604020202020204"/>
              </a:rPr>
              <a:t> din </a:t>
            </a:r>
            <a:r>
              <a:rPr lang="en-US" sz="2000" b="1" err="1">
                <a:latin typeface="+mn-lt"/>
                <a:cs typeface="Arial" panose="020B0604020202020204"/>
              </a:rPr>
              <a:t>București</a:t>
            </a:r>
            <a:endParaRPr sz="2000" err="1">
              <a:latin typeface="+mn-lt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Google Shape;215;p26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27060" y="83997"/>
            <a:ext cx="883805" cy="838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3" name="Google Shape;216;p26"/>
          <p:cNvSpPr>
            <a:spLocks noChangeArrowheads="1"/>
          </p:cNvSpPr>
          <p:nvPr/>
        </p:nvSpPr>
        <p:spPr bwMode="auto">
          <a:xfrm>
            <a:off x="2322395" y="827715"/>
            <a:ext cx="5540844" cy="44448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10074" rIns="0" bIns="10074" anchor="t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ro-RO" sz="2200" b="1">
                <a:latin typeface="Arial" panose="020B0604020202020204"/>
                <a:cs typeface="Arial" panose="020B0604020202020204"/>
              </a:rPr>
              <a:t>4. Tratarea excepțiilor în C++</a:t>
            </a:r>
          </a:p>
        </p:txBody>
      </p:sp>
      <p:sp>
        <p:nvSpPr>
          <p:cNvPr id="217" name="Google Shape;217;p26"/>
          <p:cNvSpPr/>
          <p:nvPr/>
        </p:nvSpPr>
        <p:spPr>
          <a:xfrm>
            <a:off x="456779" y="1491180"/>
            <a:ext cx="9540876" cy="576753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89991" tIns="44996" rIns="89991" bIns="44996" anchor="t"/>
          <a:lstStyle/>
          <a:p>
            <a:pPr marL="101600">
              <a:spcBef>
                <a:spcPts val="0"/>
              </a:spcBef>
              <a:spcAft>
                <a:spcPts val="0"/>
              </a:spcAft>
              <a:defRPr/>
            </a:pPr>
            <a:r>
              <a:rPr lang="ro-RO" sz="2000">
                <a:latin typeface="Calibri" panose="020F0502020204030204"/>
                <a:cs typeface="Calibri" panose="020F0502020204030204"/>
              </a:rPr>
              <a:t>#include &lt;</a:t>
            </a:r>
            <a:r>
              <a:rPr lang="ro-RO" sz="2000" err="1">
                <a:latin typeface="Calibri" panose="020F0502020204030204"/>
                <a:cs typeface="Calibri" panose="020F0502020204030204"/>
              </a:rPr>
              <a:t>fmi</a:t>
            </a:r>
            <a:r>
              <a:rPr lang="ro-RO" sz="2000">
                <a:latin typeface="Calibri" panose="020F0502020204030204"/>
                <a:cs typeface="Calibri" panose="020F0502020204030204"/>
              </a:rPr>
              <a:t>&gt;</a:t>
            </a:r>
          </a:p>
          <a:p>
            <a:pPr marL="101600">
              <a:spcBef>
                <a:spcPts val="0"/>
              </a:spcBef>
              <a:spcAft>
                <a:spcPts val="0"/>
              </a:spcAft>
              <a:defRPr/>
            </a:pPr>
            <a:r>
              <a:rPr lang="ro-RO" sz="2000" err="1">
                <a:latin typeface="Calibri" panose="020F0502020204030204"/>
                <a:cs typeface="Calibri" panose="020F0502020204030204"/>
              </a:rPr>
              <a:t>class</a:t>
            </a:r>
            <a:r>
              <a:rPr lang="ro-RO" sz="2000">
                <a:latin typeface="Calibri" panose="020F0502020204030204"/>
                <a:cs typeface="Calibri" panose="020F0502020204030204"/>
              </a:rPr>
              <a:t> </a:t>
            </a:r>
            <a:r>
              <a:rPr lang="ro-RO" sz="2000" err="1">
                <a:latin typeface="Calibri" panose="020F0502020204030204"/>
                <a:cs typeface="Calibri" panose="020F0502020204030204"/>
              </a:rPr>
              <a:t>StudentError</a:t>
            </a:r>
            <a:r>
              <a:rPr lang="ro-RO" sz="2000">
                <a:latin typeface="Calibri" panose="020F0502020204030204"/>
                <a:cs typeface="Calibri" panose="020F0502020204030204"/>
              </a:rPr>
              <a:t> : public </a:t>
            </a:r>
            <a:r>
              <a:rPr lang="ro-RO" sz="2000" err="1">
                <a:latin typeface="Calibri" panose="020F0502020204030204"/>
                <a:cs typeface="Calibri" panose="020F0502020204030204"/>
              </a:rPr>
              <a:t>std</a:t>
            </a:r>
            <a:r>
              <a:rPr lang="ro-RO" sz="2000">
                <a:latin typeface="Calibri" panose="020F0502020204030204"/>
                <a:cs typeface="Calibri" panose="020F0502020204030204"/>
              </a:rPr>
              <a:t>::</a:t>
            </a:r>
            <a:r>
              <a:rPr lang="ro-RO" sz="2000" err="1">
                <a:latin typeface="Calibri" panose="020F0502020204030204"/>
                <a:cs typeface="Calibri" panose="020F0502020204030204"/>
              </a:rPr>
              <a:t>runtime_error</a:t>
            </a:r>
            <a:r>
              <a:rPr lang="ro-RO" sz="2000">
                <a:latin typeface="Calibri" panose="020F0502020204030204"/>
                <a:cs typeface="Calibri" panose="020F0502020204030204"/>
              </a:rPr>
              <a:t> {</a:t>
            </a:r>
            <a:endParaRPr lang="ro-RO" sz="2000"/>
          </a:p>
          <a:p>
            <a:pPr marL="101600">
              <a:spcBef>
                <a:spcPts val="0"/>
              </a:spcBef>
              <a:spcAft>
                <a:spcPts val="0"/>
              </a:spcAft>
              <a:defRPr/>
            </a:pPr>
            <a:r>
              <a:rPr lang="ro-RO" sz="2000">
                <a:latin typeface="Calibri" panose="020F0502020204030204"/>
                <a:cs typeface="Calibri" panose="020F0502020204030204"/>
              </a:rPr>
              <a:t>    </a:t>
            </a:r>
            <a:r>
              <a:rPr lang="ro-RO" sz="2000" err="1">
                <a:latin typeface="Calibri" panose="020F0502020204030204"/>
                <a:cs typeface="Calibri" panose="020F0502020204030204"/>
              </a:rPr>
              <a:t>using</a:t>
            </a:r>
            <a:r>
              <a:rPr lang="ro-RO" sz="2000">
                <a:latin typeface="Calibri" panose="020F0502020204030204"/>
                <a:cs typeface="Calibri" panose="020F0502020204030204"/>
              </a:rPr>
              <a:t> </a:t>
            </a:r>
            <a:r>
              <a:rPr lang="ro-RO" sz="2000" err="1">
                <a:latin typeface="Calibri" panose="020F0502020204030204"/>
                <a:cs typeface="Calibri" panose="020F0502020204030204"/>
              </a:rPr>
              <a:t>std</a:t>
            </a:r>
            <a:r>
              <a:rPr lang="ro-RO" sz="2000">
                <a:latin typeface="Calibri" panose="020F0502020204030204"/>
                <a:cs typeface="Calibri" panose="020F0502020204030204"/>
              </a:rPr>
              <a:t>::</a:t>
            </a:r>
            <a:r>
              <a:rPr lang="ro-RO" sz="2000" err="1">
                <a:latin typeface="Calibri" panose="020F0502020204030204"/>
                <a:cs typeface="Calibri" panose="020F0502020204030204"/>
              </a:rPr>
              <a:t>runtime_error</a:t>
            </a:r>
            <a:r>
              <a:rPr lang="ro-RO" sz="2000">
                <a:latin typeface="Calibri" panose="020F0502020204030204"/>
                <a:cs typeface="Calibri" panose="020F0502020204030204"/>
              </a:rPr>
              <a:t>::</a:t>
            </a:r>
            <a:r>
              <a:rPr lang="ro-RO" sz="2000" err="1">
                <a:latin typeface="Calibri" panose="020F0502020204030204"/>
                <a:cs typeface="Calibri" panose="020F0502020204030204"/>
              </a:rPr>
              <a:t>runtime_error</a:t>
            </a:r>
            <a:r>
              <a:rPr lang="ro-RO" sz="2000">
                <a:latin typeface="Calibri" panose="020F0502020204030204"/>
                <a:cs typeface="Calibri" panose="020F0502020204030204"/>
              </a:rPr>
              <a:t>;</a:t>
            </a:r>
            <a:endParaRPr lang="en-US" sz="2000">
              <a:latin typeface="Calibri" panose="020F0502020204030204"/>
              <a:cs typeface="Calibri" panose="020F0502020204030204"/>
            </a:endParaRPr>
          </a:p>
          <a:p>
            <a:pPr marL="101600">
              <a:spcBef>
                <a:spcPts val="0"/>
              </a:spcBef>
              <a:spcAft>
                <a:spcPts val="0"/>
              </a:spcAft>
              <a:defRPr/>
            </a:pPr>
            <a:r>
              <a:rPr lang="ro-RO" sz="2000">
                <a:latin typeface="Calibri" panose="020F0502020204030204"/>
                <a:cs typeface="Calibri" panose="020F0502020204030204"/>
              </a:rPr>
              <a:t>};</a:t>
            </a:r>
          </a:p>
          <a:p>
            <a:pPr marL="101600">
              <a:spcBef>
                <a:spcPts val="0"/>
              </a:spcBef>
              <a:spcAft>
                <a:spcPts val="0"/>
              </a:spcAft>
              <a:defRPr/>
            </a:pPr>
            <a:r>
              <a:rPr lang="ro-RO" sz="2000" err="1">
                <a:latin typeface="Calibri" panose="020F0502020204030204"/>
                <a:cs typeface="Calibri" panose="020F0502020204030204"/>
              </a:rPr>
              <a:t>class</a:t>
            </a:r>
            <a:r>
              <a:rPr lang="ro-RO" sz="2000">
                <a:latin typeface="Calibri" panose="020F0502020204030204"/>
                <a:cs typeface="Calibri" panose="020F0502020204030204"/>
              </a:rPr>
              <a:t> </a:t>
            </a:r>
            <a:r>
              <a:rPr lang="ro-RO" sz="2000" err="1">
                <a:latin typeface="Calibri" panose="020F0502020204030204"/>
                <a:cs typeface="Calibri" panose="020F0502020204030204"/>
              </a:rPr>
              <a:t>TeacherError</a:t>
            </a:r>
            <a:r>
              <a:rPr lang="ro-RO" sz="2000">
                <a:latin typeface="Calibri" panose="020F0502020204030204"/>
                <a:cs typeface="Calibri" panose="020F0502020204030204"/>
              </a:rPr>
              <a:t> : public </a:t>
            </a:r>
            <a:r>
              <a:rPr lang="ro-RO" sz="2000" err="1">
                <a:latin typeface="Calibri" panose="020F0502020204030204"/>
                <a:cs typeface="Calibri" panose="020F0502020204030204"/>
              </a:rPr>
              <a:t>std</a:t>
            </a:r>
            <a:r>
              <a:rPr lang="ro-RO" sz="2000">
                <a:latin typeface="Calibri" panose="020F0502020204030204"/>
                <a:cs typeface="Calibri" panose="020F0502020204030204"/>
              </a:rPr>
              <a:t>::</a:t>
            </a:r>
            <a:r>
              <a:rPr lang="ro-RO" sz="2000" err="1">
                <a:latin typeface="Calibri" panose="020F0502020204030204"/>
                <a:cs typeface="Calibri" panose="020F0502020204030204"/>
              </a:rPr>
              <a:t>runtime_error</a:t>
            </a:r>
            <a:r>
              <a:rPr lang="ro-RO" sz="2000">
                <a:latin typeface="Calibri" panose="020F0502020204030204"/>
                <a:cs typeface="Calibri" panose="020F0502020204030204"/>
              </a:rPr>
              <a:t> {</a:t>
            </a:r>
            <a:endParaRPr lang="ro-RO" sz="2000"/>
          </a:p>
          <a:p>
            <a:pPr marL="101600">
              <a:spcBef>
                <a:spcPts val="0"/>
              </a:spcBef>
              <a:spcAft>
                <a:spcPts val="0"/>
              </a:spcAft>
              <a:defRPr/>
            </a:pPr>
            <a:r>
              <a:rPr lang="ro-RO" sz="2000">
                <a:latin typeface="Calibri" panose="020F0502020204030204"/>
                <a:cs typeface="Calibri" panose="020F0502020204030204"/>
              </a:rPr>
              <a:t>    </a:t>
            </a:r>
            <a:r>
              <a:rPr lang="ro-RO" sz="2000" err="1">
                <a:latin typeface="Calibri" panose="020F0502020204030204"/>
                <a:cs typeface="Calibri" panose="020F0502020204030204"/>
              </a:rPr>
              <a:t>using</a:t>
            </a:r>
            <a:r>
              <a:rPr lang="ro-RO" sz="2000">
                <a:latin typeface="Calibri" panose="020F0502020204030204"/>
                <a:cs typeface="Calibri" panose="020F0502020204030204"/>
              </a:rPr>
              <a:t> </a:t>
            </a:r>
            <a:r>
              <a:rPr lang="ro-RO" sz="2000" err="1">
                <a:latin typeface="Calibri" panose="020F0502020204030204"/>
                <a:cs typeface="Calibri" panose="020F0502020204030204"/>
              </a:rPr>
              <a:t>std</a:t>
            </a:r>
            <a:r>
              <a:rPr lang="ro-RO" sz="2000">
                <a:latin typeface="Calibri" panose="020F0502020204030204"/>
                <a:cs typeface="Calibri" panose="020F0502020204030204"/>
              </a:rPr>
              <a:t>::</a:t>
            </a:r>
            <a:r>
              <a:rPr lang="ro-RO" sz="2000" err="1">
                <a:latin typeface="Calibri" panose="020F0502020204030204"/>
                <a:cs typeface="Calibri" panose="020F0502020204030204"/>
              </a:rPr>
              <a:t>runtime_error</a:t>
            </a:r>
            <a:r>
              <a:rPr lang="ro-RO" sz="2000">
                <a:latin typeface="Calibri" panose="020F0502020204030204"/>
                <a:cs typeface="Calibri" panose="020F0502020204030204"/>
              </a:rPr>
              <a:t>::</a:t>
            </a:r>
            <a:r>
              <a:rPr lang="ro-RO" sz="2000" err="1">
                <a:latin typeface="Calibri" panose="020F0502020204030204"/>
                <a:cs typeface="Calibri" panose="020F0502020204030204"/>
              </a:rPr>
              <a:t>runtime_error</a:t>
            </a:r>
            <a:r>
              <a:rPr lang="ro-RO" sz="2000">
                <a:latin typeface="Calibri" panose="020F0502020204030204"/>
                <a:cs typeface="Calibri" panose="020F0502020204030204"/>
              </a:rPr>
              <a:t>;</a:t>
            </a:r>
            <a:endParaRPr lang="en-US" sz="2000">
              <a:latin typeface="Calibri" panose="020F0502020204030204"/>
              <a:cs typeface="Calibri" panose="020F0502020204030204"/>
            </a:endParaRPr>
          </a:p>
          <a:p>
            <a:pPr marL="101600">
              <a:spcBef>
                <a:spcPts val="0"/>
              </a:spcBef>
              <a:spcAft>
                <a:spcPts val="0"/>
              </a:spcAft>
              <a:defRPr/>
            </a:pPr>
            <a:r>
              <a:rPr lang="ro-RO" sz="2000">
                <a:latin typeface="Calibri" panose="020F0502020204030204"/>
                <a:cs typeface="Calibri" panose="020F0502020204030204"/>
              </a:rPr>
              <a:t>};</a:t>
            </a:r>
          </a:p>
          <a:p>
            <a:pPr marL="101600">
              <a:spcBef>
                <a:spcPts val="0"/>
              </a:spcBef>
              <a:spcAft>
                <a:spcPts val="0"/>
              </a:spcAft>
              <a:defRPr/>
            </a:pPr>
            <a:r>
              <a:rPr lang="ro-RO" sz="2000" err="1">
                <a:latin typeface="Calibri" panose="020F0502020204030204"/>
                <a:cs typeface="Calibri" panose="020F0502020204030204"/>
              </a:rPr>
              <a:t>int</a:t>
            </a:r>
            <a:r>
              <a:rPr lang="ro-RO" sz="2000">
                <a:latin typeface="Calibri" panose="020F0502020204030204"/>
                <a:cs typeface="Calibri" panose="020F0502020204030204"/>
              </a:rPr>
              <a:t> </a:t>
            </a:r>
            <a:r>
              <a:rPr lang="ro-RO" sz="2000" err="1">
                <a:latin typeface="Calibri" panose="020F0502020204030204"/>
                <a:cs typeface="Calibri" panose="020F0502020204030204"/>
              </a:rPr>
              <a:t>main</a:t>
            </a:r>
            <a:r>
              <a:rPr lang="ro-RO" sz="2000">
                <a:latin typeface="Calibri" panose="020F0502020204030204"/>
                <a:cs typeface="Calibri" panose="020F0502020204030204"/>
              </a:rPr>
              <a:t>() {</a:t>
            </a:r>
          </a:p>
          <a:p>
            <a:pPr marL="101600">
              <a:spcBef>
                <a:spcPts val="0"/>
              </a:spcBef>
              <a:spcAft>
                <a:spcPts val="0"/>
              </a:spcAft>
              <a:defRPr/>
            </a:pPr>
            <a:r>
              <a:rPr lang="ro-RO" sz="2000">
                <a:latin typeface="Calibri" panose="020F0502020204030204"/>
                <a:cs typeface="Calibri" panose="020F0502020204030204"/>
              </a:rPr>
              <a:t>    </a:t>
            </a:r>
            <a:r>
              <a:rPr lang="ro-RO" sz="2000" err="1">
                <a:latin typeface="Calibri" panose="020F0502020204030204"/>
                <a:cs typeface="Calibri" panose="020F0502020204030204"/>
              </a:rPr>
              <a:t>try</a:t>
            </a:r>
            <a:r>
              <a:rPr lang="ro-RO" sz="2000">
                <a:latin typeface="Calibri" panose="020F0502020204030204"/>
                <a:cs typeface="Calibri" panose="020F0502020204030204"/>
              </a:rPr>
              <a:t> {</a:t>
            </a:r>
          </a:p>
          <a:p>
            <a:pPr marL="101600">
              <a:spcBef>
                <a:spcPts val="0"/>
              </a:spcBef>
              <a:spcAft>
                <a:spcPts val="0"/>
              </a:spcAft>
              <a:defRPr/>
            </a:pPr>
            <a:r>
              <a:rPr lang="ro-RO" sz="2000">
                <a:latin typeface="Calibri" panose="020F0502020204030204"/>
                <a:cs typeface="Calibri" panose="020F0502020204030204"/>
              </a:rPr>
              <a:t>        Student st1, st2; </a:t>
            </a:r>
            <a:r>
              <a:rPr lang="ro-RO" sz="2000" err="1">
                <a:latin typeface="Calibri" panose="020F0502020204030204"/>
                <a:cs typeface="Calibri" panose="020F0502020204030204"/>
              </a:rPr>
              <a:t>Teacher</a:t>
            </a:r>
            <a:r>
              <a:rPr lang="ro-RO" sz="2000">
                <a:latin typeface="Calibri" panose="020F0502020204030204"/>
                <a:cs typeface="Calibri" panose="020F0502020204030204"/>
              </a:rPr>
              <a:t> t1, t2;</a:t>
            </a:r>
          </a:p>
          <a:p>
            <a:pPr marL="101600">
              <a:spcBef>
                <a:spcPts val="0"/>
              </a:spcBef>
              <a:spcAft>
                <a:spcPts val="0"/>
              </a:spcAft>
              <a:defRPr/>
            </a:pPr>
            <a:r>
              <a:rPr lang="ro-RO" sz="2000">
                <a:latin typeface="Calibri" panose="020F0502020204030204"/>
                <a:cs typeface="Calibri" panose="020F0502020204030204"/>
              </a:rPr>
              <a:t>        st1.studyLate();  t1.prepareLate();  // </a:t>
            </a:r>
            <a:r>
              <a:rPr lang="ro-RO" sz="2000" err="1">
                <a:latin typeface="Calibri" panose="020F0502020204030204"/>
                <a:cs typeface="Calibri" panose="020F0502020204030204"/>
              </a:rPr>
              <a:t>might</a:t>
            </a:r>
            <a:r>
              <a:rPr lang="ro-RO" sz="2000">
                <a:latin typeface="Calibri" panose="020F0502020204030204"/>
                <a:cs typeface="Calibri" panose="020F0502020204030204"/>
              </a:rPr>
              <a:t> </a:t>
            </a:r>
            <a:r>
              <a:rPr lang="ro-RO" sz="2000" err="1">
                <a:latin typeface="Calibri" panose="020F0502020204030204"/>
                <a:cs typeface="Calibri" panose="020F0502020204030204"/>
              </a:rPr>
              <a:t>throw</a:t>
            </a:r>
            <a:r>
              <a:rPr lang="ro-RO" sz="2000">
                <a:latin typeface="Calibri" panose="020F0502020204030204"/>
                <a:cs typeface="Calibri" panose="020F0502020204030204"/>
              </a:rPr>
              <a:t> </a:t>
            </a:r>
            <a:r>
              <a:rPr lang="ro-RO" sz="2000" err="1">
                <a:latin typeface="Calibri" panose="020F0502020204030204"/>
                <a:cs typeface="Calibri" panose="020F0502020204030204"/>
              </a:rPr>
              <a:t>StudentError</a:t>
            </a:r>
            <a:r>
              <a:rPr lang="ro-RO" sz="2000">
                <a:latin typeface="Calibri" panose="020F0502020204030204"/>
                <a:cs typeface="Calibri" panose="020F0502020204030204"/>
              </a:rPr>
              <a:t>/</a:t>
            </a:r>
            <a:r>
              <a:rPr lang="ro-RO" sz="2000" err="1">
                <a:latin typeface="Calibri" panose="020F0502020204030204"/>
                <a:cs typeface="Calibri" panose="020F0502020204030204"/>
              </a:rPr>
              <a:t>TeacherError</a:t>
            </a:r>
            <a:endParaRPr lang="ro-RO" sz="2000">
              <a:latin typeface="Calibri" panose="020F0502020204030204"/>
              <a:cs typeface="Calibri" panose="020F0502020204030204"/>
            </a:endParaRPr>
          </a:p>
          <a:p>
            <a:pPr>
              <a:defRPr/>
            </a:pPr>
            <a:r>
              <a:rPr lang="ro-RO" sz="2000">
                <a:latin typeface="Calibri" panose="020F0502020204030204"/>
                <a:cs typeface="Calibri" panose="020F0502020204030204"/>
              </a:rPr>
              <a:t>          // </a:t>
            </a:r>
            <a:r>
              <a:rPr lang="ro-RO" sz="2000" err="1">
                <a:latin typeface="Calibri" panose="020F0502020204030204"/>
                <a:cs typeface="Calibri" panose="020F0502020204030204"/>
              </a:rPr>
              <a:t>might</a:t>
            </a:r>
            <a:r>
              <a:rPr lang="ro-RO" sz="2000">
                <a:latin typeface="Calibri" panose="020F0502020204030204"/>
                <a:cs typeface="Calibri" panose="020F0502020204030204"/>
              </a:rPr>
              <a:t> </a:t>
            </a:r>
            <a:r>
              <a:rPr lang="ro-RO" sz="2000" err="1">
                <a:latin typeface="Calibri" panose="020F0502020204030204"/>
                <a:cs typeface="Calibri" panose="020F0502020204030204"/>
              </a:rPr>
              <a:t>throw</a:t>
            </a:r>
            <a:r>
              <a:rPr lang="ro-RO" sz="2000">
                <a:latin typeface="Calibri" panose="020F0502020204030204"/>
                <a:cs typeface="Calibri" panose="020F0502020204030204"/>
              </a:rPr>
              <a:t> </a:t>
            </a:r>
            <a:r>
              <a:rPr lang="ro-RO" sz="2000" err="1">
                <a:latin typeface="Calibri" panose="020F0502020204030204"/>
                <a:cs typeface="Calibri" panose="020F0502020204030204"/>
              </a:rPr>
              <a:t>PPTError</a:t>
            </a:r>
            <a:r>
              <a:rPr lang="ro-RO" sz="2000">
                <a:latin typeface="Calibri" panose="020F0502020204030204"/>
                <a:cs typeface="Calibri" panose="020F0502020204030204"/>
              </a:rPr>
              <a:t> : public </a:t>
            </a:r>
            <a:r>
              <a:rPr lang="ro-RO" sz="2000" err="1">
                <a:latin typeface="Calibri" panose="020F0502020204030204"/>
                <a:cs typeface="Calibri" panose="020F0502020204030204"/>
              </a:rPr>
              <a:t>std</a:t>
            </a:r>
            <a:r>
              <a:rPr lang="ro-RO" sz="2000">
                <a:latin typeface="Calibri" panose="020F0502020204030204"/>
                <a:cs typeface="Calibri" panose="020F0502020204030204"/>
              </a:rPr>
              <a:t>::</a:t>
            </a:r>
            <a:r>
              <a:rPr lang="ro-RO" sz="2000" err="1">
                <a:latin typeface="Calibri" panose="020F0502020204030204"/>
                <a:cs typeface="Calibri" panose="020F0502020204030204"/>
              </a:rPr>
              <a:t>runtime_error</a:t>
            </a:r>
            <a:endParaRPr lang="ro-RO" sz="2000">
              <a:latin typeface="Calibri" panose="020F0502020204030204"/>
              <a:cs typeface="Calibri" panose="020F0502020204030204"/>
            </a:endParaRPr>
          </a:p>
          <a:p>
            <a:pPr marL="101600">
              <a:spcBef>
                <a:spcPts val="0"/>
              </a:spcBef>
              <a:spcAft>
                <a:spcPts val="0"/>
              </a:spcAft>
              <a:defRPr/>
            </a:pPr>
            <a:r>
              <a:rPr lang="ro-RO" sz="2000">
                <a:latin typeface="Calibri" panose="020F0502020204030204"/>
                <a:cs typeface="Calibri" panose="020F0502020204030204"/>
              </a:rPr>
              <a:t>        </a:t>
            </a:r>
            <a:r>
              <a:rPr lang="ro-RO" sz="2000" err="1">
                <a:latin typeface="Calibri" panose="020F0502020204030204"/>
                <a:cs typeface="Calibri" panose="020F0502020204030204"/>
              </a:rPr>
              <a:t>FMIComputer</a:t>
            </a:r>
            <a:r>
              <a:rPr lang="ro-RO" sz="2000">
                <a:latin typeface="Calibri" panose="020F0502020204030204"/>
                <a:cs typeface="Calibri" panose="020F0502020204030204"/>
              </a:rPr>
              <a:t>::</a:t>
            </a:r>
            <a:r>
              <a:rPr lang="ro-RO" sz="2000" err="1">
                <a:latin typeface="Calibri" panose="020F0502020204030204"/>
                <a:cs typeface="Calibri" panose="020F0502020204030204"/>
              </a:rPr>
              <a:t>loadPPT</a:t>
            </a:r>
            <a:r>
              <a:rPr lang="ro-RO" sz="2000">
                <a:latin typeface="Calibri" panose="020F0502020204030204"/>
                <a:cs typeface="Calibri" panose="020F0502020204030204"/>
              </a:rPr>
              <a:t>(t1.getLecture());</a:t>
            </a:r>
            <a:endParaRPr lang="ro-RO" sz="2000"/>
          </a:p>
          <a:p>
            <a:pPr marL="101600">
              <a:spcBef>
                <a:spcPts val="0"/>
              </a:spcBef>
              <a:spcAft>
                <a:spcPts val="0"/>
              </a:spcAft>
              <a:defRPr/>
            </a:pPr>
            <a:r>
              <a:rPr lang="ro-RO" sz="2000">
                <a:latin typeface="Calibri" panose="020F0502020204030204"/>
                <a:cs typeface="Calibri" panose="020F0502020204030204"/>
              </a:rPr>
              <a:t>        st2.studyLate();  t2.prepareLate();  // </a:t>
            </a:r>
            <a:r>
              <a:rPr lang="ro-RO" sz="2000" err="1">
                <a:latin typeface="Calibri" panose="020F0502020204030204"/>
                <a:cs typeface="Calibri" panose="020F0502020204030204"/>
              </a:rPr>
              <a:t>might</a:t>
            </a:r>
            <a:r>
              <a:rPr lang="ro-RO" sz="2000">
                <a:latin typeface="Calibri" panose="020F0502020204030204"/>
                <a:cs typeface="Calibri" panose="020F0502020204030204"/>
              </a:rPr>
              <a:t> </a:t>
            </a:r>
            <a:r>
              <a:rPr lang="ro-RO" sz="2000" err="1">
                <a:latin typeface="Calibri" panose="020F0502020204030204"/>
                <a:cs typeface="Calibri" panose="020F0502020204030204"/>
              </a:rPr>
              <a:t>throw</a:t>
            </a:r>
            <a:r>
              <a:rPr lang="ro-RO" sz="2000">
                <a:latin typeface="Calibri" panose="020F0502020204030204"/>
                <a:cs typeface="Calibri" panose="020F0502020204030204"/>
              </a:rPr>
              <a:t> </a:t>
            </a:r>
            <a:r>
              <a:rPr lang="ro-RO" sz="2000" err="1">
                <a:latin typeface="Calibri" panose="020F0502020204030204"/>
                <a:cs typeface="Calibri" panose="020F0502020204030204"/>
              </a:rPr>
              <a:t>StudentError</a:t>
            </a:r>
            <a:r>
              <a:rPr lang="ro-RO" sz="2000">
                <a:latin typeface="Calibri" panose="020F0502020204030204"/>
                <a:cs typeface="Calibri" panose="020F0502020204030204"/>
              </a:rPr>
              <a:t>/</a:t>
            </a:r>
            <a:r>
              <a:rPr lang="ro-RO" sz="2000" err="1">
                <a:latin typeface="Calibri" panose="020F0502020204030204"/>
                <a:cs typeface="Calibri" panose="020F0502020204030204"/>
              </a:rPr>
              <a:t>TeacherError</a:t>
            </a:r>
            <a:endParaRPr lang="ro-RO" sz="2000" err="1"/>
          </a:p>
          <a:p>
            <a:pPr marL="101600">
              <a:spcBef>
                <a:spcPts val="0"/>
              </a:spcBef>
              <a:spcAft>
                <a:spcPts val="0"/>
              </a:spcAft>
              <a:defRPr/>
            </a:pPr>
            <a:r>
              <a:rPr lang="ro-RO" sz="2000">
                <a:latin typeface="Calibri" panose="020F0502020204030204"/>
                <a:cs typeface="Calibri" panose="020F0502020204030204"/>
              </a:rPr>
              <a:t>    } catch(</a:t>
            </a:r>
            <a:r>
              <a:rPr lang="ro-RO" sz="2000" err="1">
                <a:latin typeface="Calibri" panose="020F0502020204030204"/>
                <a:cs typeface="Calibri" panose="020F0502020204030204"/>
              </a:rPr>
              <a:t>std</a:t>
            </a:r>
            <a:r>
              <a:rPr lang="ro-RO" sz="2000">
                <a:latin typeface="Calibri" panose="020F0502020204030204"/>
                <a:cs typeface="Calibri" panose="020F0502020204030204"/>
              </a:rPr>
              <a:t>::</a:t>
            </a:r>
            <a:r>
              <a:rPr lang="ro-RO" sz="2000" err="1">
                <a:latin typeface="Calibri" panose="020F0502020204030204"/>
                <a:cs typeface="Calibri" panose="020F0502020204030204"/>
              </a:rPr>
              <a:t>runtime_error</a:t>
            </a:r>
            <a:r>
              <a:rPr lang="ro-RO" sz="2000">
                <a:latin typeface="Calibri" panose="020F0502020204030204"/>
                <a:cs typeface="Calibri" panose="020F0502020204030204"/>
              </a:rPr>
              <a:t>&amp; </a:t>
            </a:r>
            <a:r>
              <a:rPr lang="ro-RO" sz="2000" err="1">
                <a:latin typeface="Calibri" panose="020F0502020204030204"/>
                <a:cs typeface="Calibri" panose="020F0502020204030204"/>
              </a:rPr>
              <a:t>err</a:t>
            </a:r>
            <a:r>
              <a:rPr lang="ro-RO" sz="2000">
                <a:latin typeface="Calibri" panose="020F0502020204030204"/>
                <a:cs typeface="Calibri" panose="020F0502020204030204"/>
              </a:rPr>
              <a:t>) {</a:t>
            </a:r>
            <a:endParaRPr lang="ro-RO" sz="2000"/>
          </a:p>
          <a:p>
            <a:pPr marL="101600">
              <a:spcBef>
                <a:spcPts val="0"/>
              </a:spcBef>
              <a:spcAft>
                <a:spcPts val="0"/>
              </a:spcAft>
              <a:defRPr/>
            </a:pPr>
            <a:r>
              <a:rPr lang="ro-RO" sz="2000">
                <a:latin typeface="Calibri" panose="020F0502020204030204"/>
                <a:cs typeface="Calibri" panose="020F0502020204030204"/>
              </a:rPr>
              <a:t>        </a:t>
            </a:r>
            <a:r>
              <a:rPr lang="ro-RO" sz="2000" err="1">
                <a:latin typeface="Calibri" panose="020F0502020204030204"/>
                <a:cs typeface="Calibri" panose="020F0502020204030204"/>
              </a:rPr>
              <a:t>std</a:t>
            </a:r>
            <a:r>
              <a:rPr lang="ro-RO" sz="2000">
                <a:latin typeface="Calibri" panose="020F0502020204030204"/>
                <a:cs typeface="Calibri" panose="020F0502020204030204"/>
              </a:rPr>
              <a:t>::</a:t>
            </a:r>
            <a:r>
              <a:rPr lang="ro-RO" sz="2000" err="1">
                <a:latin typeface="Calibri" panose="020F0502020204030204"/>
                <a:cs typeface="Calibri" panose="020F0502020204030204"/>
              </a:rPr>
              <a:t>cout</a:t>
            </a:r>
            <a:r>
              <a:rPr lang="ro-RO" sz="2000">
                <a:latin typeface="Calibri" panose="020F0502020204030204"/>
                <a:cs typeface="Calibri" panose="020F0502020204030204"/>
              </a:rPr>
              <a:t> &lt;&lt; </a:t>
            </a:r>
            <a:r>
              <a:rPr lang="ro-RO" sz="2000" err="1">
                <a:latin typeface="Calibri" panose="020F0502020204030204"/>
                <a:cs typeface="Calibri" panose="020F0502020204030204"/>
              </a:rPr>
              <a:t>err.what</a:t>
            </a:r>
            <a:r>
              <a:rPr lang="ro-RO" sz="2000">
                <a:latin typeface="Calibri" panose="020F0502020204030204"/>
                <a:cs typeface="Calibri" panose="020F0502020204030204"/>
              </a:rPr>
              <a:t>() &lt;&lt; "\n";   // am prins eroare din codul nostru sau din &lt;</a:t>
            </a:r>
            <a:r>
              <a:rPr lang="ro-RO" sz="2000" err="1">
                <a:latin typeface="Calibri" panose="020F0502020204030204"/>
                <a:cs typeface="Calibri" panose="020F0502020204030204"/>
              </a:rPr>
              <a:t>fmi</a:t>
            </a:r>
            <a:r>
              <a:rPr lang="ro-RO" sz="2000">
                <a:latin typeface="Calibri" panose="020F0502020204030204"/>
                <a:cs typeface="Calibri" panose="020F0502020204030204"/>
              </a:rPr>
              <a:t>&gt;?</a:t>
            </a:r>
            <a:endParaRPr lang="ro-RO" sz="2000"/>
          </a:p>
          <a:p>
            <a:pPr marL="101600">
              <a:spcBef>
                <a:spcPts val="0"/>
              </a:spcBef>
              <a:spcAft>
                <a:spcPts val="0"/>
              </a:spcAft>
              <a:defRPr/>
            </a:pPr>
            <a:r>
              <a:rPr lang="ro-RO" sz="2000">
                <a:latin typeface="Calibri" panose="020F0502020204030204"/>
                <a:cs typeface="Calibri" panose="020F0502020204030204"/>
              </a:rPr>
              <a:t>    }</a:t>
            </a:r>
            <a:endParaRPr lang="ro-RO" sz="2000"/>
          </a:p>
          <a:p>
            <a:pPr marL="101600">
              <a:spcBef>
                <a:spcPts val="0"/>
              </a:spcBef>
              <a:spcAft>
                <a:spcPts val="0"/>
              </a:spcAft>
              <a:defRPr/>
            </a:pPr>
            <a:r>
              <a:rPr lang="ro-RO" sz="2000">
                <a:latin typeface="Calibri" panose="020F0502020204030204"/>
                <a:cs typeface="Calibri" panose="020F0502020204030204"/>
              </a:rPr>
              <a:t>}</a:t>
            </a:r>
          </a:p>
        </p:txBody>
      </p:sp>
      <p:sp>
        <p:nvSpPr>
          <p:cNvPr id="7" name="Google Shape;105;p17"/>
          <p:cNvSpPr/>
          <p:nvPr/>
        </p:nvSpPr>
        <p:spPr>
          <a:xfrm>
            <a:off x="84006" y="83996"/>
            <a:ext cx="5038563" cy="657972"/>
          </a:xfrm>
          <a:prstGeom prst="rect">
            <a:avLst/>
          </a:prstGeom>
          <a:noFill/>
          <a:ln>
            <a:noFill/>
          </a:ln>
        </p:spPr>
        <p:txBody>
          <a:bodyPr spcFirstLastPara="1" lIns="100790" tIns="50395" rIns="100790" bIns="50395" anchor="t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err="1">
                <a:latin typeface="+mn-lt"/>
                <a:ea typeface="Arial" panose="020B0604020202020204"/>
                <a:cs typeface="Arial" panose="020B0604020202020204"/>
                <a:sym typeface="Arial" panose="020B0604020202020204"/>
              </a:rPr>
              <a:t>Facultatea</a:t>
            </a:r>
            <a:r>
              <a:rPr lang="en-US" sz="2000" b="1">
                <a:latin typeface="+mn-lt"/>
                <a:ea typeface="Arial" panose="020B0604020202020204"/>
                <a:cs typeface="Arial" panose="020B0604020202020204"/>
                <a:sym typeface="Arial" panose="020B0604020202020204"/>
              </a:rPr>
              <a:t> de </a:t>
            </a:r>
            <a:r>
              <a:rPr lang="en-US" sz="2000" b="1" err="1">
                <a:latin typeface="+mn-lt"/>
                <a:ea typeface="Arial" panose="020B0604020202020204"/>
                <a:cs typeface="Arial" panose="020B0604020202020204"/>
                <a:sym typeface="Arial" panose="020B0604020202020204"/>
              </a:rPr>
              <a:t>Matematică</a:t>
            </a:r>
            <a:r>
              <a:rPr lang="en-US" sz="2000" b="1">
                <a:latin typeface="+mn-lt"/>
                <a:ea typeface="Arial" panose="020B0604020202020204"/>
                <a:cs typeface="Arial" panose="020B0604020202020204"/>
                <a:sym typeface="Arial" panose="020B0604020202020204"/>
              </a:rPr>
              <a:t> </a:t>
            </a:r>
            <a:r>
              <a:rPr lang="en-US" sz="2000" b="1" err="1">
                <a:latin typeface="+mn-lt"/>
                <a:ea typeface="Arial" panose="020B0604020202020204"/>
                <a:cs typeface="Arial" panose="020B0604020202020204"/>
                <a:sym typeface="Arial" panose="020B0604020202020204"/>
              </a:rPr>
              <a:t>și</a:t>
            </a:r>
            <a:r>
              <a:rPr lang="en-US" sz="2000" b="1">
                <a:latin typeface="+mn-lt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2000" b="1" err="1">
                <a:latin typeface="+mn-lt"/>
                <a:ea typeface="Arial" panose="020B0604020202020204"/>
                <a:cs typeface="Arial" panose="020B0604020202020204"/>
                <a:sym typeface="Arial" panose="020B0604020202020204"/>
              </a:rPr>
              <a:t>Informatică</a:t>
            </a:r>
            <a:endParaRPr lang="en-US" sz="2000" err="1">
              <a:latin typeface="+mn-lt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err="1">
                <a:latin typeface="+mn-lt"/>
                <a:ea typeface="Arial" panose="020B0604020202020204"/>
                <a:cs typeface="Arial" panose="020B0604020202020204"/>
                <a:sym typeface="Arial" panose="020B0604020202020204"/>
              </a:rPr>
              <a:t>Universitatea</a:t>
            </a:r>
            <a:r>
              <a:rPr lang="en-US" sz="2000" b="1">
                <a:latin typeface="+mn-lt"/>
                <a:cs typeface="Arial" panose="020B0604020202020204"/>
              </a:rPr>
              <a:t> din </a:t>
            </a:r>
            <a:r>
              <a:rPr lang="en-US" sz="2000" b="1" err="1">
                <a:latin typeface="+mn-lt"/>
                <a:cs typeface="Arial" panose="020B0604020202020204"/>
              </a:rPr>
              <a:t>București</a:t>
            </a:r>
            <a:endParaRPr sz="2000" err="1">
              <a:latin typeface="+mn-lt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Google Shape;215;p26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27060" y="83997"/>
            <a:ext cx="883805" cy="838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3" name="Google Shape;216;p26"/>
          <p:cNvSpPr>
            <a:spLocks noChangeArrowheads="1"/>
          </p:cNvSpPr>
          <p:nvPr/>
        </p:nvSpPr>
        <p:spPr bwMode="auto">
          <a:xfrm>
            <a:off x="2322395" y="827715"/>
            <a:ext cx="5540844" cy="44448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10074" rIns="0" bIns="10074" anchor="t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ro-RO" sz="2200" b="1">
                <a:latin typeface="Arial" panose="020B0604020202020204"/>
                <a:cs typeface="Arial" panose="020B0604020202020204"/>
              </a:rPr>
              <a:t>4. Tratarea excepțiilor în C++</a:t>
            </a:r>
          </a:p>
        </p:txBody>
      </p:sp>
      <p:sp>
        <p:nvSpPr>
          <p:cNvPr id="217" name="Google Shape;217;p26"/>
          <p:cNvSpPr/>
          <p:nvPr/>
        </p:nvSpPr>
        <p:spPr>
          <a:xfrm>
            <a:off x="456779" y="1491180"/>
            <a:ext cx="9540876" cy="576753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89991" tIns="44996" rIns="89991" bIns="44996" anchor="t"/>
          <a:lstStyle/>
          <a:p>
            <a:pPr marL="101600">
              <a:spcBef>
                <a:spcPts val="0"/>
              </a:spcBef>
              <a:spcAft>
                <a:spcPts val="0"/>
              </a:spcAft>
              <a:defRPr/>
            </a:pPr>
            <a:r>
              <a:rPr lang="ro-RO" sz="2000">
                <a:latin typeface="Calibri" panose="020F0502020204030204"/>
                <a:cs typeface="Calibri" panose="020F0502020204030204"/>
              </a:rPr>
              <a:t>Soluție: fiecare modul ar trebui să aibă o ierarhie proprie de excepții cu baza derivată direct sau indirect din </a:t>
            </a:r>
            <a:r>
              <a:rPr lang="ro-RO" sz="2000" err="1">
                <a:latin typeface="Calibri" panose="020F0502020204030204"/>
                <a:cs typeface="Calibri" panose="020F0502020204030204"/>
              </a:rPr>
              <a:t>std</a:t>
            </a:r>
            <a:r>
              <a:rPr lang="ro-RO" sz="2000">
                <a:latin typeface="Calibri" panose="020F0502020204030204"/>
                <a:cs typeface="Calibri" panose="020F0502020204030204"/>
              </a:rPr>
              <a:t>::</a:t>
            </a:r>
            <a:r>
              <a:rPr lang="ro-RO" sz="2000" err="1">
                <a:latin typeface="Calibri" panose="020F0502020204030204"/>
                <a:cs typeface="Calibri" panose="020F0502020204030204"/>
              </a:rPr>
              <a:t>exception</a:t>
            </a:r>
            <a:r>
              <a:rPr lang="ro-RO" sz="2000">
                <a:latin typeface="Calibri" panose="020F0502020204030204"/>
                <a:cs typeface="Calibri" panose="020F0502020204030204"/>
              </a:rPr>
              <a:t>.</a:t>
            </a:r>
          </a:p>
          <a:p>
            <a:pPr marL="101600">
              <a:spcBef>
                <a:spcPts val="0"/>
              </a:spcBef>
              <a:spcAft>
                <a:spcPts val="0"/>
              </a:spcAft>
              <a:defRPr/>
            </a:pPr>
            <a:endParaRPr lang="ro-RO" sz="2000">
              <a:latin typeface="Calibri" panose="020F0502020204030204"/>
              <a:cs typeface="Calibri" panose="020F0502020204030204"/>
            </a:endParaRPr>
          </a:p>
          <a:p>
            <a:pPr marL="101600">
              <a:spcBef>
                <a:spcPts val="0"/>
              </a:spcBef>
              <a:spcAft>
                <a:spcPts val="0"/>
              </a:spcAft>
              <a:defRPr/>
            </a:pPr>
            <a:r>
              <a:rPr lang="ro-RO" sz="2000">
                <a:latin typeface="Calibri" panose="020F0502020204030204"/>
                <a:cs typeface="Calibri" panose="020F0502020204030204"/>
              </a:rPr>
              <a:t>Ierarhia noastră devine următoarea:</a:t>
            </a:r>
          </a:p>
          <a:p>
            <a:pPr marL="101600">
              <a:spcBef>
                <a:spcPts val="0"/>
              </a:spcBef>
              <a:spcAft>
                <a:spcPts val="0"/>
              </a:spcAft>
              <a:defRPr/>
            </a:pPr>
            <a:endParaRPr lang="ro-RO" sz="2000">
              <a:latin typeface="Calibri" panose="020F0502020204030204"/>
              <a:cs typeface="Calibri" panose="020F0502020204030204"/>
            </a:endParaRPr>
          </a:p>
          <a:p>
            <a:pPr marL="101600">
              <a:spcBef>
                <a:spcPts val="0"/>
              </a:spcBef>
              <a:spcAft>
                <a:spcPts val="0"/>
              </a:spcAft>
              <a:defRPr/>
            </a:pPr>
            <a:r>
              <a:rPr lang="ro-RO" sz="2000" err="1">
                <a:latin typeface="Calibri" panose="020F0502020204030204"/>
                <a:cs typeface="Calibri" panose="020F0502020204030204"/>
              </a:rPr>
              <a:t>class</a:t>
            </a:r>
            <a:r>
              <a:rPr lang="ro-RO" sz="2000">
                <a:latin typeface="Calibri" panose="020F0502020204030204"/>
                <a:cs typeface="Calibri" panose="020F0502020204030204"/>
              </a:rPr>
              <a:t> </a:t>
            </a:r>
            <a:r>
              <a:rPr lang="ro-RO" sz="2000" err="1">
                <a:latin typeface="Calibri" panose="020F0502020204030204"/>
                <a:cs typeface="Calibri" panose="020F0502020204030204"/>
              </a:rPr>
              <a:t>SchoolError</a:t>
            </a:r>
            <a:r>
              <a:rPr lang="ro-RO" sz="2000">
                <a:latin typeface="Calibri" panose="020F0502020204030204"/>
                <a:cs typeface="Calibri" panose="020F0502020204030204"/>
              </a:rPr>
              <a:t> : public </a:t>
            </a:r>
            <a:r>
              <a:rPr lang="ro-RO" sz="2000" err="1">
                <a:latin typeface="Calibri" panose="020F0502020204030204"/>
                <a:cs typeface="Calibri" panose="020F0502020204030204"/>
              </a:rPr>
              <a:t>std</a:t>
            </a:r>
            <a:r>
              <a:rPr lang="ro-RO" sz="2000">
                <a:latin typeface="Calibri" panose="020F0502020204030204"/>
                <a:cs typeface="Calibri" panose="020F0502020204030204"/>
              </a:rPr>
              <a:t>::</a:t>
            </a:r>
            <a:r>
              <a:rPr lang="ro-RO" sz="2000" err="1">
                <a:latin typeface="Calibri" panose="020F0502020204030204"/>
                <a:cs typeface="Calibri" panose="020F0502020204030204"/>
              </a:rPr>
              <a:t>runtime_error</a:t>
            </a:r>
            <a:r>
              <a:rPr lang="ro-RO" sz="2000">
                <a:latin typeface="Calibri" panose="020F0502020204030204"/>
                <a:cs typeface="Calibri" panose="020F0502020204030204"/>
              </a:rPr>
              <a:t> { </a:t>
            </a:r>
            <a:r>
              <a:rPr lang="ro-RO" sz="2000" err="1">
                <a:latin typeface="Calibri" panose="020F0502020204030204"/>
                <a:cs typeface="Calibri" panose="020F0502020204030204"/>
              </a:rPr>
              <a:t>using</a:t>
            </a:r>
            <a:r>
              <a:rPr lang="ro-RO" sz="2000">
                <a:latin typeface="Calibri" panose="020F0502020204030204"/>
                <a:cs typeface="Calibri" panose="020F0502020204030204"/>
              </a:rPr>
              <a:t> </a:t>
            </a:r>
            <a:r>
              <a:rPr lang="ro-RO" sz="2000" err="1">
                <a:latin typeface="Calibri" panose="020F0502020204030204"/>
                <a:cs typeface="Calibri" panose="020F0502020204030204"/>
              </a:rPr>
              <a:t>std</a:t>
            </a:r>
            <a:r>
              <a:rPr lang="ro-RO" sz="2000">
                <a:latin typeface="Calibri" panose="020F0502020204030204"/>
                <a:cs typeface="Calibri" panose="020F0502020204030204"/>
              </a:rPr>
              <a:t>::</a:t>
            </a:r>
            <a:r>
              <a:rPr lang="ro-RO" sz="2000" err="1">
                <a:latin typeface="Calibri" panose="020F0502020204030204"/>
                <a:cs typeface="Calibri" panose="020F0502020204030204"/>
              </a:rPr>
              <a:t>runtime_error</a:t>
            </a:r>
            <a:r>
              <a:rPr lang="ro-RO" sz="2000">
                <a:latin typeface="Calibri" panose="020F0502020204030204"/>
                <a:cs typeface="Calibri" panose="020F0502020204030204"/>
              </a:rPr>
              <a:t>::</a:t>
            </a:r>
            <a:r>
              <a:rPr lang="ro-RO" sz="2000" err="1">
                <a:latin typeface="Calibri" panose="020F0502020204030204"/>
                <a:cs typeface="Calibri" panose="020F0502020204030204"/>
              </a:rPr>
              <a:t>runtime_error</a:t>
            </a:r>
            <a:r>
              <a:rPr lang="ro-RO" sz="2000">
                <a:latin typeface="Calibri" panose="020F0502020204030204"/>
                <a:cs typeface="Calibri" panose="020F0502020204030204"/>
              </a:rPr>
              <a:t>; };</a:t>
            </a:r>
          </a:p>
          <a:p>
            <a:pPr marL="101600">
              <a:spcBef>
                <a:spcPts val="0"/>
              </a:spcBef>
              <a:spcAft>
                <a:spcPts val="0"/>
              </a:spcAft>
              <a:defRPr/>
            </a:pPr>
            <a:r>
              <a:rPr lang="ro-RO" sz="2000" err="1">
                <a:latin typeface="Calibri" panose="020F0502020204030204"/>
                <a:cs typeface="Calibri" panose="020F0502020204030204"/>
              </a:rPr>
              <a:t>class</a:t>
            </a:r>
            <a:r>
              <a:rPr lang="ro-RO" sz="2000">
                <a:latin typeface="Calibri" panose="020F0502020204030204"/>
                <a:cs typeface="Calibri" panose="020F0502020204030204"/>
              </a:rPr>
              <a:t> </a:t>
            </a:r>
            <a:r>
              <a:rPr lang="ro-RO" sz="2000" err="1">
                <a:latin typeface="Calibri" panose="020F0502020204030204"/>
                <a:cs typeface="Calibri" panose="020F0502020204030204"/>
              </a:rPr>
              <a:t>StudentError</a:t>
            </a:r>
            <a:r>
              <a:rPr lang="ro-RO" sz="2000">
                <a:latin typeface="Calibri" panose="020F0502020204030204"/>
                <a:cs typeface="Calibri" panose="020F0502020204030204"/>
              </a:rPr>
              <a:t> : public </a:t>
            </a:r>
            <a:r>
              <a:rPr lang="ro-RO" sz="2000" err="1">
                <a:latin typeface="Calibri" panose="020F0502020204030204"/>
                <a:cs typeface="Calibri" panose="020F0502020204030204"/>
              </a:rPr>
              <a:t>SchoolError</a:t>
            </a:r>
            <a:r>
              <a:rPr lang="ro-RO" sz="2000">
                <a:latin typeface="Calibri" panose="020F0502020204030204"/>
                <a:cs typeface="Calibri" panose="020F0502020204030204"/>
              </a:rPr>
              <a:t> {  </a:t>
            </a:r>
            <a:r>
              <a:rPr lang="ro-RO" sz="2000" err="1">
                <a:latin typeface="Calibri" panose="020F0502020204030204"/>
                <a:cs typeface="Calibri" panose="020F0502020204030204"/>
              </a:rPr>
              <a:t>using</a:t>
            </a:r>
            <a:r>
              <a:rPr lang="ro-RO" sz="2000">
                <a:latin typeface="Calibri" panose="020F0502020204030204"/>
                <a:cs typeface="Calibri" panose="020F0502020204030204"/>
              </a:rPr>
              <a:t> </a:t>
            </a:r>
            <a:r>
              <a:rPr lang="ro-RO" sz="2000" err="1">
                <a:latin typeface="Calibri" panose="020F0502020204030204"/>
                <a:cs typeface="Calibri" panose="020F0502020204030204"/>
              </a:rPr>
              <a:t>SchoolError</a:t>
            </a:r>
            <a:r>
              <a:rPr lang="ro-RO" sz="2000">
                <a:latin typeface="Calibri" panose="020F0502020204030204"/>
                <a:cs typeface="Calibri" panose="020F0502020204030204"/>
              </a:rPr>
              <a:t>::</a:t>
            </a:r>
            <a:r>
              <a:rPr lang="ro-RO" sz="2000" err="1">
                <a:latin typeface="Calibri" panose="020F0502020204030204"/>
                <a:cs typeface="Calibri" panose="020F0502020204030204"/>
              </a:rPr>
              <a:t>SchoolError</a:t>
            </a:r>
            <a:r>
              <a:rPr lang="ro-RO" sz="2000">
                <a:latin typeface="Calibri" panose="020F0502020204030204"/>
                <a:cs typeface="Calibri" panose="020F0502020204030204"/>
              </a:rPr>
              <a:t>;  };</a:t>
            </a:r>
            <a:endParaRPr lang="ro-RO" sz="2000"/>
          </a:p>
          <a:p>
            <a:pPr marL="101600">
              <a:spcBef>
                <a:spcPts val="0"/>
              </a:spcBef>
              <a:spcAft>
                <a:spcPts val="0"/>
              </a:spcAft>
              <a:defRPr/>
            </a:pPr>
            <a:r>
              <a:rPr lang="ro-RO" sz="2000" err="1">
                <a:latin typeface="Calibri" panose="020F0502020204030204"/>
                <a:cs typeface="Calibri" panose="020F0502020204030204"/>
              </a:rPr>
              <a:t>class</a:t>
            </a:r>
            <a:r>
              <a:rPr lang="ro-RO" sz="2000">
                <a:latin typeface="Calibri" panose="020F0502020204030204"/>
                <a:cs typeface="Calibri" panose="020F0502020204030204"/>
              </a:rPr>
              <a:t> </a:t>
            </a:r>
            <a:r>
              <a:rPr lang="ro-RO" sz="2000" err="1">
                <a:latin typeface="Calibri" panose="020F0502020204030204"/>
                <a:cs typeface="Calibri" panose="020F0502020204030204"/>
              </a:rPr>
              <a:t>TeacherError</a:t>
            </a:r>
            <a:r>
              <a:rPr lang="ro-RO" sz="2000">
                <a:latin typeface="Calibri" panose="020F0502020204030204"/>
                <a:cs typeface="Calibri" panose="020F0502020204030204"/>
              </a:rPr>
              <a:t> : public </a:t>
            </a:r>
            <a:r>
              <a:rPr lang="ro-RO" sz="2000" err="1">
                <a:latin typeface="Calibri" panose="020F0502020204030204"/>
                <a:cs typeface="Calibri" panose="020F0502020204030204"/>
              </a:rPr>
              <a:t>SchoolError</a:t>
            </a:r>
            <a:r>
              <a:rPr lang="ro-RO" sz="2000">
                <a:latin typeface="Calibri" panose="020F0502020204030204"/>
                <a:cs typeface="Calibri" panose="020F0502020204030204"/>
              </a:rPr>
              <a:t> {  </a:t>
            </a:r>
            <a:r>
              <a:rPr lang="ro-RO" sz="2000" err="1">
                <a:latin typeface="Calibri" panose="020F0502020204030204"/>
                <a:cs typeface="Calibri" panose="020F0502020204030204"/>
              </a:rPr>
              <a:t>using</a:t>
            </a:r>
            <a:r>
              <a:rPr lang="ro-RO" sz="2000">
                <a:latin typeface="Calibri" panose="020F0502020204030204"/>
                <a:cs typeface="Calibri" panose="020F0502020204030204"/>
              </a:rPr>
              <a:t> </a:t>
            </a:r>
            <a:r>
              <a:rPr lang="ro-RO" sz="2000" err="1">
                <a:latin typeface="Calibri" panose="020F0502020204030204"/>
                <a:cs typeface="Calibri" panose="020F0502020204030204"/>
              </a:rPr>
              <a:t>SchoolError</a:t>
            </a:r>
            <a:r>
              <a:rPr lang="ro-RO" sz="2000">
                <a:latin typeface="Calibri" panose="020F0502020204030204"/>
                <a:cs typeface="Calibri" panose="020F0502020204030204"/>
              </a:rPr>
              <a:t>::</a:t>
            </a:r>
            <a:r>
              <a:rPr lang="ro-RO" sz="2000" err="1">
                <a:latin typeface="Calibri" panose="020F0502020204030204"/>
                <a:cs typeface="Calibri" panose="020F0502020204030204"/>
              </a:rPr>
              <a:t>SchoolError</a:t>
            </a:r>
            <a:r>
              <a:rPr lang="ro-RO" sz="2000">
                <a:latin typeface="Calibri" panose="020F0502020204030204"/>
                <a:cs typeface="Calibri" panose="020F0502020204030204"/>
              </a:rPr>
              <a:t>;  };</a:t>
            </a:r>
          </a:p>
        </p:txBody>
      </p:sp>
      <p:sp>
        <p:nvSpPr>
          <p:cNvPr id="7" name="Google Shape;105;p17"/>
          <p:cNvSpPr/>
          <p:nvPr/>
        </p:nvSpPr>
        <p:spPr>
          <a:xfrm>
            <a:off x="84006" y="83996"/>
            <a:ext cx="5038563" cy="657972"/>
          </a:xfrm>
          <a:prstGeom prst="rect">
            <a:avLst/>
          </a:prstGeom>
          <a:noFill/>
          <a:ln>
            <a:noFill/>
          </a:ln>
        </p:spPr>
        <p:txBody>
          <a:bodyPr spcFirstLastPara="1" lIns="100790" tIns="50395" rIns="100790" bIns="50395" anchor="t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err="1">
                <a:latin typeface="+mn-lt"/>
                <a:ea typeface="Arial" panose="020B0604020202020204"/>
                <a:cs typeface="Arial" panose="020B0604020202020204"/>
                <a:sym typeface="Arial" panose="020B0604020202020204"/>
              </a:rPr>
              <a:t>Facultatea</a:t>
            </a:r>
            <a:r>
              <a:rPr lang="en-US" sz="2000" b="1">
                <a:latin typeface="+mn-lt"/>
                <a:ea typeface="Arial" panose="020B0604020202020204"/>
                <a:cs typeface="Arial" panose="020B0604020202020204"/>
                <a:sym typeface="Arial" panose="020B0604020202020204"/>
              </a:rPr>
              <a:t> de </a:t>
            </a:r>
            <a:r>
              <a:rPr lang="en-US" sz="2000" b="1" err="1">
                <a:latin typeface="+mn-lt"/>
                <a:ea typeface="Arial" panose="020B0604020202020204"/>
                <a:cs typeface="Arial" panose="020B0604020202020204"/>
                <a:sym typeface="Arial" panose="020B0604020202020204"/>
              </a:rPr>
              <a:t>Matematică</a:t>
            </a:r>
            <a:r>
              <a:rPr lang="en-US" sz="2000" b="1">
                <a:latin typeface="+mn-lt"/>
                <a:ea typeface="Arial" panose="020B0604020202020204"/>
                <a:cs typeface="Arial" panose="020B0604020202020204"/>
                <a:sym typeface="Arial" panose="020B0604020202020204"/>
              </a:rPr>
              <a:t> </a:t>
            </a:r>
            <a:r>
              <a:rPr lang="en-US" sz="2000" b="1" err="1">
                <a:latin typeface="+mn-lt"/>
                <a:ea typeface="Arial" panose="020B0604020202020204"/>
                <a:cs typeface="Arial" panose="020B0604020202020204"/>
                <a:sym typeface="Arial" panose="020B0604020202020204"/>
              </a:rPr>
              <a:t>și</a:t>
            </a:r>
            <a:r>
              <a:rPr lang="en-US" sz="2000" b="1">
                <a:latin typeface="+mn-lt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2000" b="1" err="1">
                <a:latin typeface="+mn-lt"/>
                <a:ea typeface="Arial" panose="020B0604020202020204"/>
                <a:cs typeface="Arial" panose="020B0604020202020204"/>
                <a:sym typeface="Arial" panose="020B0604020202020204"/>
              </a:rPr>
              <a:t>Informatică</a:t>
            </a:r>
            <a:endParaRPr lang="en-US" sz="2000" err="1">
              <a:latin typeface="+mn-lt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err="1">
                <a:latin typeface="+mn-lt"/>
                <a:ea typeface="Arial" panose="020B0604020202020204"/>
                <a:cs typeface="Arial" panose="020B0604020202020204"/>
                <a:sym typeface="Arial" panose="020B0604020202020204"/>
              </a:rPr>
              <a:t>Universitatea</a:t>
            </a:r>
            <a:r>
              <a:rPr lang="en-US" sz="2000" b="1">
                <a:latin typeface="+mn-lt"/>
                <a:cs typeface="Arial" panose="020B0604020202020204"/>
              </a:rPr>
              <a:t> din </a:t>
            </a:r>
            <a:r>
              <a:rPr lang="en-US" sz="2000" b="1" err="1">
                <a:latin typeface="+mn-lt"/>
                <a:cs typeface="Arial" panose="020B0604020202020204"/>
              </a:rPr>
              <a:t>București</a:t>
            </a:r>
            <a:endParaRPr sz="2000" err="1">
              <a:latin typeface="+mn-lt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Google Shape;594;p57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panose="020B0604020202020204" pitchFamily="34" charset="0"/>
              <a:buNone/>
            </a:pPr>
            <a:fld id="{67E83594-7B5F-4634-A17F-34D262A636CE}" type="slidenum">
              <a:rPr lang="en-US" sz="1500"/>
              <a:t>6</a:t>
            </a:fld>
            <a:endParaRPr lang="en-US" sz="1800"/>
          </a:p>
        </p:txBody>
      </p:sp>
      <p:sp>
        <p:nvSpPr>
          <p:cNvPr id="46083" name="Google Shape;595;p57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00800" tIns="50400" rIns="100800" bIns="50400" anchor="t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panose="020B0604020202020204" pitchFamily="34" charset="0"/>
              <a:buNone/>
            </a:pPr>
            <a:r>
              <a:rPr lang="vi-VN" sz="1800" b="1" err="1">
                <a:latin typeface="Arial" panose="020B0604020202020204"/>
                <a:cs typeface="Arial" panose="020B0604020202020204"/>
              </a:rPr>
              <a:t>Facultatea</a:t>
            </a:r>
            <a:r>
              <a:rPr lang="vi-VN" sz="1800" b="1">
                <a:latin typeface="Arial" panose="020B0604020202020204"/>
                <a:cs typeface="Arial" panose="020B0604020202020204"/>
              </a:rPr>
              <a:t> de </a:t>
            </a:r>
            <a:r>
              <a:rPr lang="vi-VN" sz="1800" b="1" err="1">
                <a:latin typeface="Arial" panose="020B0604020202020204"/>
                <a:cs typeface="Arial" panose="020B0604020202020204"/>
              </a:rPr>
              <a:t>Matematică</a:t>
            </a:r>
            <a:r>
              <a:rPr lang="vi-VN" sz="1800" b="1">
                <a:latin typeface="Arial" panose="020B0604020202020204"/>
                <a:cs typeface="Arial" panose="020B0604020202020204"/>
              </a:rPr>
              <a:t> </a:t>
            </a:r>
            <a:r>
              <a:rPr lang="vi-VN" sz="1800" b="1" err="1">
                <a:latin typeface="Arial" panose="020B0604020202020204"/>
                <a:cs typeface="Arial" panose="020B0604020202020204"/>
              </a:rPr>
              <a:t>și</a:t>
            </a:r>
            <a:r>
              <a:rPr lang="vi-VN" sz="1800" b="1">
                <a:latin typeface="Arial" panose="020B0604020202020204"/>
                <a:cs typeface="Arial" panose="020B0604020202020204"/>
              </a:rPr>
              <a:t> </a:t>
            </a:r>
            <a:r>
              <a:rPr lang="vi-VN" sz="1800" b="1" err="1">
                <a:latin typeface="Arial" panose="020B0604020202020204"/>
                <a:cs typeface="Arial" panose="020B0604020202020204"/>
              </a:rPr>
              <a:t>Informatică</a:t>
            </a:r>
            <a:r>
              <a:rPr lang="en-US" sz="1800" b="1">
                <a:latin typeface="Arial" panose="020B0604020202020204"/>
                <a:cs typeface="Arial" panose="020B0604020202020204"/>
              </a:rPr>
              <a:t> </a:t>
            </a:r>
            <a:r>
              <a:rPr lang="en-US" sz="1800" b="1" err="1">
                <a:latin typeface="Arial" panose="020B0604020202020204"/>
                <a:cs typeface="Arial" panose="020B0604020202020204"/>
              </a:rPr>
              <a:t>Universitatea</a:t>
            </a:r>
            <a:r>
              <a:rPr lang="en-US" sz="1800" b="1">
                <a:latin typeface="Arial" panose="020B0604020202020204"/>
                <a:cs typeface="Arial" panose="020B0604020202020204"/>
              </a:rPr>
              <a:t> din </a:t>
            </a:r>
            <a:r>
              <a:rPr lang="en-US" sz="1800" b="1" err="1">
                <a:latin typeface="Arial" panose="020B0604020202020204"/>
                <a:cs typeface="Arial" panose="020B0604020202020204"/>
              </a:rPr>
              <a:t>București</a:t>
            </a:r>
            <a:endParaRPr lang="en-US" sz="1800" err="1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46084" name="Google Shape;596;p5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085" name="Google Shape;597;p57"/>
          <p:cNvSpPr txBox="1">
            <a:spLocks noChangeArrowheads="1"/>
          </p:cNvSpPr>
          <p:nvPr/>
        </p:nvSpPr>
        <p:spPr bwMode="auto">
          <a:xfrm>
            <a:off x="274638" y="1254125"/>
            <a:ext cx="9032875" cy="62103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lIns="91425" tIns="91425" rIns="91425" bIns="91425" anchor="t"/>
          <a:lstStyle/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000" b="1" err="1">
                <a:solidFill>
                  <a:srgbClr val="800000"/>
                </a:solidFill>
                <a:latin typeface="Times New Roman" panose="02020603050405020304" pitchFamily="18" charset="0"/>
              </a:rPr>
              <a:t>enum</a:t>
            </a:r>
            <a:r>
              <a:rPr lang="en-US" sz="2000" b="1">
                <a:latin typeface="Times New Roman" panose="02020603050405020304" pitchFamily="18" charset="0"/>
              </a:rPr>
              <a:t> </a:t>
            </a:r>
            <a:r>
              <a:rPr lang="en-US" sz="2000">
                <a:latin typeface="Times New Roman" panose="02020603050405020304" pitchFamily="18" charset="0"/>
              </a:rPr>
              <a:t>note</a:t>
            </a:r>
            <a:r>
              <a:rPr lang="en-US" sz="2000" b="1">
                <a:latin typeface="Times New Roman" panose="02020603050405020304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anose="02020603050405020304" pitchFamily="18" charset="0"/>
              </a:rPr>
              <a:t>{</a:t>
            </a:r>
            <a:r>
              <a:rPr lang="en-US" sz="2000" b="1">
                <a:latin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</a:rPr>
              <a:t>middleC</a:t>
            </a:r>
            <a:r>
              <a:rPr lang="en-US" sz="2000">
                <a:solidFill>
                  <a:srgbClr val="808030"/>
                </a:solidFill>
                <a:latin typeface="Times New Roman" panose="02020603050405020304" pitchFamily="18" charset="0"/>
              </a:rPr>
              <a:t>,</a:t>
            </a:r>
            <a:r>
              <a:rPr lang="en-US" sz="2000">
                <a:latin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</a:rPr>
              <a:t>Csharp</a:t>
            </a:r>
            <a:r>
              <a:rPr lang="en-US" sz="2000">
                <a:solidFill>
                  <a:srgbClr val="808030"/>
                </a:solidFill>
                <a:latin typeface="Times New Roman" panose="02020603050405020304" pitchFamily="18" charset="0"/>
              </a:rPr>
              <a:t>,</a:t>
            </a:r>
            <a:r>
              <a:rPr lang="en-US" sz="2000">
                <a:latin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</a:rPr>
              <a:t>Eflat</a:t>
            </a:r>
            <a:r>
              <a:rPr lang="en-US" sz="2000" b="1">
                <a:latin typeface="Times New Roman" panose="02020603050405020304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anose="02020603050405020304" pitchFamily="18" charset="0"/>
              </a:rPr>
              <a:t>};</a:t>
            </a:r>
            <a:r>
              <a:rPr lang="en-US" sz="2000" b="1">
                <a:latin typeface="Times New Roman" panose="02020603050405020304" pitchFamily="18" charset="0"/>
              </a:rPr>
              <a:t> </a:t>
            </a:r>
            <a:r>
              <a:rPr lang="en-US" sz="2000" b="1">
                <a:solidFill>
                  <a:srgbClr val="696969"/>
                </a:solidFill>
                <a:latin typeface="Times New Roman" panose="02020603050405020304" pitchFamily="18" charset="0"/>
              </a:rPr>
              <a:t>// Etc.</a:t>
            </a:r>
            <a:endParaRPr lang="en-US" sz="2000" b="1">
              <a:latin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endParaRPr lang="en-US" sz="2000">
              <a:latin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anose="02020603050405020304" pitchFamily="18" charset="0"/>
              </a:rPr>
              <a:t>class</a:t>
            </a:r>
            <a:r>
              <a:rPr lang="en-US" sz="2000" b="1">
                <a:latin typeface="Times New Roman" panose="02020603050405020304" pitchFamily="18" charset="0"/>
              </a:rPr>
              <a:t> </a:t>
            </a:r>
            <a:r>
              <a:rPr lang="en-US" sz="2000">
                <a:latin typeface="Times New Roman" panose="02020603050405020304" pitchFamily="18" charset="0"/>
              </a:rPr>
              <a:t>Instrument</a:t>
            </a:r>
            <a:r>
              <a:rPr lang="en-US" sz="2000" b="1">
                <a:latin typeface="Times New Roman" panose="02020603050405020304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anose="02020603050405020304" pitchFamily="18" charset="0"/>
              </a:rPr>
              <a:t>{</a:t>
            </a:r>
            <a:r>
              <a:rPr lang="en-US" sz="2000" b="1">
                <a:latin typeface="Times New Roman" panose="02020603050405020304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 pitchFamily="18" charset="0"/>
              </a:rPr>
              <a:t>public</a:t>
            </a:r>
            <a:r>
              <a:rPr lang="en-US" sz="2000" b="1">
                <a:solidFill>
                  <a:srgbClr val="800080"/>
                </a:solidFill>
                <a:latin typeface="Times New Roman" panose="02020603050405020304" pitchFamily="18" charset="0"/>
              </a:rPr>
              <a:t>:</a:t>
            </a:r>
            <a:endParaRPr lang="en-US" sz="2000" b="1">
              <a:latin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</a:pPr>
            <a:r>
              <a:rPr lang="en-US" sz="2000">
                <a:latin typeface="Times New Roman" panose="02020603050405020304"/>
                <a:cs typeface="Arial" panose="020B0604020202020204"/>
              </a:rPr>
              <a:t>  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Arial" panose="020B0604020202020204"/>
              </a:rPr>
              <a:t>virtual void</a:t>
            </a:r>
            <a:r>
              <a:rPr lang="en-US" sz="2000" b="1">
                <a:latin typeface="Times New Roman" panose="02020603050405020304"/>
                <a:cs typeface="Arial" panose="020B0604020202020204"/>
              </a:rPr>
              <a:t> </a:t>
            </a:r>
            <a:r>
              <a:rPr lang="en-US" sz="2000">
                <a:latin typeface="Times New Roman" panose="02020603050405020304"/>
                <a:cs typeface="Arial" panose="020B0604020202020204"/>
              </a:rPr>
              <a:t>play</a:t>
            </a:r>
            <a:r>
              <a:rPr lang="en-US" sz="2000" b="1">
                <a:solidFill>
                  <a:srgbClr val="808030"/>
                </a:solidFill>
                <a:latin typeface="Times New Roman" panose="02020603050405020304"/>
                <a:cs typeface="Arial" panose="020B0604020202020204"/>
              </a:rPr>
              <a:t>(</a:t>
            </a:r>
            <a:r>
              <a:rPr lang="en-US" sz="2000">
                <a:latin typeface="Times New Roman" panose="02020603050405020304"/>
                <a:cs typeface="Arial" panose="020B0604020202020204"/>
              </a:rPr>
              <a:t>note</a:t>
            </a:r>
            <a:r>
              <a:rPr lang="en-US" sz="2000" b="1">
                <a:solidFill>
                  <a:srgbClr val="808030"/>
                </a:solidFill>
                <a:latin typeface="Times New Roman" panose="02020603050405020304"/>
                <a:cs typeface="Arial" panose="020B0604020202020204"/>
              </a:rPr>
              <a:t>)</a:t>
            </a:r>
            <a:r>
              <a:rPr lang="en-US" sz="2000" b="1">
                <a:latin typeface="Times New Roman" panose="02020603050405020304"/>
                <a:cs typeface="Arial" panose="020B0604020202020204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Arial" panose="020B0604020202020204"/>
              </a:rPr>
              <a:t>const = 0;</a:t>
            </a:r>
            <a:endParaRPr lang="en-US" sz="2000" b="1">
              <a:latin typeface="Times New Roman" panose="02020603050405020304"/>
              <a:cs typeface="Arial" panose="020B0604020202020204"/>
            </a:endParaRPr>
          </a:p>
          <a:p>
            <a:r>
              <a:rPr lang="en-US" sz="2000">
                <a:solidFill>
                  <a:srgbClr val="800080"/>
                </a:solidFill>
                <a:latin typeface="Times New Roman" panose="02020603050405020304"/>
                <a:cs typeface="Times New Roman" panose="02020603050405020304"/>
              </a:rPr>
              <a:t>};</a:t>
            </a:r>
            <a:endParaRPr lang="en-US" sz="2000" b="1">
              <a:latin typeface="Times New Roman" panose="02020603050405020304"/>
              <a:cs typeface="Arial" panose="020B0604020202020204"/>
            </a:endParaRPr>
          </a:p>
          <a:p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void</a:t>
            </a:r>
            <a:r>
              <a:rPr lang="en-US" sz="2000" b="1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>
                <a:latin typeface="Times New Roman" panose="02020603050405020304"/>
                <a:cs typeface="Times New Roman" panose="02020603050405020304"/>
              </a:rPr>
              <a:t>Instrument::play</a:t>
            </a:r>
            <a:r>
              <a:rPr lang="en-US" sz="2000" b="1">
                <a:solidFill>
                  <a:srgbClr val="808030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lang="en-US" sz="2000">
                <a:latin typeface="Times New Roman" panose="02020603050405020304"/>
                <a:cs typeface="Times New Roman" panose="02020603050405020304"/>
              </a:rPr>
              <a:t>note</a:t>
            </a:r>
            <a:r>
              <a:rPr lang="en-US" sz="2000" b="1">
                <a:solidFill>
                  <a:srgbClr val="808030"/>
                </a:solidFill>
                <a:latin typeface="Times New Roman" panose="02020603050405020304"/>
                <a:cs typeface="Times New Roman" panose="02020603050405020304"/>
              </a:rPr>
              <a:t>)</a:t>
            </a:r>
            <a:r>
              <a:rPr lang="en-US" sz="2000" b="1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const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Arial" panose="020B0604020202020204"/>
              </a:rPr>
              <a:t> </a:t>
            </a:r>
            <a:r>
              <a:rPr lang="en-US" sz="2000" b="1">
                <a:solidFill>
                  <a:srgbClr val="800080"/>
                </a:solidFill>
                <a:latin typeface="Times New Roman" panose="02020603050405020304"/>
                <a:cs typeface="Arial" panose="020B0604020202020204"/>
              </a:rPr>
              <a:t>{  </a:t>
            </a:r>
            <a:r>
              <a:rPr lang="en-US" sz="2000">
                <a:solidFill>
                  <a:srgbClr val="603000"/>
                </a:solidFill>
                <a:latin typeface="Times New Roman" panose="02020603050405020304"/>
                <a:cs typeface="Arial" panose="020B0604020202020204"/>
              </a:rPr>
              <a:t>std::</a:t>
            </a:r>
            <a:r>
              <a:rPr lang="en-US" sz="2000" err="1">
                <a:solidFill>
                  <a:srgbClr val="603000"/>
                </a:solidFill>
                <a:latin typeface="Times New Roman" panose="02020603050405020304"/>
                <a:cs typeface="Arial" panose="020B0604020202020204"/>
              </a:rPr>
              <a:t>cout</a:t>
            </a:r>
            <a:r>
              <a:rPr lang="en-US" sz="2000">
                <a:latin typeface="Times New Roman" panose="02020603050405020304"/>
                <a:cs typeface="Arial" panose="020B0604020202020204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anose="02020603050405020304"/>
                <a:cs typeface="Arial" panose="020B0604020202020204"/>
              </a:rPr>
              <a:t>&lt;&lt;</a:t>
            </a:r>
            <a:r>
              <a:rPr lang="en-US" sz="2000">
                <a:latin typeface="Times New Roman" panose="02020603050405020304"/>
                <a:cs typeface="Arial" panose="020B0604020202020204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anose="02020603050405020304"/>
                <a:cs typeface="Arial" panose="020B0604020202020204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anose="02020603050405020304"/>
                <a:cs typeface="Arial" panose="020B0604020202020204"/>
              </a:rPr>
              <a:t>Instrument::play</a:t>
            </a:r>
            <a:r>
              <a:rPr lang="en-US" sz="2000">
                <a:solidFill>
                  <a:srgbClr val="800000"/>
                </a:solidFill>
                <a:latin typeface="Times New Roman" panose="02020603050405020304"/>
                <a:cs typeface="Arial" panose="020B0604020202020204"/>
              </a:rPr>
              <a:t>"</a:t>
            </a:r>
            <a:r>
              <a:rPr lang="en-US" sz="2000">
                <a:latin typeface="Times New Roman" panose="02020603050405020304"/>
                <a:cs typeface="Arial" panose="020B0604020202020204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anose="02020603050405020304"/>
                <a:cs typeface="Arial" panose="020B0604020202020204"/>
              </a:rPr>
              <a:t>&lt;&lt;</a:t>
            </a:r>
            <a:r>
              <a:rPr lang="en-US" sz="2000">
                <a:latin typeface="Times New Roman" panose="02020603050405020304"/>
                <a:cs typeface="Arial" panose="020B0604020202020204"/>
              </a:rPr>
              <a:t> </a:t>
            </a:r>
            <a:r>
              <a:rPr lang="en-US" sz="2000">
                <a:solidFill>
                  <a:srgbClr val="603000"/>
                </a:solidFill>
                <a:latin typeface="Times New Roman" panose="02020603050405020304"/>
                <a:cs typeface="Arial" panose="020B0604020202020204"/>
              </a:rPr>
              <a:t>std::</a:t>
            </a:r>
            <a:r>
              <a:rPr lang="en-US" sz="2000" err="1">
                <a:solidFill>
                  <a:srgbClr val="603000"/>
                </a:solidFill>
                <a:latin typeface="Times New Roman" panose="02020603050405020304"/>
                <a:cs typeface="Arial" panose="020B0604020202020204"/>
              </a:rPr>
              <a:t>endl</a:t>
            </a:r>
            <a:r>
              <a:rPr lang="en-US" sz="2000">
                <a:solidFill>
                  <a:srgbClr val="800080"/>
                </a:solidFill>
                <a:latin typeface="Times New Roman" panose="02020603050405020304"/>
                <a:cs typeface="Arial" panose="020B0604020202020204"/>
              </a:rPr>
              <a:t>;</a:t>
            </a:r>
            <a:r>
              <a:rPr lang="en-US" sz="2000">
                <a:latin typeface="Times New Roman" panose="02020603050405020304"/>
                <a:cs typeface="Arial" panose="020B0604020202020204"/>
              </a:rPr>
              <a:t>  </a:t>
            </a:r>
            <a:r>
              <a:rPr lang="en-US" sz="2000">
                <a:solidFill>
                  <a:srgbClr val="800080"/>
                </a:solidFill>
                <a:latin typeface="Times New Roman" panose="02020603050405020304"/>
                <a:cs typeface="Arial" panose="020B0604020202020204"/>
              </a:rPr>
              <a:t>}</a:t>
            </a:r>
            <a:endParaRPr lang="en-US" sz="2000">
              <a:latin typeface="Times New Roman" panose="02020603050405020304" pitchFamily="18" charset="0"/>
            </a:endParaRPr>
          </a:p>
          <a:p>
            <a:pPr>
              <a:buNone/>
            </a:pPr>
            <a:endParaRPr lang="en-US" sz="2000">
              <a:solidFill>
                <a:srgbClr val="800080"/>
              </a:solidFill>
              <a:latin typeface="Times New Roman" panose="02020603050405020304" pitchFamily="18" charset="0"/>
              <a:cs typeface="Times New Roman" panose="02020603050405020304"/>
            </a:endParaRPr>
          </a:p>
          <a:p>
            <a:pPr>
              <a:buNone/>
            </a:pP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class</a:t>
            </a:r>
            <a:r>
              <a:rPr lang="en-US" sz="2000" b="1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>
                <a:latin typeface="Times New Roman" panose="02020603050405020304"/>
                <a:cs typeface="Times New Roman" panose="02020603050405020304"/>
              </a:rPr>
              <a:t>Wind</a:t>
            </a:r>
            <a:r>
              <a:rPr lang="en-US" sz="2000" b="1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anose="02020603050405020304"/>
                <a:cs typeface="Times New Roman" panose="02020603050405020304"/>
              </a:rPr>
              <a:t>:</a:t>
            </a:r>
            <a:r>
              <a:rPr lang="en-US" sz="2000" b="1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public</a:t>
            </a:r>
            <a:r>
              <a:rPr lang="en-US" sz="2000" b="1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>
                <a:latin typeface="Times New Roman" panose="02020603050405020304"/>
                <a:cs typeface="Times New Roman" panose="02020603050405020304"/>
              </a:rPr>
              <a:t>Instrument</a:t>
            </a:r>
            <a:r>
              <a:rPr lang="en-US" sz="2000" b="1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anose="02020603050405020304"/>
                <a:cs typeface="Times New Roman" panose="02020603050405020304"/>
              </a:rPr>
              <a:t>{</a:t>
            </a:r>
            <a:endParaRPr lang="en-US" sz="2000">
              <a:solidFill>
                <a:srgbClr val="800080"/>
              </a:solidFill>
              <a:latin typeface="Times New Roman" panose="02020603050405020304"/>
              <a:cs typeface="Times New Roman" panose="02020603050405020304"/>
            </a:endParaRPr>
          </a:p>
          <a:p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public:</a:t>
            </a:r>
            <a:r>
              <a:rPr lang="en-US" sz="2000">
                <a:latin typeface="Times New Roman" panose="02020603050405020304"/>
                <a:cs typeface="Times New Roman" panose="02020603050405020304"/>
              </a:rPr>
              <a:t>  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void</a:t>
            </a:r>
            <a:r>
              <a:rPr lang="en-US" sz="2000" b="1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>
                <a:latin typeface="Times New Roman" panose="02020603050405020304"/>
                <a:cs typeface="Times New Roman" panose="02020603050405020304"/>
              </a:rPr>
              <a:t>play</a:t>
            </a:r>
            <a:r>
              <a:rPr lang="en-US" sz="2000" b="1">
                <a:solidFill>
                  <a:srgbClr val="808030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lang="en-US" sz="2000">
                <a:latin typeface="Times New Roman" panose="02020603050405020304"/>
                <a:cs typeface="Times New Roman" panose="02020603050405020304"/>
              </a:rPr>
              <a:t>note</a:t>
            </a:r>
            <a:r>
              <a:rPr lang="en-US" sz="2000" b="1">
                <a:solidFill>
                  <a:srgbClr val="808030"/>
                </a:solidFill>
                <a:latin typeface="Times New Roman" panose="02020603050405020304"/>
                <a:cs typeface="Times New Roman" panose="02020603050405020304"/>
              </a:rPr>
              <a:t>)</a:t>
            </a:r>
            <a:r>
              <a:rPr lang="en-US" sz="2000" b="1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const override</a:t>
            </a:r>
            <a:r>
              <a:rPr lang="en-US" sz="2000" b="1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anose="02020603050405020304"/>
                <a:cs typeface="Times New Roman" panose="02020603050405020304"/>
              </a:rPr>
              <a:t>{</a:t>
            </a:r>
            <a:r>
              <a:rPr lang="en-US" sz="2000">
                <a:latin typeface="Times New Roman" panose="02020603050405020304"/>
                <a:cs typeface="Times New Roman" panose="02020603050405020304"/>
              </a:rPr>
              <a:t>  </a:t>
            </a:r>
            <a:r>
              <a:rPr lang="en-US" sz="2000">
                <a:solidFill>
                  <a:srgbClr val="603000"/>
                </a:solidFill>
                <a:latin typeface="Times New Roman" panose="02020603050405020304"/>
                <a:cs typeface="Times New Roman" panose="02020603050405020304"/>
              </a:rPr>
              <a:t>std::</a:t>
            </a:r>
            <a:r>
              <a:rPr lang="en-US" sz="2000" err="1">
                <a:solidFill>
                  <a:srgbClr val="603000"/>
                </a:solidFill>
                <a:latin typeface="Times New Roman" panose="02020603050405020304"/>
                <a:cs typeface="Times New Roman" panose="02020603050405020304"/>
              </a:rPr>
              <a:t>cout</a:t>
            </a:r>
            <a:r>
              <a:rPr lang="en-US" sz="20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anose="02020603050405020304"/>
                <a:cs typeface="Times New Roman" panose="02020603050405020304"/>
              </a:rPr>
              <a:t>&lt;&lt;</a:t>
            </a:r>
            <a:r>
              <a:rPr lang="en-US" sz="20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anose="02020603050405020304"/>
                <a:cs typeface="Times New Roman" panose="02020603050405020304"/>
              </a:rPr>
              <a:t>Wind::play</a:t>
            </a:r>
            <a:r>
              <a:rPr lang="en-US" sz="2000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"</a:t>
            </a:r>
            <a:r>
              <a:rPr lang="en-US" sz="20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anose="02020603050405020304"/>
                <a:cs typeface="Times New Roman" panose="02020603050405020304"/>
              </a:rPr>
              <a:t>&lt;&lt;</a:t>
            </a:r>
            <a:r>
              <a:rPr lang="en-US" sz="20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>
                <a:solidFill>
                  <a:srgbClr val="603000"/>
                </a:solidFill>
                <a:latin typeface="Times New Roman" panose="02020603050405020304"/>
                <a:cs typeface="Times New Roman" panose="02020603050405020304"/>
              </a:rPr>
              <a:t>std::</a:t>
            </a:r>
            <a:r>
              <a:rPr lang="en-US" sz="2000" err="1">
                <a:solidFill>
                  <a:srgbClr val="603000"/>
                </a:solidFill>
                <a:latin typeface="Times New Roman" panose="02020603050405020304"/>
                <a:cs typeface="Times New Roman" panose="02020603050405020304"/>
              </a:rPr>
              <a:t>endl</a:t>
            </a:r>
            <a:r>
              <a:rPr lang="en-US" sz="2000">
                <a:solidFill>
                  <a:srgbClr val="800080"/>
                </a:solidFill>
                <a:latin typeface="Times New Roman" panose="02020603050405020304"/>
                <a:cs typeface="Times New Roman" panose="02020603050405020304"/>
              </a:rPr>
              <a:t>;</a:t>
            </a:r>
            <a:r>
              <a:rPr lang="en-US" sz="2000">
                <a:latin typeface="Times New Roman" panose="02020603050405020304"/>
                <a:cs typeface="Times New Roman" panose="02020603050405020304"/>
              </a:rPr>
              <a:t> </a:t>
            </a:r>
            <a:r>
              <a:rPr lang="en-US" sz="2000">
                <a:solidFill>
                  <a:srgbClr val="800080"/>
                </a:solidFill>
                <a:latin typeface="Times New Roman" panose="02020603050405020304"/>
                <a:cs typeface="Times New Roman" panose="02020603050405020304"/>
              </a:rPr>
              <a:t>}};</a:t>
            </a:r>
            <a:endParaRPr lang="en-US" sz="2000">
              <a:solidFill>
                <a:srgbClr val="800000"/>
              </a:solidFill>
              <a:latin typeface="Times New Roman" panose="02020603050405020304"/>
              <a:cs typeface="Times New Roman" panose="02020603050405020304"/>
            </a:endParaRPr>
          </a:p>
          <a:p>
            <a:pPr>
              <a:buNone/>
            </a:pPr>
            <a:endParaRPr lang="en-US" sz="2000">
              <a:solidFill>
                <a:srgbClr val="800080"/>
              </a:solidFill>
              <a:latin typeface="Times New Roman" panose="02020603050405020304" pitchFamily="18" charset="0"/>
              <a:cs typeface="Times New Roman" panose="02020603050405020304"/>
            </a:endParaRPr>
          </a:p>
          <a:p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class</a:t>
            </a:r>
            <a:r>
              <a:rPr lang="en-US" sz="2000" b="1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>
                <a:latin typeface="Times New Roman" panose="02020603050405020304"/>
                <a:cs typeface="Times New Roman" panose="02020603050405020304"/>
              </a:rPr>
              <a:t>String</a:t>
            </a:r>
            <a:r>
              <a:rPr lang="en-US" sz="2000" b="1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anose="02020603050405020304"/>
                <a:cs typeface="Times New Roman" panose="02020603050405020304"/>
              </a:rPr>
              <a:t>:</a:t>
            </a:r>
            <a:r>
              <a:rPr lang="en-US" sz="2000" b="1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public</a:t>
            </a:r>
            <a:r>
              <a:rPr lang="en-US" sz="2000" b="1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>
                <a:latin typeface="Times New Roman" panose="02020603050405020304"/>
                <a:cs typeface="Times New Roman" panose="02020603050405020304"/>
              </a:rPr>
              <a:t>Instrument</a:t>
            </a:r>
            <a:r>
              <a:rPr lang="en-US" sz="2000" b="1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anose="02020603050405020304"/>
                <a:cs typeface="Times New Roman" panose="02020603050405020304"/>
              </a:rPr>
              <a:t>{</a:t>
            </a:r>
            <a:endParaRPr lang="en-US" sz="2000">
              <a:solidFill>
                <a:srgbClr val="800080"/>
              </a:solidFill>
              <a:latin typeface="Times New Roman" panose="02020603050405020304"/>
              <a:cs typeface="Times New Roman" panose="02020603050405020304"/>
            </a:endParaRPr>
          </a:p>
          <a:p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public:</a:t>
            </a:r>
            <a:r>
              <a:rPr lang="en-US" sz="2000">
                <a:latin typeface="Times New Roman" panose="02020603050405020304"/>
                <a:cs typeface="Times New Roman" panose="02020603050405020304"/>
              </a:rPr>
              <a:t>  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void</a:t>
            </a:r>
            <a:r>
              <a:rPr lang="en-US" sz="2000" b="1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>
                <a:latin typeface="Times New Roman" panose="02020603050405020304"/>
                <a:cs typeface="Times New Roman" panose="02020603050405020304"/>
              </a:rPr>
              <a:t>play</a:t>
            </a:r>
            <a:r>
              <a:rPr lang="en-US" sz="2000" b="1">
                <a:solidFill>
                  <a:srgbClr val="808030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lang="en-US" sz="2000">
                <a:latin typeface="Times New Roman" panose="02020603050405020304"/>
                <a:cs typeface="Times New Roman" panose="02020603050405020304"/>
              </a:rPr>
              <a:t>note</a:t>
            </a:r>
            <a:r>
              <a:rPr lang="en-US" sz="2000" b="1">
                <a:solidFill>
                  <a:srgbClr val="808030"/>
                </a:solidFill>
                <a:latin typeface="Times New Roman" panose="02020603050405020304"/>
                <a:cs typeface="Times New Roman" panose="02020603050405020304"/>
              </a:rPr>
              <a:t>)</a:t>
            </a:r>
            <a:r>
              <a:rPr lang="en-US" sz="2000" b="1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const override</a:t>
            </a:r>
            <a:r>
              <a:rPr lang="en-US" sz="2000" b="1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anose="02020603050405020304"/>
                <a:cs typeface="Times New Roman" panose="02020603050405020304"/>
              </a:rPr>
              <a:t>{</a:t>
            </a:r>
            <a:r>
              <a:rPr lang="en-US" sz="2000">
                <a:latin typeface="Times New Roman" panose="02020603050405020304"/>
                <a:cs typeface="Times New Roman" panose="02020603050405020304"/>
              </a:rPr>
              <a:t>  </a:t>
            </a:r>
            <a:r>
              <a:rPr lang="en-US" sz="2000">
                <a:solidFill>
                  <a:srgbClr val="603000"/>
                </a:solidFill>
                <a:latin typeface="Times New Roman" panose="02020603050405020304"/>
                <a:cs typeface="Times New Roman" panose="02020603050405020304"/>
              </a:rPr>
              <a:t>std::</a:t>
            </a:r>
            <a:r>
              <a:rPr lang="en-US" sz="2000" err="1">
                <a:solidFill>
                  <a:srgbClr val="603000"/>
                </a:solidFill>
                <a:latin typeface="Times New Roman" panose="02020603050405020304"/>
                <a:cs typeface="Times New Roman" panose="02020603050405020304"/>
              </a:rPr>
              <a:t>cout</a:t>
            </a:r>
            <a:r>
              <a:rPr lang="en-US" sz="20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anose="02020603050405020304"/>
                <a:cs typeface="Times New Roman" panose="02020603050405020304"/>
              </a:rPr>
              <a:t>&lt;&lt;</a:t>
            </a:r>
            <a:r>
              <a:rPr lang="en-US" sz="20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anose="02020603050405020304"/>
                <a:cs typeface="Times New Roman" panose="02020603050405020304"/>
              </a:rPr>
              <a:t>String::play</a:t>
            </a:r>
            <a:r>
              <a:rPr lang="en-US" sz="2000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"</a:t>
            </a:r>
            <a:r>
              <a:rPr lang="en-US" sz="20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anose="02020603050405020304"/>
                <a:cs typeface="Times New Roman" panose="02020603050405020304"/>
              </a:rPr>
              <a:t>&lt;&lt;</a:t>
            </a:r>
            <a:r>
              <a:rPr lang="en-US" sz="20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>
                <a:solidFill>
                  <a:srgbClr val="603000"/>
                </a:solidFill>
                <a:latin typeface="Times New Roman" panose="02020603050405020304"/>
                <a:cs typeface="Times New Roman" panose="02020603050405020304"/>
              </a:rPr>
              <a:t>std::</a:t>
            </a:r>
            <a:r>
              <a:rPr lang="en-US" sz="2000" err="1">
                <a:solidFill>
                  <a:srgbClr val="603000"/>
                </a:solidFill>
                <a:latin typeface="Times New Roman" panose="02020603050405020304"/>
                <a:cs typeface="Times New Roman" panose="02020603050405020304"/>
              </a:rPr>
              <a:t>endl</a:t>
            </a:r>
            <a:r>
              <a:rPr lang="en-US" sz="2000">
                <a:solidFill>
                  <a:srgbClr val="800080"/>
                </a:solidFill>
                <a:latin typeface="Times New Roman" panose="02020603050405020304"/>
                <a:cs typeface="Times New Roman" panose="02020603050405020304"/>
              </a:rPr>
              <a:t>;</a:t>
            </a:r>
            <a:r>
              <a:rPr lang="en-US" sz="2000">
                <a:latin typeface="Times New Roman" panose="02020603050405020304"/>
                <a:cs typeface="Times New Roman" panose="02020603050405020304"/>
              </a:rPr>
              <a:t> </a:t>
            </a:r>
            <a:r>
              <a:rPr lang="en-US" sz="2000">
                <a:solidFill>
                  <a:srgbClr val="800080"/>
                </a:solidFill>
                <a:latin typeface="Times New Roman" panose="02020603050405020304"/>
                <a:cs typeface="Times New Roman" panose="02020603050405020304"/>
              </a:rPr>
              <a:t>}};</a:t>
            </a:r>
            <a:endParaRPr lang="en-US" sz="2000">
              <a:solidFill>
                <a:srgbClr val="800080"/>
              </a:solidFill>
              <a:latin typeface="Times New Roman" panose="02020603050405020304" pitchFamily="18" charset="0"/>
              <a:cs typeface="Times New Roman" panose="02020603050405020304"/>
            </a:endParaRPr>
          </a:p>
          <a:p>
            <a:pPr>
              <a:buFont typeface="Arial" panose="020B0604020202020204" pitchFamily="34" charset="0"/>
            </a:pPr>
            <a:endParaRPr lang="en-US" sz="2000">
              <a:solidFill>
                <a:srgbClr val="800080"/>
              </a:solidFill>
              <a:latin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anose="02020603050405020304" pitchFamily="18" charset="0"/>
              </a:rPr>
              <a:t>void</a:t>
            </a:r>
            <a:r>
              <a:rPr lang="en-US" sz="2000" b="1">
                <a:latin typeface="Times New Roman" panose="02020603050405020304" pitchFamily="18" charset="0"/>
              </a:rPr>
              <a:t> </a:t>
            </a:r>
            <a:r>
              <a:rPr lang="en-US" sz="2000">
                <a:latin typeface="Times New Roman" panose="02020603050405020304" pitchFamily="18" charset="0"/>
              </a:rPr>
              <a:t>tune</a:t>
            </a:r>
            <a:r>
              <a:rPr lang="en-US" sz="2000" b="1">
                <a:solidFill>
                  <a:srgbClr val="808030"/>
                </a:solidFill>
                <a:latin typeface="Times New Roman" panose="02020603050405020304" pitchFamily="18" charset="0"/>
              </a:rPr>
              <a:t>(</a:t>
            </a:r>
            <a:r>
              <a:rPr lang="en-US" sz="2000">
                <a:latin typeface="Times New Roman" panose="02020603050405020304" pitchFamily="18" charset="0"/>
              </a:rPr>
              <a:t>Instrument</a:t>
            </a:r>
            <a:r>
              <a:rPr lang="en-US" sz="2000" b="1">
                <a:solidFill>
                  <a:srgbClr val="808030"/>
                </a:solidFill>
                <a:latin typeface="Times New Roman" panose="02020603050405020304" pitchFamily="18" charset="0"/>
              </a:rPr>
              <a:t>&amp;</a:t>
            </a:r>
            <a:r>
              <a:rPr lang="en-US" sz="2000" b="1">
                <a:latin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</a:rPr>
              <a:t>i</a:t>
            </a:r>
            <a:r>
              <a:rPr lang="en-US" sz="2000" b="1">
                <a:solidFill>
                  <a:srgbClr val="808030"/>
                </a:solidFill>
                <a:latin typeface="Times New Roman" panose="02020603050405020304" pitchFamily="18" charset="0"/>
              </a:rPr>
              <a:t>)</a:t>
            </a:r>
            <a:r>
              <a:rPr lang="en-US" sz="2000" b="1">
                <a:latin typeface="Times New Roman" panose="02020603050405020304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anose="02020603050405020304" pitchFamily="18" charset="0"/>
              </a:rPr>
              <a:t>{</a:t>
            </a:r>
            <a:r>
              <a:rPr lang="en-US" sz="2000">
                <a:latin typeface="Times New Roman" panose="02020603050405020304" pitchFamily="18" charset="0"/>
              </a:rPr>
              <a:t>  </a:t>
            </a:r>
            <a:r>
              <a:rPr lang="en-US" sz="2000" err="1">
                <a:latin typeface="Times New Roman" panose="02020603050405020304" pitchFamily="18" charset="0"/>
              </a:rPr>
              <a:t>i</a:t>
            </a:r>
            <a:r>
              <a:rPr lang="en-US" sz="2000" err="1">
                <a:solidFill>
                  <a:srgbClr val="808030"/>
                </a:solidFill>
                <a:latin typeface="Times New Roman" panose="02020603050405020304" pitchFamily="18" charset="0"/>
              </a:rPr>
              <a:t>.</a:t>
            </a:r>
            <a:r>
              <a:rPr lang="en-US" sz="2000" err="1">
                <a:latin typeface="Times New Roman" panose="02020603050405020304" pitchFamily="18" charset="0"/>
              </a:rPr>
              <a:t>play</a:t>
            </a:r>
            <a:r>
              <a:rPr lang="en-US" sz="2000">
                <a:solidFill>
                  <a:srgbClr val="808030"/>
                </a:solidFill>
                <a:latin typeface="Times New Roman" panose="02020603050405020304" pitchFamily="18" charset="0"/>
              </a:rPr>
              <a:t>(</a:t>
            </a:r>
            <a:r>
              <a:rPr lang="en-US" sz="2000" err="1">
                <a:latin typeface="Times New Roman" panose="02020603050405020304" pitchFamily="18" charset="0"/>
              </a:rPr>
              <a:t>middleC</a:t>
            </a:r>
            <a:r>
              <a:rPr lang="en-US" sz="2000">
                <a:solidFill>
                  <a:srgbClr val="808030"/>
                </a:solidFill>
                <a:latin typeface="Times New Roman" panose="02020603050405020304" pitchFamily="18" charset="0"/>
              </a:rPr>
              <a:t>)</a:t>
            </a:r>
            <a:r>
              <a:rPr lang="en-US" sz="2000">
                <a:solidFill>
                  <a:srgbClr val="800080"/>
                </a:solidFill>
                <a:latin typeface="Times New Roman" panose="02020603050405020304" pitchFamily="18" charset="0"/>
              </a:rPr>
              <a:t>;</a:t>
            </a:r>
            <a:r>
              <a:rPr lang="en-US" sz="2000">
                <a:latin typeface="Times New Roman" panose="02020603050405020304" pitchFamily="18" charset="0"/>
              </a:rPr>
              <a:t>  </a:t>
            </a:r>
            <a:r>
              <a:rPr lang="en-US" sz="2000">
                <a:solidFill>
                  <a:srgbClr val="800080"/>
                </a:solidFill>
                <a:latin typeface="Times New Roman" panose="02020603050405020304" pitchFamily="18" charset="0"/>
              </a:rPr>
              <a:t>}</a:t>
            </a:r>
            <a:endParaRPr lang="en-US" sz="2000">
              <a:latin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endParaRPr lang="en-US" sz="2000">
              <a:latin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Arial" panose="020B0604020202020204"/>
              </a:rPr>
              <a:t>int</a:t>
            </a:r>
            <a:r>
              <a:rPr lang="en-US" sz="2000" b="1">
                <a:latin typeface="Times New Roman" panose="02020603050405020304"/>
                <a:cs typeface="Arial" panose="020B0604020202020204"/>
              </a:rPr>
              <a:t> </a:t>
            </a:r>
            <a:r>
              <a:rPr lang="en-US" sz="2000" b="1">
                <a:solidFill>
                  <a:srgbClr val="400000"/>
                </a:solidFill>
                <a:latin typeface="Times New Roman" panose="02020603050405020304"/>
                <a:cs typeface="Arial" panose="020B0604020202020204"/>
              </a:rPr>
              <a:t>main</a:t>
            </a:r>
            <a:r>
              <a:rPr lang="en-US" sz="2000" b="1">
                <a:solidFill>
                  <a:srgbClr val="808030"/>
                </a:solidFill>
                <a:latin typeface="Times New Roman" panose="02020603050405020304"/>
                <a:cs typeface="Arial" panose="020B0604020202020204"/>
              </a:rPr>
              <a:t>()</a:t>
            </a:r>
            <a:r>
              <a:rPr lang="en-US" sz="2000" b="1">
                <a:latin typeface="Times New Roman" panose="02020603050405020304"/>
                <a:cs typeface="Arial" panose="020B0604020202020204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anose="02020603050405020304"/>
                <a:cs typeface="Arial" panose="020B0604020202020204"/>
              </a:rPr>
              <a:t>{</a:t>
            </a:r>
            <a:endParaRPr lang="en-US" sz="2000" b="1">
              <a:latin typeface="Times New Roman" panose="02020603050405020304"/>
              <a:cs typeface="Arial" panose="020B0604020202020204"/>
            </a:endParaRPr>
          </a:p>
          <a:p>
            <a:r>
              <a:rPr lang="en-US" sz="2000">
                <a:latin typeface="Times New Roman" panose="02020603050405020304"/>
                <a:cs typeface="Times New Roman" panose="02020603050405020304"/>
              </a:rPr>
              <a:t>  Wind flute</a:t>
            </a:r>
            <a:r>
              <a:rPr lang="en-US" sz="2000">
                <a:solidFill>
                  <a:srgbClr val="800080"/>
                </a:solidFill>
                <a:latin typeface="Times New Roman" panose="02020603050405020304"/>
                <a:cs typeface="Times New Roman" panose="02020603050405020304"/>
              </a:rPr>
              <a:t>;</a:t>
            </a:r>
            <a:r>
              <a:rPr lang="en-US" sz="2000">
                <a:latin typeface="Times New Roman" panose="02020603050405020304"/>
                <a:cs typeface="Times New Roman" panose="02020603050405020304"/>
              </a:rPr>
              <a:t>  String cello</a:t>
            </a:r>
            <a:r>
              <a:rPr lang="en-US" sz="2000">
                <a:solidFill>
                  <a:srgbClr val="800080"/>
                </a:solidFill>
                <a:latin typeface="Times New Roman" panose="02020603050405020304"/>
                <a:cs typeface="Times New Roman" panose="02020603050405020304"/>
              </a:rPr>
              <a:t>;</a:t>
            </a:r>
            <a:endParaRPr lang="en-US">
              <a:cs typeface="Times New Roman" panose="02020603050405020304"/>
            </a:endParaRPr>
          </a:p>
          <a:p>
            <a:r>
              <a:rPr lang="en-US" sz="2000">
                <a:latin typeface="Times New Roman" panose="02020603050405020304"/>
                <a:cs typeface="Times New Roman" panose="02020603050405020304"/>
              </a:rPr>
              <a:t>  tune</a:t>
            </a:r>
            <a:r>
              <a:rPr lang="en-US" sz="2000">
                <a:solidFill>
                  <a:srgbClr val="808030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lang="en-US" sz="2000">
                <a:latin typeface="Times New Roman" panose="02020603050405020304"/>
                <a:cs typeface="Times New Roman" panose="02020603050405020304"/>
              </a:rPr>
              <a:t>flute</a:t>
            </a:r>
            <a:r>
              <a:rPr lang="en-US" sz="2000">
                <a:solidFill>
                  <a:srgbClr val="808030"/>
                </a:solidFill>
                <a:latin typeface="Times New Roman" panose="02020603050405020304"/>
                <a:cs typeface="Times New Roman" panose="02020603050405020304"/>
              </a:rPr>
              <a:t>)</a:t>
            </a:r>
            <a:r>
              <a:rPr lang="en-US" sz="2000">
                <a:solidFill>
                  <a:srgbClr val="800080"/>
                </a:solidFill>
                <a:latin typeface="Times New Roman" panose="02020603050405020304"/>
                <a:cs typeface="Times New Roman" panose="02020603050405020304"/>
              </a:rPr>
              <a:t>;</a:t>
            </a:r>
            <a:r>
              <a:rPr lang="en-US" sz="2000">
                <a:latin typeface="Times New Roman" panose="02020603050405020304"/>
                <a:cs typeface="Times New Roman" panose="02020603050405020304"/>
              </a:rPr>
              <a:t>  tune</a:t>
            </a:r>
            <a:r>
              <a:rPr lang="en-US" sz="2000">
                <a:solidFill>
                  <a:srgbClr val="808030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lang="en-US" sz="2000">
                <a:latin typeface="Times New Roman" panose="02020603050405020304"/>
                <a:cs typeface="Times New Roman" panose="02020603050405020304"/>
              </a:rPr>
              <a:t>cello</a:t>
            </a:r>
            <a:r>
              <a:rPr lang="en-US" sz="2000">
                <a:solidFill>
                  <a:srgbClr val="808030"/>
                </a:solidFill>
                <a:latin typeface="Times New Roman" panose="02020603050405020304"/>
                <a:cs typeface="Times New Roman" panose="02020603050405020304"/>
              </a:rPr>
              <a:t>)</a:t>
            </a:r>
            <a:r>
              <a:rPr lang="en-US" sz="2000">
                <a:solidFill>
                  <a:srgbClr val="800080"/>
                </a:solidFill>
                <a:latin typeface="Times New Roman" panose="02020603050405020304"/>
                <a:cs typeface="Times New Roman" panose="02020603050405020304"/>
              </a:rPr>
              <a:t>;</a:t>
            </a:r>
            <a:endParaRPr lang="en-US">
              <a:cs typeface="Times New Roman" panose="02020603050405020304"/>
            </a:endParaRPr>
          </a:p>
          <a:p>
            <a:r>
              <a:rPr lang="en-US" sz="2000">
                <a:solidFill>
                  <a:srgbClr val="800080"/>
                </a:solidFill>
                <a:latin typeface="Times New Roman" panose="02020603050405020304"/>
                <a:cs typeface="Arial" panose="020B0604020202020204"/>
              </a:rPr>
              <a:t>}</a:t>
            </a:r>
            <a:endParaRPr lang="en-US" sz="2000">
              <a:latin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endParaRPr lang="en-US" sz="2000"/>
          </a:p>
        </p:txBody>
      </p:sp>
      <p:sp>
        <p:nvSpPr>
          <p:cNvPr id="46086" name="Google Shape;598;p57"/>
          <p:cNvSpPr>
            <a:spLocks noChangeArrowheads="1"/>
          </p:cNvSpPr>
          <p:nvPr/>
        </p:nvSpPr>
        <p:spPr bwMode="auto">
          <a:xfrm>
            <a:off x="2332235" y="827088"/>
            <a:ext cx="5524511" cy="42504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10075" rIns="0" bIns="10075" anchor="t"/>
          <a:lstStyle/>
          <a:p>
            <a:pPr algn="ctr">
              <a:buClr>
                <a:srgbClr val="000000"/>
              </a:buClr>
              <a:buSzPts val="2000"/>
              <a:buFont typeface="Arial" panose="020B0604020202020204" pitchFamily="34" charset="0"/>
              <a:buNone/>
            </a:pPr>
            <a:r>
              <a:rPr lang="en-US" sz="2000" b="1">
                <a:latin typeface="Arial" panose="020B0604020202020204"/>
                <a:cs typeface="Arial" panose="020B0604020202020204"/>
              </a:rPr>
              <a:t>1. </a:t>
            </a:r>
            <a:r>
              <a:rPr lang="en-US" sz="2000" b="1" err="1">
                <a:latin typeface="Arial" panose="020B0604020202020204"/>
                <a:cs typeface="Arial" panose="020B0604020202020204"/>
              </a:rPr>
              <a:t>Moștenire</a:t>
            </a:r>
            <a:r>
              <a:rPr lang="en-US" sz="2000" b="1">
                <a:latin typeface="Arial" panose="020B0604020202020204"/>
                <a:cs typeface="Arial" panose="020B0604020202020204"/>
              </a:rPr>
              <a:t>, </a:t>
            </a:r>
            <a:r>
              <a:rPr lang="en-US" sz="2000" b="1" err="1">
                <a:latin typeface="Arial" panose="020B0604020202020204"/>
                <a:cs typeface="Arial" panose="020B0604020202020204"/>
              </a:rPr>
              <a:t>funcții</a:t>
            </a:r>
            <a:r>
              <a:rPr lang="en-US" sz="2000" b="1">
                <a:latin typeface="Arial" panose="020B0604020202020204"/>
                <a:cs typeface="Arial" panose="020B0604020202020204"/>
              </a:rPr>
              <a:t> </a:t>
            </a:r>
            <a:r>
              <a:rPr lang="en-US" sz="2000" b="1" err="1">
                <a:latin typeface="Arial" panose="020B0604020202020204"/>
                <a:cs typeface="Arial" panose="020B0604020202020204"/>
              </a:rPr>
              <a:t>virtuale</a:t>
            </a:r>
            <a:endParaRPr lang="en-US" sz="2000" b="1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Google Shape;215;p26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27060" y="83997"/>
            <a:ext cx="883805" cy="838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3" name="Google Shape;216;p26"/>
          <p:cNvSpPr>
            <a:spLocks noChangeArrowheads="1"/>
          </p:cNvSpPr>
          <p:nvPr/>
        </p:nvSpPr>
        <p:spPr bwMode="auto">
          <a:xfrm>
            <a:off x="2322395" y="827715"/>
            <a:ext cx="5540844" cy="44448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10074" rIns="0" bIns="10074" anchor="t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ro-RO" sz="2200" b="1">
                <a:latin typeface="Arial" panose="020B0604020202020204"/>
                <a:cs typeface="Arial" panose="020B0604020202020204"/>
              </a:rPr>
              <a:t>4. Tratarea excepțiilor în C++</a:t>
            </a:r>
          </a:p>
        </p:txBody>
      </p:sp>
      <p:sp>
        <p:nvSpPr>
          <p:cNvPr id="217" name="Google Shape;217;p26"/>
          <p:cNvSpPr/>
          <p:nvPr/>
        </p:nvSpPr>
        <p:spPr>
          <a:xfrm>
            <a:off x="456779" y="1491180"/>
            <a:ext cx="9540876" cy="576753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89991" tIns="44996" rIns="89991" bIns="44996" anchor="t"/>
          <a:lstStyle/>
          <a:p>
            <a:pPr marL="101600">
              <a:spcBef>
                <a:spcPts val="0"/>
              </a:spcBef>
              <a:spcAft>
                <a:spcPts val="0"/>
              </a:spcAft>
              <a:defRPr/>
            </a:pPr>
            <a:r>
              <a:rPr lang="ro-RO" sz="2000">
                <a:latin typeface="Calibri" panose="020F0502020204030204"/>
                <a:cs typeface="Calibri" panose="020F0502020204030204"/>
              </a:rPr>
              <a:t>Soluție: fiecare modul ar trebui să aibă o ierarhie proprie de excepții cu baza derivată direct sau indirect din </a:t>
            </a:r>
            <a:r>
              <a:rPr lang="ro-RO" sz="2000" err="1">
                <a:latin typeface="Calibri" panose="020F0502020204030204"/>
                <a:cs typeface="Calibri" panose="020F0502020204030204"/>
              </a:rPr>
              <a:t>std</a:t>
            </a:r>
            <a:r>
              <a:rPr lang="ro-RO" sz="2000">
                <a:latin typeface="Calibri" panose="020F0502020204030204"/>
                <a:cs typeface="Calibri" panose="020F0502020204030204"/>
              </a:rPr>
              <a:t>::</a:t>
            </a:r>
            <a:r>
              <a:rPr lang="ro-RO" sz="2000" err="1">
                <a:latin typeface="Calibri" panose="020F0502020204030204"/>
                <a:cs typeface="Calibri" panose="020F0502020204030204"/>
              </a:rPr>
              <a:t>exception</a:t>
            </a:r>
            <a:r>
              <a:rPr lang="ro-RO" sz="2000">
                <a:latin typeface="Calibri" panose="020F0502020204030204"/>
                <a:cs typeface="Calibri" panose="020F0502020204030204"/>
              </a:rPr>
              <a:t>.</a:t>
            </a:r>
          </a:p>
          <a:p>
            <a:pPr marL="101600">
              <a:spcBef>
                <a:spcPts val="0"/>
              </a:spcBef>
              <a:spcAft>
                <a:spcPts val="0"/>
              </a:spcAft>
              <a:defRPr/>
            </a:pPr>
            <a:endParaRPr lang="ro-RO" sz="2000">
              <a:latin typeface="Calibri" panose="020F0502020204030204"/>
              <a:cs typeface="Calibri" panose="020F0502020204030204"/>
            </a:endParaRPr>
          </a:p>
          <a:p>
            <a:pPr marL="101600">
              <a:spcBef>
                <a:spcPts val="0"/>
              </a:spcBef>
              <a:spcAft>
                <a:spcPts val="0"/>
              </a:spcAft>
              <a:defRPr/>
            </a:pPr>
            <a:r>
              <a:rPr lang="ro-RO" sz="2000">
                <a:latin typeface="Calibri" panose="020F0502020204030204"/>
                <a:cs typeface="Calibri" panose="020F0502020204030204"/>
              </a:rPr>
              <a:t>Codul din </a:t>
            </a:r>
            <a:r>
              <a:rPr lang="ro-RO" sz="2000" err="1">
                <a:latin typeface="Calibri" panose="020F0502020204030204"/>
                <a:cs typeface="Calibri" panose="020F0502020204030204"/>
              </a:rPr>
              <a:t>main</a:t>
            </a:r>
            <a:r>
              <a:rPr lang="ro-RO" sz="2000">
                <a:latin typeface="Calibri" panose="020F0502020204030204"/>
                <a:cs typeface="Calibri" panose="020F0502020204030204"/>
              </a:rPr>
              <a:t>:</a:t>
            </a:r>
          </a:p>
          <a:p>
            <a:pPr marL="101600">
              <a:spcBef>
                <a:spcPts val="0"/>
              </a:spcBef>
              <a:spcAft>
                <a:spcPts val="0"/>
              </a:spcAft>
              <a:defRPr/>
            </a:pPr>
            <a:endParaRPr lang="ro-RO" sz="2000">
              <a:latin typeface="Calibri" panose="020F0502020204030204"/>
              <a:cs typeface="Calibri" panose="020F0502020204030204"/>
            </a:endParaRPr>
          </a:p>
          <a:p>
            <a:pPr marL="101600">
              <a:spcBef>
                <a:spcPts val="0"/>
              </a:spcBef>
              <a:spcAft>
                <a:spcPts val="0"/>
              </a:spcAft>
              <a:defRPr/>
            </a:pPr>
            <a:r>
              <a:rPr lang="ro-RO" sz="2000" err="1">
                <a:latin typeface="Calibri" panose="020F0502020204030204"/>
                <a:cs typeface="Calibri" panose="020F0502020204030204"/>
              </a:rPr>
              <a:t>int</a:t>
            </a:r>
            <a:r>
              <a:rPr lang="ro-RO" sz="2000">
                <a:latin typeface="Calibri" panose="020F0502020204030204"/>
                <a:cs typeface="Calibri" panose="020F0502020204030204"/>
              </a:rPr>
              <a:t> </a:t>
            </a:r>
            <a:r>
              <a:rPr lang="ro-RO" sz="2000" err="1">
                <a:latin typeface="Calibri" panose="020F0502020204030204"/>
                <a:cs typeface="Calibri" panose="020F0502020204030204"/>
              </a:rPr>
              <a:t>main</a:t>
            </a:r>
            <a:r>
              <a:rPr lang="ro-RO" sz="2000">
                <a:latin typeface="Calibri" panose="020F0502020204030204"/>
                <a:cs typeface="Calibri" panose="020F0502020204030204"/>
              </a:rPr>
              <a:t>() {</a:t>
            </a:r>
          </a:p>
          <a:p>
            <a:pPr marL="101600">
              <a:spcBef>
                <a:spcPts val="0"/>
              </a:spcBef>
              <a:spcAft>
                <a:spcPts val="0"/>
              </a:spcAft>
              <a:defRPr/>
            </a:pPr>
            <a:r>
              <a:rPr lang="ro-RO" sz="2000">
                <a:latin typeface="Calibri" panose="020F0502020204030204"/>
                <a:cs typeface="Calibri" panose="020F0502020204030204"/>
              </a:rPr>
              <a:t>    </a:t>
            </a:r>
            <a:r>
              <a:rPr lang="ro-RO" sz="2000" err="1">
                <a:latin typeface="Calibri" panose="020F0502020204030204"/>
                <a:cs typeface="Calibri" panose="020F0502020204030204"/>
              </a:rPr>
              <a:t>try</a:t>
            </a:r>
            <a:r>
              <a:rPr lang="ro-RO" sz="2000">
                <a:latin typeface="Calibri" panose="020F0502020204030204"/>
                <a:cs typeface="Calibri" panose="020F0502020204030204"/>
              </a:rPr>
              <a:t> {</a:t>
            </a:r>
          </a:p>
          <a:p>
            <a:pPr marL="101600">
              <a:spcBef>
                <a:spcPts val="0"/>
              </a:spcBef>
              <a:spcAft>
                <a:spcPts val="0"/>
              </a:spcAft>
              <a:defRPr/>
            </a:pPr>
            <a:r>
              <a:rPr lang="ro-RO" sz="2000">
                <a:latin typeface="Calibri" panose="020F0502020204030204"/>
                <a:cs typeface="Calibri" panose="020F0502020204030204"/>
              </a:rPr>
              <a:t>        Student st1, st2; </a:t>
            </a:r>
            <a:r>
              <a:rPr lang="ro-RO" sz="2000" err="1">
                <a:latin typeface="Calibri" panose="020F0502020204030204"/>
                <a:cs typeface="Calibri" panose="020F0502020204030204"/>
              </a:rPr>
              <a:t>Teacher</a:t>
            </a:r>
            <a:r>
              <a:rPr lang="ro-RO" sz="2000">
                <a:latin typeface="Calibri" panose="020F0502020204030204"/>
                <a:cs typeface="Calibri" panose="020F0502020204030204"/>
              </a:rPr>
              <a:t> t1, t2;</a:t>
            </a:r>
          </a:p>
          <a:p>
            <a:pPr marL="101600">
              <a:spcBef>
                <a:spcPts val="0"/>
              </a:spcBef>
              <a:spcAft>
                <a:spcPts val="0"/>
              </a:spcAft>
              <a:defRPr/>
            </a:pPr>
            <a:r>
              <a:rPr lang="ro-RO" sz="2000">
                <a:latin typeface="Calibri" panose="020F0502020204030204"/>
                <a:cs typeface="Calibri" panose="020F0502020204030204"/>
              </a:rPr>
              <a:t>        st1.studyLate();  t1.prepareLate();  // </a:t>
            </a:r>
            <a:r>
              <a:rPr lang="ro-RO" sz="2000" err="1">
                <a:latin typeface="Calibri" panose="020F0502020204030204"/>
                <a:cs typeface="Calibri" panose="020F0502020204030204"/>
              </a:rPr>
              <a:t>might</a:t>
            </a:r>
            <a:r>
              <a:rPr lang="ro-RO" sz="2000">
                <a:latin typeface="Calibri" panose="020F0502020204030204"/>
                <a:cs typeface="Calibri" panose="020F0502020204030204"/>
              </a:rPr>
              <a:t> </a:t>
            </a:r>
            <a:r>
              <a:rPr lang="ro-RO" sz="2000" err="1">
                <a:latin typeface="Calibri" panose="020F0502020204030204"/>
                <a:cs typeface="Calibri" panose="020F0502020204030204"/>
              </a:rPr>
              <a:t>throw</a:t>
            </a:r>
            <a:r>
              <a:rPr lang="ro-RO" sz="2000">
                <a:latin typeface="Calibri" panose="020F0502020204030204"/>
                <a:cs typeface="Calibri" panose="020F0502020204030204"/>
              </a:rPr>
              <a:t> </a:t>
            </a:r>
            <a:r>
              <a:rPr lang="ro-RO" sz="2000" err="1">
                <a:latin typeface="Calibri" panose="020F0502020204030204"/>
                <a:cs typeface="Calibri" panose="020F0502020204030204"/>
              </a:rPr>
              <a:t>StudentError</a:t>
            </a:r>
            <a:r>
              <a:rPr lang="ro-RO" sz="2000">
                <a:latin typeface="Calibri" panose="020F0502020204030204"/>
                <a:cs typeface="Calibri" panose="020F0502020204030204"/>
              </a:rPr>
              <a:t>/</a:t>
            </a:r>
            <a:r>
              <a:rPr lang="ro-RO" sz="2000" err="1">
                <a:latin typeface="Calibri" panose="020F0502020204030204"/>
                <a:cs typeface="Calibri" panose="020F0502020204030204"/>
              </a:rPr>
              <a:t>TeacherError</a:t>
            </a:r>
          </a:p>
          <a:p>
            <a:pPr marL="101600">
              <a:spcBef>
                <a:spcPts val="0"/>
              </a:spcBef>
              <a:spcAft>
                <a:spcPts val="0"/>
              </a:spcAft>
              <a:defRPr/>
            </a:pPr>
            <a:r>
              <a:rPr lang="ro-RO" sz="2000">
                <a:latin typeface="Calibri" panose="020F0502020204030204"/>
                <a:cs typeface="Calibri" panose="020F0502020204030204"/>
              </a:rPr>
              <a:t>        </a:t>
            </a:r>
            <a:r>
              <a:rPr lang="ro-RO" sz="2000" err="1">
                <a:latin typeface="Calibri" panose="020F0502020204030204"/>
                <a:cs typeface="Calibri" panose="020F0502020204030204"/>
              </a:rPr>
              <a:t>FMIComputer</a:t>
            </a:r>
            <a:r>
              <a:rPr lang="ro-RO" sz="2000">
                <a:latin typeface="Calibri" panose="020F0502020204030204"/>
                <a:cs typeface="Calibri" panose="020F0502020204030204"/>
              </a:rPr>
              <a:t>::</a:t>
            </a:r>
            <a:r>
              <a:rPr lang="ro-RO" sz="2000" err="1">
                <a:latin typeface="Calibri" panose="020F0502020204030204"/>
                <a:cs typeface="Calibri" panose="020F0502020204030204"/>
              </a:rPr>
              <a:t>loadPPT</a:t>
            </a:r>
            <a:r>
              <a:rPr lang="ro-RO" sz="2000">
                <a:latin typeface="Calibri" panose="020F0502020204030204"/>
                <a:cs typeface="Calibri" panose="020F0502020204030204"/>
              </a:rPr>
              <a:t>(t1.getLecture());  // </a:t>
            </a:r>
            <a:r>
              <a:rPr lang="ro-RO" sz="2000" err="1">
                <a:latin typeface="Calibri" panose="020F0502020204030204"/>
                <a:cs typeface="Calibri" panose="020F0502020204030204"/>
              </a:rPr>
              <a:t>might</a:t>
            </a:r>
            <a:r>
              <a:rPr lang="ro-RO" sz="2000">
                <a:latin typeface="Calibri" panose="020F0502020204030204"/>
                <a:cs typeface="Calibri" panose="020F0502020204030204"/>
              </a:rPr>
              <a:t> </a:t>
            </a:r>
            <a:r>
              <a:rPr lang="ro-RO" sz="2000" err="1">
                <a:latin typeface="Calibri" panose="020F0502020204030204"/>
                <a:cs typeface="Calibri" panose="020F0502020204030204"/>
              </a:rPr>
              <a:t>throw</a:t>
            </a:r>
            <a:r>
              <a:rPr lang="ro-RO" sz="2000">
                <a:latin typeface="Calibri" panose="020F0502020204030204"/>
                <a:cs typeface="Calibri" panose="020F0502020204030204"/>
              </a:rPr>
              <a:t> </a:t>
            </a:r>
            <a:r>
              <a:rPr lang="ro-RO" sz="2000" err="1">
                <a:latin typeface="Calibri" panose="020F0502020204030204"/>
                <a:cs typeface="Calibri" panose="020F0502020204030204"/>
              </a:rPr>
              <a:t>PPTError</a:t>
            </a:r>
            <a:r>
              <a:rPr lang="ro-RO" sz="2000">
                <a:latin typeface="Calibri" panose="020F0502020204030204"/>
                <a:cs typeface="Calibri" panose="020F0502020204030204"/>
              </a:rPr>
              <a:t> : public </a:t>
            </a:r>
            <a:r>
              <a:rPr lang="ro-RO" sz="2000" err="1">
                <a:latin typeface="Calibri" panose="020F0502020204030204"/>
                <a:cs typeface="Calibri" panose="020F0502020204030204"/>
              </a:rPr>
              <a:t>FMIError</a:t>
            </a:r>
            <a:endParaRPr lang="ro-RO" sz="2000" err="1"/>
          </a:p>
          <a:p>
            <a:pPr marL="101600">
              <a:spcBef>
                <a:spcPts val="0"/>
              </a:spcBef>
              <a:spcAft>
                <a:spcPts val="0"/>
              </a:spcAft>
              <a:defRPr/>
            </a:pPr>
            <a:r>
              <a:rPr lang="ro-RO" sz="2000">
                <a:latin typeface="Calibri" panose="020F0502020204030204"/>
                <a:cs typeface="Calibri" panose="020F0502020204030204"/>
              </a:rPr>
              <a:t>        st2.studyLate();  t2.prepareLate();  // </a:t>
            </a:r>
            <a:r>
              <a:rPr lang="ro-RO" sz="2000" err="1">
                <a:latin typeface="Calibri" panose="020F0502020204030204"/>
                <a:cs typeface="Calibri" panose="020F0502020204030204"/>
              </a:rPr>
              <a:t>might</a:t>
            </a:r>
            <a:r>
              <a:rPr lang="ro-RO" sz="2000">
                <a:latin typeface="Calibri" panose="020F0502020204030204"/>
                <a:cs typeface="Calibri" panose="020F0502020204030204"/>
              </a:rPr>
              <a:t> </a:t>
            </a:r>
            <a:r>
              <a:rPr lang="ro-RO" sz="2000" err="1">
                <a:latin typeface="Calibri" panose="020F0502020204030204"/>
                <a:cs typeface="Calibri" panose="020F0502020204030204"/>
              </a:rPr>
              <a:t>throw</a:t>
            </a:r>
            <a:r>
              <a:rPr lang="ro-RO" sz="2000">
                <a:latin typeface="Calibri" panose="020F0502020204030204"/>
                <a:cs typeface="Calibri" panose="020F0502020204030204"/>
              </a:rPr>
              <a:t> </a:t>
            </a:r>
            <a:r>
              <a:rPr lang="ro-RO" sz="2000" err="1">
                <a:latin typeface="Calibri" panose="020F0502020204030204"/>
                <a:cs typeface="Calibri" panose="020F0502020204030204"/>
              </a:rPr>
              <a:t>StudentError</a:t>
            </a:r>
            <a:r>
              <a:rPr lang="ro-RO" sz="2000">
                <a:latin typeface="Calibri" panose="020F0502020204030204"/>
                <a:cs typeface="Calibri" panose="020F0502020204030204"/>
              </a:rPr>
              <a:t>/</a:t>
            </a:r>
            <a:r>
              <a:rPr lang="ro-RO" sz="2000" err="1">
                <a:latin typeface="Calibri" panose="020F0502020204030204"/>
                <a:cs typeface="Calibri" panose="020F0502020204030204"/>
              </a:rPr>
              <a:t>TeacherError</a:t>
            </a:r>
            <a:endParaRPr lang="ro-RO" sz="2000" err="1"/>
          </a:p>
          <a:p>
            <a:pPr marL="101600">
              <a:spcBef>
                <a:spcPts val="0"/>
              </a:spcBef>
              <a:spcAft>
                <a:spcPts val="0"/>
              </a:spcAft>
              <a:defRPr/>
            </a:pPr>
            <a:r>
              <a:rPr lang="ro-RO" sz="2000">
                <a:latin typeface="Calibri" panose="020F0502020204030204"/>
                <a:cs typeface="Calibri" panose="020F0502020204030204"/>
              </a:rPr>
              <a:t>    } catch(</a:t>
            </a:r>
            <a:r>
              <a:rPr lang="ro-RO" sz="2000" err="1">
                <a:latin typeface="Calibri" panose="020F0502020204030204"/>
                <a:cs typeface="Calibri" panose="020F0502020204030204"/>
              </a:rPr>
              <a:t>SchoolError</a:t>
            </a:r>
            <a:r>
              <a:rPr lang="ro-RO" sz="2000">
                <a:latin typeface="Calibri" panose="020F0502020204030204"/>
                <a:cs typeface="Calibri" panose="020F0502020204030204"/>
              </a:rPr>
              <a:t>&amp; </a:t>
            </a:r>
            <a:r>
              <a:rPr lang="ro-RO" sz="2000" err="1">
                <a:latin typeface="Calibri" panose="020F0502020204030204"/>
                <a:cs typeface="Calibri" panose="020F0502020204030204"/>
              </a:rPr>
              <a:t>err</a:t>
            </a:r>
            <a:r>
              <a:rPr lang="ro-RO" sz="2000">
                <a:latin typeface="Calibri" panose="020F0502020204030204"/>
                <a:cs typeface="Calibri" panose="020F0502020204030204"/>
              </a:rPr>
              <a:t>) {</a:t>
            </a:r>
            <a:endParaRPr lang="ro-RO" sz="2000"/>
          </a:p>
          <a:p>
            <a:pPr marL="101600">
              <a:spcBef>
                <a:spcPts val="0"/>
              </a:spcBef>
              <a:spcAft>
                <a:spcPts val="0"/>
              </a:spcAft>
              <a:defRPr/>
            </a:pPr>
            <a:r>
              <a:rPr lang="ro-RO" sz="2000">
                <a:latin typeface="Calibri" panose="020F0502020204030204"/>
                <a:cs typeface="Calibri" panose="020F0502020204030204"/>
              </a:rPr>
              <a:t>        </a:t>
            </a:r>
            <a:r>
              <a:rPr lang="ro-RO" sz="2000" err="1">
                <a:latin typeface="Calibri" panose="020F0502020204030204"/>
                <a:cs typeface="Calibri" panose="020F0502020204030204"/>
              </a:rPr>
              <a:t>std</a:t>
            </a:r>
            <a:r>
              <a:rPr lang="ro-RO" sz="2000">
                <a:latin typeface="Calibri" panose="020F0502020204030204"/>
                <a:cs typeface="Calibri" panose="020F0502020204030204"/>
              </a:rPr>
              <a:t>::</a:t>
            </a:r>
            <a:r>
              <a:rPr lang="ro-RO" sz="2000" err="1">
                <a:latin typeface="Calibri" panose="020F0502020204030204"/>
                <a:cs typeface="Calibri" panose="020F0502020204030204"/>
              </a:rPr>
              <a:t>cout</a:t>
            </a:r>
            <a:r>
              <a:rPr lang="ro-RO" sz="2000">
                <a:latin typeface="Calibri" panose="020F0502020204030204"/>
                <a:cs typeface="Calibri" panose="020F0502020204030204"/>
              </a:rPr>
              <a:t> &lt;&lt; </a:t>
            </a:r>
            <a:r>
              <a:rPr lang="ro-RO" sz="2000" err="1">
                <a:latin typeface="Calibri" panose="020F0502020204030204"/>
                <a:cs typeface="Calibri" panose="020F0502020204030204"/>
              </a:rPr>
              <a:t>err.what</a:t>
            </a:r>
            <a:r>
              <a:rPr lang="ro-RO" sz="2000">
                <a:latin typeface="Calibri" panose="020F0502020204030204"/>
                <a:cs typeface="Calibri" panose="020F0502020204030204"/>
              </a:rPr>
              <a:t>() &lt;&lt; "\n";</a:t>
            </a:r>
          </a:p>
          <a:p>
            <a:pPr marL="101600">
              <a:spcBef>
                <a:spcPts val="0"/>
              </a:spcBef>
              <a:spcAft>
                <a:spcPts val="0"/>
              </a:spcAft>
              <a:defRPr/>
            </a:pPr>
            <a:r>
              <a:rPr lang="ro-RO" sz="2000">
                <a:latin typeface="Calibri" panose="020F0502020204030204"/>
                <a:cs typeface="Calibri" panose="020F0502020204030204"/>
              </a:rPr>
              <a:t>    } catch(</a:t>
            </a:r>
            <a:r>
              <a:rPr lang="ro-RO" sz="2000" err="1">
                <a:latin typeface="Calibri" panose="020F0502020204030204"/>
                <a:cs typeface="Calibri" panose="020F0502020204030204"/>
              </a:rPr>
              <a:t>FMIError</a:t>
            </a:r>
            <a:r>
              <a:rPr lang="ro-RO" sz="2000">
                <a:latin typeface="Calibri" panose="020F0502020204030204"/>
                <a:cs typeface="Calibri" panose="020F0502020204030204"/>
              </a:rPr>
              <a:t>&amp; </a:t>
            </a:r>
            <a:r>
              <a:rPr lang="ro-RO" sz="2000" err="1">
                <a:latin typeface="Calibri" panose="020F0502020204030204"/>
                <a:cs typeface="Calibri" panose="020F0502020204030204"/>
              </a:rPr>
              <a:t>err</a:t>
            </a:r>
            <a:r>
              <a:rPr lang="ro-RO" sz="2000">
                <a:latin typeface="Calibri" panose="020F0502020204030204"/>
                <a:cs typeface="Calibri" panose="020F0502020204030204"/>
              </a:rPr>
              <a:t>) {</a:t>
            </a:r>
            <a:endParaRPr lang="ro-RO"/>
          </a:p>
          <a:p>
            <a:pPr marL="101600">
              <a:spcBef>
                <a:spcPts val="0"/>
              </a:spcBef>
              <a:spcAft>
                <a:spcPts val="0"/>
              </a:spcAft>
              <a:defRPr/>
            </a:pPr>
            <a:r>
              <a:rPr lang="ro-RO" sz="2000">
                <a:latin typeface="Calibri" panose="020F0502020204030204"/>
                <a:cs typeface="Calibri" panose="020F0502020204030204"/>
              </a:rPr>
              <a:t>        </a:t>
            </a:r>
            <a:r>
              <a:rPr lang="ro-RO" sz="2000" err="1">
                <a:latin typeface="Calibri" panose="020F0502020204030204"/>
                <a:cs typeface="Calibri" panose="020F0502020204030204"/>
              </a:rPr>
              <a:t>std</a:t>
            </a:r>
            <a:r>
              <a:rPr lang="ro-RO" sz="2000">
                <a:latin typeface="Calibri" panose="020F0502020204030204"/>
                <a:cs typeface="Calibri" panose="020F0502020204030204"/>
              </a:rPr>
              <a:t>::</a:t>
            </a:r>
            <a:r>
              <a:rPr lang="ro-RO" sz="2000" err="1">
                <a:latin typeface="Calibri" panose="020F0502020204030204"/>
                <a:cs typeface="Calibri" panose="020F0502020204030204"/>
              </a:rPr>
              <a:t>cout</a:t>
            </a:r>
            <a:r>
              <a:rPr lang="ro-RO" sz="2000">
                <a:latin typeface="Calibri" panose="020F0502020204030204"/>
                <a:cs typeface="Calibri" panose="020F0502020204030204"/>
              </a:rPr>
              <a:t> &lt;&lt; </a:t>
            </a:r>
            <a:r>
              <a:rPr lang="ro-RO" sz="2000" err="1">
                <a:latin typeface="Calibri" panose="020F0502020204030204"/>
                <a:cs typeface="Calibri" panose="020F0502020204030204"/>
              </a:rPr>
              <a:t>err.what</a:t>
            </a:r>
            <a:r>
              <a:rPr lang="ro-RO" sz="2000">
                <a:latin typeface="Calibri" panose="020F0502020204030204"/>
                <a:cs typeface="Calibri" panose="020F0502020204030204"/>
              </a:rPr>
              <a:t>() &lt;&lt; "\n";</a:t>
            </a:r>
          </a:p>
          <a:p>
            <a:pPr marL="101600">
              <a:spcBef>
                <a:spcPts val="0"/>
              </a:spcBef>
              <a:spcAft>
                <a:spcPts val="0"/>
              </a:spcAft>
              <a:defRPr/>
            </a:pPr>
            <a:r>
              <a:rPr lang="ro-RO" sz="2000">
                <a:latin typeface="Calibri" panose="020F0502020204030204"/>
                <a:cs typeface="Calibri" panose="020F0502020204030204"/>
              </a:rPr>
              <a:t>    } catch(</a:t>
            </a:r>
            <a:r>
              <a:rPr lang="ro-RO" sz="2000" err="1">
                <a:latin typeface="Calibri" panose="020F0502020204030204"/>
                <a:cs typeface="Calibri" panose="020F0502020204030204"/>
              </a:rPr>
              <a:t>std</a:t>
            </a:r>
            <a:r>
              <a:rPr lang="ro-RO" sz="2000">
                <a:latin typeface="Calibri" panose="020F0502020204030204"/>
                <a:cs typeface="Calibri" panose="020F0502020204030204"/>
              </a:rPr>
              <a:t>::</a:t>
            </a:r>
            <a:r>
              <a:rPr lang="ro-RO" sz="2000" err="1">
                <a:latin typeface="Calibri" panose="020F0502020204030204"/>
                <a:cs typeface="Calibri" panose="020F0502020204030204"/>
              </a:rPr>
              <a:t>runtime_error</a:t>
            </a:r>
            <a:r>
              <a:rPr lang="ro-RO" sz="2000">
                <a:latin typeface="Calibri" panose="020F0502020204030204"/>
                <a:cs typeface="Calibri" panose="020F0502020204030204"/>
              </a:rPr>
              <a:t>&amp; </a:t>
            </a:r>
            <a:r>
              <a:rPr lang="ro-RO" sz="2000" err="1">
                <a:latin typeface="Calibri" panose="020F0502020204030204"/>
                <a:cs typeface="Calibri" panose="020F0502020204030204"/>
              </a:rPr>
              <a:t>err</a:t>
            </a:r>
            <a:r>
              <a:rPr lang="ro-RO" sz="2000">
                <a:latin typeface="Calibri" panose="020F0502020204030204"/>
                <a:cs typeface="Calibri" panose="020F0502020204030204"/>
              </a:rPr>
              <a:t>) {</a:t>
            </a:r>
            <a:endParaRPr lang="ro-RO"/>
          </a:p>
          <a:p>
            <a:pPr marL="101600">
              <a:spcBef>
                <a:spcPts val="0"/>
              </a:spcBef>
              <a:spcAft>
                <a:spcPts val="0"/>
              </a:spcAft>
              <a:defRPr/>
            </a:pPr>
            <a:r>
              <a:rPr lang="ro-RO" sz="2000">
                <a:latin typeface="Calibri" panose="020F0502020204030204"/>
                <a:cs typeface="Calibri" panose="020F0502020204030204"/>
              </a:rPr>
              <a:t>        </a:t>
            </a:r>
            <a:r>
              <a:rPr lang="ro-RO" sz="2000" err="1">
                <a:latin typeface="Calibri" panose="020F0502020204030204"/>
                <a:cs typeface="Calibri" panose="020F0502020204030204"/>
              </a:rPr>
              <a:t>std</a:t>
            </a:r>
            <a:r>
              <a:rPr lang="ro-RO" sz="2000">
                <a:latin typeface="Calibri" panose="020F0502020204030204"/>
                <a:cs typeface="Calibri" panose="020F0502020204030204"/>
              </a:rPr>
              <a:t>::</a:t>
            </a:r>
            <a:r>
              <a:rPr lang="ro-RO" sz="2000" err="1">
                <a:latin typeface="Calibri" panose="020F0502020204030204"/>
                <a:cs typeface="Calibri" panose="020F0502020204030204"/>
              </a:rPr>
              <a:t>cout</a:t>
            </a:r>
            <a:r>
              <a:rPr lang="ro-RO" sz="2000">
                <a:latin typeface="Calibri" panose="020F0502020204030204"/>
                <a:cs typeface="Calibri" panose="020F0502020204030204"/>
              </a:rPr>
              <a:t> &lt;&lt; </a:t>
            </a:r>
            <a:r>
              <a:rPr lang="ro-RO" sz="2000" err="1">
                <a:latin typeface="Calibri" panose="020F0502020204030204"/>
                <a:cs typeface="Calibri" panose="020F0502020204030204"/>
              </a:rPr>
              <a:t>err.what</a:t>
            </a:r>
            <a:r>
              <a:rPr lang="ro-RO" sz="2000">
                <a:latin typeface="Calibri" panose="020F0502020204030204"/>
                <a:cs typeface="Calibri" panose="020F0502020204030204"/>
              </a:rPr>
              <a:t>() &lt;&lt; "\n"; // alte erori</a:t>
            </a:r>
          </a:p>
          <a:p>
            <a:pPr marL="101600">
              <a:spcBef>
                <a:spcPts val="0"/>
              </a:spcBef>
              <a:spcAft>
                <a:spcPts val="0"/>
              </a:spcAft>
              <a:defRPr/>
            </a:pPr>
            <a:r>
              <a:rPr lang="ro-RO" sz="2000">
                <a:latin typeface="Calibri" panose="020F0502020204030204"/>
                <a:cs typeface="Calibri" panose="020F0502020204030204"/>
              </a:rPr>
              <a:t>    }</a:t>
            </a:r>
            <a:endParaRPr lang="ro-RO"/>
          </a:p>
          <a:p>
            <a:pPr marL="101600">
              <a:spcBef>
                <a:spcPts val="0"/>
              </a:spcBef>
              <a:spcAft>
                <a:spcPts val="0"/>
              </a:spcAft>
              <a:defRPr/>
            </a:pPr>
            <a:r>
              <a:rPr lang="ro-RO" sz="2000">
                <a:latin typeface="Calibri" panose="020F0502020204030204"/>
                <a:cs typeface="Calibri" panose="020F0502020204030204"/>
              </a:rPr>
              <a:t>}</a:t>
            </a:r>
          </a:p>
        </p:txBody>
      </p:sp>
      <p:sp>
        <p:nvSpPr>
          <p:cNvPr id="7" name="Google Shape;105;p17"/>
          <p:cNvSpPr/>
          <p:nvPr/>
        </p:nvSpPr>
        <p:spPr>
          <a:xfrm>
            <a:off x="84006" y="83996"/>
            <a:ext cx="5038563" cy="657972"/>
          </a:xfrm>
          <a:prstGeom prst="rect">
            <a:avLst/>
          </a:prstGeom>
          <a:noFill/>
          <a:ln>
            <a:noFill/>
          </a:ln>
        </p:spPr>
        <p:txBody>
          <a:bodyPr spcFirstLastPara="1" lIns="100790" tIns="50395" rIns="100790" bIns="50395" anchor="t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err="1">
                <a:latin typeface="+mn-lt"/>
                <a:ea typeface="Arial" panose="020B0604020202020204"/>
                <a:cs typeface="Arial" panose="020B0604020202020204"/>
                <a:sym typeface="Arial" panose="020B0604020202020204"/>
              </a:rPr>
              <a:t>Facultatea</a:t>
            </a:r>
            <a:r>
              <a:rPr lang="en-US" sz="2000" b="1">
                <a:latin typeface="+mn-lt"/>
                <a:ea typeface="Arial" panose="020B0604020202020204"/>
                <a:cs typeface="Arial" panose="020B0604020202020204"/>
                <a:sym typeface="Arial" panose="020B0604020202020204"/>
              </a:rPr>
              <a:t> de </a:t>
            </a:r>
            <a:r>
              <a:rPr lang="en-US" sz="2000" b="1" err="1">
                <a:latin typeface="+mn-lt"/>
                <a:ea typeface="Arial" panose="020B0604020202020204"/>
                <a:cs typeface="Arial" panose="020B0604020202020204"/>
                <a:sym typeface="Arial" panose="020B0604020202020204"/>
              </a:rPr>
              <a:t>Matematică</a:t>
            </a:r>
            <a:r>
              <a:rPr lang="en-US" sz="2000" b="1">
                <a:latin typeface="+mn-lt"/>
                <a:ea typeface="Arial" panose="020B0604020202020204"/>
                <a:cs typeface="Arial" panose="020B0604020202020204"/>
                <a:sym typeface="Arial" panose="020B0604020202020204"/>
              </a:rPr>
              <a:t> </a:t>
            </a:r>
            <a:r>
              <a:rPr lang="en-US" sz="2000" b="1" err="1">
                <a:latin typeface="+mn-lt"/>
                <a:ea typeface="Arial" panose="020B0604020202020204"/>
                <a:cs typeface="Arial" panose="020B0604020202020204"/>
                <a:sym typeface="Arial" panose="020B0604020202020204"/>
              </a:rPr>
              <a:t>și</a:t>
            </a:r>
            <a:r>
              <a:rPr lang="en-US" sz="2000" b="1">
                <a:latin typeface="+mn-lt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2000" b="1" err="1">
                <a:latin typeface="+mn-lt"/>
                <a:ea typeface="Arial" panose="020B0604020202020204"/>
                <a:cs typeface="Arial" panose="020B0604020202020204"/>
                <a:sym typeface="Arial" panose="020B0604020202020204"/>
              </a:rPr>
              <a:t>Informatică</a:t>
            </a:r>
            <a:endParaRPr lang="en-US" sz="2000" err="1">
              <a:latin typeface="+mn-lt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err="1">
                <a:latin typeface="+mn-lt"/>
                <a:ea typeface="Arial" panose="020B0604020202020204"/>
                <a:cs typeface="Arial" panose="020B0604020202020204"/>
                <a:sym typeface="Arial" panose="020B0604020202020204"/>
              </a:rPr>
              <a:t>Universitatea</a:t>
            </a:r>
            <a:r>
              <a:rPr lang="en-US" sz="2000" b="1">
                <a:latin typeface="+mn-lt"/>
                <a:cs typeface="Arial" panose="020B0604020202020204"/>
              </a:rPr>
              <a:t> din </a:t>
            </a:r>
            <a:r>
              <a:rPr lang="en-US" sz="2000" b="1" err="1">
                <a:latin typeface="+mn-lt"/>
                <a:cs typeface="Arial" panose="020B0604020202020204"/>
              </a:rPr>
              <a:t>București</a:t>
            </a:r>
            <a:endParaRPr sz="2000" err="1">
              <a:latin typeface="+mn-lt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Google Shape;227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27060" y="83997"/>
            <a:ext cx="883805" cy="838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7" name="Google Shape;228;p27"/>
          <p:cNvSpPr>
            <a:spLocks noChangeArrowheads="1"/>
          </p:cNvSpPr>
          <p:nvPr/>
        </p:nvSpPr>
        <p:spPr bwMode="auto">
          <a:xfrm>
            <a:off x="2322395" y="827715"/>
            <a:ext cx="5540844" cy="44448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10074" rIns="0" bIns="10074" anchor="t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ro-RO" sz="2200" b="1">
                <a:latin typeface="Arial" panose="020B0604020202020204"/>
                <a:cs typeface="Arial" panose="020B0604020202020204"/>
              </a:rPr>
              <a:t>4. Tratarea excepțiilor în C++</a:t>
            </a:r>
          </a:p>
        </p:txBody>
      </p:sp>
      <p:sp>
        <p:nvSpPr>
          <p:cNvPr id="229" name="Google Shape;229;p27"/>
          <p:cNvSpPr/>
          <p:nvPr/>
        </p:nvSpPr>
        <p:spPr>
          <a:xfrm>
            <a:off x="456779" y="1424439"/>
            <a:ext cx="9296576" cy="442031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89991" tIns="44996" rIns="89991" bIns="44996" anchor="t"/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ro-RO" sz="2200" b="1">
                <a:latin typeface="+mn-lt"/>
                <a:cs typeface="Arial" panose="020B0604020202020204"/>
              </a:rPr>
              <a:t>Observații: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ro-RO" sz="2200">
              <a:latin typeface="+mn-lt"/>
              <a:cs typeface="Calibri" panose="020F0502020204030204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ro-RO" sz="2200" b="1" i="1" err="1">
                <a:latin typeface="+mn-lt"/>
                <a:cs typeface="Calibri" panose="020F0502020204030204"/>
              </a:rPr>
              <a:t>void</a:t>
            </a:r>
            <a:r>
              <a:rPr lang="ro-RO" sz="2200" b="1" i="1">
                <a:latin typeface="+mn-lt"/>
                <a:cs typeface="Calibri" panose="020F0502020204030204"/>
              </a:rPr>
              <a:t> Xhandler1(</a:t>
            </a:r>
            <a:r>
              <a:rPr lang="ro-RO" sz="2200" b="1" i="1" err="1">
                <a:latin typeface="+mn-lt"/>
                <a:cs typeface="Calibri" panose="020F0502020204030204"/>
              </a:rPr>
              <a:t>int</a:t>
            </a:r>
            <a:r>
              <a:rPr lang="ro-RO" sz="2200" b="1" i="1">
                <a:latin typeface="+mn-lt"/>
                <a:cs typeface="Calibri" panose="020F0502020204030204"/>
              </a:rPr>
              <a:t> test) </a:t>
            </a:r>
            <a:r>
              <a:rPr lang="ro-RO" sz="2200" b="1" i="1" err="1">
                <a:latin typeface="+mn-lt"/>
                <a:cs typeface="Calibri" panose="020F0502020204030204"/>
              </a:rPr>
              <a:t>noexcept</a:t>
            </a:r>
            <a:endParaRPr lang="ro-RO" err="1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ro-RO" sz="2200" b="1" i="1" err="1">
                <a:latin typeface="+mn-lt"/>
                <a:cs typeface="Calibri" panose="020F0502020204030204"/>
              </a:rPr>
              <a:t>void</a:t>
            </a:r>
            <a:r>
              <a:rPr lang="ro-RO" sz="2200" b="1" i="1">
                <a:latin typeface="+mn-lt"/>
                <a:cs typeface="Calibri" panose="020F0502020204030204"/>
              </a:rPr>
              <a:t> Xhandler2(</a:t>
            </a:r>
            <a:r>
              <a:rPr lang="ro-RO" sz="2200" b="1" i="1" err="1">
                <a:latin typeface="+mn-lt"/>
                <a:cs typeface="Calibri" panose="020F0502020204030204"/>
              </a:rPr>
              <a:t>int</a:t>
            </a:r>
            <a:r>
              <a:rPr lang="ro-RO" sz="2200" b="1" i="1">
                <a:latin typeface="+mn-lt"/>
                <a:cs typeface="Calibri" panose="020F0502020204030204"/>
              </a:rPr>
              <a:t> test) </a:t>
            </a:r>
            <a:r>
              <a:rPr lang="ro-RO" sz="2200" b="1" i="1" err="1">
                <a:latin typeface="+mn-lt"/>
                <a:cs typeface="Calibri" panose="020F0502020204030204"/>
              </a:rPr>
              <a:t>noexcept</a:t>
            </a:r>
            <a:r>
              <a:rPr lang="ro-RO" sz="2200" b="1" i="1">
                <a:latin typeface="+mn-lt"/>
                <a:cs typeface="Calibri" panose="020F0502020204030204"/>
              </a:rPr>
              <a:t>(false)</a:t>
            </a:r>
            <a:endParaRPr lang="ro-RO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ro-RO" sz="2200" b="1">
              <a:latin typeface="+mn-lt"/>
            </a:endParaRPr>
          </a:p>
          <a:p>
            <a:pPr marL="456565" indent="-354965"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/>
              <a:buChar char="•"/>
              <a:defRPr/>
            </a:pPr>
            <a:r>
              <a:rPr lang="ro-RO" sz="2200">
                <a:latin typeface="+mn-lt"/>
                <a:cs typeface="Arial" panose="020B0604020202020204"/>
              </a:rPr>
              <a:t>se poate specifica dacă o funcție arunc</a:t>
            </a:r>
            <a:r>
              <a:rPr lang="ro-RO" sz="2200">
                <a:latin typeface="Arial" panose="020B0604020202020204"/>
                <a:cs typeface="Arial" panose="020B0604020202020204"/>
              </a:rPr>
              <a:t>ă</a:t>
            </a:r>
            <a:r>
              <a:rPr lang="ro-RO" sz="2200">
                <a:latin typeface="+mn-lt"/>
                <a:cs typeface="Arial" panose="020B0604020202020204"/>
              </a:rPr>
              <a:t> excepții sau nu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ro-RO" sz="2200">
              <a:latin typeface="+mn-lt"/>
            </a:endParaRPr>
          </a:p>
          <a:p>
            <a:pPr marL="456565" indent="-354965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ro-RO" sz="2200">
                <a:latin typeface="+mn-lt"/>
                <a:cs typeface="Arial" panose="020B0604020202020204"/>
              </a:rPr>
              <a:t>re-aruncarea unei excepții: </a:t>
            </a:r>
            <a:r>
              <a:rPr lang="ro-RO" sz="2200" err="1">
                <a:latin typeface="+mn-lt"/>
                <a:cs typeface="Arial" panose="020B0604020202020204"/>
              </a:rPr>
              <a:t>throw</a:t>
            </a:r>
            <a:r>
              <a:rPr lang="ro-RO" sz="2200">
                <a:latin typeface="+mn-lt"/>
                <a:cs typeface="Arial" panose="020B0604020202020204"/>
              </a:rPr>
              <a:t>; // fără excepție din catch</a:t>
            </a:r>
          </a:p>
          <a:p>
            <a:pPr marL="901700" lvl="1" indent="-342900">
              <a:spcBef>
                <a:spcPts val="0"/>
              </a:spcBef>
              <a:spcAft>
                <a:spcPts val="0"/>
              </a:spcAft>
              <a:buSzPts val="2000"/>
              <a:buFont typeface="Calibri" panose="020F0502020204030204"/>
              <a:buChar char="-"/>
              <a:defRPr/>
            </a:pPr>
            <a:r>
              <a:rPr lang="ro-RO" sz="2200">
                <a:latin typeface="+mn-lt"/>
                <a:cs typeface="Arial" panose="020B0604020202020204"/>
              </a:rPr>
              <a:t>Util pentru </a:t>
            </a:r>
            <a:r>
              <a:rPr lang="ro-RO" sz="2200" err="1">
                <a:latin typeface="+mn-lt"/>
                <a:cs typeface="Arial" panose="020B0604020202020204"/>
              </a:rPr>
              <a:t>handlers</a:t>
            </a:r>
            <a:r>
              <a:rPr lang="ro-RO" sz="2200">
                <a:latin typeface="+mn-lt"/>
                <a:cs typeface="Arial" panose="020B0604020202020204"/>
              </a:rPr>
              <a:t> care tratează erori comune</a:t>
            </a:r>
          </a:p>
          <a:p>
            <a:pPr marL="901700" lvl="1" indent="-342900">
              <a:spcBef>
                <a:spcPts val="0"/>
              </a:spcBef>
              <a:spcAft>
                <a:spcPts val="0"/>
              </a:spcAft>
              <a:buSzPts val="2000"/>
              <a:buFont typeface="Calibri" panose="020F0502020204030204"/>
              <a:buChar char="-"/>
              <a:defRPr/>
            </a:pPr>
            <a:r>
              <a:rPr lang="ro-RO" sz="2200">
                <a:latin typeface="+mn-lt"/>
                <a:cs typeface="Arial" panose="020B0604020202020204"/>
              </a:rPr>
              <a:t>Atenție! </a:t>
            </a:r>
            <a:r>
              <a:rPr lang="ro-RO" sz="2200" err="1">
                <a:latin typeface="+mn-lt"/>
                <a:cs typeface="Arial" panose="020B0604020202020204"/>
              </a:rPr>
              <a:t>throw</a:t>
            </a:r>
            <a:r>
              <a:rPr lang="ro-RO" sz="2200">
                <a:latin typeface="+mn-lt"/>
                <a:cs typeface="Arial" panose="020B0604020202020204"/>
              </a:rPr>
              <a:t> </a:t>
            </a:r>
            <a:r>
              <a:rPr lang="ro-RO" sz="2200" err="1">
                <a:latin typeface="+mn-lt"/>
                <a:cs typeface="Arial" panose="020B0604020202020204"/>
              </a:rPr>
              <a:t>err</a:t>
            </a:r>
            <a:r>
              <a:rPr lang="ro-RO" sz="2200">
                <a:latin typeface="+mn-lt"/>
                <a:cs typeface="Arial" panose="020B0604020202020204"/>
              </a:rPr>
              <a:t>; efectuează o copie prin valoare</a:t>
            </a:r>
          </a:p>
          <a:p>
            <a:pPr marL="1358900" lvl="2" indent="-342900">
              <a:spcBef>
                <a:spcPts val="0"/>
              </a:spcBef>
              <a:spcAft>
                <a:spcPts val="0"/>
              </a:spcAft>
              <a:buSzPts val="2000"/>
              <a:buFont typeface="Wingdings" panose="05000000000000000000"/>
              <a:buChar char="§"/>
              <a:defRPr/>
            </a:pPr>
            <a:r>
              <a:rPr lang="ro-RO" sz="2200">
                <a:latin typeface="+mn-lt"/>
                <a:cs typeface="Arial" panose="020B0604020202020204"/>
              </a:rPr>
              <a:t>Poate cauza </a:t>
            </a:r>
            <a:r>
              <a:rPr lang="ro-RO" sz="2200" err="1">
                <a:latin typeface="+mn-lt"/>
                <a:cs typeface="Arial" panose="020B0604020202020204"/>
              </a:rPr>
              <a:t>object</a:t>
            </a:r>
            <a:r>
              <a:rPr lang="ro-RO" sz="2200">
                <a:latin typeface="+mn-lt"/>
                <a:cs typeface="Arial" panose="020B0604020202020204"/>
              </a:rPr>
              <a:t> </a:t>
            </a:r>
            <a:r>
              <a:rPr lang="ro-RO" sz="2200" err="1">
                <a:latin typeface="+mn-lt"/>
                <a:cs typeface="Arial" panose="020B0604020202020204"/>
              </a:rPr>
              <a:t>slicing</a:t>
            </a:r>
            <a:r>
              <a:rPr lang="ro-RO" sz="2200">
                <a:latin typeface="+mn-lt"/>
                <a:cs typeface="Arial" panose="020B0604020202020204"/>
              </a:rPr>
              <a:t> (la fel catch prin valoare)</a:t>
            </a:r>
          </a:p>
          <a:p>
            <a:pPr marL="1358900" lvl="2" indent="-342900">
              <a:spcBef>
                <a:spcPts val="0"/>
              </a:spcBef>
              <a:spcAft>
                <a:spcPts val="0"/>
              </a:spcAft>
              <a:buSzPts val="2000"/>
              <a:buFont typeface="Wingdings" panose="05000000000000000000"/>
              <a:buChar char="§"/>
              <a:defRPr/>
            </a:pPr>
            <a:r>
              <a:rPr lang="ro-RO" sz="2200">
                <a:latin typeface="Calibri" panose="020F0502020204030204"/>
                <a:cs typeface="Arial" panose="020B0604020202020204"/>
              </a:rPr>
              <a:t>Dacă totuși avem nevoie: </a:t>
            </a:r>
            <a:r>
              <a:rPr lang="ro-RO" sz="2000">
                <a:latin typeface="Arial" panose="020B0604020202020204"/>
                <a:cs typeface="Arial" panose="020B0604020202020204"/>
                <a:hlinkClick r:id="rId4"/>
              </a:rPr>
              <a:t>https://isocpp.org/wiki/faq/exceptions#throwing-polymorphically</a:t>
            </a:r>
            <a:endParaRPr lang="ro-RO" sz="2000">
              <a:latin typeface="Arial" panose="020B0604020202020204"/>
              <a:cs typeface="Arial" panose="020B0604020202020204"/>
            </a:endParaRPr>
          </a:p>
          <a:p>
            <a:pPr marL="1358900" lvl="2" indent="-342900">
              <a:spcBef>
                <a:spcPts val="0"/>
              </a:spcBef>
              <a:spcAft>
                <a:spcPts val="0"/>
              </a:spcAft>
              <a:buSzPts val="2000"/>
              <a:buFont typeface="Wingdings" panose="05000000000000000000"/>
              <a:buChar char="§"/>
              <a:defRPr/>
            </a:pPr>
            <a:endParaRPr lang="ro-RO"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Google Shape;105;p17"/>
          <p:cNvSpPr/>
          <p:nvPr/>
        </p:nvSpPr>
        <p:spPr>
          <a:xfrm>
            <a:off x="84006" y="83996"/>
            <a:ext cx="5038563" cy="657972"/>
          </a:xfrm>
          <a:prstGeom prst="rect">
            <a:avLst/>
          </a:prstGeom>
          <a:noFill/>
          <a:ln>
            <a:noFill/>
          </a:ln>
        </p:spPr>
        <p:txBody>
          <a:bodyPr spcFirstLastPara="1" lIns="100790" tIns="50395" rIns="100790" bIns="50395" anchor="t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err="1">
                <a:latin typeface="+mn-lt"/>
                <a:ea typeface="Arial" panose="020B0604020202020204"/>
                <a:cs typeface="Arial" panose="020B0604020202020204"/>
                <a:sym typeface="Arial" panose="020B0604020202020204"/>
              </a:rPr>
              <a:t>Facultatea</a:t>
            </a:r>
            <a:r>
              <a:rPr lang="en-US" sz="2000" b="1">
                <a:latin typeface="+mn-lt"/>
                <a:ea typeface="Arial" panose="020B0604020202020204"/>
                <a:cs typeface="Arial" panose="020B0604020202020204"/>
                <a:sym typeface="Arial" panose="020B0604020202020204"/>
              </a:rPr>
              <a:t> de </a:t>
            </a:r>
            <a:r>
              <a:rPr lang="en-US" sz="2000" b="1" err="1">
                <a:latin typeface="+mn-lt"/>
                <a:ea typeface="Arial" panose="020B0604020202020204"/>
                <a:cs typeface="Arial" panose="020B0604020202020204"/>
                <a:sym typeface="Arial" panose="020B0604020202020204"/>
              </a:rPr>
              <a:t>Matematică</a:t>
            </a:r>
            <a:r>
              <a:rPr lang="en-US" sz="2000" b="1">
                <a:latin typeface="+mn-lt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2000" b="1" err="1">
                <a:latin typeface="+mn-lt"/>
                <a:ea typeface="Arial" panose="020B0604020202020204"/>
                <a:cs typeface="Arial" panose="020B0604020202020204"/>
                <a:sym typeface="Arial" panose="020B0604020202020204"/>
              </a:rPr>
              <a:t>și</a:t>
            </a:r>
            <a:r>
              <a:rPr lang="en-US" sz="2000" b="1">
                <a:latin typeface="+mn-lt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2000" b="1" err="1">
                <a:latin typeface="+mn-lt"/>
                <a:ea typeface="Arial" panose="020B0604020202020204"/>
                <a:cs typeface="Arial" panose="020B0604020202020204"/>
                <a:sym typeface="Arial" panose="020B0604020202020204"/>
              </a:rPr>
              <a:t>Informatică</a:t>
            </a:r>
            <a:endParaRPr lang="en-US" sz="2000" err="1">
              <a:latin typeface="+mn-lt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err="1">
                <a:latin typeface="+mn-lt"/>
                <a:cs typeface="Arial" panose="020B0604020202020204"/>
              </a:rPr>
              <a:t>Universitatea</a:t>
            </a:r>
            <a:r>
              <a:rPr lang="en-US" sz="2000" b="1">
                <a:latin typeface="+mn-lt"/>
                <a:cs typeface="Arial" panose="020B0604020202020204"/>
              </a:rPr>
              <a:t> din </a:t>
            </a:r>
            <a:r>
              <a:rPr lang="en-US" sz="2000" b="1" err="1">
                <a:latin typeface="+mn-lt"/>
                <a:cs typeface="Arial" panose="020B0604020202020204"/>
              </a:rPr>
              <a:t>București</a:t>
            </a:r>
            <a:endParaRPr sz="2000" err="1">
              <a:latin typeface="+mn-lt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Google Shape;227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27061" y="83998"/>
            <a:ext cx="883805" cy="838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7" name="Google Shape;228;p27"/>
          <p:cNvSpPr>
            <a:spLocks noChangeArrowheads="1"/>
          </p:cNvSpPr>
          <p:nvPr/>
        </p:nvSpPr>
        <p:spPr bwMode="auto">
          <a:xfrm>
            <a:off x="2322396" y="827717"/>
            <a:ext cx="5540844" cy="44448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10073" rIns="0" bIns="10073" anchor="t"/>
          <a:lstStyle/>
          <a:p>
            <a:pPr algn="ctr"/>
            <a:r>
              <a:rPr lang="ro-RO" sz="2200" b="1">
                <a:latin typeface="Arial" panose="020B0604020202020204"/>
                <a:cs typeface="Arial" panose="020B0604020202020204"/>
              </a:rPr>
              <a:t>4. Tratarea excepțiilor în C++</a:t>
            </a:r>
            <a:endParaRPr lang="ro-RO" sz="2200" b="1"/>
          </a:p>
        </p:txBody>
      </p:sp>
      <p:sp>
        <p:nvSpPr>
          <p:cNvPr id="229" name="Google Shape;229;p27"/>
          <p:cNvSpPr/>
          <p:nvPr/>
        </p:nvSpPr>
        <p:spPr>
          <a:xfrm>
            <a:off x="456779" y="1424439"/>
            <a:ext cx="9296576" cy="45039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89982" tIns="44991" rIns="89982" bIns="44991" anchor="t"/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1" err="1">
                <a:latin typeface="+mn-lt"/>
                <a:cs typeface="Arial" panose="020B0604020202020204"/>
              </a:rPr>
              <a:t>Rearuncarea</a:t>
            </a:r>
            <a:r>
              <a:rPr lang="en-US" sz="2200" b="1">
                <a:latin typeface="+mn-lt"/>
                <a:cs typeface="Arial" panose="020B0604020202020204"/>
              </a:rPr>
              <a:t> </a:t>
            </a:r>
            <a:r>
              <a:rPr lang="en-US" sz="2200" b="1" err="1">
                <a:latin typeface="+mn-lt"/>
                <a:cs typeface="Arial" panose="020B0604020202020204"/>
              </a:rPr>
              <a:t>unei</a:t>
            </a:r>
            <a:r>
              <a:rPr lang="en-US" sz="2200" b="1">
                <a:latin typeface="+mn-lt"/>
                <a:cs typeface="Arial" panose="020B0604020202020204"/>
              </a:rPr>
              <a:t> </a:t>
            </a:r>
            <a:r>
              <a:rPr lang="en-US" sz="2200" b="1" err="1">
                <a:latin typeface="+mn-lt"/>
                <a:cs typeface="Arial" panose="020B0604020202020204"/>
              </a:rPr>
              <a:t>excepții</a:t>
            </a:r>
            <a:endParaRPr lang="ro-RO" sz="2200" b="1" err="1">
              <a:latin typeface="+mn-lt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ro-RO" sz="2200" b="1">
              <a:latin typeface="+mn-lt"/>
            </a:endParaRPr>
          </a:p>
        </p:txBody>
      </p:sp>
      <p:sp>
        <p:nvSpPr>
          <p:cNvPr id="7" name="Google Shape;105;p17"/>
          <p:cNvSpPr/>
          <p:nvPr/>
        </p:nvSpPr>
        <p:spPr>
          <a:xfrm>
            <a:off x="84007" y="83996"/>
            <a:ext cx="5038563" cy="657972"/>
          </a:xfrm>
          <a:prstGeom prst="rect">
            <a:avLst/>
          </a:prstGeom>
          <a:noFill/>
          <a:ln>
            <a:noFill/>
          </a:ln>
        </p:spPr>
        <p:txBody>
          <a:bodyPr spcFirstLastPara="1" lIns="100780" tIns="50389" rIns="100780" bIns="50389" anchor="t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err="1">
                <a:latin typeface="+mn-lt"/>
                <a:ea typeface="Arial" panose="020B0604020202020204"/>
                <a:cs typeface="Arial" panose="020B0604020202020204"/>
                <a:sym typeface="Arial" panose="020B0604020202020204"/>
              </a:rPr>
              <a:t>Facultatea</a:t>
            </a:r>
            <a:r>
              <a:rPr lang="en-US" sz="2000" b="1">
                <a:latin typeface="+mn-lt"/>
                <a:ea typeface="Arial" panose="020B0604020202020204"/>
                <a:cs typeface="Arial" panose="020B0604020202020204"/>
                <a:sym typeface="Arial" panose="020B0604020202020204"/>
              </a:rPr>
              <a:t> de </a:t>
            </a:r>
            <a:r>
              <a:rPr lang="en-US" sz="2000" b="1" err="1">
                <a:latin typeface="+mn-lt"/>
                <a:ea typeface="Arial" panose="020B0604020202020204"/>
                <a:cs typeface="Arial" panose="020B0604020202020204"/>
                <a:sym typeface="Arial" panose="020B0604020202020204"/>
              </a:rPr>
              <a:t>Matematică</a:t>
            </a:r>
            <a:r>
              <a:rPr lang="en-US" sz="2000" b="1">
                <a:latin typeface="+mn-lt"/>
                <a:ea typeface="Arial" panose="020B0604020202020204"/>
                <a:cs typeface="Arial" panose="020B0604020202020204"/>
                <a:sym typeface="Arial" panose="020B0604020202020204"/>
              </a:rPr>
              <a:t> </a:t>
            </a:r>
            <a:r>
              <a:rPr lang="en-US" sz="2000" b="1" err="1">
                <a:latin typeface="+mn-lt"/>
                <a:ea typeface="Arial" panose="020B0604020202020204"/>
                <a:cs typeface="Arial" panose="020B0604020202020204"/>
                <a:sym typeface="Arial" panose="020B0604020202020204"/>
              </a:rPr>
              <a:t>și</a:t>
            </a:r>
            <a:r>
              <a:rPr lang="en-US" sz="2000" b="1">
                <a:latin typeface="+mn-lt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2000" b="1" err="1">
                <a:latin typeface="+mn-lt"/>
                <a:ea typeface="Arial" panose="020B0604020202020204"/>
                <a:cs typeface="Arial" panose="020B0604020202020204"/>
                <a:sym typeface="Arial" panose="020B0604020202020204"/>
              </a:rPr>
              <a:t>Informatică</a:t>
            </a:r>
            <a:endParaRPr lang="en-US" sz="2000" err="1">
              <a:latin typeface="+mn-lt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err="1">
                <a:latin typeface="+mn-lt"/>
                <a:cs typeface="Arial" panose="020B0604020202020204"/>
              </a:rPr>
              <a:t>Universitatea</a:t>
            </a:r>
            <a:r>
              <a:rPr lang="en-US" sz="2000" b="1">
                <a:latin typeface="+mn-lt"/>
                <a:cs typeface="Arial" panose="020B0604020202020204"/>
              </a:rPr>
              <a:t> din </a:t>
            </a:r>
            <a:r>
              <a:rPr lang="en-US" sz="2000" b="1" err="1">
                <a:latin typeface="+mn-lt"/>
                <a:cs typeface="Arial" panose="020B0604020202020204"/>
              </a:rPr>
              <a:t>București</a:t>
            </a:r>
            <a:endParaRPr sz="2000" err="1">
              <a:latin typeface="+mn-lt"/>
              <a:cs typeface="Arial" panose="020B0604020202020204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20713" y="1951038"/>
            <a:ext cx="8686800" cy="5386082"/>
          </a:xfrm>
          <a:prstGeom prst="rect">
            <a:avLst/>
          </a:prstGeom>
        </p:spPr>
        <p:txBody>
          <a:bodyPr wrap="square" lIns="91430" tIns="45716" rIns="91430" bIns="45716" anchor="t">
            <a:spAutoFit/>
          </a:bodyPr>
          <a:lstStyle/>
          <a:p>
            <a:pPr marL="456565" indent="-354965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ro-RO" sz="2200">
                <a:latin typeface="Arial" panose="020B0604020202020204"/>
                <a:cs typeface="Times New Roman" panose="02020603050405020304"/>
              </a:rPr>
              <a:t>re-aruncarea unei excepții: </a:t>
            </a:r>
            <a:r>
              <a:rPr lang="ro-RO" sz="2200" err="1">
                <a:latin typeface="Arial" panose="020B0604020202020204"/>
                <a:cs typeface="Times New Roman" panose="02020603050405020304"/>
              </a:rPr>
              <a:t>throw</a:t>
            </a:r>
            <a:r>
              <a:rPr lang="ro-RO" sz="2200">
                <a:latin typeface="Arial" panose="020B0604020202020204"/>
                <a:cs typeface="Times New Roman" panose="02020603050405020304"/>
              </a:rPr>
              <a:t>; // fără excepție din catch</a:t>
            </a:r>
            <a:endParaRPr lang="en-US">
              <a:latin typeface="Arial" panose="020B0604020202020204"/>
              <a:cs typeface="Times New Roman" panose="02020603050405020304"/>
            </a:endParaRPr>
          </a:p>
          <a:p>
            <a:pPr marL="101600">
              <a:spcBef>
                <a:spcPts val="0"/>
              </a:spcBef>
              <a:spcAft>
                <a:spcPts val="0"/>
              </a:spcAft>
              <a:buSzPts val="2000"/>
              <a:defRPr/>
            </a:pPr>
            <a:r>
              <a:rPr lang="ro-RO" sz="2200">
                <a:latin typeface="Arial" panose="020B0604020202020204"/>
                <a:cs typeface="Times New Roman" panose="02020603050405020304"/>
              </a:rPr>
              <a:t>Avem ierarhia următoare:</a:t>
            </a:r>
            <a:endParaRPr lang="ro-RO" sz="2200">
              <a:cs typeface="Times New Roman" panose="02020603050405020304" pitchFamily="18" charset="0"/>
            </a:endParaRPr>
          </a:p>
          <a:p>
            <a:pPr marL="101600">
              <a:spcBef>
                <a:spcPts val="0"/>
              </a:spcBef>
              <a:spcAft>
                <a:spcPts val="0"/>
              </a:spcAft>
              <a:buSzPts val="2000"/>
              <a:defRPr/>
            </a:pPr>
            <a:r>
              <a:rPr lang="ro-RO" sz="2000" err="1">
                <a:latin typeface="Arial" panose="020B0604020202020204"/>
                <a:cs typeface="Times New Roman" panose="02020603050405020304"/>
              </a:rPr>
              <a:t>class</a:t>
            </a:r>
            <a:r>
              <a:rPr lang="ro-RO" sz="2000">
                <a:latin typeface="Arial" panose="020B0604020202020204"/>
                <a:cs typeface="Times New Roman" panose="02020603050405020304"/>
              </a:rPr>
              <a:t> </a:t>
            </a:r>
            <a:r>
              <a:rPr lang="ro-RO" sz="2000" err="1">
                <a:latin typeface="Arial" panose="020B0604020202020204"/>
                <a:cs typeface="Times New Roman" panose="02020603050405020304"/>
              </a:rPr>
              <a:t>AppError</a:t>
            </a:r>
            <a:r>
              <a:rPr lang="ro-RO" sz="2000">
                <a:latin typeface="Arial" panose="020B0604020202020204"/>
                <a:cs typeface="Times New Roman" panose="02020603050405020304"/>
              </a:rPr>
              <a:t> : public </a:t>
            </a:r>
            <a:r>
              <a:rPr lang="ro-RO" sz="2000" err="1">
                <a:latin typeface="Arial" panose="020B0604020202020204"/>
                <a:cs typeface="Times New Roman" panose="02020603050405020304"/>
              </a:rPr>
              <a:t>std</a:t>
            </a:r>
            <a:r>
              <a:rPr lang="ro-RO" sz="2000">
                <a:latin typeface="Arial" panose="020B0604020202020204"/>
                <a:cs typeface="Times New Roman" panose="02020603050405020304"/>
              </a:rPr>
              <a:t>::</a:t>
            </a:r>
            <a:r>
              <a:rPr lang="ro-RO" sz="2000" err="1">
                <a:latin typeface="Arial" panose="020B0604020202020204"/>
                <a:cs typeface="Times New Roman" panose="02020603050405020304"/>
              </a:rPr>
              <a:t>runtime_error</a:t>
            </a:r>
            <a:r>
              <a:rPr lang="ro-RO" sz="2000">
                <a:latin typeface="Arial" panose="020B0604020202020204"/>
                <a:cs typeface="Times New Roman" panose="02020603050405020304"/>
              </a:rPr>
              <a:t> {</a:t>
            </a:r>
            <a:endParaRPr lang="ro-RO" sz="2000">
              <a:cs typeface="Times New Roman" panose="02020603050405020304"/>
            </a:endParaRPr>
          </a:p>
          <a:p>
            <a:pPr marL="101600">
              <a:spcBef>
                <a:spcPts val="0"/>
              </a:spcBef>
              <a:spcAft>
                <a:spcPts val="0"/>
              </a:spcAft>
              <a:buSzPts val="2000"/>
              <a:defRPr/>
            </a:pPr>
            <a:r>
              <a:rPr lang="ro-RO" sz="2000">
                <a:latin typeface="Arial" panose="020B0604020202020204"/>
                <a:cs typeface="Times New Roman" panose="02020603050405020304"/>
              </a:rPr>
              <a:t>    </a:t>
            </a:r>
            <a:r>
              <a:rPr lang="ro-RO" sz="2000" err="1">
                <a:latin typeface="Arial" panose="020B0604020202020204"/>
                <a:cs typeface="Times New Roman" panose="02020603050405020304"/>
              </a:rPr>
              <a:t>using</a:t>
            </a:r>
            <a:r>
              <a:rPr lang="ro-RO" sz="2000">
                <a:latin typeface="Arial" panose="020B0604020202020204"/>
                <a:cs typeface="Times New Roman" panose="02020603050405020304"/>
              </a:rPr>
              <a:t> </a:t>
            </a:r>
            <a:r>
              <a:rPr lang="ro-RO" sz="2000" err="1">
                <a:latin typeface="Arial" panose="020B0604020202020204"/>
                <a:cs typeface="Times New Roman" panose="02020603050405020304"/>
              </a:rPr>
              <a:t>std</a:t>
            </a:r>
            <a:r>
              <a:rPr lang="ro-RO" sz="2000">
                <a:latin typeface="Arial" panose="020B0604020202020204"/>
                <a:cs typeface="Times New Roman" panose="02020603050405020304"/>
              </a:rPr>
              <a:t>::</a:t>
            </a:r>
            <a:r>
              <a:rPr lang="ro-RO" sz="2000" err="1">
                <a:latin typeface="Arial" panose="020B0604020202020204"/>
                <a:cs typeface="Times New Roman" panose="02020603050405020304"/>
              </a:rPr>
              <a:t>runtime_error</a:t>
            </a:r>
            <a:r>
              <a:rPr lang="ro-RO" sz="2000">
                <a:latin typeface="Arial" panose="020B0604020202020204"/>
                <a:cs typeface="Times New Roman" panose="02020603050405020304"/>
              </a:rPr>
              <a:t>::</a:t>
            </a:r>
            <a:r>
              <a:rPr lang="ro-RO" sz="2000" err="1">
                <a:latin typeface="Arial" panose="020B0604020202020204"/>
                <a:cs typeface="Times New Roman" panose="02020603050405020304"/>
              </a:rPr>
              <a:t>runtime_error</a:t>
            </a:r>
            <a:r>
              <a:rPr lang="ro-RO" sz="2000">
                <a:latin typeface="Arial" panose="020B0604020202020204"/>
                <a:cs typeface="Times New Roman" panose="02020603050405020304"/>
              </a:rPr>
              <a:t>;</a:t>
            </a:r>
          </a:p>
          <a:p>
            <a:pPr marL="101600">
              <a:spcBef>
                <a:spcPts val="0"/>
              </a:spcBef>
              <a:spcAft>
                <a:spcPts val="0"/>
              </a:spcAft>
              <a:buSzPts val="2000"/>
              <a:defRPr/>
            </a:pPr>
            <a:r>
              <a:rPr lang="ro-RO" sz="2000">
                <a:latin typeface="Arial" panose="020B0604020202020204"/>
                <a:cs typeface="Times New Roman" panose="02020603050405020304"/>
              </a:rPr>
              <a:t>};</a:t>
            </a:r>
            <a:endParaRPr lang="ro-RO" sz="2000">
              <a:cs typeface="Times New Roman" panose="02020603050405020304"/>
            </a:endParaRPr>
          </a:p>
          <a:p>
            <a:pPr marL="101600">
              <a:spcBef>
                <a:spcPts val="0"/>
              </a:spcBef>
              <a:spcAft>
                <a:spcPts val="0"/>
              </a:spcAft>
              <a:defRPr/>
            </a:pPr>
            <a:r>
              <a:rPr lang="ro-RO" sz="2000" err="1">
                <a:latin typeface="Arial" panose="020B0604020202020204"/>
                <a:cs typeface="Arial" panose="020B0604020202020204"/>
              </a:rPr>
              <a:t>class</a:t>
            </a:r>
            <a:r>
              <a:rPr lang="ro-RO" sz="2000">
                <a:latin typeface="Arial" panose="020B0604020202020204"/>
                <a:cs typeface="Arial" panose="020B0604020202020204"/>
              </a:rPr>
              <a:t> </a:t>
            </a:r>
            <a:r>
              <a:rPr lang="ro-RO" sz="2000" err="1">
                <a:latin typeface="Arial" panose="020B0604020202020204"/>
                <a:cs typeface="Arial" panose="020B0604020202020204"/>
              </a:rPr>
              <a:t>SomeCommonError</a:t>
            </a:r>
            <a:r>
              <a:rPr lang="ro-RO" sz="2000">
                <a:latin typeface="Arial" panose="020B0604020202020204"/>
                <a:cs typeface="Arial" panose="020B0604020202020204"/>
              </a:rPr>
              <a:t> : public </a:t>
            </a:r>
            <a:r>
              <a:rPr lang="ro-RO" sz="2000" err="1">
                <a:latin typeface="Arial" panose="020B0604020202020204"/>
                <a:cs typeface="Arial" panose="020B0604020202020204"/>
              </a:rPr>
              <a:t>AppError</a:t>
            </a:r>
            <a:r>
              <a:rPr lang="ro-RO" sz="2000">
                <a:latin typeface="Arial" panose="020B0604020202020204"/>
                <a:cs typeface="Arial" panose="020B0604020202020204"/>
              </a:rPr>
              <a:t> {</a:t>
            </a:r>
          </a:p>
          <a:p>
            <a:pPr marL="101600">
              <a:spcBef>
                <a:spcPts val="0"/>
              </a:spcBef>
              <a:spcAft>
                <a:spcPts val="0"/>
              </a:spcAft>
              <a:defRPr/>
            </a:pPr>
            <a:r>
              <a:rPr lang="ro-RO" sz="2000">
                <a:latin typeface="Arial" panose="020B0604020202020204"/>
                <a:cs typeface="Arial" panose="020B0604020202020204"/>
              </a:rPr>
              <a:t>    </a:t>
            </a:r>
            <a:r>
              <a:rPr lang="ro-RO" sz="2000" err="1">
                <a:latin typeface="Arial" panose="020B0604020202020204"/>
                <a:cs typeface="Arial" panose="020B0604020202020204"/>
              </a:rPr>
              <a:t>using</a:t>
            </a:r>
            <a:r>
              <a:rPr lang="ro-RO" sz="2000">
                <a:latin typeface="Arial" panose="020B0604020202020204"/>
                <a:cs typeface="Arial" panose="020B0604020202020204"/>
              </a:rPr>
              <a:t> </a:t>
            </a:r>
            <a:r>
              <a:rPr lang="ro-RO" sz="2000" err="1">
                <a:latin typeface="Arial" panose="020B0604020202020204"/>
                <a:cs typeface="Arial" panose="020B0604020202020204"/>
              </a:rPr>
              <a:t>AppError</a:t>
            </a:r>
            <a:r>
              <a:rPr lang="ro-RO" sz="2000">
                <a:latin typeface="Arial" panose="020B0604020202020204"/>
                <a:cs typeface="Arial" panose="020B0604020202020204"/>
              </a:rPr>
              <a:t>::</a:t>
            </a:r>
            <a:r>
              <a:rPr lang="ro-RO" sz="2000" err="1">
                <a:latin typeface="Arial" panose="020B0604020202020204"/>
                <a:cs typeface="Arial" panose="020B0604020202020204"/>
              </a:rPr>
              <a:t>AppError</a:t>
            </a:r>
            <a:r>
              <a:rPr lang="ro-RO" sz="2000">
                <a:latin typeface="Arial" panose="020B0604020202020204"/>
                <a:cs typeface="Arial" panose="020B0604020202020204"/>
              </a:rPr>
              <a:t>;</a:t>
            </a:r>
          </a:p>
          <a:p>
            <a:pPr marL="101600">
              <a:spcBef>
                <a:spcPts val="0"/>
              </a:spcBef>
              <a:spcAft>
                <a:spcPts val="0"/>
              </a:spcAft>
              <a:defRPr/>
            </a:pPr>
            <a:r>
              <a:rPr lang="ro-RO" sz="2000">
                <a:latin typeface="Arial" panose="020B0604020202020204"/>
                <a:cs typeface="Arial" panose="020B0604020202020204"/>
              </a:rPr>
              <a:t>};</a:t>
            </a:r>
            <a:endParaRPr lang="ro-RO" sz="2000">
              <a:latin typeface="Arial" panose="020B0604020202020204"/>
            </a:endParaRPr>
          </a:p>
          <a:p>
            <a:pPr marL="101600">
              <a:spcBef>
                <a:spcPts val="0"/>
              </a:spcBef>
              <a:spcAft>
                <a:spcPts val="0"/>
              </a:spcAft>
              <a:defRPr/>
            </a:pPr>
            <a:r>
              <a:rPr lang="ro-RO" sz="2000" err="1">
                <a:latin typeface="Arial" panose="020B0604020202020204"/>
                <a:cs typeface="Arial" panose="020B0604020202020204"/>
              </a:rPr>
              <a:t>class</a:t>
            </a:r>
            <a:r>
              <a:rPr lang="ro-RO" sz="2000">
                <a:latin typeface="Arial" panose="020B0604020202020204"/>
                <a:cs typeface="Arial" panose="020B0604020202020204"/>
              </a:rPr>
              <a:t> </a:t>
            </a:r>
            <a:r>
              <a:rPr lang="ro-RO" sz="2000" err="1">
                <a:latin typeface="Arial" panose="020B0604020202020204"/>
                <a:cs typeface="Arial" panose="020B0604020202020204"/>
              </a:rPr>
              <a:t>OtherCommonError</a:t>
            </a:r>
            <a:r>
              <a:rPr lang="ro-RO" sz="2000">
                <a:latin typeface="Arial" panose="020B0604020202020204"/>
                <a:cs typeface="Arial" panose="020B0604020202020204"/>
              </a:rPr>
              <a:t> : public </a:t>
            </a:r>
            <a:r>
              <a:rPr lang="ro-RO" sz="2000" err="1">
                <a:latin typeface="Arial" panose="020B0604020202020204"/>
                <a:cs typeface="Arial" panose="020B0604020202020204"/>
              </a:rPr>
              <a:t>AppError</a:t>
            </a:r>
            <a:r>
              <a:rPr lang="ro-RO" sz="2000">
                <a:latin typeface="Arial" panose="020B0604020202020204"/>
                <a:cs typeface="Arial" panose="020B0604020202020204"/>
              </a:rPr>
              <a:t> {</a:t>
            </a:r>
            <a:endParaRPr lang="en-US" sz="2000">
              <a:latin typeface="Arial" panose="020B0604020202020204"/>
              <a:cs typeface="Arial" panose="020B0604020202020204"/>
            </a:endParaRPr>
          </a:p>
          <a:p>
            <a:pPr marL="101600">
              <a:spcBef>
                <a:spcPts val="0"/>
              </a:spcBef>
              <a:spcAft>
                <a:spcPts val="0"/>
              </a:spcAft>
              <a:defRPr/>
            </a:pPr>
            <a:r>
              <a:rPr lang="ro-RO" sz="2000">
                <a:latin typeface="Arial" panose="020B0604020202020204"/>
                <a:cs typeface="Arial" panose="020B0604020202020204"/>
              </a:rPr>
              <a:t>    </a:t>
            </a:r>
            <a:r>
              <a:rPr lang="ro-RO" sz="2000" err="1">
                <a:latin typeface="Arial" panose="020B0604020202020204"/>
                <a:cs typeface="Arial" panose="020B0604020202020204"/>
              </a:rPr>
              <a:t>using</a:t>
            </a:r>
            <a:r>
              <a:rPr lang="ro-RO" sz="2000">
                <a:latin typeface="Arial" panose="020B0604020202020204"/>
                <a:cs typeface="Arial" panose="020B0604020202020204"/>
              </a:rPr>
              <a:t> </a:t>
            </a:r>
            <a:r>
              <a:rPr lang="ro-RO" sz="2000" err="1">
                <a:latin typeface="Arial" panose="020B0604020202020204"/>
                <a:cs typeface="Arial" panose="020B0604020202020204"/>
              </a:rPr>
              <a:t>AppError</a:t>
            </a:r>
            <a:r>
              <a:rPr lang="ro-RO" sz="2000">
                <a:latin typeface="Arial" panose="020B0604020202020204"/>
                <a:cs typeface="Arial" panose="020B0604020202020204"/>
              </a:rPr>
              <a:t>::</a:t>
            </a:r>
            <a:r>
              <a:rPr lang="ro-RO" sz="2000" err="1">
                <a:latin typeface="Arial" panose="020B0604020202020204"/>
                <a:cs typeface="Arial" panose="020B0604020202020204"/>
              </a:rPr>
              <a:t>AppError</a:t>
            </a:r>
            <a:r>
              <a:rPr lang="ro-RO" sz="2000">
                <a:latin typeface="Arial" panose="020B0604020202020204"/>
                <a:cs typeface="Arial" panose="020B0604020202020204"/>
              </a:rPr>
              <a:t>;</a:t>
            </a:r>
          </a:p>
          <a:p>
            <a:pPr marL="101600">
              <a:spcBef>
                <a:spcPts val="0"/>
              </a:spcBef>
              <a:spcAft>
                <a:spcPts val="0"/>
              </a:spcAft>
              <a:defRPr/>
            </a:pPr>
            <a:r>
              <a:rPr lang="ro-RO" sz="2000">
                <a:latin typeface="Arial" panose="020B0604020202020204"/>
                <a:cs typeface="Arial" panose="020B0604020202020204"/>
              </a:rPr>
              <a:t>};</a:t>
            </a:r>
            <a:endParaRPr lang="ro-RO" sz="2000">
              <a:latin typeface="Arial" panose="020B0604020202020204"/>
            </a:endParaRPr>
          </a:p>
          <a:p>
            <a:pPr marL="101600">
              <a:spcBef>
                <a:spcPts val="0"/>
              </a:spcBef>
              <a:spcAft>
                <a:spcPts val="0"/>
              </a:spcAft>
              <a:defRPr/>
            </a:pPr>
            <a:r>
              <a:rPr lang="ro-RO" sz="2000" err="1">
                <a:latin typeface="Arial" panose="020B0604020202020204"/>
                <a:cs typeface="Arial" panose="020B0604020202020204"/>
              </a:rPr>
              <a:t>class</a:t>
            </a:r>
            <a:r>
              <a:rPr lang="ro-RO" sz="2000">
                <a:latin typeface="Arial" panose="020B0604020202020204"/>
                <a:cs typeface="Arial" panose="020B0604020202020204"/>
              </a:rPr>
              <a:t> </a:t>
            </a:r>
            <a:r>
              <a:rPr lang="ro-RO" sz="2000" err="1">
                <a:latin typeface="Arial" panose="020B0604020202020204"/>
                <a:cs typeface="Arial" panose="020B0604020202020204"/>
              </a:rPr>
              <a:t>SomeSpecialError</a:t>
            </a:r>
            <a:r>
              <a:rPr lang="ro-RO" sz="2000">
                <a:latin typeface="Arial" panose="020B0604020202020204"/>
                <a:cs typeface="Arial" panose="020B0604020202020204"/>
              </a:rPr>
              <a:t> : public </a:t>
            </a:r>
            <a:r>
              <a:rPr lang="ro-RO" sz="2000" err="1">
                <a:latin typeface="Arial" panose="020B0604020202020204"/>
                <a:cs typeface="Arial" panose="020B0604020202020204"/>
              </a:rPr>
              <a:t>AppError</a:t>
            </a:r>
            <a:r>
              <a:rPr lang="ro-RO" sz="2000">
                <a:latin typeface="Arial" panose="020B0604020202020204"/>
                <a:cs typeface="Arial" panose="020B0604020202020204"/>
              </a:rPr>
              <a:t> {</a:t>
            </a:r>
            <a:endParaRPr lang="en-US" sz="2000">
              <a:latin typeface="Arial" panose="020B0604020202020204"/>
              <a:cs typeface="Arial" panose="020B0604020202020204"/>
            </a:endParaRPr>
          </a:p>
          <a:p>
            <a:pPr marL="101600">
              <a:spcBef>
                <a:spcPts val="0"/>
              </a:spcBef>
              <a:spcAft>
                <a:spcPts val="0"/>
              </a:spcAft>
              <a:defRPr/>
            </a:pPr>
            <a:r>
              <a:rPr lang="ro-RO" sz="2000">
                <a:latin typeface="Arial" panose="020B0604020202020204"/>
                <a:cs typeface="Arial" panose="020B0604020202020204"/>
              </a:rPr>
              <a:t>    </a:t>
            </a:r>
            <a:r>
              <a:rPr lang="ro-RO" sz="2000" err="1">
                <a:latin typeface="Arial" panose="020B0604020202020204"/>
                <a:cs typeface="Arial" panose="020B0604020202020204"/>
              </a:rPr>
              <a:t>using</a:t>
            </a:r>
            <a:r>
              <a:rPr lang="ro-RO" sz="2000">
                <a:latin typeface="Arial" panose="020B0604020202020204"/>
                <a:cs typeface="Arial" panose="020B0604020202020204"/>
              </a:rPr>
              <a:t> </a:t>
            </a:r>
            <a:r>
              <a:rPr lang="ro-RO" sz="2000" err="1">
                <a:latin typeface="Arial" panose="020B0604020202020204"/>
                <a:cs typeface="Arial" panose="020B0604020202020204"/>
              </a:rPr>
              <a:t>AppError</a:t>
            </a:r>
            <a:r>
              <a:rPr lang="ro-RO" sz="2000">
                <a:latin typeface="Arial" panose="020B0604020202020204"/>
                <a:cs typeface="Arial" panose="020B0604020202020204"/>
              </a:rPr>
              <a:t>::</a:t>
            </a:r>
            <a:r>
              <a:rPr lang="ro-RO" sz="2000" err="1">
                <a:latin typeface="Arial" panose="020B0604020202020204"/>
                <a:cs typeface="Arial" panose="020B0604020202020204"/>
              </a:rPr>
              <a:t>AppError</a:t>
            </a:r>
            <a:r>
              <a:rPr lang="ro-RO" sz="2000">
                <a:latin typeface="Arial" panose="020B0604020202020204"/>
                <a:cs typeface="Arial" panose="020B0604020202020204"/>
              </a:rPr>
              <a:t>;</a:t>
            </a:r>
            <a:endParaRPr lang="en-US" sz="2000">
              <a:latin typeface="Arial" panose="020B0604020202020204"/>
              <a:cs typeface="Arial" panose="020B0604020202020204"/>
            </a:endParaRPr>
          </a:p>
          <a:p>
            <a:pPr marL="101600">
              <a:spcBef>
                <a:spcPts val="0"/>
              </a:spcBef>
              <a:spcAft>
                <a:spcPts val="0"/>
              </a:spcAft>
              <a:defRPr/>
            </a:pPr>
            <a:r>
              <a:rPr lang="ro-RO" sz="2000">
                <a:latin typeface="Arial" panose="020B0604020202020204"/>
                <a:cs typeface="Arial" panose="020B0604020202020204"/>
              </a:rPr>
              <a:t>};</a:t>
            </a:r>
          </a:p>
          <a:p>
            <a:pPr marL="101600">
              <a:spcBef>
                <a:spcPts val="0"/>
              </a:spcBef>
              <a:spcAft>
                <a:spcPts val="0"/>
              </a:spcAft>
              <a:defRPr/>
            </a:pPr>
            <a:r>
              <a:rPr lang="ro-RO" sz="2000" err="1">
                <a:latin typeface="Arial" panose="020B0604020202020204"/>
                <a:cs typeface="Arial" panose="020B0604020202020204"/>
              </a:rPr>
              <a:t>class</a:t>
            </a:r>
            <a:r>
              <a:rPr lang="ro-RO" sz="2000">
                <a:latin typeface="Arial" panose="020B0604020202020204"/>
                <a:cs typeface="Arial" panose="020B0604020202020204"/>
              </a:rPr>
              <a:t> </a:t>
            </a:r>
            <a:r>
              <a:rPr lang="ro-RO" sz="2000" err="1">
                <a:latin typeface="Arial" panose="020B0604020202020204"/>
                <a:cs typeface="Arial" panose="020B0604020202020204"/>
              </a:rPr>
              <a:t>OtherSpecialError</a:t>
            </a:r>
            <a:r>
              <a:rPr lang="ro-RO" sz="2000">
                <a:latin typeface="Arial" panose="020B0604020202020204"/>
                <a:cs typeface="Arial" panose="020B0604020202020204"/>
              </a:rPr>
              <a:t> : public </a:t>
            </a:r>
            <a:r>
              <a:rPr lang="ro-RO" sz="2000" err="1">
                <a:latin typeface="Arial" panose="020B0604020202020204"/>
                <a:cs typeface="Arial" panose="020B0604020202020204"/>
              </a:rPr>
              <a:t>AppError</a:t>
            </a:r>
            <a:r>
              <a:rPr lang="ro-RO" sz="2000">
                <a:latin typeface="Arial" panose="020B0604020202020204"/>
                <a:cs typeface="Arial" panose="020B0604020202020204"/>
              </a:rPr>
              <a:t> {</a:t>
            </a:r>
            <a:endParaRPr lang="en-US" sz="2000">
              <a:latin typeface="Arial" panose="020B0604020202020204"/>
              <a:cs typeface="Arial" panose="020B0604020202020204"/>
            </a:endParaRPr>
          </a:p>
          <a:p>
            <a:pPr marL="101600">
              <a:spcBef>
                <a:spcPts val="0"/>
              </a:spcBef>
              <a:spcAft>
                <a:spcPts val="0"/>
              </a:spcAft>
              <a:defRPr/>
            </a:pPr>
            <a:r>
              <a:rPr lang="ro-RO" sz="2000">
                <a:latin typeface="Arial" panose="020B0604020202020204"/>
                <a:cs typeface="Arial" panose="020B0604020202020204"/>
              </a:rPr>
              <a:t>    </a:t>
            </a:r>
            <a:r>
              <a:rPr lang="ro-RO" sz="2000" err="1">
                <a:latin typeface="Arial" panose="020B0604020202020204"/>
                <a:cs typeface="Arial" panose="020B0604020202020204"/>
              </a:rPr>
              <a:t>using</a:t>
            </a:r>
            <a:r>
              <a:rPr lang="ro-RO" sz="2000">
                <a:latin typeface="Arial" panose="020B0604020202020204"/>
                <a:cs typeface="Arial" panose="020B0604020202020204"/>
              </a:rPr>
              <a:t> </a:t>
            </a:r>
            <a:r>
              <a:rPr lang="ro-RO" sz="2000" err="1">
                <a:latin typeface="Arial" panose="020B0604020202020204"/>
                <a:cs typeface="Arial" panose="020B0604020202020204"/>
              </a:rPr>
              <a:t>AppError</a:t>
            </a:r>
            <a:r>
              <a:rPr lang="ro-RO" sz="2000">
                <a:latin typeface="Arial" panose="020B0604020202020204"/>
                <a:cs typeface="Arial" panose="020B0604020202020204"/>
              </a:rPr>
              <a:t>::</a:t>
            </a:r>
            <a:r>
              <a:rPr lang="ro-RO" sz="2000" err="1">
                <a:latin typeface="Arial" panose="020B0604020202020204"/>
                <a:cs typeface="Arial" panose="020B0604020202020204"/>
              </a:rPr>
              <a:t>AppError</a:t>
            </a:r>
            <a:r>
              <a:rPr lang="ro-RO" sz="2000">
                <a:latin typeface="Arial" panose="020B0604020202020204"/>
                <a:cs typeface="Arial" panose="020B0604020202020204"/>
              </a:rPr>
              <a:t>;</a:t>
            </a:r>
            <a:endParaRPr lang="en-US" sz="2000">
              <a:latin typeface="Arial" panose="020B0604020202020204"/>
              <a:cs typeface="Arial" panose="020B0604020202020204"/>
            </a:endParaRPr>
          </a:p>
          <a:p>
            <a:pPr marL="101600">
              <a:spcBef>
                <a:spcPts val="0"/>
              </a:spcBef>
              <a:spcAft>
                <a:spcPts val="0"/>
              </a:spcAft>
              <a:defRPr/>
            </a:pPr>
            <a:r>
              <a:rPr lang="ro-RO" sz="2000">
                <a:cs typeface="Arial" panose="020B0604020202020204"/>
              </a:rPr>
              <a:t>};</a:t>
            </a:r>
            <a:endParaRPr lang="ro-RO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Google Shape;227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27061" y="83998"/>
            <a:ext cx="883805" cy="838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7" name="Google Shape;228;p27"/>
          <p:cNvSpPr>
            <a:spLocks noChangeArrowheads="1"/>
          </p:cNvSpPr>
          <p:nvPr/>
        </p:nvSpPr>
        <p:spPr bwMode="auto">
          <a:xfrm>
            <a:off x="2322396" y="827717"/>
            <a:ext cx="5540844" cy="44448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10073" rIns="0" bIns="10073" anchor="t"/>
          <a:lstStyle/>
          <a:p>
            <a:pPr algn="ctr"/>
            <a:r>
              <a:rPr lang="ro-RO" sz="2200" b="1">
                <a:latin typeface="Arial" panose="020B0604020202020204"/>
                <a:cs typeface="Arial" panose="020B0604020202020204"/>
              </a:rPr>
              <a:t>4. Tratarea excepțiilor în C++</a:t>
            </a:r>
            <a:endParaRPr lang="ro-RO" sz="2200" b="1"/>
          </a:p>
        </p:txBody>
      </p:sp>
      <p:sp>
        <p:nvSpPr>
          <p:cNvPr id="229" name="Google Shape;229;p27"/>
          <p:cNvSpPr/>
          <p:nvPr/>
        </p:nvSpPr>
        <p:spPr>
          <a:xfrm>
            <a:off x="456779" y="1424439"/>
            <a:ext cx="9296576" cy="45039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89982" tIns="44991" rIns="89982" bIns="44991" anchor="t"/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1" err="1">
                <a:latin typeface="+mn-lt"/>
                <a:cs typeface="Arial" panose="020B0604020202020204"/>
              </a:rPr>
              <a:t>Rearuncarea</a:t>
            </a:r>
            <a:r>
              <a:rPr lang="en-US" sz="2200" b="1">
                <a:latin typeface="+mn-lt"/>
                <a:cs typeface="Arial" panose="020B0604020202020204"/>
              </a:rPr>
              <a:t> </a:t>
            </a:r>
            <a:r>
              <a:rPr lang="en-US" sz="2200" b="1" err="1">
                <a:latin typeface="+mn-lt"/>
                <a:cs typeface="Arial" panose="020B0604020202020204"/>
              </a:rPr>
              <a:t>unei</a:t>
            </a:r>
            <a:r>
              <a:rPr lang="en-US" sz="2200" b="1">
                <a:latin typeface="+mn-lt"/>
                <a:cs typeface="Arial" panose="020B0604020202020204"/>
              </a:rPr>
              <a:t> </a:t>
            </a:r>
            <a:r>
              <a:rPr lang="en-US" sz="2200" b="1" err="1">
                <a:latin typeface="+mn-lt"/>
                <a:cs typeface="Arial" panose="020B0604020202020204"/>
              </a:rPr>
              <a:t>excepții</a:t>
            </a:r>
            <a:endParaRPr lang="ro-RO" sz="2200" b="1" err="1">
              <a:latin typeface="+mn-lt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ro-RO" sz="2200" b="1">
              <a:latin typeface="+mn-lt"/>
            </a:endParaRPr>
          </a:p>
        </p:txBody>
      </p:sp>
      <p:sp>
        <p:nvSpPr>
          <p:cNvPr id="7" name="Google Shape;105;p17"/>
          <p:cNvSpPr/>
          <p:nvPr/>
        </p:nvSpPr>
        <p:spPr>
          <a:xfrm>
            <a:off x="84007" y="83996"/>
            <a:ext cx="5038563" cy="657972"/>
          </a:xfrm>
          <a:prstGeom prst="rect">
            <a:avLst/>
          </a:prstGeom>
          <a:noFill/>
          <a:ln>
            <a:noFill/>
          </a:ln>
        </p:spPr>
        <p:txBody>
          <a:bodyPr spcFirstLastPara="1" lIns="100780" tIns="50389" rIns="100780" bIns="50389" anchor="t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err="1">
                <a:latin typeface="+mn-lt"/>
                <a:ea typeface="Arial" panose="020B0604020202020204"/>
                <a:cs typeface="Arial" panose="020B0604020202020204"/>
                <a:sym typeface="Arial" panose="020B0604020202020204"/>
              </a:rPr>
              <a:t>Facultatea</a:t>
            </a:r>
            <a:r>
              <a:rPr lang="en-US" sz="2000" b="1">
                <a:latin typeface="+mn-lt"/>
                <a:ea typeface="Arial" panose="020B0604020202020204"/>
                <a:cs typeface="Arial" panose="020B0604020202020204"/>
                <a:sym typeface="Arial" panose="020B0604020202020204"/>
              </a:rPr>
              <a:t> de </a:t>
            </a:r>
            <a:r>
              <a:rPr lang="en-US" sz="2000" b="1" err="1">
                <a:latin typeface="+mn-lt"/>
                <a:ea typeface="Arial" panose="020B0604020202020204"/>
                <a:cs typeface="Arial" panose="020B0604020202020204"/>
                <a:sym typeface="Arial" panose="020B0604020202020204"/>
              </a:rPr>
              <a:t>Matematică</a:t>
            </a:r>
            <a:r>
              <a:rPr lang="en-US" sz="2000" b="1">
                <a:latin typeface="+mn-lt"/>
                <a:ea typeface="Arial" panose="020B0604020202020204"/>
                <a:cs typeface="Arial" panose="020B0604020202020204"/>
                <a:sym typeface="Arial" panose="020B0604020202020204"/>
              </a:rPr>
              <a:t> </a:t>
            </a:r>
            <a:r>
              <a:rPr lang="en-US" sz="2000" b="1" err="1">
                <a:latin typeface="+mn-lt"/>
                <a:ea typeface="Arial" panose="020B0604020202020204"/>
                <a:cs typeface="Arial" panose="020B0604020202020204"/>
                <a:sym typeface="Arial" panose="020B0604020202020204"/>
              </a:rPr>
              <a:t>și</a:t>
            </a:r>
            <a:r>
              <a:rPr lang="en-US" sz="2000" b="1">
                <a:latin typeface="+mn-lt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2000" b="1" err="1">
                <a:latin typeface="+mn-lt"/>
                <a:ea typeface="Arial" panose="020B0604020202020204"/>
                <a:cs typeface="Arial" panose="020B0604020202020204"/>
                <a:sym typeface="Arial" panose="020B0604020202020204"/>
              </a:rPr>
              <a:t>Informatică</a:t>
            </a:r>
            <a:endParaRPr lang="en-US" sz="2000" err="1">
              <a:latin typeface="+mn-lt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err="1">
                <a:latin typeface="+mn-lt"/>
                <a:cs typeface="Arial" panose="020B0604020202020204"/>
              </a:rPr>
              <a:t>Universitatea</a:t>
            </a:r>
            <a:r>
              <a:rPr lang="en-US" sz="2000" b="1">
                <a:latin typeface="+mn-lt"/>
                <a:cs typeface="Arial" panose="020B0604020202020204"/>
              </a:rPr>
              <a:t> din </a:t>
            </a:r>
            <a:r>
              <a:rPr lang="en-US" sz="2000" b="1" err="1">
                <a:latin typeface="+mn-lt"/>
                <a:cs typeface="Arial" panose="020B0604020202020204"/>
              </a:rPr>
              <a:t>București</a:t>
            </a:r>
            <a:endParaRPr sz="2000" err="1">
              <a:latin typeface="+mn-lt"/>
              <a:cs typeface="Arial" panose="020B0604020202020204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20713" y="1951038"/>
            <a:ext cx="8686800" cy="5324526"/>
          </a:xfrm>
          <a:prstGeom prst="rect">
            <a:avLst/>
          </a:prstGeom>
        </p:spPr>
        <p:txBody>
          <a:bodyPr wrap="square" lIns="91430" tIns="45716" rIns="91430" bIns="45716" anchor="t">
            <a:spAutoFit/>
          </a:bodyPr>
          <a:lstStyle/>
          <a:p>
            <a:pPr marL="101600">
              <a:spcBef>
                <a:spcPts val="0"/>
              </a:spcBef>
              <a:spcAft>
                <a:spcPts val="0"/>
              </a:spcAft>
              <a:buSzPts val="2000"/>
              <a:defRPr/>
            </a:pPr>
            <a:r>
              <a:rPr lang="ro-RO" sz="2000" err="1">
                <a:latin typeface="Arial" panose="020B0604020202020204"/>
                <a:cs typeface="Times New Roman" panose="02020603050405020304"/>
              </a:rPr>
              <a:t>void</a:t>
            </a:r>
            <a:r>
              <a:rPr lang="ro-RO" sz="2000">
                <a:latin typeface="Arial" panose="020B0604020202020204"/>
                <a:cs typeface="Times New Roman" panose="02020603050405020304"/>
              </a:rPr>
              <a:t> </a:t>
            </a:r>
            <a:r>
              <a:rPr lang="ro-RO" sz="2000" err="1">
                <a:latin typeface="Arial" panose="020B0604020202020204"/>
                <a:cs typeface="Times New Roman" panose="02020603050405020304"/>
              </a:rPr>
              <a:t>handleCommonErrors</a:t>
            </a:r>
            <a:r>
              <a:rPr lang="ro-RO" sz="2000">
                <a:latin typeface="Arial" panose="020B0604020202020204"/>
                <a:cs typeface="Times New Roman" panose="02020603050405020304"/>
              </a:rPr>
              <a:t>() {</a:t>
            </a:r>
          </a:p>
          <a:p>
            <a:pPr marL="101600">
              <a:spcBef>
                <a:spcPts val="0"/>
              </a:spcBef>
              <a:spcAft>
                <a:spcPts val="0"/>
              </a:spcAft>
              <a:buSzPts val="2000"/>
              <a:defRPr/>
            </a:pPr>
            <a:r>
              <a:rPr lang="ro-RO" sz="2000">
                <a:latin typeface="Arial" panose="020B0604020202020204"/>
                <a:cs typeface="Times New Roman" panose="02020603050405020304"/>
              </a:rPr>
              <a:t>    </a:t>
            </a:r>
            <a:r>
              <a:rPr lang="ro-RO" sz="2000" err="1">
                <a:latin typeface="Arial" panose="020B0604020202020204"/>
                <a:cs typeface="Times New Roman" panose="02020603050405020304"/>
              </a:rPr>
              <a:t>try</a:t>
            </a:r>
            <a:r>
              <a:rPr lang="ro-RO" sz="2000">
                <a:latin typeface="Arial" panose="020B0604020202020204"/>
                <a:cs typeface="Times New Roman" panose="02020603050405020304"/>
              </a:rPr>
              <a:t> {</a:t>
            </a:r>
          </a:p>
          <a:p>
            <a:pPr marL="101600">
              <a:spcBef>
                <a:spcPts val="0"/>
              </a:spcBef>
              <a:spcAft>
                <a:spcPts val="0"/>
              </a:spcAft>
              <a:buSzPts val="2000"/>
              <a:defRPr/>
            </a:pPr>
            <a:r>
              <a:rPr lang="ro-RO" sz="2000">
                <a:latin typeface="Arial" panose="020B0604020202020204"/>
                <a:cs typeface="Times New Roman" panose="02020603050405020304"/>
              </a:rPr>
              <a:t>        </a:t>
            </a:r>
            <a:r>
              <a:rPr lang="ro-RO" sz="2000" b="1" err="1">
                <a:latin typeface="Arial" panose="020B0604020202020204"/>
                <a:cs typeface="Times New Roman" panose="02020603050405020304"/>
              </a:rPr>
              <a:t>throw</a:t>
            </a:r>
            <a:r>
              <a:rPr lang="ro-RO" sz="2000" b="1">
                <a:latin typeface="Arial" panose="020B0604020202020204"/>
                <a:cs typeface="Times New Roman" panose="02020603050405020304"/>
              </a:rPr>
              <a:t>;</a:t>
            </a:r>
          </a:p>
          <a:p>
            <a:pPr marL="101600">
              <a:spcBef>
                <a:spcPts val="0"/>
              </a:spcBef>
              <a:spcAft>
                <a:spcPts val="0"/>
              </a:spcAft>
              <a:buSzPts val="2000"/>
              <a:defRPr/>
            </a:pPr>
            <a:r>
              <a:rPr lang="ro-RO" sz="2000">
                <a:latin typeface="Arial" panose="020B0604020202020204"/>
                <a:cs typeface="Times New Roman" panose="02020603050405020304"/>
              </a:rPr>
              <a:t>    } catch(</a:t>
            </a:r>
            <a:r>
              <a:rPr lang="ro-RO" sz="2000" err="1">
                <a:latin typeface="Arial" panose="020B0604020202020204"/>
                <a:cs typeface="Times New Roman" panose="02020603050405020304"/>
              </a:rPr>
              <a:t>SomeCommonError</a:t>
            </a:r>
            <a:r>
              <a:rPr lang="ro-RO" sz="2000">
                <a:latin typeface="Arial" panose="020B0604020202020204"/>
                <a:cs typeface="Times New Roman" panose="02020603050405020304"/>
              </a:rPr>
              <a:t>&amp; </a:t>
            </a:r>
            <a:r>
              <a:rPr lang="ro-RO" sz="2000" err="1">
                <a:latin typeface="Arial" panose="020B0604020202020204"/>
                <a:cs typeface="Times New Roman" panose="02020603050405020304"/>
              </a:rPr>
              <a:t>err</a:t>
            </a:r>
            <a:r>
              <a:rPr lang="ro-RO" sz="2000">
                <a:latin typeface="Arial" panose="020B0604020202020204"/>
                <a:cs typeface="Times New Roman" panose="02020603050405020304"/>
              </a:rPr>
              <a:t>) { /* </a:t>
            </a:r>
            <a:r>
              <a:rPr lang="ro-RO" sz="2000" err="1">
                <a:latin typeface="Arial" panose="020B0604020202020204"/>
                <a:cs typeface="Times New Roman" panose="02020603050405020304"/>
              </a:rPr>
              <a:t>handle</a:t>
            </a:r>
            <a:r>
              <a:rPr lang="ro-RO" sz="2000">
                <a:latin typeface="Arial" panose="020B0604020202020204"/>
                <a:cs typeface="Times New Roman" panose="02020603050405020304"/>
              </a:rPr>
              <a:t> </a:t>
            </a:r>
            <a:r>
              <a:rPr lang="ro-RO" sz="2000" err="1">
                <a:latin typeface="Arial" panose="020B0604020202020204"/>
                <a:cs typeface="Times New Roman" panose="02020603050405020304"/>
              </a:rPr>
              <a:t>error</a:t>
            </a:r>
            <a:r>
              <a:rPr lang="ro-RO" sz="2000">
                <a:latin typeface="Arial" panose="020B0604020202020204"/>
                <a:cs typeface="Times New Roman" panose="02020603050405020304"/>
              </a:rPr>
              <a:t> */</a:t>
            </a:r>
          </a:p>
          <a:p>
            <a:pPr marL="101600">
              <a:spcBef>
                <a:spcPts val="0"/>
              </a:spcBef>
              <a:spcAft>
                <a:spcPts val="0"/>
              </a:spcAft>
              <a:defRPr/>
            </a:pPr>
            <a:r>
              <a:rPr lang="ro-RO" sz="2000">
                <a:latin typeface="Arial" panose="020B0604020202020204"/>
                <a:cs typeface="Arial" panose="020B0604020202020204"/>
              </a:rPr>
              <a:t>    } catch(</a:t>
            </a:r>
            <a:r>
              <a:rPr lang="ro-RO" sz="2000" err="1">
                <a:latin typeface="Arial" panose="020B0604020202020204"/>
                <a:cs typeface="Arial" panose="020B0604020202020204"/>
              </a:rPr>
              <a:t>OtherCommonError</a:t>
            </a:r>
            <a:r>
              <a:rPr lang="ro-RO" sz="2000">
                <a:latin typeface="Arial" panose="020B0604020202020204"/>
                <a:cs typeface="Arial" panose="020B0604020202020204"/>
              </a:rPr>
              <a:t>&amp; </a:t>
            </a:r>
            <a:r>
              <a:rPr lang="ro-RO" sz="2000" err="1">
                <a:latin typeface="Arial" panose="020B0604020202020204"/>
                <a:cs typeface="Arial" panose="020B0604020202020204"/>
              </a:rPr>
              <a:t>err</a:t>
            </a:r>
            <a:r>
              <a:rPr lang="ro-RO" sz="2000">
                <a:latin typeface="Arial" panose="020B0604020202020204"/>
                <a:cs typeface="Arial" panose="020B0604020202020204"/>
              </a:rPr>
              <a:t>) { /* </a:t>
            </a:r>
            <a:r>
              <a:rPr lang="ro-RO" sz="2000" err="1">
                <a:latin typeface="Arial" panose="020B0604020202020204"/>
                <a:cs typeface="Arial" panose="020B0604020202020204"/>
              </a:rPr>
              <a:t>handle</a:t>
            </a:r>
            <a:r>
              <a:rPr lang="ro-RO" sz="2000">
                <a:latin typeface="Arial" panose="020B0604020202020204"/>
                <a:cs typeface="Arial" panose="020B0604020202020204"/>
              </a:rPr>
              <a:t> </a:t>
            </a:r>
            <a:r>
              <a:rPr lang="ro-RO" sz="2000" err="1">
                <a:latin typeface="Arial" panose="020B0604020202020204"/>
                <a:cs typeface="Arial" panose="020B0604020202020204"/>
              </a:rPr>
              <a:t>error</a:t>
            </a:r>
            <a:r>
              <a:rPr lang="ro-RO" sz="2000">
                <a:latin typeface="Arial" panose="020B0604020202020204"/>
                <a:cs typeface="Arial" panose="020B0604020202020204"/>
              </a:rPr>
              <a:t> */</a:t>
            </a:r>
            <a:endParaRPr lang="ro-RO"/>
          </a:p>
          <a:p>
            <a:pPr marL="101600">
              <a:spcBef>
                <a:spcPts val="0"/>
              </a:spcBef>
              <a:spcAft>
                <a:spcPts val="0"/>
              </a:spcAft>
              <a:defRPr/>
            </a:pPr>
            <a:r>
              <a:rPr lang="ro-RO" sz="2000">
                <a:latin typeface="Arial" panose="020B0604020202020204"/>
                <a:cs typeface="Arial" panose="020B0604020202020204"/>
              </a:rPr>
              <a:t>      catch(</a:t>
            </a:r>
            <a:r>
              <a:rPr lang="ro-RO" sz="2000" err="1">
                <a:latin typeface="Arial" panose="020B0604020202020204"/>
                <a:cs typeface="Arial" panose="020B0604020202020204"/>
              </a:rPr>
              <a:t>AppError</a:t>
            </a:r>
            <a:r>
              <a:rPr lang="ro-RO" sz="2000">
                <a:latin typeface="Arial" panose="020B0604020202020204"/>
                <a:cs typeface="Arial" panose="020B0604020202020204"/>
              </a:rPr>
              <a:t>&amp; </a:t>
            </a:r>
            <a:r>
              <a:rPr lang="ro-RO" sz="2000" err="1">
                <a:latin typeface="Arial" panose="020B0604020202020204"/>
                <a:cs typeface="Arial" panose="020B0604020202020204"/>
              </a:rPr>
              <a:t>err</a:t>
            </a:r>
            <a:r>
              <a:rPr lang="ro-RO" sz="2000">
                <a:latin typeface="Arial" panose="020B0604020202020204"/>
                <a:cs typeface="Arial" panose="020B0604020202020204"/>
              </a:rPr>
              <a:t>) { /* </a:t>
            </a:r>
            <a:r>
              <a:rPr lang="ro-RO" sz="2000" err="1">
                <a:latin typeface="Arial" panose="020B0604020202020204"/>
                <a:cs typeface="Arial" panose="020B0604020202020204"/>
              </a:rPr>
              <a:t>handle</a:t>
            </a:r>
            <a:r>
              <a:rPr lang="ro-RO" sz="2000">
                <a:latin typeface="Arial" panose="020B0604020202020204"/>
                <a:cs typeface="Arial" panose="020B0604020202020204"/>
              </a:rPr>
              <a:t> </a:t>
            </a:r>
            <a:r>
              <a:rPr lang="ro-RO" sz="2000" err="1">
                <a:latin typeface="Arial" panose="020B0604020202020204"/>
                <a:cs typeface="Arial" panose="020B0604020202020204"/>
              </a:rPr>
              <a:t>error</a:t>
            </a:r>
            <a:r>
              <a:rPr lang="ro-RO" sz="2000">
                <a:latin typeface="Arial" panose="020B0604020202020204"/>
                <a:cs typeface="Arial" panose="020B0604020202020204"/>
              </a:rPr>
              <a:t> */</a:t>
            </a:r>
            <a:endParaRPr lang="ro-RO"/>
          </a:p>
          <a:p>
            <a:pPr marL="101600">
              <a:spcBef>
                <a:spcPts val="0"/>
              </a:spcBef>
              <a:spcAft>
                <a:spcPts val="0"/>
              </a:spcAft>
              <a:defRPr/>
            </a:pPr>
            <a:r>
              <a:rPr lang="ro-RO" sz="2000">
                <a:latin typeface="Arial" panose="020B0604020202020204"/>
                <a:cs typeface="Arial" panose="020B0604020202020204"/>
              </a:rPr>
              <a:t>    }</a:t>
            </a:r>
            <a:endParaRPr lang="ro-RO"/>
          </a:p>
          <a:p>
            <a:pPr marL="101600">
              <a:spcBef>
                <a:spcPts val="0"/>
              </a:spcBef>
              <a:spcAft>
                <a:spcPts val="0"/>
              </a:spcAft>
              <a:buSzPts val="2000"/>
              <a:defRPr/>
            </a:pPr>
            <a:r>
              <a:rPr lang="ro-RO" sz="2000">
                <a:latin typeface="Arial" panose="020B0604020202020204"/>
                <a:cs typeface="Times New Roman" panose="02020603050405020304"/>
              </a:rPr>
              <a:t>}</a:t>
            </a:r>
          </a:p>
          <a:p>
            <a:pPr marL="101600">
              <a:spcBef>
                <a:spcPts val="0"/>
              </a:spcBef>
              <a:spcAft>
                <a:spcPts val="0"/>
              </a:spcAft>
              <a:defRPr/>
            </a:pPr>
            <a:endParaRPr lang="ro-RO" sz="2000">
              <a:latin typeface="Arial" panose="020B0604020202020204"/>
            </a:endParaRPr>
          </a:p>
          <a:p>
            <a:pPr marL="101600">
              <a:spcBef>
                <a:spcPts val="0"/>
              </a:spcBef>
              <a:spcAft>
                <a:spcPts val="0"/>
              </a:spcAft>
              <a:defRPr/>
            </a:pPr>
            <a:r>
              <a:rPr lang="ro-RO" sz="2000" err="1">
                <a:latin typeface="Arial" panose="020B0604020202020204"/>
                <a:cs typeface="Arial" panose="020B0604020202020204"/>
              </a:rPr>
              <a:t>void</a:t>
            </a:r>
            <a:r>
              <a:rPr lang="ro-RO" sz="2000">
                <a:latin typeface="Arial" panose="020B0604020202020204"/>
                <a:cs typeface="Arial" panose="020B0604020202020204"/>
              </a:rPr>
              <a:t> f() {</a:t>
            </a:r>
          </a:p>
          <a:p>
            <a:pPr marL="101600">
              <a:spcBef>
                <a:spcPts val="0"/>
              </a:spcBef>
              <a:spcAft>
                <a:spcPts val="0"/>
              </a:spcAft>
              <a:defRPr/>
            </a:pPr>
            <a:r>
              <a:rPr lang="ro-RO" sz="2000">
                <a:latin typeface="Arial" panose="020B0604020202020204"/>
                <a:cs typeface="Arial" panose="020B0604020202020204"/>
              </a:rPr>
              <a:t>    </a:t>
            </a:r>
            <a:r>
              <a:rPr lang="ro-RO" sz="2000" err="1">
                <a:latin typeface="Arial" panose="020B0604020202020204"/>
                <a:cs typeface="Arial" panose="020B0604020202020204"/>
              </a:rPr>
              <a:t>try</a:t>
            </a:r>
            <a:r>
              <a:rPr lang="ro-RO" sz="2000">
                <a:latin typeface="Arial" panose="020B0604020202020204"/>
                <a:cs typeface="Arial" panose="020B0604020202020204"/>
              </a:rPr>
              <a:t> {</a:t>
            </a:r>
          </a:p>
          <a:p>
            <a:pPr marL="101600">
              <a:spcBef>
                <a:spcPts val="0"/>
              </a:spcBef>
              <a:spcAft>
                <a:spcPts val="0"/>
              </a:spcAft>
              <a:defRPr/>
            </a:pPr>
            <a:r>
              <a:rPr lang="ro-RO" sz="2000">
                <a:latin typeface="Arial" panose="020B0604020202020204"/>
                <a:cs typeface="Arial" panose="020B0604020202020204"/>
              </a:rPr>
              <a:t>        // cod care aruncă diverse erori</a:t>
            </a:r>
          </a:p>
          <a:p>
            <a:pPr marL="101600">
              <a:spcBef>
                <a:spcPts val="0"/>
              </a:spcBef>
              <a:spcAft>
                <a:spcPts val="0"/>
              </a:spcAft>
              <a:defRPr/>
            </a:pPr>
            <a:r>
              <a:rPr lang="ro-RO" sz="2000">
                <a:latin typeface="Arial" panose="020B0604020202020204"/>
                <a:cs typeface="Arial" panose="020B0604020202020204"/>
              </a:rPr>
              <a:t>    } catch(</a:t>
            </a:r>
            <a:r>
              <a:rPr lang="ro-RO" sz="2000" err="1">
                <a:latin typeface="Arial" panose="020B0604020202020204"/>
                <a:cs typeface="Arial" panose="020B0604020202020204"/>
              </a:rPr>
              <a:t>SomeSpecialError</a:t>
            </a:r>
            <a:r>
              <a:rPr lang="ro-RO" sz="2000">
                <a:latin typeface="Arial" panose="020B0604020202020204"/>
                <a:cs typeface="Arial" panose="020B0604020202020204"/>
              </a:rPr>
              <a:t>&amp; </a:t>
            </a:r>
            <a:r>
              <a:rPr lang="ro-RO" sz="2000" err="1">
                <a:latin typeface="Arial" panose="020B0604020202020204"/>
                <a:cs typeface="Arial" panose="020B0604020202020204"/>
              </a:rPr>
              <a:t>err</a:t>
            </a:r>
            <a:r>
              <a:rPr lang="ro-RO" sz="2000">
                <a:latin typeface="Arial" panose="020B0604020202020204"/>
                <a:cs typeface="Arial" panose="020B0604020202020204"/>
              </a:rPr>
              <a:t>) { /* </a:t>
            </a:r>
            <a:r>
              <a:rPr lang="ro-RO" sz="2000" err="1">
                <a:latin typeface="Arial" panose="020B0604020202020204"/>
                <a:cs typeface="Arial" panose="020B0604020202020204"/>
              </a:rPr>
              <a:t>handle</a:t>
            </a:r>
            <a:r>
              <a:rPr lang="ro-RO" sz="2000">
                <a:latin typeface="Arial" panose="020B0604020202020204"/>
                <a:cs typeface="Arial" panose="020B0604020202020204"/>
              </a:rPr>
              <a:t> </a:t>
            </a:r>
            <a:r>
              <a:rPr lang="ro-RO" sz="2000" err="1">
                <a:latin typeface="Arial" panose="020B0604020202020204"/>
                <a:cs typeface="Arial" panose="020B0604020202020204"/>
              </a:rPr>
              <a:t>error</a:t>
            </a:r>
            <a:r>
              <a:rPr lang="ro-RO" sz="2000">
                <a:latin typeface="Arial" panose="020B0604020202020204"/>
                <a:cs typeface="Arial" panose="020B0604020202020204"/>
              </a:rPr>
              <a:t> */</a:t>
            </a:r>
          </a:p>
          <a:p>
            <a:pPr marL="101600">
              <a:spcBef>
                <a:spcPts val="0"/>
              </a:spcBef>
              <a:spcAft>
                <a:spcPts val="0"/>
              </a:spcAft>
              <a:defRPr/>
            </a:pPr>
            <a:r>
              <a:rPr lang="ro-RO" sz="2000">
                <a:latin typeface="Arial" panose="020B0604020202020204"/>
                <a:cs typeface="Arial" panose="020B0604020202020204"/>
              </a:rPr>
              <a:t>    } catch(</a:t>
            </a:r>
            <a:r>
              <a:rPr lang="ro-RO" sz="2000" err="1">
                <a:latin typeface="Arial" panose="020B0604020202020204"/>
                <a:cs typeface="Arial" panose="020B0604020202020204"/>
              </a:rPr>
              <a:t>OtherSpecialError</a:t>
            </a:r>
            <a:r>
              <a:rPr lang="ro-RO" sz="2000">
                <a:latin typeface="Arial" panose="020B0604020202020204"/>
                <a:cs typeface="Arial" panose="020B0604020202020204"/>
              </a:rPr>
              <a:t>&amp; </a:t>
            </a:r>
            <a:r>
              <a:rPr lang="ro-RO" sz="2000" err="1">
                <a:latin typeface="Arial" panose="020B0604020202020204"/>
                <a:cs typeface="Arial" panose="020B0604020202020204"/>
              </a:rPr>
              <a:t>err</a:t>
            </a:r>
            <a:r>
              <a:rPr lang="ro-RO" sz="2000">
                <a:latin typeface="Arial" panose="020B0604020202020204"/>
                <a:cs typeface="Arial" panose="020B0604020202020204"/>
              </a:rPr>
              <a:t>) { /* </a:t>
            </a:r>
            <a:r>
              <a:rPr lang="ro-RO" sz="2000" err="1">
                <a:latin typeface="Arial" panose="020B0604020202020204"/>
                <a:cs typeface="Arial" panose="020B0604020202020204"/>
              </a:rPr>
              <a:t>handle</a:t>
            </a:r>
            <a:r>
              <a:rPr lang="ro-RO" sz="2000">
                <a:latin typeface="Arial" panose="020B0604020202020204"/>
                <a:cs typeface="Arial" panose="020B0604020202020204"/>
              </a:rPr>
              <a:t> </a:t>
            </a:r>
            <a:r>
              <a:rPr lang="ro-RO" sz="2000" err="1">
                <a:latin typeface="Arial" panose="020B0604020202020204"/>
                <a:cs typeface="Arial" panose="020B0604020202020204"/>
              </a:rPr>
              <a:t>error</a:t>
            </a:r>
            <a:r>
              <a:rPr lang="ro-RO" sz="2000">
                <a:latin typeface="Arial" panose="020B0604020202020204"/>
                <a:cs typeface="Arial" panose="020B0604020202020204"/>
              </a:rPr>
              <a:t> */</a:t>
            </a:r>
            <a:endParaRPr lang="ro-RO"/>
          </a:p>
          <a:p>
            <a:pPr marL="101600">
              <a:spcBef>
                <a:spcPts val="0"/>
              </a:spcBef>
              <a:spcAft>
                <a:spcPts val="0"/>
              </a:spcAft>
              <a:defRPr/>
            </a:pPr>
            <a:r>
              <a:rPr lang="ro-RO" sz="2000">
                <a:latin typeface="Arial" panose="020B0604020202020204"/>
                <a:cs typeface="Arial" panose="020B0604020202020204"/>
              </a:rPr>
              <a:t>    </a:t>
            </a:r>
            <a:r>
              <a:rPr lang="ro-RO" sz="2000" b="1">
                <a:latin typeface="Arial" panose="020B0604020202020204"/>
                <a:cs typeface="Arial" panose="020B0604020202020204"/>
              </a:rPr>
              <a:t>} catch(...) { </a:t>
            </a:r>
            <a:r>
              <a:rPr lang="ro-RO" sz="2000" b="1" err="1">
                <a:latin typeface="Arial" panose="020B0604020202020204"/>
                <a:cs typeface="Arial" panose="020B0604020202020204"/>
              </a:rPr>
              <a:t>handleCommonErrors</a:t>
            </a:r>
            <a:r>
              <a:rPr lang="ro-RO" sz="2000" b="1">
                <a:latin typeface="Arial" panose="020B0604020202020204"/>
                <a:cs typeface="Arial" panose="020B0604020202020204"/>
              </a:rPr>
              <a:t>(); }</a:t>
            </a:r>
          </a:p>
          <a:p>
            <a:pPr marL="101600">
              <a:spcBef>
                <a:spcPts val="0"/>
              </a:spcBef>
              <a:spcAft>
                <a:spcPts val="0"/>
              </a:spcAft>
              <a:defRPr/>
            </a:pPr>
            <a:r>
              <a:rPr lang="ro-RO" sz="2000">
                <a:latin typeface="Arial" panose="020B0604020202020204"/>
                <a:cs typeface="Arial" panose="020B0604020202020204"/>
              </a:rPr>
              <a:t>}</a:t>
            </a:r>
          </a:p>
          <a:p>
            <a:pPr marL="101600">
              <a:spcBef>
                <a:spcPts val="0"/>
              </a:spcBef>
              <a:spcAft>
                <a:spcPts val="0"/>
              </a:spcAft>
              <a:defRPr/>
            </a:pPr>
            <a:endParaRPr lang="ro-RO" sz="200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Google Shape;866;p79"/>
          <p:cNvSpPr>
            <a:spLocks noChangeArrowheads="1"/>
          </p:cNvSpPr>
          <p:nvPr/>
        </p:nvSpPr>
        <p:spPr bwMode="auto">
          <a:xfrm>
            <a:off x="9236075" y="7062788"/>
            <a:ext cx="698500" cy="4016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panose="020B0604020202020204" pitchFamily="34" charset="0"/>
              <a:buNone/>
            </a:pPr>
            <a:fld id="{854B7120-4842-49D8-B105-2E9BDCFA2853}" type="slidenum">
              <a:rPr lang="en-US" sz="1500"/>
              <a:t>64</a:t>
            </a:fld>
            <a:endParaRPr lang="en-US" sz="1800"/>
          </a:p>
        </p:txBody>
      </p:sp>
      <p:sp>
        <p:nvSpPr>
          <p:cNvPr id="67587" name="Google Shape;867;p79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00800" tIns="50400" rIns="100800" bIns="50400" anchor="t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</a:pPr>
            <a:r>
              <a:rPr lang="vi-VN" sz="1800" b="1" err="1">
                <a:latin typeface="Arial" panose="020B0604020202020204"/>
                <a:cs typeface="Arial" panose="020B0604020202020204"/>
              </a:rPr>
              <a:t>Facultatea</a:t>
            </a:r>
            <a:r>
              <a:rPr lang="vi-VN" sz="1800" b="1">
                <a:latin typeface="Arial" panose="020B0604020202020204"/>
                <a:cs typeface="Arial" panose="020B0604020202020204"/>
              </a:rPr>
              <a:t> de </a:t>
            </a:r>
            <a:r>
              <a:rPr lang="vi-VN" sz="1800" b="1" err="1">
                <a:latin typeface="Arial" panose="020B0604020202020204"/>
                <a:cs typeface="Arial" panose="020B0604020202020204"/>
              </a:rPr>
              <a:t>Matematică</a:t>
            </a:r>
            <a:r>
              <a:rPr lang="vi-VN" sz="1800" b="1">
                <a:latin typeface="Arial" panose="020B0604020202020204"/>
                <a:cs typeface="Arial" panose="020B0604020202020204"/>
              </a:rPr>
              <a:t> </a:t>
            </a:r>
            <a:r>
              <a:rPr lang="vi-VN" sz="1800" b="1" err="1">
                <a:latin typeface="Arial" panose="020B0604020202020204"/>
                <a:cs typeface="Arial" panose="020B0604020202020204"/>
              </a:rPr>
              <a:t>și</a:t>
            </a:r>
            <a:r>
              <a:rPr lang="vi-VN" sz="1800" b="1">
                <a:latin typeface="Arial" panose="020B0604020202020204"/>
                <a:cs typeface="Arial" panose="020B0604020202020204"/>
              </a:rPr>
              <a:t> </a:t>
            </a:r>
            <a:r>
              <a:rPr lang="vi-VN" sz="1800" b="1" err="1">
                <a:latin typeface="Arial" panose="020B0604020202020204"/>
                <a:cs typeface="Arial" panose="020B0604020202020204"/>
              </a:rPr>
              <a:t>Informatică</a:t>
            </a:r>
            <a:r>
              <a:rPr lang="en-US" sz="1800" b="1">
                <a:latin typeface="Arial" panose="020B0604020202020204"/>
                <a:cs typeface="Arial" panose="020B0604020202020204"/>
              </a:rPr>
              <a:t> </a:t>
            </a:r>
            <a:r>
              <a:rPr lang="en-US" sz="1800" b="1" err="1">
                <a:latin typeface="Arial" panose="020B0604020202020204"/>
                <a:cs typeface="Arial" panose="020B0604020202020204"/>
              </a:rPr>
              <a:t>Universitatea</a:t>
            </a:r>
            <a:r>
              <a:rPr lang="en-US" sz="1800" b="1">
                <a:latin typeface="Arial" panose="020B0604020202020204"/>
                <a:cs typeface="Arial" panose="020B0604020202020204"/>
              </a:rPr>
              <a:t> din </a:t>
            </a:r>
            <a:r>
              <a:rPr lang="en-US" sz="1800" b="1" err="1">
                <a:latin typeface="Arial" panose="020B0604020202020204"/>
                <a:cs typeface="Arial" panose="020B0604020202020204"/>
              </a:rPr>
              <a:t>București</a:t>
            </a:r>
            <a:endParaRPr lang="en-US" sz="1800" err="1"/>
          </a:p>
        </p:txBody>
      </p:sp>
      <p:pic>
        <p:nvPicPr>
          <p:cNvPr id="67588" name="Google Shape;868;p79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589" name="Google Shape;869;p79"/>
          <p:cNvSpPr>
            <a:spLocks noChangeArrowheads="1"/>
          </p:cNvSpPr>
          <p:nvPr/>
        </p:nvSpPr>
        <p:spPr bwMode="auto">
          <a:xfrm>
            <a:off x="2322513" y="836613"/>
            <a:ext cx="5540375" cy="412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600"/>
              <a:buFont typeface="Arial" panose="020B0604020202020204" pitchFamily="34" charset="0"/>
              <a:buNone/>
            </a:pPr>
            <a:r>
              <a:rPr lang="en-US" sz="2600" b="1">
                <a:solidFill>
                  <a:srgbClr val="0C1C1D"/>
                </a:solidFill>
              </a:rPr>
              <a:t>Perspective</a:t>
            </a:r>
            <a:endParaRPr lang="en-US" sz="1800"/>
          </a:p>
        </p:txBody>
      </p:sp>
      <p:sp>
        <p:nvSpPr>
          <p:cNvPr id="67590" name="Google Shape;870;p79"/>
          <p:cNvSpPr>
            <a:spLocks noChangeArrowheads="1"/>
          </p:cNvSpPr>
          <p:nvPr/>
        </p:nvSpPr>
        <p:spPr bwMode="auto">
          <a:xfrm>
            <a:off x="1136650" y="1879600"/>
            <a:ext cx="8232775" cy="46021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0000" tIns="45000" rIns="90000" bIns="45000" anchor="t"/>
          <a:lstStyle/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400" err="1">
                <a:latin typeface="Times New Roman" panose="02020603050405020304"/>
                <a:cs typeface="Times New Roman" panose="02020603050405020304"/>
              </a:rPr>
              <a:t>Cursul</a:t>
            </a:r>
            <a:r>
              <a:rPr lang="en-US" sz="2400">
                <a:latin typeface="Times New Roman" panose="02020603050405020304"/>
                <a:cs typeface="Times New Roman" panose="02020603050405020304"/>
              </a:rPr>
              <a:t> 9:</a:t>
            </a: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400" err="1">
                <a:latin typeface="Times New Roman" panose="02020603050405020304"/>
                <a:cs typeface="Times New Roman" panose="02020603050405020304"/>
              </a:rPr>
              <a:t>Șabloane</a:t>
            </a:r>
            <a:r>
              <a:rPr lang="en-US" sz="2400">
                <a:latin typeface="Times New Roman" panose="02020603050405020304"/>
                <a:cs typeface="Times New Roman" panose="02020603050405020304"/>
              </a:rPr>
              <a:t>?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Google Shape;769;p71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panose="020B0604020202020204" pitchFamily="34" charset="0"/>
              <a:buNone/>
            </a:pPr>
            <a:fld id="{E855E53A-211D-4DD6-8683-DE146CBA8CBD}" type="slidenum">
              <a:rPr lang="en-US" sz="1500"/>
              <a:t>7</a:t>
            </a:fld>
            <a:endParaRPr lang="en-US" sz="1800"/>
          </a:p>
        </p:txBody>
      </p:sp>
      <p:sp>
        <p:nvSpPr>
          <p:cNvPr id="59395" name="Google Shape;770;p71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00800" tIns="50400" rIns="100800" bIns="50400" anchor="t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panose="020B0604020202020204" pitchFamily="34" charset="0"/>
              <a:buNone/>
            </a:pPr>
            <a:r>
              <a:rPr lang="vi-VN" sz="1800" b="1" err="1">
                <a:latin typeface="Arial" panose="020B0604020202020204"/>
                <a:cs typeface="Arial" panose="020B0604020202020204"/>
              </a:rPr>
              <a:t>Facultatea</a:t>
            </a:r>
            <a:r>
              <a:rPr lang="vi-VN" sz="1800" b="1">
                <a:latin typeface="Arial" panose="020B0604020202020204"/>
                <a:cs typeface="Arial" panose="020B0604020202020204"/>
              </a:rPr>
              <a:t> de </a:t>
            </a:r>
            <a:r>
              <a:rPr lang="vi-VN" sz="1800" b="1" err="1">
                <a:latin typeface="Arial" panose="020B0604020202020204"/>
                <a:cs typeface="Arial" panose="020B0604020202020204"/>
              </a:rPr>
              <a:t>Matematică</a:t>
            </a:r>
            <a:r>
              <a:rPr lang="vi-VN" sz="1800" b="1">
                <a:latin typeface="Arial" panose="020B0604020202020204"/>
                <a:cs typeface="Arial" panose="020B0604020202020204"/>
              </a:rPr>
              <a:t> </a:t>
            </a:r>
            <a:r>
              <a:rPr lang="vi-VN" sz="1800" b="1" err="1">
                <a:latin typeface="Arial" panose="020B0604020202020204"/>
                <a:cs typeface="Arial" panose="020B0604020202020204"/>
              </a:rPr>
              <a:t>și</a:t>
            </a:r>
            <a:r>
              <a:rPr lang="vi-VN" sz="1800" b="1">
                <a:latin typeface="Arial" panose="020B0604020202020204"/>
                <a:cs typeface="Arial" panose="020B0604020202020204"/>
              </a:rPr>
              <a:t> </a:t>
            </a:r>
            <a:r>
              <a:rPr lang="vi-VN" sz="1800" b="1" err="1">
                <a:latin typeface="Arial" panose="020B0604020202020204"/>
                <a:cs typeface="Arial" panose="020B0604020202020204"/>
              </a:rPr>
              <a:t>Informatică</a:t>
            </a:r>
            <a:r>
              <a:rPr lang="en-US" sz="1800" b="1">
                <a:latin typeface="Arial" panose="020B0604020202020204"/>
                <a:cs typeface="Arial" panose="020B0604020202020204"/>
              </a:rPr>
              <a:t> </a:t>
            </a:r>
            <a:r>
              <a:rPr lang="en-US" sz="1800" b="1" err="1">
                <a:latin typeface="Arial" panose="020B0604020202020204"/>
                <a:cs typeface="Arial" panose="020B0604020202020204"/>
              </a:rPr>
              <a:t>Universitatea</a:t>
            </a:r>
            <a:r>
              <a:rPr lang="en-US" sz="1800" b="1">
                <a:latin typeface="Arial" panose="020B0604020202020204"/>
                <a:cs typeface="Arial" panose="020B0604020202020204"/>
              </a:rPr>
              <a:t> din </a:t>
            </a:r>
            <a:r>
              <a:rPr lang="en-US" sz="1800" b="1" err="1">
                <a:latin typeface="Arial" panose="020B0604020202020204"/>
                <a:cs typeface="Arial" panose="020B0604020202020204"/>
              </a:rPr>
              <a:t>București</a:t>
            </a:r>
            <a:endParaRPr lang="en-US" sz="1800" err="1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59396" name="Google Shape;771;p71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9397" name="Google Shape;772;p71"/>
          <p:cNvSpPr txBox="1">
            <a:spLocks noChangeArrowheads="1"/>
          </p:cNvSpPr>
          <p:nvPr/>
        </p:nvSpPr>
        <p:spPr bwMode="auto">
          <a:xfrm>
            <a:off x="274638" y="1254125"/>
            <a:ext cx="9110717" cy="569236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lIns="91425" tIns="91425" rIns="91425" bIns="91425" anchor="t"/>
          <a:lstStyle/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400" b="1" i="1" err="1">
                <a:solidFill>
                  <a:srgbClr val="0000FF"/>
                </a:solidFill>
                <a:latin typeface="Arial" panose="020B0604020202020204"/>
                <a:cs typeface="Times New Roman" panose="02020603050405020304"/>
              </a:rPr>
              <a:t>Constructori</a:t>
            </a:r>
            <a:r>
              <a:rPr lang="en-US" sz="2400" b="1" i="1">
                <a:solidFill>
                  <a:srgbClr val="0000FF"/>
                </a:solidFill>
                <a:latin typeface="Arial" panose="020B0604020202020204"/>
                <a:cs typeface="Times New Roman" panose="02020603050405020304"/>
              </a:rPr>
              <a:t> </a:t>
            </a:r>
            <a:r>
              <a:rPr lang="en-US" sz="2400" b="1" i="1" err="1">
                <a:solidFill>
                  <a:srgbClr val="0000FF"/>
                </a:solidFill>
                <a:latin typeface="Arial" panose="020B0604020202020204"/>
                <a:cs typeface="Times New Roman" panose="02020603050405020304"/>
              </a:rPr>
              <a:t>și</a:t>
            </a:r>
            <a:r>
              <a:rPr lang="en-US" sz="2400" b="1" i="1">
                <a:solidFill>
                  <a:srgbClr val="0000FF"/>
                </a:solidFill>
                <a:latin typeface="Arial" panose="020B0604020202020204"/>
                <a:cs typeface="Times New Roman" panose="02020603050405020304"/>
              </a:rPr>
              <a:t> </a:t>
            </a:r>
            <a:r>
              <a:rPr lang="en-US" sz="2400" b="1" i="1" err="1">
                <a:solidFill>
                  <a:srgbClr val="0000FF"/>
                </a:solidFill>
                <a:latin typeface="Arial" panose="020B0604020202020204"/>
                <a:cs typeface="Times New Roman" panose="02020603050405020304"/>
              </a:rPr>
              <a:t>virtualizare</a:t>
            </a:r>
            <a:endParaRPr lang="en-US" sz="2400" b="1" i="1">
              <a:solidFill>
                <a:srgbClr val="0000FF"/>
              </a:solidFill>
              <a:latin typeface="Arial" panose="020B0604020202020204"/>
              <a:cs typeface="Times New Roman" panose="02020603050405020304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000000"/>
              </a:buClr>
            </a:pPr>
            <a:r>
              <a:rPr lang="en-US" sz="2400" b="1" i="1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Obs</a:t>
            </a:r>
            <a:r>
              <a:rPr lang="en-US" sz="2000">
                <a:latin typeface="Times New Roman" panose="02020603050405020304"/>
                <a:cs typeface="Times New Roman" panose="02020603050405020304"/>
              </a:rPr>
              <a:t>. NU </a:t>
            </a:r>
            <a:r>
              <a:rPr lang="en-US" sz="2000" err="1">
                <a:latin typeface="Times New Roman" panose="02020603050405020304"/>
                <a:cs typeface="Times New Roman" panose="02020603050405020304"/>
              </a:rPr>
              <a:t>putem</a:t>
            </a:r>
            <a:r>
              <a:rPr lang="en-US" sz="20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err="1">
                <a:latin typeface="Times New Roman" panose="02020603050405020304"/>
                <a:cs typeface="Times New Roman" panose="02020603050405020304"/>
              </a:rPr>
              <a:t>avea</a:t>
            </a:r>
            <a:r>
              <a:rPr lang="en-US" sz="20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err="1">
                <a:latin typeface="Times New Roman" panose="02020603050405020304"/>
                <a:cs typeface="Times New Roman" panose="02020603050405020304"/>
              </a:rPr>
              <a:t>constructori</a:t>
            </a:r>
            <a:r>
              <a:rPr lang="en-US" sz="20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err="1">
                <a:latin typeface="Times New Roman" panose="02020603050405020304"/>
                <a:cs typeface="Times New Roman" panose="02020603050405020304"/>
              </a:rPr>
              <a:t>virtuali</a:t>
            </a:r>
            <a:r>
              <a:rPr lang="en-US" sz="2000">
                <a:latin typeface="Times New Roman" panose="02020603050405020304"/>
                <a:cs typeface="Times New Roman" panose="02020603050405020304"/>
              </a:rPr>
              <a:t> (</a:t>
            </a:r>
            <a:r>
              <a:rPr lang="en-US" sz="2000" err="1">
                <a:latin typeface="Times New Roman" panose="02020603050405020304"/>
                <a:cs typeface="Times New Roman" panose="02020603050405020304"/>
              </a:rPr>
              <a:t>în</a:t>
            </a:r>
            <a:r>
              <a:rPr lang="en-US" sz="20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err="1">
                <a:latin typeface="Times New Roman" panose="02020603050405020304"/>
                <a:cs typeface="Times New Roman" panose="02020603050405020304"/>
              </a:rPr>
              <a:t>sensul</a:t>
            </a:r>
            <a:r>
              <a:rPr lang="en-US" sz="2000">
                <a:latin typeface="Times New Roman" panose="02020603050405020304"/>
                <a:cs typeface="Times New Roman" panose="02020603050405020304"/>
              </a:rPr>
              <a:t> "virtual Instrument() {}")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2000">
                <a:latin typeface="Times New Roman" panose="02020603050405020304"/>
                <a:cs typeface="Times New Roman" panose="02020603050405020304"/>
              </a:rPr>
              <a:t>NU </a:t>
            </a:r>
            <a:r>
              <a:rPr lang="vi-VN" sz="2000" err="1">
                <a:latin typeface="Times New Roman" panose="02020603050405020304"/>
                <a:cs typeface="Times New Roman" panose="02020603050405020304"/>
              </a:rPr>
              <a:t>apelăm</a:t>
            </a:r>
            <a:r>
              <a:rPr lang="vi-VN" sz="20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vi-VN" sz="2000" err="1">
                <a:latin typeface="Times New Roman" panose="02020603050405020304"/>
                <a:cs typeface="Times New Roman" panose="02020603050405020304"/>
              </a:rPr>
              <a:t>funcții</a:t>
            </a:r>
            <a:r>
              <a:rPr lang="vi-VN" sz="20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vi-VN" sz="2000" err="1">
                <a:latin typeface="Times New Roman" panose="02020603050405020304"/>
                <a:cs typeface="Times New Roman" panose="02020603050405020304"/>
              </a:rPr>
              <a:t>virtuale</a:t>
            </a:r>
            <a:r>
              <a:rPr lang="vi-VN" sz="20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vi-VN" sz="2000" err="1">
                <a:latin typeface="Times New Roman" panose="02020603050405020304"/>
                <a:cs typeface="Times New Roman" panose="02020603050405020304"/>
              </a:rPr>
              <a:t>în</a:t>
            </a:r>
            <a:r>
              <a:rPr lang="vi-VN" sz="20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vi-VN" sz="2000" err="1">
                <a:latin typeface="Times New Roman" panose="02020603050405020304"/>
                <a:cs typeface="Times New Roman" panose="02020603050405020304"/>
              </a:rPr>
              <a:t>constructori</a:t>
            </a:r>
            <a:r>
              <a:rPr lang="vi-VN" sz="2000">
                <a:latin typeface="Times New Roman" panose="02020603050405020304"/>
                <a:cs typeface="Times New Roman" panose="02020603050405020304"/>
              </a:rPr>
              <a:t> sau </a:t>
            </a:r>
            <a:r>
              <a:rPr lang="vi-VN" sz="2000" err="1">
                <a:latin typeface="Times New Roman" panose="02020603050405020304"/>
                <a:cs typeface="Times New Roman" panose="02020603050405020304"/>
              </a:rPr>
              <a:t>destructori</a:t>
            </a:r>
            <a:r>
              <a:rPr lang="vi-VN" sz="2000">
                <a:latin typeface="Times New Roman" panose="02020603050405020304"/>
                <a:cs typeface="Times New Roman" panose="02020603050405020304"/>
              </a:rPr>
              <a:t> (</a:t>
            </a:r>
            <a:r>
              <a:rPr lang="vi-VN" sz="2000">
                <a:latin typeface="Times New Roman" panose="02020603050405020304"/>
                <a:cs typeface="Times New Roman" panose="02020603050405020304"/>
                <a:hlinkClick r:id="rId4"/>
              </a:rPr>
              <a:t>detalii</a:t>
            </a:r>
            <a:r>
              <a:rPr lang="vi-VN" sz="2000">
                <a:latin typeface="Times New Roman" panose="02020603050405020304"/>
                <a:cs typeface="Times New Roman" panose="02020603050405020304"/>
              </a:rPr>
              <a:t>)</a:t>
            </a:r>
            <a:endParaRPr lang="en-US" err="1"/>
          </a:p>
          <a:p>
            <a:pPr marL="800100" lvl="1" indent="-342900">
              <a:buFont typeface="Calibri" panose="020F0502020204030204"/>
              <a:buChar char="-"/>
            </a:pPr>
            <a:r>
              <a:rPr lang="vi-VN" sz="2000">
                <a:latin typeface="Times New Roman" panose="02020603050405020304"/>
                <a:cs typeface="Times New Roman" panose="02020603050405020304"/>
              </a:rPr>
              <a:t>Se va </a:t>
            </a:r>
            <a:r>
              <a:rPr lang="vi-VN" sz="2000" err="1">
                <a:latin typeface="Times New Roman" panose="02020603050405020304"/>
                <a:cs typeface="Times New Roman" panose="02020603050405020304"/>
              </a:rPr>
              <a:t>apela</a:t>
            </a:r>
            <a:r>
              <a:rPr lang="vi-VN" sz="20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vi-VN" sz="2000" err="1">
                <a:latin typeface="Times New Roman" panose="02020603050405020304"/>
                <a:cs typeface="Times New Roman" panose="02020603050405020304"/>
              </a:rPr>
              <a:t>definiția</a:t>
            </a:r>
            <a:r>
              <a:rPr lang="vi-VN" sz="20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vi-VN" sz="2000" err="1">
                <a:latin typeface="Times New Roman" panose="02020603050405020304"/>
                <a:cs typeface="Times New Roman" panose="02020603050405020304"/>
              </a:rPr>
              <a:t>din</a:t>
            </a:r>
            <a:r>
              <a:rPr lang="vi-VN" sz="20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vi-VN" sz="2000" err="1">
                <a:latin typeface="Times New Roman" panose="02020603050405020304"/>
                <a:cs typeface="Times New Roman" panose="02020603050405020304"/>
              </a:rPr>
              <a:t>clasa</a:t>
            </a:r>
            <a:r>
              <a:rPr lang="vi-VN" sz="20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vi-VN" sz="2000" err="1">
                <a:latin typeface="Times New Roman" panose="02020603050405020304"/>
                <a:cs typeface="Times New Roman" panose="02020603050405020304"/>
              </a:rPr>
              <a:t>curentă</a:t>
            </a:r>
            <a:r>
              <a:rPr lang="vi-VN" sz="2000">
                <a:latin typeface="Times New Roman" panose="02020603050405020304"/>
                <a:cs typeface="Times New Roman" panose="02020603050405020304"/>
              </a:rPr>
              <a:t>, nu </a:t>
            </a:r>
            <a:r>
              <a:rPr lang="vi-VN" sz="2000" err="1">
                <a:latin typeface="Times New Roman" panose="02020603050405020304"/>
                <a:cs typeface="Times New Roman" panose="02020603050405020304"/>
              </a:rPr>
              <a:t>dintr</a:t>
            </a:r>
            <a:r>
              <a:rPr lang="vi-VN" sz="2000">
                <a:latin typeface="Times New Roman" panose="02020603050405020304"/>
                <a:cs typeface="Times New Roman" panose="02020603050405020304"/>
              </a:rPr>
              <a:t>-o </a:t>
            </a:r>
            <a:r>
              <a:rPr lang="vi-VN" sz="2000" err="1">
                <a:latin typeface="Times New Roman" panose="02020603050405020304"/>
                <a:cs typeface="Times New Roman" panose="02020603050405020304"/>
              </a:rPr>
              <a:t>clasă</a:t>
            </a:r>
            <a:r>
              <a:rPr lang="vi-VN" sz="2000">
                <a:latin typeface="Times New Roman" panose="02020603050405020304"/>
                <a:cs typeface="Times New Roman" panose="02020603050405020304"/>
              </a:rPr>
              <a:t> mai </a:t>
            </a:r>
            <a:r>
              <a:rPr lang="vi-VN" sz="2000" err="1">
                <a:latin typeface="Times New Roman" panose="02020603050405020304"/>
                <a:cs typeface="Times New Roman" panose="02020603050405020304"/>
              </a:rPr>
              <a:t>derivată</a:t>
            </a:r>
            <a:endParaRPr lang="vi-VN" sz="2000">
              <a:latin typeface="Times New Roman" panose="02020603050405020304"/>
              <a:cs typeface="Times New Roman" panose="02020603050405020304"/>
            </a:endParaRPr>
          </a:p>
          <a:p>
            <a:pPr marL="800100" lvl="1" indent="-342900">
              <a:buFont typeface="Calibri" panose="020F0502020204030204"/>
              <a:buChar char="-"/>
            </a:pPr>
            <a:r>
              <a:rPr lang="vi-VN" sz="2000" err="1">
                <a:latin typeface="Times New Roman" panose="02020603050405020304"/>
                <a:cs typeface="Times New Roman" panose="02020603050405020304"/>
              </a:rPr>
              <a:t>Deși</a:t>
            </a:r>
            <a:r>
              <a:rPr lang="vi-VN" sz="2000">
                <a:latin typeface="Times New Roman" panose="02020603050405020304"/>
                <a:cs typeface="Times New Roman" panose="02020603050405020304"/>
              </a:rPr>
              <a:t> de </a:t>
            </a:r>
            <a:r>
              <a:rPr lang="vi-VN" sz="2000" err="1">
                <a:latin typeface="Times New Roman" panose="02020603050405020304"/>
                <a:cs typeface="Times New Roman" panose="02020603050405020304"/>
              </a:rPr>
              <a:t>obicei</a:t>
            </a:r>
            <a:r>
              <a:rPr lang="vi-VN" sz="2000">
                <a:latin typeface="Times New Roman" panose="02020603050405020304"/>
                <a:cs typeface="Times New Roman" panose="02020603050405020304"/>
              </a:rPr>
              <a:t> nu </a:t>
            </a:r>
            <a:r>
              <a:rPr lang="vi-VN" sz="2000" err="1">
                <a:latin typeface="Times New Roman" panose="02020603050405020304"/>
                <a:cs typeface="Times New Roman" panose="02020603050405020304"/>
              </a:rPr>
              <a:t>este</a:t>
            </a:r>
            <a:r>
              <a:rPr lang="vi-VN" sz="2000">
                <a:latin typeface="Times New Roman" panose="02020603050405020304"/>
                <a:cs typeface="Times New Roman" panose="02020603050405020304"/>
              </a:rPr>
              <a:t> o </a:t>
            </a:r>
            <a:r>
              <a:rPr lang="vi-VN" sz="2000" err="1">
                <a:latin typeface="Times New Roman" panose="02020603050405020304"/>
                <a:cs typeface="Times New Roman" panose="02020603050405020304"/>
              </a:rPr>
              <a:t>problemă</a:t>
            </a:r>
            <a:r>
              <a:rPr lang="vi-VN" sz="20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vi-VN" sz="2000" err="1">
                <a:latin typeface="Times New Roman" panose="02020603050405020304"/>
                <a:cs typeface="Times New Roman" panose="02020603050405020304"/>
              </a:rPr>
              <a:t>în</a:t>
            </a:r>
            <a:r>
              <a:rPr lang="vi-VN" sz="20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vi-VN" sz="2000" err="1">
                <a:latin typeface="Times New Roman" panose="02020603050405020304"/>
                <a:cs typeface="Times New Roman" panose="02020603050405020304"/>
              </a:rPr>
              <a:t>sine</a:t>
            </a:r>
            <a:r>
              <a:rPr lang="vi-VN" sz="2000">
                <a:latin typeface="Times New Roman" panose="02020603050405020304"/>
                <a:cs typeface="Times New Roman" panose="02020603050405020304"/>
              </a:rPr>
              <a:t>, </a:t>
            </a:r>
            <a:r>
              <a:rPr lang="vi-VN" sz="2000" err="1">
                <a:latin typeface="Times New Roman" panose="02020603050405020304"/>
                <a:cs typeface="Times New Roman" panose="02020603050405020304"/>
              </a:rPr>
              <a:t>poate</a:t>
            </a:r>
            <a:r>
              <a:rPr lang="vi-VN" sz="20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vi-VN" sz="2000" err="1">
                <a:latin typeface="Times New Roman" panose="02020603050405020304"/>
                <a:cs typeface="Times New Roman" panose="02020603050405020304"/>
              </a:rPr>
              <a:t>cauza</a:t>
            </a:r>
            <a:r>
              <a:rPr lang="vi-VN" sz="20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vi-VN" sz="2000" err="1">
                <a:latin typeface="Times New Roman" panose="02020603050405020304"/>
                <a:cs typeface="Times New Roman" panose="02020603050405020304"/>
              </a:rPr>
              <a:t>confuzie</a:t>
            </a:r>
            <a:r>
              <a:rPr lang="vi-VN" sz="20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vi-VN" sz="2000" err="1">
                <a:latin typeface="Times New Roman" panose="02020603050405020304"/>
                <a:cs typeface="Times New Roman" panose="02020603050405020304"/>
              </a:rPr>
              <a:t>în</a:t>
            </a:r>
            <a:r>
              <a:rPr lang="vi-VN" sz="20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vi-VN" sz="2000" err="1">
                <a:latin typeface="Times New Roman" panose="02020603050405020304"/>
                <a:cs typeface="Times New Roman" panose="02020603050405020304"/>
              </a:rPr>
              <a:t>proiecte</a:t>
            </a:r>
            <a:r>
              <a:rPr lang="vi-VN" sz="20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vi-VN" sz="2000" err="1">
                <a:latin typeface="Times New Roman" panose="02020603050405020304"/>
                <a:cs typeface="Times New Roman" panose="02020603050405020304"/>
              </a:rPr>
              <a:t>mari</a:t>
            </a:r>
            <a:endParaRPr lang="vi-VN" sz="2000">
              <a:latin typeface="Times New Roman" panose="02020603050405020304"/>
              <a:cs typeface="Times New Roman" panose="02020603050405020304"/>
            </a:endParaRPr>
          </a:p>
          <a:p>
            <a:pPr marL="800100" lvl="1" indent="-342900">
              <a:buFont typeface="Calibri" panose="020F0502020204030204"/>
              <a:buChar char="-"/>
            </a:pPr>
            <a:r>
              <a:rPr lang="vi-VN" sz="2000" err="1">
                <a:latin typeface="Times New Roman" panose="02020603050405020304"/>
                <a:cs typeface="Times New Roman" panose="02020603050405020304"/>
              </a:rPr>
              <a:t>În</a:t>
            </a:r>
            <a:r>
              <a:rPr lang="vi-VN" sz="20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vi-VN" sz="2000" err="1">
                <a:latin typeface="Times New Roman" panose="02020603050405020304"/>
                <a:cs typeface="Times New Roman" panose="02020603050405020304"/>
              </a:rPr>
              <a:t>limbaje</a:t>
            </a:r>
            <a:r>
              <a:rPr lang="vi-VN" sz="20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vi-VN" sz="2000" err="1">
                <a:latin typeface="Times New Roman" panose="02020603050405020304"/>
                <a:cs typeface="Times New Roman" panose="02020603050405020304"/>
              </a:rPr>
              <a:t>dinamice</a:t>
            </a:r>
            <a:r>
              <a:rPr lang="vi-VN" sz="2000">
                <a:latin typeface="Times New Roman" panose="02020603050405020304"/>
                <a:cs typeface="Times New Roman" panose="02020603050405020304"/>
              </a:rPr>
              <a:t> (</a:t>
            </a:r>
            <a:r>
              <a:rPr lang="vi-VN" sz="2000" err="1">
                <a:latin typeface="Times New Roman" panose="02020603050405020304"/>
                <a:cs typeface="Times New Roman" panose="02020603050405020304"/>
              </a:rPr>
              <a:t>e.g</a:t>
            </a:r>
            <a:r>
              <a:rPr lang="vi-VN" sz="2000">
                <a:latin typeface="Times New Roman" panose="02020603050405020304"/>
                <a:cs typeface="Times New Roman" panose="02020603050405020304"/>
              </a:rPr>
              <a:t>. </a:t>
            </a:r>
            <a:r>
              <a:rPr lang="vi-VN" sz="2000" err="1">
                <a:latin typeface="Times New Roman" panose="02020603050405020304"/>
                <a:cs typeface="Times New Roman" panose="02020603050405020304"/>
              </a:rPr>
              <a:t>Python</a:t>
            </a:r>
            <a:r>
              <a:rPr lang="vi-VN" sz="2000">
                <a:latin typeface="Times New Roman" panose="02020603050405020304"/>
                <a:cs typeface="Times New Roman" panose="02020603050405020304"/>
              </a:rPr>
              <a:t>) nu </a:t>
            </a:r>
            <a:r>
              <a:rPr lang="vi-VN" sz="2000" err="1">
                <a:latin typeface="Times New Roman" panose="02020603050405020304"/>
                <a:cs typeface="Times New Roman" panose="02020603050405020304"/>
              </a:rPr>
              <a:t>este</a:t>
            </a:r>
            <a:r>
              <a:rPr lang="vi-VN" sz="2000">
                <a:latin typeface="Times New Roman" panose="02020603050405020304"/>
                <a:cs typeface="Times New Roman" panose="02020603050405020304"/>
              </a:rPr>
              <a:t> o </a:t>
            </a:r>
            <a:r>
              <a:rPr lang="vi-VN" sz="2000" err="1">
                <a:latin typeface="Times New Roman" panose="02020603050405020304"/>
                <a:cs typeface="Times New Roman" panose="02020603050405020304"/>
              </a:rPr>
              <a:t>problemă</a:t>
            </a:r>
            <a:r>
              <a:rPr lang="vi-VN" sz="2000">
                <a:latin typeface="Times New Roman" panose="02020603050405020304"/>
                <a:cs typeface="Times New Roman" panose="02020603050405020304"/>
              </a:rPr>
              <a:t>, </a:t>
            </a:r>
            <a:r>
              <a:rPr lang="vi-VN" sz="2000" err="1">
                <a:latin typeface="Times New Roman" panose="02020603050405020304"/>
                <a:cs typeface="Times New Roman" panose="02020603050405020304"/>
              </a:rPr>
              <a:t>dar</a:t>
            </a:r>
            <a:r>
              <a:rPr lang="vi-VN" sz="20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vi-VN" sz="2000" err="1">
                <a:latin typeface="Times New Roman" panose="02020603050405020304"/>
                <a:cs typeface="Times New Roman" panose="02020603050405020304"/>
              </a:rPr>
              <a:t>acolo</a:t>
            </a:r>
            <a:r>
              <a:rPr lang="vi-VN" sz="2000">
                <a:latin typeface="Times New Roman" panose="02020603050405020304"/>
                <a:cs typeface="Times New Roman" panose="02020603050405020304"/>
              </a:rPr>
              <a:t> nu </a:t>
            </a:r>
            <a:r>
              <a:rPr lang="vi-VN" sz="2000" err="1">
                <a:latin typeface="Times New Roman" panose="02020603050405020304"/>
                <a:cs typeface="Times New Roman" panose="02020603050405020304"/>
              </a:rPr>
              <a:t>avem</a:t>
            </a:r>
            <a:r>
              <a:rPr lang="vi-VN" sz="20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vi-VN" sz="2000" err="1">
                <a:latin typeface="Times New Roman" panose="02020603050405020304"/>
                <a:cs typeface="Times New Roman" panose="02020603050405020304"/>
              </a:rPr>
              <a:t>verificări</a:t>
            </a:r>
            <a:r>
              <a:rPr lang="vi-VN" sz="2000">
                <a:latin typeface="Times New Roman" panose="02020603050405020304"/>
                <a:cs typeface="Times New Roman" panose="02020603050405020304"/>
              </a:rPr>
              <a:t> de </a:t>
            </a:r>
            <a:r>
              <a:rPr lang="vi-VN" sz="2000" err="1">
                <a:latin typeface="Times New Roman" panose="02020603050405020304"/>
                <a:cs typeface="Times New Roman" panose="02020603050405020304"/>
              </a:rPr>
              <a:t>tipuri</a:t>
            </a:r>
            <a:r>
              <a:rPr lang="vi-VN" sz="20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vi-VN" sz="2000" err="1">
                <a:latin typeface="Times New Roman" panose="02020603050405020304"/>
                <a:cs typeface="Times New Roman" panose="02020603050405020304"/>
              </a:rPr>
              <a:t>prea</a:t>
            </a:r>
            <a:r>
              <a:rPr lang="vi-VN" sz="20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vi-VN" sz="2000" err="1">
                <a:latin typeface="Times New Roman" panose="02020603050405020304"/>
                <a:cs typeface="Times New Roman" panose="02020603050405020304"/>
              </a:rPr>
              <a:t>stricte</a:t>
            </a:r>
            <a:endParaRPr lang="vi-VN" sz="2000">
              <a:latin typeface="Times New Roman" panose="02020603050405020304"/>
              <a:cs typeface="Times New Roman" panose="02020603050405020304"/>
            </a:endParaRPr>
          </a:p>
          <a:p>
            <a:endParaRPr lang="vi-VN" sz="2000">
              <a:latin typeface="Times New Roman" panose="02020603050405020304"/>
              <a:cs typeface="Times New Roman" panose="02020603050405020304"/>
            </a:endParaRPr>
          </a:p>
          <a:p>
            <a:r>
              <a:rPr lang="vi-VN" sz="2000" err="1">
                <a:latin typeface="Times New Roman" panose="02020603050405020304"/>
                <a:cs typeface="Times New Roman" panose="02020603050405020304"/>
              </a:rPr>
              <a:t>Soluții</a:t>
            </a:r>
            <a:r>
              <a:rPr lang="vi-VN" sz="2000">
                <a:latin typeface="Times New Roman" panose="02020603050405020304"/>
                <a:cs typeface="Times New Roman" panose="02020603050405020304"/>
              </a:rPr>
              <a:t>:</a:t>
            </a:r>
          </a:p>
          <a:p>
            <a:pPr marL="342900" indent="-342900">
              <a:buFont typeface="Calibri" panose="020F0502020204030204"/>
              <a:buChar char="-"/>
            </a:pPr>
            <a:r>
              <a:rPr lang="vi-VN" sz="2000" err="1">
                <a:latin typeface="Times New Roman" panose="02020603050405020304"/>
                <a:cs typeface="Times New Roman" panose="02020603050405020304"/>
              </a:rPr>
              <a:t>Constructori</a:t>
            </a:r>
            <a:r>
              <a:rPr lang="vi-VN" sz="20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vi-VN" sz="2000" err="1">
                <a:latin typeface="Times New Roman" panose="02020603050405020304"/>
                <a:cs typeface="Times New Roman" panose="02020603050405020304"/>
              </a:rPr>
              <a:t>virtuali</a:t>
            </a:r>
            <a:r>
              <a:rPr lang="vi-VN" sz="2000">
                <a:latin typeface="Times New Roman" panose="02020603050405020304"/>
                <a:cs typeface="Times New Roman" panose="02020603050405020304"/>
              </a:rPr>
              <a:t> (</a:t>
            </a:r>
            <a:r>
              <a:rPr lang="vi-VN" sz="2000" err="1">
                <a:latin typeface="Times New Roman" panose="02020603050405020304"/>
                <a:cs typeface="Times New Roman" panose="02020603050405020304"/>
              </a:rPr>
              <a:t>funcții</a:t>
            </a:r>
            <a:r>
              <a:rPr lang="vi-VN" sz="2000">
                <a:latin typeface="Times New Roman" panose="02020603050405020304"/>
                <a:cs typeface="Times New Roman" panose="02020603050405020304"/>
              </a:rPr>
              <a:t> de </a:t>
            </a:r>
            <a:r>
              <a:rPr lang="vi-VN" sz="2000" err="1">
                <a:latin typeface="Times New Roman" panose="02020603050405020304"/>
                <a:cs typeface="Times New Roman" panose="02020603050405020304"/>
              </a:rPr>
              <a:t>clonare</a:t>
            </a:r>
            <a:r>
              <a:rPr lang="vi-VN" sz="2000">
                <a:latin typeface="Times New Roman" panose="02020603050405020304"/>
                <a:cs typeface="Times New Roman" panose="02020603050405020304"/>
              </a:rPr>
              <a:t>)</a:t>
            </a:r>
          </a:p>
          <a:p>
            <a:pPr marL="342900" indent="-342900">
              <a:buFont typeface="Calibri" panose="020F0502020204030204"/>
              <a:buChar char="-"/>
            </a:pPr>
            <a:r>
              <a:rPr lang="vi-VN" sz="2000" err="1">
                <a:latin typeface="Times New Roman" panose="02020603050405020304"/>
                <a:cs typeface="Times New Roman" panose="02020603050405020304"/>
              </a:rPr>
              <a:t>Clase</a:t>
            </a:r>
            <a:r>
              <a:rPr lang="vi-VN" sz="20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vi-VN" sz="2000" err="1">
                <a:latin typeface="Times New Roman" panose="02020603050405020304"/>
                <a:cs typeface="Times New Roman" panose="02020603050405020304"/>
              </a:rPr>
              <a:t>și</a:t>
            </a:r>
            <a:r>
              <a:rPr lang="vi-VN" sz="20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vi-VN" sz="2000" err="1">
                <a:latin typeface="Times New Roman" panose="02020603050405020304"/>
                <a:cs typeface="Times New Roman" panose="02020603050405020304"/>
              </a:rPr>
              <a:t>funcții</a:t>
            </a:r>
            <a:r>
              <a:rPr lang="vi-VN" sz="2000">
                <a:latin typeface="Times New Roman" panose="02020603050405020304"/>
                <a:cs typeface="Times New Roman" panose="02020603050405020304"/>
              </a:rPr>
              <a:t> de </a:t>
            </a:r>
            <a:r>
              <a:rPr lang="vi-VN" sz="2000" err="1">
                <a:latin typeface="Times New Roman" panose="02020603050405020304"/>
                <a:cs typeface="Times New Roman" panose="02020603050405020304"/>
              </a:rPr>
              <a:t>tip</a:t>
            </a:r>
            <a:r>
              <a:rPr lang="vi-VN" sz="20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vi-VN" sz="2000" err="1">
                <a:latin typeface="Times New Roman" panose="02020603050405020304"/>
                <a:cs typeface="Times New Roman" panose="02020603050405020304"/>
              </a:rPr>
              <a:t>factory</a:t>
            </a:r>
            <a:endParaRPr lang="vi-VN" sz="2000">
              <a:latin typeface="Times New Roman" panose="02020603050405020304"/>
              <a:cs typeface="Times New Roman" panose="02020603050405020304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endParaRPr lang="vi-V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2000" err="1">
                <a:latin typeface="Times New Roman" panose="02020603050405020304"/>
                <a:cs typeface="Times New Roman" panose="02020603050405020304"/>
              </a:rPr>
              <a:t>Dacă</a:t>
            </a:r>
            <a:r>
              <a:rPr lang="vi-VN" sz="20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vi-VN" sz="2000" err="1">
                <a:latin typeface="Times New Roman" panose="02020603050405020304"/>
                <a:cs typeface="Times New Roman" panose="02020603050405020304"/>
              </a:rPr>
              <a:t>avem</a:t>
            </a:r>
            <a:r>
              <a:rPr lang="vi-VN" sz="20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vi-VN" sz="2000" err="1">
                <a:latin typeface="Times New Roman" panose="02020603050405020304"/>
                <a:cs typeface="Times New Roman" panose="02020603050405020304"/>
              </a:rPr>
              <a:t>nevoie</a:t>
            </a:r>
            <a:r>
              <a:rPr lang="vi-VN" sz="2000">
                <a:latin typeface="Times New Roman" panose="02020603050405020304"/>
                <a:cs typeface="Times New Roman" panose="02020603050405020304"/>
              </a:rPr>
              <a:t> de </a:t>
            </a:r>
            <a:r>
              <a:rPr lang="vi-VN" sz="2000" err="1">
                <a:latin typeface="Times New Roman" panose="02020603050405020304"/>
                <a:cs typeface="Times New Roman" panose="02020603050405020304"/>
              </a:rPr>
              <a:t>funcții</a:t>
            </a:r>
            <a:r>
              <a:rPr lang="vi-VN" sz="20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vi-VN" sz="2000" err="1">
                <a:latin typeface="Times New Roman" panose="02020603050405020304"/>
                <a:cs typeface="Times New Roman" panose="02020603050405020304"/>
              </a:rPr>
              <a:t>virtuale</a:t>
            </a:r>
            <a:r>
              <a:rPr lang="vi-VN" sz="20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vi-VN" sz="2000" err="1">
                <a:latin typeface="Times New Roman" panose="02020603050405020304"/>
                <a:cs typeface="Times New Roman" panose="02020603050405020304"/>
              </a:rPr>
              <a:t>în</a:t>
            </a:r>
            <a:r>
              <a:rPr lang="vi-VN" sz="20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vi-VN" sz="2000" err="1">
                <a:latin typeface="Times New Roman" panose="02020603050405020304"/>
                <a:cs typeface="Times New Roman" panose="02020603050405020304"/>
              </a:rPr>
              <a:t>destructori</a:t>
            </a:r>
            <a:r>
              <a:rPr lang="vi-VN" sz="2000">
                <a:latin typeface="Times New Roman" panose="02020603050405020304"/>
                <a:cs typeface="Times New Roman" panose="02020603050405020304"/>
              </a:rPr>
              <a:t>, </a:t>
            </a:r>
            <a:r>
              <a:rPr lang="vi-VN" sz="2000" err="1">
                <a:latin typeface="Times New Roman" panose="02020603050405020304"/>
                <a:cs typeface="Times New Roman" panose="02020603050405020304"/>
              </a:rPr>
              <a:t>ar</a:t>
            </a:r>
            <a:r>
              <a:rPr lang="vi-VN" sz="20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vi-VN" sz="2000" err="1">
                <a:latin typeface="Times New Roman" panose="02020603050405020304"/>
                <a:cs typeface="Times New Roman" panose="02020603050405020304"/>
              </a:rPr>
              <a:t>trebui</a:t>
            </a:r>
            <a:r>
              <a:rPr lang="vi-VN" sz="20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vi-VN" sz="2000" err="1">
                <a:latin typeface="Times New Roman" panose="02020603050405020304"/>
                <a:cs typeface="Times New Roman" panose="02020603050405020304"/>
              </a:rPr>
              <a:t>să</a:t>
            </a:r>
            <a:r>
              <a:rPr lang="vi-VN" sz="2000">
                <a:latin typeface="Times New Roman" panose="02020603050405020304"/>
                <a:cs typeface="Times New Roman" panose="02020603050405020304"/>
              </a:rPr>
              <a:t> ne </a:t>
            </a:r>
            <a:r>
              <a:rPr lang="vi-VN" sz="2000" err="1">
                <a:latin typeface="Times New Roman" panose="02020603050405020304"/>
                <a:cs typeface="Times New Roman" panose="02020603050405020304"/>
              </a:rPr>
              <a:t>întrebăm</a:t>
            </a:r>
            <a:r>
              <a:rPr lang="vi-VN" sz="2000">
                <a:latin typeface="Times New Roman" panose="02020603050405020304"/>
                <a:cs typeface="Times New Roman" panose="02020603050405020304"/>
              </a:rPr>
              <a:t> de </a:t>
            </a:r>
            <a:r>
              <a:rPr lang="vi-VN" sz="2000" err="1">
                <a:latin typeface="Times New Roman" panose="02020603050405020304"/>
                <a:cs typeface="Times New Roman" panose="02020603050405020304"/>
              </a:rPr>
              <a:t>ce</a:t>
            </a:r>
            <a:r>
              <a:rPr lang="vi-VN" sz="2000">
                <a:latin typeface="Times New Roman" panose="02020603050405020304"/>
                <a:cs typeface="Times New Roman" panose="02020603050405020304"/>
              </a:rPr>
              <a:t> am </a:t>
            </a:r>
            <a:r>
              <a:rPr lang="vi-VN" sz="2000" err="1">
                <a:latin typeface="Times New Roman" panose="02020603050405020304"/>
                <a:cs typeface="Times New Roman" panose="02020603050405020304"/>
              </a:rPr>
              <a:t>avea</a:t>
            </a:r>
            <a:r>
              <a:rPr lang="vi-VN" sz="20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vi-VN" sz="2000" err="1">
                <a:latin typeface="Times New Roman" panose="02020603050405020304"/>
                <a:cs typeface="Times New Roman" panose="02020603050405020304"/>
              </a:rPr>
              <a:t>nevoie</a:t>
            </a:r>
            <a:r>
              <a:rPr lang="vi-VN" sz="2000">
                <a:latin typeface="Times New Roman" panose="02020603050405020304"/>
                <a:cs typeface="Times New Roman" panose="02020603050405020304"/>
              </a:rPr>
              <a:t> de </a:t>
            </a:r>
            <a:r>
              <a:rPr lang="vi-VN" sz="2000" err="1">
                <a:latin typeface="Times New Roman" panose="02020603050405020304"/>
                <a:cs typeface="Times New Roman" panose="02020603050405020304"/>
              </a:rPr>
              <a:t>așa</a:t>
            </a:r>
            <a:r>
              <a:rPr lang="vi-VN" sz="20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vi-VN" sz="2000" err="1">
                <a:latin typeface="Times New Roman" panose="02020603050405020304"/>
                <a:cs typeface="Times New Roman" panose="02020603050405020304"/>
              </a:rPr>
              <a:t>ceva</a:t>
            </a:r>
            <a:endParaRPr lang="vi-VN" sz="2000">
              <a:latin typeface="Times New Roman" panose="02020603050405020304"/>
              <a:cs typeface="Times New Roman" panose="02020603050405020304"/>
            </a:endParaRPr>
          </a:p>
          <a:p>
            <a:pPr marL="342900" indent="-342900">
              <a:buFont typeface="Calibri" panose="020F0502020204030204"/>
              <a:buChar char="-"/>
            </a:pPr>
            <a:r>
              <a:rPr lang="vi-VN" sz="2000">
                <a:latin typeface="Times New Roman" panose="02020603050405020304"/>
                <a:cs typeface="Times New Roman" panose="02020603050405020304"/>
              </a:rPr>
              <a:t>"</a:t>
            </a:r>
            <a:r>
              <a:rPr lang="vi-VN" sz="2000" err="1">
                <a:latin typeface="Times New Roman" panose="02020603050405020304"/>
                <a:cs typeface="Times New Roman" panose="02020603050405020304"/>
              </a:rPr>
              <a:t>soluție</a:t>
            </a:r>
            <a:r>
              <a:rPr lang="vi-VN" sz="2000">
                <a:latin typeface="Times New Roman" panose="02020603050405020304"/>
                <a:cs typeface="Times New Roman" panose="02020603050405020304"/>
              </a:rPr>
              <a:t>": </a:t>
            </a:r>
            <a:r>
              <a:rPr lang="vi-VN" sz="2000" err="1">
                <a:latin typeface="Times New Roman" panose="02020603050405020304"/>
                <a:cs typeface="Times New Roman" panose="02020603050405020304"/>
              </a:rPr>
              <a:t>apel</a:t>
            </a:r>
            <a:r>
              <a:rPr lang="vi-VN" sz="20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vi-VN" sz="2000" err="1">
                <a:latin typeface="Times New Roman" panose="02020603050405020304"/>
                <a:cs typeface="Times New Roman" panose="02020603050405020304"/>
              </a:rPr>
              <a:t>explicit</a:t>
            </a:r>
            <a:r>
              <a:rPr lang="vi-VN" sz="2000">
                <a:latin typeface="Times New Roman" panose="02020603050405020304"/>
                <a:cs typeface="Times New Roman" panose="02020603050405020304"/>
              </a:rPr>
              <a:t>: </a:t>
            </a:r>
            <a:r>
              <a:rPr lang="vi-VN" sz="2000" err="1">
                <a:latin typeface="Times New Roman" panose="02020603050405020304"/>
                <a:cs typeface="Times New Roman" panose="02020603050405020304"/>
              </a:rPr>
              <a:t>Base</a:t>
            </a:r>
            <a:r>
              <a:rPr lang="vi-VN" sz="2000">
                <a:latin typeface="Times New Roman" panose="02020603050405020304"/>
                <a:cs typeface="Times New Roman" panose="02020603050405020304"/>
              </a:rPr>
              <a:t>::f() sau Derived::f()</a:t>
            </a:r>
            <a:endParaRPr lang="vi-V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Google Shape;598;p57"/>
          <p:cNvSpPr>
            <a:spLocks noChangeArrowheads="1"/>
          </p:cNvSpPr>
          <p:nvPr/>
        </p:nvSpPr>
        <p:spPr bwMode="auto">
          <a:xfrm>
            <a:off x="2332235" y="827088"/>
            <a:ext cx="5524511" cy="42504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10075" rIns="0" bIns="10075" anchor="t"/>
          <a:lstStyle/>
          <a:p>
            <a:pPr algn="ctr">
              <a:buClr>
                <a:srgbClr val="000000"/>
              </a:buClr>
              <a:buSzPts val="2000"/>
              <a:buFont typeface="Arial" panose="020B0604020202020204" pitchFamily="34" charset="0"/>
              <a:buNone/>
            </a:pPr>
            <a:r>
              <a:rPr lang="en-US" sz="2000" b="1">
                <a:latin typeface="Arial" panose="020B0604020202020204"/>
                <a:cs typeface="Arial" panose="020B0604020202020204"/>
              </a:rPr>
              <a:t>1. </a:t>
            </a:r>
            <a:r>
              <a:rPr lang="en-US" sz="2000" b="1" err="1">
                <a:latin typeface="Arial" panose="020B0604020202020204"/>
                <a:cs typeface="Arial" panose="020B0604020202020204"/>
              </a:rPr>
              <a:t>Moștenire</a:t>
            </a:r>
            <a:r>
              <a:rPr lang="en-US" sz="2000" b="1">
                <a:latin typeface="Arial" panose="020B0604020202020204"/>
                <a:cs typeface="Arial" panose="020B0604020202020204"/>
              </a:rPr>
              <a:t>, </a:t>
            </a:r>
            <a:r>
              <a:rPr lang="en-US" sz="2000" b="1" err="1">
                <a:latin typeface="Arial" panose="020B0604020202020204"/>
                <a:cs typeface="Arial" panose="020B0604020202020204"/>
              </a:rPr>
              <a:t>funcții</a:t>
            </a:r>
            <a:r>
              <a:rPr lang="en-US" sz="2000" b="1">
                <a:latin typeface="Arial" panose="020B0604020202020204"/>
                <a:cs typeface="Arial" panose="020B0604020202020204"/>
              </a:rPr>
              <a:t> </a:t>
            </a:r>
            <a:r>
              <a:rPr lang="en-US" sz="2000" b="1" err="1">
                <a:latin typeface="Arial" panose="020B0604020202020204"/>
                <a:cs typeface="Arial" panose="020B0604020202020204"/>
              </a:rPr>
              <a:t>virtuale</a:t>
            </a:r>
            <a:endParaRPr lang="en-US" sz="2000" b="1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Google Shape;781;p72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panose="020B0604020202020204" pitchFamily="34" charset="0"/>
              <a:buNone/>
            </a:pPr>
            <a:fld id="{BBDD3C65-1497-4051-B05C-02EF82B06642}" type="slidenum">
              <a:rPr lang="en-US" sz="1500"/>
              <a:t>8</a:t>
            </a:fld>
            <a:endParaRPr lang="en-US" sz="1800"/>
          </a:p>
        </p:txBody>
      </p:sp>
      <p:sp>
        <p:nvSpPr>
          <p:cNvPr id="60419" name="Google Shape;782;p72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00800" tIns="50400" rIns="100800" bIns="50400" anchor="t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panose="020B0604020202020204" pitchFamily="34" charset="0"/>
              <a:buNone/>
            </a:pPr>
            <a:r>
              <a:rPr lang="vi-VN" sz="1800" b="1" err="1">
                <a:latin typeface="Arial" panose="020B0604020202020204"/>
                <a:cs typeface="Arial" panose="020B0604020202020204"/>
              </a:rPr>
              <a:t>Facultatea</a:t>
            </a:r>
            <a:r>
              <a:rPr lang="vi-VN" sz="1800" b="1">
                <a:latin typeface="Arial" panose="020B0604020202020204"/>
                <a:cs typeface="Arial" panose="020B0604020202020204"/>
              </a:rPr>
              <a:t> de </a:t>
            </a:r>
            <a:r>
              <a:rPr lang="vi-VN" sz="1800" b="1" err="1">
                <a:latin typeface="Arial" panose="020B0604020202020204"/>
                <a:cs typeface="Arial" panose="020B0604020202020204"/>
              </a:rPr>
              <a:t>Matematică</a:t>
            </a:r>
            <a:r>
              <a:rPr lang="vi-VN" sz="1800" b="1">
                <a:latin typeface="Arial" panose="020B0604020202020204"/>
                <a:cs typeface="Arial" panose="020B0604020202020204"/>
              </a:rPr>
              <a:t> </a:t>
            </a:r>
            <a:r>
              <a:rPr lang="vi-VN" sz="1800" b="1" err="1">
                <a:latin typeface="Arial" panose="020B0604020202020204"/>
                <a:cs typeface="Arial" panose="020B0604020202020204"/>
              </a:rPr>
              <a:t>și</a:t>
            </a:r>
            <a:r>
              <a:rPr lang="vi-VN" sz="1800" b="1">
                <a:latin typeface="Arial" panose="020B0604020202020204"/>
                <a:cs typeface="Arial" panose="020B0604020202020204"/>
              </a:rPr>
              <a:t> </a:t>
            </a:r>
            <a:r>
              <a:rPr lang="vi-VN" sz="1800" b="1" err="1">
                <a:latin typeface="Arial" panose="020B0604020202020204"/>
                <a:cs typeface="Arial" panose="020B0604020202020204"/>
              </a:rPr>
              <a:t>Informatică</a:t>
            </a:r>
            <a:r>
              <a:rPr lang="en-US" sz="1800" b="1">
                <a:latin typeface="Arial" panose="020B0604020202020204"/>
                <a:cs typeface="Arial" panose="020B0604020202020204"/>
              </a:rPr>
              <a:t> </a:t>
            </a:r>
            <a:r>
              <a:rPr lang="en-US" sz="1800" b="1" err="1">
                <a:latin typeface="Arial" panose="020B0604020202020204"/>
                <a:cs typeface="Arial" panose="020B0604020202020204"/>
              </a:rPr>
              <a:t>Universitatea</a:t>
            </a:r>
            <a:r>
              <a:rPr lang="en-US" sz="1800" b="1">
                <a:latin typeface="Arial" panose="020B0604020202020204"/>
                <a:cs typeface="Arial" panose="020B0604020202020204"/>
              </a:rPr>
              <a:t> din </a:t>
            </a:r>
            <a:r>
              <a:rPr lang="en-US" sz="1800" b="1" err="1">
                <a:latin typeface="Arial" panose="020B0604020202020204"/>
                <a:cs typeface="Arial" panose="020B0604020202020204"/>
              </a:rPr>
              <a:t>București</a:t>
            </a:r>
            <a:endParaRPr lang="en-US" sz="1800" err="1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60420" name="Google Shape;783;p72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421" name="Google Shape;784;p72"/>
          <p:cNvSpPr txBox="1">
            <a:spLocks noChangeArrowheads="1"/>
          </p:cNvSpPr>
          <p:nvPr/>
        </p:nvSpPr>
        <p:spPr bwMode="auto">
          <a:xfrm>
            <a:off x="274638" y="1254125"/>
            <a:ext cx="9032875" cy="337343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lIns="91425" tIns="91425" rIns="91425" bIns="91425" anchor="t"/>
          <a:lstStyle/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400" b="1" i="1" err="1">
                <a:solidFill>
                  <a:srgbClr val="0000FF"/>
                </a:solidFill>
                <a:latin typeface="Arial" panose="020B0604020202020204"/>
                <a:cs typeface="Times New Roman" panose="02020603050405020304"/>
              </a:rPr>
              <a:t>Destructori</a:t>
            </a:r>
            <a:r>
              <a:rPr lang="en-US" sz="2400" b="1" i="1">
                <a:solidFill>
                  <a:srgbClr val="0000FF"/>
                </a:solidFill>
                <a:latin typeface="Arial" panose="020B0604020202020204"/>
                <a:cs typeface="Times New Roman" panose="02020603050405020304"/>
              </a:rPr>
              <a:t> </a:t>
            </a:r>
            <a:r>
              <a:rPr lang="en-US" sz="2400" b="1" i="1" err="1">
                <a:solidFill>
                  <a:srgbClr val="0000FF"/>
                </a:solidFill>
                <a:latin typeface="Arial" panose="020B0604020202020204"/>
                <a:cs typeface="Times New Roman" panose="02020603050405020304"/>
              </a:rPr>
              <a:t>și</a:t>
            </a:r>
            <a:r>
              <a:rPr lang="en-US" sz="2400" b="1" i="1">
                <a:solidFill>
                  <a:srgbClr val="0000FF"/>
                </a:solidFill>
                <a:latin typeface="Arial" panose="020B0604020202020204"/>
                <a:cs typeface="Times New Roman" panose="02020603050405020304"/>
              </a:rPr>
              <a:t> </a:t>
            </a:r>
            <a:r>
              <a:rPr lang="en-US" sz="2400" b="1" i="1" err="1">
                <a:solidFill>
                  <a:srgbClr val="0000FF"/>
                </a:solidFill>
                <a:latin typeface="Arial" panose="020B0604020202020204"/>
                <a:cs typeface="Times New Roman" panose="02020603050405020304"/>
              </a:rPr>
              <a:t>virtualizare</a:t>
            </a:r>
            <a:endParaRPr lang="en-US" sz="2400" b="1" i="1">
              <a:solidFill>
                <a:srgbClr val="0000FF"/>
              </a:solidFill>
              <a:latin typeface="Arial" panose="020B0604020202020204"/>
              <a:cs typeface="Times New Roman" panose="02020603050405020304"/>
            </a:endParaRPr>
          </a:p>
          <a:p>
            <a:pPr>
              <a:buNone/>
            </a:pPr>
            <a:endParaRPr lang="vi-V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24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Se </a:t>
            </a:r>
            <a:r>
              <a:rPr lang="vi-VN" sz="240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cheamă</a:t>
            </a:r>
            <a:r>
              <a:rPr lang="vi-VN" sz="24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vi-VN" sz="240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în</a:t>
            </a:r>
            <a:r>
              <a:rPr lang="vi-VN" sz="24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vi-VN" sz="240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ordine</a:t>
            </a:r>
            <a:r>
              <a:rPr lang="vi-VN" sz="24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vi-VN" sz="240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inversă</a:t>
            </a:r>
            <a:r>
              <a:rPr lang="vi-VN" sz="24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vi-VN" sz="240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decât</a:t>
            </a:r>
            <a:r>
              <a:rPr lang="vi-VN" sz="24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vi-VN" sz="240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constructorii</a:t>
            </a:r>
            <a:r>
              <a:rPr lang="vi-VN" sz="24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.</a:t>
            </a:r>
            <a:endParaRPr lang="vi-VN">
              <a:solidFill>
                <a:schemeClr val="tx1"/>
              </a:solidFill>
            </a:endParaRPr>
          </a:p>
          <a:p>
            <a:pPr>
              <a:buClr>
                <a:srgbClr val="000000"/>
              </a:buClr>
            </a:pPr>
            <a:endParaRPr lang="vi-VN" sz="2400">
              <a:solidFill>
                <a:schemeClr val="tx1"/>
              </a:solidFill>
              <a:latin typeface="Times New Roman" panose="02020603050405020304"/>
              <a:cs typeface="Times New Roman" panose="02020603050405020304"/>
            </a:endParaRPr>
          </a:p>
          <a:p>
            <a:r>
              <a:rPr lang="vi-VN" sz="240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În</a:t>
            </a:r>
            <a:r>
              <a:rPr lang="vi-VN" sz="24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vi-VN" sz="240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general</a:t>
            </a:r>
            <a:r>
              <a:rPr lang="vi-VN" sz="24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vi-VN" sz="240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două</a:t>
            </a:r>
            <a:r>
              <a:rPr lang="vi-VN" sz="24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vi-VN" sz="240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situații</a:t>
            </a:r>
            <a:r>
              <a:rPr lang="vi-VN" sz="24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:</a:t>
            </a:r>
            <a:endParaRPr lang="vi-VN">
              <a:solidFill>
                <a:schemeClr val="tx1"/>
              </a:solidFill>
            </a:endParaRPr>
          </a:p>
          <a:p>
            <a:pPr marL="342900" indent="-342900">
              <a:buFont typeface="Calibri" panose="020F0502020204030204"/>
              <a:buChar char="-"/>
            </a:pPr>
            <a:r>
              <a:rPr lang="vi-VN" sz="240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Destructor</a:t>
            </a:r>
            <a:r>
              <a:rPr lang="vi-VN" sz="24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vi-VN" sz="240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public</a:t>
            </a:r>
            <a:r>
              <a:rPr lang="vi-VN" sz="24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vi-VN" sz="240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și</a:t>
            </a:r>
            <a:r>
              <a:rPr lang="vi-VN" sz="24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vi-VN" sz="240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virtual</a:t>
            </a:r>
          </a:p>
          <a:p>
            <a:pPr marL="800100" lvl="1" indent="-342900">
              <a:buFont typeface="Calibri" panose="020F0502020204030204"/>
              <a:buChar char="-"/>
            </a:pPr>
            <a:r>
              <a:rPr lang="vi-VN" sz="240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Dacă</a:t>
            </a:r>
            <a:r>
              <a:rPr lang="vi-VN" sz="24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vi-VN" sz="240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avem</a:t>
            </a:r>
            <a:r>
              <a:rPr lang="vi-VN" sz="24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vi-VN" sz="240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și</a:t>
            </a:r>
            <a:r>
              <a:rPr lang="vi-VN" sz="24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vi-VN" sz="240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alte</a:t>
            </a:r>
            <a:r>
              <a:rPr lang="vi-VN" sz="24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vi-VN" sz="240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funcții</a:t>
            </a:r>
            <a:r>
              <a:rPr lang="vi-VN" sz="24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vi-VN" sz="240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virtuale</a:t>
            </a:r>
            <a:r>
              <a:rPr lang="vi-VN" sz="24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, </a:t>
            </a:r>
            <a:r>
              <a:rPr lang="vi-VN" sz="240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deci</a:t>
            </a:r>
            <a:r>
              <a:rPr lang="vi-VN" sz="24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vi-VN" sz="240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folosim</a:t>
            </a:r>
            <a:r>
              <a:rPr lang="vi-VN" sz="24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vi-VN" sz="240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pointeri</a:t>
            </a:r>
            <a:r>
              <a:rPr lang="vi-VN" sz="24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vi-VN" sz="240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către</a:t>
            </a:r>
            <a:r>
              <a:rPr lang="vi-VN" sz="24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vi-VN" sz="240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bază</a:t>
            </a:r>
            <a:endParaRPr lang="vi-VN" sz="2400">
              <a:solidFill>
                <a:schemeClr val="tx1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342900" indent="-342900">
              <a:buFont typeface="Calibri" panose="020F0502020204030204"/>
              <a:buChar char="-"/>
            </a:pPr>
            <a:r>
              <a:rPr lang="vi-VN" sz="240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Destructor</a:t>
            </a:r>
            <a:r>
              <a:rPr lang="vi-VN" sz="24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vi-VN" sz="240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protected</a:t>
            </a:r>
            <a:r>
              <a:rPr lang="vi-VN" sz="24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vi-VN" sz="240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și</a:t>
            </a:r>
            <a:r>
              <a:rPr lang="vi-VN" sz="24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non-</a:t>
            </a:r>
            <a:r>
              <a:rPr lang="vi-VN" sz="240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virtual</a:t>
            </a:r>
            <a:endParaRPr lang="vi-VN" sz="2400">
              <a:solidFill>
                <a:schemeClr val="tx1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800100" lvl="1" indent="-342900">
              <a:buFont typeface="Calibri" panose="020F0502020204030204"/>
              <a:buChar char="-"/>
            </a:pPr>
            <a:r>
              <a:rPr lang="vi-VN" sz="240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Dacă</a:t>
            </a:r>
            <a:r>
              <a:rPr lang="vi-VN" sz="24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vi-VN" sz="240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dorim</a:t>
            </a:r>
            <a:r>
              <a:rPr lang="vi-VN" sz="24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vi-VN" sz="240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să</a:t>
            </a:r>
            <a:r>
              <a:rPr lang="vi-VN" sz="24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vi-VN" sz="240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folosim</a:t>
            </a:r>
            <a:r>
              <a:rPr lang="vi-VN" sz="24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vi-VN" sz="240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doar</a:t>
            </a:r>
            <a:r>
              <a:rPr lang="vi-VN" sz="24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vi-VN" sz="240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obiecte</a:t>
            </a:r>
            <a:r>
              <a:rPr lang="vi-VN" sz="24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vi-VN" sz="240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derivate</a:t>
            </a:r>
            <a:endParaRPr lang="vi-VN" sz="2400">
              <a:solidFill>
                <a:schemeClr val="tx1"/>
              </a:solidFill>
              <a:latin typeface="Times New Roman" panose="02020603050405020304"/>
              <a:cs typeface="Times New Roman" panose="02020603050405020304"/>
            </a:endParaRPr>
          </a:p>
          <a:p>
            <a:pPr>
              <a:buClr>
                <a:srgbClr val="000000"/>
              </a:buClr>
            </a:pPr>
            <a:r>
              <a:rPr lang="vi-VN" sz="24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  </a:t>
            </a:r>
            <a:endParaRPr lang="vi-VN" sz="2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000000"/>
              </a:buClr>
            </a:pPr>
            <a:r>
              <a:rPr lang="vi-VN" sz="2400" b="1" i="1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  </a:t>
            </a:r>
            <a:endParaRPr lang="vi-VN" sz="2400" i="1">
              <a:solidFill>
                <a:srgbClr val="0000FF"/>
              </a:solidFill>
              <a:latin typeface="Arial" panose="020B0604020202020204"/>
              <a:cs typeface="Times New Roman" panose="02020603050405020304" pitchFamily="18" charset="0"/>
            </a:endParaRPr>
          </a:p>
          <a:p>
            <a:pPr>
              <a:buClr>
                <a:srgbClr val="000000"/>
              </a:buClr>
            </a:pPr>
            <a:r>
              <a:rPr lang="vi-VN" sz="2400" i="1">
                <a:solidFill>
                  <a:srgbClr val="0000FF"/>
                </a:solidFill>
                <a:latin typeface="Arial" panose="020B0604020202020204"/>
                <a:cs typeface="Times New Roman" panose="02020603050405020304"/>
              </a:rPr>
              <a:t> </a:t>
            </a:r>
            <a:r>
              <a:rPr lang="vi-VN" sz="2400" i="1" err="1">
                <a:solidFill>
                  <a:srgbClr val="0000FF"/>
                </a:solidFill>
                <a:latin typeface="Arial" panose="020B0604020202020204"/>
                <a:cs typeface="Times New Roman" panose="02020603050405020304"/>
              </a:rPr>
              <a:t>Dacă</a:t>
            </a:r>
            <a:r>
              <a:rPr lang="vi-VN" sz="2400" i="1">
                <a:solidFill>
                  <a:srgbClr val="0000FF"/>
                </a:solidFill>
                <a:latin typeface="Arial" panose="020B0604020202020204"/>
                <a:cs typeface="Times New Roman" panose="02020603050405020304"/>
              </a:rPr>
              <a:t> </a:t>
            </a:r>
            <a:r>
              <a:rPr lang="vi-VN" sz="2400" i="1" err="1">
                <a:solidFill>
                  <a:srgbClr val="0000FF"/>
                </a:solidFill>
                <a:latin typeface="Arial" panose="020B0604020202020204"/>
                <a:cs typeface="Times New Roman" panose="02020603050405020304"/>
              </a:rPr>
              <a:t>vrem</a:t>
            </a:r>
            <a:r>
              <a:rPr lang="vi-VN" sz="2400" i="1">
                <a:solidFill>
                  <a:srgbClr val="0000FF"/>
                </a:solidFill>
                <a:latin typeface="Arial" panose="020B0604020202020204"/>
                <a:cs typeface="Times New Roman" panose="02020603050405020304"/>
              </a:rPr>
              <a:t> </a:t>
            </a:r>
            <a:r>
              <a:rPr lang="vi-VN" sz="2400" i="1" err="1">
                <a:solidFill>
                  <a:srgbClr val="0000FF"/>
                </a:solidFill>
                <a:latin typeface="Arial" panose="020B0604020202020204"/>
                <a:cs typeface="Times New Roman" panose="02020603050405020304"/>
              </a:rPr>
              <a:t>să</a:t>
            </a:r>
            <a:r>
              <a:rPr lang="vi-VN" sz="2400" i="1">
                <a:solidFill>
                  <a:srgbClr val="0000FF"/>
                </a:solidFill>
                <a:latin typeface="Arial" panose="020B0604020202020204"/>
                <a:cs typeface="Times New Roman" panose="02020603050405020304"/>
              </a:rPr>
              <a:t> </a:t>
            </a:r>
            <a:r>
              <a:rPr lang="vi-VN" sz="2400" i="1" err="1">
                <a:solidFill>
                  <a:srgbClr val="0000FF"/>
                </a:solidFill>
                <a:latin typeface="Arial" panose="020B0604020202020204"/>
                <a:cs typeface="Times New Roman" panose="02020603050405020304"/>
              </a:rPr>
              <a:t>eliminăm</a:t>
            </a:r>
            <a:r>
              <a:rPr lang="vi-VN" sz="2400" i="1">
                <a:solidFill>
                  <a:srgbClr val="0000FF"/>
                </a:solidFill>
                <a:latin typeface="Arial" panose="020B0604020202020204"/>
                <a:cs typeface="Times New Roman" panose="02020603050405020304"/>
              </a:rPr>
              <a:t> </a:t>
            </a:r>
            <a:r>
              <a:rPr lang="vi-VN" sz="2400" i="1" err="1">
                <a:solidFill>
                  <a:srgbClr val="0000FF"/>
                </a:solidFill>
                <a:latin typeface="Arial" panose="020B0604020202020204"/>
                <a:cs typeface="Times New Roman" panose="02020603050405020304"/>
              </a:rPr>
              <a:t>porțiuni</a:t>
            </a:r>
            <a:r>
              <a:rPr lang="vi-VN" sz="2400" i="1">
                <a:solidFill>
                  <a:srgbClr val="0000FF"/>
                </a:solidFill>
                <a:latin typeface="Arial" panose="020B0604020202020204"/>
                <a:cs typeface="Times New Roman" panose="02020603050405020304"/>
              </a:rPr>
              <a:t> </a:t>
            </a:r>
            <a:r>
              <a:rPr lang="vi-VN" sz="2400" i="1" err="1">
                <a:solidFill>
                  <a:srgbClr val="0000FF"/>
                </a:solidFill>
                <a:latin typeface="Arial" panose="020B0604020202020204"/>
                <a:cs typeface="Times New Roman" panose="02020603050405020304"/>
              </a:rPr>
              <a:t>alocate</a:t>
            </a:r>
            <a:r>
              <a:rPr lang="vi-VN" sz="2400" i="1">
                <a:solidFill>
                  <a:srgbClr val="0000FF"/>
                </a:solidFill>
                <a:latin typeface="Arial" panose="020B0604020202020204"/>
                <a:cs typeface="Times New Roman" panose="02020603050405020304"/>
              </a:rPr>
              <a:t> </a:t>
            </a:r>
            <a:r>
              <a:rPr lang="vi-VN" sz="2400" i="1" err="1">
                <a:solidFill>
                  <a:srgbClr val="0000FF"/>
                </a:solidFill>
                <a:latin typeface="Arial" panose="020B0604020202020204"/>
                <a:cs typeface="Times New Roman" panose="02020603050405020304"/>
              </a:rPr>
              <a:t>dinamic</a:t>
            </a:r>
            <a:r>
              <a:rPr lang="vi-VN" sz="2400" i="1">
                <a:solidFill>
                  <a:srgbClr val="0000FF"/>
                </a:solidFill>
                <a:latin typeface="Arial" panose="020B0604020202020204"/>
                <a:cs typeface="Times New Roman" panose="02020603050405020304"/>
              </a:rPr>
              <a:t> </a:t>
            </a:r>
            <a:r>
              <a:rPr lang="vi-VN" sz="2400" i="1" err="1">
                <a:solidFill>
                  <a:srgbClr val="0000FF"/>
                </a:solidFill>
                <a:latin typeface="Arial" panose="020B0604020202020204"/>
                <a:cs typeface="Times New Roman" panose="02020603050405020304"/>
              </a:rPr>
              <a:t>și</a:t>
            </a:r>
            <a:r>
              <a:rPr lang="vi-VN" sz="2400" i="1">
                <a:solidFill>
                  <a:srgbClr val="0000FF"/>
                </a:solidFill>
                <a:latin typeface="Arial" panose="020B0604020202020204"/>
                <a:cs typeface="Times New Roman" panose="02020603050405020304"/>
              </a:rPr>
              <a:t> </a:t>
            </a:r>
            <a:r>
              <a:rPr lang="vi-VN" sz="2400" i="1" err="1">
                <a:solidFill>
                  <a:srgbClr val="0000FF"/>
                </a:solidFill>
                <a:latin typeface="Arial" panose="020B0604020202020204"/>
                <a:cs typeface="Times New Roman" panose="02020603050405020304"/>
              </a:rPr>
              <a:t>pentru</a:t>
            </a:r>
            <a:r>
              <a:rPr lang="vi-VN" sz="2400" i="1">
                <a:solidFill>
                  <a:srgbClr val="0000FF"/>
                </a:solidFill>
                <a:latin typeface="Arial" panose="020B0604020202020204"/>
                <a:cs typeface="Times New Roman" panose="02020603050405020304"/>
              </a:rPr>
              <a:t> </a:t>
            </a:r>
            <a:r>
              <a:rPr lang="vi-VN" sz="2400" i="1" err="1">
                <a:solidFill>
                  <a:srgbClr val="0000FF"/>
                </a:solidFill>
                <a:latin typeface="Arial" panose="020B0604020202020204"/>
                <a:cs typeface="Times New Roman" panose="02020603050405020304"/>
              </a:rPr>
              <a:t>clasa</a:t>
            </a:r>
            <a:r>
              <a:rPr lang="vi-VN" sz="2400" i="1">
                <a:solidFill>
                  <a:srgbClr val="0000FF"/>
                </a:solidFill>
                <a:latin typeface="Arial" panose="020B0604020202020204"/>
                <a:cs typeface="Times New Roman" panose="02020603050405020304"/>
              </a:rPr>
              <a:t> </a:t>
            </a:r>
            <a:r>
              <a:rPr lang="vi-VN" sz="2400" i="1" err="1">
                <a:solidFill>
                  <a:srgbClr val="0000FF"/>
                </a:solidFill>
                <a:latin typeface="Arial" panose="020B0604020202020204"/>
                <a:cs typeface="Times New Roman" panose="02020603050405020304"/>
              </a:rPr>
              <a:t>derivată</a:t>
            </a:r>
            <a:r>
              <a:rPr lang="vi-VN" sz="2400" i="1">
                <a:solidFill>
                  <a:srgbClr val="0000FF"/>
                </a:solidFill>
                <a:latin typeface="Arial" panose="020B0604020202020204"/>
                <a:cs typeface="Times New Roman" panose="02020603050405020304"/>
              </a:rPr>
              <a:t> </a:t>
            </a:r>
            <a:r>
              <a:rPr lang="vi-VN" sz="2400" i="1" err="1">
                <a:solidFill>
                  <a:srgbClr val="0000FF"/>
                </a:solidFill>
                <a:latin typeface="Arial" panose="020B0604020202020204"/>
                <a:cs typeface="Times New Roman" panose="02020603050405020304"/>
              </a:rPr>
              <a:t>dar</a:t>
            </a:r>
            <a:r>
              <a:rPr lang="vi-VN" sz="2400" i="1">
                <a:solidFill>
                  <a:srgbClr val="0000FF"/>
                </a:solidFill>
                <a:latin typeface="Arial" panose="020B0604020202020204"/>
                <a:cs typeface="Times New Roman" panose="02020603050405020304"/>
              </a:rPr>
              <a:t> </a:t>
            </a:r>
            <a:r>
              <a:rPr lang="vi-VN" sz="2400" i="1" err="1">
                <a:solidFill>
                  <a:srgbClr val="0000FF"/>
                </a:solidFill>
                <a:latin typeface="Arial" panose="020B0604020202020204"/>
                <a:cs typeface="Times New Roman" panose="02020603050405020304"/>
              </a:rPr>
              <a:t>facem</a:t>
            </a:r>
            <a:r>
              <a:rPr lang="vi-VN" sz="2400" i="1">
                <a:solidFill>
                  <a:srgbClr val="0000FF"/>
                </a:solidFill>
                <a:latin typeface="Arial" panose="020B0604020202020204"/>
                <a:cs typeface="Times New Roman" panose="02020603050405020304"/>
              </a:rPr>
              <a:t> </a:t>
            </a:r>
            <a:r>
              <a:rPr lang="vi-VN" sz="2400" i="1" err="1">
                <a:solidFill>
                  <a:srgbClr val="0000FF"/>
                </a:solidFill>
                <a:latin typeface="Arial" panose="020B0604020202020204"/>
                <a:cs typeface="Times New Roman" panose="02020603050405020304"/>
              </a:rPr>
              <a:t>upcasting</a:t>
            </a:r>
            <a:r>
              <a:rPr lang="vi-VN" sz="2400" i="1">
                <a:solidFill>
                  <a:srgbClr val="0000FF"/>
                </a:solidFill>
                <a:latin typeface="Arial" panose="020B0604020202020204"/>
                <a:cs typeface="Times New Roman" panose="02020603050405020304"/>
              </a:rPr>
              <a:t> </a:t>
            </a:r>
            <a:r>
              <a:rPr lang="vi-VN" sz="2400" i="1" err="1">
                <a:solidFill>
                  <a:srgbClr val="0000FF"/>
                </a:solidFill>
                <a:latin typeface="Arial" panose="020B0604020202020204"/>
                <a:cs typeface="Times New Roman" panose="02020603050405020304"/>
              </a:rPr>
              <a:t>trebuie</a:t>
            </a:r>
            <a:r>
              <a:rPr lang="vi-VN" sz="2400" i="1">
                <a:solidFill>
                  <a:srgbClr val="0000FF"/>
                </a:solidFill>
                <a:latin typeface="Arial" panose="020B0604020202020204"/>
                <a:cs typeface="Times New Roman" panose="02020603050405020304"/>
              </a:rPr>
              <a:t> </a:t>
            </a:r>
            <a:r>
              <a:rPr lang="vi-VN" sz="2400" i="1" err="1">
                <a:solidFill>
                  <a:srgbClr val="0000FF"/>
                </a:solidFill>
                <a:latin typeface="Arial" panose="020B0604020202020204"/>
                <a:cs typeface="Times New Roman" panose="02020603050405020304"/>
              </a:rPr>
              <a:t>să</a:t>
            </a:r>
            <a:r>
              <a:rPr lang="vi-VN" sz="2400" i="1">
                <a:solidFill>
                  <a:srgbClr val="0000FF"/>
                </a:solidFill>
                <a:latin typeface="Arial" panose="020B0604020202020204"/>
                <a:cs typeface="Times New Roman" panose="02020603050405020304"/>
              </a:rPr>
              <a:t> </a:t>
            </a:r>
            <a:r>
              <a:rPr lang="vi-VN" sz="2400" i="1" err="1">
                <a:solidFill>
                  <a:srgbClr val="0000FF"/>
                </a:solidFill>
                <a:latin typeface="Arial" panose="020B0604020202020204"/>
                <a:cs typeface="Times New Roman" panose="02020603050405020304"/>
              </a:rPr>
              <a:t>folosim</a:t>
            </a:r>
            <a:r>
              <a:rPr lang="vi-VN" sz="2400" i="1">
                <a:solidFill>
                  <a:srgbClr val="0000FF"/>
                </a:solidFill>
                <a:latin typeface="Arial" panose="020B0604020202020204"/>
                <a:cs typeface="Times New Roman" panose="02020603050405020304"/>
              </a:rPr>
              <a:t> </a:t>
            </a:r>
            <a:r>
              <a:rPr lang="vi-VN" sz="2400" i="1" err="1">
                <a:solidFill>
                  <a:srgbClr val="0000FF"/>
                </a:solidFill>
                <a:latin typeface="Arial" panose="020B0604020202020204"/>
                <a:cs typeface="Times New Roman" panose="02020603050405020304"/>
              </a:rPr>
              <a:t>destructori</a:t>
            </a:r>
            <a:r>
              <a:rPr lang="vi-VN" sz="2400" i="1">
                <a:solidFill>
                  <a:srgbClr val="0000FF"/>
                </a:solidFill>
                <a:latin typeface="Arial" panose="020B0604020202020204"/>
                <a:cs typeface="Times New Roman" panose="02020603050405020304"/>
              </a:rPr>
              <a:t> </a:t>
            </a:r>
            <a:r>
              <a:rPr lang="vi-VN" sz="2400" i="1" err="1">
                <a:solidFill>
                  <a:srgbClr val="0000FF"/>
                </a:solidFill>
                <a:latin typeface="Arial" panose="020B0604020202020204"/>
                <a:cs typeface="Times New Roman" panose="02020603050405020304"/>
              </a:rPr>
              <a:t>virtuali</a:t>
            </a:r>
            <a:r>
              <a:rPr lang="vi-VN" sz="2400" i="1">
                <a:solidFill>
                  <a:srgbClr val="0000FF"/>
                </a:solidFill>
                <a:latin typeface="Arial" panose="020B0604020202020204"/>
                <a:cs typeface="Times New Roman" panose="02020603050405020304"/>
              </a:rPr>
              <a:t>. </a:t>
            </a:r>
            <a:endParaRPr lang="en-US" sz="2400" i="1">
              <a:solidFill>
                <a:srgbClr val="0000FF"/>
              </a:solidFill>
              <a:latin typeface="Arial" panose="020B0604020202020204"/>
              <a:cs typeface="Times New Roman" panose="02020603050405020304" pitchFamily="18" charset="0"/>
            </a:endParaRPr>
          </a:p>
        </p:txBody>
      </p:sp>
      <p:sp>
        <p:nvSpPr>
          <p:cNvPr id="3" name="Google Shape;598;p57"/>
          <p:cNvSpPr>
            <a:spLocks noChangeArrowheads="1"/>
          </p:cNvSpPr>
          <p:nvPr/>
        </p:nvSpPr>
        <p:spPr bwMode="auto">
          <a:xfrm>
            <a:off x="2332235" y="827088"/>
            <a:ext cx="5524511" cy="42504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10075" rIns="0" bIns="10075" anchor="t"/>
          <a:lstStyle/>
          <a:p>
            <a:pPr algn="ctr">
              <a:buClr>
                <a:srgbClr val="000000"/>
              </a:buClr>
              <a:buSzPts val="2000"/>
              <a:buFont typeface="Arial" panose="020B0604020202020204" pitchFamily="34" charset="0"/>
              <a:buNone/>
            </a:pPr>
            <a:r>
              <a:rPr lang="en-US" sz="2000" b="1">
                <a:latin typeface="Arial" panose="020B0604020202020204"/>
                <a:cs typeface="Arial" panose="020B0604020202020204"/>
              </a:rPr>
              <a:t>1. </a:t>
            </a:r>
            <a:r>
              <a:rPr lang="en-US" sz="2000" b="1" err="1">
                <a:latin typeface="Arial" panose="020B0604020202020204"/>
                <a:cs typeface="Arial" panose="020B0604020202020204"/>
              </a:rPr>
              <a:t>Moștenire</a:t>
            </a:r>
            <a:r>
              <a:rPr lang="en-US" sz="2000" b="1">
                <a:latin typeface="Arial" panose="020B0604020202020204"/>
                <a:cs typeface="Arial" panose="020B0604020202020204"/>
              </a:rPr>
              <a:t>, </a:t>
            </a:r>
            <a:r>
              <a:rPr lang="en-US" sz="2000" b="1" err="1">
                <a:latin typeface="Arial" panose="020B0604020202020204"/>
                <a:cs typeface="Arial" panose="020B0604020202020204"/>
              </a:rPr>
              <a:t>funcții</a:t>
            </a:r>
            <a:r>
              <a:rPr lang="en-US" sz="2000" b="1">
                <a:latin typeface="Arial" panose="020B0604020202020204"/>
                <a:cs typeface="Arial" panose="020B0604020202020204"/>
              </a:rPr>
              <a:t> </a:t>
            </a:r>
            <a:r>
              <a:rPr lang="en-US" sz="2000" b="1" err="1">
                <a:latin typeface="Arial" panose="020B0604020202020204"/>
                <a:cs typeface="Arial" panose="020B0604020202020204"/>
              </a:rPr>
              <a:t>virtuale</a:t>
            </a:r>
            <a:endParaRPr lang="en-US" sz="2000" b="1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Google Shape;793;p73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panose="020B0604020202020204" pitchFamily="34" charset="0"/>
              <a:buNone/>
            </a:pPr>
            <a:fld id="{E0C6C2A5-7F3D-4DD2-8015-B3805DF5E4ED}" type="slidenum">
              <a:rPr lang="en-US" sz="1500"/>
              <a:t>9</a:t>
            </a:fld>
            <a:endParaRPr lang="en-US" sz="1800"/>
          </a:p>
        </p:txBody>
      </p:sp>
      <p:sp>
        <p:nvSpPr>
          <p:cNvPr id="61443" name="Google Shape;794;p73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00800" tIns="50400" rIns="100800" bIns="50400" anchor="t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panose="020B0604020202020204" pitchFamily="34" charset="0"/>
              <a:buNone/>
            </a:pPr>
            <a:r>
              <a:rPr lang="vi-VN" sz="1800" b="1" err="1">
                <a:latin typeface="Arial" panose="020B0604020202020204"/>
                <a:cs typeface="Arial" panose="020B0604020202020204"/>
              </a:rPr>
              <a:t>Facultatea</a:t>
            </a:r>
            <a:r>
              <a:rPr lang="vi-VN" sz="1800" b="1">
                <a:latin typeface="Arial" panose="020B0604020202020204"/>
                <a:cs typeface="Arial" panose="020B0604020202020204"/>
              </a:rPr>
              <a:t> de </a:t>
            </a:r>
            <a:r>
              <a:rPr lang="vi-VN" sz="1800" b="1" err="1">
                <a:latin typeface="Arial" panose="020B0604020202020204"/>
                <a:cs typeface="Arial" panose="020B0604020202020204"/>
              </a:rPr>
              <a:t>Matematică</a:t>
            </a:r>
            <a:r>
              <a:rPr lang="vi-VN" sz="1800" b="1">
                <a:latin typeface="Arial" panose="020B0604020202020204"/>
                <a:cs typeface="Arial" panose="020B0604020202020204"/>
              </a:rPr>
              <a:t> </a:t>
            </a:r>
            <a:r>
              <a:rPr lang="vi-VN" sz="1800" b="1" err="1">
                <a:latin typeface="Arial" panose="020B0604020202020204"/>
                <a:cs typeface="Arial" panose="020B0604020202020204"/>
              </a:rPr>
              <a:t>și</a:t>
            </a:r>
            <a:r>
              <a:rPr lang="vi-VN" sz="1800" b="1">
                <a:latin typeface="Arial" panose="020B0604020202020204"/>
                <a:cs typeface="Arial" panose="020B0604020202020204"/>
              </a:rPr>
              <a:t> </a:t>
            </a:r>
            <a:r>
              <a:rPr lang="vi-VN" sz="1800" b="1" err="1">
                <a:latin typeface="Arial" panose="020B0604020202020204"/>
                <a:cs typeface="Arial" panose="020B0604020202020204"/>
              </a:rPr>
              <a:t>Informatică</a:t>
            </a:r>
            <a:r>
              <a:rPr lang="en-US" sz="1800" b="1">
                <a:latin typeface="Arial" panose="020B0604020202020204"/>
                <a:cs typeface="Arial" panose="020B0604020202020204"/>
              </a:rPr>
              <a:t> </a:t>
            </a:r>
            <a:r>
              <a:rPr lang="en-US" sz="1800" b="1" err="1">
                <a:latin typeface="Arial" panose="020B0604020202020204"/>
                <a:cs typeface="Arial" panose="020B0604020202020204"/>
              </a:rPr>
              <a:t>Universitatea</a:t>
            </a:r>
            <a:r>
              <a:rPr lang="en-US" sz="1800" b="1">
                <a:latin typeface="Arial" panose="020B0604020202020204"/>
                <a:cs typeface="Arial" panose="020B0604020202020204"/>
              </a:rPr>
              <a:t> din </a:t>
            </a:r>
            <a:r>
              <a:rPr lang="en-US" sz="1800" b="1" err="1">
                <a:latin typeface="Arial" panose="020B0604020202020204"/>
                <a:cs typeface="Arial" panose="020B0604020202020204"/>
              </a:rPr>
              <a:t>București</a:t>
            </a:r>
            <a:endParaRPr lang="en-US" sz="1800" err="1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61444" name="Google Shape;795;p73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45" name="Google Shape;796;p73"/>
          <p:cNvSpPr txBox="1">
            <a:spLocks noChangeArrowheads="1"/>
          </p:cNvSpPr>
          <p:nvPr/>
        </p:nvSpPr>
        <p:spPr bwMode="auto">
          <a:xfrm>
            <a:off x="274638" y="1254125"/>
            <a:ext cx="9634537" cy="56197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lIns="91425" tIns="91425" rIns="91425" bIns="91425" anchor="t"/>
          <a:lstStyle/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400" b="1" i="1" err="1">
                <a:solidFill>
                  <a:srgbClr val="0000FF"/>
                </a:solidFill>
                <a:latin typeface="Arial" panose="020B0604020202020204"/>
                <a:cs typeface="Times New Roman" panose="02020603050405020304"/>
              </a:rPr>
              <a:t>Destructori</a:t>
            </a:r>
            <a:r>
              <a:rPr lang="en-US" sz="2400" b="1" i="1">
                <a:solidFill>
                  <a:srgbClr val="0000FF"/>
                </a:solidFill>
                <a:latin typeface="Arial" panose="020B0604020202020204"/>
                <a:cs typeface="Times New Roman" panose="02020603050405020304"/>
              </a:rPr>
              <a:t> </a:t>
            </a:r>
            <a:r>
              <a:rPr lang="en-US" sz="2400" b="1" i="1" err="1">
                <a:solidFill>
                  <a:srgbClr val="0000FF"/>
                </a:solidFill>
                <a:latin typeface="Arial" panose="020B0604020202020204"/>
                <a:cs typeface="Times New Roman" panose="02020603050405020304"/>
              </a:rPr>
              <a:t>și</a:t>
            </a:r>
            <a:r>
              <a:rPr lang="en-US" sz="2400" b="1" i="1">
                <a:solidFill>
                  <a:srgbClr val="0000FF"/>
                </a:solidFill>
                <a:latin typeface="Arial" panose="020B0604020202020204"/>
                <a:cs typeface="Times New Roman" panose="02020603050405020304"/>
              </a:rPr>
              <a:t> </a:t>
            </a:r>
            <a:r>
              <a:rPr lang="en-US" sz="2400" b="1" i="1" err="1">
                <a:solidFill>
                  <a:srgbClr val="0000FF"/>
                </a:solidFill>
                <a:latin typeface="Arial" panose="020B0604020202020204"/>
                <a:cs typeface="Times New Roman" panose="02020603050405020304"/>
              </a:rPr>
              <a:t>virtualizare</a:t>
            </a:r>
            <a:endParaRPr lang="en-US" sz="2400" b="1" i="1">
              <a:solidFill>
                <a:srgbClr val="0000FF"/>
              </a:solidFill>
              <a:latin typeface="Arial" panose="020B0604020202020204"/>
              <a:cs typeface="Times New Roman" panose="02020603050405020304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endParaRPr lang="en-US" sz="2000" b="1">
              <a:solidFill>
                <a:srgbClr val="800000"/>
              </a:solidFill>
              <a:latin typeface="Times New Roman" panose="02020603050405020304" pitchFamily="18" charset="0"/>
            </a:endParaRPr>
          </a:p>
          <a:p>
            <a:pPr>
              <a:buClr>
                <a:srgbClr val="000000"/>
              </a:buClr>
            </a:pP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Arial" panose="020B0604020202020204"/>
              </a:rPr>
              <a:t>class</a:t>
            </a:r>
            <a:r>
              <a:rPr lang="en-US" sz="2000" b="1">
                <a:latin typeface="Times New Roman" panose="02020603050405020304"/>
                <a:cs typeface="Arial" panose="020B0604020202020204"/>
              </a:rPr>
              <a:t> </a:t>
            </a:r>
            <a:r>
              <a:rPr lang="en-US" sz="2000">
                <a:latin typeface="Times New Roman" panose="02020603050405020304"/>
                <a:cs typeface="Arial" panose="020B0604020202020204"/>
              </a:rPr>
              <a:t>Base1</a:t>
            </a:r>
            <a:r>
              <a:rPr lang="en-US" sz="2000" b="1">
                <a:latin typeface="Times New Roman" panose="02020603050405020304"/>
                <a:cs typeface="Arial" panose="020B0604020202020204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anose="02020603050405020304"/>
                <a:cs typeface="Arial" panose="020B0604020202020204"/>
              </a:rPr>
              <a:t>{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Arial" panose="020B0604020202020204"/>
              </a:rPr>
              <a:t>public</a:t>
            </a:r>
            <a:r>
              <a:rPr lang="en-US" sz="2000" b="1">
                <a:solidFill>
                  <a:srgbClr val="800080"/>
                </a:solidFill>
                <a:latin typeface="Times New Roman" panose="02020603050405020304"/>
                <a:cs typeface="Arial" panose="020B0604020202020204"/>
              </a:rPr>
              <a:t>:</a:t>
            </a:r>
            <a:r>
              <a:rPr lang="en-US" sz="2000" b="1">
                <a:latin typeface="Times New Roman" panose="02020603050405020304"/>
                <a:cs typeface="Arial" panose="020B0604020202020204"/>
              </a:rPr>
              <a:t>  </a:t>
            </a:r>
            <a:r>
              <a:rPr lang="en-US" sz="2000" b="1">
                <a:solidFill>
                  <a:srgbClr val="808030"/>
                </a:solidFill>
                <a:latin typeface="Times New Roman" panose="02020603050405020304"/>
                <a:cs typeface="Arial" panose="020B0604020202020204"/>
              </a:rPr>
              <a:t>~</a:t>
            </a:r>
            <a:r>
              <a:rPr lang="en-US" sz="2000">
                <a:latin typeface="Times New Roman" panose="02020603050405020304"/>
                <a:cs typeface="Arial" panose="020B0604020202020204"/>
              </a:rPr>
              <a:t>Base1</a:t>
            </a:r>
            <a:r>
              <a:rPr lang="en-US" sz="2000">
                <a:solidFill>
                  <a:srgbClr val="808030"/>
                </a:solidFill>
                <a:latin typeface="Times New Roman" panose="02020603050405020304"/>
                <a:cs typeface="Arial" panose="020B0604020202020204"/>
              </a:rPr>
              <a:t>()</a:t>
            </a:r>
            <a:r>
              <a:rPr lang="en-US" sz="2000">
                <a:latin typeface="Times New Roman" panose="02020603050405020304"/>
                <a:cs typeface="Arial" panose="020B0604020202020204"/>
              </a:rPr>
              <a:t> </a:t>
            </a:r>
            <a:r>
              <a:rPr lang="en-US" sz="2000">
                <a:solidFill>
                  <a:srgbClr val="800080"/>
                </a:solidFill>
                <a:latin typeface="Times New Roman" panose="02020603050405020304"/>
                <a:cs typeface="Arial" panose="020B0604020202020204"/>
              </a:rPr>
              <a:t>{</a:t>
            </a:r>
            <a:r>
              <a:rPr lang="en-US" sz="2000">
                <a:latin typeface="Times New Roman" panose="02020603050405020304"/>
                <a:cs typeface="Arial" panose="020B0604020202020204"/>
              </a:rPr>
              <a:t> </a:t>
            </a:r>
            <a:r>
              <a:rPr lang="en-US" sz="2000" err="1">
                <a:solidFill>
                  <a:srgbClr val="603000"/>
                </a:solidFill>
                <a:latin typeface="Times New Roman" panose="02020603050405020304"/>
                <a:cs typeface="Arial" panose="020B0604020202020204"/>
              </a:rPr>
              <a:t>cout</a:t>
            </a:r>
            <a:r>
              <a:rPr lang="en-US" sz="2000">
                <a:latin typeface="Times New Roman" panose="02020603050405020304"/>
                <a:cs typeface="Arial" panose="020B0604020202020204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anose="02020603050405020304"/>
                <a:cs typeface="Arial" panose="020B0604020202020204"/>
              </a:rPr>
              <a:t>&lt;&lt;</a:t>
            </a:r>
            <a:r>
              <a:rPr lang="en-US" sz="2000">
                <a:latin typeface="Times New Roman" panose="02020603050405020304"/>
                <a:cs typeface="Arial" panose="020B0604020202020204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anose="02020603050405020304"/>
                <a:cs typeface="Arial" panose="020B0604020202020204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anose="02020603050405020304"/>
                <a:cs typeface="Arial" panose="020B0604020202020204"/>
              </a:rPr>
              <a:t>~Base1()</a:t>
            </a:r>
            <a:r>
              <a:rPr lang="en-US" sz="2000">
                <a:solidFill>
                  <a:srgbClr val="0F69FF"/>
                </a:solidFill>
                <a:latin typeface="Times New Roman" panose="02020603050405020304"/>
                <a:cs typeface="Arial" panose="020B0604020202020204"/>
              </a:rPr>
              <a:t>\n</a:t>
            </a:r>
            <a:r>
              <a:rPr lang="en-US" sz="2000">
                <a:solidFill>
                  <a:srgbClr val="800000"/>
                </a:solidFill>
                <a:latin typeface="Times New Roman" panose="02020603050405020304"/>
                <a:cs typeface="Arial" panose="020B0604020202020204"/>
              </a:rPr>
              <a:t>"</a:t>
            </a:r>
            <a:r>
              <a:rPr lang="en-US" sz="2000">
                <a:solidFill>
                  <a:srgbClr val="800080"/>
                </a:solidFill>
                <a:latin typeface="Times New Roman" panose="02020603050405020304"/>
                <a:cs typeface="Arial" panose="020B0604020202020204"/>
              </a:rPr>
              <a:t>;</a:t>
            </a:r>
            <a:r>
              <a:rPr lang="en-US" sz="2000">
                <a:latin typeface="Times New Roman" panose="02020603050405020304"/>
                <a:cs typeface="Arial" panose="020B0604020202020204"/>
              </a:rPr>
              <a:t> </a:t>
            </a:r>
            <a:r>
              <a:rPr lang="en-US" sz="2000">
                <a:solidFill>
                  <a:srgbClr val="800080"/>
                </a:solidFill>
                <a:latin typeface="Times New Roman" panose="02020603050405020304"/>
                <a:cs typeface="Arial" panose="020B0604020202020204"/>
              </a:rPr>
              <a:t>}</a:t>
            </a:r>
            <a:r>
              <a:rPr lang="en-US" sz="2000" b="1">
                <a:latin typeface="Times New Roman" panose="02020603050405020304"/>
                <a:cs typeface="Arial" panose="020B0604020202020204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anose="02020603050405020304"/>
                <a:cs typeface="Arial" panose="020B0604020202020204"/>
              </a:rPr>
              <a:t>};</a:t>
            </a:r>
            <a:endParaRPr lang="en-US" sz="2000" b="1">
              <a:latin typeface="Times New Roman" panose="02020603050405020304"/>
              <a:cs typeface="Arial" panose="020B0604020202020204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endParaRPr lang="en-US" sz="2000">
              <a:latin typeface="Times New Roman" panose="02020603050405020304" pitchFamily="18" charset="0"/>
            </a:endParaRPr>
          </a:p>
          <a:p>
            <a:pPr>
              <a:buClr>
                <a:srgbClr val="000000"/>
              </a:buClr>
            </a:pP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Arial" panose="020B0604020202020204"/>
              </a:rPr>
              <a:t>class</a:t>
            </a:r>
            <a:r>
              <a:rPr lang="en-US" sz="2000" b="1">
                <a:latin typeface="Times New Roman" panose="02020603050405020304"/>
                <a:cs typeface="Arial" panose="020B0604020202020204"/>
              </a:rPr>
              <a:t> </a:t>
            </a:r>
            <a:r>
              <a:rPr lang="en-US" sz="2000">
                <a:latin typeface="Times New Roman" panose="02020603050405020304"/>
                <a:cs typeface="Arial" panose="020B0604020202020204"/>
              </a:rPr>
              <a:t>Derived1</a:t>
            </a:r>
            <a:r>
              <a:rPr lang="en-US" sz="2000" b="1">
                <a:latin typeface="Times New Roman" panose="02020603050405020304"/>
                <a:cs typeface="Arial" panose="020B0604020202020204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anose="02020603050405020304"/>
                <a:cs typeface="Arial" panose="020B0604020202020204"/>
              </a:rPr>
              <a:t>:</a:t>
            </a:r>
            <a:r>
              <a:rPr lang="en-US" sz="2000" b="1">
                <a:latin typeface="Times New Roman" panose="02020603050405020304"/>
                <a:cs typeface="Arial" panose="020B0604020202020204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Arial" panose="020B0604020202020204"/>
              </a:rPr>
              <a:t>public</a:t>
            </a:r>
            <a:r>
              <a:rPr lang="en-US" sz="2000" b="1">
                <a:latin typeface="Times New Roman" panose="02020603050405020304"/>
                <a:cs typeface="Arial" panose="020B0604020202020204"/>
              </a:rPr>
              <a:t> </a:t>
            </a:r>
            <a:r>
              <a:rPr lang="en-US" sz="2000">
                <a:latin typeface="Times New Roman" panose="02020603050405020304"/>
                <a:cs typeface="Arial" panose="020B0604020202020204"/>
              </a:rPr>
              <a:t>Base1</a:t>
            </a:r>
            <a:r>
              <a:rPr lang="en-US" sz="2000" b="1">
                <a:latin typeface="Times New Roman" panose="02020603050405020304"/>
                <a:cs typeface="Arial" panose="020B0604020202020204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anose="02020603050405020304"/>
                <a:cs typeface="Arial" panose="020B0604020202020204"/>
              </a:rPr>
              <a:t>{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Arial" panose="020B0604020202020204"/>
              </a:rPr>
              <a:t>public</a:t>
            </a:r>
            <a:r>
              <a:rPr lang="en-US" sz="2000" b="1">
                <a:solidFill>
                  <a:srgbClr val="800080"/>
                </a:solidFill>
                <a:latin typeface="Times New Roman" panose="02020603050405020304"/>
                <a:cs typeface="Arial" panose="020B0604020202020204"/>
              </a:rPr>
              <a:t>:</a:t>
            </a:r>
            <a:r>
              <a:rPr lang="en-US" sz="2000" b="1">
                <a:latin typeface="Times New Roman" panose="02020603050405020304"/>
                <a:cs typeface="Arial" panose="020B0604020202020204"/>
              </a:rPr>
              <a:t>  </a:t>
            </a:r>
            <a:r>
              <a:rPr lang="en-US" sz="2000">
                <a:solidFill>
                  <a:srgbClr val="808030"/>
                </a:solidFill>
                <a:latin typeface="Times New Roman" panose="02020603050405020304"/>
                <a:cs typeface="Arial" panose="020B0604020202020204"/>
              </a:rPr>
              <a:t>~</a:t>
            </a:r>
            <a:r>
              <a:rPr lang="en-US" sz="2000">
                <a:latin typeface="Times New Roman" panose="02020603050405020304"/>
                <a:cs typeface="Arial" panose="020B0604020202020204"/>
              </a:rPr>
              <a:t>Derived1</a:t>
            </a:r>
            <a:r>
              <a:rPr lang="en-US" sz="2000">
                <a:solidFill>
                  <a:srgbClr val="808030"/>
                </a:solidFill>
                <a:latin typeface="Times New Roman" panose="02020603050405020304"/>
                <a:cs typeface="Arial" panose="020B0604020202020204"/>
              </a:rPr>
              <a:t>()</a:t>
            </a:r>
            <a:r>
              <a:rPr lang="en-US" sz="2000">
                <a:latin typeface="Times New Roman" panose="02020603050405020304"/>
                <a:cs typeface="Arial" panose="020B0604020202020204"/>
              </a:rPr>
              <a:t> </a:t>
            </a:r>
            <a:r>
              <a:rPr lang="en-US" sz="2000">
                <a:solidFill>
                  <a:srgbClr val="800080"/>
                </a:solidFill>
                <a:latin typeface="Times New Roman" panose="02020603050405020304"/>
                <a:cs typeface="Arial" panose="020B0604020202020204"/>
              </a:rPr>
              <a:t>{</a:t>
            </a:r>
            <a:r>
              <a:rPr lang="en-US" sz="2000">
                <a:latin typeface="Times New Roman" panose="02020603050405020304"/>
                <a:cs typeface="Arial" panose="020B0604020202020204"/>
              </a:rPr>
              <a:t> </a:t>
            </a:r>
            <a:r>
              <a:rPr lang="en-US" sz="2000" err="1">
                <a:solidFill>
                  <a:srgbClr val="603000"/>
                </a:solidFill>
                <a:latin typeface="Times New Roman" panose="02020603050405020304"/>
                <a:cs typeface="Arial" panose="020B0604020202020204"/>
              </a:rPr>
              <a:t>cout</a:t>
            </a:r>
            <a:r>
              <a:rPr lang="en-US" sz="2000">
                <a:latin typeface="Times New Roman" panose="02020603050405020304"/>
                <a:cs typeface="Arial" panose="020B0604020202020204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anose="02020603050405020304"/>
                <a:cs typeface="Arial" panose="020B0604020202020204"/>
              </a:rPr>
              <a:t>&lt;&lt;</a:t>
            </a:r>
            <a:r>
              <a:rPr lang="en-US" sz="2000">
                <a:latin typeface="Times New Roman" panose="02020603050405020304"/>
                <a:cs typeface="Arial" panose="020B0604020202020204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anose="02020603050405020304"/>
                <a:cs typeface="Arial" panose="020B0604020202020204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anose="02020603050405020304"/>
                <a:cs typeface="Arial" panose="020B0604020202020204"/>
              </a:rPr>
              <a:t>~Derived1()</a:t>
            </a:r>
            <a:r>
              <a:rPr lang="en-US" sz="2000">
                <a:solidFill>
                  <a:srgbClr val="0F69FF"/>
                </a:solidFill>
                <a:latin typeface="Times New Roman" panose="02020603050405020304"/>
                <a:cs typeface="Arial" panose="020B0604020202020204"/>
              </a:rPr>
              <a:t>\n</a:t>
            </a:r>
            <a:r>
              <a:rPr lang="en-US" sz="2000">
                <a:solidFill>
                  <a:srgbClr val="800000"/>
                </a:solidFill>
                <a:latin typeface="Times New Roman" panose="02020603050405020304"/>
                <a:cs typeface="Arial" panose="020B0604020202020204"/>
              </a:rPr>
              <a:t>"</a:t>
            </a:r>
            <a:r>
              <a:rPr lang="en-US" sz="2000">
                <a:solidFill>
                  <a:srgbClr val="800080"/>
                </a:solidFill>
                <a:latin typeface="Times New Roman" panose="02020603050405020304"/>
                <a:cs typeface="Arial" panose="020B0604020202020204"/>
              </a:rPr>
              <a:t>;</a:t>
            </a:r>
            <a:r>
              <a:rPr lang="en-US" sz="2000">
                <a:latin typeface="Times New Roman" panose="02020603050405020304"/>
                <a:cs typeface="Arial" panose="020B0604020202020204"/>
              </a:rPr>
              <a:t> </a:t>
            </a:r>
            <a:r>
              <a:rPr lang="en-US" sz="2000">
                <a:solidFill>
                  <a:srgbClr val="800080"/>
                </a:solidFill>
                <a:latin typeface="Times New Roman" panose="02020603050405020304"/>
                <a:cs typeface="Arial" panose="020B0604020202020204"/>
              </a:rPr>
              <a:t>}</a:t>
            </a:r>
            <a:r>
              <a:rPr lang="en-US" sz="2000" b="1">
                <a:latin typeface="Times New Roman" panose="02020603050405020304"/>
                <a:cs typeface="Arial" panose="020B0604020202020204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anose="02020603050405020304"/>
                <a:cs typeface="Arial" panose="020B0604020202020204"/>
              </a:rPr>
              <a:t>};</a:t>
            </a:r>
            <a:endParaRPr lang="en-US" sz="2000" b="1">
              <a:latin typeface="Times New Roman" panose="02020603050405020304"/>
              <a:cs typeface="Arial" panose="020B0604020202020204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endParaRPr lang="en-US" sz="2000">
              <a:latin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Arial" panose="020B0604020202020204"/>
              </a:rPr>
              <a:t>class</a:t>
            </a:r>
            <a:r>
              <a:rPr lang="en-US" sz="2000" b="1">
                <a:latin typeface="Times New Roman" panose="02020603050405020304"/>
                <a:cs typeface="Arial" panose="020B0604020202020204"/>
              </a:rPr>
              <a:t> </a:t>
            </a:r>
            <a:r>
              <a:rPr lang="en-US" sz="2000">
                <a:latin typeface="Times New Roman" panose="02020603050405020304"/>
                <a:cs typeface="Arial" panose="020B0604020202020204"/>
              </a:rPr>
              <a:t>Base2 </a:t>
            </a:r>
            <a:r>
              <a:rPr lang="en-US" sz="2000" b="1">
                <a:solidFill>
                  <a:srgbClr val="800080"/>
                </a:solidFill>
                <a:latin typeface="Times New Roman" panose="02020603050405020304"/>
                <a:cs typeface="Arial" panose="020B0604020202020204"/>
              </a:rPr>
              <a:t>{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Arial" panose="020B0604020202020204"/>
              </a:rPr>
              <a:t>public</a:t>
            </a:r>
            <a:r>
              <a:rPr lang="en-US" sz="2000" b="1">
                <a:solidFill>
                  <a:srgbClr val="800080"/>
                </a:solidFill>
                <a:latin typeface="Times New Roman" panose="02020603050405020304"/>
                <a:cs typeface="Arial" panose="020B0604020202020204"/>
              </a:rPr>
              <a:t>:</a:t>
            </a:r>
            <a:endParaRPr lang="en-US" sz="2000" b="1">
              <a:latin typeface="Times New Roman" panose="02020603050405020304"/>
              <a:cs typeface="Arial" panose="020B0604020202020204"/>
            </a:endParaRPr>
          </a:p>
          <a:p>
            <a:pPr>
              <a:buClr>
                <a:srgbClr val="000000"/>
              </a:buClr>
            </a:pPr>
            <a:r>
              <a:rPr lang="pt-BR" sz="2000">
                <a:latin typeface="Times New Roman" panose="02020603050405020304"/>
                <a:cs typeface="Arial" panose="020B0604020202020204"/>
              </a:rPr>
              <a:t>  </a:t>
            </a:r>
            <a:r>
              <a:rPr lang="pt-BR" sz="2000" b="1">
                <a:solidFill>
                  <a:srgbClr val="800000"/>
                </a:solidFill>
                <a:latin typeface="Times New Roman" panose="02020603050405020304"/>
                <a:cs typeface="Arial" panose="020B0604020202020204"/>
              </a:rPr>
              <a:t>virtual</a:t>
            </a:r>
            <a:r>
              <a:rPr lang="pt-BR" sz="2000" b="1">
                <a:latin typeface="Times New Roman" panose="02020603050405020304"/>
                <a:cs typeface="Arial" panose="020B0604020202020204"/>
              </a:rPr>
              <a:t> </a:t>
            </a:r>
            <a:r>
              <a:rPr lang="pt-BR" sz="2000" b="1">
                <a:solidFill>
                  <a:srgbClr val="808030"/>
                </a:solidFill>
                <a:latin typeface="Times New Roman" panose="02020603050405020304"/>
                <a:cs typeface="Arial" panose="020B0604020202020204"/>
              </a:rPr>
              <a:t>~</a:t>
            </a:r>
            <a:r>
              <a:rPr lang="pt-BR" sz="2000">
                <a:latin typeface="Times New Roman" panose="02020603050405020304"/>
                <a:cs typeface="Arial" panose="020B0604020202020204"/>
              </a:rPr>
              <a:t>Base2</a:t>
            </a:r>
            <a:r>
              <a:rPr lang="pt-BR" sz="2000" b="1">
                <a:solidFill>
                  <a:srgbClr val="808030"/>
                </a:solidFill>
                <a:latin typeface="Times New Roman" panose="02020603050405020304"/>
                <a:cs typeface="Arial" panose="020B0604020202020204"/>
              </a:rPr>
              <a:t>()</a:t>
            </a:r>
            <a:r>
              <a:rPr lang="pt-BR" sz="2000" b="1">
                <a:latin typeface="Times New Roman" panose="02020603050405020304"/>
                <a:cs typeface="Arial" panose="020B0604020202020204"/>
              </a:rPr>
              <a:t> </a:t>
            </a:r>
            <a:r>
              <a:rPr lang="pt-BR" sz="2000" b="1">
                <a:solidFill>
                  <a:srgbClr val="800080"/>
                </a:solidFill>
                <a:latin typeface="Times New Roman" panose="02020603050405020304"/>
                <a:cs typeface="Arial" panose="020B0604020202020204"/>
              </a:rPr>
              <a:t>{</a:t>
            </a:r>
            <a:r>
              <a:rPr lang="pt-BR" sz="2000" b="1">
                <a:latin typeface="Times New Roman" panose="02020603050405020304"/>
                <a:cs typeface="Arial" panose="020B0604020202020204"/>
              </a:rPr>
              <a:t> </a:t>
            </a:r>
            <a:r>
              <a:rPr lang="pt-BR" sz="2000" err="1">
                <a:solidFill>
                  <a:srgbClr val="603000"/>
                </a:solidFill>
                <a:latin typeface="Times New Roman" panose="02020603050405020304"/>
                <a:cs typeface="Arial" panose="020B0604020202020204"/>
              </a:rPr>
              <a:t>cout</a:t>
            </a:r>
            <a:r>
              <a:rPr lang="pt-BR" sz="2000">
                <a:latin typeface="Times New Roman" panose="02020603050405020304"/>
                <a:cs typeface="Arial" panose="020B0604020202020204"/>
              </a:rPr>
              <a:t> </a:t>
            </a:r>
            <a:r>
              <a:rPr lang="pt-BR" sz="2000">
                <a:solidFill>
                  <a:srgbClr val="808030"/>
                </a:solidFill>
                <a:latin typeface="Times New Roman" panose="02020603050405020304"/>
                <a:cs typeface="Arial" panose="020B0604020202020204"/>
              </a:rPr>
              <a:t>&lt;&lt;</a:t>
            </a:r>
            <a:r>
              <a:rPr lang="pt-BR" sz="2000">
                <a:latin typeface="Times New Roman" panose="02020603050405020304"/>
                <a:cs typeface="Arial" panose="020B0604020202020204"/>
              </a:rPr>
              <a:t> </a:t>
            </a:r>
            <a:r>
              <a:rPr lang="pt-BR" sz="2000">
                <a:solidFill>
                  <a:srgbClr val="800000"/>
                </a:solidFill>
                <a:latin typeface="Times New Roman" panose="02020603050405020304"/>
                <a:cs typeface="Arial" panose="020B0604020202020204"/>
              </a:rPr>
              <a:t>"</a:t>
            </a:r>
            <a:r>
              <a:rPr lang="pt-BR" sz="2000">
                <a:solidFill>
                  <a:srgbClr val="0000E6"/>
                </a:solidFill>
                <a:latin typeface="Times New Roman" panose="02020603050405020304"/>
                <a:cs typeface="Arial" panose="020B0604020202020204"/>
              </a:rPr>
              <a:t>~Base2()</a:t>
            </a:r>
            <a:r>
              <a:rPr lang="pt-BR" sz="2000">
                <a:solidFill>
                  <a:srgbClr val="0F69FF"/>
                </a:solidFill>
                <a:latin typeface="Times New Roman" panose="02020603050405020304"/>
                <a:cs typeface="Arial" panose="020B0604020202020204"/>
              </a:rPr>
              <a:t>\n</a:t>
            </a:r>
            <a:r>
              <a:rPr lang="pt-BR" sz="2000">
                <a:solidFill>
                  <a:srgbClr val="800000"/>
                </a:solidFill>
                <a:latin typeface="Times New Roman" panose="02020603050405020304"/>
                <a:cs typeface="Arial" panose="020B0604020202020204"/>
              </a:rPr>
              <a:t>"</a:t>
            </a:r>
            <a:r>
              <a:rPr lang="pt-BR" sz="2000">
                <a:solidFill>
                  <a:srgbClr val="800080"/>
                </a:solidFill>
                <a:latin typeface="Times New Roman" panose="02020603050405020304"/>
                <a:cs typeface="Arial" panose="020B0604020202020204"/>
              </a:rPr>
              <a:t>;</a:t>
            </a:r>
            <a:r>
              <a:rPr lang="pt-BR" sz="2000" b="1">
                <a:latin typeface="Times New Roman" panose="02020603050405020304"/>
                <a:cs typeface="Arial" panose="020B0604020202020204"/>
              </a:rPr>
              <a:t> </a:t>
            </a:r>
            <a:r>
              <a:rPr lang="pt-BR" sz="2000" b="1">
                <a:solidFill>
                  <a:srgbClr val="800080"/>
                </a:solidFill>
                <a:latin typeface="Times New Roman" panose="02020603050405020304"/>
                <a:cs typeface="Arial" panose="020B0604020202020204"/>
              </a:rPr>
              <a:t>}</a:t>
            </a:r>
            <a:endParaRPr lang="pt-BR" sz="2000" b="1">
              <a:latin typeface="Times New Roman" panose="02020603050405020304"/>
              <a:cs typeface="Arial" panose="020B0604020202020204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000">
                <a:solidFill>
                  <a:srgbClr val="800080"/>
                </a:solidFill>
                <a:latin typeface="Times New Roman" panose="02020603050405020304"/>
                <a:cs typeface="Arial" panose="020B0604020202020204"/>
              </a:rPr>
              <a:t>};</a:t>
            </a:r>
            <a:endParaRPr lang="en-US" sz="2000">
              <a:latin typeface="Times New Roman" panose="02020603050405020304"/>
              <a:cs typeface="Arial" panose="020B0604020202020204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endParaRPr lang="en-US" sz="2000">
              <a:latin typeface="Times New Roman" panose="02020603050405020304" pitchFamily="18" charset="0"/>
            </a:endParaRPr>
          </a:p>
          <a:p>
            <a:pPr>
              <a:buClr>
                <a:srgbClr val="000000"/>
              </a:buClr>
            </a:pP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Arial" panose="020B0604020202020204"/>
              </a:rPr>
              <a:t>class</a:t>
            </a:r>
            <a:r>
              <a:rPr lang="en-US" sz="2000" b="1">
                <a:latin typeface="Times New Roman" panose="02020603050405020304"/>
                <a:cs typeface="Arial" panose="020B0604020202020204"/>
              </a:rPr>
              <a:t> </a:t>
            </a:r>
            <a:r>
              <a:rPr lang="en-US" sz="2000">
                <a:latin typeface="Times New Roman" panose="02020603050405020304"/>
                <a:cs typeface="Arial" panose="020B0604020202020204"/>
              </a:rPr>
              <a:t>Derived2</a:t>
            </a:r>
            <a:r>
              <a:rPr lang="en-US" sz="2000" b="1">
                <a:latin typeface="Times New Roman" panose="02020603050405020304"/>
                <a:cs typeface="Arial" panose="020B0604020202020204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anose="02020603050405020304"/>
                <a:cs typeface="Arial" panose="020B0604020202020204"/>
              </a:rPr>
              <a:t>:</a:t>
            </a:r>
            <a:r>
              <a:rPr lang="en-US" sz="2000" b="1">
                <a:latin typeface="Times New Roman" panose="02020603050405020304"/>
                <a:cs typeface="Arial" panose="020B0604020202020204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Arial" panose="020B0604020202020204"/>
              </a:rPr>
              <a:t>public</a:t>
            </a:r>
            <a:r>
              <a:rPr lang="en-US" sz="2000" b="1">
                <a:latin typeface="Times New Roman" panose="02020603050405020304"/>
                <a:cs typeface="Arial" panose="020B0604020202020204"/>
              </a:rPr>
              <a:t> </a:t>
            </a:r>
            <a:r>
              <a:rPr lang="en-US" sz="2000">
                <a:latin typeface="Times New Roman" panose="02020603050405020304"/>
                <a:cs typeface="Arial" panose="020B0604020202020204"/>
              </a:rPr>
              <a:t>Base2</a:t>
            </a:r>
            <a:r>
              <a:rPr lang="en-US" sz="2000" b="1">
                <a:latin typeface="Times New Roman" panose="02020603050405020304"/>
                <a:cs typeface="Arial" panose="020B0604020202020204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anose="02020603050405020304"/>
                <a:cs typeface="Arial" panose="020B0604020202020204"/>
              </a:rPr>
              <a:t>{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Arial" panose="020B0604020202020204"/>
              </a:rPr>
              <a:t>public</a:t>
            </a:r>
            <a:r>
              <a:rPr lang="en-US" sz="2000" b="1">
                <a:solidFill>
                  <a:srgbClr val="800080"/>
                </a:solidFill>
                <a:latin typeface="Times New Roman" panose="02020603050405020304"/>
                <a:cs typeface="Arial" panose="020B0604020202020204"/>
              </a:rPr>
              <a:t>:</a:t>
            </a:r>
            <a:r>
              <a:rPr lang="en-US" sz="2000" b="1">
                <a:latin typeface="Times New Roman" panose="02020603050405020304"/>
                <a:cs typeface="Arial" panose="020B0604020202020204"/>
              </a:rPr>
              <a:t>  </a:t>
            </a:r>
            <a:r>
              <a:rPr lang="en-US" sz="2000">
                <a:solidFill>
                  <a:srgbClr val="808030"/>
                </a:solidFill>
                <a:latin typeface="Times New Roman" panose="02020603050405020304"/>
                <a:cs typeface="Arial" panose="020B0604020202020204"/>
              </a:rPr>
              <a:t>~</a:t>
            </a:r>
            <a:r>
              <a:rPr lang="en-US" sz="2000">
                <a:latin typeface="Times New Roman" panose="02020603050405020304"/>
                <a:cs typeface="Arial" panose="020B0604020202020204"/>
              </a:rPr>
              <a:t>Derived2</a:t>
            </a:r>
            <a:r>
              <a:rPr lang="en-US" sz="2000">
                <a:solidFill>
                  <a:srgbClr val="808030"/>
                </a:solidFill>
                <a:latin typeface="Times New Roman" panose="02020603050405020304"/>
                <a:cs typeface="Arial" panose="020B0604020202020204"/>
              </a:rPr>
              <a:t>()</a:t>
            </a:r>
            <a:r>
              <a:rPr lang="en-US" sz="2000">
                <a:latin typeface="Times New Roman" panose="02020603050405020304"/>
                <a:cs typeface="Arial" panose="020B0604020202020204"/>
              </a:rPr>
              <a:t> </a:t>
            </a:r>
            <a:r>
              <a:rPr lang="en-US" sz="2000">
                <a:solidFill>
                  <a:srgbClr val="800080"/>
                </a:solidFill>
                <a:latin typeface="Times New Roman" panose="02020603050405020304"/>
                <a:cs typeface="Arial" panose="020B0604020202020204"/>
              </a:rPr>
              <a:t>{</a:t>
            </a:r>
            <a:r>
              <a:rPr lang="en-US" sz="2000">
                <a:latin typeface="Times New Roman" panose="02020603050405020304"/>
                <a:cs typeface="Arial" panose="020B0604020202020204"/>
              </a:rPr>
              <a:t> </a:t>
            </a:r>
            <a:r>
              <a:rPr lang="en-US" sz="2000" err="1">
                <a:solidFill>
                  <a:srgbClr val="603000"/>
                </a:solidFill>
                <a:latin typeface="Times New Roman" panose="02020603050405020304"/>
                <a:cs typeface="Arial" panose="020B0604020202020204"/>
              </a:rPr>
              <a:t>cout</a:t>
            </a:r>
            <a:r>
              <a:rPr lang="en-US" sz="2000">
                <a:latin typeface="Times New Roman" panose="02020603050405020304"/>
                <a:cs typeface="Arial" panose="020B0604020202020204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anose="02020603050405020304"/>
                <a:cs typeface="Arial" panose="020B0604020202020204"/>
              </a:rPr>
              <a:t>&lt;&lt;</a:t>
            </a:r>
            <a:r>
              <a:rPr lang="en-US" sz="2000">
                <a:latin typeface="Times New Roman" panose="02020603050405020304"/>
                <a:cs typeface="Arial" panose="020B0604020202020204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anose="02020603050405020304"/>
                <a:cs typeface="Arial" panose="020B0604020202020204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anose="02020603050405020304"/>
                <a:cs typeface="Arial" panose="020B0604020202020204"/>
              </a:rPr>
              <a:t>~Derived2()</a:t>
            </a:r>
            <a:r>
              <a:rPr lang="en-US" sz="2000">
                <a:solidFill>
                  <a:srgbClr val="0F69FF"/>
                </a:solidFill>
                <a:latin typeface="Times New Roman" panose="02020603050405020304"/>
                <a:cs typeface="Arial" panose="020B0604020202020204"/>
              </a:rPr>
              <a:t>\n</a:t>
            </a:r>
            <a:r>
              <a:rPr lang="en-US" sz="2000">
                <a:solidFill>
                  <a:srgbClr val="800000"/>
                </a:solidFill>
                <a:latin typeface="Times New Roman" panose="02020603050405020304"/>
                <a:cs typeface="Arial" panose="020B0604020202020204"/>
              </a:rPr>
              <a:t>"</a:t>
            </a:r>
            <a:r>
              <a:rPr lang="en-US" sz="2000">
                <a:solidFill>
                  <a:srgbClr val="800080"/>
                </a:solidFill>
                <a:latin typeface="Times New Roman" panose="02020603050405020304"/>
                <a:cs typeface="Arial" panose="020B0604020202020204"/>
              </a:rPr>
              <a:t>;</a:t>
            </a:r>
            <a:r>
              <a:rPr lang="en-US" sz="2000">
                <a:latin typeface="Times New Roman" panose="02020603050405020304"/>
                <a:cs typeface="Arial" panose="020B0604020202020204"/>
              </a:rPr>
              <a:t> </a:t>
            </a:r>
            <a:r>
              <a:rPr lang="en-US" sz="2000">
                <a:solidFill>
                  <a:srgbClr val="800080"/>
                </a:solidFill>
                <a:latin typeface="Times New Roman" panose="02020603050405020304"/>
                <a:cs typeface="Arial" panose="020B0604020202020204"/>
              </a:rPr>
              <a:t>}</a:t>
            </a:r>
            <a:r>
              <a:rPr lang="en-US" sz="2000" b="1">
                <a:latin typeface="Times New Roman" panose="02020603050405020304"/>
                <a:cs typeface="Arial" panose="020B0604020202020204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anose="02020603050405020304"/>
                <a:cs typeface="Arial" panose="020B0604020202020204"/>
              </a:rPr>
              <a:t>};</a:t>
            </a:r>
            <a:endParaRPr lang="en-US" sz="2000" b="1">
              <a:latin typeface="Times New Roman" panose="02020603050405020304"/>
              <a:cs typeface="Arial" panose="020B0604020202020204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endParaRPr lang="en-US" sz="2000">
              <a:latin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Arial" panose="020B0604020202020204"/>
              </a:rPr>
              <a:t>int</a:t>
            </a:r>
            <a:r>
              <a:rPr lang="en-US" sz="2000" b="1">
                <a:latin typeface="Times New Roman" panose="02020603050405020304"/>
                <a:cs typeface="Arial" panose="020B0604020202020204"/>
              </a:rPr>
              <a:t> </a:t>
            </a:r>
            <a:r>
              <a:rPr lang="en-US" sz="2000">
                <a:solidFill>
                  <a:srgbClr val="400000"/>
                </a:solidFill>
                <a:latin typeface="Times New Roman" panose="02020603050405020304"/>
                <a:cs typeface="Arial" panose="020B0604020202020204"/>
              </a:rPr>
              <a:t>main</a:t>
            </a:r>
            <a:r>
              <a:rPr lang="en-US" sz="2000" b="1">
                <a:solidFill>
                  <a:srgbClr val="808030"/>
                </a:solidFill>
                <a:latin typeface="Times New Roman" panose="02020603050405020304"/>
                <a:cs typeface="Arial" panose="020B0604020202020204"/>
              </a:rPr>
              <a:t>()</a:t>
            </a:r>
            <a:r>
              <a:rPr lang="en-US" sz="2000" b="1">
                <a:latin typeface="Times New Roman" panose="02020603050405020304"/>
                <a:cs typeface="Arial" panose="020B0604020202020204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anose="02020603050405020304"/>
                <a:cs typeface="Arial" panose="020B0604020202020204"/>
              </a:rPr>
              <a:t>{</a:t>
            </a:r>
            <a:endParaRPr lang="en-US" sz="2000" b="1">
              <a:latin typeface="Times New Roman" panose="02020603050405020304"/>
              <a:cs typeface="Arial" panose="020B0604020202020204"/>
            </a:endParaRPr>
          </a:p>
          <a:p>
            <a:pPr>
              <a:buClr>
                <a:srgbClr val="000000"/>
              </a:buClr>
            </a:pPr>
            <a:r>
              <a:rPr lang="en-US" sz="2000">
                <a:latin typeface="Times New Roman" panose="02020603050405020304"/>
                <a:cs typeface="Arial" panose="020B0604020202020204"/>
              </a:rPr>
              <a:t>  Base1</a:t>
            </a:r>
            <a:r>
              <a:rPr lang="en-US" sz="2000">
                <a:solidFill>
                  <a:srgbClr val="808030"/>
                </a:solidFill>
                <a:latin typeface="Times New Roman" panose="02020603050405020304"/>
                <a:cs typeface="Arial" panose="020B0604020202020204"/>
              </a:rPr>
              <a:t>*</a:t>
            </a:r>
            <a:r>
              <a:rPr lang="en-US" sz="2000">
                <a:latin typeface="Times New Roman" panose="02020603050405020304"/>
                <a:cs typeface="Arial" panose="020B0604020202020204"/>
              </a:rPr>
              <a:t> bp </a:t>
            </a:r>
            <a:r>
              <a:rPr lang="en-US" sz="2000">
                <a:solidFill>
                  <a:srgbClr val="808030"/>
                </a:solidFill>
                <a:latin typeface="Times New Roman" panose="02020603050405020304"/>
                <a:cs typeface="Arial" panose="020B0604020202020204"/>
              </a:rPr>
              <a:t>=</a:t>
            </a:r>
            <a:r>
              <a:rPr lang="en-US" sz="2000">
                <a:latin typeface="Times New Roman" panose="02020603050405020304"/>
                <a:cs typeface="Arial" panose="020B0604020202020204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Arial" panose="020B0604020202020204"/>
              </a:rPr>
              <a:t>new</a:t>
            </a:r>
            <a:r>
              <a:rPr lang="en-US" sz="2000" b="1">
                <a:latin typeface="Times New Roman" panose="02020603050405020304"/>
                <a:cs typeface="Arial" panose="020B0604020202020204"/>
              </a:rPr>
              <a:t> </a:t>
            </a:r>
            <a:r>
              <a:rPr lang="en-US" sz="2000">
                <a:latin typeface="Times New Roman" panose="02020603050405020304"/>
                <a:cs typeface="Arial" panose="020B0604020202020204"/>
              </a:rPr>
              <a:t>Derived1</a:t>
            </a:r>
            <a:r>
              <a:rPr lang="en-US" sz="2000" b="1">
                <a:solidFill>
                  <a:srgbClr val="800080"/>
                </a:solidFill>
                <a:latin typeface="Times New Roman" panose="02020603050405020304"/>
                <a:cs typeface="Arial" panose="020B0604020202020204"/>
              </a:rPr>
              <a:t>;</a:t>
            </a:r>
            <a:r>
              <a:rPr lang="en-US" sz="2000" b="1">
                <a:latin typeface="Times New Roman" panose="02020603050405020304"/>
                <a:cs typeface="Arial" panose="020B0604020202020204"/>
              </a:rPr>
              <a:t> </a:t>
            </a:r>
            <a:endParaRPr lang="en-US" sz="2000" b="1">
              <a:latin typeface="Times New Roman" panose="02020603050405020304" pitchFamily="18" charset="0"/>
            </a:endParaRPr>
          </a:p>
          <a:p>
            <a:pPr>
              <a:buClr>
                <a:srgbClr val="000000"/>
              </a:buClr>
            </a:pPr>
            <a:r>
              <a:rPr lang="en-US" sz="2000">
                <a:latin typeface="Times New Roman" panose="02020603050405020304"/>
                <a:cs typeface="Arial" panose="020B0604020202020204"/>
              </a:rPr>
              <a:t>  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Arial" panose="020B0604020202020204"/>
              </a:rPr>
              <a:t>delete</a:t>
            </a:r>
            <a:r>
              <a:rPr lang="en-US" sz="2000" b="1">
                <a:latin typeface="Times New Roman" panose="02020603050405020304"/>
                <a:cs typeface="Arial" panose="020B0604020202020204"/>
              </a:rPr>
              <a:t> </a:t>
            </a:r>
            <a:r>
              <a:rPr lang="en-US" sz="2000">
                <a:latin typeface="Times New Roman" panose="02020603050405020304"/>
                <a:cs typeface="Arial" panose="020B0604020202020204"/>
              </a:rPr>
              <a:t>bp</a:t>
            </a:r>
            <a:r>
              <a:rPr lang="en-US" sz="2000" b="1">
                <a:solidFill>
                  <a:srgbClr val="800080"/>
                </a:solidFill>
                <a:latin typeface="Times New Roman" panose="02020603050405020304"/>
                <a:cs typeface="Arial" panose="020B0604020202020204"/>
              </a:rPr>
              <a:t>;</a:t>
            </a:r>
            <a:r>
              <a:rPr lang="en-US" sz="2000" b="1">
                <a:latin typeface="Times New Roman" panose="02020603050405020304"/>
                <a:cs typeface="Arial" panose="020B0604020202020204"/>
              </a:rPr>
              <a:t> </a:t>
            </a:r>
            <a:r>
              <a:rPr lang="en-US" sz="2000" b="1">
                <a:solidFill>
                  <a:srgbClr val="696969"/>
                </a:solidFill>
                <a:latin typeface="Times New Roman" panose="02020603050405020304"/>
                <a:cs typeface="Arial" panose="020B0604020202020204"/>
              </a:rPr>
              <a:t>// </a:t>
            </a:r>
            <a:r>
              <a:rPr lang="en-US" sz="2000" b="1" err="1">
                <a:solidFill>
                  <a:srgbClr val="696969"/>
                </a:solidFill>
                <a:latin typeface="Times New Roman" panose="02020603050405020304"/>
                <a:cs typeface="Arial" panose="020B0604020202020204"/>
              </a:rPr>
              <a:t>Afis</a:t>
            </a:r>
            <a:r>
              <a:rPr lang="en-US" sz="2000" b="1">
                <a:solidFill>
                  <a:srgbClr val="696969"/>
                </a:solidFill>
                <a:latin typeface="Times New Roman" panose="02020603050405020304"/>
                <a:cs typeface="Arial" panose="020B0604020202020204"/>
              </a:rPr>
              <a:t>: ~Base1()</a:t>
            </a:r>
            <a:endParaRPr lang="en-US" sz="2000" b="1">
              <a:latin typeface="Times New Roman" panose="02020603050405020304"/>
              <a:cs typeface="Arial" panose="020B0604020202020204"/>
            </a:endParaRPr>
          </a:p>
          <a:p>
            <a:pPr>
              <a:buClr>
                <a:srgbClr val="000000"/>
              </a:buClr>
            </a:pPr>
            <a:r>
              <a:rPr lang="en-US" sz="2000">
                <a:latin typeface="Times New Roman" panose="02020603050405020304"/>
                <a:cs typeface="Arial" panose="020B0604020202020204"/>
              </a:rPr>
              <a:t>  Base2</a:t>
            </a:r>
            <a:r>
              <a:rPr lang="en-US" sz="2000">
                <a:solidFill>
                  <a:srgbClr val="808030"/>
                </a:solidFill>
                <a:latin typeface="Times New Roman" panose="02020603050405020304"/>
                <a:cs typeface="Arial" panose="020B0604020202020204"/>
              </a:rPr>
              <a:t>*</a:t>
            </a:r>
            <a:r>
              <a:rPr lang="en-US" sz="2000">
                <a:latin typeface="Times New Roman" panose="02020603050405020304"/>
                <a:cs typeface="Arial" panose="020B0604020202020204"/>
              </a:rPr>
              <a:t> b2p </a:t>
            </a:r>
            <a:r>
              <a:rPr lang="en-US" sz="2000">
                <a:solidFill>
                  <a:srgbClr val="808030"/>
                </a:solidFill>
                <a:latin typeface="Times New Roman" panose="02020603050405020304"/>
                <a:cs typeface="Arial" panose="020B0604020202020204"/>
              </a:rPr>
              <a:t>=</a:t>
            </a:r>
            <a:r>
              <a:rPr lang="en-US" sz="2000">
                <a:latin typeface="Times New Roman" panose="02020603050405020304"/>
                <a:cs typeface="Arial" panose="020B0604020202020204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Arial" panose="020B0604020202020204"/>
              </a:rPr>
              <a:t>new</a:t>
            </a:r>
            <a:r>
              <a:rPr lang="en-US" sz="2000" b="1">
                <a:latin typeface="Times New Roman" panose="02020603050405020304"/>
                <a:cs typeface="Arial" panose="020B0604020202020204"/>
              </a:rPr>
              <a:t> </a:t>
            </a:r>
            <a:r>
              <a:rPr lang="en-US" sz="2000">
                <a:latin typeface="Times New Roman" panose="02020603050405020304"/>
                <a:cs typeface="Arial" panose="020B0604020202020204"/>
              </a:rPr>
              <a:t>Derived2</a:t>
            </a:r>
            <a:r>
              <a:rPr lang="en-US" sz="2000" b="1">
                <a:solidFill>
                  <a:srgbClr val="800080"/>
                </a:solidFill>
                <a:latin typeface="Times New Roman" panose="02020603050405020304"/>
                <a:cs typeface="Arial" panose="020B0604020202020204"/>
              </a:rPr>
              <a:t>;</a:t>
            </a:r>
            <a:r>
              <a:rPr lang="en-US" sz="2000" b="1">
                <a:latin typeface="Times New Roman" panose="02020603050405020304"/>
                <a:cs typeface="Arial" panose="020B0604020202020204"/>
              </a:rPr>
              <a:t> </a:t>
            </a:r>
            <a:endParaRPr lang="en-US" sz="2000" b="1">
              <a:latin typeface="Times New Roman" panose="02020603050405020304" pitchFamily="18" charset="0"/>
            </a:endParaRPr>
          </a:p>
          <a:p>
            <a:pPr>
              <a:buClr>
                <a:srgbClr val="000000"/>
              </a:buClr>
            </a:pPr>
            <a:r>
              <a:rPr lang="en-US" sz="2000">
                <a:latin typeface="Times New Roman" panose="02020603050405020304"/>
                <a:cs typeface="Arial" panose="020B0604020202020204"/>
              </a:rPr>
              <a:t>  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Arial" panose="020B0604020202020204"/>
              </a:rPr>
              <a:t>delete</a:t>
            </a:r>
            <a:r>
              <a:rPr lang="en-US" sz="2000" b="1">
                <a:latin typeface="Times New Roman" panose="02020603050405020304"/>
                <a:cs typeface="Arial" panose="020B0604020202020204"/>
              </a:rPr>
              <a:t> </a:t>
            </a:r>
            <a:r>
              <a:rPr lang="en-US" sz="2000">
                <a:latin typeface="Times New Roman" panose="02020603050405020304"/>
                <a:cs typeface="Arial" panose="020B0604020202020204"/>
              </a:rPr>
              <a:t>b2p</a:t>
            </a:r>
            <a:r>
              <a:rPr lang="en-US" sz="2000" b="1">
                <a:solidFill>
                  <a:srgbClr val="800080"/>
                </a:solidFill>
                <a:latin typeface="Times New Roman" panose="02020603050405020304"/>
                <a:cs typeface="Arial" panose="020B0604020202020204"/>
              </a:rPr>
              <a:t>;</a:t>
            </a:r>
            <a:r>
              <a:rPr lang="en-US" sz="2000" b="1">
                <a:latin typeface="Times New Roman" panose="02020603050405020304"/>
                <a:cs typeface="Arial" panose="020B0604020202020204"/>
              </a:rPr>
              <a:t> </a:t>
            </a:r>
            <a:r>
              <a:rPr lang="en-US" sz="2000" b="1">
                <a:solidFill>
                  <a:srgbClr val="696969"/>
                </a:solidFill>
                <a:latin typeface="Times New Roman" panose="02020603050405020304"/>
                <a:cs typeface="Arial" panose="020B0604020202020204"/>
              </a:rPr>
              <a:t>// </a:t>
            </a:r>
            <a:r>
              <a:rPr lang="en-US" sz="2000" b="1" err="1">
                <a:solidFill>
                  <a:srgbClr val="696969"/>
                </a:solidFill>
                <a:latin typeface="Times New Roman" panose="02020603050405020304"/>
                <a:cs typeface="Arial" panose="020B0604020202020204"/>
              </a:rPr>
              <a:t>Afis</a:t>
            </a:r>
            <a:r>
              <a:rPr lang="en-US" sz="2000" b="1">
                <a:solidFill>
                  <a:srgbClr val="696969"/>
                </a:solidFill>
                <a:latin typeface="Times New Roman" panose="02020603050405020304"/>
                <a:cs typeface="Arial" panose="020B0604020202020204"/>
              </a:rPr>
              <a:t>: ~Derived2()  ~Base2()</a:t>
            </a:r>
            <a:endParaRPr lang="en-US" sz="2000" b="1">
              <a:latin typeface="Times New Roman" panose="02020603050405020304"/>
              <a:cs typeface="Arial" panose="020B0604020202020204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000">
                <a:solidFill>
                  <a:srgbClr val="800080"/>
                </a:solidFill>
                <a:latin typeface="Times New Roman" panose="02020603050405020304"/>
                <a:cs typeface="Arial" panose="020B0604020202020204"/>
              </a:rPr>
              <a:t>}</a:t>
            </a:r>
            <a:endParaRPr lang="en-US" sz="2000">
              <a:latin typeface="Times New Roman" panose="02020603050405020304"/>
              <a:cs typeface="Arial" panose="020B0604020202020204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endParaRPr lang="en-US" sz="2000" b="1">
              <a:solidFill>
                <a:srgbClr val="0000FF"/>
              </a:solidFill>
            </a:endParaRPr>
          </a:p>
        </p:txBody>
      </p:sp>
      <p:sp>
        <p:nvSpPr>
          <p:cNvPr id="3" name="Google Shape;598;p57"/>
          <p:cNvSpPr>
            <a:spLocks noChangeArrowheads="1"/>
          </p:cNvSpPr>
          <p:nvPr/>
        </p:nvSpPr>
        <p:spPr bwMode="auto">
          <a:xfrm>
            <a:off x="2332235" y="827088"/>
            <a:ext cx="5524511" cy="42504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10075" rIns="0" bIns="10075" anchor="t"/>
          <a:lstStyle/>
          <a:p>
            <a:pPr algn="ctr">
              <a:buClr>
                <a:srgbClr val="000000"/>
              </a:buClr>
              <a:buSzPts val="2000"/>
              <a:buFont typeface="Arial" panose="020B0604020202020204" pitchFamily="34" charset="0"/>
              <a:buNone/>
            </a:pPr>
            <a:r>
              <a:rPr lang="en-US" sz="2000" b="1">
                <a:latin typeface="Arial" panose="020B0604020202020204"/>
                <a:cs typeface="Arial" panose="020B0604020202020204"/>
              </a:rPr>
              <a:t>1. </a:t>
            </a:r>
            <a:r>
              <a:rPr lang="en-US" sz="2000" b="1" err="1">
                <a:latin typeface="Arial" panose="020B0604020202020204"/>
                <a:cs typeface="Arial" panose="020B0604020202020204"/>
              </a:rPr>
              <a:t>Moștenire</a:t>
            </a:r>
            <a:r>
              <a:rPr lang="en-US" sz="2000" b="1">
                <a:latin typeface="Arial" panose="020B0604020202020204"/>
                <a:cs typeface="Arial" panose="020B0604020202020204"/>
              </a:rPr>
              <a:t>, </a:t>
            </a:r>
            <a:r>
              <a:rPr lang="en-US" sz="2000" b="1" err="1">
                <a:latin typeface="Arial" panose="020B0604020202020204"/>
                <a:cs typeface="Arial" panose="020B0604020202020204"/>
              </a:rPr>
              <a:t>funcții</a:t>
            </a:r>
            <a:r>
              <a:rPr lang="en-US" sz="2000" b="1">
                <a:latin typeface="Arial" panose="020B0604020202020204"/>
                <a:cs typeface="Arial" panose="020B0604020202020204"/>
              </a:rPr>
              <a:t> </a:t>
            </a:r>
            <a:r>
              <a:rPr lang="en-US" sz="2000" b="1" err="1">
                <a:latin typeface="Arial" panose="020B0604020202020204"/>
                <a:cs typeface="Arial" panose="020B0604020202020204"/>
              </a:rPr>
              <a:t>virtuale</a:t>
            </a:r>
            <a:endParaRPr lang="en-US" sz="2000" b="1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2a144226-266b-435e-ae44-b91654f0bcb4" xsi:nil="true"/>
    <lcf76f155ced4ddcb4097134ff3c332f xmlns="71c24be4-710d-4a8d-9a13-a79588c1dd38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D6B85EB886EA54594788F86F9D0A61B" ma:contentTypeVersion="11" ma:contentTypeDescription="Create a new document." ma:contentTypeScope="" ma:versionID="7d829a521a87e0fec7748db25e5b2e7f">
  <xsd:schema xmlns:xsd="http://www.w3.org/2001/XMLSchema" xmlns:xs="http://www.w3.org/2001/XMLSchema" xmlns:p="http://schemas.microsoft.com/office/2006/metadata/properties" xmlns:ns2="71c24be4-710d-4a8d-9a13-a79588c1dd38" xmlns:ns3="2a144226-266b-435e-ae44-b91654f0bcb4" targetNamespace="http://schemas.microsoft.com/office/2006/metadata/properties" ma:root="true" ma:fieldsID="b2bc1cc85a70aae97af7c654f57b5f0b" ns2:_="" ns3:_="">
    <xsd:import namespace="71c24be4-710d-4a8d-9a13-a79588c1dd38"/>
    <xsd:import namespace="2a144226-266b-435e-ae44-b91654f0bcb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c24be4-710d-4a8d-9a13-a79588c1dd3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f5cd9f51-4d1e-4d57-bf3d-f118fc5c809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144226-266b-435e-ae44-b91654f0bcb4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09749db0-81c0-46c2-8e66-a64a601d16bc}" ma:internalName="TaxCatchAll" ma:showField="CatchAllData" ma:web="2a144226-266b-435e-ae44-b91654f0bcb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6D1AEAC-39BC-4314-A20F-3B85927ED92B}">
  <ds:schemaRefs/>
</ds:datastoreItem>
</file>

<file path=customXml/itemProps2.xml><?xml version="1.0" encoding="utf-8"?>
<ds:datastoreItem xmlns:ds="http://schemas.openxmlformats.org/officeDocument/2006/customXml" ds:itemID="{8A71BC93-B009-412B-A278-B423E60AC17D}"/>
</file>

<file path=customXml/itemProps3.xml><?xml version="1.0" encoding="utf-8"?>
<ds:datastoreItem xmlns:ds="http://schemas.openxmlformats.org/officeDocument/2006/customXml" ds:itemID="{A15F0668-CCE0-4DF5-8EC8-D6946AAA8879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Custom</PresentationFormat>
  <Slides>64</Slides>
  <Notes>64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65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Ank</dc:creator>
  <cp:revision>10</cp:revision>
  <dcterms:created xsi:type="dcterms:W3CDTF">2023-11-24T09:11:00Z</dcterms:created>
  <dcterms:modified xsi:type="dcterms:W3CDTF">2024-04-22T10:45:08Z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0x0101002D6B85EB886EA54594788F86F9D0A61B</vt:lpwstr>
  </property>
  <property fmtid="{D5CDD505-2E9C-101B-9397-08002B2CF9AE}" pid="3" name="ICV">
    <vt:lpwstr>F6AAFC4D0403454A8710F181F2BF06BE_12</vt:lpwstr>
  </property>
  <property fmtid="{D5CDD505-2E9C-101B-9397-08002B2CF9AE}" pid="4" name="KSOProductBuildVer">
    <vt:lpwstr>1033-12.2.0.13306</vt:lpwstr>
  </property>
  <property fmtid="{D5CDD505-2E9C-101B-9397-08002B2CF9AE}" pid="5" name="Order">
    <vt:r8>2100</vt:r8>
  </property>
  <property fmtid="{D5CDD505-2E9C-101B-9397-08002B2CF9AE}" pid="6" name="xd_Signature">
    <vt:bool>false</vt:bool>
  </property>
  <property fmtid="{D5CDD505-2E9C-101B-9397-08002B2CF9AE}" pid="7" name="xd_ProgID">
    <vt:lpwstr/>
  </property>
  <property fmtid="{D5CDD505-2E9C-101B-9397-08002B2CF9AE}" pid="8" name="_SourceUrl">
    <vt:lpwstr/>
  </property>
  <property fmtid="{D5CDD505-2E9C-101B-9397-08002B2CF9AE}" pid="9" name="_SharedFileIndex">
    <vt:lpwstr/>
  </property>
  <property fmtid="{D5CDD505-2E9C-101B-9397-08002B2CF9AE}" pid="10" name="ComplianceAssetId">
    <vt:lpwstr/>
  </property>
  <property fmtid="{D5CDD505-2E9C-101B-9397-08002B2CF9AE}" pid="11" name="TemplateUrl">
    <vt:lpwstr/>
  </property>
  <property fmtid="{D5CDD505-2E9C-101B-9397-08002B2CF9AE}" pid="12" name="_ExtendedDescription">
    <vt:lpwstr/>
  </property>
  <property fmtid="{D5CDD505-2E9C-101B-9397-08002B2CF9AE}" pid="13" name="TriggerFlowInfo">
    <vt:lpwstr/>
  </property>
</Properties>
</file>