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54"/>
  </p:notesMasterIdLst>
  <p:sldIdLst>
    <p:sldId id="256" r:id="rId5"/>
    <p:sldId id="257" r:id="rId6"/>
    <p:sldId id="297" r:id="rId7"/>
    <p:sldId id="300" r:id="rId8"/>
    <p:sldId id="303" r:id="rId9"/>
    <p:sldId id="304" r:id="rId10"/>
    <p:sldId id="305" r:id="rId11"/>
    <p:sldId id="307" r:id="rId12"/>
    <p:sldId id="308" r:id="rId13"/>
    <p:sldId id="313" r:id="rId14"/>
    <p:sldId id="314" r:id="rId15"/>
    <p:sldId id="315" r:id="rId16"/>
    <p:sldId id="316" r:id="rId17"/>
    <p:sldId id="317" r:id="rId18"/>
    <p:sldId id="322" r:id="rId19"/>
    <p:sldId id="318" r:id="rId20"/>
    <p:sldId id="319" r:id="rId21"/>
    <p:sldId id="320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4" r:id="rId31"/>
    <p:sldId id="335" r:id="rId32"/>
    <p:sldId id="336" r:id="rId33"/>
    <p:sldId id="337" r:id="rId34"/>
    <p:sldId id="338" r:id="rId35"/>
    <p:sldId id="351" r:id="rId36"/>
    <p:sldId id="340" r:id="rId37"/>
    <p:sldId id="341" r:id="rId38"/>
    <p:sldId id="342" r:id="rId39"/>
    <p:sldId id="352" r:id="rId40"/>
    <p:sldId id="343" r:id="rId41"/>
    <p:sldId id="345" r:id="rId42"/>
    <p:sldId id="346" r:id="rId43"/>
    <p:sldId id="347" r:id="rId44"/>
    <p:sldId id="348" r:id="rId45"/>
    <p:sldId id="349" r:id="rId46"/>
    <p:sldId id="354" r:id="rId47"/>
    <p:sldId id="353" r:id="rId48"/>
    <p:sldId id="350" r:id="rId49"/>
    <p:sldId id="355" r:id="rId50"/>
    <p:sldId id="356" r:id="rId51"/>
    <p:sldId id="357" r:id="rId52"/>
    <p:sldId id="321" r:id="rId53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5F911-11E8-40B3-9F78-5FCC5E0CCA62}" v="1" dt="2022-04-08T12:54:12.5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148" y="1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e   Mihaila" userId="S::nicolae.mihaila@s.unibuc.ro::874475a1-168b-408d-a50a-9cbb01407eae" providerId="AD" clId="Web-{5B35F911-11E8-40B3-9F78-5FCC5E0CCA62}"/>
    <pc:docChg chg="modSld">
      <pc:chgData name="Nicolae   Mihaila" userId="S::nicolae.mihaila@s.unibuc.ro::874475a1-168b-408d-a50a-9cbb01407eae" providerId="AD" clId="Web-{5B35F911-11E8-40B3-9F78-5FCC5E0CCA62}" dt="2022-04-08T12:54:12.564" v="0"/>
      <pc:docMkLst>
        <pc:docMk/>
      </pc:docMkLst>
      <pc:sldChg chg="addSp">
        <pc:chgData name="Nicolae   Mihaila" userId="S::nicolae.mihaila@s.unibuc.ro::874475a1-168b-408d-a50a-9cbb01407eae" providerId="AD" clId="Web-{5B35F911-11E8-40B3-9F78-5FCC5E0CCA62}" dt="2022-04-08T12:54:12.564" v="0"/>
        <pc:sldMkLst>
          <pc:docMk/>
          <pc:sldMk cId="0" sldId="256"/>
        </pc:sldMkLst>
        <pc:spChg chg="add">
          <ac:chgData name="Nicolae   Mihaila" userId="S::nicolae.mihaila@s.unibuc.ro::874475a1-168b-408d-a50a-9cbb01407eae" providerId="AD" clId="Web-{5B35F911-11E8-40B3-9F78-5FCC5E0CCA62}" dt="2022-04-08T12:54:12.564" v="0"/>
          <ac:spMkLst>
            <pc:docMk/>
            <pc:sldMk cId="0" sldId="256"/>
            <ac:spMk id="2" creationId="{FD075833-EDE6-0D88-CE05-147063167F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8611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66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E4444C-20E8-4981-9293-DDC652EEB1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5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73FF23-0357-4B33-BC9B-975875C866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6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69638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763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D62542-0B16-46B4-A855-00322342D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126979" name="Google Shape;764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ABE49D-E9E7-43EB-88FA-4C74E8A0A8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126980" name="Google Shape;765;g50fc3a0ed1_1_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766;g50fc3a0ed1_1_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6982" name="Google Shape;767;g50fc3a0ed1_1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775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E0E48A-45B4-4B8A-86E9-6E26BA874A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128003" name="Google Shape;776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3DF96B-3B0F-4F23-AB20-FC7E00FA02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128004" name="Google Shape;777;g56345b4d2e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778;g56345b4d2e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8006" name="Google Shape;779;g56345b4d2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787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3BF8CA8-19DF-4B1E-97EC-807DE5B7199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129027" name="Google Shape;788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6A3F22-94E9-4296-8698-708AFF4C167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129028" name="Google Shape;789;g56345b4d2e_0_7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790;g56345b4d2e_0_7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9030" name="Google Shape;791;g56345b4d2e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069F66D-DB4F-4A93-9944-087CD587FF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81522-945C-4988-948C-E147DAA2EE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11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5EACE3-C629-4101-ABAD-3C14A86B9F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31075" name="Google Shape;812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C549EA-536B-4D49-8E80-D8BDD8CF4C8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31076" name="Google Shape;813;g56345b4d2e_0_9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14;g56345b4d2e_0_9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1078" name="Google Shape;815;g56345b4d2e_0_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576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FD71749-C938-4B72-9ECE-98E6F8E4E06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12643" name="Google Shape;577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9F94E7-1988-42DC-A47D-FFBA1DBF424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12644" name="Google Shape;578;g50e229d72d_0_6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579;g50e229d72d_0_6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2646" name="Google Shape;580;g50e229d72d_0_6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823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0533D5-EA56-4959-8D6C-12D918F7BD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32099" name="Google Shape;824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27A6EA-4AC4-4E8F-9FCE-24B09E30DC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32100" name="Google Shape;825;g56345b4d2e_0_1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2101" name="Google Shape;826;g56345b4d2e_0_1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2102" name="Google Shape;827;g56345b4d2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Google Shape;835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FC5743-BCF8-4D60-B584-00553AE1662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33123" name="Google Shape;836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7E49D78-0FD7-445D-B0CA-F4CC2A190E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33124" name="Google Shape;837;g56345b4d2e_0_1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3125" name="Google Shape;838;g56345b4d2e_0_1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3126" name="Google Shape;839;g56345b4d2e_0_1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Google Shape;847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676C4C-BE4B-4FB7-BA99-B1B9C35C4C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34147" name="Google Shape;848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47C1-48B0-46E9-B2DA-68EC227ED4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34148" name="Google Shape;849;g56345b4d2e_0_14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4149" name="Google Shape;850;g56345b4d2e_0_1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4150" name="Google Shape;851;g56345b4d2e_0_1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0c52d723b_0_13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d0c52d723b_0_13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d0c52d723b_0_13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d0c52d723b_0_13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d0c52d723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5394E-49F3-4FAC-8FB4-FA293AF8078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59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53390F-BB3D-4D6E-8EA5-E1E8D2AB70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60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0662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0c52d723b_0_14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d0c52d723b_0_14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d0c52d723b_0_14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d0c52d723b_0_14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gd0c52d723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0c52d723b_0_15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d0c52d723b_0_15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d0c52d723b_0_15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d0c52d723b_0_15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d0c52d72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0c52d723b_0_16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d0c52d723b_0_16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d0c52d723b_0_16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d0c52d723b_0_16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gd0c52d723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0c52d723b_0_17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d0c52d723b_0_17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d0c52d723b_0_17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d0c52d723b_0_17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gd0c52d723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0c52d723b_0_18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d0c52d723b_0_18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d0c52d723b_0_18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d0c52d723b_0_18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d0c52d723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0c52d723b_0_20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d0c52d723b_0_20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d0c52d723b_0_20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d0c52d723b_0_20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gd0c52d723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0c52d723b_0_21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d0c52d723b_0_21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d0c52d723b_0_21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d0c52d723b_0_21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gd0c52d72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0c52d723b_0_25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d0c52d723b_0_25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d0c52d723b_0_25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d0c52d723b_0_25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gd0c52d723b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0c52d723b_0_27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d0c52d723b_0_27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d0c52d723b_0_27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d0c52d723b_0_27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gd0c52d723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0c52d723b_0_28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d0c52d723b_0_28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d0c52d723b_0_28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d0c52d723b_0_28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5" name="Google Shape;415;gd0c52d723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564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D627F6-EF3C-46AA-89DD-0409367656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111619" name="Google Shape;565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E6E1880-7B22-46BE-BAE8-4A70D3DFA9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111620" name="Google Shape;566;g50e229d72d_0_5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567;g50e229d72d_0_5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1622" name="Google Shape;568;g50e229d72d_0_5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0c52d723b_0_29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d0c52d723b_0_29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d0c52d723b_0_29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d0c52d723b_0_29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7" name="Google Shape;427;gd0c52d723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0c52d723b_0_30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d0c52d723b_0_30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d0c52d723b_0_30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d0c52d723b_0_30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9" name="Google Shape;439;gd0c52d723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86;g5529a3b684_0_25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25FBE91-ECE7-4CE8-B7E2-ACA3BC67C6C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800"/>
          </a:p>
        </p:txBody>
      </p:sp>
      <p:sp>
        <p:nvSpPr>
          <p:cNvPr id="47107" name="Google Shape;87;g5529a3b684_0_25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D14EB1D-0CF9-43AD-A482-19FFE8ACCF4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800"/>
          </a:p>
        </p:txBody>
      </p:sp>
      <p:sp>
        <p:nvSpPr>
          <p:cNvPr id="47108" name="Google Shape;88;g5529a3b684_0_25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7109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7110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98;g5529a3b684_0_274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1F2CA906-87BE-4977-908F-313F80C963C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800"/>
          </a:p>
        </p:txBody>
      </p:sp>
      <p:sp>
        <p:nvSpPr>
          <p:cNvPr id="48131" name="Google Shape;99;g5529a3b684_0_274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ED720A6-DF44-4248-A80C-4CB6BEF8B74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800"/>
          </a:p>
        </p:txBody>
      </p:sp>
      <p:sp>
        <p:nvSpPr>
          <p:cNvPr id="48132" name="Google Shape;100;g5529a3b684_0_274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8133" name="Google Shape;101;g5529a3b684_0_274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8134" name="Google Shape;102;g5529a3b684_0_2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86;g5529a3b684_0_25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1C4CD20-A597-4062-9390-393D74E0C27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800"/>
          </a:p>
        </p:txBody>
      </p:sp>
      <p:sp>
        <p:nvSpPr>
          <p:cNvPr id="49155" name="Google Shape;87;g5529a3b684_0_25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015F6D0-3722-479B-A32F-CB18D53F04E4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800"/>
          </a:p>
        </p:txBody>
      </p:sp>
      <p:sp>
        <p:nvSpPr>
          <p:cNvPr id="49156" name="Google Shape;88;g5529a3b684_0_25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9157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9158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1;g5529a3b684_0_2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AEC678-BE6C-4BA7-B530-A6BF2E8D6B5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800"/>
          </a:p>
        </p:txBody>
      </p:sp>
      <p:sp>
        <p:nvSpPr>
          <p:cNvPr id="50179" name="Google Shape;112;g5529a3b684_0_2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10E8837-F492-4DC2-B073-FB1574A5273B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800"/>
          </a:p>
        </p:txBody>
      </p:sp>
      <p:sp>
        <p:nvSpPr>
          <p:cNvPr id="50180" name="Google Shape;113;g5529a3b684_0_2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0181" name="Google Shape;114;g5529a3b684_0_2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0182" name="Google Shape;115;g5529a3b684_0_2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1;g5529a3b684_0_2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AEC678-BE6C-4BA7-B530-A6BF2E8D6B5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sz="1800"/>
          </a:p>
        </p:txBody>
      </p:sp>
      <p:sp>
        <p:nvSpPr>
          <p:cNvPr id="50179" name="Google Shape;112;g5529a3b684_0_2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10E8837-F492-4DC2-B073-FB1574A5273B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sz="1800"/>
          </a:p>
        </p:txBody>
      </p:sp>
      <p:sp>
        <p:nvSpPr>
          <p:cNvPr id="50180" name="Google Shape;113;g5529a3b684_0_2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0181" name="Google Shape;114;g5529a3b684_0_2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0182" name="Google Shape;115;g5529a3b684_0_2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123;g5529a3b684_0_304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6C02D46-F8F6-4FC5-BFB9-1B9E2CCC02E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sz="1800"/>
          </a:p>
        </p:txBody>
      </p:sp>
      <p:sp>
        <p:nvSpPr>
          <p:cNvPr id="51203" name="Google Shape;124;g5529a3b684_0_304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DAC89BD-E6D8-48A3-A87B-DCCCF06A75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sz="1800"/>
          </a:p>
        </p:txBody>
      </p:sp>
      <p:sp>
        <p:nvSpPr>
          <p:cNvPr id="51204" name="Google Shape;125;g5529a3b684_0_304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1205" name="Google Shape;126;g5529a3b684_0_304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1206" name="Google Shape;127;g5529a3b684_0_30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159;g5529a3b684_0_341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E5E4A1B4-90AB-4B77-8493-A4053B5A35B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sz="1800"/>
          </a:p>
        </p:txBody>
      </p:sp>
      <p:sp>
        <p:nvSpPr>
          <p:cNvPr id="53251" name="Google Shape;160;g5529a3b684_0_341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C2CF3D-128D-407C-8732-23C641E1A1E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sz="1800"/>
          </a:p>
        </p:txBody>
      </p:sp>
      <p:sp>
        <p:nvSpPr>
          <p:cNvPr id="53252" name="Google Shape;161;g5529a3b684_0_341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3253" name="Google Shape;162;g5529a3b684_0_341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3254" name="Google Shape;163;g5529a3b684_0_3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159;g5529a3b684_0_341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B0AB592-23FF-4442-9B97-32691D51A1B2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sz="1800"/>
          </a:p>
        </p:txBody>
      </p:sp>
      <p:sp>
        <p:nvSpPr>
          <p:cNvPr id="54275" name="Google Shape;160;g5529a3b684_0_341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28995F3-7D9E-4065-ADD2-4CC4F0B5AA2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sz="1800"/>
          </a:p>
        </p:txBody>
      </p:sp>
      <p:sp>
        <p:nvSpPr>
          <p:cNvPr id="54276" name="Google Shape;161;g5529a3b684_0_341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4277" name="Google Shape;162;g5529a3b684_0_341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4278" name="Google Shape;163;g5529a3b684_0_3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00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019173-A8FE-454A-B4F8-70357293C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114691" name="Google Shape;601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7C02DDA-7FAD-4E96-86BB-C3C368D3D0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114692" name="Google Shape;602;g50e229d72d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03;g50e229d72d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4694" name="Google Shape;604;g50e229d72d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195;g5529a3b684_0_377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2784319-1D4D-44B5-8E62-A3248E500BC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40</a:t>
            </a:fld>
            <a:endParaRPr lang="en-US" sz="1800"/>
          </a:p>
        </p:txBody>
      </p:sp>
      <p:sp>
        <p:nvSpPr>
          <p:cNvPr id="55299" name="Google Shape;196;g5529a3b684_0_377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7C65254-E368-4586-AD1C-A0AC842E8A21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40</a:t>
            </a:fld>
            <a:endParaRPr lang="en-US" sz="1800"/>
          </a:p>
        </p:txBody>
      </p:sp>
      <p:sp>
        <p:nvSpPr>
          <p:cNvPr id="55300" name="Google Shape;197;g5529a3b684_0_377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5301" name="Google Shape;198;g5529a3b684_0_377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5302" name="Google Shape;199;g5529a3b684_0_3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7;g5529a3b684_0_3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CD5B83BD-04C7-41B6-AD81-8F830EE4DF3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41</a:t>
            </a:fld>
            <a:endParaRPr lang="en-US" sz="1800"/>
          </a:p>
        </p:txBody>
      </p:sp>
      <p:sp>
        <p:nvSpPr>
          <p:cNvPr id="56323" name="Google Shape;208;g5529a3b684_0_3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A1D938C-051D-44AB-9C24-250A6C61F0D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41</a:t>
            </a:fld>
            <a:endParaRPr lang="en-US" sz="1800"/>
          </a:p>
        </p:txBody>
      </p:sp>
      <p:sp>
        <p:nvSpPr>
          <p:cNvPr id="56324" name="Google Shape;209;g5529a3b684_0_3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6325" name="Google Shape;210;g5529a3b684_0_3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6326" name="Google Shape;211;g5529a3b684_0_3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42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42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43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43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44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44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231;g5529a3b684_0_417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899C55F-818C-4D7A-99C7-4ACFD9D259F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45</a:t>
            </a:fld>
            <a:endParaRPr lang="en-US" sz="1800"/>
          </a:p>
        </p:txBody>
      </p:sp>
      <p:sp>
        <p:nvSpPr>
          <p:cNvPr id="58371" name="Google Shape;232;g5529a3b684_0_417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63A9529-1374-4303-8EFF-DC4EF560F9DF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45</a:t>
            </a:fld>
            <a:endParaRPr lang="en-US" sz="1800"/>
          </a:p>
        </p:txBody>
      </p:sp>
      <p:sp>
        <p:nvSpPr>
          <p:cNvPr id="58372" name="Google Shape;233;g5529a3b684_0_417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8373" name="Google Shape;234;g5529a3b684_0_417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8374" name="Google Shape;235;g5529a3b684_0_4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46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46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47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47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48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48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Google Shape;860;p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DDBCF0-9982-4307-8E48-8E3B664222A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35171" name="Google Shape;861;p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784CD89-6E8B-44B3-AD17-D8C80F0B361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35172" name="Google Shape;862;p4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5173" name="Google Shape;863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5174" name="Google Shape;864;p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636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A91D9F-BD5D-4B0C-9108-735395C2B0B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116739" name="Google Shape;637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7CCECB-364F-456B-9FD9-E79E800DA5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116740" name="Google Shape;638;g50e229d72d_0_6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639;g50e229d72d_0_6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6742" name="Google Shape;640;g50e229d72d_0_6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648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2237C3-5A10-49A1-ABB0-9BC9EC5B4C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117763" name="Google Shape;649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ED010E-0664-4F79-9619-2F379518F09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117764" name="Google Shape;650;g50e229d72d_0_6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651;g50e229d72d_0_6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7766" name="Google Shape;652;g50e229d72d_0_6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661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582761-7229-4F1F-AF90-874A043FBD8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118787" name="Google Shape;662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0C567A-84A8-4700-B68E-9063D0B9894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118788" name="Google Shape;663;g50e229d72d_0_69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664;g50e229d72d_0_69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8790" name="Google Shape;665;g50e229d72d_0_69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685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849286-F5E2-45E5-AB1D-33DB7B5E16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120835" name="Google Shape;686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2CB34-0033-4E38-9800-6B8F7CE51F5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120836" name="Google Shape;687;g50fc3a0ed1_1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688;g50fc3a0ed1_1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0838" name="Google Shape;689;g50fc3a0ed1_1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697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A9FC8E-9968-4D74-9D32-FFF6F791990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121859" name="Google Shape;698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6074B4F-4168-4E67-BE42-AE75F62D748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121860" name="Google Shape;699;g56345b4d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00;g56345b4d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1862" name="Google Shape;701;g56345b4d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4AA4-07FC-432D-A65B-2A4D92D2258F}" type="datetimeFigureOut">
              <a:rPr lang="en-US"/>
              <a:pPr>
                <a:defRPr/>
              </a:pPr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ED2A-6B6D-41AB-A94E-04BD437D5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00364-8615-4350-BA95-8B009F1C2015}" type="datetimeFigureOut">
              <a:rPr lang="en-US"/>
              <a:pPr>
                <a:defRPr/>
              </a:pPr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7076-8E20-4406-A7D2-46D73E70E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CA5F-9FF4-44A6-900E-D7967196CA21}" type="datetimeFigureOut">
              <a:rPr lang="en-US"/>
              <a:pPr>
                <a:defRPr/>
              </a:pPr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1C6D-C919-43DB-9F69-3914DCA92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F2C3-7C3E-4A20-8CF4-5A2F426936F5}" type="datetimeFigureOut">
              <a:rPr lang="en-US"/>
              <a:pPr>
                <a:defRPr/>
              </a:pPr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457E-AF51-4920-9155-C30BCB02C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8ECAF-A980-4122-BF26-087FEB242873}" type="datetimeFigureOut">
              <a:rPr lang="en-US"/>
              <a:pPr>
                <a:defRPr/>
              </a:pPr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66A00-BA5F-44F4-B5CC-772FBE4A0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7C32-A2CA-421E-9D47-3BDC04294BCF}" type="datetimeFigureOut">
              <a:rPr lang="en-US"/>
              <a:pPr>
                <a:defRPr/>
              </a:pPr>
              <a:t>4/14/2024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7FE8-8A8E-4618-A961-98C561502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CF995-2C77-4FFE-B8CE-7E53F712F63E}" type="datetimeFigureOut">
              <a:rPr lang="en-US"/>
              <a:pPr>
                <a:defRPr/>
              </a:pPr>
              <a:t>4/14/2024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51058-CFC7-48BC-B3FF-6AA12503F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3A8F-F6E0-422D-8C9D-F2BC32517929}" type="datetimeFigureOut">
              <a:rPr lang="en-US"/>
              <a:pPr>
                <a:defRPr/>
              </a:pPr>
              <a:t>4/14/2024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4FA4-112D-4B56-83EF-FDEC6BAFE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14CE-DA1D-4335-84A0-1A770578444E}" type="datetimeFigureOut">
              <a:rPr lang="en-US"/>
              <a:pPr>
                <a:defRPr/>
              </a:pPr>
              <a:t>4/14/2024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8EF8-7E13-4C27-AB94-366B8B2B3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47CB-A139-44CA-9A7E-E6B8B5FA78C5}" type="datetimeFigureOut">
              <a:rPr lang="en-US"/>
              <a:pPr>
                <a:defRPr/>
              </a:pPr>
              <a:t>4/14/2024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D1E8-6345-4D6C-ABBA-8D44B516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C959C-16D6-4CE4-8B93-6894CB81FABB}" type="datetimeFigureOut">
              <a:rPr lang="en-US"/>
              <a:pPr>
                <a:defRPr/>
              </a:pPr>
              <a:t>4/14/2024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A75C-69A6-4D24-9A51-D6DEE38CA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FC5DCE09-D7B5-4360-B1E7-A0152F68C6DC}" type="datetimeFigureOut">
              <a:rPr lang="en-US"/>
              <a:pPr>
                <a:defRPr/>
              </a:pPr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872B6BE7-3A59-488C-8FD1-F69981D7B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08324" y="3551237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>
                  <a:cs typeface="Arial" pitchFamily="34" charset="0"/>
                </a:rPr>
                <a:t>ă</a:t>
              </a:r>
              <a:r>
                <a:rPr lang="en-US" altLang="ro-RO" sz="2600" b="1" dirty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2023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24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13, 14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 şi </a:t>
              </a:r>
              <a:r>
                <a:rPr lang="en-US" altLang="ro-RO" sz="2000" b="1" dirty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8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769;p7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855E53A-211D-4DD6-8683-DE146CBA8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59395" name="Google Shape;770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771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772;p71"/>
          <p:cNvSpPr txBox="1">
            <a:spLocks noChangeArrowheads="1"/>
          </p:cNvSpPr>
          <p:nvPr/>
        </p:nvSpPr>
        <p:spPr bwMode="auto">
          <a:xfrm>
            <a:off x="274638" y="1254125"/>
            <a:ext cx="9032875" cy="4729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 NU putem avea constructori virtuali.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În general pentru funcțiile virtuale se utilizează late binding, dar în utilizarea funcțiilor virtuale în constructori, varianta locală este folosită (early binding)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De ce?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funcția virtuală din clasa derivată ar putea crede că obiectul e inițializat deja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la nivel de compilator în acel moment doar VPTR local este cunoscut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9398" name="Google Shape;773;p7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781;p7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BDD3C65-1497-4051-B05C-02EF82B0664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60419" name="Google Shape;782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783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784;p72"/>
          <p:cNvSpPr txBox="1">
            <a:spLocks noChangeArrowheads="1"/>
          </p:cNvSpPr>
          <p:nvPr/>
        </p:nvSpPr>
        <p:spPr bwMode="auto">
          <a:xfrm>
            <a:off x="274638" y="1254125"/>
            <a:ext cx="9032875" cy="3373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uzual să se întâlnească.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cheamă în ordine inversă decât constructorii.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Dacă vrem să eliminăm porțiuni alocate dinamic și pentru clasa derivată dar facem upcasting trebuie să folosim destructori virtuali. 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2" name="Google Shape;785;p7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793;p7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0C6C2A5-7F3D-4DD2-8015-B3805DF5E4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61443" name="Google Shape;794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795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796;p73"/>
          <p:cNvSpPr txBox="1">
            <a:spLocks noChangeArrowheads="1"/>
          </p:cNvSpPr>
          <p:nvPr/>
        </p:nvSpPr>
        <p:spPr bwMode="auto">
          <a:xfrm>
            <a:off x="274638" y="1254125"/>
            <a:ext cx="9634537" cy="561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~Base1()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>
                <a:latin typeface="Times New Roman" pitchFamily="18" charset="0"/>
              </a:rPr>
              <a:t>  </a:t>
            </a:r>
            <a:r>
              <a:rPr lang="pt-BR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>
                <a:latin typeface="Times New Roman" pitchFamily="18" charset="0"/>
              </a:rPr>
              <a:t>Base2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0000E6"/>
                </a:solidFill>
                <a:latin typeface="Times New Roman" pitchFamily="18" charset="0"/>
              </a:rPr>
              <a:t>~Base2()</a:t>
            </a:r>
            <a:r>
              <a:rPr lang="pt-BR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~Derived2()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~Base1()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b2p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b2p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~Derived2()  ~Base2()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1446" name="Google Shape;797;p7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1CDE78-C7C1-4250-B45F-831A8C5D634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09;p7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  <p:grpSp>
        <p:nvGrpSpPr>
          <p:cNvPr id="62470" name="Group 8"/>
          <p:cNvGrpSpPr>
            <a:grpSpLocks/>
          </p:cNvGrpSpPr>
          <p:nvPr/>
        </p:nvGrpSpPr>
        <p:grpSpPr bwMode="auto">
          <a:xfrm>
            <a:off x="274638" y="1254125"/>
            <a:ext cx="9634537" cy="5619750"/>
            <a:chOff x="274638" y="1254125"/>
            <a:chExt cx="9634537" cy="5619750"/>
          </a:xfrm>
        </p:grpSpPr>
        <p:sp>
          <p:nvSpPr>
            <p:cNvPr id="61445" name="Google Shape;808;p74"/>
            <p:cNvSpPr txBox="1">
              <a:spLocks noChangeArrowheads="1"/>
            </p:cNvSpPr>
            <p:nvPr/>
          </p:nvSpPr>
          <p:spPr bwMode="auto">
            <a:xfrm>
              <a:off x="274638" y="1254125"/>
              <a:ext cx="9634537" cy="5619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Destructori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virtuali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puri</a:t>
              </a:r>
              <a:endPara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Utilizare</a:t>
              </a:r>
              <a:r>
                <a:rPr lang="vi-VN" sz="2000" dirty="0">
                  <a:latin typeface="+mj-lt"/>
                </a:rPr>
                <a:t>: recomandat să fie utilizat dacă mai sunt și alte funcții virtuale.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 Restricție</a:t>
              </a:r>
              <a:r>
                <a:rPr lang="vi-VN" sz="2000" dirty="0">
                  <a:latin typeface="+mj-lt"/>
                </a:rPr>
                <a:t>: trebuiesc definiți în clasă (chiar dacă este abstractă).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La moștenire nu mai trebuiesc redefiniti (se construiește un destructor din oficiu)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De ce? Pentru a preveni instantierea clasei.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</a:t>
              </a:r>
              <a:r>
                <a:rPr lang="vi-VN" sz="2000" b="1" dirty="0">
                  <a:latin typeface="+mj-lt"/>
                </a:rPr>
                <a:t>Obs</a:t>
              </a:r>
              <a:r>
                <a:rPr lang="vi-VN" sz="2000" dirty="0">
                  <a:latin typeface="+mj-lt"/>
                </a:rPr>
                <a:t>. Nu are nici un efect dacă nu se face upcasting.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008C00"/>
                  </a:solidFill>
                  <a:latin typeface="Times New Roman" pitchFamily="18" charset="0"/>
                </a:rPr>
                <a:t>0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{};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No overriding of destructor necessary?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d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2113" y="4465638"/>
              <a:ext cx="32004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15913" y="5303838"/>
              <a:ext cx="37338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17;p7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FA8A5A-D5FC-4967-9BB3-02F2267AFC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63491" name="Google Shape;818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19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20;p75"/>
          <p:cNvSpPr txBox="1">
            <a:spLocks noChangeArrowheads="1"/>
          </p:cNvSpPr>
          <p:nvPr/>
        </p:nvSpPr>
        <p:spPr bwMode="auto">
          <a:xfrm>
            <a:off x="274638" y="1254125"/>
            <a:ext cx="9634537" cy="599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La apel de funcție virtuală din funcții normale se apelează conform VPTR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În destructori se face early binding! (apeluri locale)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De ce? Pentru că acel apel poate să se bazeze pe porțiuni deja distruse din obiect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 dirty="0">
                <a:latin typeface="Times New Roman" pitchFamily="18" charset="0"/>
              </a:rPr>
              <a:t>  </a:t>
            </a:r>
            <a:r>
              <a:rPr lang="pt-BR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 dirty="0">
                <a:latin typeface="Times New Roman" pitchFamily="18" charset="0"/>
              </a:rPr>
              <a:t>Base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 dirty="0">
                <a:latin typeface="Times New Roman" pitchFamily="18" charset="0"/>
              </a:rPr>
              <a:t>  </a:t>
            </a:r>
            <a:r>
              <a:rPr lang="pt-BR" sz="2000" dirty="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</a:t>
            </a:r>
            <a:r>
              <a:rPr lang="pt-BR" sz="2000" dirty="0">
                <a:solidFill>
                  <a:srgbClr val="0000E6"/>
                </a:solidFill>
                <a:latin typeface="Times New Roman" pitchFamily="18" charset="0"/>
              </a:rPr>
              <a:t>Base1()</a:t>
            </a:r>
            <a:r>
              <a:rPr lang="pt-BR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dirty="0">
                <a:latin typeface="Times New Roman" pitchFamily="18" charset="0"/>
              </a:rPr>
              <a:t>  this-&gt;f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 dirty="0">
                <a:latin typeface="Times New Roman" pitchFamily="18" charset="0"/>
              </a:rPr>
              <a:t>  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~Derived()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Base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: ~Derived() ~Base1() Base::f()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3494" name="Google Shape;821;p7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582;p5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2F92D1A-5E33-4A8E-9CD1-822AD9C23F1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45059" name="Google Shape;583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584;p5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5" name="Google Shape;585;p56"/>
          <p:cNvSpPr txBox="1"/>
          <p:nvPr/>
        </p:nvSpPr>
        <p:spPr>
          <a:xfrm>
            <a:off x="273925" y="1253350"/>
            <a:ext cx="9034200" cy="486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Decuplare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privinţa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tipurilor</a:t>
            </a: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kern="0" dirty="0">
              <a:solidFill>
                <a:srgbClr val="FF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kern="0" dirty="0" err="1">
                <a:solidFill>
                  <a:srgbClr val="FF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lua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locul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foarte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procesarea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multor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acela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cod).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pointer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apelat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highlight>
                <a:srgbClr val="FFFFFF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5062" name="Google Shape;586;p5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7337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29;p7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F966405-5F24-4A18-B561-AF9D6078551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64515" name="Google Shape;830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31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32;p76"/>
          <p:cNvSpPr txBox="1">
            <a:spLocks noChangeArrowheads="1"/>
          </p:cNvSpPr>
          <p:nvPr/>
        </p:nvSpPr>
        <p:spPr bwMode="auto">
          <a:xfrm>
            <a:off x="274638" y="1254125"/>
            <a:ext cx="9634537" cy="4505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Folosit in ierarhii polimorfice (cu funcţii virtuale).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/>
              <a:t>Problema</a:t>
            </a:r>
            <a:r>
              <a:rPr lang="en-US" sz="2000"/>
              <a:t>: upcasting e sigur pentru c</a:t>
            </a:r>
            <a:r>
              <a:rPr lang="vi-VN" sz="2000"/>
              <a:t>ă</a:t>
            </a:r>
            <a:r>
              <a:rPr lang="en-US" sz="2000"/>
              <a:t> respectivele funcţii trebuie s</a:t>
            </a:r>
            <a:r>
              <a:rPr lang="vi-VN" sz="2000"/>
              <a:t>ă</a:t>
            </a:r>
            <a:r>
              <a:rPr lang="en-US" sz="2000"/>
              <a:t> fie definite în baz</a:t>
            </a:r>
            <a:r>
              <a:rPr lang="vi-VN" sz="2000"/>
              <a:t>ă</a:t>
            </a:r>
            <a:r>
              <a:rPr lang="en-US" sz="2000"/>
              <a:t>, downcasting e problematic.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Explicit cast prin: </a:t>
            </a:r>
            <a:r>
              <a:rPr lang="en-US" sz="2000" b="1">
                <a:solidFill>
                  <a:srgbClr val="FF0000"/>
                </a:solidFill>
              </a:rPr>
              <a:t>dynamic_cast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Dac</a:t>
            </a:r>
            <a:r>
              <a:rPr lang="vi-VN" sz="2000" b="1" i="1"/>
              <a:t>ă</a:t>
            </a:r>
            <a:r>
              <a:rPr lang="en-US" sz="2000" b="1" i="1"/>
              <a:t> ştim cu siguranţ</a:t>
            </a:r>
            <a:r>
              <a:rPr lang="vi-VN" sz="2000" b="1" i="1"/>
              <a:t>ă</a:t>
            </a:r>
            <a:r>
              <a:rPr lang="en-US" sz="2000" b="1" i="1"/>
              <a:t> tipul obiectului putem folosi “static_cast”.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i="1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FF0000"/>
                </a:solidFill>
              </a:rPr>
              <a:t>Static_cast</a:t>
            </a:r>
            <a:r>
              <a:rPr lang="en-US" sz="2000"/>
              <a:t> întoarce pointer c</a:t>
            </a:r>
            <a:r>
              <a:rPr lang="vi-VN" sz="2000"/>
              <a:t>ă</a:t>
            </a:r>
            <a:r>
              <a:rPr lang="en-US" sz="2000"/>
              <a:t>tre obiectul care satisface cerinţele sau 0.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Foloseşte tabelele VTABLE pentru determinarea tipului.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4518" name="Google Shape;833;p7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41;p7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A4F806F-29A3-4E3C-9A32-6320A37DA46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65539" name="Google Shape;842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43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44;p77"/>
          <p:cNvSpPr txBox="1">
            <a:spLocks noChangeArrowheads="1"/>
          </p:cNvSpPr>
          <p:nvPr/>
        </p:nvSpPr>
        <p:spPr bwMode="auto">
          <a:xfrm>
            <a:off x="274638" y="1254125"/>
            <a:ext cx="96345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Pet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Upcast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Dog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- 0; Try to cast it to Dog*: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Cat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Try to cast it to Cat*: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it-IT" sz="2000" dirty="0">
                <a:latin typeface="Times New Roman" pitchFamily="18" charset="0"/>
              </a:rPr>
              <a:t>  </a:t>
            </a:r>
            <a:r>
              <a:rPr lang="it-IT" sz="2000" dirty="0">
                <a:solidFill>
                  <a:srgbClr val="696969"/>
                </a:solidFill>
                <a:latin typeface="Times New Roman" pitchFamily="18" charset="0"/>
              </a:rPr>
              <a:t>// b si d2 retin aceeasi adresa</a:t>
            </a:r>
            <a:endParaRPr lang="it-IT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d1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d2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 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5542" name="Google Shape;845;p7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853;p7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4D5952D-40C9-4162-89EC-BFE2559DB2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66563" name="Google Shape;854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6564" name="Google Shape;855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Google Shape;856;p78"/>
          <p:cNvSpPr txBox="1">
            <a:spLocks noChangeArrowheads="1"/>
          </p:cNvSpPr>
          <p:nvPr/>
        </p:nvSpPr>
        <p:spPr bwMode="auto">
          <a:xfrm>
            <a:off x="274638" y="1254125"/>
            <a:ext cx="52276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Circle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Square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 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Shape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Upcast: normal and OK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More explicit but unnecessary: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(&amp;</a:t>
            </a:r>
            <a:r>
              <a:rPr lang="en-US" sz="2000" b="1">
                <a:latin typeface="Times New Roman" pitchFamily="18" charset="0"/>
              </a:rPr>
              <a:t>c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(Since upcasting is such a safe and common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operation, the cast becomes cluttering)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Square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66566" name="Google Shape;857;p7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  <p:sp>
        <p:nvSpPr>
          <p:cNvPr id="66567" name="Google Shape;858;p78"/>
          <p:cNvSpPr txBox="1">
            <a:spLocks noChangeArrowheads="1"/>
          </p:cNvSpPr>
          <p:nvPr/>
        </p:nvSpPr>
        <p:spPr bwMode="auto">
          <a:xfrm>
            <a:off x="5245100" y="1371600"/>
            <a:ext cx="4665663" cy="584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of class hierarchies requires extra type information: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  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(c</a:t>
            </a:r>
            <a:r>
              <a:rPr lang="en-US" sz="2000" b="1">
                <a:latin typeface="Times New Roman" pitchFamily="18" charset="0"/>
              </a:rPr>
              <a:t>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// C++ RTTI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Circle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Square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cp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circle!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square!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is ONLY an efficiency hack;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dynamic_cast is always safer. However: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Other* op = static_cast&lt;Other*&gt;(s);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Conveniently gives an error message, while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op2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does not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are 5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cast: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traditional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mostenit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C;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673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4" name="Google Shape;84;p15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Recapitulare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–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executie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Operatorii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cast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Downcasting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Tratarea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exceptiilor</a:t>
            </a:r>
            <a:endParaRPr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vrem sa schimbam tipul unui obiect la executie;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 verifica daca un downcast este posibil (si deci valid);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e valid, atunci se poate schimba tipul, altfel eroare.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 &lt;target-type&gt;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target-type trebuie sa fie un pointer sau o referinta;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 tipul unui pointer/referinte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intr-un alt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pointer/referinta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8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273925" y="1272050"/>
            <a:ext cx="9532800" cy="538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Scop: cast pe tipuri 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B{virtual …};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D:B {...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pointer D* poate fi transformat oricand intr-un pointer B* (pentru ca un pointer catre baza poate oricand retine adresa unei derivate);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 este necesar operatorul dynamic_cast.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dynamic_cast reuseste daca pointerul (sau referinta) de transformat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 un pointer (referinta) catre un obiect de tip target-type, sau derivat din aceasta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altfel, incercarea de cast esueaza (dynamic_cast se evalueaza cu null in cazul pointerilor si cu bad_cast exception in cazul referintelor.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605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273925" y="1272050"/>
            <a:ext cx="9532800" cy="44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&amp;d_ob; // base pointer points to Derived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cast to derived pointer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&amp;b_ob; // base pointer points to Base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error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6225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Derived*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Base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921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 from Base* to Derived* not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 // bp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bp to a Derived * OK\n"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"because bp is really pointing\n"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"to a Derived object.\n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607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bp = &amp;b_ob; // bp points to Base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Now casting bp to a Derived *\n is not OK because bp is really \n pointing to a Base object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&amp;d_ob; // dp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(dp);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dp to a Base * is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306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197725" y="1272050"/>
            <a:ext cx="7602000" cy="61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Afisare: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Derived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Base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Derived * not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bp to a Derived *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bp is really pointing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Derived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casting bp to a Derived *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OK because bp is really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pointing to a Base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dp to a Base * is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2250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8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un substitut pentru operatorul de cast clasic;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lucreaza pe tipuri nepolimorfice;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 fi folosit pentru orice conversie standard;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 se fac verificari la executie (run-time);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Sintaxa: static_cast &lt;type&gt;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for(i=0; i&lt;10; i++)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static_cast&lt;double&gt; (i)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3 &lt;&lt; " 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2390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197725" y="1272050"/>
            <a:ext cx="9230400" cy="3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folosit pentru a rescrie, explicit, proprietatea de const sau volatile intr-un cast (elimina proprietatea de a fi constant);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destinatie trebuie sa fie acelasi cu tipul sursa, cu exceptia atributelor const / volatile.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const_cast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0685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pointer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*val)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*p;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const-ness.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p = const_cast&lt;int *&gt; (val);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*p = *val **val; // now, modify object through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sqrval(&amp;x);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527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570;p5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165F1E-3F2F-4140-AA36-0F4EB688066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44035" name="Google Shape;571;p5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572;p5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" name="Google Shape;573;p55"/>
          <p:cNvSpPr txBox="1"/>
          <p:nvPr/>
        </p:nvSpPr>
        <p:spPr>
          <a:xfrm>
            <a:off x="274638" y="1254125"/>
            <a:ext cx="9566275" cy="5516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felul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lor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component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IMPORTANTĂ 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limbajului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OOP.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---&gt; cod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bine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organizat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Codul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creşte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f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schimb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semnificative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extensibile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care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arat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cheam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din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vazuta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separare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dintre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interfata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implementare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4038" name="Google Shape;574;p5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referinta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&amp;val)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 on val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const_cast&lt;int &amp;&gt; (val) = val * val;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sqrval(x);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7273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converteste un tip intr-un alt tip fundamental diferit;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reinterpret_cast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int* p = new int(65);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char* ch =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reinterpret_cast&lt;char*&gt;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1341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6147" name="Google Shape;94;p1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Google Shape;95;p1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96" name="Google Shape;96;p16"/>
          <p:cNvSpPr/>
          <p:nvPr/>
        </p:nvSpPr>
        <p:spPr>
          <a:xfrm>
            <a:off x="456779" y="1424439"/>
            <a:ext cx="9233572" cy="54795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excepție este o problemă care apare în timpul execuției unui program.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excepție C++ este un răspuns la o circumstanță excepțională care apare în timpul rulării unui program,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alocare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încercare de împărțire la zero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automatizarea procesării erorilor</a:t>
            </a:r>
          </a:p>
          <a:p>
            <a:pPr marL="457152">
              <a:spcBef>
                <a:spcPts val="0"/>
              </a:spcBef>
              <a:spcAft>
                <a:spcPts val="0"/>
              </a:spcAft>
              <a:defRPr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catch,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>
              <a:spcBef>
                <a:spcPts val="0"/>
              </a:spcBef>
              <a:spcAft>
                <a:spcPts val="0"/>
              </a:spcAft>
              <a:defRPr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aruncă excepție cu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este prinsă cu catch</a:t>
            </a:r>
          </a:p>
          <a:p>
            <a:pPr marL="457152">
              <a:spcBef>
                <a:spcPts val="0"/>
              </a:spcBef>
              <a:spcAft>
                <a:spcPts val="0"/>
              </a:spcAft>
              <a:defRPr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după ce este prinsă se termină execuția din blocul catch şi se dă controlul “mai sus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 se revine la locul unde s-a făcut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(nu e apel de funcție).</a:t>
            </a:r>
          </a:p>
        </p:txBody>
      </p:sp>
    </p:spTree>
    <p:extLst>
      <p:ext uri="{BB962C8B-B14F-4D97-AF65-F5344CB8AC3E}">
        <p14:creationId xmlns:p14="http://schemas.microsoft.com/office/powerpoint/2010/main" val="1961065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7171" name="Google Shape;106;p1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Google Shape;107;p1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173" name="Google Shape;109;p17"/>
          <p:cNvSpPr txBox="1">
            <a:spLocks noChangeArrowheads="1"/>
          </p:cNvSpPr>
          <p:nvPr/>
        </p:nvSpPr>
        <p:spPr bwMode="auto">
          <a:xfrm>
            <a:off x="4371771" y="1931917"/>
            <a:ext cx="5204823" cy="394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pPr>
              <a:spcBef>
                <a:spcPct val="0"/>
              </a:spcBef>
            </a:pPr>
            <a:r>
              <a:rPr lang="ro-RO" sz="2600" dirty="0"/>
              <a:t>tipul argumentului </a:t>
            </a:r>
            <a:r>
              <a:rPr lang="ro-RO" sz="2600" dirty="0" err="1"/>
              <a:t>arg</a:t>
            </a:r>
            <a:r>
              <a:rPr lang="ro-RO" sz="2600" dirty="0"/>
              <a:t> din catch arată care bloc catch este executat </a:t>
            </a:r>
          </a:p>
          <a:p>
            <a:pPr>
              <a:spcBef>
                <a:spcPct val="0"/>
              </a:spcBef>
            </a:pPr>
            <a:endParaRPr lang="ro-RO" sz="2600" dirty="0"/>
          </a:p>
          <a:p>
            <a:pPr>
              <a:spcBef>
                <a:spcPct val="0"/>
              </a:spcBef>
            </a:pPr>
            <a:r>
              <a:rPr lang="ro-RO" sz="2600" dirty="0"/>
              <a:t>dacă nu este generată excepție, nu se execută nici un bloc catch</a:t>
            </a:r>
          </a:p>
          <a:p>
            <a:pPr>
              <a:spcBef>
                <a:spcPct val="0"/>
              </a:spcBef>
            </a:pPr>
            <a:endParaRPr lang="ro-RO" sz="2600" dirty="0"/>
          </a:p>
          <a:p>
            <a:pPr>
              <a:spcBef>
                <a:spcPct val="0"/>
              </a:spcBef>
            </a:pPr>
            <a:r>
              <a:rPr lang="ro-RO" sz="2600" dirty="0"/>
              <a:t>instrucțiunile catch sunt verificate în ordinea în care sunt scrise, primul de tipul erorii este folosit</a:t>
            </a:r>
          </a:p>
          <a:p>
            <a:pPr>
              <a:spcBef>
                <a:spcPct val="0"/>
              </a:spcBef>
            </a:pPr>
            <a:endParaRPr lang="ro-RO" sz="2600" dirty="0"/>
          </a:p>
          <a:p>
            <a:pPr>
              <a:spcBef>
                <a:spcPct val="0"/>
              </a:spcBef>
            </a:pPr>
            <a:endParaRPr lang="ro-RO" sz="2600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88036" y="1511935"/>
            <a:ext cx="3444214" cy="519027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try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try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type1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type2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type3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...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 err="1">
                <a:latin typeface="+mn-lt"/>
                <a:ea typeface="Times New Roman" pitchFamily="18" charset="0"/>
                <a:cs typeface="Courier New" pitchFamily="49" charset="0"/>
              </a:rPr>
              <a:t>typeN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3560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8195" name="Google Shape;94;p1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Google Shape;95;p1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96" name="Google Shape;96;p16"/>
          <p:cNvSpPr/>
          <p:nvPr/>
        </p:nvSpPr>
        <p:spPr>
          <a:xfrm>
            <a:off x="456779" y="1424440"/>
            <a:ext cx="9233572" cy="4912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600" b="1" i="1" dirty="0">
                <a:latin typeface="+mn-lt"/>
              </a:rPr>
              <a:t>Observații</a:t>
            </a:r>
            <a:r>
              <a:rPr lang="ro-RO" sz="2600" dirty="0">
                <a:latin typeface="+mn-lt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se face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şi nu există un bloc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care a fost aruncată excepția sau o funcție apelată dintr-un bloc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eroare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ro-RO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nu există un catch care să fie asociat cu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throw-ul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 (tipuri de date egale) atunci programul se termină prin terminate()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ro-RO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terminate() poate să fie redefinită să facă altceva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ro-RO" sz="26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7985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119;p1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Google Shape;120;p18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756047" y="1951867"/>
            <a:ext cx="4872302" cy="4616648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class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TestTry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*</a:t>
            </a:r>
            <a:r>
              <a:rPr lang="en-US" sz="2000" dirty="0">
                <a:cs typeface="Times New Roman" pitchFamily="18" charset="0"/>
              </a:rPr>
              <a:t>v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,</a:t>
            </a:r>
            <a:r>
              <a:rPr lang="en-US" sz="2000" dirty="0">
                <a:cs typeface="Times New Roman" pitchFamily="18" charset="0"/>
              </a:rPr>
              <a:t> n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        public</a:t>
            </a:r>
            <a:r>
              <a:rPr lang="en-US" sz="2000" dirty="0">
                <a:solidFill>
                  <a:srgbClr val="E34ADC"/>
                </a:solidFill>
                <a:cs typeface="Times New Roman" pitchFamily="18" charset="0"/>
              </a:rPr>
              <a:t>:</a:t>
            </a:r>
            <a:r>
              <a:rPr lang="en-US" sz="2000" dirty="0"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</a:t>
            </a:r>
            <a:r>
              <a:rPr lang="en-US" sz="2000" dirty="0" err="1">
                <a:cs typeface="Times New Roman" pitchFamily="18" charset="0"/>
              </a:rPr>
              <a:t>TestTry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a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               try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>
                <a:cs typeface="Times New Roman" pitchFamily="18" charset="0"/>
              </a:rPr>
              <a:t>    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      v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=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new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[</a:t>
            </a:r>
            <a:r>
              <a:rPr lang="en-US" sz="2000" dirty="0">
                <a:cs typeface="Times New Roman" pitchFamily="18" charset="0"/>
              </a:rPr>
              <a:t>a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]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2000" dirty="0">
                <a:cs typeface="Times New Roman" pitchFamily="18" charset="0"/>
              </a:rPr>
              <a:t> 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</a:t>
            </a: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catch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603000"/>
                </a:solidFill>
                <a:cs typeface="Times New Roman" pitchFamily="18" charset="0"/>
              </a:rPr>
              <a:t>bad_alloc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Nume_Var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>
                <a:cs typeface="Times New Roman" pitchFamily="18" charset="0"/>
              </a:rPr>
              <a:t>   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      </a:t>
            </a:r>
            <a:r>
              <a:rPr lang="en-US" sz="2000" dirty="0" err="1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cs typeface="Times New Roman" pitchFamily="18" charset="0"/>
              </a:rPr>
              <a:t>Allocation Failure</a:t>
            </a:r>
            <a:r>
              <a:rPr lang="en-US" sz="2000" dirty="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20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      </a:t>
            </a:r>
            <a:r>
              <a:rPr lang="en-US" sz="2000" dirty="0">
                <a:solidFill>
                  <a:srgbClr val="603000"/>
                </a:solidFill>
                <a:cs typeface="Times New Roman" pitchFamily="18" charset="0"/>
              </a:rPr>
              <a:t>exit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dirty="0">
                <a:cs typeface="Times New Roman" pitchFamily="18" charset="0"/>
              </a:rPr>
              <a:t>EXIT_FAILURE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n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=</a:t>
            </a:r>
            <a:r>
              <a:rPr lang="en-US" sz="2000" dirty="0">
                <a:cs typeface="Times New Roman" pitchFamily="18" charset="0"/>
              </a:rPr>
              <a:t> a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2000" dirty="0"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         }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};</a:t>
            </a:r>
          </a:p>
          <a:p>
            <a:pPr>
              <a:buFontTx/>
              <a:buNone/>
            </a:pP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 </a:t>
            </a:r>
            <a:r>
              <a:rPr lang="en-US" sz="2000" dirty="0" err="1">
                <a:cs typeface="Times New Roman" pitchFamily="18" charset="0"/>
              </a:rPr>
              <a:t>TestTry</a:t>
            </a:r>
            <a:r>
              <a:rPr lang="en-US" sz="2000" dirty="0">
                <a:cs typeface="Times New Roman" pitchFamily="18" charset="0"/>
              </a:rPr>
              <a:t> T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008C00"/>
                </a:solidFill>
                <a:cs typeface="Times New Roman" pitchFamily="18" charset="0"/>
              </a:rPr>
              <a:t>4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 }</a:t>
            </a:r>
            <a:r>
              <a:rPr lang="en-US" sz="1200" dirty="0"/>
              <a:t> </a:t>
            </a:r>
            <a:endParaRPr lang="en-US" dirty="0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163512" y="1265237"/>
            <a:ext cx="952500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 dirty="0" err="1"/>
              <a:t>Exemplu</a:t>
            </a:r>
            <a:r>
              <a:rPr lang="en-US" sz="2000" b="1" i="1" dirty="0"/>
              <a:t> - </a:t>
            </a:r>
            <a:r>
              <a:rPr lang="en-US" sz="2000" b="1" i="1" dirty="0" err="1"/>
              <a:t>Semnalarea</a:t>
            </a:r>
            <a:r>
              <a:rPr lang="en-US" sz="2000" b="1" i="1" dirty="0"/>
              <a:t> </a:t>
            </a:r>
            <a:r>
              <a:rPr lang="en-US" sz="2000" b="1" i="1" dirty="0" err="1"/>
              <a:t>unei</a:t>
            </a:r>
            <a:r>
              <a:rPr lang="en-US" sz="2000" b="1" i="1" dirty="0"/>
              <a:t> </a:t>
            </a:r>
            <a:r>
              <a:rPr lang="en-US" sz="2000" b="1" i="1" dirty="0" err="1"/>
              <a:t>posibile</a:t>
            </a:r>
            <a:r>
              <a:rPr lang="en-US" sz="2000" b="1" i="1" dirty="0"/>
              <a:t> </a:t>
            </a:r>
            <a:r>
              <a:rPr lang="en-US" sz="2000" b="1" i="1" dirty="0" err="1"/>
              <a:t>erori</a:t>
            </a:r>
            <a:r>
              <a:rPr lang="en-US" sz="2000" b="1" i="1" dirty="0"/>
              <a:t> la </a:t>
            </a:r>
            <a:r>
              <a:rPr lang="en-US" sz="2000" b="1" i="1" dirty="0" err="1"/>
              <a:t>alocarea</a:t>
            </a:r>
            <a:r>
              <a:rPr lang="en-US" sz="2000" b="1" i="1" dirty="0"/>
              <a:t> de </a:t>
            </a:r>
            <a:r>
              <a:rPr lang="en-US" sz="2000" b="1" i="1" dirty="0" err="1"/>
              <a:t>memorie</a:t>
            </a:r>
            <a:r>
              <a:rPr lang="en-US" sz="2000" b="1" i="1" dirty="0"/>
              <a:t>: </a:t>
            </a:r>
            <a:r>
              <a:rPr lang="en-US" sz="2000" b="1" i="1" dirty="0" err="1"/>
              <a:t>bad_alloc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69814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119;p1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Google Shape;120;p18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163512" y="1265237"/>
            <a:ext cx="952500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 dirty="0" err="1"/>
              <a:t>Exceptii</a:t>
            </a:r>
            <a:r>
              <a:rPr lang="en-US" sz="2000" b="1" i="1" dirty="0"/>
              <a:t> standard de </a:t>
            </a:r>
            <a:r>
              <a:rPr lang="en-US" sz="2000" b="1" i="1" dirty="0" err="1"/>
              <a:t>biblioteca</a:t>
            </a:r>
            <a:r>
              <a:rPr lang="en-US" sz="2000" b="1" i="1" dirty="0"/>
              <a:t> &lt;exception&gt;</a:t>
            </a:r>
          </a:p>
        </p:txBody>
      </p:sp>
      <p:pic>
        <p:nvPicPr>
          <p:cNvPr id="1026" name="Picture 2" descr="C++ Exceptions Hierarch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2" y="1874837"/>
            <a:ext cx="3676650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3112" y="6761817"/>
            <a:ext cx="800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Sursa</a:t>
            </a:r>
            <a:r>
              <a:rPr lang="en-US" b="1" dirty="0">
                <a:solidFill>
                  <a:srgbClr val="0070C0"/>
                </a:solidFill>
              </a:rPr>
              <a:t>: https://www.tutorialspoint.com/cplusplus/cpp_exceptions_handling.htm</a:t>
            </a:r>
          </a:p>
        </p:txBody>
      </p:sp>
    </p:spTree>
    <p:extLst>
      <p:ext uri="{BB962C8B-B14F-4D97-AF65-F5344CB8AC3E}">
        <p14:creationId xmlns:p14="http://schemas.microsoft.com/office/powerpoint/2010/main" val="784386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Google Shape;131;p1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Google Shape;132;p19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grpSp>
        <p:nvGrpSpPr>
          <p:cNvPr id="10245" name="Group 8"/>
          <p:cNvGrpSpPr>
            <a:grpSpLocks/>
          </p:cNvGrpSpPr>
          <p:nvPr/>
        </p:nvGrpSpPr>
        <p:grpSpPr bwMode="auto">
          <a:xfrm>
            <a:off x="336021" y="1915318"/>
            <a:ext cx="4323291" cy="3693319"/>
            <a:chOff x="304800" y="2385221"/>
            <a:chExt cx="4419600" cy="3350177"/>
          </a:xfrm>
        </p:grpSpPr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>
              <a:off x="304800" y="2385221"/>
              <a:ext cx="4419600" cy="335017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2000" dirty="0" err="1"/>
                <a:t>Test_Throw_ok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       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throw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10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 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cs typeface="Times New Roman" pitchFamily="18" charset="0"/>
                </a:rPr>
                <a:t>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Exceptie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10</a:t>
              </a:r>
              <a:r>
                <a:rPr lang="en-US" sz="2000" dirty="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cs typeface="Times New Roman" pitchFamily="18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</a:t>
              </a:r>
              <a:r>
                <a:rPr lang="en-US" sz="2000" dirty="0" err="1">
                  <a:cs typeface="Times New Roman" pitchFamily="18" charset="0"/>
                </a:rPr>
                <a:t>Test_Throw_ok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200" dirty="0"/>
                <a:t> 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97987" y="3429342"/>
              <a:ext cx="776893" cy="380962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1230313" y="1265237"/>
            <a:ext cx="8514292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 dirty="0" err="1"/>
              <a:t>Tipul</a:t>
            </a:r>
            <a:r>
              <a:rPr lang="en-US" sz="2000" b="1" i="1" dirty="0"/>
              <a:t> </a:t>
            </a:r>
            <a:r>
              <a:rPr lang="en-US" sz="2000" b="1" i="1" dirty="0" err="1"/>
              <a:t>aruncat</a:t>
            </a:r>
            <a:r>
              <a:rPr lang="en-US" sz="2000" b="1" i="1" dirty="0"/>
              <a:t> coincide cu </a:t>
            </a:r>
            <a:r>
              <a:rPr lang="en-US" sz="2000" b="1" i="1" dirty="0" err="1"/>
              <a:t>tipul</a:t>
            </a:r>
            <a:r>
              <a:rPr lang="en-US" sz="2000" b="1" i="1" dirty="0"/>
              <a:t> </a:t>
            </a:r>
            <a:r>
              <a:rPr lang="en-US" sz="2000" b="1" i="1" dirty="0" err="1"/>
              <a:t>parametrului</a:t>
            </a:r>
            <a:r>
              <a:rPr lang="en-US" sz="2000" b="1" i="1" dirty="0"/>
              <a:t> </a:t>
            </a:r>
            <a:r>
              <a:rPr lang="en-US" sz="2000" b="1" i="1" dirty="0" err="1"/>
              <a:t>blocului</a:t>
            </a:r>
            <a:r>
              <a:rPr lang="en-US" sz="2000" b="1" i="1" dirty="0"/>
              <a:t> catch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239712" y="6031329"/>
            <a:ext cx="3864240" cy="102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2000" b="1" dirty="0"/>
              <a:t>Excepția este prins</a:t>
            </a:r>
            <a:r>
              <a:rPr lang="vi-VN" sz="2000" b="1" dirty="0"/>
              <a:t>ă</a:t>
            </a:r>
            <a:r>
              <a:rPr lang="ro-RO" sz="2000" b="1" dirty="0"/>
              <a:t>; se afișează expresia din blocul catch</a:t>
            </a: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212821" y="1915318"/>
            <a:ext cx="4323291" cy="3693319"/>
            <a:chOff x="304800" y="2385221"/>
            <a:chExt cx="4419600" cy="3350177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04800" y="2385221"/>
              <a:ext cx="4419600" cy="335017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2000" dirty="0" err="1"/>
                <a:t>Test_Throw_ok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       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throw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10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 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char</a:t>
              </a:r>
              <a:r>
                <a:rPr lang="en-US" sz="2000" dirty="0">
                  <a:cs typeface="Times New Roman" pitchFamily="18" charset="0"/>
                </a:rPr>
                <a:t> 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cs typeface="Times New Roman" pitchFamily="18" charset="0"/>
                </a:rPr>
                <a:t>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Exceptie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10</a:t>
              </a:r>
              <a:r>
                <a:rPr lang="en-US" sz="2000" dirty="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cs typeface="Times New Roman" pitchFamily="18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</a:t>
              </a:r>
              <a:r>
                <a:rPr lang="en-US" sz="2000" dirty="0" err="1">
                  <a:cs typeface="Times New Roman" pitchFamily="18" charset="0"/>
                </a:rPr>
                <a:t>Test_Throw_ok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200" dirty="0"/>
                <a:t> 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75885" y="3488187"/>
              <a:ext cx="914400" cy="380962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54724" y="6186706"/>
            <a:ext cx="3481388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2000" b="1" dirty="0"/>
              <a:t>Excepția nu este prins</a:t>
            </a:r>
            <a:r>
              <a:rPr lang="vi-VN" sz="2000" b="1" dirty="0"/>
              <a:t>ă</a:t>
            </a:r>
            <a:endParaRPr lang="ro-RO" sz="2000" b="1" dirty="0"/>
          </a:p>
        </p:txBody>
      </p:sp>
    </p:spTree>
    <p:extLst>
      <p:ext uri="{BB962C8B-B14F-4D97-AF65-F5344CB8AC3E}">
        <p14:creationId xmlns:p14="http://schemas.microsoft.com/office/powerpoint/2010/main" val="1066522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Google Shape;167;p2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Google Shape;168;p22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12293" name="Rectangle 12"/>
          <p:cNvSpPr>
            <a:spLocks noChangeArrowheads="1"/>
          </p:cNvSpPr>
          <p:nvPr/>
        </p:nvSpPr>
        <p:spPr bwMode="auto">
          <a:xfrm>
            <a:off x="336020" y="1259946"/>
            <a:ext cx="8361891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/>
              <a:t>Aruncarea unei excepții dintr-o funcție (</a:t>
            </a:r>
            <a:r>
              <a:rPr lang="ro-RO" sz="2000" b="1" i="1" dirty="0" err="1"/>
              <a:t>throw</a:t>
            </a:r>
            <a:r>
              <a:rPr lang="ro-RO" sz="2000" b="1" i="1" dirty="0"/>
              <a:t> în funcție)</a:t>
            </a:r>
          </a:p>
        </p:txBody>
      </p:sp>
      <p:grpSp>
        <p:nvGrpSpPr>
          <p:cNvPr id="12294" name="Group 14"/>
          <p:cNvGrpSpPr>
            <a:grpSpLocks/>
          </p:cNvGrpSpPr>
          <p:nvPr/>
        </p:nvGrpSpPr>
        <p:grpSpPr bwMode="auto">
          <a:xfrm>
            <a:off x="336021" y="2015913"/>
            <a:ext cx="9504891" cy="4667327"/>
            <a:chOff x="304800" y="1829295"/>
            <a:chExt cx="8621759" cy="4233678"/>
          </a:xfrm>
        </p:grpSpPr>
        <p:grpSp>
          <p:nvGrpSpPr>
            <p:cNvPr id="12296" name="Group 11"/>
            <p:cNvGrpSpPr>
              <a:grpSpLocks/>
            </p:cNvGrpSpPr>
            <p:nvPr/>
          </p:nvGrpSpPr>
          <p:grpSpPr bwMode="auto">
            <a:xfrm>
              <a:off x="304800" y="1945223"/>
              <a:ext cx="8621759" cy="4117750"/>
              <a:chOff x="304800" y="1424003"/>
              <a:chExt cx="8621759" cy="4117750"/>
            </a:xfrm>
          </p:grpSpPr>
          <p:sp>
            <p:nvSpPr>
              <p:cNvPr id="12298" name="Rectangle 6"/>
              <p:cNvSpPr>
                <a:spLocks noChangeArrowheads="1"/>
              </p:cNvSpPr>
              <p:nvPr/>
            </p:nvSpPr>
            <p:spPr bwMode="auto">
              <a:xfrm>
                <a:off x="304800" y="1633226"/>
                <a:ext cx="6096000" cy="3908527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class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 err="1">
                    <a:cs typeface="Times New Roman" pitchFamily="18" charset="0"/>
                  </a:rPr>
                  <a:t>TestTry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2000" dirty="0">
                    <a:cs typeface="Times New Roman" pitchFamily="18" charset="0"/>
                  </a:rPr>
                  <a:t>    </a:t>
                </a:r>
              </a:p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public</a:t>
                </a:r>
                <a:r>
                  <a:rPr lang="en-US" sz="2000" dirty="0">
                    <a:solidFill>
                      <a:srgbClr val="E34ADC"/>
                    </a:solidFill>
                    <a:cs typeface="Times New Roman" pitchFamily="18" charset="0"/>
                  </a:rPr>
                  <a:t>:</a:t>
                </a:r>
                <a:r>
                  <a:rPr lang="en-US" sz="2000" dirty="0">
                    <a:cs typeface="Times New Roman" pitchFamily="18" charset="0"/>
                  </a:rPr>
                  <a:t>    </a:t>
                </a:r>
              </a:p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        void </a:t>
                </a:r>
                <a:r>
                  <a:rPr lang="en-US" sz="2000" dirty="0" err="1"/>
                  <a:t>Test_Throw_Functie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()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endParaRPr lang="en-US" sz="2000" dirty="0">
                  <a:cs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               try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2000" dirty="0">
                    <a:cs typeface="Times New Roman" pitchFamily="18" charset="0"/>
                  </a:rPr>
                  <a:t>           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      </a:t>
                </a:r>
                <a:r>
                  <a:rPr lang="en-US" sz="2000" dirty="0"/>
                  <a:t>Test(5);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               Test(200);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               Test(-300);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               Test(22);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2000" dirty="0">
                    <a:cs typeface="Times New Roman" pitchFamily="18" charset="0"/>
                  </a:rPr>
                  <a:t>       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</a:t>
                </a: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catch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20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 dirty="0">
                    <a:cs typeface="Times New Roman" pitchFamily="18" charset="0"/>
                  </a:rPr>
                  <a:t> x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2000" dirty="0">
                    <a:cs typeface="Times New Roman" pitchFamily="18" charset="0"/>
                  </a:rPr>
                  <a:t>        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2000" dirty="0">
                    <a:cs typeface="Times New Roman" pitchFamily="18" charset="0"/>
                  </a:rPr>
                  <a:t>          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      </a:t>
                </a:r>
                <a:r>
                  <a:rPr lang="en-US" sz="2000" dirty="0" err="1">
                    <a:solidFill>
                      <a:srgbClr val="603000"/>
                    </a:solidFill>
                    <a:cs typeface="Times New Roman" pitchFamily="18" charset="0"/>
                  </a:rPr>
                  <a:t>cout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Exceptie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pe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valoarea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x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0F69FF"/>
                    </a:solidFill>
                    <a:cs typeface="Times New Roman" pitchFamily="18" charset="0"/>
                  </a:rPr>
                  <a:t>\n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2000" dirty="0">
                    <a:cs typeface="Times New Roman" pitchFamily="18" charset="0"/>
                  </a:rPr>
                  <a:t>       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        }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};</a:t>
                </a:r>
                <a:endParaRPr lang="en-US" dirty="0"/>
              </a:p>
            </p:txBody>
          </p:sp>
          <p:sp>
            <p:nvSpPr>
              <p:cNvPr id="12299" name="Rectangle 6"/>
              <p:cNvSpPr>
                <a:spLocks noChangeArrowheads="1"/>
              </p:cNvSpPr>
              <p:nvPr/>
            </p:nvSpPr>
            <p:spPr bwMode="auto">
              <a:xfrm>
                <a:off x="4811759" y="1424003"/>
                <a:ext cx="4114800" cy="279180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void</a:t>
                </a:r>
                <a:r>
                  <a:rPr lang="en-US" sz="2000" dirty="0"/>
                  <a:t> Test(</a:t>
                </a:r>
                <a:r>
                  <a:rPr lang="en-US" sz="20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 dirty="0"/>
                  <a:t> x)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endParaRPr 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 err="1">
                    <a:solidFill>
                      <a:srgbClr val="603000"/>
                    </a:solidFill>
                    <a:cs typeface="Times New Roman" pitchFamily="18" charset="0"/>
                  </a:rPr>
                  <a:t>cout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In 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functie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x =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x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0F69FF"/>
                    </a:solidFill>
                    <a:cs typeface="Times New Roman" pitchFamily="18" charset="0"/>
                  </a:rPr>
                  <a:t>\n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if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2000" dirty="0"/>
                  <a:t>x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8C00"/>
                    </a:solidFill>
                    <a:cs typeface="Times New Roman" pitchFamily="18" charset="0"/>
                  </a:rPr>
                  <a:t>0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throw</a:t>
                </a:r>
                <a:r>
                  <a:rPr lang="en-US" sz="2000" dirty="0"/>
                  <a:t> x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endParaRPr lang="en-US" sz="2000" dirty="0"/>
              </a:p>
              <a:p>
                <a:pPr>
                  <a:buFontTx/>
                  <a:buNone/>
                </a:pPr>
                <a:endParaRPr lang="en-US" sz="2000" dirty="0">
                  <a:solidFill>
                    <a:srgbClr val="800080"/>
                  </a:solidFill>
                  <a:cs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sz="20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400000"/>
                    </a:solidFill>
                    <a:cs typeface="Times New Roman" pitchFamily="18" charset="0"/>
                  </a:rPr>
                  <a:t>main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()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</a:p>
              <a:p>
                <a:pPr>
                  <a:buFontTx/>
                  <a:buNone/>
                </a:pPr>
                <a:r>
                  <a:rPr lang="en-US" sz="2000" dirty="0" err="1">
                    <a:cs typeface="Times New Roman" pitchFamily="18" charset="0"/>
                  </a:rPr>
                  <a:t>TestTry</a:t>
                </a:r>
                <a:r>
                  <a:rPr lang="en-US" sz="2000" dirty="0">
                    <a:cs typeface="Times New Roman" pitchFamily="18" charset="0"/>
                  </a:rPr>
                  <a:t> T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buFontTx/>
                  <a:buNone/>
                </a:pPr>
                <a:r>
                  <a:rPr lang="en-US" sz="2000" dirty="0" err="1">
                    <a:cs typeface="Times New Roman" pitchFamily="18" charset="0"/>
                  </a:rPr>
                  <a:t>T.Test_Throw_Functie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()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1200" dirty="0"/>
                  <a:t> 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86560" y="2769870"/>
                <a:ext cx="1219200" cy="1219074"/>
              </a:xfrm>
              <a:prstGeom prst="rect">
                <a:avLst/>
              </a:prstGeom>
              <a:solidFill>
                <a:srgbClr val="FFCC99">
                  <a:alpha val="25000"/>
                </a:srgbClr>
              </a:solidFill>
              <a:ln>
                <a:solidFill>
                  <a:srgbClr val="FFCC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4267200" y="1829295"/>
              <a:ext cx="4267200" cy="1447651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295" name="Rectangle 15"/>
          <p:cNvSpPr>
            <a:spLocks noChangeArrowheads="1"/>
          </p:cNvSpPr>
          <p:nvPr/>
        </p:nvSpPr>
        <p:spPr bwMode="auto">
          <a:xfrm>
            <a:off x="6384396" y="6104552"/>
            <a:ext cx="3444214" cy="133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nl-NL" sz="2000" b="1" dirty="0"/>
              <a:t>In functie x = 5</a:t>
            </a:r>
          </a:p>
          <a:p>
            <a:r>
              <a:rPr lang="nl-NL" sz="2000" b="1" dirty="0"/>
              <a:t>In functie x = 200</a:t>
            </a:r>
          </a:p>
          <a:p>
            <a:r>
              <a:rPr lang="nl-NL" sz="2000" b="1" dirty="0"/>
              <a:t>In functie x = -300</a:t>
            </a:r>
          </a:p>
          <a:p>
            <a:r>
              <a:rPr lang="nl-NL" sz="2000" b="1" dirty="0"/>
              <a:t>Exceptie pe valoarea -300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82231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oogle Shape;167;p2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Google Shape;168;p22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grpSp>
        <p:nvGrpSpPr>
          <p:cNvPr id="13317" name="Group 11"/>
          <p:cNvGrpSpPr>
            <a:grpSpLocks/>
          </p:cNvGrpSpPr>
          <p:nvPr/>
        </p:nvGrpSpPr>
        <p:grpSpPr bwMode="auto">
          <a:xfrm>
            <a:off x="336022" y="2241087"/>
            <a:ext cx="9574843" cy="4924425"/>
            <a:chOff x="304800" y="1499631"/>
            <a:chExt cx="7909690" cy="4466921"/>
          </a:xfrm>
        </p:grpSpPr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304800" y="1523504"/>
              <a:ext cx="6095999" cy="3629373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class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 err="1">
                  <a:cs typeface="Times New Roman" pitchFamily="18" charset="0"/>
                </a:rPr>
                <a:t>TestTry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</a:t>
              </a: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public</a:t>
              </a:r>
              <a:r>
                <a:rPr lang="en-US" sz="2000" dirty="0">
                  <a:solidFill>
                    <a:srgbClr val="E34ADC"/>
                  </a:solidFill>
                  <a:cs typeface="Times New Roman" pitchFamily="18" charset="0"/>
                </a:rPr>
                <a:t>:</a:t>
              </a:r>
              <a:r>
                <a:rPr lang="en-US" sz="2000" dirty="0"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2000" dirty="0" err="1"/>
                <a:t>Test_Try_Local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b="1" dirty="0">
                <a:solidFill>
                  <a:srgbClr val="800000"/>
                </a:solidFill>
                <a:cs typeface="Times New Roman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/>
                <a:t> x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= 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-25</a:t>
              </a:r>
              <a:r>
                <a:rPr lang="en-US" sz="2000" dirty="0"/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</a:t>
              </a:r>
              <a:r>
                <a:rPr lang="en-US" sz="2000" dirty="0" err="1"/>
                <a:t>Try_in_functie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dirty="0"/>
                <a:t>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= 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13</a:t>
              </a:r>
              <a:r>
                <a:rPr lang="en-US" sz="2000" dirty="0"/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</a:t>
              </a:r>
              <a:r>
                <a:rPr lang="en-US" sz="2000" dirty="0" err="1"/>
                <a:t>Try_in_functie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dirty="0"/>
                <a:t>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n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=</a:t>
              </a:r>
              <a:r>
                <a:rPr lang="en-US" sz="2000" dirty="0"/>
                <a:t> x;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603000"/>
                  </a:solidFill>
                  <a:cs typeface="Times New Roman" pitchFamily="18" charset="0"/>
                </a:rPr>
                <a:t>        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/>
                <a:t>n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cs typeface="Times New Roman" pitchFamily="18" charset="0"/>
                </a:rPr>
                <a:t>         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};</a:t>
              </a:r>
              <a:endParaRPr lang="en-US" dirty="0"/>
            </a:p>
          </p:txBody>
        </p:sp>
        <p:sp>
          <p:nvSpPr>
            <p:cNvPr id="13321" name="Rectangle 6"/>
            <p:cNvSpPr>
              <a:spLocks noChangeArrowheads="1"/>
            </p:cNvSpPr>
            <p:nvPr/>
          </p:nvSpPr>
          <p:spPr bwMode="auto">
            <a:xfrm>
              <a:off x="3498541" y="1499631"/>
              <a:ext cx="4715949" cy="4466921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void</a:t>
              </a:r>
              <a:r>
                <a:rPr lang="en-US" sz="2000" dirty="0"/>
                <a:t> </a:t>
              </a:r>
              <a:r>
                <a:rPr lang="en-US" sz="2000" dirty="0" err="1"/>
                <a:t>Try_in_functie</a:t>
              </a:r>
              <a:r>
                <a:rPr lang="en-US" sz="2000" dirty="0"/>
                <a:t>(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/>
                <a:t> x)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try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if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dirty="0"/>
                <a:t>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/>
                <a:t>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throw</a:t>
              </a:r>
              <a:r>
                <a:rPr lang="en-US" sz="2000" dirty="0"/>
                <a:t> x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2000" dirty="0"/>
                <a:t>(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/>
                <a:t> x)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603000"/>
                  </a:solidFill>
                  <a:cs typeface="Times New Roman" pitchFamily="18" charset="0"/>
                </a:rPr>
                <a:t>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Exceptie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pe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valoarea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}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endParaRPr lang="en-US" sz="2000" dirty="0"/>
            </a:p>
            <a:p>
              <a:pPr>
                <a:buFontTx/>
                <a:buNone/>
              </a:pP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2000" dirty="0" err="1">
                  <a:cs typeface="Times New Roman" pitchFamily="18" charset="0"/>
                </a:rPr>
                <a:t>TestTry</a:t>
              </a:r>
              <a:r>
                <a:rPr lang="en-US" sz="2000" dirty="0">
                  <a:cs typeface="Times New Roman" pitchFamily="18" charset="0"/>
                </a:rPr>
                <a:t> T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 err="1">
                  <a:cs typeface="Times New Roman" pitchFamily="18" charset="0"/>
                </a:rPr>
                <a:t>T.Test_Try_Local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200" dirty="0"/>
                <a:t> 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7433" y="2618941"/>
              <a:ext cx="1718590" cy="1993709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336020" y="1259946"/>
            <a:ext cx="8361891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2000" b="1" i="1" dirty="0" err="1"/>
              <a:t>Try-catch</a:t>
            </a:r>
            <a:r>
              <a:rPr lang="ro-RO" sz="2000" b="1" i="1" dirty="0"/>
              <a:t> local, în funcție, se </a:t>
            </a:r>
            <a:r>
              <a:rPr lang="ro-RO" sz="2000" b="1" i="1" dirty="0" err="1"/>
              <a:t>continu</a:t>
            </a:r>
            <a:r>
              <a:rPr lang="vi-VN" sz="2000" b="1" i="1" dirty="0"/>
              <a:t>ă</a:t>
            </a:r>
            <a:r>
              <a:rPr lang="ro-RO" sz="2000" b="1" i="1" dirty="0"/>
              <a:t> execuția programului</a:t>
            </a:r>
          </a:p>
        </p:txBody>
      </p:sp>
      <p:sp>
        <p:nvSpPr>
          <p:cNvPr id="13319" name="Rectangle 11"/>
          <p:cNvSpPr>
            <a:spLocks noChangeArrowheads="1"/>
          </p:cNvSpPr>
          <p:nvPr/>
        </p:nvSpPr>
        <p:spPr bwMode="auto">
          <a:xfrm>
            <a:off x="6259512" y="5423018"/>
            <a:ext cx="3569098" cy="71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r>
              <a:rPr lang="en-US" sz="2000" b="1" dirty="0" err="1"/>
              <a:t>Exceptie</a:t>
            </a:r>
            <a:r>
              <a:rPr lang="en-US" sz="2000" b="1" dirty="0"/>
              <a:t> </a:t>
            </a:r>
            <a:r>
              <a:rPr lang="en-US" sz="2000" b="1" dirty="0" err="1"/>
              <a:t>pe</a:t>
            </a:r>
            <a:r>
              <a:rPr lang="en-US" sz="2000" b="1" dirty="0"/>
              <a:t> </a:t>
            </a:r>
            <a:r>
              <a:rPr lang="en-US" sz="2000" b="1" dirty="0" err="1"/>
              <a:t>valoarea</a:t>
            </a:r>
            <a:r>
              <a:rPr lang="en-US" sz="2000" b="1" dirty="0"/>
              <a:t> -25</a:t>
            </a:r>
          </a:p>
          <a:p>
            <a:r>
              <a:rPr lang="en-US" sz="2000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01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06;p5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C1FA8-BBCC-450A-B369-231D9A12DC2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47107" name="Google Shape;60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0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09;p58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 ---&gt; early binding la apel de funcţii - se face la compilare.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C++ ---&gt; putem defini late binding prin funcţii virtuale (late, dynamic, runtime binding) - se face apel de funcţie bazat pe tipul obiectului, la rulare (nu se poate face la compilare).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Late binding ===&gt; prin pointeri!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Late binding pentru o funcţie: se scrie virtual inainte de definirea funcţiei.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Pentru clasa de baz</a:t>
            </a:r>
            <a:r>
              <a:rPr lang="vi-VN" sz="2000"/>
              <a:t>ă</a:t>
            </a:r>
            <a:r>
              <a:rPr lang="en-US" sz="2000"/>
              <a:t>: nu se schimb</a:t>
            </a:r>
            <a:r>
              <a:rPr lang="vi-VN" sz="2000"/>
              <a:t>ă</a:t>
            </a:r>
            <a:r>
              <a:rPr lang="en-US" sz="2000"/>
              <a:t> nimic!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Pentru clasa derivat</a:t>
            </a:r>
            <a:r>
              <a:rPr lang="vi-VN" sz="2000"/>
              <a:t>ă</a:t>
            </a:r>
            <a:r>
              <a:rPr lang="en-US" sz="2000"/>
              <a:t>: late binding însemn</a:t>
            </a:r>
            <a:r>
              <a:rPr lang="vi-VN" sz="2000"/>
              <a:t>ă</a:t>
            </a:r>
            <a:r>
              <a:rPr lang="en-US" sz="2000"/>
              <a:t> c</a:t>
            </a:r>
            <a:r>
              <a:rPr lang="vi-VN" sz="2000"/>
              <a:t>ă</a:t>
            </a:r>
            <a:r>
              <a:rPr lang="en-US" sz="2000"/>
              <a:t> un obiect derivat folosit în locul obiectului de baz</a:t>
            </a:r>
            <a:r>
              <a:rPr lang="vi-VN" sz="2000"/>
              <a:t>ă</a:t>
            </a:r>
            <a:r>
              <a:rPr lang="en-US" sz="2000"/>
              <a:t> îşi va folosi funcţia sa, nu cea din baz</a:t>
            </a:r>
            <a:r>
              <a:rPr lang="vi-VN" sz="2000"/>
              <a:t>ă</a:t>
            </a:r>
            <a:r>
              <a:rPr lang="en-US" sz="2000"/>
              <a:t> (din cauz</a:t>
            </a:r>
            <a:r>
              <a:rPr lang="vi-VN" sz="2000"/>
              <a:t>ă</a:t>
            </a:r>
            <a:r>
              <a:rPr lang="en-US" sz="2000"/>
              <a:t> de late binding).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Utilitate: putem extinde codul precedent fara schimbari in codul deja scris.</a:t>
            </a: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47110" name="Google Shape;610;p5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Google Shape;203;p2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Google Shape;204;p25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924058" y="1829708"/>
            <a:ext cx="8232510" cy="4924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try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if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</a:t>
            </a:r>
            <a:r>
              <a:rPr lang="en-US" sz="20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if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==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'A'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//char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if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12.34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//double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Catch(</a:t>
            </a:r>
            <a:r>
              <a:rPr lang="en-US" sz="2000" dirty="0" err="1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){…}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catch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(...)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0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0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 </a:t>
            </a:r>
            <a:r>
              <a:rPr lang="en-US" sz="2000" dirty="0" err="1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macar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una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!</a:t>
            </a:r>
            <a:r>
              <a:rPr lang="en-US" sz="20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   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(-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52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34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36020" y="1091953"/>
            <a:ext cx="4323291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/>
              <a:t>Excepții</a:t>
            </a:r>
            <a:r>
              <a:rPr lang="en-US" sz="2000" b="1" i="1" dirty="0"/>
              <a:t> multiple; catch (…)</a:t>
            </a:r>
          </a:p>
        </p:txBody>
      </p:sp>
    </p:spTree>
    <p:extLst>
      <p:ext uri="{BB962C8B-B14F-4D97-AF65-F5344CB8AC3E}">
        <p14:creationId xmlns:p14="http://schemas.microsoft.com/office/powerpoint/2010/main" val="785191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Google Shape;215;p2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Google Shape;216;p2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17" name="Google Shape;217;p26"/>
          <p:cNvSpPr/>
          <p:nvPr/>
        </p:nvSpPr>
        <p:spPr>
          <a:xfrm>
            <a:off x="456779" y="1259946"/>
            <a:ext cx="9296576" cy="210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aruncarea de erori din clase de baz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şi derivate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un catch pentru tipul de baz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va fi executat pentru un obiect aruncat de tipul derivat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s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se pună catch-ul pe tipul derivat primul şi apoi catchul pe tipul de baz</a:t>
            </a:r>
            <a:r>
              <a:rPr lang="ro-RO" sz="2600" dirty="0"/>
              <a:t>ă</a:t>
            </a:r>
            <a:endParaRPr lang="ro-RO" sz="26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grpSp>
        <p:nvGrpSpPr>
          <p:cNvPr id="15366" name="Group 8"/>
          <p:cNvGrpSpPr>
            <a:grpSpLocks/>
          </p:cNvGrpSpPr>
          <p:nvPr/>
        </p:nvGrpSpPr>
        <p:grpSpPr bwMode="auto">
          <a:xfrm>
            <a:off x="3192198" y="3191863"/>
            <a:ext cx="6636411" cy="4173571"/>
            <a:chOff x="2895600" y="2895600"/>
            <a:chExt cx="5715000" cy="3785652"/>
          </a:xfrm>
        </p:grpSpPr>
        <p:sp>
          <p:nvSpPr>
            <p:cNvPr id="253953" name="Rectangle 1"/>
            <p:cNvSpPr>
              <a:spLocks noChangeArrowheads="1"/>
            </p:cNvSpPr>
            <p:nvPr/>
          </p:nvSpPr>
          <p:spPr bwMode="auto">
            <a:xfrm>
              <a:off x="2895600" y="2895600"/>
              <a:ext cx="5715000" cy="37856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B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B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4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()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 D derived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try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throw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derived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catch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B </a:t>
              </a:r>
              <a:r>
                <a:rPr lang="en-US" sz="2200" dirty="0" err="1">
                  <a:latin typeface="+mn-lt"/>
                  <a:ea typeface="Times New Roman" pitchFamily="18" charset="0"/>
                  <a:cs typeface="Courier New" pitchFamily="49" charset="0"/>
                </a:rPr>
                <a:t>b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200" dirty="0" err="1">
                  <a:solidFill>
                    <a:srgbClr val="603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0000E6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Caught a base class.</a:t>
              </a:r>
              <a:r>
                <a:rPr lang="en-US" sz="2200" dirty="0">
                  <a:solidFill>
                    <a:srgbClr val="0F69FF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\n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endPara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catch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D </a:t>
              </a:r>
              <a:r>
                <a:rPr lang="en-US" sz="2200" dirty="0" err="1">
                  <a:latin typeface="+mn-lt"/>
                  <a:ea typeface="Times New Roman" pitchFamily="18" charset="0"/>
                  <a:cs typeface="Courier New" pitchFamily="49" charset="0"/>
                </a:rPr>
                <a:t>d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200" dirty="0" err="1">
                  <a:solidFill>
                    <a:srgbClr val="603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0000E6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This won't execute.</a:t>
              </a:r>
              <a:r>
                <a:rPr lang="en-US" sz="2200" dirty="0">
                  <a:solidFill>
                    <a:srgbClr val="0F69FF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\n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008C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2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12625" y="5105087"/>
              <a:ext cx="1371479" cy="380946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5243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4203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+mj-lt"/>
              </a:rPr>
              <a:t>La </a:t>
            </a:r>
            <a:r>
              <a:rPr lang="en-US" sz="2200" dirty="0" err="1">
                <a:latin typeface="+mj-lt"/>
              </a:rPr>
              <a:t>definiţia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unei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funcţii</a:t>
            </a:r>
            <a:r>
              <a:rPr lang="en-US" sz="2200" dirty="0">
                <a:latin typeface="+mj-lt"/>
              </a:rPr>
              <a:t> (</a:t>
            </a:r>
            <a:r>
              <a:rPr lang="en-US" sz="2200" dirty="0" err="1">
                <a:latin typeface="+mj-lt"/>
              </a:rPr>
              <a:t>metode</a:t>
            </a:r>
            <a:r>
              <a:rPr lang="en-US" sz="2200" dirty="0">
                <a:latin typeface="+mj-lt"/>
              </a:rPr>
              <a:t>), se </a:t>
            </a:r>
            <a:r>
              <a:rPr lang="en-US" sz="2200" dirty="0" err="1">
                <a:latin typeface="+mj-lt"/>
              </a:rPr>
              <a:t>poate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preciza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lista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tipurilor</a:t>
            </a:r>
            <a:r>
              <a:rPr lang="en-US" sz="2200" dirty="0">
                <a:latin typeface="+mj-lt"/>
              </a:rPr>
              <a:t> de </a:t>
            </a:r>
            <a:r>
              <a:rPr lang="en-US" sz="2200" dirty="0" err="1">
                <a:latin typeface="+mj-lt"/>
              </a:rPr>
              <a:t>excepţii</a:t>
            </a:r>
            <a:r>
              <a:rPr lang="en-US" sz="2200" dirty="0">
                <a:latin typeface="+mj-lt"/>
              </a:rPr>
              <a:t> care pot fi generate </a:t>
            </a:r>
            <a:r>
              <a:rPr lang="en-US" sz="2200" dirty="0" err="1">
                <a:latin typeface="+mj-lt"/>
              </a:rPr>
              <a:t>în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cadrul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funcţiei</a:t>
            </a:r>
            <a:r>
              <a:rPr lang="en-US" sz="2200" dirty="0">
                <a:latin typeface="+mj-lt"/>
              </a:rPr>
              <a:t>. </a:t>
            </a:r>
            <a:endParaRPr lang="ro-RO" sz="22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>
                <a:solidFill>
                  <a:srgbClr val="0070C0"/>
                </a:solidFill>
                <a:latin typeface="+mn-lt"/>
              </a:rPr>
              <a:t>v</a:t>
            </a:r>
            <a:r>
              <a:rPr lang="ro-RO" sz="2200" b="1" i="1" dirty="0">
                <a:solidFill>
                  <a:srgbClr val="0070C0"/>
                </a:solidFill>
                <a:latin typeface="+mn-lt"/>
              </a:rPr>
              <a:t>oid</a:t>
            </a:r>
            <a:r>
              <a:rPr lang="en-US" sz="2200" b="1" i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200" b="1" i="1" dirty="0" err="1">
                <a:solidFill>
                  <a:srgbClr val="0070C0"/>
                </a:solidFill>
                <a:latin typeface="+mn-lt"/>
              </a:rPr>
              <a:t>Functie</a:t>
            </a:r>
            <a:r>
              <a:rPr lang="en-US" sz="2200" b="1" i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ro-RO" sz="2200" b="1" i="1" dirty="0">
                <a:solidFill>
                  <a:srgbClr val="0070C0"/>
                </a:solidFill>
                <a:latin typeface="+mn-lt"/>
              </a:rPr>
              <a:t>(int test) throw(int, char)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se poate specifica ce excepții arunc</a:t>
            </a:r>
            <a:r>
              <a:rPr lang="ro-RO" sz="2200" dirty="0"/>
              <a:t>ă</a:t>
            </a:r>
            <a:r>
              <a:rPr lang="ro-RO" sz="2200" dirty="0">
                <a:latin typeface="+mn-lt"/>
              </a:rPr>
              <a:t> o funcție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se restricționează tipurile de excepții care se pot arunca din funcție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un alt tip nespecificat termin</a:t>
            </a:r>
            <a:r>
              <a:rPr lang="ro-RO" sz="2200" dirty="0"/>
              <a:t>ă</a:t>
            </a:r>
            <a:r>
              <a:rPr lang="ro-RO" sz="2200" dirty="0">
                <a:latin typeface="+mn-lt"/>
              </a:rPr>
              <a:t> programul: </a:t>
            </a:r>
          </a:p>
          <a:p>
            <a:pPr indent="457152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dirty="0">
                <a:latin typeface="+mn-lt"/>
              </a:rPr>
              <a:t>-	apel la </a:t>
            </a:r>
            <a:r>
              <a:rPr lang="ro-RO" sz="2200" dirty="0" err="1">
                <a:latin typeface="+mn-lt"/>
              </a:rPr>
              <a:t>unexpected</a:t>
            </a:r>
            <a:r>
              <a:rPr lang="ro-RO" sz="2200" dirty="0">
                <a:latin typeface="+mn-lt"/>
              </a:rPr>
              <a:t>() care apelează </a:t>
            </a:r>
            <a:r>
              <a:rPr lang="ro-RO" sz="2200" dirty="0" err="1">
                <a:latin typeface="+mn-lt"/>
              </a:rPr>
              <a:t>abort</a:t>
            </a:r>
            <a:r>
              <a:rPr lang="ro-RO" sz="2200" dirty="0">
                <a:latin typeface="+mn-lt"/>
              </a:rPr>
              <a:t>()</a:t>
            </a:r>
          </a:p>
          <a:p>
            <a:pPr indent="457152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dirty="0">
                <a:latin typeface="+mn-lt"/>
              </a:rPr>
              <a:t>- se poate redefini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5739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265237"/>
            <a:ext cx="9296576" cy="6027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>
                <a:latin typeface="+mj-lt"/>
              </a:rPr>
              <a:t>Exemplu</a:t>
            </a:r>
            <a:r>
              <a:rPr lang="en-US" sz="2200" b="1" i="1" dirty="0">
                <a:latin typeface="+mj-lt"/>
              </a:rPr>
              <a:t> </a:t>
            </a:r>
            <a:r>
              <a:rPr lang="en-US" sz="2200" b="1" i="1" dirty="0" err="1">
                <a:latin typeface="+mj-lt"/>
              </a:rPr>
              <a:t>funcţie</a:t>
            </a:r>
            <a:r>
              <a:rPr lang="en-US" sz="2200" b="1" i="1" dirty="0">
                <a:latin typeface="+mj-lt"/>
              </a:rPr>
              <a:t> care </a:t>
            </a:r>
            <a:r>
              <a:rPr lang="en-US" sz="2200" b="1" i="1" dirty="0" err="1">
                <a:latin typeface="+mj-lt"/>
              </a:rPr>
              <a:t>precizeaza</a:t>
            </a:r>
            <a:r>
              <a:rPr lang="en-US" sz="2200" b="1" i="1" dirty="0">
                <a:latin typeface="+mj-lt"/>
              </a:rPr>
              <a:t> </a:t>
            </a:r>
            <a:r>
              <a:rPr lang="en-US" sz="2200" b="1" i="1" dirty="0" err="1">
                <a:latin typeface="+mj-lt"/>
              </a:rPr>
              <a:t>lista</a:t>
            </a:r>
            <a:r>
              <a:rPr lang="en-US" sz="2200" b="1" i="1" dirty="0">
                <a:latin typeface="+mj-lt"/>
              </a:rPr>
              <a:t> </a:t>
            </a:r>
            <a:r>
              <a:rPr lang="en-US" sz="2200" b="1" i="1" dirty="0" err="1">
                <a:latin typeface="+mj-lt"/>
              </a:rPr>
              <a:t>tipurilor</a:t>
            </a:r>
            <a:r>
              <a:rPr lang="en-US" sz="2200" b="1" i="1" dirty="0">
                <a:latin typeface="+mj-lt"/>
              </a:rPr>
              <a:t> de </a:t>
            </a:r>
            <a:r>
              <a:rPr lang="en-US" sz="2200" b="1" i="1" dirty="0" err="1">
                <a:latin typeface="+mj-lt"/>
              </a:rPr>
              <a:t>excepţii</a:t>
            </a:r>
            <a:endParaRPr lang="ro-RO" sz="2200" b="1" i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2027237"/>
            <a:ext cx="527333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1109" y="6294437"/>
            <a:ext cx="7973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compilatoare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da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warninguri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abrubt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“terminate called after throwing an instance of ‘double’ ”</a:t>
            </a:r>
            <a:endParaRPr lang="ro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1187" y="3071951"/>
            <a:ext cx="503872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sz="2000" b="1" i="1" dirty="0">
                <a:latin typeface="+mj-lt"/>
              </a:rPr>
              <a:t>Observaţie: lista cu tipurile de exceptii poate fi nulă, caz în care nu se acceptă nici o eroare: </a:t>
            </a:r>
          </a:p>
        </p:txBody>
      </p:sp>
    </p:spTree>
    <p:extLst>
      <p:ext uri="{BB962C8B-B14F-4D97-AF65-F5344CB8AC3E}">
        <p14:creationId xmlns:p14="http://schemas.microsoft.com/office/powerpoint/2010/main" val="2698050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err="1">
                <a:latin typeface="+mn-lt"/>
              </a:rPr>
              <a:t>Rearuncarea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unei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exceptii</a:t>
            </a:r>
            <a:endParaRPr lang="ro-RO" sz="22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712" y="1951037"/>
            <a:ext cx="8686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re-aruncarea unei excepții: throw; // fără excepție din catch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2" y="2382837"/>
            <a:ext cx="4024312" cy="460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35600" y="3703637"/>
            <a:ext cx="34147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afiseaza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ro-RO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19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Google Shape;239;p2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Google Shape;240;p28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pic>
        <p:nvPicPr>
          <p:cNvPr id="17412" name="Google Shape;241;p28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260" y="1424439"/>
            <a:ext cx="9217821" cy="598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6" name="Google Shape;549;p59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3717" y="3053619"/>
            <a:ext cx="6447400" cy="399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97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ierarhii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excepţii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pornind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::exception </a:t>
            </a:r>
            <a:endParaRPr lang="ro-RO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55" y="2636837"/>
            <a:ext cx="5170857" cy="155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Google Shape;229;p27"/>
          <p:cNvSpPr/>
          <p:nvPr/>
        </p:nvSpPr>
        <p:spPr>
          <a:xfrm>
            <a:off x="392112" y="1951037"/>
            <a:ext cx="9296576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C++98 –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Detalii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&lt;exception&gt;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functiile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membre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pot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https://www.cplusplus.com/reference/exception/exception/ </a:t>
            </a:r>
            <a:endParaRPr lang="ro-RO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319" y="4389437"/>
            <a:ext cx="637301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079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ierarhii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excepţii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pornind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::exception </a:t>
            </a:r>
            <a:endParaRPr lang="ro-RO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2" y="2103437"/>
            <a:ext cx="7773349" cy="402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229;p27"/>
          <p:cNvSpPr/>
          <p:nvPr/>
        </p:nvSpPr>
        <p:spPr>
          <a:xfrm>
            <a:off x="609179" y="6377439"/>
            <a:ext cx="3973933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afiseaza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Matematica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431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Functia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terminate()</a:t>
            </a:r>
            <a:endParaRPr lang="ro-RO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11" name="Google Shape;229;p27"/>
          <p:cNvSpPr/>
          <p:nvPr/>
        </p:nvSpPr>
        <p:spPr>
          <a:xfrm>
            <a:off x="609179" y="5684837"/>
            <a:ext cx="7707733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afiseaza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incorect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" y="2106613"/>
            <a:ext cx="4806344" cy="296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524" y="2255837"/>
            <a:ext cx="3342285" cy="22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9594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866;p79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54B7120-4842-49D8-B105-2E9BDCFA285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67587" name="Google Shape;867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7588" name="Google Shape;868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Google Shape;869;p79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7590" name="Google Shape;870;p79"/>
          <p:cNvSpPr>
            <a:spLocks noChangeArrowheads="1"/>
          </p:cNvSpPr>
          <p:nvPr/>
        </p:nvSpPr>
        <p:spPr bwMode="auto">
          <a:xfrm>
            <a:off x="1136650" y="1879600"/>
            <a:ext cx="823277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Cursul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9: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Templates/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sabloane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42;p6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EEC218A-D5A3-458D-AA7A-2DF5B46AF5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49155" name="Google Shape;64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4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45;p61"/>
          <p:cNvSpPr txBox="1">
            <a:spLocks noChangeArrowheads="1"/>
          </p:cNvSpPr>
          <p:nvPr/>
        </p:nvSpPr>
        <p:spPr bwMode="auto">
          <a:xfrm>
            <a:off x="274638" y="1254125"/>
            <a:ext cx="9032875" cy="4659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Tipul</a:t>
            </a:r>
            <a:r>
              <a:rPr lang="en-US" sz="2000" dirty="0"/>
              <a:t> </a:t>
            </a:r>
            <a:r>
              <a:rPr lang="en-US" sz="2000" dirty="0" err="1"/>
              <a:t>obiectului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ţinut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clasele</a:t>
            </a:r>
            <a:r>
              <a:rPr lang="en-US" sz="2000" dirty="0"/>
              <a:t> cu </a:t>
            </a:r>
            <a:r>
              <a:rPr lang="en-US" sz="2000" dirty="0" err="1"/>
              <a:t>funcţii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Late binding se face (</a:t>
            </a:r>
            <a:r>
              <a:rPr lang="en-US" sz="2000" dirty="0" err="1"/>
              <a:t>uzual</a:t>
            </a:r>
            <a:r>
              <a:rPr lang="en-US" sz="2000" dirty="0"/>
              <a:t>) cu o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de </a:t>
            </a:r>
            <a:r>
              <a:rPr lang="en-US" sz="2000" dirty="0" err="1"/>
              <a:t>pointeri</a:t>
            </a:r>
            <a:r>
              <a:rPr lang="en-US" sz="2000" dirty="0"/>
              <a:t>: </a:t>
            </a:r>
            <a:r>
              <a:rPr lang="en-US" sz="2000" dirty="0" err="1"/>
              <a:t>vptr</a:t>
            </a:r>
            <a:r>
              <a:rPr lang="en-US" sz="2000" dirty="0"/>
              <a:t> c</a:t>
            </a:r>
            <a:r>
              <a:rPr lang="vi-VN" sz="2000" dirty="0"/>
              <a:t>ă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funcţii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adresele</a:t>
            </a:r>
            <a:r>
              <a:rPr lang="en-US" sz="2000" dirty="0"/>
              <a:t> </a:t>
            </a:r>
            <a:r>
              <a:rPr lang="en-US" sz="2000" dirty="0" err="1"/>
              <a:t>funcţiilor</a:t>
            </a:r>
            <a:r>
              <a:rPr lang="en-US" sz="2000" dirty="0"/>
              <a:t> </a:t>
            </a:r>
            <a:r>
              <a:rPr lang="en-US" sz="2000" dirty="0" err="1"/>
              <a:t>clasei</a:t>
            </a:r>
            <a:r>
              <a:rPr lang="en-US" sz="2000" dirty="0"/>
              <a:t> respective (</a:t>
            </a:r>
            <a:r>
              <a:rPr lang="en-US" sz="2000" dirty="0" err="1"/>
              <a:t>funcţiile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din </a:t>
            </a:r>
            <a:r>
              <a:rPr lang="en-US" sz="2000" dirty="0" err="1"/>
              <a:t>clasa</a:t>
            </a:r>
            <a:r>
              <a:rPr lang="en-US" sz="2000" dirty="0"/>
              <a:t>, </a:t>
            </a:r>
            <a:r>
              <a:rPr lang="en-US" sz="2000" dirty="0" err="1"/>
              <a:t>celelalte</a:t>
            </a:r>
            <a:r>
              <a:rPr lang="en-US" sz="2000" dirty="0"/>
              <a:t> pot </a:t>
            </a:r>
            <a:r>
              <a:rPr lang="en-US" sz="2000" dirty="0" err="1"/>
              <a:t>fi</a:t>
            </a:r>
            <a:r>
              <a:rPr lang="en-US" sz="2000" dirty="0"/>
              <a:t> mo</a:t>
            </a:r>
            <a:r>
              <a:rPr lang="vi-VN" sz="2000" dirty="0"/>
              <a:t>ş</a:t>
            </a:r>
            <a:r>
              <a:rPr lang="en-US" sz="2000" dirty="0" err="1"/>
              <a:t>tenite</a:t>
            </a:r>
            <a:r>
              <a:rPr lang="en-US" sz="2000" dirty="0"/>
              <a:t>, etc.).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din </a:t>
            </a:r>
            <a:r>
              <a:rPr lang="en-US" sz="2000" dirty="0" err="1"/>
              <a:t>clas</a:t>
            </a:r>
            <a:r>
              <a:rPr lang="vi-VN" sz="2000" dirty="0"/>
              <a:t>ă</a:t>
            </a:r>
            <a:r>
              <a:rPr lang="en-US" sz="2000" dirty="0"/>
              <a:t> are </a:t>
            </a:r>
            <a:r>
              <a:rPr lang="en-US" sz="2000" dirty="0" err="1"/>
              <a:t>pointerul</a:t>
            </a:r>
            <a:r>
              <a:rPr lang="en-US" sz="2000" dirty="0"/>
              <a:t>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componenţ</a:t>
            </a:r>
            <a:r>
              <a:rPr lang="vi-VN" sz="2000" dirty="0"/>
              <a:t>ă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 </a:t>
            </a:r>
            <a:r>
              <a:rPr lang="en-US" sz="2000" dirty="0" err="1"/>
              <a:t>apel</a:t>
            </a:r>
            <a:r>
              <a:rPr lang="en-US" sz="2000" dirty="0"/>
              <a:t> de </a:t>
            </a:r>
            <a:r>
              <a:rPr lang="en-US" sz="2000" dirty="0" err="1"/>
              <a:t>funcţie</a:t>
            </a:r>
            <a:r>
              <a:rPr lang="en-US" sz="2000" dirty="0"/>
              <a:t> </a:t>
            </a:r>
            <a:r>
              <a:rPr lang="en-US" sz="2000" dirty="0" err="1"/>
              <a:t>membru</a:t>
            </a:r>
            <a:r>
              <a:rPr lang="en-US" sz="2000" dirty="0"/>
              <a:t> se merge la </a:t>
            </a:r>
            <a:r>
              <a:rPr lang="en-US" sz="2000" dirty="0" err="1"/>
              <a:t>obiect</a:t>
            </a:r>
            <a:r>
              <a:rPr lang="en-US" sz="2000" dirty="0"/>
              <a:t>, se </a:t>
            </a:r>
            <a:r>
              <a:rPr lang="en-US" sz="2000" dirty="0" err="1"/>
              <a:t>apeleaz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funcţia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vptr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Vptr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iniţializat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constructor (automat).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9158" name="Google Shape;646;p6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654;p6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31F5939-3DE0-49D4-8298-EE632B87CE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50179" name="Google Shape;655;p6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0180" name="Google Shape;656;p6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Google Shape;657;p62"/>
          <p:cNvSpPr txBox="1">
            <a:spLocks noChangeArrowheads="1"/>
          </p:cNvSpPr>
          <p:nvPr/>
        </p:nvSpPr>
        <p:spPr bwMode="auto">
          <a:xfrm>
            <a:off x="274638" y="1254125"/>
            <a:ext cx="4456112" cy="5688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0182" name="Google Shape;658;p6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  <p:sp>
        <p:nvSpPr>
          <p:cNvPr id="50183" name="Google Shape;659;p62"/>
          <p:cNvSpPr txBox="1">
            <a:spLocks noChangeArrowheads="1"/>
          </p:cNvSpPr>
          <p:nvPr/>
        </p:nvSpPr>
        <p:spPr bwMode="auto">
          <a:xfrm>
            <a:off x="4049713" y="2484438"/>
            <a:ext cx="55673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int: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NoVirtual: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void* 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OneVirtual: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TwoVirtuals: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667;p6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1B01B0F-638E-41D7-815F-4CE0D46056F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51203" name="Google Shape;668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669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0" name="Google Shape;670;p63"/>
          <p:cNvSpPr txBox="1"/>
          <p:nvPr/>
        </p:nvSpPr>
        <p:spPr>
          <a:xfrm>
            <a:off x="274638" y="1254125"/>
            <a:ext cx="6351587" cy="6107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Cum se face late binding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virtual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Dog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Bark!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int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400000"/>
                </a:solidFill>
                <a:latin typeface="Times New Roman"/>
                <a:ea typeface="Arial"/>
                <a:cs typeface="Arial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Dog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*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 p3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Late binding for both: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p1-&gt;speak()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-&gt;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p2.speak()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Early binding (probably):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p3.speak()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p3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06" name="Google Shape;671;p6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691;p6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8B5B9A-DBC3-42A1-9D50-B41992499E3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53251" name="Google Shape;692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693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694;p65"/>
          <p:cNvSpPr txBox="1">
            <a:spLocks noChangeArrowheads="1"/>
          </p:cNvSpPr>
          <p:nvPr/>
        </p:nvSpPr>
        <p:spPr bwMode="auto">
          <a:xfrm>
            <a:off x="274638" y="1254125"/>
            <a:ext cx="9032875" cy="5345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 dirty="0">
                <a:solidFill>
                  <a:srgbClr val="0070C0"/>
                </a:solidFill>
                <a:latin typeface="Times New Roman" pitchFamily="18" charset="0"/>
              </a:rPr>
              <a:t>Clase abstracte și funcții virtuale pure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r>
              <a:rPr lang="vi-VN" sz="2400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Clasă abstractă = clasă care are cel puțin o funcție virtuală PURĂ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Necesitate: clase care dau doar interfață (nu vrem obiecte din clasă abstractă ci upcasting la ea).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Eroare la instantierea unei clase abstracte (nu se pot defini obiecte de tipul respectiv).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Permisă utilizarea de pointeri și referințe către clasă abstractă (pentru upcasting).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Nu pot fi trimise către funcții (prin valoare).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3254" name="Google Shape;695;p6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03;p6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470154E-80FE-421E-B6F5-078121884E6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54275" name="Google Shape;704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05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06;p66"/>
          <p:cNvSpPr txBox="1">
            <a:spLocks noChangeArrowheads="1"/>
          </p:cNvSpPr>
          <p:nvPr/>
        </p:nvSpPr>
        <p:spPr bwMode="auto">
          <a:xfrm>
            <a:off x="274638" y="1254125"/>
            <a:ext cx="9032875" cy="4430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virtuale pure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Sintaxa: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tip_returnat nume_funcţie(lista_parametri) 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Ex: virtual int pura(int i)=0;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Obs: La moștenire, dacă în clasa derivată nu se definește funcția pură, clasa derivată este și ea clasă abstractă ---&gt; nu trebuie definită funcție care nu se execută niciodată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UTILIZARE IMPORTANTĂ: prevenirea “object slicing”.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</p:txBody>
      </p:sp>
      <p:sp>
        <p:nvSpPr>
          <p:cNvPr id="54278" name="Google Shape;707;p6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144226-266b-435e-ae44-b91654f0bcb4" xsi:nil="true"/>
    <lcf76f155ced4ddcb4097134ff3c332f xmlns="71c24be4-710d-4a8d-9a13-a79588c1dd3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B85EB886EA54594788F86F9D0A61B" ma:contentTypeVersion="11" ma:contentTypeDescription="Create a new document." ma:contentTypeScope="" ma:versionID="7d829a521a87e0fec7748db25e5b2e7f">
  <xsd:schema xmlns:xsd="http://www.w3.org/2001/XMLSchema" xmlns:xs="http://www.w3.org/2001/XMLSchema" xmlns:p="http://schemas.microsoft.com/office/2006/metadata/properties" xmlns:ns2="71c24be4-710d-4a8d-9a13-a79588c1dd38" xmlns:ns3="2a144226-266b-435e-ae44-b91654f0bcb4" targetNamespace="http://schemas.microsoft.com/office/2006/metadata/properties" ma:root="true" ma:fieldsID="b2bc1cc85a70aae97af7c654f57b5f0b" ns2:_="" ns3:_="">
    <xsd:import namespace="71c24be4-710d-4a8d-9a13-a79588c1dd38"/>
    <xsd:import namespace="2a144226-266b-435e-ae44-b91654f0bc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24be4-710d-4a8d-9a13-a79588c1d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4226-266b-435e-ae44-b91654f0bcb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749db0-81c0-46c2-8e66-a64a601d16bc}" ma:internalName="TaxCatchAll" ma:showField="CatchAllData" ma:web="2a144226-266b-435e-ae44-b91654f0bc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D1AEAC-39BC-4314-A20F-3B85927ED92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dec7f5a-2f9d-4468-979b-07449d049927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B382855-0F69-4399-892F-96DB7664205B}"/>
</file>

<file path=customXml/itemProps3.xml><?xml version="1.0" encoding="utf-8"?>
<ds:datastoreItem xmlns:ds="http://schemas.openxmlformats.org/officeDocument/2006/customXml" ds:itemID="{A15F0668-CCE0-4DF5-8EC8-D6946AAA88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Words>4909</Words>
  <Application>Microsoft Office PowerPoint</Application>
  <PresentationFormat>Custom</PresentationFormat>
  <Paragraphs>948</Paragraphs>
  <Slides>49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193</cp:revision>
  <dcterms:modified xsi:type="dcterms:W3CDTF">2024-04-14T19:39:17Z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0x0101002D6B85EB886EA54594788F86F9D0A61B</vt:lpwstr>
  </property>
</Properties>
</file>