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56B8E3-AF2F-4D63-9F88-1BF4E9DE72AC}">
  <a:tblStyle styleId="{4356B8E3-AF2F-4D63-9F88-1BF4E9DE72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45fc0db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45fc0db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62233f1e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62233f1e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6868470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6868470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62233f1e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062233f1e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62233f1e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062233f1e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07e20406d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07e20406d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45fc0db0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045fc0db0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45fc0db0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045fc0db0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068684700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068684700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068684700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068684700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062233f1e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062233f1e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45fc0db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45fc0db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07e20406d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07e20406d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7e20406d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07e20406d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07d43ca2b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07d43ca2b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0b7f4804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0b7f4804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0b7f4804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0b7f4804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0b7f48042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0b7f48042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0b7f48042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0b7f48042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b7f48042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0b7f48042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07e20406d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07e20406d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45fc0db0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45fc0db0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62233f1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062233f1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62233f1e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62233f1e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62233f1e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62233f1e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45fc0db0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45fc0db0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62233f1e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62233f1e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62233f1e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062233f1e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rina.ciocan@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www.djangoproject.com/download/" TargetMode="External"/><Relationship Id="rId6" Type="http://schemas.openxmlformats.org/officeDocument/2006/relationships/hyperlink" Target="https://www.python.org/download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mailto:irina.ciocan@g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mailto:irina.ciocan@gmail.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mailto:irina.ciocan@gmail.com" TargetMode="External"/><Relationship Id="rId4" Type="http://schemas.openxmlformats.org/officeDocument/2006/relationships/hyperlink" Target="https://www.w3.org/Protocols/rfc2616/rfc2616-sec10.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xml.rels><?xml version="1.0" encoding="UTF-8" standalone="yes"?><Relationships xmlns="http://schemas.openxmlformats.org/package/2006/relationships"><Relationship Id="rId20" Type="http://schemas.openxmlformats.org/officeDocument/2006/relationships/slide" Target="/ppt/slides/slide18.xml"/><Relationship Id="rId22" Type="http://schemas.openxmlformats.org/officeDocument/2006/relationships/slide" Target="/ppt/slides/slide20.xml"/><Relationship Id="rId21" Type="http://schemas.openxmlformats.org/officeDocument/2006/relationships/slide" Target="/ppt/slides/slide19.xml"/><Relationship Id="rId24" Type="http://schemas.openxmlformats.org/officeDocument/2006/relationships/slide" Target="/ppt/slides/slide22.xml"/><Relationship Id="rId23" Type="http://schemas.openxmlformats.org/officeDocument/2006/relationships/slide" Target="/ppt/slides/slide21.xm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irina.ciocan@gmail.com" TargetMode="External"/><Relationship Id="rId4" Type="http://schemas.openxmlformats.org/officeDocument/2006/relationships/slide" Target="/ppt/slides/slide2.xml"/><Relationship Id="rId9" Type="http://schemas.openxmlformats.org/officeDocument/2006/relationships/slide" Target="/ppt/slides/slide7.xml"/><Relationship Id="rId26" Type="http://schemas.openxmlformats.org/officeDocument/2006/relationships/slide" Target="/ppt/slides/slide24.xml"/><Relationship Id="rId25" Type="http://schemas.openxmlformats.org/officeDocument/2006/relationships/slide" Target="/ppt/slides/slide23.xml"/><Relationship Id="rId28" Type="http://schemas.openxmlformats.org/officeDocument/2006/relationships/slide" Target="/ppt/slides/slide26.xml"/><Relationship Id="rId27" Type="http://schemas.openxmlformats.org/officeDocument/2006/relationships/slide" Target="/ppt/slides/slide25.xml"/><Relationship Id="rId5" Type="http://schemas.openxmlformats.org/officeDocument/2006/relationships/slide" Target="/ppt/slides/slide3.xml"/><Relationship Id="rId6" Type="http://schemas.openxmlformats.org/officeDocument/2006/relationships/slide" Target="/ppt/slides/slide4.xml"/><Relationship Id="rId29" Type="http://schemas.openxmlformats.org/officeDocument/2006/relationships/slide" Target="/ppt/slides/slide27.xml"/><Relationship Id="rId7" Type="http://schemas.openxmlformats.org/officeDocument/2006/relationships/slide" Target="/ppt/slides/slide5.xml"/><Relationship Id="rId8" Type="http://schemas.openxmlformats.org/officeDocument/2006/relationships/slide" Target="/ppt/slides/slide6.xml"/><Relationship Id="rId30" Type="http://schemas.openxmlformats.org/officeDocument/2006/relationships/slide" Target="/ppt/slides/slide28.xml"/><Relationship Id="rId11" Type="http://schemas.openxmlformats.org/officeDocument/2006/relationships/slide" Target="/ppt/slides/slide9.xml"/><Relationship Id="rId10" Type="http://schemas.openxmlformats.org/officeDocument/2006/relationships/slide" Target="/ppt/slides/slide8.xml"/><Relationship Id="rId13" Type="http://schemas.openxmlformats.org/officeDocument/2006/relationships/slide" Target="/ppt/slides/slide11.xml"/><Relationship Id="rId12" Type="http://schemas.openxmlformats.org/officeDocument/2006/relationships/slide" Target="/ppt/slides/slide10.xml"/><Relationship Id="rId15" Type="http://schemas.openxmlformats.org/officeDocument/2006/relationships/slide" Target="/ppt/slides/slide13.xml"/><Relationship Id="rId14" Type="http://schemas.openxmlformats.org/officeDocument/2006/relationships/slide" Target="/ppt/slides/slide12.xml"/><Relationship Id="rId17" Type="http://schemas.openxmlformats.org/officeDocument/2006/relationships/slide" Target="/ppt/slides/slide15.xml"/><Relationship Id="rId16" Type="http://schemas.openxmlformats.org/officeDocument/2006/relationships/slide" Target="/ppt/slides/slide14.xml"/><Relationship Id="rId19" Type="http://schemas.openxmlformats.org/officeDocument/2006/relationships/slide" Target="/ppt/slides/slide17.xml"/><Relationship Id="rId18" Type="http://schemas.openxmlformats.org/officeDocument/2006/relationships/slide" Target="/ppt/slides/slide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docs.djangoproject.com/en/5.1/topics/http/url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developer.mozilla.org/en-US/docs/Learn/Server-side/Django/Introduction" TargetMode="External"/><Relationship Id="rId6" Type="http://schemas.openxmlformats.org/officeDocument/2006/relationships/hyperlink" Target="https://intellisoft.io/15-famous-sites-built-with-django-that-you-probably-know/" TargetMode="External"/><Relationship Id="rId7" Type="http://schemas.openxmlformats.org/officeDocument/2006/relationships/hyperlink" Target="https://crowdbotics.com/posts/blog/when-to-use-django-and-when-not-to/" TargetMode="External"/><Relationship Id="rId8" Type="http://schemas.openxmlformats.org/officeDocument/2006/relationships/hyperlink" Target="https://docs.djangoproject.com/en/5.1/topics/http/url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github.com/django/django" TargetMode="External"/><Relationship Id="rId6" Type="http://schemas.openxmlformats.org/officeDocument/2006/relationships/hyperlink" Target="https://opensource.org/license/bsd-3-claus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lp.jetbrains.com/python-developers-survey-2021/#FrameworksLibraries" TargetMode="External"/><Relationship Id="rId6" Type="http://schemas.openxmlformats.org/officeDocument/2006/relationships/hyperlink" Target="https://docs.djangoproject.com/en/5.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djangostars.com/blog/10-popular-sites-made-on-django/" TargetMode="External"/><Relationship Id="rId6" Type="http://schemas.openxmlformats.org/officeDocument/2006/relationships/hyperlink" Target="https://builtwithdjango.com/projec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wiki.python.org/moin/WebFrameworks" TargetMode="External"/><Relationship Id="rId6" Type="http://schemas.openxmlformats.org/officeDocument/2006/relationships/hyperlink" Target="https://fastapi.tiangolo.com/" TargetMode="External"/><Relationship Id="rId7" Type="http://schemas.openxmlformats.org/officeDocument/2006/relationships/hyperlink" Target="https://flask.palletsprojects.com/en/3.0.x/" TargetMode="External"/><Relationship Id="rId8"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hyperlink" Target="mailto:irina.ciocan@gmail.com" TargetMode="External"/><Relationship Id="rId9" Type="http://schemas.openxmlformats.org/officeDocument/2006/relationships/hyperlink" Target="https://foreignerds.com/a-brief-history-of-django-from-inception-to-prominence/" TargetMode="External"/><Relationship Id="rId5" Type="http://schemas.openxmlformats.org/officeDocument/2006/relationships/hyperlink" Target="https://en.wikipedia.org/wiki/Django_Reinhardt" TargetMode="External"/><Relationship Id="rId6" Type="http://schemas.openxmlformats.org/officeDocument/2006/relationships/hyperlink" Target="https://www2.ljworld.com/" TargetMode="External"/><Relationship Id="rId7" Type="http://schemas.openxmlformats.org/officeDocument/2006/relationships/hyperlink" Target="https://www.djangoproject.com/foundation/" TargetMode="External"/><Relationship Id="rId8" Type="http://schemas.openxmlformats.org/officeDocument/2006/relationships/hyperlink" Target="https://docs.djangoproject.com/en/5.1/faq/genera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mailto:irina.ciocan@gmail.com" TargetMode="External"/><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4.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19675"/>
            <a:ext cx="8520600" cy="121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Django</a:t>
            </a:r>
            <a:endParaRPr/>
          </a:p>
        </p:txBody>
      </p:sp>
      <p:sp>
        <p:nvSpPr>
          <p:cNvPr id="55" name="Google Shape;55;p13"/>
          <p:cNvSpPr txBox="1"/>
          <p:nvPr>
            <p:ph type="ctrTitle"/>
          </p:nvPr>
        </p:nvSpPr>
        <p:spPr>
          <a:xfrm>
            <a:off x="311700" y="2140750"/>
            <a:ext cx="8520600" cy="809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00"/>
              <a:t>Curs 1</a:t>
            </a:r>
            <a:endParaRPr sz="3300"/>
          </a:p>
        </p:txBody>
      </p:sp>
      <p:sp>
        <p:nvSpPr>
          <p:cNvPr id="56" name="Google Shape;56;p13"/>
          <p:cNvSpPr txBox="1"/>
          <p:nvPr>
            <p:ph idx="1" type="subTitle"/>
          </p:nvPr>
        </p:nvSpPr>
        <p:spPr>
          <a:xfrm>
            <a:off x="311700" y="4434325"/>
            <a:ext cx="8520600" cy="4407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None/>
            </a:pPr>
            <a:r>
              <a:rPr lang="en" sz="1800"/>
              <a:t>pentru intrebari: </a:t>
            </a:r>
            <a:r>
              <a:rPr lang="en" sz="1800" u="sng">
                <a:solidFill>
                  <a:schemeClr val="hlink"/>
                </a:solidFill>
                <a:hlinkClick r:id="rId3"/>
              </a:rPr>
              <a:t>irina.ciocan@gmail.com</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65" name="Shape 165"/>
        <p:cNvGrpSpPr/>
        <p:nvPr/>
      </p:nvGrpSpPr>
      <p:grpSpPr>
        <a:xfrm>
          <a:off x="0" y="0"/>
          <a:ext cx="0" cy="0"/>
          <a:chOff x="0" y="0"/>
          <a:chExt cx="0" cy="0"/>
        </a:xfrm>
      </p:grpSpPr>
      <p:sp>
        <p:nvSpPr>
          <p:cNvPr id="166" name="Google Shape;166;p2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Aplicații </a:t>
            </a:r>
            <a:r>
              <a:rPr lang="en"/>
              <a:t>web, site-uri web</a:t>
            </a:r>
            <a:endParaRPr/>
          </a:p>
        </p:txBody>
      </p:sp>
      <p:sp>
        <p:nvSpPr>
          <p:cNvPr id="167" name="Google Shape;167;p2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2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70" name="Google Shape;170;p2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71" name="Google Shape;171;p22"/>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a:solidFill>
                  <a:srgbClr val="666666"/>
                </a:solidFill>
              </a:rPr>
              <a:t>Pagini statice vs pagini dinamice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Procesarea </a:t>
            </a:r>
            <a:r>
              <a:rPr lang="en" sz="1300">
                <a:solidFill>
                  <a:srgbClr val="666666"/>
                </a:solidFill>
              </a:rPr>
              <a:t>datelor</a:t>
            </a:r>
            <a:r>
              <a:rPr lang="en" sz="1300">
                <a:solidFill>
                  <a:srgbClr val="666666"/>
                </a:solidFill>
              </a:rPr>
              <a:t> la server și generarea paginii înainte de trimiterea către client vs trimiterea datelor către client lăsând în grija browser-ului să genereze pagina. </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Server-side (backend) vs client-side (frontend)</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Framework-uri backend (ASP.NET Core, Laravel, Express, Django) vs framework-uri frontend (React, Angular, Vue).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Serverul oferă un </a:t>
            </a:r>
            <a:r>
              <a:rPr b="1" lang="en" sz="1300">
                <a:solidFill>
                  <a:srgbClr val="666666"/>
                </a:solidFill>
              </a:rPr>
              <a:t>API (Application Programming Interface)</a:t>
            </a:r>
            <a:r>
              <a:rPr lang="en" sz="1300">
                <a:solidFill>
                  <a:srgbClr val="666666"/>
                </a:solidFill>
              </a:rPr>
              <a:t> folosit de client pentru a face cereri. API-ul cuprinde anumite reguli de formare a cererilor și metode prin care calculează răspunsurile. Răspunsurile sunt apoi trimise către clientul care a formulat cererea.</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Folosirea unui API implică trimiterea de solicitări la un endpoint specific. Un endpoint este o adresă URL care definește locația exactă unde o anumită resursă sau funcționalitate este disponibilă în cadrul API-ului.</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75" name="Shape 175"/>
        <p:cNvGrpSpPr/>
        <p:nvPr/>
      </p:nvGrpSpPr>
      <p:grpSpPr>
        <a:xfrm>
          <a:off x="0" y="0"/>
          <a:ext cx="0" cy="0"/>
          <a:chOff x="0" y="0"/>
          <a:chExt cx="0" cy="0"/>
        </a:xfrm>
      </p:grpSpPr>
      <p:sp>
        <p:nvSpPr>
          <p:cNvPr id="176" name="Google Shape;176;p2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Cum e structurată o aplicație web</a:t>
            </a:r>
            <a:endParaRPr/>
          </a:p>
        </p:txBody>
      </p:sp>
      <p:sp>
        <p:nvSpPr>
          <p:cNvPr id="177" name="Google Shape;177;p2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2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80" name="Google Shape;180;p2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81" name="Google Shape;181;p23"/>
          <p:cNvSpPr txBox="1"/>
          <p:nvPr/>
        </p:nvSpPr>
        <p:spPr>
          <a:xfrm>
            <a:off x="317150" y="1012500"/>
            <a:ext cx="8520600" cy="3752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a:solidFill>
                  <a:srgbClr val="666666"/>
                </a:solidFill>
              </a:rPr>
              <a:t>Arhitectura se referă la modul în care interacționează diversele module/componente ale aplicației. </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Aplicație monolit vs aplicație împărțită pe straturi (layers).</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b="1" lang="en" sz="1300">
                <a:solidFill>
                  <a:srgbClr val="666666"/>
                </a:solidFill>
              </a:rPr>
              <a:t>Design pattern (șabloane de proiectare)</a:t>
            </a:r>
            <a:r>
              <a:rPr lang="en" sz="1300">
                <a:solidFill>
                  <a:srgbClr val="666666"/>
                </a:solidFill>
              </a:rPr>
              <a:t> - un fel de "rețetă" pentru rezolvarea unei anumite </a:t>
            </a:r>
            <a:r>
              <a:rPr b="1" lang="en" sz="1300">
                <a:solidFill>
                  <a:srgbClr val="666666"/>
                </a:solidFill>
              </a:rPr>
              <a:t>clase de probleme</a:t>
            </a:r>
            <a:r>
              <a:rPr lang="en" sz="1300">
                <a:solidFill>
                  <a:srgbClr val="666666"/>
                </a:solidFill>
              </a:rPr>
              <a:t>. Tipuri: creaționale, </a:t>
            </a:r>
            <a:r>
              <a:rPr lang="en" sz="1300">
                <a:solidFill>
                  <a:srgbClr val="666666"/>
                </a:solidFill>
              </a:rPr>
              <a:t>structurale</a:t>
            </a:r>
            <a:r>
              <a:rPr lang="en" sz="1300">
                <a:solidFill>
                  <a:srgbClr val="666666"/>
                </a:solidFill>
              </a:rPr>
              <a:t>, comportamentale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Șabloane de proiectare arhitecturale. Ne vom concentra pe cele care au mereu straturile:</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Model.</a:t>
            </a:r>
            <a:r>
              <a:rPr lang="en" sz="1300">
                <a:solidFill>
                  <a:srgbClr val="666666"/>
                </a:solidFill>
              </a:rPr>
              <a:t> Modelul se referă la logica de structurare a datelor. Cuprinde clasele corespunzătoare entităților aplicației. De exemplu, într-o aplicație de gestionare a unei facultăți, modelul ar include entități precum "Student", "Profesor", "Examen". Modelele ar putea avea asociate operații precum "Adăugare examen", "Inscriere student", "Concediere profesor </a:t>
            </a:r>
            <a:r>
              <a:rPr lang="en" sz="1300">
                <a:solidFill>
                  <a:srgbClr val="666666"/>
                </a:solidFill>
              </a:rPr>
              <a:t>😂</a:t>
            </a:r>
            <a:r>
              <a:rPr lang="en" sz="1300">
                <a:solidFill>
                  <a:srgbClr val="666666"/>
                </a:solidFill>
              </a:rPr>
              <a:t>" etc.</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View (Vederea)</a:t>
            </a:r>
            <a:r>
              <a:rPr lang="en" sz="1300">
                <a:solidFill>
                  <a:srgbClr val="666666"/>
                </a:solidFill>
              </a:rPr>
              <a:t>. administrează interfața cu utilizatorul (UI - </a:t>
            </a:r>
            <a:r>
              <a:rPr i="1" lang="en" sz="1300">
                <a:solidFill>
                  <a:srgbClr val="666666"/>
                </a:solidFill>
              </a:rPr>
              <a:t>user interface</a:t>
            </a:r>
            <a:r>
              <a:rPr lang="en" sz="1300">
                <a:solidFill>
                  <a:srgbClr val="666666"/>
                </a:solidFill>
              </a:rPr>
              <a:t>)</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Exemple: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MVC (Model-View-Controller)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MVVM (Model–view–viewmodel) </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MVP</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85" name="Shape 185"/>
        <p:cNvGrpSpPr/>
        <p:nvPr/>
      </p:nvGrpSpPr>
      <p:grpSpPr>
        <a:xfrm>
          <a:off x="0" y="0"/>
          <a:ext cx="0" cy="0"/>
          <a:chOff x="0" y="0"/>
          <a:chExt cx="0" cy="0"/>
        </a:xfrm>
      </p:grpSpPr>
      <p:sp>
        <p:nvSpPr>
          <p:cNvPr id="186" name="Google Shape;186;p2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Django - arhitectura MVT</a:t>
            </a:r>
            <a:endParaRPr/>
          </a:p>
        </p:txBody>
      </p:sp>
      <p:sp>
        <p:nvSpPr>
          <p:cNvPr id="187" name="Google Shape;187;p2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2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90" name="Google Shape;190;p2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91" name="Google Shape;191;p24"/>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666666"/>
                </a:solidFill>
              </a:rPr>
              <a:t>MVT - </a:t>
            </a:r>
            <a:r>
              <a:rPr lang="en" sz="1300">
                <a:solidFill>
                  <a:srgbClr val="666666"/>
                </a:solidFill>
              </a:rPr>
              <a:t>specific Django</a:t>
            </a:r>
            <a:endParaRPr sz="1300">
              <a:solidFill>
                <a:srgbClr val="666666"/>
              </a:solidFill>
            </a:endParaRPr>
          </a:p>
          <a:p>
            <a:pPr indent="0" lvl="0" marL="0" rtl="0" algn="l">
              <a:spcBef>
                <a:spcPts val="0"/>
              </a:spcBef>
              <a:spcAft>
                <a:spcPts val="0"/>
              </a:spcAft>
              <a:buNone/>
            </a:pPr>
            <a:r>
              <a:t/>
            </a:r>
            <a:endParaRPr b="1" sz="1300">
              <a:solidFill>
                <a:srgbClr val="666666"/>
              </a:solidFill>
            </a:endParaRPr>
          </a:p>
          <a:p>
            <a:pPr indent="0" lvl="0" marL="0" rtl="0" algn="l">
              <a:spcBef>
                <a:spcPts val="0"/>
              </a:spcBef>
              <a:spcAft>
                <a:spcPts val="0"/>
              </a:spcAft>
              <a:buNone/>
            </a:pPr>
            <a:r>
              <a:t/>
            </a:r>
            <a:endParaRPr b="1" sz="1300">
              <a:solidFill>
                <a:srgbClr val="666666"/>
              </a:solidFill>
            </a:endParaRPr>
          </a:p>
          <a:p>
            <a:pPr indent="0" lvl="0" marL="0" rtl="0" algn="l">
              <a:spcBef>
                <a:spcPts val="0"/>
              </a:spcBef>
              <a:spcAft>
                <a:spcPts val="0"/>
              </a:spcAft>
              <a:buNone/>
            </a:pPr>
            <a:r>
              <a:rPr b="1" lang="en" sz="1300">
                <a:solidFill>
                  <a:srgbClr val="666666"/>
                </a:solidFill>
              </a:rPr>
              <a:t>Template </a:t>
            </a:r>
            <a:r>
              <a:rPr lang="en" sz="1300">
                <a:solidFill>
                  <a:srgbClr val="666666"/>
                </a:solidFill>
              </a:rPr>
              <a:t>- componenta responsabilă pentru prezentarea datelor. Un template în general </a:t>
            </a:r>
            <a:r>
              <a:rPr lang="en" sz="1300">
                <a:solidFill>
                  <a:srgbClr val="666666"/>
                </a:solidFill>
              </a:rPr>
              <a:t>conține</a:t>
            </a:r>
            <a:r>
              <a:rPr lang="en" sz="1300">
                <a:solidFill>
                  <a:srgbClr val="666666"/>
                </a:solidFill>
              </a:rPr>
              <a:t> cod HTML împreună cu taguri sau structuri speciale pentru a afișa și date dinamice, transmise de view-uri.</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Exemplu:</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&lt;h1&gt;Lista&lt;/h1&gt;</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&lt;ul&gt;</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	{% for elem in lista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    	&lt;li&gt;{{ elem.nume }} - ${{ elem.descriere }}&lt;/li&gt;</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	{% endfor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&lt;/ul&gt;</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95" name="Shape 195"/>
        <p:cNvGrpSpPr/>
        <p:nvPr/>
      </p:nvGrpSpPr>
      <p:grpSpPr>
        <a:xfrm>
          <a:off x="0" y="0"/>
          <a:ext cx="0" cy="0"/>
          <a:chOff x="0" y="0"/>
          <a:chExt cx="0" cy="0"/>
        </a:xfrm>
      </p:grpSpPr>
      <p:sp>
        <p:nvSpPr>
          <p:cNvPr id="196" name="Google Shape;196;p2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Django - instalare</a:t>
            </a:r>
            <a:endParaRPr/>
          </a:p>
        </p:txBody>
      </p:sp>
      <p:sp>
        <p:nvSpPr>
          <p:cNvPr id="197" name="Google Shape;197;p2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2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00" name="Google Shape;200;p2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01" name="Google Shape;201;p25"/>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Sursă: </a:t>
            </a:r>
            <a:r>
              <a:rPr lang="en" sz="1300" u="sng">
                <a:solidFill>
                  <a:schemeClr val="hlink"/>
                </a:solidFill>
                <a:hlinkClick r:id="rId5"/>
              </a:rPr>
              <a:t>https://www.djangoproject.com/download/</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Necesar de instalat înainte: ultima versiune (sau oricum o versiune cât mai recentă) de Python 3: </a:t>
            </a:r>
            <a:r>
              <a:rPr lang="en" sz="1300" u="sng">
                <a:solidFill>
                  <a:schemeClr val="hlink"/>
                </a:solidFill>
                <a:hlinkClick r:id="rId6"/>
              </a:rPr>
              <a:t>https://www.python.org/downloads/</a:t>
            </a:r>
            <a:r>
              <a:rPr lang="en" sz="1300">
                <a:solidFill>
                  <a:srgbClr val="666666"/>
                </a:solidFill>
              </a:rPr>
              <a:t>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Pentru a verifica dacă aveți Python instalat și a afla versiunea acestuia:</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python -V</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Pachetul Django se instalează în mod obișnuit cu utilitarul pip:</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pip install Django</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sau </a:t>
            </a:r>
            <a:endParaRPr sz="1300">
              <a:solidFill>
                <a:srgbClr val="666666"/>
              </a:solidFill>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python -m pip install Django</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05" name="Shape 205"/>
        <p:cNvGrpSpPr/>
        <p:nvPr/>
      </p:nvGrpSpPr>
      <p:grpSpPr>
        <a:xfrm>
          <a:off x="0" y="0"/>
          <a:ext cx="0" cy="0"/>
          <a:chOff x="0" y="0"/>
          <a:chExt cx="0" cy="0"/>
        </a:xfrm>
      </p:grpSpPr>
      <p:sp>
        <p:nvSpPr>
          <p:cNvPr id="206" name="Google Shape;206;p2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Crearea unui mediu virtual de lucru</a:t>
            </a:r>
            <a:endParaRPr/>
          </a:p>
        </p:txBody>
      </p:sp>
      <p:sp>
        <p:nvSpPr>
          <p:cNvPr id="207" name="Google Shape;207;p2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2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10" name="Google Shape;210;p2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11" name="Google Shape;211;p26"/>
          <p:cNvSpPr txBox="1"/>
          <p:nvPr/>
        </p:nvSpPr>
        <p:spPr>
          <a:xfrm>
            <a:off x="311600" y="18229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212" name="Google Shape;212;p26"/>
          <p:cNvSpPr txBox="1"/>
          <p:nvPr/>
        </p:nvSpPr>
        <p:spPr>
          <a:xfrm>
            <a:off x="317050" y="1156325"/>
            <a:ext cx="8520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rgbClr val="666666"/>
                </a:solidFill>
              </a:rPr>
              <a:t>Pentru a nu avea probleme cu dependențele modulelor putem să instalam Django într-un mediu virtual.</a:t>
            </a:r>
            <a:endParaRPr>
              <a:solidFill>
                <a:srgbClr val="666666"/>
              </a:solidFill>
            </a:endParaRPr>
          </a:p>
          <a:p>
            <a:pPr indent="0" lvl="0" marL="0" rtl="0" algn="l">
              <a:spcBef>
                <a:spcPts val="0"/>
              </a:spcBef>
              <a:spcAft>
                <a:spcPts val="0"/>
              </a:spcAft>
              <a:buClr>
                <a:schemeClr val="dk1"/>
              </a:buClr>
              <a:buSzPts val="1100"/>
              <a:buFont typeface="Arial"/>
              <a:buNone/>
            </a:pPr>
            <a:r>
              <a:rPr lang="en">
                <a:solidFill>
                  <a:srgbClr val="666666"/>
                </a:solidFill>
              </a:rPr>
              <a:t>Instalăm pipenv</a:t>
            </a:r>
            <a:endParaRPr>
              <a:solidFill>
                <a:srgbClr val="666666"/>
              </a:solidFill>
            </a:endParaRPr>
          </a:p>
          <a:p>
            <a:pPr indent="0" lvl="0" marL="0" rtl="0" algn="l">
              <a:spcBef>
                <a:spcPts val="0"/>
              </a:spcBef>
              <a:spcAft>
                <a:spcPts val="0"/>
              </a:spcAft>
              <a:buClr>
                <a:schemeClr val="dk1"/>
              </a:buClr>
              <a:buSzPts val="1100"/>
              <a:buFont typeface="Arial"/>
              <a:buNone/>
            </a:pPr>
            <a:r>
              <a:rPr lang="en">
                <a:solidFill>
                  <a:srgbClr val="666666"/>
                </a:solidFill>
                <a:latin typeface="Courier New"/>
                <a:ea typeface="Courier New"/>
                <a:cs typeface="Courier New"/>
                <a:sym typeface="Courier New"/>
              </a:rPr>
              <a:t>pip install pipenv</a:t>
            </a:r>
            <a:endParaRPr>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rgbClr val="666666"/>
              </a:solidFill>
            </a:endParaRPr>
          </a:p>
          <a:p>
            <a:pPr indent="0" lvl="0" marL="0" rtl="0" algn="l">
              <a:spcBef>
                <a:spcPts val="0"/>
              </a:spcBef>
              <a:spcAft>
                <a:spcPts val="0"/>
              </a:spcAft>
              <a:buClr>
                <a:schemeClr val="dk1"/>
              </a:buClr>
              <a:buSzPts val="1100"/>
              <a:buFont typeface="Arial"/>
              <a:buNone/>
            </a:pPr>
            <a:r>
              <a:rPr lang="en">
                <a:solidFill>
                  <a:srgbClr val="666666"/>
                </a:solidFill>
              </a:rPr>
              <a:t>Se va crea un folder special pentru proiect. In el se va instala mediul  virtual (de fapt in folder rămân doar fișiere cu configurarea, mediul virtual fiind creat in folder separat)</a:t>
            </a:r>
            <a:endParaRPr>
              <a:solidFill>
                <a:srgbClr val="666666"/>
              </a:solidFill>
            </a:endParaRPr>
          </a:p>
          <a:p>
            <a:pPr indent="0" lvl="0" marL="0" rtl="0" algn="l">
              <a:spcBef>
                <a:spcPts val="0"/>
              </a:spcBef>
              <a:spcAft>
                <a:spcPts val="0"/>
              </a:spcAft>
              <a:buClr>
                <a:schemeClr val="dk1"/>
              </a:buClr>
              <a:buSzPts val="1100"/>
              <a:buFont typeface="Arial"/>
              <a:buNone/>
            </a:pPr>
            <a:r>
              <a:rPr lang="en">
                <a:solidFill>
                  <a:srgbClr val="666666"/>
                </a:solidFill>
                <a:latin typeface="Courier New"/>
                <a:ea typeface="Courier New"/>
                <a:cs typeface="Courier New"/>
                <a:sym typeface="Courier New"/>
              </a:rPr>
              <a:t>pipenv install Django</a:t>
            </a:r>
            <a:endParaRPr>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rgbClr val="666666"/>
              </a:solidFill>
            </a:endParaRPr>
          </a:p>
          <a:p>
            <a:pPr indent="0" lvl="0" marL="0" rtl="0" algn="l">
              <a:spcBef>
                <a:spcPts val="0"/>
              </a:spcBef>
              <a:spcAft>
                <a:spcPts val="0"/>
              </a:spcAft>
              <a:buClr>
                <a:schemeClr val="dk1"/>
              </a:buClr>
              <a:buSzPts val="1100"/>
              <a:buFont typeface="Arial"/>
              <a:buNone/>
            </a:pPr>
            <a:r>
              <a:rPr lang="en">
                <a:solidFill>
                  <a:srgbClr val="666666"/>
                </a:solidFill>
              </a:rPr>
              <a:t>Pentru a porni apoi mediul virtual se execută comanda</a:t>
            </a:r>
            <a:endParaRPr>
              <a:solidFill>
                <a:srgbClr val="666666"/>
              </a:solidFill>
            </a:endParaRPr>
          </a:p>
          <a:p>
            <a:pPr indent="0" lvl="0" marL="0" rtl="0" algn="l">
              <a:spcBef>
                <a:spcPts val="0"/>
              </a:spcBef>
              <a:spcAft>
                <a:spcPts val="0"/>
              </a:spcAft>
              <a:buClr>
                <a:schemeClr val="dk1"/>
              </a:buClr>
              <a:buSzPts val="1100"/>
              <a:buFont typeface="Arial"/>
              <a:buNone/>
            </a:pPr>
            <a:r>
              <a:rPr lang="en">
                <a:solidFill>
                  <a:srgbClr val="666666"/>
                </a:solidFill>
                <a:latin typeface="Courier New"/>
                <a:ea typeface="Courier New"/>
                <a:cs typeface="Courier New"/>
                <a:sym typeface="Courier New"/>
              </a:rPr>
              <a:t>pipenv shell</a:t>
            </a:r>
            <a:endParaRPr>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În această consolă se vor da restul de comenzi pe care le-am fi scris în terminalul obișnuit.</a:t>
            </a:r>
            <a:endParaRPr>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16" name="Shape 216"/>
        <p:cNvGrpSpPr/>
        <p:nvPr/>
      </p:nvGrpSpPr>
      <p:grpSpPr>
        <a:xfrm>
          <a:off x="0" y="0"/>
          <a:ext cx="0" cy="0"/>
          <a:chOff x="0" y="0"/>
          <a:chExt cx="0" cy="0"/>
        </a:xfrm>
      </p:grpSpPr>
      <p:sp>
        <p:nvSpPr>
          <p:cNvPr id="217" name="Google Shape;217;p2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Versiuni</a:t>
            </a:r>
            <a:endParaRPr/>
          </a:p>
        </p:txBody>
      </p:sp>
      <p:sp>
        <p:nvSpPr>
          <p:cNvPr id="218" name="Google Shape;218;p2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2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21" name="Google Shape;221;p2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22" name="Google Shape;222;p27"/>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La momentul creării acestui slide, versiunea curentă de Django este </a:t>
            </a:r>
            <a:r>
              <a:rPr b="1" lang="en" sz="1300">
                <a:solidFill>
                  <a:srgbClr val="666666"/>
                </a:solidFill>
              </a:rPr>
              <a:t>5.1</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Puteți instala orice versiune de Django folosind comanda de mai jos și înlocuind [versiune] cu versiunea dorită:</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python -m pip install Django==[versiune]</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De exemplu: </a:t>
            </a:r>
            <a:r>
              <a:rPr lang="en" sz="1300">
                <a:solidFill>
                  <a:srgbClr val="666666"/>
                </a:solidFill>
                <a:latin typeface="Courier New"/>
                <a:ea typeface="Courier New"/>
                <a:cs typeface="Courier New"/>
                <a:sym typeface="Courier New"/>
              </a:rPr>
              <a:t>python -m pip install Django==5.1.1</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Django are un sistem de versiuni planificate. Este important să urmăriți versiunile LTS (long term support).</a:t>
            </a:r>
            <a:endParaRPr sz="1300">
              <a:solidFill>
                <a:srgbClr val="666666"/>
              </a:solidFill>
            </a:endParaRPr>
          </a:p>
          <a:p>
            <a:pPr indent="0" lvl="0" marL="0" rtl="0" algn="l">
              <a:spcBef>
                <a:spcPts val="0"/>
              </a:spcBef>
              <a:spcAft>
                <a:spcPts val="0"/>
              </a:spcAft>
              <a:buNone/>
            </a:pPr>
            <a: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Pentru a afla versiunea instalată:</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python -m django --version</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Versiunile mai vechi de 4.1.13 (inclusiv) nu mai primesc actualizări.</a:t>
            </a:r>
            <a:endParaRPr sz="1300">
              <a:solidFill>
                <a:srgbClr val="666666"/>
              </a:solidFill>
            </a:endParaRPr>
          </a:p>
          <a:p>
            <a:pPr indent="0" lvl="0" marL="0" rtl="0" algn="l">
              <a:spcBef>
                <a:spcPts val="0"/>
              </a:spcBef>
              <a:spcAft>
                <a:spcPts val="0"/>
              </a:spcAft>
              <a:buNone/>
            </a:pPr>
            <a:r>
              <a:rPr lang="en" sz="1300">
                <a:solidFill>
                  <a:srgbClr val="666666"/>
                </a:solidFill>
              </a:rPr>
              <a:t>Atenție, în rarele cazuri când se mai lucrează cu Python 2 ( în general Python 2.7), cea mai recentă versiune de Django compatibilă este Django 1.11.</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cxnSp>
        <p:nvCxnSpPr>
          <p:cNvPr id="223" name="Google Shape;223;p27"/>
          <p:cNvCxnSpPr/>
          <p:nvPr/>
        </p:nvCxnSpPr>
        <p:spPr>
          <a:xfrm>
            <a:off x="385025" y="3846950"/>
            <a:ext cx="3667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27" name="Shape 227"/>
        <p:cNvGrpSpPr/>
        <p:nvPr/>
      </p:nvGrpSpPr>
      <p:grpSpPr>
        <a:xfrm>
          <a:off x="0" y="0"/>
          <a:ext cx="0" cy="0"/>
          <a:chOff x="0" y="0"/>
          <a:chExt cx="0" cy="0"/>
        </a:xfrm>
      </p:grpSpPr>
      <p:sp>
        <p:nvSpPr>
          <p:cNvPr id="228" name="Google Shape;228;p2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HTTP - tipuri de cereri</a:t>
            </a:r>
            <a:endParaRPr/>
          </a:p>
        </p:txBody>
      </p:sp>
      <p:sp>
        <p:nvSpPr>
          <p:cNvPr id="229" name="Google Shape;229;p2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1" name="Google Shape;231;p2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32" name="Google Shape;232;p2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33" name="Google Shape;233;p28"/>
          <p:cNvSpPr txBox="1"/>
          <p:nvPr/>
        </p:nvSpPr>
        <p:spPr>
          <a:xfrm>
            <a:off x="317150" y="1012500"/>
            <a:ext cx="58620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HTTP (Hypertext Transfer Protocol) și varianta securizata HTTPS (</a:t>
            </a:r>
            <a:r>
              <a:rPr lang="en" sz="1300">
                <a:solidFill>
                  <a:srgbClr val="666666"/>
                </a:solidFill>
              </a:rPr>
              <a:t>Hypertext</a:t>
            </a:r>
            <a:r>
              <a:rPr lang="en" sz="1300">
                <a:solidFill>
                  <a:srgbClr val="666666"/>
                </a:solidFill>
              </a:rPr>
              <a:t> Transfer Protocol </a:t>
            </a:r>
            <a:r>
              <a:rPr b="1" lang="en" sz="1300">
                <a:solidFill>
                  <a:srgbClr val="666666"/>
                </a:solidFill>
              </a:rPr>
              <a:t>Secure</a:t>
            </a:r>
            <a:r>
              <a:rPr lang="en" sz="1300">
                <a:solidFill>
                  <a:srgbClr val="666666"/>
                </a:solidFill>
              </a:rPr>
              <a:t>) sunt protocoale de comunicare de nivel aplicație (în modelul TCP/IP) care reglementează comunicarea în cadrul rețelei, în special folosind legături de tip hypertext.</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rPr>
              <a:t>Metodele HTTP cele mai comune metode sunt:</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GET</a:t>
            </a:r>
            <a:r>
              <a:rPr lang="en" sz="1300">
                <a:solidFill>
                  <a:srgbClr val="666666"/>
                </a:solidFill>
              </a:rPr>
              <a:t>: obținerea datelor.</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POST</a:t>
            </a:r>
            <a:r>
              <a:rPr lang="en" sz="1300">
                <a:solidFill>
                  <a:srgbClr val="666666"/>
                </a:solidFill>
              </a:rPr>
              <a:t>: trimiterea sau crearea datelor.</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PUT</a:t>
            </a:r>
            <a:r>
              <a:rPr lang="en" sz="1300">
                <a:solidFill>
                  <a:srgbClr val="666666"/>
                </a:solidFill>
              </a:rPr>
              <a:t>: actualizarea datelor.</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DELETE</a:t>
            </a:r>
            <a:r>
              <a:rPr lang="en" sz="1300">
                <a:solidFill>
                  <a:srgbClr val="666666"/>
                </a:solidFill>
              </a:rPr>
              <a:t>: ștergerea datelor.</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234" name="Google Shape;234;p28"/>
          <p:cNvSpPr/>
          <p:nvPr/>
        </p:nvSpPr>
        <p:spPr>
          <a:xfrm rot="539991">
            <a:off x="6699872" y="1348380"/>
            <a:ext cx="1681454" cy="129731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http</a:t>
            </a:r>
          </a:p>
        </p:txBody>
      </p:sp>
      <p:sp>
        <p:nvSpPr>
          <p:cNvPr id="235" name="Google Shape;235;p28"/>
          <p:cNvSpPr/>
          <p:nvPr/>
        </p:nvSpPr>
        <p:spPr>
          <a:xfrm rot="-600045">
            <a:off x="6142505" y="3371979"/>
            <a:ext cx="2220776" cy="1297317"/>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https</a:t>
            </a:r>
          </a:p>
        </p:txBody>
      </p:sp>
      <p:pic>
        <p:nvPicPr>
          <p:cNvPr id="236" name="Google Shape;236;p28"/>
          <p:cNvPicPr preferRelativeResize="0"/>
          <p:nvPr/>
        </p:nvPicPr>
        <p:blipFill>
          <a:blip r:embed="rId5">
            <a:alphaModFix/>
          </a:blip>
          <a:stretch>
            <a:fillRect/>
          </a:stretch>
        </p:blipFill>
        <p:spPr>
          <a:xfrm flipH="1" rot="1319997">
            <a:off x="7777076" y="2571750"/>
            <a:ext cx="980199" cy="1320398"/>
          </a:xfrm>
          <a:prstGeom prst="rect">
            <a:avLst/>
          </a:prstGeom>
          <a:noFill/>
          <a:ln>
            <a:noFill/>
          </a:ln>
          <a:effectLst>
            <a:outerShdw blurRad="71438" rotWithShape="0" algn="bl" dir="8640000" dist="85725">
              <a:srgbClr val="000000">
                <a:alpha val="92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40" name="Shape 240"/>
        <p:cNvGrpSpPr/>
        <p:nvPr/>
      </p:nvGrpSpPr>
      <p:grpSpPr>
        <a:xfrm>
          <a:off x="0" y="0"/>
          <a:ext cx="0" cy="0"/>
          <a:chOff x="0" y="0"/>
          <a:chExt cx="0" cy="0"/>
        </a:xfrm>
      </p:grpSpPr>
      <p:sp>
        <p:nvSpPr>
          <p:cNvPr id="241" name="Google Shape;241;p2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Coduri HTTP de stare (1)</a:t>
            </a:r>
            <a:endParaRPr/>
          </a:p>
        </p:txBody>
      </p:sp>
      <p:sp>
        <p:nvSpPr>
          <p:cNvPr id="242" name="Google Shape;242;p2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2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45" name="Google Shape;245;p2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46" name="Google Shape;246;p29"/>
          <p:cNvSpPr txBox="1"/>
          <p:nvPr/>
        </p:nvSpPr>
        <p:spPr>
          <a:xfrm>
            <a:off x="311600" y="18229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247" name="Google Shape;247;p29"/>
          <p:cNvSpPr txBox="1"/>
          <p:nvPr/>
        </p:nvSpPr>
        <p:spPr>
          <a:xfrm>
            <a:off x="317050" y="1003925"/>
            <a:ext cx="85206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Standardul HTTP recomandă transmiterea unui cod în cadrul răspunsului adresat clientului, pentru o mai bună înțelegere a răspunsului cât și pentru a trata într-un mod comun niște situații des întâlnite în comunicarea HTTP (toate serverele și toți clienții să aibă un comportament similar în aceste situații, pentru a asigura compatibilitatea în comunicarea client-server). Mai jos avem o listă cu câteva coduri mai importante:</a:t>
            </a:r>
            <a:endParaRPr>
              <a:solidFill>
                <a:srgbClr val="666666"/>
              </a:solidFill>
            </a:endParaRPr>
          </a:p>
          <a:p>
            <a:pPr indent="-317500" lvl="0" marL="457200" rtl="0" algn="l">
              <a:spcBef>
                <a:spcPts val="0"/>
              </a:spcBef>
              <a:spcAft>
                <a:spcPts val="0"/>
              </a:spcAft>
              <a:buClr>
                <a:srgbClr val="666666"/>
              </a:buClr>
              <a:buSzPts val="1400"/>
              <a:buChar char="●"/>
            </a:pPr>
            <a:r>
              <a:rPr lang="en">
                <a:solidFill>
                  <a:srgbClr val="666666"/>
                </a:solidFill>
              </a:rPr>
              <a:t>codurile care încep cu 1 (100, 101, 102, 103) indică răspunsul în cadrul unui pas intermediar de procesare a cererii, confirmă primirea și acceptarea cererii, însă nu arată un final de procesare.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200 </a:t>
            </a:r>
            <a:r>
              <a:rPr lang="en">
                <a:solidFill>
                  <a:srgbClr val="666666"/>
                </a:solidFill>
              </a:rPr>
              <a:t>- cerere realizată cu succes. Totul a funcționat bine și se transmite răspunsul către client cu informațiile/resursele/confirmările etc. cerute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201 </a:t>
            </a:r>
            <a:r>
              <a:rPr lang="en">
                <a:solidFill>
                  <a:srgbClr val="666666"/>
                </a:solidFill>
              </a:rPr>
              <a:t>- cererea a fost procesat și în urma ei s-a creat o resursă nouă, s-au salvat niște informații. De exemplu, când un utilizator se înregistrează și pe server se creează, în urma transmiterii datelor din formular, o înregistrare nouă într-un tabel, poate un folder propriu în care poate salva date proprii pe server, upload-ul unei imagini de profil etc.</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204</a:t>
            </a:r>
            <a:r>
              <a:rPr lang="en">
                <a:solidFill>
                  <a:srgbClr val="666666"/>
                </a:solidFill>
              </a:rPr>
              <a:t>, cererea s-a terminat cu succes, dar răspunsul de la server nu transmite un conținut. De exemplu, situația în care un utilizator și-a actualizat într-un formular informațiile de profil, și nu e nevoie să îl redirecționăm spre altă pagină/resursă</a:t>
            </a:r>
            <a:endParaRPr>
              <a:solidFill>
                <a:srgbClr val="6666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51" name="Shape 251"/>
        <p:cNvGrpSpPr/>
        <p:nvPr/>
      </p:nvGrpSpPr>
      <p:grpSpPr>
        <a:xfrm>
          <a:off x="0" y="0"/>
          <a:ext cx="0" cy="0"/>
          <a:chOff x="0" y="0"/>
          <a:chExt cx="0" cy="0"/>
        </a:xfrm>
      </p:grpSpPr>
      <p:sp>
        <p:nvSpPr>
          <p:cNvPr id="252" name="Google Shape;252;p3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Coduri HTTP de stare (2)</a:t>
            </a:r>
            <a:endParaRPr/>
          </a:p>
        </p:txBody>
      </p:sp>
      <p:sp>
        <p:nvSpPr>
          <p:cNvPr id="253" name="Google Shape;253;p3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5" name="Google Shape;255;p3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56" name="Google Shape;256;p3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57" name="Google Shape;257;p30"/>
          <p:cNvSpPr txBox="1"/>
          <p:nvPr/>
        </p:nvSpPr>
        <p:spPr>
          <a:xfrm>
            <a:off x="311600" y="18229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258" name="Google Shape;258;p30"/>
          <p:cNvSpPr txBox="1"/>
          <p:nvPr/>
        </p:nvSpPr>
        <p:spPr>
          <a:xfrm>
            <a:off x="317050" y="1156325"/>
            <a:ext cx="85206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666666"/>
              </a:buClr>
              <a:buSzPts val="1400"/>
              <a:buChar char="●"/>
            </a:pPr>
            <a:r>
              <a:rPr b="1" lang="en">
                <a:solidFill>
                  <a:srgbClr val="666666"/>
                </a:solidFill>
              </a:rPr>
              <a:t>301 </a:t>
            </a:r>
            <a:r>
              <a:rPr lang="en">
                <a:solidFill>
                  <a:srgbClr val="666666"/>
                </a:solidFill>
              </a:rPr>
              <a:t>- folosit pentru redirecționare în cazul în care resursa de la calea indicată de cerere a fost mutată definitiv în altă locație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400 </a:t>
            </a:r>
            <a:r>
              <a:rPr lang="en">
                <a:solidFill>
                  <a:srgbClr val="666666"/>
                </a:solidFill>
              </a:rPr>
              <a:t>- cerere greșită, pe care serverul nu o poate procesa din cauza unor erori de formulare a cererii</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403 </a:t>
            </a:r>
            <a:r>
              <a:rPr lang="en">
                <a:solidFill>
                  <a:srgbClr val="666666"/>
                </a:solidFill>
              </a:rPr>
              <a:t>(Forbidden) - serverul nu transmite răspunsul cerut, deoarece utilizatorul nu are dreptul să acceseze acele informații/resurse.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404 </a:t>
            </a:r>
            <a:r>
              <a:rPr lang="en">
                <a:solidFill>
                  <a:srgbClr val="666666"/>
                </a:solidFill>
              </a:rPr>
              <a:t>- resursă negăsita</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405 </a:t>
            </a:r>
            <a:r>
              <a:rPr lang="en">
                <a:solidFill>
                  <a:srgbClr val="666666"/>
                </a:solidFill>
              </a:rPr>
              <a:t>- cerere făcută cu o metodă care nu este acceptată pe acea rută (de exemplu s-a făcut o cerere de tip POST pe o rută pe care serverul așteaptă doar cereri GET)</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408 </a:t>
            </a:r>
            <a:r>
              <a:rPr lang="en">
                <a:solidFill>
                  <a:srgbClr val="666666"/>
                </a:solidFill>
              </a:rPr>
              <a:t>- serverul a depășit o limită de timp așteptând cererea și trimite un mesaj de timeout către client</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500 </a:t>
            </a:r>
            <a:r>
              <a:rPr lang="en">
                <a:solidFill>
                  <a:srgbClr val="666666"/>
                </a:solidFill>
              </a:rPr>
              <a:t>- eroare survenită la server. De exemplu o funcție din codul serverului a întâmpinat o excepție particulară pentru care nu există un cod standard HTTP de eroare</a:t>
            </a:r>
            <a:endParaRPr>
              <a:solidFill>
                <a:srgbClr val="666666"/>
              </a:solidFill>
            </a:endParaRPr>
          </a:p>
          <a:p>
            <a:pPr indent="-317500" lvl="0" marL="457200" rtl="0" algn="l">
              <a:spcBef>
                <a:spcPts val="0"/>
              </a:spcBef>
              <a:spcAft>
                <a:spcPts val="0"/>
              </a:spcAft>
              <a:buClr>
                <a:srgbClr val="666666"/>
              </a:buClr>
              <a:buSzPts val="1400"/>
              <a:buChar char="●"/>
            </a:pPr>
            <a:r>
              <a:rPr b="1" lang="en">
                <a:solidFill>
                  <a:srgbClr val="666666"/>
                </a:solidFill>
              </a:rPr>
              <a:t>503 </a:t>
            </a:r>
            <a:r>
              <a:rPr lang="en">
                <a:solidFill>
                  <a:srgbClr val="666666"/>
                </a:solidFill>
              </a:rPr>
              <a:t>- serviciul este momentan indisponibil</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None/>
            </a:pPr>
            <a:r>
              <a:rPr lang="en">
                <a:solidFill>
                  <a:srgbClr val="666666"/>
                </a:solidFill>
              </a:rPr>
              <a:t>O listă completă găsiți la  </a:t>
            </a:r>
            <a:r>
              <a:rPr lang="en" u="sng">
                <a:solidFill>
                  <a:schemeClr val="hlink"/>
                </a:solidFill>
                <a:hlinkClick r:id="rId4"/>
              </a:rPr>
              <a:t>https://www.w3.org/Protocols/rfc2616/rfc2616-sec10.html</a:t>
            </a:r>
            <a:endParaRPr>
              <a:solidFill>
                <a:srgbClr val="666666"/>
              </a:solidFill>
            </a:endParaRPr>
          </a:p>
          <a:p>
            <a:pPr indent="0" lvl="0" marL="0" rtl="0" algn="l">
              <a:spcBef>
                <a:spcPts val="0"/>
              </a:spcBef>
              <a:spcAft>
                <a:spcPts val="0"/>
              </a:spcAft>
              <a:buNone/>
            </a:pPr>
            <a:r>
              <a:rPr lang="en">
                <a:solidFill>
                  <a:srgbClr val="666666"/>
                </a:solidFill>
              </a:rPr>
              <a:t>Există de asemenea și coduri nestandard, împlementate de diverse servere web. Utilizarea lor în programe ar trebui evitată.</a:t>
            </a:r>
            <a:endParaRPr>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62" name="Shape 262"/>
        <p:cNvGrpSpPr/>
        <p:nvPr/>
      </p:nvGrpSpPr>
      <p:grpSpPr>
        <a:xfrm>
          <a:off x="0" y="0"/>
          <a:ext cx="0" cy="0"/>
          <a:chOff x="0" y="0"/>
          <a:chExt cx="0" cy="0"/>
        </a:xfrm>
      </p:grpSpPr>
      <p:sp>
        <p:nvSpPr>
          <p:cNvPr id="263" name="Google Shape;263;p3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Editor</a:t>
            </a:r>
            <a:endParaRPr/>
          </a:p>
        </p:txBody>
      </p:sp>
      <p:sp>
        <p:nvSpPr>
          <p:cNvPr id="264" name="Google Shape;264;p3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6" name="Google Shape;266;p3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67" name="Google Shape;267;p3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68" name="Google Shape;268;p31"/>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Ce utilitare putem folosi:</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a:solidFill>
                  <a:srgbClr val="666666"/>
                </a:solidFill>
              </a:rPr>
              <a:t>Visual Studio Code - preferat!!!!</a:t>
            </a:r>
            <a:endParaRPr b="1"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PyCharm</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orice editor cu colorarea sintaxei</a:t>
            </a:r>
            <a:endParaRPr sz="1300">
              <a:solidFill>
                <a:srgbClr val="666666"/>
              </a:solidFill>
            </a:endParaRPr>
          </a:p>
          <a:p>
            <a:pPr indent="0" lvl="0" marL="45720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Pentru Visual Studio Code vom instala extensiile: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Python - aceasta ne ajută să identificăm ușor erorile, să facem debugging, ne atenționează cu privire la folosirea variabilelor neinițializate etc.</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IntelliCode - este un asistent virtual bazat pe inteligență artificială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Python Indent - pentru o indentare corectă (în general Visual Studio Code indentează bine liniile când trecem la o linie nouă, însă în câteva cazuri nu se comportă cum am vrea și aici nu ajută extensia - vedeți în descrierea ei)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Python Debugger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Django - special pentru acest framework</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indent-rainbow - pentru a marca in mod colorat indentarea</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Python Resource Monitor</a:t>
            </a:r>
            <a:endParaRPr sz="1300">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Cuprins</a:t>
            </a:r>
            <a:endParaRPr/>
          </a:p>
        </p:txBody>
      </p:sp>
      <p:sp>
        <p:nvSpPr>
          <p:cNvPr id="62" name="Google Shape;62;p14"/>
          <p:cNvSpPr txBox="1"/>
          <p:nvPr>
            <p:ph idx="1" type="body"/>
          </p:nvPr>
        </p:nvSpPr>
        <p:spPr>
          <a:xfrm>
            <a:off x="311700" y="1152475"/>
            <a:ext cx="8520600" cy="3444300"/>
          </a:xfrm>
          <a:prstGeom prst="rect">
            <a:avLst/>
          </a:prstGeom>
          <a:ln>
            <a:noFill/>
          </a:ln>
        </p:spPr>
        <p:txBody>
          <a:bodyPr anchorCtr="0" anchor="t" bIns="91425" lIns="91425" spcFirstLastPara="1" rIns="91425" wrap="square" tIns="91425">
            <a:normAutofit/>
          </a:bodyPr>
          <a:lstStyle/>
          <a:p>
            <a:pPr indent="0" lvl="0" marL="457200" rtl="0" algn="l">
              <a:spcBef>
                <a:spcPts val="0"/>
              </a:spcBef>
              <a:spcAft>
                <a:spcPts val="0"/>
              </a:spcAft>
              <a:buNone/>
            </a:pPr>
            <a:r>
              <a:rPr b="1" lang="en" sz="1100">
                <a:solidFill>
                  <a:srgbClr val="000000"/>
                </a:solidFill>
              </a:rPr>
              <a:t>Observații</a:t>
            </a:r>
            <a:r>
              <a:rPr lang="en" sz="1100"/>
              <a:t>. Dacă deschideți cursul în Google Slides, faceți click pe "Present" (dreapta-sus) pentru a parcurge cursul cum a fost intenționat (cu animații, linkuri și alte efecte). Linkurile de mai jos sunt doar către începutul unei secțiuni de curs (uneori, o secțiune se întinde pe mai multe slide-uri pe care trebuie să le parcurgeți). Fiecare slide are link înapoi către cuprins.</a:t>
            </a:r>
            <a:endParaRPr sz="1100"/>
          </a:p>
          <a:p>
            <a:pPr indent="0" lvl="0" marL="0" rtl="0" algn="l">
              <a:lnSpc>
                <a:spcPct val="100000"/>
              </a:lnSpc>
              <a:spcBef>
                <a:spcPts val="1200"/>
              </a:spcBef>
              <a:spcAft>
                <a:spcPts val="0"/>
              </a:spcAft>
              <a:buNone/>
            </a:pPr>
            <a:r>
              <a:t/>
            </a:r>
            <a:endParaRPr sz="1400">
              <a:solidFill>
                <a:srgbClr val="000000"/>
              </a:solidFill>
            </a:endParaRPr>
          </a:p>
          <a:p>
            <a:pPr indent="0" lvl="0" marL="457200" rtl="0" algn="l">
              <a:spcBef>
                <a:spcPts val="0"/>
              </a:spcBef>
              <a:spcAft>
                <a:spcPts val="0"/>
              </a:spcAft>
              <a:buNone/>
            </a:pPr>
            <a:r>
              <a:t/>
            </a:r>
            <a:endParaRPr sz="1100"/>
          </a:p>
          <a:p>
            <a:pPr indent="0" lvl="0" marL="457200" rtl="0" algn="l">
              <a:spcBef>
                <a:spcPts val="1200"/>
              </a:spcBef>
              <a:spcAft>
                <a:spcPts val="0"/>
              </a:spcAft>
              <a:buNone/>
            </a:pPr>
            <a:r>
              <a:t/>
            </a:r>
            <a:endParaRPr sz="1400"/>
          </a:p>
          <a:p>
            <a:pPr indent="0" lvl="0" marL="0" rtl="0" algn="l">
              <a:spcBef>
                <a:spcPts val="1200"/>
              </a:spcBef>
              <a:spcAft>
                <a:spcPts val="1200"/>
              </a:spcAft>
              <a:buNone/>
            </a:pPr>
            <a:r>
              <a:t/>
            </a:r>
            <a:endParaRPr/>
          </a:p>
        </p:txBody>
      </p:sp>
      <p:sp>
        <p:nvSpPr>
          <p:cNvPr id="63" name="Google Shape;63;p1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graphicFrame>
        <p:nvGraphicFramePr>
          <p:cNvPr id="66" name="Google Shape;66;p14"/>
          <p:cNvGraphicFramePr/>
          <p:nvPr/>
        </p:nvGraphicFramePr>
        <p:xfrm>
          <a:off x="758875" y="1889600"/>
          <a:ext cx="3000000" cy="3000000"/>
        </p:xfrm>
        <a:graphic>
          <a:graphicData uri="http://schemas.openxmlformats.org/drawingml/2006/table">
            <a:tbl>
              <a:tblPr>
                <a:noFill/>
                <a:tableStyleId>{4356B8E3-AF2F-4D63-9F88-1BF4E9DE72AC}</a:tableStyleId>
              </a:tblPr>
              <a:tblGrid>
                <a:gridCol w="3619500"/>
                <a:gridCol w="3619500"/>
              </a:tblGrid>
              <a:tr h="381000">
                <a:tc>
                  <a:txBody>
                    <a:bodyPr/>
                    <a:lstStyle/>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4">
                            <a:extLst>
                              <a:ext uri="{A12FA001-AC4F-418D-AE19-62706E023703}">
                                <ahyp:hlinkClr val="tx"/>
                              </a:ext>
                            </a:extLst>
                          </a:hlinkClick>
                        </a:rPr>
                        <a:t>Cuprins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5">
                            <a:extLst>
                              <a:ext uri="{A12FA001-AC4F-418D-AE19-62706E023703}">
                                <ahyp:hlinkClr val="tx"/>
                              </a:ext>
                            </a:extLst>
                          </a:hlinkClick>
                        </a:rPr>
                        <a:t>Django - ce este?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6">
                            <a:extLst>
                              <a:ext uri="{A12FA001-AC4F-418D-AE19-62706E023703}">
                                <ahyp:hlinkClr val="tx"/>
                              </a:ext>
                            </a:extLst>
                          </a:hlinkClick>
                        </a:rPr>
                        <a:t>Django - De ce Django? De ce nu?</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7">
                            <a:extLst>
                              <a:ext uri="{A12FA001-AC4F-418D-AE19-62706E023703}">
                                <ahyp:hlinkClr val="tx"/>
                              </a:ext>
                            </a:extLst>
                          </a:hlinkClick>
                        </a:rPr>
                        <a:t>Django - cine îl folosește?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8">
                            <a:extLst>
                              <a:ext uri="{A12FA001-AC4F-418D-AE19-62706E023703}">
                                <ahyp:hlinkClr val="tx"/>
                              </a:ext>
                            </a:extLst>
                          </a:hlinkClick>
                        </a:rPr>
                        <a:t>Alte framework-uri</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9">
                            <a:extLst>
                              <a:ext uri="{A12FA001-AC4F-418D-AE19-62706E023703}">
                                <ahyp:hlinkClr val="tx"/>
                              </a:ext>
                            </a:extLst>
                          </a:hlinkClick>
                        </a:rPr>
                        <a:t>Istoric</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10">
                            <a:extLst>
                              <a:ext uri="{A12FA001-AC4F-418D-AE19-62706E023703}">
                                <ahyp:hlinkClr val="tx"/>
                              </a:ext>
                            </a:extLst>
                          </a:hlinkClick>
                        </a:rPr>
                        <a:t>Exemple de aplicații web</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11">
                            <a:extLst>
                              <a:ext uri="{A12FA001-AC4F-418D-AE19-62706E023703}">
                                <ahyp:hlinkClr val="tx"/>
                              </a:ext>
                            </a:extLst>
                          </a:hlinkClick>
                        </a:rPr>
                        <a:t>Cum funcționează un server web</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12">
                            <a:extLst>
                              <a:ext uri="{A12FA001-AC4F-418D-AE19-62706E023703}">
                                <ahyp:hlinkClr val="tx"/>
                              </a:ext>
                            </a:extLst>
                          </a:hlinkClick>
                        </a:rPr>
                        <a:t>Aplicații web, site-uri web</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13">
                            <a:extLst>
                              <a:ext uri="{A12FA001-AC4F-418D-AE19-62706E023703}">
                                <ahyp:hlinkClr val="tx"/>
                              </a:ext>
                            </a:extLst>
                          </a:hlinkClick>
                        </a:rPr>
                        <a:t>Cum e structurată o aplicație web</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14">
                            <a:extLst>
                              <a:ext uri="{A12FA001-AC4F-418D-AE19-62706E023703}">
                                <ahyp:hlinkClr val="tx"/>
                              </a:ext>
                            </a:extLst>
                          </a:hlinkClick>
                        </a:rPr>
                        <a:t>Django - arhitectura MVT</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15">
                            <a:extLst>
                              <a:ext uri="{A12FA001-AC4F-418D-AE19-62706E023703}">
                                <ahyp:hlinkClr val="tx"/>
                              </a:ext>
                            </a:extLst>
                          </a:hlinkClick>
                        </a:rPr>
                        <a:t>Django - instalare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16">
                            <a:extLst>
                              <a:ext uri="{A12FA001-AC4F-418D-AE19-62706E023703}">
                                <ahyp:hlinkClr val="tx"/>
                              </a:ext>
                            </a:extLst>
                          </a:hlinkClick>
                        </a:rPr>
                        <a:t>Crearea unui mediu virtual de lucru</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17">
                            <a:extLst>
                              <a:ext uri="{A12FA001-AC4F-418D-AE19-62706E023703}">
                                <ahyp:hlinkClr val="tx"/>
                              </a:ext>
                            </a:extLst>
                          </a:hlinkClick>
                        </a:rPr>
                        <a:t>Versiuni</a:t>
                      </a:r>
                      <a:endParaRPr sz="1000">
                        <a:solidFill>
                          <a:schemeClr val="dk1"/>
                        </a:solidFill>
                      </a:endParaRPr>
                    </a:p>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18">
                            <a:extLst>
                              <a:ext uri="{A12FA001-AC4F-418D-AE19-62706E023703}">
                                <ahyp:hlinkClr val="tx"/>
                              </a:ext>
                            </a:extLst>
                          </a:hlinkClick>
                        </a:rPr>
                        <a:t>HTTP - tipuri de cereri</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19">
                            <a:extLst>
                              <a:ext uri="{A12FA001-AC4F-418D-AE19-62706E023703}">
                                <ahyp:hlinkClr val="tx"/>
                              </a:ext>
                            </a:extLst>
                          </a:hlinkClick>
                        </a:rPr>
                        <a:t>Coduri HTTP de stare (1)</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20">
                            <a:extLst>
                              <a:ext uri="{A12FA001-AC4F-418D-AE19-62706E023703}">
                                <ahyp:hlinkClr val="tx"/>
                              </a:ext>
                            </a:extLst>
                          </a:hlinkClick>
                        </a:rPr>
                        <a:t>Coduri HTTP de stare (2)</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21">
                            <a:extLst>
                              <a:ext uri="{A12FA001-AC4F-418D-AE19-62706E023703}">
                                <ahyp:hlinkClr val="tx"/>
                              </a:ext>
                            </a:extLst>
                          </a:hlinkClick>
                        </a:rPr>
                        <a:t>Editor</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22">
                            <a:extLst>
                              <a:ext uri="{A12FA001-AC4F-418D-AE19-62706E023703}">
                                <ahyp:hlinkClr val="tx"/>
                              </a:ext>
                            </a:extLst>
                          </a:hlinkClick>
                        </a:rPr>
                        <a:t>Crearea unui proiect (1)</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23">
                            <a:extLst>
                              <a:ext uri="{A12FA001-AC4F-418D-AE19-62706E023703}">
                                <ahyp:hlinkClr val="tx"/>
                              </a:ext>
                            </a:extLst>
                          </a:hlinkClick>
                        </a:rPr>
                        <a:t>Crearea unui proiect (2)</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24">
                            <a:extLst>
                              <a:ext uri="{A12FA001-AC4F-418D-AE19-62706E023703}">
                                <ahyp:hlinkClr val="tx"/>
                              </a:ext>
                            </a:extLst>
                          </a:hlinkClick>
                        </a:rPr>
                        <a:t>Crearea unui proiect (3)</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25">
                            <a:extLst>
                              <a:ext uri="{A12FA001-AC4F-418D-AE19-62706E023703}">
                                <ahyp:hlinkClr val="tx"/>
                              </a:ext>
                            </a:extLst>
                          </a:hlinkClick>
                        </a:rPr>
                        <a:t>Crearea unui proiect (4)</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26">
                            <a:extLst>
                              <a:ext uri="{A12FA001-AC4F-418D-AE19-62706E023703}">
                                <ahyp:hlinkClr val="tx"/>
                              </a:ext>
                            </a:extLst>
                          </a:hlinkClick>
                        </a:rPr>
                        <a:t>Fișierul urls.py</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27">
                            <a:extLst>
                              <a:ext uri="{A12FA001-AC4F-418D-AE19-62706E023703}">
                                <ahyp:hlinkClr val="tx"/>
                              </a:ext>
                            </a:extLst>
                          </a:hlinkClick>
                        </a:rPr>
                        <a:t>Funcția de vizualizare</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28">
                            <a:extLst>
                              <a:ext uri="{A12FA001-AC4F-418D-AE19-62706E023703}">
                                <ahyp:hlinkClr val="tx"/>
                              </a:ext>
                            </a:extLst>
                          </a:hlinkClick>
                        </a:rPr>
                        <a:t>Rute statice și rute dinamice (1)</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29">
                            <a:extLst>
                              <a:ext uri="{A12FA001-AC4F-418D-AE19-62706E023703}">
                                <ahyp:hlinkClr val="tx"/>
                              </a:ext>
                            </a:extLst>
                          </a:hlinkClick>
                        </a:rPr>
                        <a:t>Rute statice și rute dinamice (2)</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u="sng">
                          <a:solidFill>
                            <a:schemeClr val="accent5"/>
                          </a:solidFill>
                          <a:hlinkClick action="ppaction://hlinksldjump" r:id="rId30">
                            <a:extLst>
                              <a:ext uri="{A12FA001-AC4F-418D-AE19-62706E023703}">
                                <ahyp:hlinkClr val="tx"/>
                              </a:ext>
                            </a:extLst>
                          </a:hlinkClick>
                        </a:rPr>
                        <a:t>Bibliografie și alte resurse</a:t>
                      </a:r>
                      <a:endParaRPr sz="1000"/>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72" name="Shape 272"/>
        <p:cNvGrpSpPr/>
        <p:nvPr/>
      </p:nvGrpSpPr>
      <p:grpSpPr>
        <a:xfrm>
          <a:off x="0" y="0"/>
          <a:ext cx="0" cy="0"/>
          <a:chOff x="0" y="0"/>
          <a:chExt cx="0" cy="0"/>
        </a:xfrm>
      </p:grpSpPr>
      <p:sp>
        <p:nvSpPr>
          <p:cNvPr id="273" name="Google Shape;273;p3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Crearea unui proiect (1)</a:t>
            </a:r>
            <a:endParaRPr/>
          </a:p>
        </p:txBody>
      </p:sp>
      <p:sp>
        <p:nvSpPr>
          <p:cNvPr id="274" name="Google Shape;274;p3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6" name="Google Shape;276;p3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77" name="Google Shape;277;p3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78" name="Google Shape;278;p32"/>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Pentru a inițializa proiectul, folosim</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django-admin startproject [nume_proiect]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(punctul de la final specifică calea directorului curent - proiectul va fi creat în directorul din care s-a dat comanda)</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Dacă dorim o listă cu toate comenzile posibile pentru django-admin, rulăm direct (fără parametri):</a:t>
            </a:r>
            <a:endParaRPr sz="1300">
              <a:solidFill>
                <a:srgbClr val="666666"/>
              </a:solidFill>
            </a:endParaRPr>
          </a:p>
          <a:p>
            <a:pPr indent="0" lvl="0" marL="0" rtl="0" algn="l">
              <a:spcBef>
                <a:spcPts val="0"/>
              </a:spcBef>
              <a:spcAft>
                <a:spcPts val="0"/>
              </a:spcAft>
              <a:buNone/>
            </a:pPr>
            <a:r>
              <a:rPr lang="en" sz="1300">
                <a:solidFill>
                  <a:srgbClr val="666666"/>
                </a:solidFill>
              </a:rPr>
              <a:t>django-admin</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Fișierele implicite ale proiectului: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__init__.py - este un fișier specific pachetelor de python. Se execută atunci când este importat un pachet. Conține cod de inițializare.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settings.py - fișierul cu setările aplicației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urls.py - URL-urile aplicațiilor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wsgi.py</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asgi.py</a:t>
            </a:r>
            <a:endParaRPr sz="1300">
              <a:solidFill>
                <a:srgbClr val="66666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82" name="Shape 282"/>
        <p:cNvGrpSpPr/>
        <p:nvPr/>
      </p:nvGrpSpPr>
      <p:grpSpPr>
        <a:xfrm>
          <a:off x="0" y="0"/>
          <a:ext cx="0" cy="0"/>
          <a:chOff x="0" y="0"/>
          <a:chExt cx="0" cy="0"/>
        </a:xfrm>
      </p:grpSpPr>
      <p:sp>
        <p:nvSpPr>
          <p:cNvPr id="283" name="Google Shape;283;p3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Crearea unui proiect (2)</a:t>
            </a:r>
            <a:endParaRPr/>
          </a:p>
          <a:p>
            <a:pPr indent="0" lvl="0" marL="0" rtl="0" algn="l">
              <a:spcBef>
                <a:spcPts val="0"/>
              </a:spcBef>
              <a:spcAft>
                <a:spcPts val="0"/>
              </a:spcAft>
              <a:buNone/>
            </a:pPr>
            <a:r>
              <a:t/>
            </a:r>
            <a:endParaRPr/>
          </a:p>
        </p:txBody>
      </p:sp>
      <p:sp>
        <p:nvSpPr>
          <p:cNvPr id="284" name="Google Shape;284;p3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6" name="Google Shape;286;p3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87" name="Google Shape;287;p3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88" name="Google Shape;288;p33"/>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Fișierul manage.py este un  modul wrapper pentru django-admin și primește aceleași argumente (comenzile). Pentru a vedea lista completă, rulați:</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python manage.py</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Ca să pornim serverul rulăm:</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python manage.py runserver</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Pentru crearea unei aplicații:</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python manage.py startapp aplicatie_exemplu</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Observăm crearea folderului aplicatie_exemplu cu fișierele __init__.py, admin.py, apps.py, models.py, tests.py, views.py</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92" name="Shape 292"/>
        <p:cNvGrpSpPr/>
        <p:nvPr/>
      </p:nvGrpSpPr>
      <p:grpSpPr>
        <a:xfrm>
          <a:off x="0" y="0"/>
          <a:ext cx="0" cy="0"/>
          <a:chOff x="0" y="0"/>
          <a:chExt cx="0" cy="0"/>
        </a:xfrm>
      </p:grpSpPr>
      <p:sp>
        <p:nvSpPr>
          <p:cNvPr id="293" name="Google Shape;293;p3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Crearea unui proiect (3)</a:t>
            </a:r>
            <a:endParaRPr/>
          </a:p>
          <a:p>
            <a:pPr indent="0" lvl="0" marL="0" rtl="0" algn="l">
              <a:spcBef>
                <a:spcPts val="0"/>
              </a:spcBef>
              <a:spcAft>
                <a:spcPts val="0"/>
              </a:spcAft>
              <a:buNone/>
            </a:pPr>
            <a:r>
              <a:t/>
            </a:r>
            <a:endParaRPr/>
          </a:p>
        </p:txBody>
      </p:sp>
      <p:sp>
        <p:nvSpPr>
          <p:cNvPr id="294" name="Google Shape;294;p3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6" name="Google Shape;296;p3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97" name="Google Shape;297;p3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98" name="Google Shape;298;p34"/>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Vom crea un prim view. Adaugam in views.py:</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from django.http import HttpResponse</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def index(request):</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	return HttpResponse("Primul raspuns")</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Pentru a putea lega acest răspuns de un endpoint, creăm fișierul urls.py:</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from django.urls import path</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from . import views</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urlpatterns =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	path("", views.index, name="index"),</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Iar in fisierul urls.py </a:t>
            </a:r>
            <a:r>
              <a:rPr b="1" lang="en" sz="1300" u="sng">
                <a:solidFill>
                  <a:srgbClr val="666666"/>
                </a:solidFill>
              </a:rPr>
              <a:t>din folderul proiectului</a:t>
            </a:r>
            <a:r>
              <a:rPr lang="en" sz="1300">
                <a:solidFill>
                  <a:srgbClr val="666666"/>
                </a:solidFill>
              </a:rPr>
              <a: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importăm include din django.urls</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adăugăm în lista urlpatterns elementul:</a:t>
            </a:r>
            <a:endParaRPr sz="1300">
              <a:solidFill>
                <a:srgbClr val="666666"/>
              </a:solidFill>
            </a:endParaRPr>
          </a:p>
          <a:p>
            <a:pPr indent="457200" lvl="0" marL="0" rtl="0" algn="l">
              <a:spcBef>
                <a:spcPts val="0"/>
              </a:spcBef>
              <a:spcAft>
                <a:spcPts val="0"/>
              </a:spcAft>
              <a:buNone/>
            </a:pPr>
            <a:r>
              <a:rPr lang="en" sz="1300">
                <a:solidFill>
                  <a:srgbClr val="666666"/>
                </a:solidFill>
                <a:latin typeface="Courier New"/>
                <a:ea typeface="Courier New"/>
                <a:cs typeface="Courier New"/>
                <a:sym typeface="Courier New"/>
              </a:rPr>
              <a:t>path("aplicatie_exemplu/", include("aplicatie_exemplu.urls")),</a:t>
            </a:r>
            <a:endParaRPr sz="1300">
              <a:solidFill>
                <a:srgbClr val="666666"/>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02" name="Shape 302"/>
        <p:cNvGrpSpPr/>
        <p:nvPr/>
      </p:nvGrpSpPr>
      <p:grpSpPr>
        <a:xfrm>
          <a:off x="0" y="0"/>
          <a:ext cx="0" cy="0"/>
          <a:chOff x="0" y="0"/>
          <a:chExt cx="0" cy="0"/>
        </a:xfrm>
      </p:grpSpPr>
      <p:sp>
        <p:nvSpPr>
          <p:cNvPr id="303" name="Google Shape;303;p3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Crearea unui proiect (4)</a:t>
            </a:r>
            <a:endParaRPr/>
          </a:p>
          <a:p>
            <a:pPr indent="0" lvl="0" marL="0" rtl="0" algn="l">
              <a:spcBef>
                <a:spcPts val="0"/>
              </a:spcBef>
              <a:spcAft>
                <a:spcPts val="0"/>
              </a:spcAft>
              <a:buNone/>
            </a:pPr>
            <a:r>
              <a:t/>
            </a:r>
            <a:endParaRPr/>
          </a:p>
        </p:txBody>
      </p:sp>
      <p:sp>
        <p:nvSpPr>
          <p:cNvPr id="304" name="Google Shape;304;p3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6" name="Google Shape;306;p3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07" name="Google Shape;307;p3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08" name="Google Shape;308;p35"/>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Pentru a accesa textul setat în funcția index, pornim serverul (dacă nu e deja pornit):</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python manage.py runserver</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În bara de adrese scriem</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http://localhost:8000/</a:t>
            </a:r>
            <a:r>
              <a:rPr lang="en" sz="1300">
                <a:solidFill>
                  <a:srgbClr val="666666"/>
                </a:solidFill>
                <a:latin typeface="Courier New"/>
                <a:ea typeface="Courier New"/>
                <a:cs typeface="Courier New"/>
                <a:sym typeface="Courier New"/>
              </a:rPr>
              <a:t>aplicatie_exemplu/</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și pe ecran se va afișa textul "Primul răspuns"</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Nu a fost nevoie să scriem nimic după "aplicatie_exemplu" datorită obiectului path din fișierul urls.py: </a:t>
            </a:r>
            <a:r>
              <a:rPr lang="en" sz="1300">
                <a:solidFill>
                  <a:srgbClr val="666666"/>
                </a:solidFill>
                <a:latin typeface="Courier New"/>
                <a:ea typeface="Courier New"/>
                <a:cs typeface="Courier New"/>
                <a:sym typeface="Courier New"/>
              </a:rPr>
              <a:t>path(</a:t>
            </a:r>
            <a:r>
              <a:rPr lang="en" sz="1300">
                <a:solidFill>
                  <a:srgbClr val="FF0000"/>
                </a:solidFill>
                <a:latin typeface="Courier New"/>
                <a:ea typeface="Courier New"/>
                <a:cs typeface="Courier New"/>
                <a:sym typeface="Courier New"/>
              </a:rPr>
              <a:t>""</a:t>
            </a:r>
            <a:r>
              <a:rPr lang="en" sz="1300">
                <a:solidFill>
                  <a:srgbClr val="666666"/>
                </a:solidFill>
                <a:latin typeface="Courier New"/>
                <a:ea typeface="Courier New"/>
                <a:cs typeface="Courier New"/>
                <a:sym typeface="Courier New"/>
              </a:rPr>
              <a:t>, views.index, name="index") </a:t>
            </a:r>
            <a:r>
              <a:rPr lang="en" sz="1300">
                <a:solidFill>
                  <a:srgbClr val="666666"/>
                </a:solidFill>
              </a:rPr>
              <a:t>- observăm că am dat o </a:t>
            </a:r>
            <a:r>
              <a:rPr lang="en" sz="1300">
                <a:solidFill>
                  <a:srgbClr val="FF0000"/>
                </a:solidFill>
              </a:rPr>
              <a:t>cale vidă</a:t>
            </a:r>
            <a:endParaRPr sz="1300">
              <a:solidFill>
                <a:srgbClr val="FF0000"/>
              </a:solidFill>
            </a:endParaRPr>
          </a:p>
          <a:p>
            <a:pPr indent="0" lvl="0" marL="0" rtl="0" algn="l">
              <a:spcBef>
                <a:spcPts val="0"/>
              </a:spcBef>
              <a:spcAft>
                <a:spcPts val="0"/>
              </a:spcAft>
              <a:buNone/>
            </a:pPr>
            <a:r>
              <a:t/>
            </a:r>
            <a:endParaRPr sz="1300"/>
          </a:p>
          <a:p>
            <a:pPr indent="0" lvl="0" marL="0" rtl="0" algn="l">
              <a:spcBef>
                <a:spcPts val="0"/>
              </a:spcBef>
              <a:spcAft>
                <a:spcPts val="0"/>
              </a:spcAft>
              <a:buNone/>
            </a:pPr>
            <a:r>
              <a:rPr lang="en" sz="1300">
                <a:solidFill>
                  <a:srgbClr val="666666"/>
                </a:solidFill>
              </a:rPr>
              <a:t>Dacă doream o subcale a aplicației, foloseam </a:t>
            </a:r>
            <a:r>
              <a:rPr lang="en" sz="1300">
                <a:solidFill>
                  <a:srgbClr val="666666"/>
                </a:solidFill>
                <a:latin typeface="Courier New"/>
                <a:ea typeface="Courier New"/>
                <a:cs typeface="Courier New"/>
                <a:sym typeface="Courier New"/>
              </a:rPr>
              <a:t>path(</a:t>
            </a:r>
            <a:r>
              <a:rPr lang="en" sz="1300">
                <a:solidFill>
                  <a:srgbClr val="FF0000"/>
                </a:solidFill>
                <a:latin typeface="Courier New"/>
                <a:ea typeface="Courier New"/>
                <a:cs typeface="Courier New"/>
                <a:sym typeface="Courier New"/>
              </a:rPr>
              <a:t>"/subcale"</a:t>
            </a:r>
            <a:r>
              <a:rPr lang="en" sz="1300">
                <a:solidFill>
                  <a:srgbClr val="666666"/>
                </a:solidFill>
                <a:latin typeface="Courier New"/>
                <a:ea typeface="Courier New"/>
                <a:cs typeface="Courier New"/>
                <a:sym typeface="Courier New"/>
              </a:rPr>
              <a:t>, views.index, name="index")</a:t>
            </a:r>
            <a:r>
              <a:rPr lang="en" sz="1300">
                <a:solidFill>
                  <a:srgbClr val="666666"/>
                </a:solidFill>
              </a:rPr>
              <a:t> caz în care am fi apelat în browser adresa:</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http://localhost:8000/aplicatie_exemplu/subcale</a:t>
            </a:r>
            <a:endParaRPr sz="1300">
              <a:solidFill>
                <a:srgbClr val="666666"/>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12" name="Shape 312"/>
        <p:cNvGrpSpPr/>
        <p:nvPr/>
      </p:nvGrpSpPr>
      <p:grpSpPr>
        <a:xfrm>
          <a:off x="0" y="0"/>
          <a:ext cx="0" cy="0"/>
          <a:chOff x="0" y="0"/>
          <a:chExt cx="0" cy="0"/>
        </a:xfrm>
      </p:grpSpPr>
      <p:sp>
        <p:nvSpPr>
          <p:cNvPr id="313" name="Google Shape;313;p3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Fișierul urls.py</a:t>
            </a:r>
            <a:endParaRPr/>
          </a:p>
          <a:p>
            <a:pPr indent="0" lvl="0" marL="0" rtl="0" algn="l">
              <a:spcBef>
                <a:spcPts val="0"/>
              </a:spcBef>
              <a:spcAft>
                <a:spcPts val="0"/>
              </a:spcAft>
              <a:buNone/>
            </a:pPr>
            <a:r>
              <a:t/>
            </a:r>
            <a:endParaRPr/>
          </a:p>
        </p:txBody>
      </p:sp>
      <p:sp>
        <p:nvSpPr>
          <p:cNvPr id="314" name="Google Shape;314;p3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6" name="Google Shape;316;p3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17" name="Google Shape;317;p3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18" name="Google Shape;318;p36"/>
          <p:cNvSpPr txBox="1"/>
          <p:nvPr/>
        </p:nvSpPr>
        <p:spPr>
          <a:xfrm>
            <a:off x="317150" y="1012500"/>
            <a:ext cx="8520600" cy="37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Definește endpoint-urile aplicației cu ajutorul listei </a:t>
            </a:r>
            <a:r>
              <a:rPr lang="en" sz="1300">
                <a:solidFill>
                  <a:srgbClr val="666666"/>
                </a:solidFill>
                <a:latin typeface="Courier New"/>
                <a:ea typeface="Courier New"/>
                <a:cs typeface="Courier New"/>
                <a:sym typeface="Courier New"/>
              </a:rPr>
              <a:t>urlpatterns</a:t>
            </a:r>
            <a:r>
              <a:rPr lang="en" sz="1300">
                <a:solidFill>
                  <a:srgbClr val="666666"/>
                </a:solidFill>
              </a:rPr>
              <a:t>. Această listă conține mai multe obiecte de tip </a:t>
            </a:r>
            <a:r>
              <a:rPr lang="en" sz="1300">
                <a:solidFill>
                  <a:srgbClr val="666666"/>
                </a:solidFill>
                <a:latin typeface="Courier New"/>
                <a:ea typeface="Courier New"/>
                <a:cs typeface="Courier New"/>
                <a:sym typeface="Courier New"/>
              </a:rPr>
              <a:t>path</a:t>
            </a:r>
            <a:r>
              <a:rPr lang="en" sz="1300">
                <a:solidFill>
                  <a:srgbClr val="666666"/>
                </a:solidFill>
              </a:rPr>
              <a:t>.</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Funcția </a:t>
            </a:r>
            <a:r>
              <a:rPr lang="en" sz="1300">
                <a:solidFill>
                  <a:srgbClr val="666666"/>
                </a:solidFill>
                <a:latin typeface="Courier New"/>
                <a:ea typeface="Courier New"/>
                <a:cs typeface="Courier New"/>
                <a:sym typeface="Courier New"/>
              </a:rPr>
              <a:t>path </a:t>
            </a:r>
            <a:r>
              <a:rPr lang="en" sz="1300">
                <a:solidFill>
                  <a:srgbClr val="666666"/>
                </a:solidFill>
              </a:rPr>
              <a:t>are </a:t>
            </a:r>
            <a:r>
              <a:rPr lang="en" sz="1300">
                <a:solidFill>
                  <a:srgbClr val="666666"/>
                </a:solidFill>
              </a:rPr>
              <a:t>următorii</a:t>
            </a:r>
            <a:r>
              <a:rPr lang="en" sz="1300">
                <a:solidFill>
                  <a:srgbClr val="666666"/>
                </a:solidFill>
              </a:rPr>
              <a:t> parametri: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calea (șablonul URL-ului), care poate fi statică ("</a:t>
            </a:r>
            <a:r>
              <a:rPr lang="en" sz="1300">
                <a:solidFill>
                  <a:srgbClr val="666666"/>
                </a:solidFill>
                <a:latin typeface="Courier New"/>
                <a:ea typeface="Courier New"/>
                <a:cs typeface="Courier New"/>
                <a:sym typeface="Courier New"/>
              </a:rPr>
              <a:t>ceva/</a:t>
            </a:r>
            <a:r>
              <a:rPr lang="en" sz="1300">
                <a:solidFill>
                  <a:srgbClr val="666666"/>
                </a:solidFill>
              </a:rPr>
              <a:t>" sau dinamică "</a:t>
            </a:r>
            <a:r>
              <a:rPr lang="en" sz="1300">
                <a:solidFill>
                  <a:srgbClr val="666666"/>
                </a:solidFill>
                <a:latin typeface="Courier New"/>
                <a:ea typeface="Courier New"/>
                <a:cs typeface="Courier New"/>
                <a:sym typeface="Courier New"/>
              </a:rPr>
              <a:t>ceva/</a:t>
            </a:r>
            <a:r>
              <a:rPr lang="en" sz="1300">
                <a:solidFill>
                  <a:srgbClr val="666666"/>
                </a:solidFill>
                <a:latin typeface="Courier New"/>
                <a:ea typeface="Courier New"/>
                <a:cs typeface="Courier New"/>
                <a:sym typeface="Courier New"/>
              </a:rPr>
              <a:t>&lt;int:val&gt;/</a:t>
            </a:r>
            <a:r>
              <a:rPr lang="en" sz="1300">
                <a:solidFill>
                  <a:srgbClr val="666666"/>
                </a:solidFill>
              </a:rPr>
              <a: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funcția de vizualizare (funcția din views.py care se execută, când este accesată calea)</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opțional pot fi date argumente pentru funcția de vizualizare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opțional</a:t>
            </a:r>
            <a:r>
              <a:rPr lang="en" sz="1300">
                <a:solidFill>
                  <a:srgbClr val="666666"/>
                </a:solidFill>
              </a:rPr>
              <a:t> poate fi dat un nume în scopuri de rutare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În rutele URL dinamice se pot folosi conversii predefinite: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latin typeface="Courier New"/>
                <a:ea typeface="Courier New"/>
                <a:cs typeface="Courier New"/>
                <a:sym typeface="Courier New"/>
              </a:rPr>
              <a:t>&lt;int:valoare&gt;</a:t>
            </a:r>
            <a:r>
              <a:rPr lang="en" sz="1300">
                <a:solidFill>
                  <a:srgbClr val="666666"/>
                </a:solidFill>
              </a:rPr>
              <a:t>: număr întreg.</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latin typeface="Courier New"/>
                <a:ea typeface="Courier New"/>
                <a:cs typeface="Courier New"/>
                <a:sym typeface="Courier New"/>
              </a:rPr>
              <a:t>&lt;str:valoare&gt;</a:t>
            </a:r>
            <a:r>
              <a:rPr lang="en" sz="1300">
                <a:solidFill>
                  <a:srgbClr val="666666"/>
                </a:solidFill>
              </a:rPr>
              <a:t>: șir de caractere.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latin typeface="Courier New"/>
                <a:ea typeface="Courier New"/>
                <a:cs typeface="Courier New"/>
                <a:sym typeface="Courier New"/>
              </a:rPr>
              <a:t>&lt;slug:valoare&gt;:</a:t>
            </a:r>
            <a:r>
              <a:rPr lang="en" sz="1300">
                <a:solidFill>
                  <a:srgbClr val="666666"/>
                </a:solidFill>
              </a:rPr>
              <a:t> șir format din litere, cifre, liniuțe și underscore (_).</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latin typeface="Courier New"/>
                <a:ea typeface="Courier New"/>
                <a:cs typeface="Courier New"/>
                <a:sym typeface="Courier New"/>
              </a:rPr>
              <a:t>&lt;uuid:valoare&gt;:</a:t>
            </a:r>
            <a:r>
              <a:rPr lang="en" sz="1300">
                <a:solidFill>
                  <a:srgbClr val="666666"/>
                </a:solidFill>
              </a:rPr>
              <a:t> UUID (identificator unic).</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latin typeface="Courier New"/>
                <a:ea typeface="Courier New"/>
                <a:cs typeface="Courier New"/>
                <a:sym typeface="Courier New"/>
              </a:rPr>
              <a:t>&lt;path:valoare&gt;:</a:t>
            </a:r>
            <a:r>
              <a:rPr lang="en" sz="1300">
                <a:solidFill>
                  <a:srgbClr val="666666"/>
                </a:solidFill>
              </a:rPr>
              <a:t> șir care poate conține slash-uri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Documentatie: </a:t>
            </a:r>
            <a:r>
              <a:rPr lang="en" sz="1300" u="sng">
                <a:solidFill>
                  <a:schemeClr val="hlink"/>
                </a:solidFill>
                <a:hlinkClick r:id="rId5"/>
              </a:rPr>
              <a:t>https://docs.djangoproject.com/en/5.1/topics/http/urls/</a:t>
            </a:r>
            <a:endParaRPr sz="1300">
              <a:solidFill>
                <a:srgbClr val="66666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22" name="Shape 322"/>
        <p:cNvGrpSpPr/>
        <p:nvPr/>
      </p:nvGrpSpPr>
      <p:grpSpPr>
        <a:xfrm>
          <a:off x="0" y="0"/>
          <a:ext cx="0" cy="0"/>
          <a:chOff x="0" y="0"/>
          <a:chExt cx="0" cy="0"/>
        </a:xfrm>
      </p:grpSpPr>
      <p:sp>
        <p:nvSpPr>
          <p:cNvPr id="323" name="Google Shape;323;p3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Funcția de vizualizare</a:t>
            </a:r>
            <a:endParaRPr/>
          </a:p>
        </p:txBody>
      </p:sp>
      <p:sp>
        <p:nvSpPr>
          <p:cNvPr id="324" name="Google Shape;324;p3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3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27" name="Google Shape;327;p3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28" name="Google Shape;328;p37"/>
          <p:cNvSpPr txBox="1"/>
          <p:nvPr/>
        </p:nvSpPr>
        <p:spPr>
          <a:xfrm>
            <a:off x="317150" y="1012500"/>
            <a:ext cx="8520600" cy="26001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a:solidFill>
                  <a:srgbClr val="666666"/>
                </a:solidFill>
              </a:rPr>
              <a:t>Se definește în views.py</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Primește ca argument obiectul </a:t>
            </a:r>
            <a:r>
              <a:rPr i="1" lang="en" sz="1300">
                <a:solidFill>
                  <a:srgbClr val="666666"/>
                </a:solidFill>
              </a:rPr>
              <a:t>cerere</a:t>
            </a:r>
            <a:r>
              <a:rPr lang="en" sz="1300">
                <a:solidFill>
                  <a:srgbClr val="666666"/>
                </a:solidFill>
              </a:rPr>
              <a:t> (</a:t>
            </a:r>
            <a:r>
              <a:rPr i="1" lang="en" sz="1300">
                <a:solidFill>
                  <a:srgbClr val="666666"/>
                </a:solidFill>
              </a:rPr>
              <a:t>request</a:t>
            </a:r>
            <a:r>
              <a:rPr lang="en" sz="1300">
                <a:solidFill>
                  <a:srgbClr val="666666"/>
                </a:solidFill>
              </a:rPr>
              <a:t>) pe care îl poate procesa și în funcție de care poate da un răspuns (sub forma unui obiect </a:t>
            </a:r>
            <a:r>
              <a:rPr i="1" lang="en" sz="1300">
                <a:solidFill>
                  <a:srgbClr val="666666"/>
                </a:solidFill>
              </a:rPr>
              <a:t>HttpResponse</a:t>
            </a:r>
            <a:r>
              <a:rPr lang="en" sz="1300">
                <a:solidFill>
                  <a:srgbClr val="666666"/>
                </a:solidFill>
              </a:rPr>
              <a:t>). Obiectul cerere conține date despre client sau diverși alți parametri precum cei din </a:t>
            </a:r>
            <a:r>
              <a:rPr i="1" lang="en" sz="1300">
                <a:solidFill>
                  <a:srgbClr val="9900FF"/>
                </a:solidFill>
              </a:rPr>
              <a:t>querystring </a:t>
            </a:r>
            <a:r>
              <a:rPr i="1" lang="en" sz="1300">
                <a:solidFill>
                  <a:srgbClr val="666666"/>
                </a:solidFill>
              </a:rPr>
              <a:t>(/ceva</a:t>
            </a:r>
            <a:r>
              <a:rPr i="1" lang="en" sz="1300">
                <a:solidFill>
                  <a:srgbClr val="9900FF"/>
                </a:solidFill>
              </a:rPr>
              <a:t>?a=10&amp;b=20</a:t>
            </a:r>
            <a:r>
              <a:rPr i="1" lang="en" sz="1300">
                <a:solidFill>
                  <a:srgbClr val="666666"/>
                </a:solidFill>
              </a:rPr>
              <a:t>)</a:t>
            </a:r>
            <a:endParaRPr i="1"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Funcția de vizualizare poate primi, optional, și parametri suplimentari pe lângă obiectul cerere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Pentru ca funcția de vizualizare să poată fi apelată în urma unei cereri ea trebuie să fie transmisă ca argument într-un obiect de tip </a:t>
            </a:r>
            <a:r>
              <a:rPr i="1" lang="en" sz="1300">
                <a:solidFill>
                  <a:srgbClr val="666666"/>
                </a:solidFill>
              </a:rPr>
              <a:t>path</a:t>
            </a:r>
            <a:r>
              <a:rPr lang="en" sz="1300">
                <a:solidFill>
                  <a:srgbClr val="666666"/>
                </a:solidFill>
              </a:rPr>
              <a:t>.</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În cazul unei cereri cu querystring, parametrii sunt stocați sub forma unor chei într-un dicționar, care se găsește în proprietatea GET a cererii. De exemplu, pentru </a:t>
            </a:r>
            <a:r>
              <a:rPr i="1" lang="en" sz="1300">
                <a:solidFill>
                  <a:srgbClr val="666666"/>
                </a:solidFill>
              </a:rPr>
              <a:t>/ceva</a:t>
            </a:r>
            <a:r>
              <a:rPr i="1" lang="en" sz="1300">
                <a:solidFill>
                  <a:srgbClr val="9900FF"/>
                </a:solidFill>
              </a:rPr>
              <a:t>?a=1&amp;b=2 </a:t>
            </a:r>
            <a:r>
              <a:rPr lang="en" sz="1300">
                <a:solidFill>
                  <a:schemeClr val="dk2"/>
                </a:solidFill>
              </a:rPr>
              <a:t>mai jos s-au preluat valorile parametrilor în variabilele val_a și val_b, iar pentru parametrul </a:t>
            </a:r>
            <a:r>
              <a:rPr i="1" lang="en" sz="1300">
                <a:solidFill>
                  <a:schemeClr val="dk2"/>
                </a:solidFill>
              </a:rPr>
              <a:t>b</a:t>
            </a:r>
            <a:r>
              <a:rPr lang="en" sz="1300">
                <a:solidFill>
                  <a:schemeClr val="dk2"/>
                </a:solidFill>
              </a:rPr>
              <a:t> chiar s-a dat o valoare implicită (10) în cazul în care ar fi lipsit din querystring (dacă aveam doar</a:t>
            </a:r>
            <a:r>
              <a:rPr i="1" lang="en" sz="1300">
                <a:solidFill>
                  <a:schemeClr val="dk2"/>
                </a:solidFill>
              </a:rPr>
              <a:t> /ceva?a=1</a:t>
            </a:r>
            <a:r>
              <a:rPr lang="en" sz="1300">
                <a:solidFill>
                  <a:schemeClr val="dk2"/>
                </a:solidFill>
              </a:rPr>
              <a:t>)</a:t>
            </a:r>
            <a:endParaRPr sz="1300">
              <a:solidFill>
                <a:schemeClr val="dk2"/>
              </a:solidFill>
            </a:endParaRPr>
          </a:p>
          <a:p>
            <a:pPr indent="0" lvl="0" marL="0" rtl="0" algn="l">
              <a:spcBef>
                <a:spcPts val="0"/>
              </a:spcBef>
              <a:spcAft>
                <a:spcPts val="0"/>
              </a:spcAft>
              <a:buNone/>
            </a:pPr>
            <a:r>
              <a:t/>
            </a:r>
            <a:endParaRPr sz="1300">
              <a:solidFill>
                <a:srgbClr val="666666"/>
              </a:solidFill>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urier New"/>
              <a:ea typeface="Courier New"/>
              <a:cs typeface="Courier New"/>
              <a:sym typeface="Courier New"/>
            </a:endParaRPr>
          </a:p>
        </p:txBody>
      </p:sp>
      <p:sp>
        <p:nvSpPr>
          <p:cNvPr id="329" name="Google Shape;329;p37"/>
          <p:cNvSpPr txBox="1"/>
          <p:nvPr/>
        </p:nvSpPr>
        <p:spPr>
          <a:xfrm>
            <a:off x="311700" y="3612600"/>
            <a:ext cx="3658500" cy="93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latin typeface="Courier New"/>
                <a:ea typeface="Courier New"/>
                <a:cs typeface="Courier New"/>
                <a:sym typeface="Courier New"/>
              </a:rPr>
              <a:t>def</a:t>
            </a:r>
            <a:r>
              <a:rPr lang="en" sz="1050">
                <a:solidFill>
                  <a:schemeClr val="dk1"/>
                </a:solidFill>
                <a:latin typeface="Courier New"/>
                <a:ea typeface="Courier New"/>
                <a:cs typeface="Courier New"/>
                <a:sym typeface="Courier New"/>
              </a:rPr>
              <a:t> functie(</a:t>
            </a:r>
            <a:r>
              <a:rPr lang="en" sz="1050">
                <a:solidFill>
                  <a:srgbClr val="808080"/>
                </a:solidFill>
                <a:latin typeface="Courier New"/>
                <a:ea typeface="Courier New"/>
                <a:cs typeface="Courier New"/>
                <a:sym typeface="Courier New"/>
              </a:rPr>
              <a:t>request</a:t>
            </a: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latin typeface="Courier New"/>
                <a:ea typeface="Courier New"/>
                <a:cs typeface="Courier New"/>
                <a:sym typeface="Courier New"/>
              </a:rPr>
              <a:t>    val_a=</a:t>
            </a:r>
            <a:r>
              <a:rPr lang="en" sz="1050">
                <a:solidFill>
                  <a:srgbClr val="808080"/>
                </a:solidFill>
                <a:latin typeface="Courier New"/>
                <a:ea typeface="Courier New"/>
                <a:cs typeface="Courier New"/>
                <a:sym typeface="Courier New"/>
              </a:rPr>
              <a:t>request</a:t>
            </a:r>
            <a:r>
              <a:rPr lang="en" sz="1050">
                <a:solidFill>
                  <a:schemeClr val="dk1"/>
                </a:solidFill>
                <a:latin typeface="Courier New"/>
                <a:ea typeface="Courier New"/>
                <a:cs typeface="Courier New"/>
                <a:sym typeface="Courier New"/>
              </a:rPr>
              <a:t>.GET.get(</a:t>
            </a:r>
            <a:r>
              <a:rPr lang="en" sz="1050">
                <a:solidFill>
                  <a:srgbClr val="A31515"/>
                </a:solidFill>
                <a:latin typeface="Courier New"/>
                <a:ea typeface="Courier New"/>
                <a:cs typeface="Courier New"/>
                <a:sym typeface="Courier New"/>
              </a:rPr>
              <a:t>"a"</a:t>
            </a: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latin typeface="Courier New"/>
                <a:ea typeface="Courier New"/>
                <a:cs typeface="Courier New"/>
                <a:sym typeface="Courier New"/>
              </a:rPr>
              <a:t>    val_b=</a:t>
            </a:r>
            <a:r>
              <a:rPr lang="en" sz="1050">
                <a:solidFill>
                  <a:srgbClr val="808080"/>
                </a:solidFill>
                <a:latin typeface="Courier New"/>
                <a:ea typeface="Courier New"/>
                <a:cs typeface="Courier New"/>
                <a:sym typeface="Courier New"/>
              </a:rPr>
              <a:t>request</a:t>
            </a:r>
            <a:r>
              <a:rPr lang="en" sz="1050">
                <a:solidFill>
                  <a:schemeClr val="dk1"/>
                </a:solidFill>
                <a:latin typeface="Courier New"/>
                <a:ea typeface="Courier New"/>
                <a:cs typeface="Courier New"/>
                <a:sym typeface="Courier New"/>
              </a:rPr>
              <a:t>.GET.get(</a:t>
            </a:r>
            <a:r>
              <a:rPr lang="en" sz="1050">
                <a:solidFill>
                  <a:srgbClr val="A31515"/>
                </a:solidFill>
                <a:latin typeface="Courier New"/>
                <a:ea typeface="Courier New"/>
                <a:cs typeface="Courier New"/>
                <a:sym typeface="Courier New"/>
              </a:rPr>
              <a:t>"b"</a:t>
            </a:r>
            <a:r>
              <a:rPr lang="en" sz="1050">
                <a:solidFill>
                  <a:schemeClr val="dk1"/>
                </a:solidFill>
                <a:latin typeface="Courier New"/>
                <a:ea typeface="Courier New"/>
                <a:cs typeface="Courier New"/>
                <a:sym typeface="Courier New"/>
              </a:rPr>
              <a:t>,</a:t>
            </a:r>
            <a:r>
              <a:rPr lang="en" sz="1050">
                <a:solidFill>
                  <a:srgbClr val="098658"/>
                </a:solidFill>
                <a:latin typeface="Courier New"/>
                <a:ea typeface="Courier New"/>
                <a:cs typeface="Courier New"/>
                <a:sym typeface="Courier New"/>
              </a:rPr>
              <a:t>10</a:t>
            </a:r>
            <a:r>
              <a:rPr lang="en" sz="1050">
                <a:solidFill>
                  <a:schemeClr val="dk1"/>
                </a:solidFill>
                <a:latin typeface="Courier New"/>
                <a:ea typeface="Courier New"/>
                <a:cs typeface="Courier New"/>
                <a:sym typeface="Courier New"/>
              </a:rPr>
              <a:t>)</a:t>
            </a:r>
            <a:endParaRPr sz="1050">
              <a:solidFill>
                <a:schemeClr val="dk1"/>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latin typeface="Courier New"/>
                <a:ea typeface="Courier New"/>
                <a:cs typeface="Courier New"/>
                <a:sym typeface="Courier New"/>
              </a:rPr>
              <a:t>    </a:t>
            </a:r>
            <a:r>
              <a:rPr lang="en" sz="1050">
                <a:solidFill>
                  <a:srgbClr val="0000FF"/>
                </a:solidFill>
                <a:latin typeface="Courier New"/>
                <a:ea typeface="Courier New"/>
                <a:cs typeface="Courier New"/>
                <a:sym typeface="Courier New"/>
              </a:rPr>
              <a:t>return</a:t>
            </a:r>
            <a:r>
              <a:rPr lang="en" sz="1050">
                <a:solidFill>
                  <a:schemeClr val="dk1"/>
                </a:solidFill>
                <a:latin typeface="Courier New"/>
                <a:ea typeface="Courier New"/>
                <a:cs typeface="Courier New"/>
                <a:sym typeface="Courier New"/>
              </a:rPr>
              <a:t> </a:t>
            </a:r>
            <a:r>
              <a:rPr lang="en" sz="1050">
                <a:solidFill>
                  <a:srgbClr val="2B91AF"/>
                </a:solidFill>
                <a:latin typeface="Courier New"/>
                <a:ea typeface="Courier New"/>
                <a:cs typeface="Courier New"/>
                <a:sym typeface="Courier New"/>
              </a:rPr>
              <a:t>HttpResponse</a:t>
            </a:r>
            <a:r>
              <a:rPr lang="en" sz="1050">
                <a:solidFill>
                  <a:schemeClr val="dk1"/>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f</a:t>
            </a:r>
            <a:r>
              <a:rPr lang="en" sz="1050">
                <a:solidFill>
                  <a:srgbClr val="A31515"/>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{val_a} {val_b}</a:t>
            </a:r>
            <a:r>
              <a:rPr lang="en" sz="1050">
                <a:solidFill>
                  <a:srgbClr val="A31515"/>
                </a:solidFill>
                <a:latin typeface="Courier New"/>
                <a:ea typeface="Courier New"/>
                <a:cs typeface="Courier New"/>
                <a:sym typeface="Courier New"/>
              </a:rPr>
              <a:t>"</a:t>
            </a:r>
            <a:r>
              <a:rPr lang="en" sz="1050">
                <a:solidFill>
                  <a:schemeClr val="dk1"/>
                </a:solidFill>
                <a:latin typeface="Courier New"/>
                <a:ea typeface="Courier New"/>
                <a:cs typeface="Courier New"/>
                <a:sym typeface="Courier New"/>
              </a:rPr>
              <a:t>)</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33" name="Shape 333"/>
        <p:cNvGrpSpPr/>
        <p:nvPr/>
      </p:nvGrpSpPr>
      <p:grpSpPr>
        <a:xfrm>
          <a:off x="0" y="0"/>
          <a:ext cx="0" cy="0"/>
          <a:chOff x="0" y="0"/>
          <a:chExt cx="0" cy="0"/>
        </a:xfrm>
      </p:grpSpPr>
      <p:sp>
        <p:nvSpPr>
          <p:cNvPr id="334" name="Google Shape;334;p3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Rute statice și rute dinamice (1)</a:t>
            </a:r>
            <a:endParaRPr/>
          </a:p>
        </p:txBody>
      </p:sp>
      <p:sp>
        <p:nvSpPr>
          <p:cNvPr id="335" name="Google Shape;335;p3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7" name="Google Shape;337;p3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38" name="Google Shape;338;p3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39" name="Google Shape;339;p38"/>
          <p:cNvSpPr txBox="1"/>
          <p:nvPr/>
        </p:nvSpPr>
        <p:spPr>
          <a:xfrm>
            <a:off x="317150" y="1012500"/>
            <a:ext cx="8520600" cy="13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Exemple de obiecte de tip path:</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static, către rădăcina aplicației: </a:t>
            </a:r>
            <a:r>
              <a:rPr lang="en" sz="1300">
                <a:solidFill>
                  <a:srgbClr val="666666"/>
                </a:solidFill>
                <a:latin typeface="Courier New"/>
                <a:ea typeface="Courier New"/>
                <a:cs typeface="Courier New"/>
                <a:sym typeface="Courier New"/>
              </a:rPr>
              <a:t>path("", views.functie_index, name="index")</a:t>
            </a:r>
            <a:endParaRPr sz="1300">
              <a:solidFill>
                <a:srgbClr val="666666"/>
              </a:solidFill>
              <a:latin typeface="Courier New"/>
              <a:ea typeface="Courier New"/>
              <a:cs typeface="Courier New"/>
              <a:sym typeface="Courier New"/>
            </a:endParaRPr>
          </a:p>
          <a:p>
            <a:pPr indent="-311150" lvl="0" marL="457200" rtl="0" algn="l">
              <a:spcBef>
                <a:spcPts val="0"/>
              </a:spcBef>
              <a:spcAft>
                <a:spcPts val="0"/>
              </a:spcAft>
              <a:buClr>
                <a:srgbClr val="666666"/>
              </a:buClr>
              <a:buSzPts val="1300"/>
              <a:buChar char="●"/>
            </a:pPr>
            <a:r>
              <a:rPr lang="en" sz="1300">
                <a:solidFill>
                  <a:srgbClr val="666666"/>
                </a:solidFill>
              </a:rPr>
              <a:t>static, către un </a:t>
            </a:r>
            <a:r>
              <a:rPr i="1" lang="en" sz="1300">
                <a:solidFill>
                  <a:srgbClr val="666666"/>
                </a:solidFill>
              </a:rPr>
              <a:t>endpoint </a:t>
            </a:r>
            <a:r>
              <a:rPr lang="en" sz="1300">
                <a:solidFill>
                  <a:srgbClr val="666666"/>
                </a:solidFill>
              </a:rPr>
              <a:t>al aplicației: </a:t>
            </a:r>
            <a:r>
              <a:rPr lang="en" sz="1300">
                <a:solidFill>
                  <a:srgbClr val="666666"/>
                </a:solidFill>
                <a:latin typeface="Courier New"/>
                <a:ea typeface="Courier New"/>
                <a:cs typeface="Courier New"/>
                <a:sym typeface="Courier New"/>
              </a:rPr>
              <a:t>path("/cale", views.functie_vizualizare, name="ruta_vizualizare")</a:t>
            </a:r>
            <a:endParaRPr sz="1300">
              <a:solidFill>
                <a:srgbClr val="666666"/>
              </a:solidFill>
              <a:latin typeface="Courier New"/>
              <a:ea typeface="Courier New"/>
              <a:cs typeface="Courier New"/>
              <a:sym typeface="Courier New"/>
            </a:endParaRPr>
          </a:p>
          <a:p>
            <a:pPr indent="-311150" lvl="0" marL="457200" rtl="0" algn="l">
              <a:spcBef>
                <a:spcPts val="0"/>
              </a:spcBef>
              <a:spcAft>
                <a:spcPts val="0"/>
              </a:spcAft>
              <a:buClr>
                <a:srgbClr val="666666"/>
              </a:buClr>
              <a:buSzPts val="1300"/>
              <a:buChar char="●"/>
            </a:pPr>
            <a:r>
              <a:rPr lang="en" sz="1300">
                <a:solidFill>
                  <a:srgbClr val="666666"/>
                </a:solidFill>
              </a:rPr>
              <a:t>dinamic, către un </a:t>
            </a:r>
            <a:r>
              <a:rPr i="1" lang="en" sz="1300">
                <a:solidFill>
                  <a:srgbClr val="666666"/>
                </a:solidFill>
              </a:rPr>
              <a:t>endpoint </a:t>
            </a:r>
            <a:r>
              <a:rPr lang="en" sz="1300">
                <a:solidFill>
                  <a:srgbClr val="666666"/>
                </a:solidFill>
              </a:rPr>
              <a:t>al aplicației: </a:t>
            </a:r>
            <a:r>
              <a:rPr lang="en" sz="1300">
                <a:solidFill>
                  <a:srgbClr val="666666"/>
                </a:solidFill>
                <a:latin typeface="Courier New"/>
                <a:ea typeface="Courier New"/>
                <a:cs typeface="Courier New"/>
                <a:sym typeface="Courier New"/>
              </a:rPr>
              <a:t>path("/cale/&lt;int:val&gt;", views.functie_vizualizare, name="ruta_vizualizare")</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p:txBody>
      </p:sp>
      <p:grpSp>
        <p:nvGrpSpPr>
          <p:cNvPr id="340" name="Google Shape;340;p38"/>
          <p:cNvGrpSpPr/>
          <p:nvPr/>
        </p:nvGrpSpPr>
        <p:grpSpPr>
          <a:xfrm>
            <a:off x="317150" y="2542700"/>
            <a:ext cx="8515050" cy="1911975"/>
            <a:chOff x="317150" y="2542700"/>
            <a:chExt cx="8515050" cy="1911975"/>
          </a:xfrm>
        </p:grpSpPr>
        <p:sp>
          <p:nvSpPr>
            <p:cNvPr id="341" name="Google Shape;341;p38"/>
            <p:cNvSpPr txBox="1"/>
            <p:nvPr/>
          </p:nvSpPr>
          <p:spPr>
            <a:xfrm>
              <a:off x="356600" y="2841575"/>
              <a:ext cx="8475600" cy="161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django.urls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path</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views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urlpatterns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path(</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 views.index, </a:t>
              </a:r>
              <a:r>
                <a:rPr lang="en" sz="1050">
                  <a:solidFill>
                    <a:srgbClr val="808080"/>
                  </a:solidFill>
                  <a:highlight>
                    <a:srgbClr val="FFFFFF"/>
                  </a:highlight>
                  <a:latin typeface="Courier New"/>
                  <a:ea typeface="Courier New"/>
                  <a:cs typeface="Courier New"/>
                  <a:sym typeface="Courier New"/>
                </a:rPr>
                <a:t>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"index"</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path(</a:t>
              </a:r>
              <a:r>
                <a:rPr lang="en" sz="1050">
                  <a:solidFill>
                    <a:srgbClr val="A31515"/>
                  </a:solidFill>
                  <a:highlight>
                    <a:srgbClr val="FFFFFF"/>
                  </a:highlight>
                  <a:latin typeface="Courier New"/>
                  <a:ea typeface="Courier New"/>
                  <a:cs typeface="Courier New"/>
                  <a:sym typeface="Courier New"/>
                </a:rPr>
                <a:t>"cale_statica"</a:t>
              </a:r>
              <a:r>
                <a:rPr lang="en" sz="1050">
                  <a:solidFill>
                    <a:schemeClr val="dk1"/>
                  </a:solidFill>
                  <a:highlight>
                    <a:srgbClr val="FFFFFF"/>
                  </a:highlight>
                  <a:latin typeface="Courier New"/>
                  <a:ea typeface="Courier New"/>
                  <a:cs typeface="Courier New"/>
                  <a:sym typeface="Courier New"/>
                </a:rPr>
                <a:t>, views.afis_statica, </a:t>
              </a:r>
              <a:r>
                <a:rPr lang="en" sz="1050">
                  <a:solidFill>
                    <a:srgbClr val="808080"/>
                  </a:solidFill>
                  <a:highlight>
                    <a:srgbClr val="FFFFFF"/>
                  </a:highlight>
                  <a:latin typeface="Courier New"/>
                  <a:ea typeface="Courier New"/>
                  <a:cs typeface="Courier New"/>
                  <a:sym typeface="Courier New"/>
                </a:rPr>
                <a:t>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"cale_statica"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path(</a:t>
              </a:r>
              <a:r>
                <a:rPr lang="en" sz="1050">
                  <a:solidFill>
                    <a:srgbClr val="A31515"/>
                  </a:solidFill>
                  <a:highlight>
                    <a:srgbClr val="FFFFFF"/>
                  </a:highlight>
                  <a:latin typeface="Courier New"/>
                  <a:ea typeface="Courier New"/>
                  <a:cs typeface="Courier New"/>
                  <a:sym typeface="Courier New"/>
                </a:rPr>
                <a:t>"cale_dinamica/&lt;int:nr&gt;/&lt;str:sir&gt;/&lt;path:subcale&gt;/"</a:t>
              </a:r>
              <a:r>
                <a:rPr lang="en" sz="1050">
                  <a:solidFill>
                    <a:schemeClr val="dk1"/>
                  </a:solidFill>
                  <a:highlight>
                    <a:srgbClr val="FFFFFF"/>
                  </a:highlight>
                  <a:latin typeface="Courier New"/>
                  <a:ea typeface="Courier New"/>
                  <a:cs typeface="Courier New"/>
                  <a:sym typeface="Courier New"/>
                </a:rPr>
                <a:t>, views.afis_dinamica, </a:t>
              </a:r>
              <a:r>
                <a:rPr lang="en" sz="1050">
                  <a:solidFill>
                    <a:srgbClr val="808080"/>
                  </a:solidFill>
                  <a:highlight>
                    <a:srgbClr val="FFFFFF"/>
                  </a:highlight>
                  <a:latin typeface="Courier New"/>
                  <a:ea typeface="Courier New"/>
                  <a:cs typeface="Courier New"/>
                  <a:sym typeface="Courier New"/>
                </a:rPr>
                <a:t>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"dinamica"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342" name="Google Shape;342;p38"/>
            <p:cNvSpPr txBox="1"/>
            <p:nvPr/>
          </p:nvSpPr>
          <p:spPr>
            <a:xfrm>
              <a:off x="317150" y="2542700"/>
              <a:ext cx="24486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urls.py (din aplicatie)</a:t>
              </a:r>
              <a:endParaRPr sz="1300">
                <a:solidFill>
                  <a:schemeClr val="dk2"/>
                </a:solidFil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46" name="Shape 346"/>
        <p:cNvGrpSpPr/>
        <p:nvPr/>
      </p:nvGrpSpPr>
      <p:grpSpPr>
        <a:xfrm>
          <a:off x="0" y="0"/>
          <a:ext cx="0" cy="0"/>
          <a:chOff x="0" y="0"/>
          <a:chExt cx="0" cy="0"/>
        </a:xfrm>
      </p:grpSpPr>
      <p:sp>
        <p:nvSpPr>
          <p:cNvPr id="347" name="Google Shape;347;p3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Rute statice și rute dinamice (2)</a:t>
            </a:r>
            <a:endParaRPr/>
          </a:p>
        </p:txBody>
      </p:sp>
      <p:sp>
        <p:nvSpPr>
          <p:cNvPr id="348" name="Google Shape;348;p3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0" name="Google Shape;350;p3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51" name="Google Shape;351;p3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52" name="Google Shape;352;p39"/>
          <p:cNvSpPr txBox="1"/>
          <p:nvPr/>
        </p:nvSpPr>
        <p:spPr>
          <a:xfrm>
            <a:off x="317150" y="3409075"/>
            <a:ext cx="7342500" cy="9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Dacă în bara de adrese scriem calea:</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http://localhost:8000/aplicatie_exemplu/cale_dinamica/023/bobo/a/b/c/</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datorită formatului </a:t>
            </a:r>
            <a:r>
              <a:rPr lang="en" sz="1250">
                <a:solidFill>
                  <a:srgbClr val="A31515"/>
                </a:solidFill>
                <a:highlight>
                  <a:srgbClr val="FFFFFF"/>
                </a:highlight>
                <a:latin typeface="Courier New"/>
                <a:ea typeface="Courier New"/>
                <a:cs typeface="Courier New"/>
                <a:sym typeface="Courier New"/>
              </a:rPr>
              <a:t>cale_dinamica/&lt;int:nr&gt;/&lt;str:sir&gt;/&lt;path:subcale&gt;/</a:t>
            </a:r>
            <a:endParaRPr sz="1250">
              <a:solidFill>
                <a:srgbClr val="A31515"/>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în parametrul </a:t>
            </a:r>
            <a:r>
              <a:rPr lang="en" sz="1300">
                <a:solidFill>
                  <a:srgbClr val="666666"/>
                </a:solidFill>
                <a:latin typeface="Courier New"/>
                <a:ea typeface="Courier New"/>
                <a:cs typeface="Courier New"/>
                <a:sym typeface="Courier New"/>
              </a:rPr>
              <a:t>nr </a:t>
            </a:r>
            <a:r>
              <a:rPr lang="en" sz="1300">
                <a:solidFill>
                  <a:srgbClr val="666666"/>
                </a:solidFill>
              </a:rPr>
              <a:t>va intra valoarea 23, în </a:t>
            </a:r>
            <a:r>
              <a:rPr lang="en" sz="1300">
                <a:solidFill>
                  <a:srgbClr val="666666"/>
                </a:solidFill>
                <a:latin typeface="Courier New"/>
                <a:ea typeface="Courier New"/>
                <a:cs typeface="Courier New"/>
                <a:sym typeface="Courier New"/>
              </a:rPr>
              <a:t>sir </a:t>
            </a:r>
            <a:r>
              <a:rPr lang="en" sz="1300">
                <a:solidFill>
                  <a:srgbClr val="666666"/>
                </a:solidFill>
              </a:rPr>
              <a:t>"bobo" iar în </a:t>
            </a:r>
            <a:r>
              <a:rPr lang="en" sz="1300">
                <a:solidFill>
                  <a:srgbClr val="666666"/>
                </a:solidFill>
                <a:latin typeface="Courier New"/>
                <a:ea typeface="Courier New"/>
                <a:cs typeface="Courier New"/>
                <a:sym typeface="Courier New"/>
              </a:rPr>
              <a:t>subcale </a:t>
            </a:r>
            <a:r>
              <a:rPr lang="en" sz="1300">
                <a:solidFill>
                  <a:srgbClr val="666666"/>
                </a:solidFill>
              </a:rPr>
              <a:t>"a/b/c"</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grpSp>
        <p:nvGrpSpPr>
          <p:cNvPr id="353" name="Google Shape;353;p39"/>
          <p:cNvGrpSpPr/>
          <p:nvPr/>
        </p:nvGrpSpPr>
        <p:grpSpPr>
          <a:xfrm>
            <a:off x="311700" y="1011698"/>
            <a:ext cx="8503550" cy="2362817"/>
            <a:chOff x="317150" y="2542700"/>
            <a:chExt cx="8503550" cy="1860632"/>
          </a:xfrm>
        </p:grpSpPr>
        <p:sp>
          <p:nvSpPr>
            <p:cNvPr id="354" name="Google Shape;354;p39"/>
            <p:cNvSpPr txBox="1"/>
            <p:nvPr/>
          </p:nvSpPr>
          <p:spPr>
            <a:xfrm>
              <a:off x="345100" y="2790232"/>
              <a:ext cx="8475600" cy="1613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django.http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HttpResponse</a:t>
              </a:r>
              <a:endParaRPr sz="1050">
                <a:solidFill>
                  <a:srgbClr val="2B91A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index(</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HttpResponse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"Primul raspuns"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afis_statica(</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HttpResponse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"Un text care nu depinde de parametrii din cale"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afis_dinamica(</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 </a:t>
              </a:r>
              <a:r>
                <a:rPr lang="en" sz="1050">
                  <a:solidFill>
                    <a:srgbClr val="808080"/>
                  </a:solidFill>
                  <a:highlight>
                    <a:srgbClr val="FFFFFF"/>
                  </a:highlight>
                  <a:latin typeface="Courier New"/>
                  <a:ea typeface="Courier New"/>
                  <a:cs typeface="Courier New"/>
                  <a:sym typeface="Courier New"/>
                </a:rPr>
                <a:t>nr</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sir</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subcale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HttpResponse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t>
              </a:r>
              <a:r>
                <a:rPr lang="en" sz="1050">
                  <a:solidFill>
                    <a:srgbClr val="A31515"/>
                  </a:solidFill>
                  <a:highlight>
                    <a:srgbClr val="FFFFFF"/>
                  </a:highlight>
                  <a:latin typeface="Courier New"/>
                  <a:ea typeface="Courier New"/>
                  <a:cs typeface="Courier New"/>
                  <a:sym typeface="Courier New"/>
                </a:rPr>
                <a:t>"Numar: </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nr</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 Sir: </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sir</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 Subcale: </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subcale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800">
                <a:solidFill>
                  <a:schemeClr val="dk2"/>
                </a:solidFill>
              </a:endParaRPr>
            </a:p>
          </p:txBody>
        </p:sp>
        <p:sp>
          <p:nvSpPr>
            <p:cNvPr id="355" name="Google Shape;355;p39"/>
            <p:cNvSpPr txBox="1"/>
            <p:nvPr/>
          </p:nvSpPr>
          <p:spPr>
            <a:xfrm>
              <a:off x="317150" y="2542700"/>
              <a:ext cx="24486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views</a:t>
              </a:r>
              <a:r>
                <a:rPr lang="en" sz="1300">
                  <a:solidFill>
                    <a:schemeClr val="dk2"/>
                  </a:solidFill>
                </a:rPr>
                <a:t>.py (din aplicatie)</a:t>
              </a:r>
              <a:endParaRPr sz="1300">
                <a:solidFill>
                  <a:schemeClr val="dk2"/>
                </a:solidFil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359" name="Shape 359"/>
        <p:cNvGrpSpPr/>
        <p:nvPr/>
      </p:nvGrpSpPr>
      <p:grpSpPr>
        <a:xfrm>
          <a:off x="0" y="0"/>
          <a:ext cx="0" cy="0"/>
          <a:chOff x="0" y="0"/>
          <a:chExt cx="0" cy="0"/>
        </a:xfrm>
      </p:grpSpPr>
      <p:sp>
        <p:nvSpPr>
          <p:cNvPr id="360" name="Google Shape;360;p4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Bibliografie și alte resurse</a:t>
            </a:r>
            <a:endParaRPr/>
          </a:p>
        </p:txBody>
      </p:sp>
      <p:sp>
        <p:nvSpPr>
          <p:cNvPr id="361" name="Google Shape;361;p4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3" name="Google Shape;363;p4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364" name="Google Shape;364;p4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365" name="Google Shape;365;p40"/>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u="sng">
                <a:solidFill>
                  <a:schemeClr val="hlink"/>
                </a:solidFill>
                <a:hlinkClick r:id="rId5"/>
              </a:rPr>
              <a:t>https://developer.mozilla.org/en-US/docs/Learn/Server-side/Django/Introduction</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6"/>
              </a:rPr>
              <a:t>https://intellisoft.io/15-famous-sites-built-with-django-that-you-probably-know/</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7"/>
              </a:rPr>
              <a:t>https://crowdbotics.com/posts/blog/when-to-use-django-and-when-not-to/</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8"/>
              </a:rPr>
              <a:t>https://docs.djangoproject.com/en/5.1/topics/http/urls/</a:t>
            </a:r>
            <a:endParaRPr sz="13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Django - ce este?</a:t>
            </a:r>
            <a:endParaRPr/>
          </a:p>
        </p:txBody>
      </p:sp>
      <p:sp>
        <p:nvSpPr>
          <p:cNvPr id="72" name="Google Shape;72;p1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4" name="Google Shape;74;p1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5" name="Google Shape;75;p1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6" name="Google Shape;76;p15"/>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a:solidFill>
                  <a:srgbClr val="666666"/>
                </a:solidFill>
              </a:rPr>
              <a:t>Cadru de lucru (framework) </a:t>
            </a:r>
            <a:r>
              <a:rPr i="1" lang="en" sz="1300">
                <a:solidFill>
                  <a:srgbClr val="666666"/>
                </a:solidFill>
              </a:rPr>
              <a:t>open source</a:t>
            </a:r>
            <a:r>
              <a:rPr lang="en" sz="1300">
                <a:solidFill>
                  <a:srgbClr val="666666"/>
                </a:solidFill>
              </a:rPr>
              <a:t> : </a:t>
            </a:r>
            <a:r>
              <a:rPr lang="en" sz="1300" u="sng">
                <a:solidFill>
                  <a:schemeClr val="hlink"/>
                </a:solidFill>
                <a:hlinkClick r:id="rId5"/>
              </a:rPr>
              <a:t>https://github.com/django/django</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Scris în Python</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framework back-end cu mici elemente de front-end</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Folosește o licență BSD ( Django poate fi folosit în mod gratuit inclusiv în scop comercial. Codul framework-ului poate fi modificat și redistribuit). Mai multe despre BSD: </a:t>
            </a:r>
            <a:r>
              <a:rPr lang="en" sz="1300" u="sng">
                <a:solidFill>
                  <a:schemeClr val="hlink"/>
                </a:solidFill>
                <a:hlinkClick r:id="rId6"/>
              </a:rPr>
              <a:t>https://opensource.org/license/bsd-3-clause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Organizat în 3 straturi: model, view, template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Diverse facilități: </a:t>
            </a:r>
            <a:endParaRPr sz="1300">
              <a:solidFill>
                <a:srgbClr val="666666"/>
              </a:solidFill>
            </a:endParaRPr>
          </a:p>
          <a:p>
            <a:pPr indent="-311150" lvl="1" marL="914400" rtl="0" algn="l">
              <a:spcBef>
                <a:spcPts val="0"/>
              </a:spcBef>
              <a:spcAft>
                <a:spcPts val="0"/>
              </a:spcAft>
              <a:buClr>
                <a:srgbClr val="666666"/>
              </a:buClr>
              <a:buSzPts val="1300"/>
              <a:buChar char="○"/>
            </a:pPr>
            <a:r>
              <a:rPr lang="en" sz="1300">
                <a:solidFill>
                  <a:srgbClr val="666666"/>
                </a:solidFill>
              </a:rPr>
              <a:t>administrează cererile din partea clienților și trimiterea răspunsurilor</a:t>
            </a:r>
            <a:endParaRPr sz="1300">
              <a:solidFill>
                <a:srgbClr val="666666"/>
              </a:solidFill>
            </a:endParaRPr>
          </a:p>
          <a:p>
            <a:pPr indent="-311150" lvl="1" marL="914400" rtl="0" algn="l">
              <a:spcBef>
                <a:spcPts val="0"/>
              </a:spcBef>
              <a:spcAft>
                <a:spcPts val="0"/>
              </a:spcAft>
              <a:buClr>
                <a:srgbClr val="666666"/>
              </a:buClr>
              <a:buSzPts val="1300"/>
              <a:buChar char="○"/>
            </a:pPr>
            <a:r>
              <a:rPr lang="en" sz="1300">
                <a:solidFill>
                  <a:srgbClr val="666666"/>
                </a:solidFill>
              </a:rPr>
              <a:t>un limbaj de creare a template-urilor</a:t>
            </a:r>
            <a:endParaRPr sz="1300">
              <a:solidFill>
                <a:srgbClr val="666666"/>
              </a:solidFill>
            </a:endParaRPr>
          </a:p>
          <a:p>
            <a:pPr indent="-311150" lvl="1" marL="914400" rtl="0" algn="l">
              <a:spcBef>
                <a:spcPts val="0"/>
              </a:spcBef>
              <a:spcAft>
                <a:spcPts val="0"/>
              </a:spcAft>
              <a:buClr>
                <a:srgbClr val="666666"/>
              </a:buClr>
              <a:buSzPts val="1300"/>
              <a:buChar char="○"/>
            </a:pPr>
            <a:r>
              <a:rPr lang="en" sz="1300">
                <a:solidFill>
                  <a:srgbClr val="666666"/>
                </a:solidFill>
              </a:rPr>
              <a:t>ORM (object-relational mapping) încorporat - oferă suport pentru operații de tip CRUD (create, read, update, delete) pe date</a:t>
            </a:r>
            <a:endParaRPr sz="1300">
              <a:solidFill>
                <a:srgbClr val="666666"/>
              </a:solidFill>
            </a:endParaRPr>
          </a:p>
          <a:p>
            <a:pPr indent="-311150" lvl="1" marL="914400" rtl="0" algn="l">
              <a:spcBef>
                <a:spcPts val="0"/>
              </a:spcBef>
              <a:spcAft>
                <a:spcPts val="0"/>
              </a:spcAft>
              <a:buClr>
                <a:srgbClr val="666666"/>
              </a:buClr>
              <a:buSzPts val="1300"/>
              <a:buChar char="○"/>
            </a:pPr>
            <a:r>
              <a:rPr lang="en" sz="1300">
                <a:solidFill>
                  <a:srgbClr val="666666"/>
                </a:solidFill>
              </a:rPr>
              <a:t>oferă suport pentru operații de administrare, prin panoul admin integrat</a:t>
            </a:r>
            <a:endParaRPr sz="1300">
              <a:solidFill>
                <a:srgbClr val="666666"/>
              </a:solidFill>
            </a:endParaRPr>
          </a:p>
          <a:p>
            <a:pPr indent="-311150" lvl="1" marL="914400" rtl="0" algn="l">
              <a:spcBef>
                <a:spcPts val="0"/>
              </a:spcBef>
              <a:spcAft>
                <a:spcPts val="0"/>
              </a:spcAft>
              <a:buClr>
                <a:srgbClr val="666666"/>
              </a:buClr>
              <a:buSzPts val="1300"/>
              <a:buChar char="○"/>
            </a:pPr>
            <a:r>
              <a:rPr lang="en" sz="1300">
                <a:solidFill>
                  <a:srgbClr val="666666"/>
                </a:solidFill>
              </a:rPr>
              <a:t>oferă tehnologii de securizare a site-ului</a:t>
            </a:r>
            <a:endParaRPr sz="13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Django - De ce Django? De ce nu?</a:t>
            </a:r>
            <a:endParaRPr/>
          </a:p>
        </p:txBody>
      </p:sp>
      <p:sp>
        <p:nvSpPr>
          <p:cNvPr id="82" name="Google Shape;82;p1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1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5" name="Google Shape;85;p1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6" name="Google Shape;86;p16"/>
          <p:cNvSpPr txBox="1"/>
          <p:nvPr/>
        </p:nvSpPr>
        <p:spPr>
          <a:xfrm>
            <a:off x="317150" y="920825"/>
            <a:ext cx="8520600" cy="38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Avantaje: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Instalare ușoară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Dezvoltare rapidă a site-urilor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Framework-ul este mereu actualizat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Este </a:t>
            </a:r>
            <a:r>
              <a:rPr lang="en" sz="1300" u="sng">
                <a:solidFill>
                  <a:schemeClr val="hlink"/>
                </a:solidFill>
                <a:hlinkClick r:id="rId5"/>
              </a:rPr>
              <a:t>printre cele mai folosite framework-uri web scrise in python</a:t>
            </a:r>
            <a:r>
              <a:rPr lang="en" sz="1300">
                <a:solidFill>
                  <a:srgbClr val="666666"/>
                </a:solidFill>
              </a:rPr>
              <a:t> =&gt; există multe oportunități de angajare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Fiind scris in python, putem accesa în program pachete de Python (Python e recunoscut pentru multitudinea de pachete de </a:t>
            </a:r>
            <a:r>
              <a:rPr lang="en" sz="1300">
                <a:solidFill>
                  <a:srgbClr val="666666"/>
                </a:solidFill>
              </a:rPr>
              <a:t>analizare</a:t>
            </a:r>
            <a:r>
              <a:rPr lang="en" sz="1300">
                <a:solidFill>
                  <a:srgbClr val="666666"/>
                </a:solidFill>
              </a:rPr>
              <a:t> a datelor, statistică, inteligență artificială)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Este gratuit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Are o </a:t>
            </a:r>
            <a:r>
              <a:rPr lang="en" sz="1300" u="sng">
                <a:solidFill>
                  <a:schemeClr val="hlink"/>
                </a:solidFill>
                <a:hlinkClick r:id="rId6"/>
              </a:rPr>
              <a:t>documentație</a:t>
            </a:r>
            <a:r>
              <a:rPr lang="en" sz="1300">
                <a:solidFill>
                  <a:srgbClr val="666666"/>
                </a:solidFill>
              </a:rPr>
              <a:t> foarte bună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Are foarte multe facilități - acoperă o plajă mare de aplicații ce pot fi construite cu el</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Dezavantaje: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Se spune că "nu este foarte rapid". Motiv: cod insuficient optimizat, folosirea unor facilități nu neapărat necesare, cereri neoptimizate către baza de date.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Are foarte multe facilități - este mai dificil de învățat și stăpânit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Ca în cazul oricărui framework, trebuie să luăm facilitățile exact cum sunt făcute, dacă au buguri trebuie așteptată următoarea actualizare. Dacă avem cerințe foarte specifice, nu avem module care să rezolve problemele și în plus cele existente pot duce la un cod neoptim pentru problema noastră.</a:t>
            </a:r>
            <a:endParaRPr sz="13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0" name="Shape 90"/>
        <p:cNvGrpSpPr/>
        <p:nvPr/>
      </p:nvGrpSpPr>
      <p:grpSpPr>
        <a:xfrm>
          <a:off x="0" y="0"/>
          <a:ext cx="0" cy="0"/>
          <a:chOff x="0" y="0"/>
          <a:chExt cx="0" cy="0"/>
        </a:xfrm>
      </p:grpSpPr>
      <p:sp>
        <p:nvSpPr>
          <p:cNvPr id="91" name="Google Shape;91;p1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Django - cine îl folosește?</a:t>
            </a:r>
            <a:endParaRPr/>
          </a:p>
        </p:txBody>
      </p:sp>
      <p:sp>
        <p:nvSpPr>
          <p:cNvPr id="92" name="Google Shape;92;p1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5" name="Google Shape;95;p1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96" name="Google Shape;96;p17"/>
          <p:cNvSpPr txBox="1"/>
          <p:nvPr/>
        </p:nvSpPr>
        <p:spPr>
          <a:xfrm>
            <a:off x="317150" y="920825"/>
            <a:ext cx="8520600" cy="38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Conform </a:t>
            </a:r>
            <a:r>
              <a:rPr lang="en" sz="1300" u="sng">
                <a:solidFill>
                  <a:schemeClr val="hlink"/>
                </a:solidFill>
                <a:hlinkClick r:id="rId5"/>
              </a:rPr>
              <a:t>djangostars.com</a:t>
            </a:r>
            <a:r>
              <a:rPr lang="en" sz="1300">
                <a:solidFill>
                  <a:srgbClr val="666666"/>
                </a:solidFill>
              </a:rPr>
              <a:t> Django e folosit de site-uri faimoase precum:</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Instagram</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Spotify</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YouTube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The Washington Post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BitBucket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DropBox</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Pinterest</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Un număr mare de proiecte interesante dezvoltate în Django găsiți la: </a:t>
            </a:r>
            <a:r>
              <a:rPr lang="en" sz="1300" u="sng">
                <a:solidFill>
                  <a:schemeClr val="hlink"/>
                </a:solidFill>
                <a:hlinkClick r:id="rId6"/>
              </a:rPr>
              <a:t>https://builtwithdjango.com/projects/</a:t>
            </a:r>
            <a:endParaRPr sz="1300">
              <a:solidFill>
                <a:srgbClr val="666666"/>
              </a:solidFill>
            </a:endParaRPr>
          </a:p>
          <a:p>
            <a:pPr indent="0" lvl="0" marL="457200" rtl="0" algn="l">
              <a:spcBef>
                <a:spcPts val="0"/>
              </a:spcBef>
              <a:spcAft>
                <a:spcPts val="0"/>
              </a:spcAft>
              <a:buNone/>
            </a:pPr>
            <a:r>
              <a:t/>
            </a:r>
            <a:endParaRPr sz="13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 framework-uri</a:t>
            </a:r>
            <a:endParaRPr/>
          </a:p>
        </p:txBody>
      </p:sp>
      <p:sp>
        <p:nvSpPr>
          <p:cNvPr id="102" name="Google Shape;102;p1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05" name="Google Shape;105;p1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06" name="Google Shape;106;p18"/>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Framework-uri specifice pentru dezvo</a:t>
            </a:r>
            <a:r>
              <a:rPr lang="en" sz="1300">
                <a:solidFill>
                  <a:srgbClr val="666666"/>
                </a:solidFill>
              </a:rPr>
              <a:t>ltarea aplicațiilor web, în Python, conform </a:t>
            </a:r>
            <a:r>
              <a:rPr lang="en" sz="1300" u="sng">
                <a:solidFill>
                  <a:schemeClr val="hlink"/>
                </a:solidFill>
                <a:hlinkClick r:id="rId5"/>
              </a:rPr>
              <a:t>https://wiki.python.org/moin/WebFrameworks</a:t>
            </a:r>
            <a:r>
              <a:rPr lang="en" sz="1300">
                <a:solidFill>
                  <a:srgbClr val="666666"/>
                </a:solidFill>
              </a:rPr>
              <a:t>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Reflex</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Masonite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TurboGears</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web2py</a:t>
            </a:r>
            <a:endParaRPr sz="1300">
              <a:solidFill>
                <a:srgbClr val="666666"/>
              </a:solidFill>
            </a:endParaRPr>
          </a:p>
          <a:p>
            <a:pPr indent="-311150" lvl="0" marL="457200" rtl="0" algn="l">
              <a:spcBef>
                <a:spcPts val="0"/>
              </a:spcBef>
              <a:spcAft>
                <a:spcPts val="0"/>
              </a:spcAft>
              <a:buClr>
                <a:srgbClr val="666666"/>
              </a:buClr>
              <a:buSzPts val="1300"/>
              <a:buChar char="●"/>
            </a:pPr>
            <a:r>
              <a:rPr b="1" lang="en" sz="1300" u="sng">
                <a:solidFill>
                  <a:schemeClr val="hlink"/>
                </a:solidFill>
                <a:hlinkClick r:id="rId6"/>
              </a:rPr>
              <a:t>FastAPI</a:t>
            </a:r>
            <a:endParaRPr b="1" sz="1300">
              <a:solidFill>
                <a:srgbClr val="666666"/>
              </a:solidFill>
            </a:endParaRPr>
          </a:p>
          <a:p>
            <a:pPr indent="-311150" lvl="0" marL="457200" rtl="0" algn="l">
              <a:spcBef>
                <a:spcPts val="0"/>
              </a:spcBef>
              <a:spcAft>
                <a:spcPts val="0"/>
              </a:spcAft>
              <a:buClr>
                <a:srgbClr val="666666"/>
              </a:buClr>
              <a:buSzPts val="1300"/>
              <a:buChar char="●"/>
            </a:pPr>
            <a:r>
              <a:rPr b="1" lang="en" sz="1300" u="sng">
                <a:solidFill>
                  <a:schemeClr val="hlink"/>
                </a:solidFill>
                <a:hlinkClick r:id="rId7"/>
              </a:rPr>
              <a:t>Flask</a:t>
            </a:r>
            <a:endParaRPr b="1"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etc.</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pic>
        <p:nvPicPr>
          <p:cNvPr id="107" name="Google Shape;107;p18"/>
          <p:cNvPicPr preferRelativeResize="0"/>
          <p:nvPr/>
        </p:nvPicPr>
        <p:blipFill>
          <a:blip r:embed="rId8">
            <a:alphaModFix/>
          </a:blip>
          <a:stretch>
            <a:fillRect/>
          </a:stretch>
        </p:blipFill>
        <p:spPr>
          <a:xfrm>
            <a:off x="4571999" y="1453700"/>
            <a:ext cx="3882823" cy="2970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Istoric</a:t>
            </a:r>
            <a:endParaRPr/>
          </a:p>
        </p:txBody>
      </p:sp>
      <p:sp>
        <p:nvSpPr>
          <p:cNvPr id="113" name="Google Shape;113;p1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1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16" name="Google Shape;116;p1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17" name="Google Shape;117;p19"/>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a:solidFill>
                  <a:srgbClr val="666666"/>
                </a:solidFill>
              </a:rPr>
              <a:t>Numele Django vine de la </a:t>
            </a:r>
            <a:r>
              <a:rPr lang="en" sz="1300" u="sng">
                <a:solidFill>
                  <a:schemeClr val="hlink"/>
                </a:solidFill>
                <a:hlinkClick r:id="rId5"/>
              </a:rPr>
              <a:t>Django Reinhardt</a:t>
            </a:r>
            <a:r>
              <a:rPr lang="en" sz="1300">
                <a:solidFill>
                  <a:srgbClr val="666666"/>
                </a:solidFill>
              </a:rPr>
              <a:t> (unul dintre cei mai buni chitariști de jazz din istorie)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Django a fost dezvoltat de World Online (departamentul web al ziarului </a:t>
            </a:r>
            <a:r>
              <a:rPr lang="en" sz="1300" u="sng">
                <a:solidFill>
                  <a:schemeClr val="hlink"/>
                </a:solidFill>
                <a:hlinkClick r:id="rId6"/>
              </a:rPr>
              <a:t>Lawrence Journal World</a:t>
            </a:r>
            <a:r>
              <a:rPr lang="en" sz="1300">
                <a:solidFill>
                  <a:srgbClr val="666666"/>
                </a:solidFill>
              </a:rPr>
              <a:t>). În toamna anului 2003, Adrian Holovaty și Simon Willison, dezvoltatori la această firmă au început să scrie aplicațiile în Python. În principiul reutilizabilității codului, au creat module care în timp au conturat noul framework.</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Django a fost oferit publicului în vara anului 2005.</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În 2008 a fost înființat </a:t>
            </a:r>
            <a:r>
              <a:rPr lang="en" sz="1300" u="sng">
                <a:solidFill>
                  <a:schemeClr val="hlink"/>
                </a:solidFill>
                <a:hlinkClick r:id="rId7"/>
              </a:rPr>
              <a:t>Django Software Foundation</a:t>
            </a:r>
            <a:r>
              <a:rPr lang="en" sz="1300">
                <a:solidFill>
                  <a:srgbClr val="666666"/>
                </a:solidFill>
              </a:rPr>
              <a:t>. Aceasta este o fundație non-profit care promovează și administrează framework-ul. În plus organizează evenimente tematice și chiar oferă premii voluntarilor cu realizări excepționale în cadrul framework-ului</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Surse:</a:t>
            </a:r>
            <a:endParaRPr sz="1300">
              <a:solidFill>
                <a:srgbClr val="666666"/>
              </a:solidFill>
            </a:endParaRPr>
          </a:p>
          <a:p>
            <a:pPr indent="-311150" lvl="0" marL="457200" rtl="0" algn="l">
              <a:spcBef>
                <a:spcPts val="0"/>
              </a:spcBef>
              <a:spcAft>
                <a:spcPts val="0"/>
              </a:spcAft>
              <a:buSzPts val="1300"/>
              <a:buChar char="●"/>
            </a:pPr>
            <a:r>
              <a:rPr lang="en" sz="1300" u="sng">
                <a:solidFill>
                  <a:schemeClr val="hlink"/>
                </a:solidFill>
                <a:hlinkClick r:id="rId8"/>
              </a:rPr>
              <a:t>https://docs.djangoproject.com/en/5.1/faq/general/</a:t>
            </a:r>
            <a:endParaRPr sz="1300">
              <a:solidFill>
                <a:srgbClr val="666666"/>
              </a:solidFill>
            </a:endParaRPr>
          </a:p>
          <a:p>
            <a:pPr indent="-311150" lvl="0" marL="457200" rtl="0" algn="l">
              <a:spcBef>
                <a:spcPts val="0"/>
              </a:spcBef>
              <a:spcAft>
                <a:spcPts val="0"/>
              </a:spcAft>
              <a:buClr>
                <a:srgbClr val="666666"/>
              </a:buClr>
              <a:buSzPts val="1300"/>
              <a:buChar char="●"/>
            </a:pPr>
            <a:r>
              <a:rPr lang="en" sz="1300" u="sng">
                <a:solidFill>
                  <a:schemeClr val="hlink"/>
                </a:solidFill>
                <a:hlinkClick r:id="rId9"/>
              </a:rPr>
              <a:t>https://foreignerds.com/a-brief-history-of-django-from-inception-to-prominence/</a:t>
            </a:r>
            <a:endParaRPr sz="1300">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Exemple de aplicații web</a:t>
            </a:r>
            <a:endParaRPr/>
          </a:p>
        </p:txBody>
      </p:sp>
      <p:sp>
        <p:nvSpPr>
          <p:cNvPr id="123" name="Google Shape;123;p2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5" name="Google Shape;125;p2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26" name="Google Shape;126;p2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27" name="Google Shape;127;p20"/>
          <p:cNvSpPr txBox="1"/>
          <p:nvPr/>
        </p:nvSpPr>
        <p:spPr>
          <a:xfrm>
            <a:off x="317150" y="1012500"/>
            <a:ext cx="5220000" cy="354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a:solidFill>
                  <a:srgbClr val="666666"/>
                </a:solidFill>
              </a:rPr>
              <a:t>Site de prezentare. De obicei, SPA (single page application)</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Site comercial. Magazin online.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Site care oferă servicii în timp real: site-uri de conversie a </a:t>
            </a:r>
            <a:r>
              <a:rPr lang="en" sz="1300">
                <a:solidFill>
                  <a:srgbClr val="666666"/>
                </a:solidFill>
              </a:rPr>
              <a:t>fișierelor</a:t>
            </a:r>
            <a:r>
              <a:rPr lang="en" sz="1300">
                <a:solidFill>
                  <a:srgbClr val="666666"/>
                </a:solidFill>
              </a:rPr>
              <a:t>, editoare (de text, grafice, video etc.), procesare a datelor (verificarea corectitudinii unui fișier, extragerea informațiilor dintr-un fișier) etc.</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Site-uri informative: site educațional (de cursuri, enciclopedic, tutoriale etc.), ziar/revistă</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Site de jocuri : colecții de jocuri scrise în diverse limbaje și integrate în site. Site stil MMORPG.</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Site personal: bloguri, site stil CV</a:t>
            </a:r>
            <a:endParaRPr sz="1300">
              <a:solidFill>
                <a:srgbClr val="666666"/>
              </a:solidFill>
            </a:endParaRPr>
          </a:p>
        </p:txBody>
      </p:sp>
      <p:pic>
        <p:nvPicPr>
          <p:cNvPr id="128" name="Google Shape;128;p20"/>
          <p:cNvPicPr preferRelativeResize="0"/>
          <p:nvPr/>
        </p:nvPicPr>
        <p:blipFill>
          <a:blip r:embed="rId5">
            <a:alphaModFix/>
          </a:blip>
          <a:stretch>
            <a:fillRect/>
          </a:stretch>
        </p:blipFill>
        <p:spPr>
          <a:xfrm>
            <a:off x="5895650" y="1073225"/>
            <a:ext cx="2867348" cy="21505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Cum funcționează un server web</a:t>
            </a:r>
            <a:endParaRPr/>
          </a:p>
        </p:txBody>
      </p:sp>
      <p:sp>
        <p:nvSpPr>
          <p:cNvPr id="134" name="Google Shape;134;p2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2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137" name="Google Shape;137;p2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pic>
        <p:nvPicPr>
          <p:cNvPr id="138" name="Google Shape;138;p21"/>
          <p:cNvPicPr preferRelativeResize="0"/>
          <p:nvPr/>
        </p:nvPicPr>
        <p:blipFill>
          <a:blip r:embed="rId4">
            <a:alphaModFix/>
          </a:blip>
          <a:stretch>
            <a:fillRect/>
          </a:stretch>
        </p:blipFill>
        <p:spPr>
          <a:xfrm>
            <a:off x="235500" y="2836600"/>
            <a:ext cx="1540551" cy="1707925"/>
          </a:xfrm>
          <a:prstGeom prst="rect">
            <a:avLst/>
          </a:prstGeom>
          <a:noFill/>
          <a:ln>
            <a:noFill/>
          </a:ln>
        </p:spPr>
      </p:pic>
      <p:pic>
        <p:nvPicPr>
          <p:cNvPr id="139" name="Google Shape;139;p21"/>
          <p:cNvPicPr preferRelativeResize="0"/>
          <p:nvPr/>
        </p:nvPicPr>
        <p:blipFill>
          <a:blip r:embed="rId5">
            <a:alphaModFix/>
          </a:blip>
          <a:stretch>
            <a:fillRect/>
          </a:stretch>
        </p:blipFill>
        <p:spPr>
          <a:xfrm>
            <a:off x="7472365" y="2412385"/>
            <a:ext cx="1298960" cy="1598736"/>
          </a:xfrm>
          <a:prstGeom prst="rect">
            <a:avLst/>
          </a:prstGeom>
          <a:noFill/>
          <a:ln>
            <a:noFill/>
          </a:ln>
        </p:spPr>
      </p:pic>
      <p:cxnSp>
        <p:nvCxnSpPr>
          <p:cNvPr id="140" name="Google Shape;140;p21"/>
          <p:cNvCxnSpPr>
            <a:stCxn id="138" idx="0"/>
          </p:cNvCxnSpPr>
          <p:nvPr/>
        </p:nvCxnSpPr>
        <p:spPr>
          <a:xfrm flipH="1" rot="10800000">
            <a:off x="1005775" y="2389600"/>
            <a:ext cx="393900" cy="447000"/>
          </a:xfrm>
          <a:prstGeom prst="straightConnector1">
            <a:avLst/>
          </a:prstGeom>
          <a:noFill/>
          <a:ln cap="flat" cmpd="sng" w="38100">
            <a:solidFill>
              <a:schemeClr val="dk2"/>
            </a:solidFill>
            <a:prstDash val="solid"/>
            <a:round/>
            <a:headEnd len="med" w="med" type="none"/>
            <a:tailEnd len="med" w="med" type="triangle"/>
          </a:ln>
        </p:spPr>
      </p:cxnSp>
      <p:pic>
        <p:nvPicPr>
          <p:cNvPr id="141" name="Google Shape;141;p21"/>
          <p:cNvPicPr preferRelativeResize="0"/>
          <p:nvPr/>
        </p:nvPicPr>
        <p:blipFill>
          <a:blip r:embed="rId6">
            <a:alphaModFix/>
          </a:blip>
          <a:stretch>
            <a:fillRect/>
          </a:stretch>
        </p:blipFill>
        <p:spPr>
          <a:xfrm>
            <a:off x="378250" y="1816913"/>
            <a:ext cx="2442741" cy="572700"/>
          </a:xfrm>
          <a:prstGeom prst="rect">
            <a:avLst/>
          </a:prstGeom>
          <a:noFill/>
          <a:ln>
            <a:noFill/>
          </a:ln>
        </p:spPr>
      </p:pic>
      <p:sp>
        <p:nvSpPr>
          <p:cNvPr id="142" name="Google Shape;142;p21"/>
          <p:cNvSpPr txBox="1"/>
          <p:nvPr/>
        </p:nvSpPr>
        <p:spPr>
          <a:xfrm>
            <a:off x="1425200" y="2374625"/>
            <a:ext cx="11589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(bara de adrese)</a:t>
            </a:r>
            <a:endParaRPr sz="1000">
              <a:solidFill>
                <a:srgbClr val="666666"/>
              </a:solidFill>
            </a:endParaRPr>
          </a:p>
        </p:txBody>
      </p:sp>
      <p:cxnSp>
        <p:nvCxnSpPr>
          <p:cNvPr id="143" name="Google Shape;143;p21"/>
          <p:cNvCxnSpPr>
            <a:endCxn id="144" idx="1"/>
          </p:cNvCxnSpPr>
          <p:nvPr/>
        </p:nvCxnSpPr>
        <p:spPr>
          <a:xfrm flipH="1" rot="10800000">
            <a:off x="1859600" y="1503875"/>
            <a:ext cx="1706100" cy="312900"/>
          </a:xfrm>
          <a:prstGeom prst="straightConnector1">
            <a:avLst/>
          </a:prstGeom>
          <a:noFill/>
          <a:ln cap="flat" cmpd="sng" w="38100">
            <a:solidFill>
              <a:schemeClr val="dk2"/>
            </a:solidFill>
            <a:prstDash val="solid"/>
            <a:round/>
            <a:headEnd len="med" w="med" type="none"/>
            <a:tailEnd len="med" w="med" type="triangle"/>
          </a:ln>
        </p:spPr>
      </p:cxnSp>
      <p:pic>
        <p:nvPicPr>
          <p:cNvPr id="144" name="Google Shape;144;p21"/>
          <p:cNvPicPr preferRelativeResize="0"/>
          <p:nvPr/>
        </p:nvPicPr>
        <p:blipFill>
          <a:blip r:embed="rId7">
            <a:alphaModFix/>
          </a:blip>
          <a:stretch>
            <a:fillRect/>
          </a:stretch>
        </p:blipFill>
        <p:spPr>
          <a:xfrm>
            <a:off x="3565700" y="991925"/>
            <a:ext cx="1006299" cy="1023901"/>
          </a:xfrm>
          <a:prstGeom prst="rect">
            <a:avLst/>
          </a:prstGeom>
          <a:noFill/>
          <a:ln>
            <a:noFill/>
          </a:ln>
        </p:spPr>
      </p:pic>
      <p:sp>
        <p:nvSpPr>
          <p:cNvPr id="145" name="Google Shape;145;p21"/>
          <p:cNvSpPr txBox="1"/>
          <p:nvPr/>
        </p:nvSpPr>
        <p:spPr>
          <a:xfrm>
            <a:off x="3016000" y="2702275"/>
            <a:ext cx="1067400" cy="82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t>Addr</a:t>
            </a:r>
            <a:endParaRPr sz="1100" u="sng"/>
          </a:p>
          <a:p>
            <a:pPr indent="0" lvl="0" marL="0" rtl="0" algn="l">
              <a:spcBef>
                <a:spcPts val="0"/>
              </a:spcBef>
              <a:spcAft>
                <a:spcPts val="0"/>
              </a:spcAft>
              <a:buNone/>
            </a:pPr>
            <a:r>
              <a:rPr lang="en" sz="1100">
                <a:solidFill>
                  <a:srgbClr val="38761D"/>
                </a:solidFill>
              </a:rPr>
              <a:t>exemplu.ro</a:t>
            </a:r>
            <a:endParaRPr sz="1100">
              <a:solidFill>
                <a:srgbClr val="38761D"/>
              </a:solidFill>
            </a:endParaRPr>
          </a:p>
          <a:p>
            <a:pPr indent="0" lvl="0" marL="0" rtl="0" algn="l">
              <a:spcBef>
                <a:spcPts val="0"/>
              </a:spcBef>
              <a:spcAft>
                <a:spcPts val="0"/>
              </a:spcAft>
              <a:buNone/>
            </a:pPr>
            <a:r>
              <a:rPr lang="en" sz="1100"/>
              <a:t>...ro</a:t>
            </a:r>
            <a:endParaRPr sz="1100"/>
          </a:p>
        </p:txBody>
      </p:sp>
      <p:sp>
        <p:nvSpPr>
          <p:cNvPr id="146" name="Google Shape;146;p21"/>
          <p:cNvSpPr txBox="1"/>
          <p:nvPr/>
        </p:nvSpPr>
        <p:spPr>
          <a:xfrm>
            <a:off x="4083400" y="2702275"/>
            <a:ext cx="1067400" cy="82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t>Ip</a:t>
            </a:r>
            <a:endParaRPr sz="1100" u="sng"/>
          </a:p>
          <a:p>
            <a:pPr indent="0" lvl="0" marL="0" rtl="0" algn="l">
              <a:spcBef>
                <a:spcPts val="0"/>
              </a:spcBef>
              <a:spcAft>
                <a:spcPts val="0"/>
              </a:spcAft>
              <a:buNone/>
            </a:pPr>
            <a:r>
              <a:rPr lang="en" sz="1100">
                <a:solidFill>
                  <a:srgbClr val="38761D"/>
                </a:solidFill>
              </a:rPr>
              <a:t>109.99.96.15</a:t>
            </a:r>
            <a:endParaRPr sz="1100">
              <a:solidFill>
                <a:srgbClr val="38761D"/>
              </a:solidFill>
            </a:endParaRPr>
          </a:p>
          <a:p>
            <a:pPr indent="0" lvl="0" marL="0" rtl="0" algn="l">
              <a:spcBef>
                <a:spcPts val="0"/>
              </a:spcBef>
              <a:spcAft>
                <a:spcPts val="0"/>
              </a:spcAft>
              <a:buNone/>
            </a:pPr>
            <a:r>
              <a:rPr lang="en" sz="1100"/>
              <a:t>109.97.55.14</a:t>
            </a:r>
            <a:endParaRPr sz="1100"/>
          </a:p>
        </p:txBody>
      </p:sp>
      <p:cxnSp>
        <p:nvCxnSpPr>
          <p:cNvPr id="147" name="Google Shape;147;p21"/>
          <p:cNvCxnSpPr>
            <a:stCxn id="144" idx="2"/>
          </p:cNvCxnSpPr>
          <p:nvPr/>
        </p:nvCxnSpPr>
        <p:spPr>
          <a:xfrm>
            <a:off x="4068850" y="2015826"/>
            <a:ext cx="39900" cy="643500"/>
          </a:xfrm>
          <a:prstGeom prst="straightConnector1">
            <a:avLst/>
          </a:prstGeom>
          <a:noFill/>
          <a:ln cap="flat" cmpd="sng" w="38100">
            <a:solidFill>
              <a:schemeClr val="dk2"/>
            </a:solidFill>
            <a:prstDash val="solid"/>
            <a:round/>
            <a:headEnd len="med" w="med" type="none"/>
            <a:tailEnd len="med" w="med" type="triangle"/>
          </a:ln>
        </p:spPr>
      </p:cxnSp>
      <p:sp>
        <p:nvSpPr>
          <p:cNvPr id="148" name="Google Shape;148;p21"/>
          <p:cNvSpPr txBox="1"/>
          <p:nvPr/>
        </p:nvSpPr>
        <p:spPr>
          <a:xfrm>
            <a:off x="3102550" y="2321250"/>
            <a:ext cx="10062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(DNS cache?)</a:t>
            </a:r>
            <a:endParaRPr sz="1000">
              <a:solidFill>
                <a:srgbClr val="666666"/>
              </a:solidFill>
            </a:endParaRPr>
          </a:p>
        </p:txBody>
      </p:sp>
      <p:cxnSp>
        <p:nvCxnSpPr>
          <p:cNvPr id="149" name="Google Shape;149;p21"/>
          <p:cNvCxnSpPr>
            <a:endCxn id="139" idx="1"/>
          </p:cNvCxnSpPr>
          <p:nvPr/>
        </p:nvCxnSpPr>
        <p:spPr>
          <a:xfrm flipH="1" rot="10800000">
            <a:off x="5328565" y="3211753"/>
            <a:ext cx="2143800" cy="47100"/>
          </a:xfrm>
          <a:prstGeom prst="straightConnector1">
            <a:avLst/>
          </a:prstGeom>
          <a:noFill/>
          <a:ln cap="flat" cmpd="sng" w="38100">
            <a:solidFill>
              <a:schemeClr val="dk2"/>
            </a:solidFill>
            <a:prstDash val="solid"/>
            <a:round/>
            <a:headEnd len="med" w="med" type="none"/>
            <a:tailEnd len="med" w="med" type="triangle"/>
          </a:ln>
        </p:spPr>
      </p:cxnSp>
      <p:sp>
        <p:nvSpPr>
          <p:cNvPr id="150" name="Google Shape;150;p21"/>
          <p:cNvSpPr txBox="1"/>
          <p:nvPr/>
        </p:nvSpPr>
        <p:spPr>
          <a:xfrm>
            <a:off x="7696950" y="4061950"/>
            <a:ext cx="10062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rgbClr val="38761D"/>
                </a:solidFill>
              </a:rPr>
              <a:t>109.99.96.15</a:t>
            </a:r>
            <a:endParaRPr/>
          </a:p>
        </p:txBody>
      </p:sp>
      <p:sp>
        <p:nvSpPr>
          <p:cNvPr id="151" name="Google Shape;151;p21"/>
          <p:cNvSpPr txBox="1"/>
          <p:nvPr/>
        </p:nvSpPr>
        <p:spPr>
          <a:xfrm>
            <a:off x="6055100" y="2988775"/>
            <a:ext cx="8490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(DA) cerere</a:t>
            </a:r>
            <a:endParaRPr sz="1000">
              <a:solidFill>
                <a:srgbClr val="666666"/>
              </a:solidFill>
            </a:endParaRPr>
          </a:p>
        </p:txBody>
      </p:sp>
      <p:cxnSp>
        <p:nvCxnSpPr>
          <p:cNvPr id="152" name="Google Shape;152;p21"/>
          <p:cNvCxnSpPr/>
          <p:nvPr/>
        </p:nvCxnSpPr>
        <p:spPr>
          <a:xfrm flipH="1" rot="10800000">
            <a:off x="5323350" y="2186200"/>
            <a:ext cx="559200" cy="853800"/>
          </a:xfrm>
          <a:prstGeom prst="straightConnector1">
            <a:avLst/>
          </a:prstGeom>
          <a:noFill/>
          <a:ln cap="flat" cmpd="sng" w="38100">
            <a:solidFill>
              <a:schemeClr val="dk2"/>
            </a:solidFill>
            <a:prstDash val="solid"/>
            <a:round/>
            <a:headEnd len="med" w="med" type="none"/>
            <a:tailEnd len="med" w="med" type="triangle"/>
          </a:ln>
        </p:spPr>
      </p:cxnSp>
      <p:sp>
        <p:nvSpPr>
          <p:cNvPr id="153" name="Google Shape;153;p21"/>
          <p:cNvSpPr txBox="1"/>
          <p:nvPr/>
        </p:nvSpPr>
        <p:spPr>
          <a:xfrm>
            <a:off x="5150800" y="2374625"/>
            <a:ext cx="4644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(NU)</a:t>
            </a:r>
            <a:endParaRPr sz="1000">
              <a:solidFill>
                <a:srgbClr val="666666"/>
              </a:solidFill>
            </a:endParaRPr>
          </a:p>
        </p:txBody>
      </p:sp>
      <p:pic>
        <p:nvPicPr>
          <p:cNvPr id="154" name="Google Shape;154;p21"/>
          <p:cNvPicPr preferRelativeResize="0"/>
          <p:nvPr/>
        </p:nvPicPr>
        <p:blipFill>
          <a:blip r:embed="rId8">
            <a:alphaModFix/>
          </a:blip>
          <a:stretch>
            <a:fillRect/>
          </a:stretch>
        </p:blipFill>
        <p:spPr>
          <a:xfrm>
            <a:off x="5952771" y="1691514"/>
            <a:ext cx="669066" cy="823501"/>
          </a:xfrm>
          <a:prstGeom prst="rect">
            <a:avLst/>
          </a:prstGeom>
          <a:noFill/>
          <a:ln>
            <a:noFill/>
          </a:ln>
        </p:spPr>
      </p:pic>
      <p:cxnSp>
        <p:nvCxnSpPr>
          <p:cNvPr id="155" name="Google Shape;155;p21"/>
          <p:cNvCxnSpPr/>
          <p:nvPr/>
        </p:nvCxnSpPr>
        <p:spPr>
          <a:xfrm>
            <a:off x="4799945" y="1195285"/>
            <a:ext cx="3527100" cy="1108200"/>
          </a:xfrm>
          <a:prstGeom prst="curvedConnector3">
            <a:avLst>
              <a:gd fmla="val 97699" name="adj1"/>
            </a:avLst>
          </a:prstGeom>
          <a:noFill/>
          <a:ln cap="flat" cmpd="sng" w="28575">
            <a:solidFill>
              <a:schemeClr val="dk2"/>
            </a:solidFill>
            <a:prstDash val="solid"/>
            <a:round/>
            <a:headEnd len="med" w="med" type="none"/>
            <a:tailEnd len="med" w="med" type="triangle"/>
          </a:ln>
        </p:spPr>
      </p:cxnSp>
      <p:sp>
        <p:nvSpPr>
          <p:cNvPr id="156" name="Google Shape;156;p21"/>
          <p:cNvSpPr txBox="1"/>
          <p:nvPr/>
        </p:nvSpPr>
        <p:spPr>
          <a:xfrm>
            <a:off x="5784200" y="2535788"/>
            <a:ext cx="10062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(DNS server)</a:t>
            </a:r>
            <a:endParaRPr sz="1000">
              <a:solidFill>
                <a:srgbClr val="666666"/>
              </a:solidFill>
            </a:endParaRPr>
          </a:p>
        </p:txBody>
      </p:sp>
      <p:cxnSp>
        <p:nvCxnSpPr>
          <p:cNvPr id="157" name="Google Shape;157;p21"/>
          <p:cNvCxnSpPr>
            <a:stCxn id="154" idx="1"/>
          </p:cNvCxnSpPr>
          <p:nvPr/>
        </p:nvCxnSpPr>
        <p:spPr>
          <a:xfrm rot="10800000">
            <a:off x="4627071" y="1856064"/>
            <a:ext cx="1325700" cy="247200"/>
          </a:xfrm>
          <a:prstGeom prst="straightConnector1">
            <a:avLst/>
          </a:prstGeom>
          <a:noFill/>
          <a:ln cap="flat" cmpd="sng" w="38100">
            <a:solidFill>
              <a:schemeClr val="dk2"/>
            </a:solidFill>
            <a:prstDash val="solid"/>
            <a:round/>
            <a:headEnd len="med" w="med" type="none"/>
            <a:tailEnd len="med" w="med" type="triangle"/>
          </a:ln>
        </p:spPr>
      </p:cxnSp>
      <p:sp>
        <p:nvSpPr>
          <p:cNvPr id="158" name="Google Shape;158;p21"/>
          <p:cNvSpPr txBox="1"/>
          <p:nvPr/>
        </p:nvSpPr>
        <p:spPr>
          <a:xfrm>
            <a:off x="4960050" y="1658550"/>
            <a:ext cx="9225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IP (109....)</a:t>
            </a:r>
            <a:endParaRPr sz="1000">
              <a:solidFill>
                <a:srgbClr val="666666"/>
              </a:solidFill>
            </a:endParaRPr>
          </a:p>
        </p:txBody>
      </p:sp>
      <p:sp>
        <p:nvSpPr>
          <p:cNvPr id="159" name="Google Shape;159;p21"/>
          <p:cNvSpPr txBox="1"/>
          <p:nvPr/>
        </p:nvSpPr>
        <p:spPr>
          <a:xfrm>
            <a:off x="7559450" y="1195275"/>
            <a:ext cx="5973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cerere</a:t>
            </a:r>
            <a:endParaRPr sz="1000">
              <a:solidFill>
                <a:srgbClr val="666666"/>
              </a:solidFill>
            </a:endParaRPr>
          </a:p>
        </p:txBody>
      </p:sp>
      <p:sp>
        <p:nvSpPr>
          <p:cNvPr id="160" name="Google Shape;160;p21"/>
          <p:cNvSpPr txBox="1"/>
          <p:nvPr/>
        </p:nvSpPr>
        <p:spPr>
          <a:xfrm>
            <a:off x="4083400" y="4412725"/>
            <a:ext cx="6690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666666"/>
                </a:solidFill>
              </a:rPr>
              <a:t>răspuns</a:t>
            </a:r>
            <a:endParaRPr sz="1000">
              <a:solidFill>
                <a:srgbClr val="666666"/>
              </a:solidFill>
            </a:endParaRPr>
          </a:p>
        </p:txBody>
      </p:sp>
      <p:cxnSp>
        <p:nvCxnSpPr>
          <p:cNvPr id="161" name="Google Shape;161;p21"/>
          <p:cNvCxnSpPr/>
          <p:nvPr/>
        </p:nvCxnSpPr>
        <p:spPr>
          <a:xfrm flipH="1">
            <a:off x="1760525" y="4305750"/>
            <a:ext cx="5682300" cy="10200"/>
          </a:xfrm>
          <a:prstGeom prst="curvedConnector3">
            <a:avLst>
              <a:gd fmla="val 50983" name="adj1"/>
            </a:avLst>
          </a:prstGeom>
          <a:noFill/>
          <a:ln cap="flat" cmpd="sng" w="28575">
            <a:solidFill>
              <a:schemeClr val="dk2"/>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