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0B0598-2A35-4FDE-972A-76247028270A}">
  <a:tblStyle styleId="{3A0B0598-2A35-4FDE-972A-7624702827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45fc0db0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45fc0db0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e10735e6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e10735e6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62233f1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62233f1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e10735e6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e10735e6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6868470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6868470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6868470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6868470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62233f1e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62233f1e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a05d1c4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a05d1c4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a05d1c4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a05d1c4a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a05d1c4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a05d1c4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a05d1c4a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1a05d1c4a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c3ad07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c3ad07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e10735e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e10735e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e10735e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e10735e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62233f1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62233f1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ocs.djangoproject.com/en/5.1/topics/templates/" TargetMode="External"/><Relationship Id="rId6" Type="http://schemas.openxmlformats.org/officeDocument/2006/relationships/hyperlink" Target="https://docs.djangoproject.com/en/5.1/ref/templates/language/" TargetMode="External"/><Relationship Id="rId7" Type="http://schemas.openxmlformats.org/officeDocument/2006/relationships/hyperlink" Target="https://docs.djangoproject.com/en/5.1/ref/templates/language/#template-inheritance" TargetMode="External"/><Relationship Id="rId8" Type="http://schemas.openxmlformats.org/officeDocument/2006/relationships/hyperlink" Target="https://docs.djangoproject.com/en/5.1/intro/tutorial0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www.urlencoder.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2</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Căi cu e</a:t>
            </a:r>
            <a:r>
              <a:rPr lang="en"/>
              <a:t>xpresii regulate și parametri de cale</a:t>
            </a:r>
            <a:endParaRPr/>
          </a:p>
        </p:txBody>
      </p:sp>
      <p:sp>
        <p:nvSpPr>
          <p:cNvPr id="155" name="Google Shape;155;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8" name="Google Shape;158;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59" name="Google Shape;159;p22"/>
          <p:cNvSpPr txBox="1"/>
          <p:nvPr/>
        </p:nvSpPr>
        <p:spPr>
          <a:xfrm>
            <a:off x="317150" y="1012500"/>
            <a:ext cx="8520600" cy="16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Un parametru (cu nume) în cadrul căii definite ca expresie regulată are sintaxa: </a:t>
            </a:r>
            <a:r>
              <a:rPr lang="en" sz="1300">
                <a:solidFill>
                  <a:srgbClr val="666666"/>
                </a:solidFill>
                <a:latin typeface="Courier New"/>
                <a:ea typeface="Courier New"/>
                <a:cs typeface="Courier New"/>
                <a:sym typeface="Courier New"/>
              </a:rPr>
              <a:t>(?P&lt;nume&gt;expresie_regulata)</a:t>
            </a:r>
            <a:r>
              <a:rPr lang="en" sz="1300">
                <a:solidFill>
                  <a:srgbClr val="666666"/>
                </a:solidFill>
              </a:rPr>
              <a:t>. Numele parametrului din cale va fi și numele parametrului funcției corespunzătoare din views.py.</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Se pot defini și parametri anonimi (caz în care le dăm noi ce nume vrem când definim funcția), fie prin </a:t>
            </a:r>
            <a:r>
              <a:rPr lang="en" sz="1300">
                <a:solidFill>
                  <a:srgbClr val="666666"/>
                </a:solidFill>
                <a:latin typeface="Courier New"/>
                <a:ea typeface="Courier New"/>
                <a:cs typeface="Courier New"/>
                <a:sym typeface="Courier New"/>
              </a:rPr>
              <a:t>(?P&lt;nume&gt;expresie_regulata)</a:t>
            </a:r>
            <a:r>
              <a:rPr lang="en" sz="1300">
                <a:solidFill>
                  <a:srgbClr val="666666"/>
                </a:solidFill>
              </a:rPr>
              <a:t>, fie pur și simplu punând între paranteze rotunde partea de expresie care ne interesează </a:t>
            </a:r>
            <a:r>
              <a:rPr lang="en" sz="1300">
                <a:solidFill>
                  <a:srgbClr val="666666"/>
                </a:solidFill>
                <a:latin typeface="Courier New"/>
                <a:ea typeface="Courier New"/>
                <a:cs typeface="Courier New"/>
                <a:sym typeface="Courier New"/>
              </a:rPr>
              <a:t>(expresie_regulata)</a:t>
            </a:r>
            <a:r>
              <a:rPr lang="en" sz="1300">
                <a:solidFill>
                  <a:srgbClr val="666666"/>
                </a:solidFill>
              </a:rPr>
              <a:t>, adică realizând un grup în expresia regulată.</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160" name="Google Shape;160;p22"/>
          <p:cNvSpPr txBox="1"/>
          <p:nvPr/>
        </p:nvSpPr>
        <p:spPr>
          <a:xfrm>
            <a:off x="402875" y="2888550"/>
            <a:ext cx="7443600" cy="95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urlpatterns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views.index,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"index"</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re_path(</a:t>
            </a:r>
            <a:r>
              <a:rPr lang="en" sz="1050">
                <a:solidFill>
                  <a:srgbClr val="0000FF"/>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'^pag_cod/(</a:t>
            </a:r>
            <a:r>
              <a:rPr lang="en" sz="1050">
                <a:solidFill>
                  <a:srgbClr val="800000"/>
                </a:solidFill>
                <a:highlight>
                  <a:srgbClr val="FFFFFF"/>
                </a:highlight>
                <a:latin typeface="Courier New"/>
                <a:ea typeface="Courier New"/>
                <a:cs typeface="Courier New"/>
                <a:sym typeface="Courier New"/>
              </a:rPr>
              <a:t>?P&lt;id&gt;</a:t>
            </a:r>
            <a:r>
              <a:rPr lang="en" sz="1050">
                <a:solidFill>
                  <a:srgbClr val="811F3F"/>
                </a:solidFill>
                <a:highlight>
                  <a:srgbClr val="FFFFFF"/>
                </a:highlight>
                <a:latin typeface="Courier New"/>
                <a:ea typeface="Courier New"/>
                <a:cs typeface="Courier New"/>
                <a:sym typeface="Courier New"/>
              </a:rPr>
              <a:t>\d</a:t>
            </a:r>
            <a:r>
              <a:rPr lang="en" sz="1050">
                <a:solidFill>
                  <a:schemeClr val="dk1"/>
                </a:solidFill>
                <a:highlight>
                  <a:srgbClr val="FFFFFF"/>
                </a:highlight>
                <a:latin typeface="Courier New"/>
                <a:ea typeface="Courier New"/>
                <a:cs typeface="Courier New"/>
                <a:sym typeface="Courier New"/>
              </a:rPr>
              <a:t>{3}</a:t>
            </a:r>
            <a:r>
              <a:rPr lang="en" sz="1050">
                <a:solidFill>
                  <a:srgbClr val="811F3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views.afis_cod)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61" name="Google Shape;161;p22"/>
          <p:cNvSpPr txBox="1"/>
          <p:nvPr/>
        </p:nvSpPr>
        <p:spPr>
          <a:xfrm>
            <a:off x="402875" y="4166725"/>
            <a:ext cx="49971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afis_cod(</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HttpResponse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"&lt;b&gt;Am primit codul:&lt;/b&gt; </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62" name="Google Shape;162;p22"/>
          <p:cNvSpPr txBox="1"/>
          <p:nvPr/>
        </p:nvSpPr>
        <p:spPr>
          <a:xfrm>
            <a:off x="402875" y="2571750"/>
            <a:ext cx="95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urls.py</a:t>
            </a:r>
            <a:endParaRPr sz="1300">
              <a:solidFill>
                <a:schemeClr val="dk2"/>
              </a:solidFill>
            </a:endParaRPr>
          </a:p>
        </p:txBody>
      </p:sp>
      <p:sp>
        <p:nvSpPr>
          <p:cNvPr id="163" name="Google Shape;163;p22"/>
          <p:cNvSpPr txBox="1"/>
          <p:nvPr/>
        </p:nvSpPr>
        <p:spPr>
          <a:xfrm>
            <a:off x="402875" y="3831675"/>
            <a:ext cx="95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views</a:t>
            </a:r>
            <a:r>
              <a:rPr lang="en" sz="1300">
                <a:solidFill>
                  <a:schemeClr val="dk2"/>
                </a:solidFill>
              </a:rPr>
              <a:t>.py</a:t>
            </a:r>
            <a:endParaRPr sz="13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Template-uri</a:t>
            </a:r>
            <a:endParaRPr/>
          </a:p>
        </p:txBody>
      </p:sp>
      <p:sp>
        <p:nvSpPr>
          <p:cNvPr id="169" name="Google Shape;169;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2" name="Google Shape;172;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3" name="Google Shape;173;p23"/>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În contextul dezvoltării web, un template este un fișier sau set de fișiere care definește structura și prezentarea unei pagini web, dar care conține elemente dinamice care pot fi umplute cu date personalizate în timpul execuției. Practic, template-urile sunt folosite pentru a separa logica aplicației (back-end) de partea de prezentare (front-end), permițând realizarea de pagini web dinamice.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Un template are o structură de bază; în general conține cod HTML și elemente fixe care definesc aspectul și structura generală a unei pagini (de exemplu, antetul, meniul de navigare, footer-ul).</a:t>
            </a:r>
            <a:endParaRPr sz="1300">
              <a:solidFill>
                <a:srgbClr val="666666"/>
              </a:solidFill>
            </a:endParaRPr>
          </a:p>
          <a:p>
            <a:pPr indent="0" lvl="0" marL="0" rtl="0" algn="l">
              <a:spcBef>
                <a:spcPts val="0"/>
              </a:spcBef>
              <a:spcAft>
                <a:spcPts val="0"/>
              </a:spcAft>
              <a:buNone/>
            </a:pPr>
            <a:r>
              <a:rPr lang="en" sz="1300">
                <a:solidFill>
                  <a:srgbClr val="666666"/>
                </a:solidFill>
              </a:rPr>
              <a:t>În cadrul acestei structuri există blocuri speciale care vor fi înlocuite dinamic cu conținut specific în timpul execuției.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exemplu, o pagină de blog poate avea un template care prevede titlul și corpul articolului, dar titlul și conținutul specific al fiecărui articol sunt introduse dinamic.</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Avantajul principal al unui template este </a:t>
            </a:r>
            <a:r>
              <a:rPr b="1" lang="en" sz="1300">
                <a:solidFill>
                  <a:srgbClr val="666666"/>
                </a:solidFill>
              </a:rPr>
              <a:t>reutilizarea codului</a:t>
            </a:r>
            <a:r>
              <a:rPr lang="en" sz="1300">
                <a:solidFill>
                  <a:srgbClr val="666666"/>
                </a:solidFill>
              </a:rPr>
              <a:t> pentru date diferite.</a:t>
            </a:r>
            <a:endParaRPr sz="13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Limbajul de template-uri din Django (1)</a:t>
            </a:r>
            <a:endParaRPr/>
          </a:p>
        </p:txBody>
      </p:sp>
      <p:sp>
        <p:nvSpPr>
          <p:cNvPr id="179" name="Google Shape;179;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82" name="Google Shape;182;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83" name="Google Shape;183;p24"/>
          <p:cNvSpPr txBox="1"/>
          <p:nvPr/>
        </p:nvSpPr>
        <p:spPr>
          <a:xfrm>
            <a:off x="311700" y="1047500"/>
            <a:ext cx="8709300" cy="12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Observație</a:t>
            </a:r>
            <a:r>
              <a:rPr lang="en" sz="1300">
                <a:solidFill>
                  <a:schemeClr val="dk2"/>
                </a:solidFill>
              </a:rPr>
              <a:t>: fișierele template se pun de obicei într-un folder numit templates, în cadrul aplicației. În folderul templates se poate crea o structură de subfoldere care să </a:t>
            </a:r>
            <a:r>
              <a:rPr lang="en" sz="1300">
                <a:solidFill>
                  <a:schemeClr val="dk2"/>
                </a:solidFill>
              </a:rPr>
              <a:t>împartă</a:t>
            </a:r>
            <a:r>
              <a:rPr lang="en" sz="1300">
                <a:solidFill>
                  <a:schemeClr val="dk2"/>
                </a:solidFill>
              </a:rPr>
              <a:t> </a:t>
            </a:r>
            <a:r>
              <a:rPr lang="en" sz="1300">
                <a:solidFill>
                  <a:schemeClr val="dk2"/>
                </a:solidFill>
              </a:rPr>
              <a:t>fișierele</a:t>
            </a:r>
            <a:r>
              <a:rPr lang="en" sz="1300">
                <a:solidFill>
                  <a:schemeClr val="dk2"/>
                </a:solidFill>
              </a:rPr>
              <a:t> template după rolul lor. Subfolderele ar trebui să aibă nume sugestive, pentru că ele vor și reprezenta namespace-ul pentru template-urile pe care le conțin.</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Un </a:t>
            </a:r>
            <a:r>
              <a:rPr lang="en" sz="1300">
                <a:solidFill>
                  <a:schemeClr val="dk2"/>
                </a:solidFill>
              </a:rPr>
              <a:t>fișier</a:t>
            </a:r>
            <a:r>
              <a:rPr lang="en" sz="1300">
                <a:solidFill>
                  <a:schemeClr val="dk2"/>
                </a:solidFill>
              </a:rPr>
              <a:t> template conține preponderent cod HTML (codul static). Codul dinamic (care va fi procesat) se scrie între un set dublu de acolade</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
        <p:nvSpPr>
          <p:cNvPr id="184" name="Google Shape;184;p24"/>
          <p:cNvSpPr txBox="1"/>
          <p:nvPr/>
        </p:nvSpPr>
        <p:spPr>
          <a:xfrm>
            <a:off x="5004900" y="2431175"/>
            <a:ext cx="3475800" cy="229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a:t>
            </a:r>
            <a:r>
              <a:rPr lang="en" sz="1050">
                <a:solidFill>
                  <a:schemeClr val="dk1"/>
                </a:solidFill>
                <a:highlight>
                  <a:srgbClr val="FFFFFF"/>
                </a:highlight>
                <a:latin typeface="Courier New"/>
                <a:ea typeface="Courier New"/>
                <a:cs typeface="Courier New"/>
                <a:sym typeface="Courier New"/>
              </a:rPr>
              <a:t>DOCTYPE html</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lang</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"ro"</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&lt;title&gt;</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titlu_tab</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&lt;/title&gt;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&lt;h1&gt;</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titlu_articol</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&lt;/h1&gt;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continut_articol</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&lt;/p&gt;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85" name="Google Shape;185;p24"/>
          <p:cNvSpPr txBox="1"/>
          <p:nvPr/>
        </p:nvSpPr>
        <p:spPr>
          <a:xfrm>
            <a:off x="352850" y="2431175"/>
            <a:ext cx="4517700" cy="1604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Atenție</a:t>
            </a:r>
            <a:r>
              <a:rPr lang="en" sz="1300">
                <a:solidFill>
                  <a:schemeClr val="dk2"/>
                </a:solidFill>
              </a:rPr>
              <a:t>! în settings.py trebuie sa aveți la început importat os</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iar în lista TEMPLATES la DIRS:</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F"/>
                </a:highlight>
                <a:latin typeface="Courier New"/>
                <a:ea typeface="Courier New"/>
                <a:cs typeface="Courier New"/>
                <a:sym typeface="Courier New"/>
              </a:rPr>
              <a:t>'DIRS'</a:t>
            </a:r>
            <a:r>
              <a:rPr lang="en" sz="1050">
                <a:solidFill>
                  <a:schemeClr val="dk1"/>
                </a:solidFill>
                <a:highlight>
                  <a:srgbClr val="FFFFFF"/>
                </a:highlight>
                <a:latin typeface="Courier New"/>
                <a:ea typeface="Courier New"/>
                <a:cs typeface="Courier New"/>
                <a:sym typeface="Courier New"/>
              </a:rPr>
              <a:t>: [os.path.join(BASE_DIR, </a:t>
            </a:r>
            <a:r>
              <a:rPr lang="en" sz="1050">
                <a:solidFill>
                  <a:srgbClr val="A31515"/>
                </a:solidFill>
                <a:highlight>
                  <a:srgbClr val="FFFFFF"/>
                </a:highlight>
                <a:latin typeface="Courier New"/>
                <a:ea typeface="Courier New"/>
                <a:cs typeface="Courier New"/>
                <a:sym typeface="Courier New"/>
              </a:rPr>
              <a:t>'templates'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9" name="Shape 189"/>
        <p:cNvGrpSpPr/>
        <p:nvPr/>
      </p:nvGrpSpPr>
      <p:grpSpPr>
        <a:xfrm>
          <a:off x="0" y="0"/>
          <a:ext cx="0" cy="0"/>
          <a:chOff x="0" y="0"/>
          <a:chExt cx="0" cy="0"/>
        </a:xfrm>
      </p:grpSpPr>
      <p:sp>
        <p:nvSpPr>
          <p:cNvPr id="190" name="Google Shape;190;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Limbajul de template-uri din Django (2)</a:t>
            </a:r>
            <a:endParaRPr/>
          </a:p>
        </p:txBody>
      </p:sp>
      <p:sp>
        <p:nvSpPr>
          <p:cNvPr id="191" name="Google Shape;191;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4" name="Google Shape;194;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5" name="Google Shape;195;p25"/>
          <p:cNvSpPr txBox="1"/>
          <p:nvPr/>
        </p:nvSpPr>
        <p:spPr>
          <a:xfrm>
            <a:off x="311700" y="1047500"/>
            <a:ext cx="8709300" cy="1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Variabile în template-uri.  </a:t>
            </a:r>
            <a:r>
              <a:rPr lang="en" sz="1300">
                <a:solidFill>
                  <a:schemeClr val="dk2"/>
                </a:solidFill>
              </a:rPr>
              <a:t>În template-urile Django, variabilele sunt incluse direct între {{ acolade }}. Acest lucru are ca efect înlocuirea lor cu valorile corespunzătoare, la randare.</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b="1" lang="en" sz="1300">
                <a:solidFill>
                  <a:schemeClr val="dk2"/>
                </a:solidFill>
              </a:rPr>
              <a:t>Blocuri logice</a:t>
            </a:r>
            <a:r>
              <a:rPr lang="en" sz="1300">
                <a:solidFill>
                  <a:schemeClr val="dk2"/>
                </a:solidFill>
              </a:rPr>
              <a:t>: Template-urile Django pot include blocuri logice cum ar fi if, for, care sunt similare cu instrucțiunile din Python și permit controlul fluxului în pagină. Observați că ele sunt scrise între simbolurile {% ... %}</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
        <p:nvSpPr>
          <p:cNvPr id="196" name="Google Shape;196;p25"/>
          <p:cNvSpPr txBox="1"/>
          <p:nvPr/>
        </p:nvSpPr>
        <p:spPr>
          <a:xfrm>
            <a:off x="469575" y="2422850"/>
            <a:ext cx="3501000" cy="124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 if </a:t>
            </a:r>
            <a:r>
              <a:rPr lang="en" sz="1050">
                <a:solidFill>
                  <a:srgbClr val="A31515"/>
                </a:solidFill>
                <a:highlight>
                  <a:srgbClr val="FFFFFF"/>
                </a:highlight>
                <a:latin typeface="Courier New"/>
                <a:ea typeface="Courier New"/>
                <a:cs typeface="Courier New"/>
                <a:sym typeface="Courier New"/>
              </a:rPr>
              <a:t>conditie</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r>
              <a:rPr lang="en" sz="1050">
                <a:solidFill>
                  <a:schemeClr val="dk1"/>
                </a:solidFill>
                <a:highlight>
                  <a:srgbClr val="FFFFFF"/>
                </a:highlight>
                <a:latin typeface="Courier New"/>
                <a:ea typeface="Courier New"/>
                <a:cs typeface="Courier New"/>
                <a:sym typeface="Courier New"/>
              </a:rPr>
              <a:t>Rezultat =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rez1</a:t>
            </a:r>
            <a:r>
              <a:rPr lang="en" sz="1050">
                <a:solidFill>
                  <a:srgbClr val="0000FF"/>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 else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r>
              <a:rPr lang="en" sz="1050">
                <a:solidFill>
                  <a:schemeClr val="dk1"/>
                </a:solidFill>
                <a:highlight>
                  <a:srgbClr val="FFFFFF"/>
                </a:highlight>
                <a:latin typeface="Courier New"/>
                <a:ea typeface="Courier New"/>
                <a:cs typeface="Courier New"/>
                <a:sym typeface="Courier New"/>
              </a:rPr>
              <a:t>Rezultat =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rez2</a:t>
            </a:r>
            <a:r>
              <a:rPr lang="en" sz="1050">
                <a:solidFill>
                  <a:srgbClr val="0000FF"/>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 endif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97" name="Google Shape;197;p25"/>
          <p:cNvSpPr txBox="1"/>
          <p:nvPr/>
        </p:nvSpPr>
        <p:spPr>
          <a:xfrm>
            <a:off x="4428900" y="2431175"/>
            <a:ext cx="3359100" cy="124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for </a:t>
            </a:r>
            <a:r>
              <a:rPr lang="en" sz="1050">
                <a:solidFill>
                  <a:srgbClr val="A31515"/>
                </a:solidFill>
                <a:highlight>
                  <a:srgbClr val="FFFFFF"/>
                </a:highlight>
                <a:latin typeface="Courier New"/>
                <a:ea typeface="Courier New"/>
                <a:cs typeface="Courier New"/>
                <a:sym typeface="Courier New"/>
              </a:rPr>
              <a:t>articol</a:t>
            </a:r>
            <a:r>
              <a:rPr lang="en" sz="1050">
                <a:solidFill>
                  <a:srgbClr val="0000FF"/>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in</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articole</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articol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a:t>
            </a:r>
            <a:r>
              <a:rPr lang="en" sz="1050">
                <a:solidFill>
                  <a:srgbClr val="0000FF"/>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endfor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&lt;/ul&gt;</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1" name="Shape 201"/>
        <p:cNvGrpSpPr/>
        <p:nvPr/>
      </p:nvGrpSpPr>
      <p:grpSpPr>
        <a:xfrm>
          <a:off x="0" y="0"/>
          <a:ext cx="0" cy="0"/>
          <a:chOff x="0" y="0"/>
          <a:chExt cx="0" cy="0"/>
        </a:xfrm>
      </p:grpSpPr>
      <p:sp>
        <p:nvSpPr>
          <p:cNvPr id="202" name="Google Shape;202;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Randarea unui template</a:t>
            </a:r>
            <a:endParaRPr/>
          </a:p>
        </p:txBody>
      </p:sp>
      <p:sp>
        <p:nvSpPr>
          <p:cNvPr id="203" name="Google Shape;203;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06" name="Google Shape;206;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07" name="Google Shape;207;p26"/>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208" name="Google Shape;208;p26"/>
          <p:cNvSpPr txBox="1"/>
          <p:nvPr/>
        </p:nvSpPr>
        <p:spPr>
          <a:xfrm>
            <a:off x="317050" y="1003925"/>
            <a:ext cx="852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În views.py trebuie importată funcția render din shortcuts.</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Funcția render() este folosită pentru a îmbina template-ul cu datele. Ea primește trei argumente:</a:t>
            </a:r>
            <a:endParaRPr>
              <a:solidFill>
                <a:srgbClr val="666666"/>
              </a:solidFill>
            </a:endParaRPr>
          </a:p>
          <a:p>
            <a:pPr indent="-317500" lvl="0" marL="457200" rtl="0" algn="l">
              <a:spcBef>
                <a:spcPts val="0"/>
              </a:spcBef>
              <a:spcAft>
                <a:spcPts val="0"/>
              </a:spcAft>
              <a:buClr>
                <a:srgbClr val="666666"/>
              </a:buClr>
              <a:buSzPts val="1400"/>
              <a:buAutoNum type="arabicPeriod"/>
            </a:pPr>
            <a:r>
              <a:rPr lang="en">
                <a:solidFill>
                  <a:srgbClr val="666666"/>
                </a:solidFill>
              </a:rPr>
              <a:t>Obiectul cerere HTTP.</a:t>
            </a:r>
            <a:endParaRPr>
              <a:solidFill>
                <a:srgbClr val="666666"/>
              </a:solidFill>
            </a:endParaRPr>
          </a:p>
          <a:p>
            <a:pPr indent="-317500" lvl="0" marL="457200" rtl="0" algn="l">
              <a:spcBef>
                <a:spcPts val="0"/>
              </a:spcBef>
              <a:spcAft>
                <a:spcPts val="0"/>
              </a:spcAft>
              <a:buClr>
                <a:srgbClr val="666666"/>
              </a:buClr>
              <a:buSzPts val="1400"/>
              <a:buAutoNum type="arabicPeriod"/>
            </a:pPr>
            <a:r>
              <a:rPr lang="en">
                <a:solidFill>
                  <a:srgbClr val="666666"/>
                </a:solidFill>
              </a:rPr>
              <a:t>Template-ul care va fi utilizat (calea către fișierul template).</a:t>
            </a:r>
            <a:endParaRPr>
              <a:solidFill>
                <a:srgbClr val="666666"/>
              </a:solidFill>
            </a:endParaRPr>
          </a:p>
          <a:p>
            <a:pPr indent="-317500" lvl="0" marL="457200" rtl="0" algn="l">
              <a:spcBef>
                <a:spcPts val="0"/>
              </a:spcBef>
              <a:spcAft>
                <a:spcPts val="0"/>
              </a:spcAft>
              <a:buClr>
                <a:srgbClr val="666666"/>
              </a:buClr>
              <a:buSzPts val="1400"/>
              <a:buAutoNum type="arabicPeriod"/>
            </a:pPr>
            <a:r>
              <a:rPr lang="en">
                <a:solidFill>
                  <a:srgbClr val="666666"/>
                </a:solidFill>
              </a:rPr>
              <a:t>Eventual, un dicționar care conține datele pe care vrem să le transmitem în template. În dicționar cheile trebuie să fie egale cu numele variabilelor din template, iar la randare valorile variabilelor vor fi înlocuite cu cele corespunzătoare din dicționar.</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None/>
            </a:pPr>
            <a:r>
              <a:rPr lang="en">
                <a:solidFill>
                  <a:srgbClr val="666666"/>
                </a:solidFill>
              </a:rPr>
              <a:t>Rezultatul va fi o pagină HTML.</a:t>
            </a:r>
            <a:endParaRPr>
              <a:solidFill>
                <a:srgbClr val="666666"/>
              </a:solidFill>
            </a:endParaRPr>
          </a:p>
        </p:txBody>
      </p:sp>
      <p:sp>
        <p:nvSpPr>
          <p:cNvPr id="209" name="Google Shape;209;p26"/>
          <p:cNvSpPr txBox="1"/>
          <p:nvPr/>
        </p:nvSpPr>
        <p:spPr>
          <a:xfrm>
            <a:off x="3828750" y="3048000"/>
            <a:ext cx="4526100" cy="180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afis_template(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"articole/articole.html"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"titlu_tab"</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 fereastra"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"titlu_articol"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 afisat"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"continut_articol"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"Continut text"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210" name="Google Shape;210;p26"/>
          <p:cNvSpPr txBox="1"/>
          <p:nvPr/>
        </p:nvSpPr>
        <p:spPr>
          <a:xfrm>
            <a:off x="3828750" y="2780975"/>
            <a:ext cx="1075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views.py</a:t>
            </a:r>
            <a:endParaRPr sz="13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Extinderea template-urilor</a:t>
            </a:r>
            <a:endParaRPr/>
          </a:p>
        </p:txBody>
      </p:sp>
      <p:sp>
        <p:nvSpPr>
          <p:cNvPr id="216" name="Google Shape;216;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19" name="Google Shape;219;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20" name="Google Shape;220;p27"/>
          <p:cNvSpPr txBox="1"/>
          <p:nvPr/>
        </p:nvSpPr>
        <p:spPr>
          <a:xfrm>
            <a:off x="311600" y="1670575"/>
            <a:ext cx="4425600" cy="315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800000"/>
                </a:solidFill>
                <a:highlight>
                  <a:srgbClr val="FFFFFF"/>
                </a:highlight>
                <a:latin typeface="Courier New"/>
                <a:ea typeface="Courier New"/>
                <a:cs typeface="Courier New"/>
                <a:sym typeface="Courier New"/>
              </a:rPr>
              <a:t>&lt;!</a:t>
            </a:r>
            <a:r>
              <a:rPr lang="en" sz="850">
                <a:solidFill>
                  <a:schemeClr val="dk1"/>
                </a:solidFill>
                <a:highlight>
                  <a:srgbClr val="FFFFFF"/>
                </a:highlight>
                <a:latin typeface="Courier New"/>
                <a:ea typeface="Courier New"/>
                <a:cs typeface="Courier New"/>
                <a:sym typeface="Courier New"/>
              </a:rPr>
              <a:t>DOCTYPE html</a:t>
            </a:r>
            <a:r>
              <a:rPr lang="en" sz="850">
                <a:solidFill>
                  <a:srgbClr val="800000"/>
                </a:solidFill>
                <a:highlight>
                  <a:srgbClr val="FFFFFF"/>
                </a:highlight>
                <a:latin typeface="Courier New"/>
                <a:ea typeface="Courier New"/>
                <a:cs typeface="Courier New"/>
                <a:sym typeface="Courier New"/>
              </a:rPr>
              <a:t>&gt;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800000"/>
                </a:solidFill>
                <a:highlight>
                  <a:srgbClr val="FFFFFF"/>
                </a:highlight>
                <a:latin typeface="Courier New"/>
                <a:ea typeface="Courier New"/>
                <a:cs typeface="Courier New"/>
                <a:sym typeface="Courier New"/>
              </a:rPr>
              <a:t>&lt;html&gt;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&lt;head&gt;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&lt;title&gt;</a:t>
            </a:r>
            <a:r>
              <a:rPr lang="en" sz="850">
                <a:solidFill>
                  <a:srgbClr val="0000FF"/>
                </a:solidFill>
                <a:highlight>
                  <a:srgbClr val="FFFFFF"/>
                </a:highlight>
                <a:latin typeface="Courier New"/>
                <a:ea typeface="Courier New"/>
                <a:cs typeface="Courier New"/>
                <a:sym typeface="Courier New"/>
              </a:rPr>
              <a:t>{% block </a:t>
            </a:r>
            <a:r>
              <a:rPr lang="en" sz="850">
                <a:solidFill>
                  <a:srgbClr val="A31515"/>
                </a:solidFill>
                <a:highlight>
                  <a:srgbClr val="FFFFFF"/>
                </a:highlight>
                <a:latin typeface="Courier New"/>
                <a:ea typeface="Courier New"/>
                <a:cs typeface="Courier New"/>
                <a:sym typeface="Courier New"/>
              </a:rPr>
              <a:t>title</a:t>
            </a:r>
            <a:r>
              <a:rPr lang="en" sz="850">
                <a:solidFill>
                  <a:srgbClr val="0000FF"/>
                </a:solidFill>
                <a:highlight>
                  <a:srgbClr val="FFFFFF"/>
                </a:highlight>
                <a:latin typeface="Courier New"/>
                <a:ea typeface="Courier New"/>
                <a:cs typeface="Courier New"/>
                <a:sym typeface="Courier New"/>
              </a:rPr>
              <a:t> %}</a:t>
            </a:r>
            <a:r>
              <a:rPr lang="en" sz="850">
                <a:solidFill>
                  <a:schemeClr val="dk1"/>
                </a:solidFill>
                <a:highlight>
                  <a:srgbClr val="FFFFFF"/>
                </a:highlight>
                <a:latin typeface="Courier New"/>
                <a:ea typeface="Courier New"/>
                <a:cs typeface="Courier New"/>
                <a:sym typeface="Courier New"/>
              </a:rPr>
              <a:t>Pagina mea</a:t>
            </a:r>
            <a:r>
              <a:rPr lang="en" sz="850">
                <a:solidFill>
                  <a:srgbClr val="0000FF"/>
                </a:solidFill>
                <a:highlight>
                  <a:srgbClr val="FFFFFF"/>
                </a:highlight>
                <a:latin typeface="Courier New"/>
                <a:ea typeface="Courier New"/>
                <a:cs typeface="Courier New"/>
                <a:sym typeface="Courier New"/>
              </a:rPr>
              <a:t>{% endblock %}</a:t>
            </a:r>
            <a:r>
              <a:rPr lang="en" sz="850">
                <a:solidFill>
                  <a:srgbClr val="800000"/>
                </a:solidFill>
                <a:highlight>
                  <a:srgbClr val="FFFFFF"/>
                </a:highlight>
                <a:latin typeface="Courier New"/>
                <a:ea typeface="Courier New"/>
                <a:cs typeface="Courier New"/>
                <a:sym typeface="Courier New"/>
              </a:rPr>
              <a:t>&lt;/title&gt;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&lt;/head&gt;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&lt;body&gt;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&lt;header&gt;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&lt;h1&gt;</a:t>
            </a:r>
            <a:r>
              <a:rPr lang="en" sz="850">
                <a:solidFill>
                  <a:schemeClr val="dk1"/>
                </a:solidFill>
                <a:highlight>
                  <a:srgbClr val="FFFFFF"/>
                </a:highlight>
                <a:latin typeface="Courier New"/>
                <a:ea typeface="Courier New"/>
                <a:cs typeface="Courier New"/>
                <a:sym typeface="Courier New"/>
              </a:rPr>
              <a:t>Site-ul meu</a:t>
            </a:r>
            <a:r>
              <a:rPr lang="en" sz="850">
                <a:solidFill>
                  <a:srgbClr val="800000"/>
                </a:solidFill>
                <a:highlight>
                  <a:srgbClr val="FFFFFF"/>
                </a:highlight>
                <a:latin typeface="Courier New"/>
                <a:ea typeface="Courier New"/>
                <a:cs typeface="Courier New"/>
                <a:sym typeface="Courier New"/>
              </a:rPr>
              <a:t>&lt;/h1&gt;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&lt;/header&gt;</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&lt;main&gt;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block </a:t>
            </a:r>
            <a:r>
              <a:rPr lang="en" sz="850">
                <a:solidFill>
                  <a:srgbClr val="A31515"/>
                </a:solidFill>
                <a:highlight>
                  <a:srgbClr val="FFFFFF"/>
                </a:highlight>
                <a:latin typeface="Courier New"/>
                <a:ea typeface="Courier New"/>
                <a:cs typeface="Courier New"/>
                <a:sym typeface="Courier New"/>
              </a:rPr>
              <a:t>content</a:t>
            </a:r>
            <a:r>
              <a:rPr lang="en" sz="850">
                <a:solidFill>
                  <a:srgbClr val="0000FF"/>
                </a:solidFill>
                <a:highlight>
                  <a:srgbClr val="FFFFFF"/>
                </a:highlight>
                <a:latin typeface="Courier New"/>
                <a:ea typeface="Courier New"/>
                <a:cs typeface="Courier New"/>
                <a:sym typeface="Courier New"/>
              </a:rPr>
              <a:t> %}{% endblock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&lt;/main&gt;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&lt;footer&gt;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&lt;p&gt;</a:t>
            </a:r>
            <a:r>
              <a:rPr lang="en" sz="850">
                <a:solidFill>
                  <a:schemeClr val="dk1"/>
                </a:solidFill>
                <a:highlight>
                  <a:srgbClr val="FFFFFF"/>
                </a:highlight>
                <a:latin typeface="Courier New"/>
                <a:ea typeface="Courier New"/>
                <a:cs typeface="Courier New"/>
                <a:sym typeface="Courier New"/>
              </a:rPr>
              <a:t>© 2024 Site-ul meu</a:t>
            </a:r>
            <a:r>
              <a:rPr lang="en" sz="850">
                <a:solidFill>
                  <a:srgbClr val="800000"/>
                </a:solidFill>
                <a:highlight>
                  <a:srgbClr val="FFFFFF"/>
                </a:highlight>
                <a:latin typeface="Courier New"/>
                <a:ea typeface="Courier New"/>
                <a:cs typeface="Courier New"/>
                <a:sym typeface="Courier New"/>
              </a:rPr>
              <a:t>&lt;/p&gt;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&lt;/footer&gt;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&lt;/body&gt;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800000"/>
                </a:solidFill>
                <a:highlight>
                  <a:srgbClr val="FFFFFF"/>
                </a:highlight>
                <a:latin typeface="Courier New"/>
                <a:ea typeface="Courier New"/>
                <a:cs typeface="Courier New"/>
                <a:sym typeface="Courier New"/>
              </a:rPr>
              <a:t>&lt;/html&gt;</a:t>
            </a:r>
            <a:endParaRPr sz="1200">
              <a:solidFill>
                <a:srgbClr val="666666"/>
              </a:solidFill>
            </a:endParaRPr>
          </a:p>
        </p:txBody>
      </p:sp>
      <p:sp>
        <p:nvSpPr>
          <p:cNvPr id="221" name="Google Shape;221;p27"/>
          <p:cNvSpPr txBox="1"/>
          <p:nvPr/>
        </p:nvSpPr>
        <p:spPr>
          <a:xfrm>
            <a:off x="317050" y="115632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rPr>
              <a:t>Django permite moștenirea template-urilor</a:t>
            </a:r>
            <a:r>
              <a:rPr lang="en">
                <a:solidFill>
                  <a:srgbClr val="666666"/>
                </a:solidFill>
              </a:rPr>
              <a:t>, ceea ce înseamnă că, de exemplu, putem avea un șablon de bază (de exemplu, pentru antet și footer), iar paginile individuale pot adăuga conținut specific.</a:t>
            </a:r>
            <a:endParaRPr>
              <a:solidFill>
                <a:srgbClr val="666666"/>
              </a:solidFill>
            </a:endParaRPr>
          </a:p>
        </p:txBody>
      </p:sp>
      <p:sp>
        <p:nvSpPr>
          <p:cNvPr id="222" name="Google Shape;222;p27"/>
          <p:cNvSpPr txBox="1"/>
          <p:nvPr/>
        </p:nvSpPr>
        <p:spPr>
          <a:xfrm>
            <a:off x="4822850" y="2280175"/>
            <a:ext cx="3915600" cy="152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 extends "baza.html"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 block </a:t>
            </a:r>
            <a:r>
              <a:rPr lang="en" sz="950">
                <a:solidFill>
                  <a:srgbClr val="A31515"/>
                </a:solidFill>
                <a:highlight>
                  <a:srgbClr val="FFFFFF"/>
                </a:highlight>
                <a:latin typeface="Courier New"/>
                <a:ea typeface="Courier New"/>
                <a:cs typeface="Courier New"/>
                <a:sym typeface="Courier New"/>
              </a:rPr>
              <a:t>title</a:t>
            </a:r>
            <a:r>
              <a:rPr lang="en" sz="950">
                <a:solidFill>
                  <a:srgbClr val="0000FF"/>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Pagina articolului</a:t>
            </a:r>
            <a:r>
              <a:rPr lang="en" sz="950">
                <a:solidFill>
                  <a:srgbClr val="0000FF"/>
                </a:solidFill>
                <a:highlight>
                  <a:srgbClr val="FFFFFF"/>
                </a:highlight>
                <a:latin typeface="Courier New"/>
                <a:ea typeface="Courier New"/>
                <a:cs typeface="Courier New"/>
                <a:sym typeface="Courier New"/>
              </a:rPr>
              <a:t>{% endblock %}</a:t>
            </a:r>
            <a:endParaRPr sz="9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 block </a:t>
            </a:r>
            <a:r>
              <a:rPr lang="en" sz="950">
                <a:solidFill>
                  <a:srgbClr val="A31515"/>
                </a:solidFill>
                <a:highlight>
                  <a:srgbClr val="FFFFFF"/>
                </a:highlight>
                <a:latin typeface="Courier New"/>
                <a:ea typeface="Courier New"/>
                <a:cs typeface="Courier New"/>
                <a:sym typeface="Courier New"/>
              </a:rPr>
              <a:t>content</a:t>
            </a:r>
            <a:r>
              <a:rPr lang="en" sz="950">
                <a:solidFill>
                  <a:srgbClr val="0000FF"/>
                </a:solidFill>
                <a:highlight>
                  <a:srgbClr val="FFFFFF"/>
                </a:highlight>
                <a:latin typeface="Courier New"/>
                <a:ea typeface="Courier New"/>
                <a:cs typeface="Courier New"/>
                <a:sym typeface="Courier New"/>
              </a:rPr>
              <a:t> %}</a:t>
            </a:r>
            <a:endParaRPr sz="9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800000"/>
                </a:solidFill>
                <a:highlight>
                  <a:srgbClr val="FFFFFF"/>
                </a:highlight>
                <a:latin typeface="Courier New"/>
                <a:ea typeface="Courier New"/>
                <a:cs typeface="Courier New"/>
                <a:sym typeface="Courier New"/>
              </a:rPr>
              <a:t>&lt;h1&gt;</a:t>
            </a:r>
            <a:r>
              <a:rPr lang="en" sz="950">
                <a:solidFill>
                  <a:srgbClr val="0000FF"/>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title</a:t>
            </a:r>
            <a:r>
              <a:rPr lang="en" sz="950">
                <a:solidFill>
                  <a:srgbClr val="0000FF"/>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&lt;/h1&gt;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800000"/>
                </a:solidFill>
                <a:highlight>
                  <a:srgbClr val="FFFFFF"/>
                </a:highlight>
                <a:latin typeface="Courier New"/>
                <a:ea typeface="Courier New"/>
                <a:cs typeface="Courier New"/>
                <a:sym typeface="Courier New"/>
              </a:rPr>
              <a:t>&lt;p&gt;</a:t>
            </a:r>
            <a:r>
              <a:rPr lang="en" sz="950">
                <a:solidFill>
                  <a:srgbClr val="0000FF"/>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content</a:t>
            </a:r>
            <a:r>
              <a:rPr lang="en" sz="950">
                <a:solidFill>
                  <a:srgbClr val="0000FF"/>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&lt;/p&gt;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 endblock %}</a:t>
            </a:r>
            <a:endParaRPr sz="1800">
              <a:solidFill>
                <a:schemeClr val="dk2"/>
              </a:solidFill>
            </a:endParaRPr>
          </a:p>
        </p:txBody>
      </p:sp>
      <p:sp>
        <p:nvSpPr>
          <p:cNvPr id="223" name="Google Shape;223;p27"/>
          <p:cNvSpPr txBox="1"/>
          <p:nvPr/>
        </p:nvSpPr>
        <p:spPr>
          <a:xfrm>
            <a:off x="4822850" y="1663500"/>
            <a:ext cx="381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Presupunem că fișierul de bază se numește baza.html</a:t>
            </a:r>
            <a:endParaRPr sz="1300">
              <a:solidFill>
                <a:schemeClr val="dk2"/>
              </a:solidFill>
            </a:endParaRPr>
          </a:p>
        </p:txBody>
      </p:sp>
      <p:sp>
        <p:nvSpPr>
          <p:cNvPr id="224" name="Google Shape;224;p27"/>
          <p:cNvSpPr txBox="1"/>
          <p:nvPr/>
        </p:nvSpPr>
        <p:spPr>
          <a:xfrm>
            <a:off x="4822850" y="3845750"/>
            <a:ext cx="38178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Sau putem include un fișier:</a:t>
            </a:r>
            <a:endParaRPr sz="1300">
              <a:solidFill>
                <a:schemeClr val="dk2"/>
              </a:solidFill>
            </a:endParaRPr>
          </a:p>
        </p:txBody>
      </p:sp>
      <p:sp>
        <p:nvSpPr>
          <p:cNvPr id="225" name="Google Shape;225;p27"/>
          <p:cNvSpPr txBox="1"/>
          <p:nvPr/>
        </p:nvSpPr>
        <p:spPr>
          <a:xfrm>
            <a:off x="4870675" y="4273325"/>
            <a:ext cx="2292300" cy="35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 include 'meniu.html'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Filtre</a:t>
            </a:r>
            <a:endParaRPr/>
          </a:p>
        </p:txBody>
      </p:sp>
      <p:sp>
        <p:nvSpPr>
          <p:cNvPr id="231" name="Google Shape;231;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4" name="Google Shape;234;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5" name="Google Shape;235;p28"/>
          <p:cNvSpPr txBox="1"/>
          <p:nvPr/>
        </p:nvSpPr>
        <p:spPr>
          <a:xfrm>
            <a:off x="317150" y="1012500"/>
            <a:ext cx="8520600" cy="3757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Filtrele se aplică folosind simbolul | după variabila sau valoarea pe care dorim să o modificăm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Un filtru poate accepta opțional un argument suplimentar, care poate modifica comportamentul filtrului.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variabila | nume_filtru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variabila | nume_filtru:argument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rPr b="1" lang="en" sz="1500">
                <a:solidFill>
                  <a:srgbClr val="666666"/>
                </a:solidFill>
              </a:rPr>
              <a:t>Filtre uzuale</a:t>
            </a:r>
            <a:endParaRPr b="1" sz="1500">
              <a:solidFill>
                <a:srgbClr val="666666"/>
              </a:solidFill>
            </a:endParaRPr>
          </a:p>
          <a:p>
            <a:pPr indent="0" lvl="0" marL="0" rtl="0" algn="l">
              <a:spcBef>
                <a:spcPts val="0"/>
              </a:spcBef>
              <a:spcAft>
                <a:spcPts val="0"/>
              </a:spcAft>
              <a:buNone/>
            </a:pPr>
            <a:r>
              <a:rPr b="1" lang="en" sz="1300">
                <a:solidFill>
                  <a:srgbClr val="666666"/>
                </a:solidFill>
              </a:rPr>
              <a:t>Filtrul default</a:t>
            </a:r>
            <a:r>
              <a:rPr lang="en" sz="1300">
                <a:solidFill>
                  <a:srgbClr val="666666"/>
                </a:solidFill>
              </a:rPr>
              <a:t>: afișează o valoare implicită dacă variabila este goală sau None.</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username | default:"Vizitator"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Filtrul length</a:t>
            </a:r>
            <a:endParaRPr b="1" sz="1300">
              <a:solidFill>
                <a:srgbClr val="666666"/>
              </a:solidFill>
            </a:endParaRPr>
          </a:p>
          <a:p>
            <a:pPr indent="0" lvl="0" marL="0" rtl="0" algn="l">
              <a:spcBef>
                <a:spcPts val="0"/>
              </a:spcBef>
              <a:spcAft>
                <a:spcPts val="0"/>
              </a:spcAft>
              <a:buNone/>
            </a:pPr>
            <a:r>
              <a:rPr lang="en" sz="1300">
                <a:solidFill>
                  <a:srgbClr val="666666"/>
                </a:solidFill>
              </a:rPr>
              <a:t>Returnează lungimea unui obiect, cum ar fi o listă sau un șir de caractere.</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lista | length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Filtrul date</a:t>
            </a:r>
            <a:endParaRPr b="1" sz="1300">
              <a:solidFill>
                <a:srgbClr val="666666"/>
              </a:solidFill>
            </a:endParaRPr>
          </a:p>
          <a:p>
            <a:pPr indent="0" lvl="0" marL="0" rtl="0" algn="l">
              <a:spcBef>
                <a:spcPts val="0"/>
              </a:spcBef>
              <a:spcAft>
                <a:spcPts val="0"/>
              </a:spcAft>
              <a:buNone/>
            </a:pPr>
            <a:r>
              <a:rPr lang="en" sz="1300">
                <a:solidFill>
                  <a:srgbClr val="666666"/>
                </a:solidFill>
              </a:rPr>
              <a:t>Formatează data (conform unor formate standard Django)</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data_calendaristica </a:t>
            </a:r>
            <a:r>
              <a:rPr lang="en" sz="1300">
                <a:solidFill>
                  <a:srgbClr val="666666"/>
                </a:solidFill>
                <a:latin typeface="Courier New"/>
                <a:ea typeface="Courier New"/>
                <a:cs typeface="Courier New"/>
                <a:sym typeface="Courier New"/>
              </a:rPr>
              <a:t>| </a:t>
            </a:r>
            <a:r>
              <a:rPr lang="en" sz="1300">
                <a:solidFill>
                  <a:srgbClr val="666666"/>
                </a:solidFill>
                <a:latin typeface="Courier New"/>
                <a:ea typeface="Courier New"/>
                <a:cs typeface="Courier New"/>
                <a:sym typeface="Courier New"/>
              </a:rPr>
              <a:t>date:"Y-m-d" }}</a:t>
            </a:r>
            <a:endParaRPr sz="1300">
              <a:solidFill>
                <a:srgbClr val="666666"/>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Foldere statice</a:t>
            </a:r>
            <a:endParaRPr/>
          </a:p>
        </p:txBody>
      </p:sp>
      <p:sp>
        <p:nvSpPr>
          <p:cNvPr id="241" name="Google Shape;241;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4" name="Google Shape;244;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5" name="Google Shape;245;p29"/>
          <p:cNvSpPr txBox="1"/>
          <p:nvPr/>
        </p:nvSpPr>
        <p:spPr>
          <a:xfrm>
            <a:off x="317150" y="997025"/>
            <a:ext cx="8520600" cy="3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Un folder static este un director special utilizat pentru stocarea fișierelor care nu sunt generate dinamic și care sunt utilizate în mod constant de aplicația web, cum ar fi: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Fișiere CSS</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Scripturi JavaScript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Imagini (PNG, JPG, SVG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Fonturi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Alte resurse statice (PDF-uri, fișiere media publice etc.)</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Fișierele statice sunt servite către utilizatori fără a fi procesate (spre deosebire de fișierele generate dinamic, cum ar fi HTML-ul din template-uri).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Django servește fișierele statice în timpul dezvoltării dacă DEBUG = True în settings.py. Fișierele statice sunt accesibile la URL-urile care încep cu prefixul setat în STATIC_URL.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În producție, fișierele statice din toate aplicațiile sunt colectate într-un singur director (STATIC_ROOT) folosind comanda: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manage.py collectstatic</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După rularea comenzii, serverul web (Nginx, Apache etc.) trebuie configurat pentru a servi fișierele din acest director.</a:t>
            </a:r>
            <a:endParaRPr sz="1300">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9" name="Shape 249"/>
        <p:cNvGrpSpPr/>
        <p:nvPr/>
      </p:nvGrpSpPr>
      <p:grpSpPr>
        <a:xfrm>
          <a:off x="0" y="0"/>
          <a:ext cx="0" cy="0"/>
          <a:chOff x="0" y="0"/>
          <a:chExt cx="0" cy="0"/>
        </a:xfrm>
      </p:grpSpPr>
      <p:sp>
        <p:nvSpPr>
          <p:cNvPr id="250" name="Google Shape;250;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foldere statice</a:t>
            </a:r>
            <a:endParaRPr/>
          </a:p>
        </p:txBody>
      </p:sp>
      <p:sp>
        <p:nvSpPr>
          <p:cNvPr id="251" name="Google Shape;251;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54" name="Google Shape;254;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55" name="Google Shape;255;p30"/>
          <p:cNvSpPr txBox="1"/>
          <p:nvPr/>
        </p:nvSpPr>
        <p:spPr>
          <a:xfrm>
            <a:off x="317150" y="997025"/>
            <a:ext cx="8520600" cy="19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În fișierul </a:t>
            </a:r>
            <a:r>
              <a:rPr b="1" lang="en" sz="1300">
                <a:solidFill>
                  <a:srgbClr val="666666"/>
                </a:solidFill>
              </a:rPr>
              <a:t>settings.py</a:t>
            </a:r>
            <a:r>
              <a:rPr lang="en" sz="1300">
                <a:solidFill>
                  <a:srgbClr val="666666"/>
                </a:solidFill>
              </a:rPr>
              <a:t> vom seta:</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STATIC_URL - URL-ul pentru accesarea fișierelor statice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STATICFILES_DIRS - Directoarele principale unde Django caută fișierele statice în timpul dezvoltării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STATIC_ROOT - Directorul unde fișierele statice vor fi colectate pentru producție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Presupunem că avem un folder numit </a:t>
            </a:r>
            <a:r>
              <a:rPr lang="en" sz="1300">
                <a:solidFill>
                  <a:srgbClr val="666666"/>
                </a:solidFill>
                <a:latin typeface="Courier New"/>
                <a:ea typeface="Courier New"/>
                <a:cs typeface="Courier New"/>
                <a:sym typeface="Courier New"/>
              </a:rPr>
              <a:t>static</a:t>
            </a:r>
            <a:r>
              <a:rPr lang="en" sz="1300">
                <a:solidFill>
                  <a:srgbClr val="666666"/>
                </a:solidFill>
              </a:rPr>
              <a:t> în aplicație (de unde vor fi livrate fișierele statice în mediul de dezvoltare, deci cel în care lucrăm noi). Presupunem că avem un alt folder, numit static, în proiect, unde vor fi colectate fișierele statice din aplicații pentru modul de producție. În acest caz, în fișierul settings.py, vom avea:</a:t>
            </a:r>
            <a:endParaRPr sz="1300">
              <a:solidFill>
                <a:srgbClr val="666666"/>
              </a:solidFill>
            </a:endParaRPr>
          </a:p>
        </p:txBody>
      </p:sp>
      <p:sp>
        <p:nvSpPr>
          <p:cNvPr id="256" name="Google Shape;256;p30"/>
          <p:cNvSpPr txBox="1"/>
          <p:nvPr/>
        </p:nvSpPr>
        <p:spPr>
          <a:xfrm>
            <a:off x="407650" y="2968925"/>
            <a:ext cx="3393900" cy="93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STATIC_URL = </a:t>
            </a:r>
            <a:r>
              <a:rPr lang="en" sz="1050">
                <a:solidFill>
                  <a:srgbClr val="A31515"/>
                </a:solidFill>
                <a:highlight>
                  <a:srgbClr val="FFFFFF"/>
                </a:highlight>
                <a:latin typeface="Courier New"/>
                <a:ea typeface="Courier New"/>
                <a:cs typeface="Courier New"/>
                <a:sym typeface="Courier New"/>
              </a:rPr>
              <a:t>'/static/'</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STATICFILES_DIRS = [BASE_DIR / </a:t>
            </a:r>
            <a:r>
              <a:rPr lang="en" sz="1050">
                <a:solidFill>
                  <a:srgbClr val="A31515"/>
                </a:solidFill>
                <a:highlight>
                  <a:srgbClr val="FFFFFF"/>
                </a:highlight>
                <a:latin typeface="Courier New"/>
                <a:ea typeface="Courier New"/>
                <a:cs typeface="Courier New"/>
                <a:sym typeface="Courier New"/>
              </a:rPr>
              <a:t>"static"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STATIC_ROOT = BASE_DIR / </a:t>
            </a:r>
            <a:r>
              <a:rPr lang="en" sz="1050">
                <a:solidFill>
                  <a:srgbClr val="A31515"/>
                </a:solidFill>
                <a:highlight>
                  <a:srgbClr val="FFFFFF"/>
                </a:highlight>
                <a:latin typeface="Courier New"/>
                <a:ea typeface="Courier New"/>
                <a:cs typeface="Courier New"/>
                <a:sym typeface="Courier New"/>
              </a:rPr>
              <a:t>"staticfiles"</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0" name="Shape 260"/>
        <p:cNvGrpSpPr/>
        <p:nvPr/>
      </p:nvGrpSpPr>
      <p:grpSpPr>
        <a:xfrm>
          <a:off x="0" y="0"/>
          <a:ext cx="0" cy="0"/>
          <a:chOff x="0" y="0"/>
          <a:chExt cx="0" cy="0"/>
        </a:xfrm>
      </p:grpSpPr>
      <p:sp>
        <p:nvSpPr>
          <p:cNvPr id="261" name="Google Shape;261;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cu resurse statice</a:t>
            </a:r>
            <a:endParaRPr/>
          </a:p>
        </p:txBody>
      </p:sp>
      <p:sp>
        <p:nvSpPr>
          <p:cNvPr id="262" name="Google Shape;262;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5" name="Google Shape;265;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66" name="Google Shape;266;p31"/>
          <p:cNvSpPr txBox="1"/>
          <p:nvPr/>
        </p:nvSpPr>
        <p:spPr>
          <a:xfrm>
            <a:off x="317150" y="997025"/>
            <a:ext cx="8520600" cy="8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 load static %}</a:t>
            </a:r>
            <a:r>
              <a:rPr lang="en" sz="1200">
                <a:solidFill>
                  <a:srgbClr val="666666"/>
                </a:solidFill>
              </a:rPr>
              <a:t> este un tag folosit pentru a încărca funcționalitatea legată de fișierele statice în cadrul unui template. Face posibilă utilizarea tag-ului </a:t>
            </a:r>
            <a:r>
              <a:rPr lang="en" sz="1200">
                <a:solidFill>
                  <a:srgbClr val="666666"/>
                </a:solidFill>
                <a:latin typeface="Courier New"/>
                <a:ea typeface="Courier New"/>
                <a:cs typeface="Courier New"/>
                <a:sym typeface="Courier New"/>
              </a:rPr>
              <a:t>{% static %}</a:t>
            </a:r>
            <a:r>
              <a:rPr lang="en" sz="1200">
                <a:solidFill>
                  <a:srgbClr val="666666"/>
                </a:solidFill>
              </a:rPr>
              <a:t> pentru a genera calea URL către fișierele statice definite în proiect. Tag-ul </a:t>
            </a:r>
            <a:r>
              <a:rPr lang="en" sz="1200">
                <a:solidFill>
                  <a:srgbClr val="666666"/>
                </a:solidFill>
                <a:latin typeface="Courier New"/>
                <a:ea typeface="Courier New"/>
                <a:cs typeface="Courier New"/>
                <a:sym typeface="Courier New"/>
              </a:rPr>
              <a:t>{% static %}</a:t>
            </a:r>
            <a:r>
              <a:rPr lang="en" sz="1200">
                <a:solidFill>
                  <a:srgbClr val="666666"/>
                </a:solidFill>
              </a:rPr>
              <a:t> folosește setarea STATIC_URL definită în settings.py pentru a construi URL-uri relative către fișierele statice.</a:t>
            </a:r>
            <a:endParaRPr sz="1200">
              <a:solidFill>
                <a:srgbClr val="666666"/>
              </a:solidFill>
            </a:endParaRPr>
          </a:p>
        </p:txBody>
      </p:sp>
      <p:sp>
        <p:nvSpPr>
          <p:cNvPr id="267" name="Google Shape;267;p31"/>
          <p:cNvSpPr txBox="1"/>
          <p:nvPr/>
        </p:nvSpPr>
        <p:spPr>
          <a:xfrm>
            <a:off x="317150" y="1927175"/>
            <a:ext cx="8253000" cy="289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load static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800000"/>
                </a:solidFill>
                <a:highlight>
                  <a:srgbClr val="FFFFFF"/>
                </a:highlight>
                <a:latin typeface="Courier New"/>
                <a:ea typeface="Courier New"/>
                <a:cs typeface="Courier New"/>
                <a:sym typeface="Courier New"/>
              </a:rPr>
              <a:t>&lt;!DOCTYPE</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html</a:t>
            </a:r>
            <a:r>
              <a:rPr lang="en" sz="950">
                <a:solidFill>
                  <a:srgbClr val="800000"/>
                </a:solidFill>
                <a:highlight>
                  <a:srgbClr val="FFFFFF"/>
                </a:highlight>
                <a:latin typeface="Courier New"/>
                <a:ea typeface="Courier New"/>
                <a:cs typeface="Courier New"/>
                <a:sym typeface="Courier New"/>
              </a:rPr>
              <a:t>&gt;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800000"/>
                </a:solidFill>
                <a:highlight>
                  <a:srgbClr val="FFFFFF"/>
                </a:highlight>
                <a:latin typeface="Courier New"/>
                <a:ea typeface="Courier New"/>
                <a:cs typeface="Courier New"/>
                <a:sym typeface="Courier New"/>
              </a:rPr>
              <a:t>&lt;html</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lang</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"ro"</a:t>
            </a:r>
            <a:r>
              <a:rPr lang="en" sz="950">
                <a:solidFill>
                  <a:srgbClr val="800000"/>
                </a:solidFill>
                <a:highlight>
                  <a:srgbClr val="FFFFFF"/>
                </a:highlight>
                <a:latin typeface="Courier New"/>
                <a:ea typeface="Courier New"/>
                <a:cs typeface="Courier New"/>
                <a:sym typeface="Courier New"/>
              </a:rPr>
              <a:t>&gt;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&lt;head&gt;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&lt;link</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rel</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"stylesheet"</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href</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 static 'css/stil.css' %}"</a:t>
            </a:r>
            <a:r>
              <a:rPr lang="en" sz="950">
                <a:solidFill>
                  <a:srgbClr val="800000"/>
                </a:solidFill>
                <a:highlight>
                  <a:srgbClr val="FFFFFF"/>
                </a:highlight>
                <a:latin typeface="Courier New"/>
                <a:ea typeface="Courier New"/>
                <a:cs typeface="Courier New"/>
                <a:sym typeface="Courier New"/>
              </a:rPr>
              <a:t>&gt;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&lt;meta</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charset</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"utf-8"</a:t>
            </a: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&lt;/head&gt;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&lt;body&gt;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&lt;h1&gt;</a:t>
            </a:r>
            <a:r>
              <a:rPr lang="en" sz="950">
                <a:solidFill>
                  <a:schemeClr val="dk1"/>
                </a:solidFill>
                <a:highlight>
                  <a:srgbClr val="FFFFFF"/>
                </a:highlight>
                <a:latin typeface="Courier New"/>
                <a:ea typeface="Courier New"/>
                <a:cs typeface="Courier New"/>
                <a:sym typeface="Courier New"/>
              </a:rPr>
              <a:t>Un titlu</a:t>
            </a:r>
            <a:r>
              <a:rPr lang="en" sz="950">
                <a:solidFill>
                  <a:srgbClr val="800000"/>
                </a:solidFill>
                <a:highlight>
                  <a:srgbClr val="FFFFFF"/>
                </a:highlight>
                <a:latin typeface="Courier New"/>
                <a:ea typeface="Courier New"/>
                <a:cs typeface="Courier New"/>
                <a:sym typeface="Courier New"/>
              </a:rPr>
              <a:t>&lt;/h1&gt;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&lt;img</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src</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 static 'imagini/imagine.png' %}"</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alt</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"Logo"</a:t>
            </a:r>
            <a:r>
              <a:rPr lang="en" sz="950">
                <a:solidFill>
                  <a:srgbClr val="800000"/>
                </a:solidFill>
                <a:highlight>
                  <a:srgbClr val="FFFFFF"/>
                </a:highlight>
                <a:latin typeface="Courier New"/>
                <a:ea typeface="Courier New"/>
                <a:cs typeface="Courier New"/>
                <a:sym typeface="Courier New"/>
              </a:rPr>
              <a:t>&gt;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&lt;script</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src</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 static 'js/script.js' %}"</a:t>
            </a:r>
            <a:r>
              <a:rPr lang="en" sz="950">
                <a:solidFill>
                  <a:srgbClr val="800000"/>
                </a:solidFill>
                <a:highlight>
                  <a:srgbClr val="FFFFFF"/>
                </a:highlight>
                <a:latin typeface="Courier New"/>
                <a:ea typeface="Courier New"/>
                <a:cs typeface="Courier New"/>
                <a:sym typeface="Courier New"/>
              </a:rPr>
              <a:t>&gt;&lt;/script&gt;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&lt;/body&gt;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800000"/>
                </a:solidFill>
                <a:highlight>
                  <a:srgbClr val="FFFFFF"/>
                </a:highlight>
                <a:latin typeface="Courier New"/>
                <a:ea typeface="Courier New"/>
                <a:cs typeface="Courier New"/>
                <a:sym typeface="Courier New"/>
              </a:rPr>
              <a:t>&lt;/html&gt;</a:t>
            </a:r>
            <a:endParaRPr sz="9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1" name="Shape 271"/>
        <p:cNvGrpSpPr/>
        <p:nvPr/>
      </p:nvGrpSpPr>
      <p:grpSpPr>
        <a:xfrm>
          <a:off x="0" y="0"/>
          <a:ext cx="0" cy="0"/>
          <a:chOff x="0" y="0"/>
          <a:chExt cx="0" cy="0"/>
        </a:xfrm>
      </p:grpSpPr>
      <p:sp>
        <p:nvSpPr>
          <p:cNvPr id="272" name="Google Shape;272;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Căile fișierelor statice</a:t>
            </a:r>
            <a:endParaRPr/>
          </a:p>
        </p:txBody>
      </p:sp>
      <p:sp>
        <p:nvSpPr>
          <p:cNvPr id="273" name="Google Shape;273;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6" name="Google Shape;276;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7" name="Google Shape;277;p32"/>
          <p:cNvSpPr txBox="1"/>
          <p:nvPr/>
        </p:nvSpPr>
        <p:spPr>
          <a:xfrm>
            <a:off x="317150" y="997025"/>
            <a:ext cx="85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STATIC_URL = '/static/' în settings.py, atunci URL-urile generate vor arăta astfel:</a:t>
            </a:r>
            <a:endParaRPr sz="1300">
              <a:solidFill>
                <a:srgbClr val="666666"/>
              </a:solidFill>
            </a:endParaRPr>
          </a:p>
        </p:txBody>
      </p:sp>
      <p:sp>
        <p:nvSpPr>
          <p:cNvPr id="278" name="Google Shape;278;p32"/>
          <p:cNvSpPr txBox="1"/>
          <p:nvPr/>
        </p:nvSpPr>
        <p:spPr>
          <a:xfrm>
            <a:off x="317150" y="1309750"/>
            <a:ext cx="4947300" cy="116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800000"/>
                </a:solidFill>
                <a:highlight>
                  <a:srgbClr val="FFFFFF"/>
                </a:highlight>
                <a:latin typeface="Courier New"/>
                <a:ea typeface="Courier New"/>
                <a:cs typeface="Courier New"/>
                <a:sym typeface="Courier New"/>
              </a:rPr>
              <a:t>&lt;link</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rel</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"stylesheet"</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href</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"/static/css/stil.css"</a:t>
            </a:r>
            <a:r>
              <a:rPr lang="en" sz="950">
                <a:solidFill>
                  <a:srgbClr val="800000"/>
                </a:solidFill>
                <a:highlight>
                  <a:srgbClr val="FFFFFF"/>
                </a:highlight>
                <a:latin typeface="Courier New"/>
                <a:ea typeface="Courier New"/>
                <a:cs typeface="Courier New"/>
                <a:sym typeface="Courier New"/>
              </a:rPr>
              <a:t>&gt;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800000"/>
                </a:solidFill>
                <a:highlight>
                  <a:srgbClr val="FFFFFF"/>
                </a:highlight>
                <a:latin typeface="Courier New"/>
                <a:ea typeface="Courier New"/>
                <a:cs typeface="Courier New"/>
                <a:sym typeface="Courier New"/>
              </a:rPr>
              <a:t>&lt;img</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src</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"/static/imagini/imagine.png"</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alt</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"Logo"</a:t>
            </a:r>
            <a:r>
              <a:rPr lang="en" sz="950">
                <a:solidFill>
                  <a:srgbClr val="800000"/>
                </a:solidFill>
                <a:highlight>
                  <a:srgbClr val="FFFFFF"/>
                </a:highlight>
                <a:latin typeface="Courier New"/>
                <a:ea typeface="Courier New"/>
                <a:cs typeface="Courier New"/>
                <a:sym typeface="Courier New"/>
              </a:rPr>
              <a:t>&gt;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800000"/>
                </a:solidFill>
                <a:highlight>
                  <a:srgbClr val="FFFFFF"/>
                </a:highlight>
                <a:latin typeface="Courier New"/>
                <a:ea typeface="Courier New"/>
                <a:cs typeface="Courier New"/>
                <a:sym typeface="Courier New"/>
              </a:rPr>
              <a:t>&lt;script</a:t>
            </a:r>
            <a:r>
              <a:rPr lang="en" sz="950">
                <a:solidFill>
                  <a:schemeClr val="dk1"/>
                </a:solidFill>
                <a:highlight>
                  <a:srgbClr val="FFFFFF"/>
                </a:highlight>
                <a:latin typeface="Courier New"/>
                <a:ea typeface="Courier New"/>
                <a:cs typeface="Courier New"/>
                <a:sym typeface="Courier New"/>
              </a:rPr>
              <a:t> </a:t>
            </a:r>
            <a:r>
              <a:rPr lang="en" sz="950">
                <a:solidFill>
                  <a:srgbClr val="FF0000"/>
                </a:solidFill>
                <a:highlight>
                  <a:srgbClr val="FFFFFF"/>
                </a:highlight>
                <a:latin typeface="Courier New"/>
                <a:ea typeface="Courier New"/>
                <a:cs typeface="Courier New"/>
                <a:sym typeface="Courier New"/>
              </a:rPr>
              <a:t>src</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"/static/js/script.js"</a:t>
            </a:r>
            <a:r>
              <a:rPr lang="en" sz="950">
                <a:solidFill>
                  <a:srgbClr val="800000"/>
                </a:solidFill>
                <a:highlight>
                  <a:srgbClr val="FFFFFF"/>
                </a:highlight>
                <a:latin typeface="Courier New"/>
                <a:ea typeface="Courier New"/>
                <a:cs typeface="Courier New"/>
                <a:sym typeface="Courier New"/>
              </a:rPr>
              <a:t>&gt;&lt;/script&gt;</a:t>
            </a:r>
            <a:endParaRPr sz="1800">
              <a:solidFill>
                <a:schemeClr val="dk2"/>
              </a:solidFill>
            </a:endParaRPr>
          </a:p>
        </p:txBody>
      </p:sp>
      <p:sp>
        <p:nvSpPr>
          <p:cNvPr id="279" name="Google Shape;279;p32"/>
          <p:cNvSpPr txBox="1"/>
          <p:nvPr/>
        </p:nvSpPr>
        <p:spPr>
          <a:xfrm>
            <a:off x="364525" y="2682375"/>
            <a:ext cx="8431800" cy="19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Observație</a:t>
            </a:r>
            <a:r>
              <a:rPr lang="en" sz="1300">
                <a:solidFill>
                  <a:schemeClr val="dk2"/>
                </a:solidFill>
              </a:rPr>
              <a:t>: dacă primiți eroarea: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Invalid block tag on line [...] : 'static', expected 'endblock'. Did you forget to register or load this tag?</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unde [...] e un număr de linie</a:t>
            </a:r>
            <a:endParaRPr sz="1300">
              <a:solidFill>
                <a:schemeClr val="dk2"/>
              </a:solidFill>
            </a:endParaRPr>
          </a:p>
          <a:p>
            <a:pPr indent="0" lvl="0" marL="0" rtl="0" algn="l">
              <a:spcBef>
                <a:spcPts val="0"/>
              </a:spcBef>
              <a:spcAft>
                <a:spcPts val="0"/>
              </a:spcAft>
              <a:buNone/>
            </a:pPr>
            <a:r>
              <a:rPr lang="en" sz="1300">
                <a:solidFill>
                  <a:schemeClr val="dk2"/>
                </a:solidFill>
              </a:rPr>
              <a:t>înseamnă că ați uitat să adăugați {% load static %} la începutul template-ului</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Dacă fișierele statice nu sunt accesibile, verificați că sunt plasate într-un director specificat în STATICFILES_DIRS.</a:t>
            </a:r>
            <a:endParaRPr sz="13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3" name="Shape 283"/>
        <p:cNvGrpSpPr/>
        <p:nvPr/>
      </p:nvGrpSpPr>
      <p:grpSpPr>
        <a:xfrm>
          <a:off x="0" y="0"/>
          <a:ext cx="0" cy="0"/>
          <a:chOff x="0" y="0"/>
          <a:chExt cx="0" cy="0"/>
        </a:xfrm>
      </p:grpSpPr>
      <p:sp>
        <p:nvSpPr>
          <p:cNvPr id="284" name="Google Shape;284;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285" name="Google Shape;285;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88" name="Google Shape;288;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9" name="Google Shape;289;p33"/>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https://docs.djangoproject.com/en/5.1/topics/templates/</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https://docs.djangoproject.com/en/5.1/ref/templates/language/</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7"/>
              </a:rPr>
              <a:t>https://docs.djangoproject.com/en/5.1/ref/templates/language/#template-inheritance</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8"/>
              </a:rPr>
              <a:t>https://docs.djangoproject.com/en/5.1/intro/tutorial03/</a:t>
            </a:r>
            <a:endParaRPr sz="13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Valori multiple pentru un parametru</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Reamintim ce este un query string:</a:t>
            </a:r>
            <a:endParaRPr sz="1300">
              <a:solidFill>
                <a:srgbClr val="666666"/>
              </a:solidFill>
            </a:endParaRPr>
          </a:p>
          <a:p>
            <a:pPr indent="0" lvl="0" marL="0" rtl="0" algn="l">
              <a:spcBef>
                <a:spcPts val="0"/>
              </a:spcBef>
              <a:spcAft>
                <a:spcPts val="0"/>
              </a:spcAft>
              <a:buNone/>
            </a:pPr>
            <a:r>
              <a:rPr lang="en" sz="1300">
                <a:solidFill>
                  <a:srgbClr val="666666"/>
                </a:solidFill>
              </a:rPr>
              <a:t>/cale?param1=val1&amp;param2=val2&amp;param3=val3</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Știm dintr-o lecție anterioară că acești parametri devin chei într-un dicționar, având valorile asociate chiar cele din cale.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Ce se întâmplă în situația:</a:t>
            </a:r>
            <a:endParaRPr sz="1300">
              <a:solidFill>
                <a:srgbClr val="666666"/>
              </a:solidFill>
            </a:endParaRPr>
          </a:p>
          <a:p>
            <a:pPr indent="0" lvl="0" marL="0" rtl="0" algn="l">
              <a:spcBef>
                <a:spcPts val="0"/>
              </a:spcBef>
              <a:spcAft>
                <a:spcPts val="0"/>
              </a:spcAft>
              <a:buNone/>
            </a:pPr>
            <a:r>
              <a:rPr lang="en" sz="1300">
                <a:solidFill>
                  <a:srgbClr val="666666"/>
                </a:solidFill>
              </a:rPr>
              <a:t>/cale?param=val1&amp;</a:t>
            </a:r>
            <a:r>
              <a:rPr lang="en" sz="1300">
                <a:solidFill>
                  <a:srgbClr val="666666"/>
                </a:solidFill>
              </a:rPr>
              <a:t>param=val2&amp;param=val3&amp;param=val4</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avem același nume de parametru, dar mai multe valori</a:t>
            </a:r>
            <a:endParaRPr sz="1300">
              <a:solidFill>
                <a:srgbClr val="666666"/>
              </a:solidFill>
            </a:endParaRPr>
          </a:p>
          <a:p>
            <a:pPr indent="0" lvl="0" marL="0" rtl="0" algn="l">
              <a:spcBef>
                <a:spcPts val="0"/>
              </a:spcBef>
              <a:spcAft>
                <a:spcPts val="0"/>
              </a:spcAft>
              <a:buNone/>
            </a:pPr>
            <a:r>
              <a:rPr b="1" lang="en" sz="1300">
                <a:solidFill>
                  <a:srgbClr val="666666"/>
                </a:solidFill>
              </a:rPr>
              <a:t>Raspuns:</a:t>
            </a:r>
            <a:r>
              <a:rPr lang="en" sz="1300">
                <a:solidFill>
                  <a:srgbClr val="666666"/>
                </a:solidFill>
              </a:rPr>
              <a:t> presupunând că în funcția de vizualizare obiectul cerere se numește </a:t>
            </a:r>
            <a:r>
              <a:rPr i="1" lang="en" sz="1300">
                <a:solidFill>
                  <a:srgbClr val="666666"/>
                </a:solidFill>
              </a:rPr>
              <a:t>request</a:t>
            </a:r>
            <a:r>
              <a:rPr lang="en" sz="1300">
                <a:solidFill>
                  <a:srgbClr val="666666"/>
                </a:solidFill>
              </a:rPr>
              <a:t>, în loc de request.GET.get("param") vom folosi request.GET.getlist("param")</a:t>
            </a:r>
            <a:endParaRPr sz="1300">
              <a:solidFill>
                <a:srgbClr val="666666"/>
              </a:solidFill>
            </a:endParaRPr>
          </a:p>
          <a:p>
            <a:pPr indent="0" lvl="0" marL="0" rtl="0" algn="l">
              <a:spcBef>
                <a:spcPts val="0"/>
              </a:spcBef>
              <a:spcAft>
                <a:spcPts val="0"/>
              </a:spcAft>
              <a:buNone/>
            </a:pPr>
            <a:r>
              <a:rPr lang="en" sz="1300">
                <a:solidFill>
                  <a:srgbClr val="666666"/>
                </a:solidFill>
              </a:rPr>
              <a:t>acesta va returna o listă cu valorile din query string</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Pot exista parametri combinați (</a:t>
            </a:r>
            <a:r>
              <a:rPr lang="en" sz="1300">
                <a:solidFill>
                  <a:srgbClr val="666666"/>
                </a:solidFill>
              </a:rPr>
              <a:t>parametri</a:t>
            </a:r>
            <a:r>
              <a:rPr lang="en" sz="1300">
                <a:solidFill>
                  <a:srgbClr val="666666"/>
                </a:solidFill>
              </a:rPr>
              <a:t> care apar o singură dată împreună cu parametri cu mai multe valori, sau mai mulți parametri cu mai multe valori). De exemplu, cererea de mai jos este validă:</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/cale?a=10&amp;b=20&amp;a=15&amp;c=30&amp;c=40&amp;c=50</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Valori multiple pentru un parametru - Exemplu</a:t>
            </a:r>
            <a:endParaRPr/>
          </a:p>
        </p:txBody>
      </p:sp>
      <p:sp>
        <p:nvSpPr>
          <p:cNvPr id="81" name="Google Shape;81;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 name="Google Shape;84;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 name="Google Shape;85;p16"/>
          <p:cNvSpPr txBox="1"/>
          <p:nvPr/>
        </p:nvSpPr>
        <p:spPr>
          <a:xfrm>
            <a:off x="340700" y="1256125"/>
            <a:ext cx="6954600" cy="101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cum_il_cheama(</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lista_nume= </a:t>
            </a:r>
            <a:r>
              <a:rPr lang="en" sz="1050">
                <a:solidFill>
                  <a:srgbClr val="808080"/>
                </a:solidFill>
                <a:highlight>
                  <a:schemeClr val="accent6"/>
                </a:highlight>
                <a:latin typeface="Courier New"/>
                <a:ea typeface="Courier New"/>
                <a:cs typeface="Courier New"/>
                <a:sym typeface="Courier New"/>
              </a:rPr>
              <a:t>request</a:t>
            </a:r>
            <a:r>
              <a:rPr lang="en" sz="1050">
                <a:solidFill>
                  <a:schemeClr val="dk1"/>
                </a:solidFill>
                <a:highlight>
                  <a:schemeClr val="accent6"/>
                </a:highlight>
                <a:latin typeface="Courier New"/>
                <a:ea typeface="Courier New"/>
                <a:cs typeface="Courier New"/>
                <a:sym typeface="Courier New"/>
              </a:rPr>
              <a:t>.GET.getlist(</a:t>
            </a:r>
            <a:r>
              <a:rPr lang="en" sz="1050">
                <a:solidFill>
                  <a:srgbClr val="A31515"/>
                </a:solidFill>
                <a:highlight>
                  <a:schemeClr val="accent6"/>
                </a:highlight>
                <a:latin typeface="Courier New"/>
                <a:ea typeface="Courier New"/>
                <a:cs typeface="Courier New"/>
                <a:sym typeface="Courier New"/>
              </a:rPr>
              <a:t>'nume'</a:t>
            </a:r>
            <a:r>
              <a:rPr lang="en" sz="1050">
                <a:solidFill>
                  <a:schemeClr val="dk1"/>
                </a:solidFill>
                <a:highlight>
                  <a:schemeClr val="accent6"/>
                </a:highlight>
                <a:latin typeface="Courier New"/>
                <a:ea typeface="Courier New"/>
                <a:cs typeface="Courier New"/>
                <a:sym typeface="Courier New"/>
              </a:rPr>
              <a:t>)</a:t>
            </a:r>
            <a:endParaRPr sz="1050">
              <a:solidFill>
                <a:schemeClr val="dk1"/>
              </a:solidFill>
              <a:highlight>
                <a:schemeClr val="accent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lista_nume= (</a:t>
            </a:r>
            <a:r>
              <a:rPr lang="en" sz="1050">
                <a:solidFill>
                  <a:srgbClr val="A31515"/>
                </a:solidFill>
                <a:highlight>
                  <a:srgbClr val="FFFFFF"/>
                </a:highlight>
                <a:latin typeface="Courier New"/>
                <a:ea typeface="Courier New"/>
                <a:cs typeface="Courier New"/>
                <a:sym typeface="Courier New"/>
              </a:rPr>
              <a:t>"si "</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si "</a:t>
            </a:r>
            <a:r>
              <a:rPr lang="en" sz="1050">
                <a:solidFill>
                  <a:schemeClr val="dk1"/>
                </a:solidFill>
                <a:highlight>
                  <a:srgbClr val="FFFFFF"/>
                </a:highlight>
                <a:latin typeface="Courier New"/>
                <a:ea typeface="Courier New"/>
                <a:cs typeface="Courier New"/>
                <a:sym typeface="Courier New"/>
              </a:rPr>
              <a:t>.join(lista_nume))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lista_nume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"anonim"</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HttpResponse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"Pe coleg îl cheama </a:t>
            </a:r>
            <a:r>
              <a:rPr lang="en" sz="1050">
                <a:solidFill>
                  <a:schemeClr val="dk1"/>
                </a:solidFill>
                <a:highlight>
                  <a:srgbClr val="FFFFFF"/>
                </a:highlight>
                <a:latin typeface="Courier New"/>
                <a:ea typeface="Courier New"/>
                <a:cs typeface="Courier New"/>
                <a:sym typeface="Courier New"/>
              </a:rPr>
              <a:t>{lista_nume}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86" name="Google Shape;86;p16"/>
          <p:cNvSpPr txBox="1"/>
          <p:nvPr/>
        </p:nvSpPr>
        <p:spPr>
          <a:xfrm>
            <a:off x="340700" y="901175"/>
            <a:ext cx="10215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views.py</a:t>
            </a:r>
            <a:endParaRPr>
              <a:solidFill>
                <a:schemeClr val="dk2"/>
              </a:solidFill>
            </a:endParaRPr>
          </a:p>
        </p:txBody>
      </p:sp>
      <p:sp>
        <p:nvSpPr>
          <p:cNvPr id="87" name="Google Shape;87;p16"/>
          <p:cNvSpPr txBox="1"/>
          <p:nvPr/>
        </p:nvSpPr>
        <p:spPr>
          <a:xfrm>
            <a:off x="311700" y="2590475"/>
            <a:ext cx="8193300" cy="12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django.urls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path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views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urlpatterns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"cum_il_cheama_pe_coleg/"</a:t>
            </a:r>
            <a:r>
              <a:rPr lang="en" sz="1050">
                <a:solidFill>
                  <a:schemeClr val="dk1"/>
                </a:solidFill>
                <a:highlight>
                  <a:srgbClr val="FFFFFF"/>
                </a:highlight>
                <a:latin typeface="Courier New"/>
                <a:ea typeface="Courier New"/>
                <a:cs typeface="Courier New"/>
                <a:sym typeface="Courier New"/>
              </a:rPr>
              <a:t>, views.cum_il_cheama,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"cum_il_cheama"</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88" name="Google Shape;88;p16"/>
          <p:cNvSpPr txBox="1"/>
          <p:nvPr/>
        </p:nvSpPr>
        <p:spPr>
          <a:xfrm>
            <a:off x="311700" y="2236275"/>
            <a:ext cx="41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urls.py (din aplicatie)</a:t>
            </a:r>
            <a:endParaRPr>
              <a:solidFill>
                <a:schemeClr val="dk2"/>
              </a:solidFill>
            </a:endParaRPr>
          </a:p>
        </p:txBody>
      </p:sp>
      <p:sp>
        <p:nvSpPr>
          <p:cNvPr id="89" name="Google Shape;89;p16"/>
          <p:cNvSpPr txBox="1"/>
          <p:nvPr/>
        </p:nvSpPr>
        <p:spPr>
          <a:xfrm>
            <a:off x="230225" y="3853475"/>
            <a:ext cx="81933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2"/>
                </a:solidFill>
                <a:latin typeface="Courier New"/>
                <a:ea typeface="Courier New"/>
                <a:cs typeface="Courier New"/>
                <a:sym typeface="Courier New"/>
              </a:rPr>
              <a:t>http://localhost:8000/aplicatie_exemplu/cum_il_cheama_pe_coleg/?nume=ionel&amp;nume=gigel&amp;nume=costel</a:t>
            </a:r>
            <a:endParaRPr sz="1050">
              <a:solidFill>
                <a:schemeClr val="dk2"/>
              </a:solidFill>
              <a:latin typeface="Courier New"/>
              <a:ea typeface="Courier New"/>
              <a:cs typeface="Courier New"/>
              <a:sym typeface="Courier New"/>
            </a:endParaRPr>
          </a:p>
        </p:txBody>
      </p:sp>
      <p:sp>
        <p:nvSpPr>
          <p:cNvPr id="90" name="Google Shape;90;p16"/>
          <p:cNvSpPr txBox="1"/>
          <p:nvPr/>
        </p:nvSpPr>
        <p:spPr>
          <a:xfrm>
            <a:off x="230225" y="4235550"/>
            <a:ext cx="67953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Va afișa: </a:t>
            </a:r>
            <a:r>
              <a:rPr lang="en">
                <a:solidFill>
                  <a:schemeClr val="dk2"/>
                </a:solidFill>
                <a:latin typeface="Courier New"/>
                <a:ea typeface="Courier New"/>
                <a:cs typeface="Courier New"/>
                <a:sym typeface="Courier New"/>
              </a:rPr>
              <a:t>Pe coleg îl cheama si ionel si gigel si costel</a:t>
            </a:r>
            <a:endParaRPr>
              <a:solidFill>
                <a:schemeClr val="dk2"/>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Caractere speciale în query string</a:t>
            </a:r>
            <a:endParaRPr/>
          </a:p>
        </p:txBody>
      </p:sp>
      <p:sp>
        <p:nvSpPr>
          <p:cNvPr id="96" name="Google Shape;96;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9" name="Google Shape;99;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0" name="Google Shape;100;p17"/>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Caracterele cu rol special în query string trebuie să fie codificate în format URL (URL encoded).</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 - delimitează începutul unui query string</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 - e urmat de identificatorul pentru un element din document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 separă un nume de parametru de valoarea lui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&amp; separă două perechi de parametri cu eventuale valori asociate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 codifică un spațiu în cadrul unei valori de parametru</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Puteți realiza acest lucru fie din cadrul aplicației, fie, dacă aveți de completat niste date manual, folosind o unealtă precum: </a:t>
            </a:r>
            <a:r>
              <a:rPr lang="en" sz="1300" u="sng">
                <a:solidFill>
                  <a:schemeClr val="hlink"/>
                </a:solidFill>
                <a:hlinkClick r:id="rId5"/>
              </a:rPr>
              <a:t>https://www.urlencoder.org/</a:t>
            </a:r>
            <a:endParaRPr sz="13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Expresii regulate în Python (1)</a:t>
            </a:r>
            <a:endParaRPr/>
          </a:p>
        </p:txBody>
      </p:sp>
      <p:sp>
        <p:nvSpPr>
          <p:cNvPr id="106" name="Google Shape;106;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9" name="Google Shape;109;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0" name="Google Shape;110;p18"/>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sunt folosite pentru a verifica dacă un șir de caractere se potrivește cu un anumit șablon</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Expresii regulate de bază:</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457200" rtl="0" algn="l">
              <a:spcBef>
                <a:spcPts val="0"/>
              </a:spcBef>
              <a:spcAft>
                <a:spcPts val="0"/>
              </a:spcAft>
              <a:buNone/>
            </a:pPr>
            <a:r>
              <a:t/>
            </a:r>
            <a:endParaRPr sz="1300">
              <a:solidFill>
                <a:srgbClr val="666666"/>
              </a:solidFill>
            </a:endParaRPr>
          </a:p>
        </p:txBody>
      </p:sp>
      <p:graphicFrame>
        <p:nvGraphicFramePr>
          <p:cNvPr id="111" name="Google Shape;111;p18"/>
          <p:cNvGraphicFramePr/>
          <p:nvPr/>
        </p:nvGraphicFramePr>
        <p:xfrm>
          <a:off x="311700" y="1478150"/>
          <a:ext cx="3000000" cy="3000000"/>
        </p:xfrm>
        <a:graphic>
          <a:graphicData uri="http://schemas.openxmlformats.org/drawingml/2006/table">
            <a:tbl>
              <a:tblPr>
                <a:noFill/>
                <a:tableStyleId>{3A0B0598-2A35-4FDE-972A-76247028270A}</a:tableStyleId>
              </a:tblPr>
              <a:tblGrid>
                <a:gridCol w="1652325"/>
                <a:gridCol w="6868275"/>
              </a:tblGrid>
              <a:tr h="254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Orice caracter (cu excepția liniei noi)</a:t>
                      </a:r>
                      <a:endParaRPr sz="1300"/>
                    </a:p>
                  </a:txBody>
                  <a:tcPr marT="45700" marB="0" marR="91425" marL="91425"/>
                </a:tc>
              </a:tr>
              <a:tr h="238150">
                <a:tc>
                  <a:txBody>
                    <a:bodyPr/>
                    <a:lstStyle/>
                    <a:p>
                      <a:pPr indent="0" lvl="0" marL="0" rtl="0" algn="l">
                        <a:spcBef>
                          <a:spcPts val="0"/>
                        </a:spcBef>
                        <a:spcAft>
                          <a:spcPts val="0"/>
                        </a:spcAft>
                        <a:buNone/>
                      </a:pPr>
                      <a:r>
                        <a:rPr lang="en" sz="1200">
                          <a:solidFill>
                            <a:srgbClr val="666666"/>
                          </a:solidFill>
                        </a:rPr>
                        <a:t>?</a:t>
                      </a:r>
                      <a:endParaRPr sz="1200">
                        <a:solidFill>
                          <a:srgbClr val="666666"/>
                        </a:solidFill>
                      </a:endParaRPr>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Zero </a:t>
                      </a:r>
                      <a:r>
                        <a:rPr lang="en" sz="1200">
                          <a:solidFill>
                            <a:srgbClr val="666666"/>
                          </a:solidFill>
                        </a:rPr>
                        <a:t>sau o singură apariție a unui caracter sau grup</a:t>
                      </a:r>
                      <a:endParaRPr sz="1200">
                        <a:solidFill>
                          <a:srgbClr val="666666"/>
                        </a:solidFill>
                      </a:endParaRPr>
                    </a:p>
                  </a:txBody>
                  <a:tcPr marT="45700" marB="0" marR="91425" marL="91425"/>
                </a:tc>
              </a:tr>
              <a:tr h="238150">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Una sau mai multe apariții ale unui caracter sau grup</a:t>
                      </a:r>
                      <a:endParaRPr sz="1300"/>
                    </a:p>
                  </a:txBody>
                  <a:tcPr marT="45700" marB="0" marR="91425" marL="91425"/>
                </a:tc>
              </a:tr>
              <a:tr h="2453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Zero sau mai multe apariții ale unui caracter sau grup</a:t>
                      </a:r>
                      <a:endParaRPr sz="1200">
                        <a:solidFill>
                          <a:srgbClr val="666666"/>
                        </a:solidFill>
                      </a:endParaRPr>
                    </a:p>
                  </a:txBody>
                  <a:tcPr marT="45700" marB="0" marR="91425" marL="91425"/>
                </a:tc>
              </a:tr>
              <a:tr h="254850">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Începutul șirului</a:t>
                      </a:r>
                      <a:endParaRPr sz="1300"/>
                    </a:p>
                  </a:txBody>
                  <a:tcPr marT="45700" marB="0" marR="91425" marL="91425"/>
                </a:tc>
              </a:tr>
              <a:tr h="23817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Sfârșitul șirului</a:t>
                      </a:r>
                      <a:endParaRPr sz="1300"/>
                    </a:p>
                  </a:txBody>
                  <a:tcPr marT="45700" marB="0" marR="91425" marL="91425"/>
                </a:tc>
              </a:tr>
              <a:tr h="229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 </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(simbolul "pipe") - "sau" logic între expresii</a:t>
                      </a:r>
                      <a:endParaRPr sz="1300"/>
                    </a:p>
                  </a:txBody>
                  <a:tcPr marT="45700" marB="0" marR="91425" marL="91425"/>
                </a:tc>
              </a:tr>
              <a:tr h="254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 }</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Specifică numărul de apariții pentru caracterul sau grupul precedent. Se poate specifica un număr fix, de exemplu: </a:t>
                      </a:r>
                      <a:r>
                        <a:rPr lang="en" sz="1200">
                          <a:solidFill>
                            <a:srgbClr val="666666"/>
                          </a:solidFill>
                          <a:latin typeface="Courier New"/>
                          <a:ea typeface="Courier New"/>
                          <a:cs typeface="Courier New"/>
                          <a:sym typeface="Courier New"/>
                        </a:rPr>
                        <a:t>a{3}</a:t>
                      </a:r>
                      <a:r>
                        <a:rPr lang="en" sz="1200">
                          <a:solidFill>
                            <a:srgbClr val="666666"/>
                          </a:solidFill>
                        </a:rPr>
                        <a:t> înseamnă a repetat de exact 3 ori. Se poate specifica un număr minim de apariții: </a:t>
                      </a:r>
                      <a:r>
                        <a:rPr lang="en" sz="1200">
                          <a:solidFill>
                            <a:srgbClr val="666666"/>
                          </a:solidFill>
                          <a:latin typeface="Courier New"/>
                          <a:ea typeface="Courier New"/>
                          <a:cs typeface="Courier New"/>
                          <a:sym typeface="Courier New"/>
                        </a:rPr>
                        <a:t>a{2,}</a:t>
                      </a:r>
                      <a:r>
                        <a:rPr lang="en" sz="1200">
                          <a:solidFill>
                            <a:srgbClr val="666666"/>
                          </a:solidFill>
                        </a:rPr>
                        <a:t> cel puțin două repetări. Se pot specifica limita minimă și maximă: </a:t>
                      </a:r>
                      <a:r>
                        <a:rPr lang="en" sz="1200">
                          <a:solidFill>
                            <a:srgbClr val="666666"/>
                          </a:solidFill>
                          <a:latin typeface="Courier New"/>
                          <a:ea typeface="Courier New"/>
                          <a:cs typeface="Courier New"/>
                          <a:sym typeface="Courier New"/>
                        </a:rPr>
                        <a:t>a{3,5}</a:t>
                      </a:r>
                      <a:r>
                        <a:rPr lang="en" sz="1200">
                          <a:solidFill>
                            <a:srgbClr val="666666"/>
                          </a:solidFill>
                        </a:rPr>
                        <a:t> între 3 și 5 apariții.</a:t>
                      </a:r>
                      <a:endParaRPr sz="1300"/>
                    </a:p>
                  </a:txBody>
                  <a:tcPr marT="45700" marB="0" marR="91425" marL="91425"/>
                </a:tc>
              </a:tr>
              <a:tr h="254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[abc], [a-z]</a:t>
                      </a:r>
                      <a:endParaRPr sz="1200">
                        <a:solidFill>
                          <a:srgbClr val="666666"/>
                        </a:solidFill>
                      </a:endParaRPr>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Mulțimi de caractere. </a:t>
                      </a:r>
                      <a:r>
                        <a:rPr lang="en" sz="1200">
                          <a:solidFill>
                            <a:srgbClr val="666666"/>
                          </a:solidFill>
                        </a:rPr>
                        <a:t>Oricare dintre caracterele "a", "b", "c", respectiv orice literă mică</a:t>
                      </a:r>
                      <a:endParaRPr sz="1200">
                        <a:solidFill>
                          <a:srgbClr val="666666"/>
                        </a:solidFill>
                      </a:endParaRPr>
                    </a:p>
                  </a:txBody>
                  <a:tcPr marT="45700" marB="0" marR="91425" marL="91425"/>
                </a:tc>
              </a:tr>
              <a:tr h="279850">
                <a:tc>
                  <a:txBody>
                    <a:bodyPr/>
                    <a:lstStyle/>
                    <a:p>
                      <a:pPr indent="0" lvl="0" marL="0" rtl="0" algn="l">
                        <a:spcBef>
                          <a:spcPts val="0"/>
                        </a:spcBef>
                        <a:spcAft>
                          <a:spcPts val="0"/>
                        </a:spcAft>
                        <a:buNone/>
                      </a:pPr>
                      <a:r>
                        <a:rPr lang="en" sz="1200">
                          <a:solidFill>
                            <a:srgbClr val="666666"/>
                          </a:solidFill>
                        </a:rPr>
                        <a:t>[^abc]</a:t>
                      </a:r>
                      <a:endParaRPr sz="1200">
                        <a:solidFill>
                          <a:srgbClr val="666666"/>
                        </a:solidFill>
                      </a:endParaRPr>
                    </a:p>
                  </a:txBody>
                  <a:tcPr marT="45700" marB="0" marR="91425" marL="91425"/>
                </a:tc>
                <a:tc>
                  <a:txBody>
                    <a:bodyPr/>
                    <a:lstStyle/>
                    <a:p>
                      <a:pPr indent="0" lvl="0" marL="0" rtl="0" algn="l">
                        <a:spcBef>
                          <a:spcPts val="0"/>
                        </a:spcBef>
                        <a:spcAft>
                          <a:spcPts val="0"/>
                        </a:spcAft>
                        <a:buNone/>
                      </a:pPr>
                      <a:r>
                        <a:rPr lang="en" sz="1200">
                          <a:solidFill>
                            <a:srgbClr val="666666"/>
                          </a:solidFill>
                        </a:rPr>
                        <a:t>Orice caracter care nu este în mulțime</a:t>
                      </a:r>
                      <a:endParaRPr sz="1200">
                        <a:solidFill>
                          <a:srgbClr val="666666"/>
                        </a:solidFill>
                      </a:endParaRPr>
                    </a:p>
                  </a:txBody>
                  <a:tcPr marT="45700" marB="0" marR="91425" marL="91425"/>
                </a:tc>
              </a:tr>
              <a:tr h="268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(abc)</a:t>
                      </a:r>
                      <a:endParaRPr sz="1200">
                        <a:solidFill>
                          <a:srgbClr val="666666"/>
                        </a:solidFill>
                      </a:endParaRPr>
                    </a:p>
                  </a:txBody>
                  <a:tcPr marT="45700" marB="0" marR="91425" marL="91425"/>
                </a:tc>
                <a:tc>
                  <a:txBody>
                    <a:bodyPr/>
                    <a:lstStyle/>
                    <a:p>
                      <a:pPr indent="0" lvl="0" marL="0" rtl="0" algn="l">
                        <a:spcBef>
                          <a:spcPts val="0"/>
                        </a:spcBef>
                        <a:spcAft>
                          <a:spcPts val="0"/>
                        </a:spcAft>
                        <a:buNone/>
                      </a:pPr>
                      <a:r>
                        <a:rPr lang="en" sz="1200">
                          <a:solidFill>
                            <a:srgbClr val="666666"/>
                          </a:solidFill>
                        </a:rPr>
                        <a:t>Parantezele grupează</a:t>
                      </a:r>
                      <a:endParaRPr sz="1200">
                        <a:solidFill>
                          <a:srgbClr val="666666"/>
                        </a:solidFill>
                      </a:endParaRPr>
                    </a:p>
                  </a:txBody>
                  <a:tcPr marT="45700" marB="0"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Expresii regulate în Python (2)</a:t>
            </a:r>
            <a:endParaRPr/>
          </a:p>
        </p:txBody>
      </p:sp>
      <p:sp>
        <p:nvSpPr>
          <p:cNvPr id="117" name="Google Shape;117;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0" name="Google Shape;120;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graphicFrame>
        <p:nvGraphicFramePr>
          <p:cNvPr id="121" name="Google Shape;121;p19"/>
          <p:cNvGraphicFramePr/>
          <p:nvPr/>
        </p:nvGraphicFramePr>
        <p:xfrm>
          <a:off x="311700" y="1159900"/>
          <a:ext cx="3000000" cy="3000000"/>
        </p:xfrm>
        <a:graphic>
          <a:graphicData uri="http://schemas.openxmlformats.org/drawingml/2006/table">
            <a:tbl>
              <a:tblPr>
                <a:noFill/>
                <a:tableStyleId>{3A0B0598-2A35-4FDE-972A-76247028270A}</a:tableStyleId>
              </a:tblPr>
              <a:tblGrid>
                <a:gridCol w="1652325"/>
                <a:gridCol w="6868275"/>
              </a:tblGrid>
              <a:tr h="254825">
                <a:tc>
                  <a:txBody>
                    <a:bodyPr/>
                    <a:lstStyle/>
                    <a:p>
                      <a:pPr indent="0" lvl="0" marL="0" rtl="0" algn="l">
                        <a:spcBef>
                          <a:spcPts val="0"/>
                        </a:spcBef>
                        <a:spcAft>
                          <a:spcPts val="0"/>
                        </a:spcAft>
                        <a:buNone/>
                      </a:pPr>
                      <a:r>
                        <a:rPr lang="en" sz="1300">
                          <a:solidFill>
                            <a:srgbClr val="666666"/>
                          </a:solidFill>
                        </a:rPr>
                        <a:t>\</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Este utilizat pentru caractere </a:t>
                      </a:r>
                      <a:r>
                        <a:rPr i="1" lang="en" sz="1300">
                          <a:solidFill>
                            <a:srgbClr val="666666"/>
                          </a:solidFill>
                        </a:rPr>
                        <a:t>escape</a:t>
                      </a:r>
                      <a:r>
                        <a:rPr lang="en" sz="1300">
                          <a:solidFill>
                            <a:srgbClr val="666666"/>
                          </a:solidFill>
                        </a:rPr>
                        <a:t> (de exemplu </a:t>
                      </a:r>
                      <a:r>
                        <a:rPr b="1" lang="en" sz="1300">
                          <a:solidFill>
                            <a:srgbClr val="666666"/>
                          </a:solidFill>
                        </a:rPr>
                        <a:t>\.</a:t>
                      </a:r>
                      <a:r>
                        <a:rPr lang="en" sz="1300">
                          <a:solidFill>
                            <a:srgbClr val="666666"/>
                          </a:solidFill>
                        </a:rPr>
                        <a:t> e caracterul "punct", </a:t>
                      </a:r>
                      <a:r>
                        <a:rPr b="1" lang="en" sz="1300">
                          <a:solidFill>
                            <a:srgbClr val="666666"/>
                          </a:solidFill>
                        </a:rPr>
                        <a:t>\\</a:t>
                      </a:r>
                      <a:r>
                        <a:rPr lang="en" sz="1300">
                          <a:solidFill>
                            <a:srgbClr val="666666"/>
                          </a:solidFill>
                        </a:rPr>
                        <a:t> e chiar "backslash"), și pentru secvențe speciale precum cele de mai jos.</a:t>
                      </a:r>
                      <a:endParaRPr/>
                    </a:p>
                  </a:txBody>
                  <a:tcPr marT="45700" marB="0" marR="91425" marL="91425"/>
                </a:tc>
              </a:tr>
              <a:tr h="238150">
                <a:tc>
                  <a:txBody>
                    <a:bodyPr/>
                    <a:lstStyle/>
                    <a:p>
                      <a:pPr indent="0" lvl="0" marL="0" rtl="0" algn="l">
                        <a:spcBef>
                          <a:spcPts val="0"/>
                        </a:spcBef>
                        <a:spcAft>
                          <a:spcPts val="0"/>
                        </a:spcAft>
                        <a:buNone/>
                      </a:pPr>
                      <a:r>
                        <a:rPr lang="en" sz="1300">
                          <a:solidFill>
                            <a:srgbClr val="666666"/>
                          </a:solidFill>
                        </a:rPr>
                        <a:t>\d</a:t>
                      </a:r>
                      <a:endParaRPr sz="1300">
                        <a:solidFill>
                          <a:srgbClr val="666666"/>
                        </a:solidFill>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cifră (echivalent cu [0-9]).</a:t>
                      </a:r>
                      <a:endParaRPr sz="1300">
                        <a:solidFill>
                          <a:srgbClr val="666666"/>
                        </a:solidFill>
                      </a:endParaRPr>
                    </a:p>
                  </a:txBody>
                  <a:tcPr marT="45700" marB="0" marR="91425" marL="91425"/>
                </a:tc>
              </a:tr>
              <a:tr h="238150">
                <a:tc>
                  <a:txBody>
                    <a:bodyPr/>
                    <a:lstStyle/>
                    <a:p>
                      <a:pPr indent="0" lvl="0" marL="0" rtl="0" algn="l">
                        <a:spcBef>
                          <a:spcPts val="0"/>
                        </a:spcBef>
                        <a:spcAft>
                          <a:spcPts val="0"/>
                        </a:spcAft>
                        <a:buNone/>
                      </a:pPr>
                      <a:r>
                        <a:rPr lang="en" sz="1300">
                          <a:solidFill>
                            <a:srgbClr val="666666"/>
                          </a:solidFill>
                        </a:rPr>
                        <a:t>\D</a:t>
                      </a:r>
                      <a:endParaRPr sz="1300">
                        <a:solidFill>
                          <a:srgbClr val="666666"/>
                        </a:solidFill>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caracter care nu este cifră (echivalent cu [^0-9])</a:t>
                      </a:r>
                      <a:endParaRPr/>
                    </a:p>
                  </a:txBody>
                  <a:tcPr marT="45700" marB="0" marR="91425" marL="91425"/>
                </a:tc>
              </a:tr>
              <a:tr h="245325">
                <a:tc>
                  <a:txBody>
                    <a:bodyPr/>
                    <a:lstStyle/>
                    <a:p>
                      <a:pPr indent="0" lvl="0" marL="0" rtl="0" algn="l">
                        <a:spcBef>
                          <a:spcPts val="0"/>
                        </a:spcBef>
                        <a:spcAft>
                          <a:spcPts val="0"/>
                        </a:spcAft>
                        <a:buNone/>
                      </a:pPr>
                      <a:r>
                        <a:rPr lang="en" sz="1300">
                          <a:solidFill>
                            <a:srgbClr val="666666"/>
                          </a:solidFill>
                        </a:rPr>
                        <a:t>\w</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caracter alfanumeric (litere, cifre, underscore), echivalent cu [a-zA-Z0-9_]</a:t>
                      </a:r>
                      <a:endParaRPr sz="1300">
                        <a:solidFill>
                          <a:srgbClr val="666666"/>
                        </a:solidFill>
                      </a:endParaRPr>
                    </a:p>
                  </a:txBody>
                  <a:tcPr marT="45700" marB="0" marR="91425" marL="91425"/>
                </a:tc>
              </a:tr>
              <a:tr h="254850">
                <a:tc>
                  <a:txBody>
                    <a:bodyPr/>
                    <a:lstStyle/>
                    <a:p>
                      <a:pPr indent="0" lvl="0" marL="0" rtl="0" algn="l">
                        <a:spcBef>
                          <a:spcPts val="0"/>
                        </a:spcBef>
                        <a:spcAft>
                          <a:spcPts val="0"/>
                        </a:spcAft>
                        <a:buNone/>
                      </a:pPr>
                      <a:r>
                        <a:rPr lang="en" sz="1300">
                          <a:solidFill>
                            <a:srgbClr val="666666"/>
                          </a:solidFill>
                        </a:rPr>
                        <a:t>\W</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caracter care nu este alfanumeric (echivalent cu [^a-zA-Z0-9_])</a:t>
                      </a:r>
                      <a:endParaRPr/>
                    </a:p>
                  </a:txBody>
                  <a:tcPr marT="45700" marB="0" marR="91425" marL="91425"/>
                </a:tc>
              </a:tr>
              <a:tr h="238175">
                <a:tc>
                  <a:txBody>
                    <a:bodyPr/>
                    <a:lstStyle/>
                    <a:p>
                      <a:pPr indent="0" lvl="0" marL="0" rtl="0" algn="l">
                        <a:spcBef>
                          <a:spcPts val="0"/>
                        </a:spcBef>
                        <a:spcAft>
                          <a:spcPts val="0"/>
                        </a:spcAft>
                        <a:buNone/>
                      </a:pPr>
                      <a:r>
                        <a:rPr lang="en" sz="1300">
                          <a:solidFill>
                            <a:srgbClr val="666666"/>
                          </a:solidFill>
                        </a:rPr>
                        <a:t>\s</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spațiu alb (inclusiv spațiu, tab, newline)</a:t>
                      </a:r>
                      <a:endParaRPr/>
                    </a:p>
                  </a:txBody>
                  <a:tcPr marT="45700" marB="0" marR="91425" marL="91425"/>
                </a:tc>
              </a:tr>
              <a:tr h="229825">
                <a:tc>
                  <a:txBody>
                    <a:bodyPr/>
                    <a:lstStyle/>
                    <a:p>
                      <a:pPr indent="0" lvl="0" marL="0" rtl="0" algn="l">
                        <a:spcBef>
                          <a:spcPts val="0"/>
                        </a:spcBef>
                        <a:spcAft>
                          <a:spcPts val="0"/>
                        </a:spcAft>
                        <a:buNone/>
                      </a:pPr>
                      <a:r>
                        <a:rPr lang="en" sz="1300">
                          <a:solidFill>
                            <a:srgbClr val="666666"/>
                          </a:solidFill>
                        </a:rPr>
                        <a:t>\S</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caracter care nu este spațiu alb</a:t>
                      </a:r>
                      <a:endParaRPr/>
                    </a:p>
                  </a:txBody>
                  <a:tcPr marT="45700" marB="0" marR="91425" marL="91425"/>
                </a:tc>
              </a:tr>
            </a:tbl>
          </a:graphicData>
        </a:graphic>
      </p:graphicFrame>
      <p:sp>
        <p:nvSpPr>
          <p:cNvPr id="122" name="Google Shape;122;p19"/>
          <p:cNvSpPr txBox="1"/>
          <p:nvPr/>
        </p:nvSpPr>
        <p:spPr>
          <a:xfrm>
            <a:off x="311650" y="3456450"/>
            <a:ext cx="8520600" cy="10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Sintaxă expresie regulată: se scrie un string conținând expresia dorită, dar care este precedat de litera r. Exemplu: </a:t>
            </a:r>
            <a:r>
              <a:rPr lang="en" sz="1300">
                <a:solidFill>
                  <a:schemeClr val="dk2"/>
                </a:solidFill>
                <a:latin typeface="Courier New"/>
                <a:ea typeface="Courier New"/>
                <a:cs typeface="Courier New"/>
                <a:sym typeface="Courier New"/>
              </a:rPr>
              <a:t>r"[abc]+"</a:t>
            </a:r>
            <a:endParaRPr sz="1300">
              <a:solidFill>
                <a:schemeClr val="dk2"/>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Expresii regulate în Python (3)</a:t>
            </a:r>
            <a:endParaRPr/>
          </a:p>
        </p:txBody>
      </p:sp>
      <p:sp>
        <p:nvSpPr>
          <p:cNvPr id="128" name="Google Shape;128;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31" name="Google Shape;131;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32" name="Google Shape;132;p20"/>
          <p:cNvSpPr txBox="1"/>
          <p:nvPr/>
        </p:nvSpPr>
        <p:spPr>
          <a:xfrm>
            <a:off x="311650" y="961775"/>
            <a:ext cx="8520600" cy="358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Se folosește modulul </a:t>
            </a:r>
            <a:r>
              <a:rPr lang="en" sz="1300">
                <a:solidFill>
                  <a:schemeClr val="dk2"/>
                </a:solidFill>
                <a:latin typeface="Courier New"/>
                <a:ea typeface="Courier New"/>
                <a:cs typeface="Courier New"/>
                <a:sym typeface="Courier New"/>
              </a:rPr>
              <a:t>re</a:t>
            </a:r>
            <a:endParaRPr sz="1300">
              <a:solidFill>
                <a:schemeClr val="dk2"/>
              </a:solidFill>
            </a:endParaRPr>
          </a:p>
        </p:txBody>
      </p:sp>
      <p:sp>
        <p:nvSpPr>
          <p:cNvPr id="133" name="Google Shape;133;p20"/>
          <p:cNvSpPr txBox="1"/>
          <p:nvPr/>
        </p:nvSpPr>
        <p:spPr>
          <a:xfrm>
            <a:off x="317150" y="1759525"/>
            <a:ext cx="4384500" cy="241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text = </a:t>
            </a:r>
            <a:r>
              <a:rPr lang="en" sz="1050">
                <a:solidFill>
                  <a:srgbClr val="A31515"/>
                </a:solidFill>
                <a:highlight>
                  <a:srgbClr val="FFFFFF"/>
                </a:highlight>
                <a:latin typeface="Courier New"/>
                <a:ea typeface="Courier New"/>
                <a:cs typeface="Courier New"/>
                <a:sym typeface="Courier New"/>
              </a:rPr>
              <a:t>"xyzt 23abc 1014 abcd"</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rezultat = re.search(</a:t>
            </a:r>
            <a:r>
              <a:rPr lang="en" sz="1050">
                <a:solidFill>
                  <a:srgbClr val="0000FF"/>
                </a:solidFill>
                <a:highlight>
                  <a:srgbClr val="FFFF00"/>
                </a:highlight>
                <a:latin typeface="Courier New"/>
                <a:ea typeface="Courier New"/>
                <a:cs typeface="Courier New"/>
                <a:sym typeface="Courier New"/>
              </a:rPr>
              <a:t>r</a:t>
            </a:r>
            <a:r>
              <a:rPr lang="en" sz="1050">
                <a:solidFill>
                  <a:srgbClr val="811F3F"/>
                </a:solidFill>
                <a:highlight>
                  <a:srgbClr val="FFFF00"/>
                </a:highlight>
                <a:latin typeface="Courier New"/>
                <a:ea typeface="Courier New"/>
                <a:cs typeface="Courier New"/>
                <a:sym typeface="Courier New"/>
              </a:rPr>
              <a:t>'\d</a:t>
            </a:r>
            <a:r>
              <a:rPr lang="en" sz="1050">
                <a:solidFill>
                  <a:schemeClr val="dk1"/>
                </a:solidFill>
                <a:highlight>
                  <a:srgbClr val="FFFF00"/>
                </a:highlight>
                <a:latin typeface="Courier New"/>
                <a:ea typeface="Courier New"/>
                <a:cs typeface="Courier New"/>
                <a:sym typeface="Courier New"/>
              </a:rPr>
              <a:t>+</a:t>
            </a:r>
            <a:r>
              <a:rPr lang="en" sz="1050">
                <a:solidFill>
                  <a:srgbClr val="811F3F"/>
                </a:solidFill>
                <a:highlight>
                  <a:srgbClr val="FFFF00"/>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text)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rezultat: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"Primul număr găsit:"</a:t>
            </a:r>
            <a:r>
              <a:rPr lang="en" sz="1050">
                <a:solidFill>
                  <a:schemeClr val="dk1"/>
                </a:solidFill>
                <a:highlight>
                  <a:srgbClr val="FFFFFF"/>
                </a:highlight>
                <a:latin typeface="Courier New"/>
                <a:ea typeface="Courier New"/>
                <a:cs typeface="Courier New"/>
                <a:sym typeface="Courier New"/>
              </a:rPr>
              <a:t>, rezultat.group())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"Nu s-au găsit numere."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34" name="Google Shape;134;p20"/>
          <p:cNvSpPr txBox="1"/>
          <p:nvPr/>
        </p:nvSpPr>
        <p:spPr>
          <a:xfrm>
            <a:off x="4920700" y="1767875"/>
            <a:ext cx="3917100" cy="24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text = </a:t>
            </a:r>
            <a:r>
              <a:rPr lang="en" sz="1050">
                <a:solidFill>
                  <a:srgbClr val="A31515"/>
                </a:solidFill>
                <a:highlight>
                  <a:srgbClr val="FFFFFF"/>
                </a:highlight>
                <a:latin typeface="Courier New"/>
                <a:ea typeface="Courier New"/>
                <a:cs typeface="Courier New"/>
                <a:sym typeface="Courier New"/>
              </a:rPr>
              <a:t>"abbacdaaaxyzb123"</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rezultate = re.findall(</a:t>
            </a:r>
            <a:r>
              <a:rPr lang="en" sz="1050">
                <a:solidFill>
                  <a:srgbClr val="0000FF"/>
                </a:solidFill>
                <a:highlight>
                  <a:srgbClr val="FFFF00"/>
                </a:highlight>
                <a:latin typeface="Courier New"/>
                <a:ea typeface="Courier New"/>
                <a:cs typeface="Courier New"/>
                <a:sym typeface="Courier New"/>
              </a:rPr>
              <a:t>r</a:t>
            </a:r>
            <a:r>
              <a:rPr lang="en" sz="1050">
                <a:solidFill>
                  <a:srgbClr val="811F3F"/>
                </a:solidFill>
                <a:highlight>
                  <a:srgbClr val="FFFF00"/>
                </a:highlight>
                <a:latin typeface="Courier New"/>
                <a:ea typeface="Courier New"/>
                <a:cs typeface="Courier New"/>
                <a:sym typeface="Courier New"/>
              </a:rPr>
              <a:t>'[ab]</a:t>
            </a:r>
            <a:r>
              <a:rPr lang="en" sz="1050">
                <a:solidFill>
                  <a:schemeClr val="dk1"/>
                </a:solidFill>
                <a:highlight>
                  <a:srgbClr val="FFFF00"/>
                </a:highlight>
                <a:latin typeface="Courier New"/>
                <a:ea typeface="Courier New"/>
                <a:cs typeface="Courier New"/>
                <a:sym typeface="Courier New"/>
              </a:rPr>
              <a:t>+</a:t>
            </a:r>
            <a:r>
              <a:rPr lang="en" sz="1050">
                <a:solidFill>
                  <a:srgbClr val="811F3F"/>
                </a:solidFill>
                <a:highlight>
                  <a:srgbClr val="FFFF00"/>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text)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print(</a:t>
            </a:r>
            <a:r>
              <a:rPr lang="en" sz="1050">
                <a:solidFill>
                  <a:srgbClr val="A31515"/>
                </a:solidFill>
                <a:highlight>
                  <a:srgbClr val="FFFFFF"/>
                </a:highlight>
                <a:latin typeface="Courier New"/>
                <a:ea typeface="Courier New"/>
                <a:cs typeface="Courier New"/>
                <a:sym typeface="Courier New"/>
              </a:rPr>
              <a:t>"Rezultatele găsite:"</a:t>
            </a:r>
            <a:r>
              <a:rPr lang="en" sz="1050">
                <a:solidFill>
                  <a:schemeClr val="dk1"/>
                </a:solidFill>
                <a:highlight>
                  <a:srgbClr val="FFFFFF"/>
                </a:highlight>
                <a:latin typeface="Courier New"/>
                <a:ea typeface="Courier New"/>
                <a:cs typeface="Courier New"/>
                <a:sym typeface="Courier New"/>
              </a:rPr>
              <a:t>, rezultate)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35" name="Google Shape;135;p20"/>
          <p:cNvSpPr txBox="1"/>
          <p:nvPr/>
        </p:nvSpPr>
        <p:spPr>
          <a:xfrm>
            <a:off x="317150" y="1389250"/>
            <a:ext cx="21030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Căutarea unui subșir</a:t>
            </a:r>
            <a:endParaRPr sz="1300">
              <a:solidFill>
                <a:schemeClr val="dk2"/>
              </a:solidFill>
            </a:endParaRPr>
          </a:p>
        </p:txBody>
      </p:sp>
      <p:sp>
        <p:nvSpPr>
          <p:cNvPr id="136" name="Google Shape;136;p20"/>
          <p:cNvSpPr txBox="1"/>
          <p:nvPr/>
        </p:nvSpPr>
        <p:spPr>
          <a:xfrm>
            <a:off x="4920700" y="1395875"/>
            <a:ext cx="27507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Căutarea tuturor subșirurilor</a:t>
            </a:r>
            <a:endParaRPr sz="1300">
              <a:solidFill>
                <a:schemeClr val="dk2"/>
              </a:solidFill>
            </a:endParaRPr>
          </a:p>
        </p:txBody>
      </p:sp>
      <p:sp>
        <p:nvSpPr>
          <p:cNvPr id="137" name="Google Shape;137;p20"/>
          <p:cNvSpPr txBox="1"/>
          <p:nvPr/>
        </p:nvSpPr>
        <p:spPr>
          <a:xfrm>
            <a:off x="4812350" y="4355050"/>
            <a:ext cx="3917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Rezultatele găsite: ['abba', 'aaa', 'b']</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p:txBody>
      </p:sp>
      <p:sp>
        <p:nvSpPr>
          <p:cNvPr id="138" name="Google Shape;138;p20"/>
          <p:cNvSpPr txBox="1"/>
          <p:nvPr/>
        </p:nvSpPr>
        <p:spPr>
          <a:xfrm>
            <a:off x="311650" y="4342325"/>
            <a:ext cx="43845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Courier New"/>
                <a:ea typeface="Courier New"/>
                <a:cs typeface="Courier New"/>
                <a:sym typeface="Courier New"/>
              </a:rPr>
              <a:t>Primul număr găsit: 23</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Expresii regulate în Django (urls.py)</a:t>
            </a:r>
            <a:endParaRPr/>
          </a:p>
        </p:txBody>
      </p:sp>
      <p:sp>
        <p:nvSpPr>
          <p:cNvPr id="144" name="Google Shape;144;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47" name="Google Shape;147;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8" name="Google Shape;148;p21"/>
          <p:cNvSpPr txBox="1"/>
          <p:nvPr/>
        </p:nvSpPr>
        <p:spPr>
          <a:xfrm>
            <a:off x="317150" y="1012500"/>
            <a:ext cx="8520600" cy="11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folosi expresii regulate în procesarea cererilor de la utilizator.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trebuie să </a:t>
            </a:r>
            <a:r>
              <a:rPr lang="en" sz="1300">
                <a:solidFill>
                  <a:srgbClr val="666666"/>
                </a:solidFill>
              </a:rPr>
              <a:t>importăm</a:t>
            </a:r>
            <a:r>
              <a:rPr lang="en" sz="1300">
                <a:solidFill>
                  <a:srgbClr val="666666"/>
                </a:solidFill>
              </a:rPr>
              <a:t> re_path din django.urls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funcția re_path primește aproximativ aceleași argumente ca </a:t>
            </a:r>
            <a:r>
              <a:rPr lang="en" sz="1300">
                <a:solidFill>
                  <a:srgbClr val="666666"/>
                </a:solidFill>
              </a:rPr>
              <a:t>și</a:t>
            </a:r>
            <a:r>
              <a:rPr lang="en" sz="1300">
                <a:solidFill>
                  <a:srgbClr val="666666"/>
                </a:solidFill>
              </a:rPr>
              <a:t> </a:t>
            </a:r>
            <a:r>
              <a:rPr lang="en" sz="1300">
                <a:solidFill>
                  <a:srgbClr val="666666"/>
                </a:solidFill>
              </a:rPr>
              <a:t>path</a:t>
            </a:r>
            <a:r>
              <a:rPr lang="en" sz="1300">
                <a:solidFill>
                  <a:srgbClr val="666666"/>
                </a:solidFill>
              </a:rPr>
              <a:t>, cu excepția că argumentul cale în loc să fie un string fixat, este o expresie regulată: re_path(regex, view, kwargs=None, name=None)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lista urlpatterns din urls.py poate conține obiecte path și re_path amestecate între ele.</a:t>
            </a:r>
            <a:endParaRPr sz="1300">
              <a:solidFill>
                <a:srgbClr val="666666"/>
              </a:solidFill>
            </a:endParaRPr>
          </a:p>
        </p:txBody>
      </p:sp>
      <p:sp>
        <p:nvSpPr>
          <p:cNvPr id="149" name="Google Shape;149;p21"/>
          <p:cNvSpPr txBox="1"/>
          <p:nvPr/>
        </p:nvSpPr>
        <p:spPr>
          <a:xfrm>
            <a:off x="311700" y="2164450"/>
            <a:ext cx="8520600" cy="245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django.urls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path, re_path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views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urlpatterns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views.index),</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"pag1"</a:t>
            </a:r>
            <a:r>
              <a:rPr lang="en" sz="1050">
                <a:solidFill>
                  <a:schemeClr val="dk1"/>
                </a:solidFill>
                <a:highlight>
                  <a:srgbClr val="FFFFFF"/>
                </a:highlight>
                <a:latin typeface="Courier New"/>
                <a:ea typeface="Courier New"/>
                <a:cs typeface="Courier New"/>
                <a:sym typeface="Courier New"/>
              </a:rPr>
              <a:t>, views.pag1),</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"pag2"</a:t>
            </a:r>
            <a:r>
              <a:rPr lang="en" sz="1050">
                <a:solidFill>
                  <a:schemeClr val="dk1"/>
                </a:solidFill>
                <a:highlight>
                  <a:srgbClr val="FFFFFF"/>
                </a:highlight>
                <a:latin typeface="Courier New"/>
                <a:ea typeface="Courier New"/>
                <a:cs typeface="Courier New"/>
                <a:sym typeface="Courier New"/>
              </a:rPr>
              <a:t>, views.pag2),</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re_path(</a:t>
            </a:r>
            <a:r>
              <a:rPr lang="en" sz="1050">
                <a:solidFill>
                  <a:srgbClr val="0000FF"/>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'^pagina/a</a:t>
            </a:r>
            <a:r>
              <a:rPr lang="en" sz="1050">
                <a:solidFill>
                  <a:schemeClr val="dk1"/>
                </a:solidFill>
                <a:highlight>
                  <a:srgbClr val="FFFFFF"/>
                </a:highlight>
                <a:latin typeface="Courier New"/>
                <a:ea typeface="Courier New"/>
                <a:cs typeface="Courier New"/>
                <a:sym typeface="Courier New"/>
              </a:rPr>
              <a:t>{2,4}</a:t>
            </a:r>
            <a:r>
              <a:rPr lang="en" sz="1050">
                <a:solidFill>
                  <a:srgbClr val="811F3F"/>
                </a:solidFill>
                <a:highlight>
                  <a:srgbClr val="FFFFFF"/>
                </a:highlight>
                <a:latin typeface="Courier New"/>
                <a:ea typeface="Courier New"/>
                <a:cs typeface="Courier New"/>
                <a:sym typeface="Courier New"/>
              </a:rPr>
              <a:t>\d</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views.afisare_pag),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"pag3"</a:t>
            </a:r>
            <a:r>
              <a:rPr lang="en" sz="1050">
                <a:solidFill>
                  <a:schemeClr val="dk1"/>
                </a:solidFill>
                <a:highlight>
                  <a:srgbClr val="FFFFFF"/>
                </a:highlight>
                <a:latin typeface="Courier New"/>
                <a:ea typeface="Courier New"/>
                <a:cs typeface="Courier New"/>
                <a:sym typeface="Courier New"/>
              </a:rPr>
              <a:t>, views.pag3),</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re_path(</a:t>
            </a:r>
            <a:r>
              <a:rPr lang="en" sz="1050">
                <a:solidFill>
                  <a:srgbClr val="0000FF"/>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'^pagina/[xyz]</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views.afisare_pag2)</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