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e10735e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e10735e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081373c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081373c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08137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08137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081373cd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081373cd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081373cd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081373cd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081373cd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081373cd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081373cd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081373cd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081373cd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081373cd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2b1f3ca7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2b1f3ca7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081373cd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081373c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081373cd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081373cd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e10735e6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e10735e6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081373cd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081373cd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081373c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081373c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c3ad07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c3ad07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e10735e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e10735e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www.w3schools.com/django/django_queryset_filter.php" TargetMode="External"/><Relationship Id="rId6" Type="http://schemas.openxmlformats.org/officeDocument/2006/relationships/hyperlink" Target="https://docs.djangoproject.com/en/5.1/intro/tutorial0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www.w3schools.com/django/django_queryset_filter.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4</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Executarea interogărilor brute cu raw()</a:t>
            </a:r>
            <a:endParaRPr/>
          </a:p>
        </p:txBody>
      </p:sp>
      <p:sp>
        <p:nvSpPr>
          <p:cNvPr id="153" name="Google Shape;153;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6" name="Google Shape;156;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57" name="Google Shape;157;p22"/>
          <p:cNvSpPr txBox="1"/>
          <p:nvPr/>
        </p:nvSpPr>
        <p:spPr>
          <a:xfrm>
            <a:off x="311650" y="961775"/>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e nevoie de interogări SQL complexe, Django permite executarea SQL-ului brut cu metoda raw().</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latin typeface="Courier New"/>
              <a:ea typeface="Courier New"/>
              <a:cs typeface="Courier New"/>
              <a:sym typeface="Courier New"/>
            </a:endParaRPr>
          </a:p>
        </p:txBody>
      </p:sp>
      <p:sp>
        <p:nvSpPr>
          <p:cNvPr id="158" name="Google Shape;158;p22"/>
          <p:cNvSpPr txBox="1"/>
          <p:nvPr/>
        </p:nvSpPr>
        <p:spPr>
          <a:xfrm>
            <a:off x="317150" y="1396325"/>
            <a:ext cx="4614600" cy="108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carti = Carte.objects.raw(</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"SELECT *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F"/>
                </a:highlight>
                <a:latin typeface="Courier New"/>
                <a:ea typeface="Courier New"/>
                <a:cs typeface="Courier New"/>
                <a:sym typeface="Courier New"/>
              </a:rPr>
              <a:t>    FROM aplicatie_exemplu_carte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F"/>
                </a:highlight>
                <a:latin typeface="Courier New"/>
                <a:ea typeface="Courier New"/>
                <a:cs typeface="Courier New"/>
                <a:sym typeface="Courier New"/>
              </a:rPr>
              <a:t>    WHERE autor = %s"</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"J.K. Rowling"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 admin</a:t>
            </a:r>
            <a:endParaRPr/>
          </a:p>
        </p:txBody>
      </p:sp>
      <p:sp>
        <p:nvSpPr>
          <p:cNvPr id="164" name="Google Shape;164;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67" name="Google Shape;167;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68" name="Google Shape;168;p23"/>
          <p:cNvSpPr txBox="1"/>
          <p:nvPr/>
        </p:nvSpPr>
        <p:spPr>
          <a:xfrm>
            <a:off x="311650" y="1037975"/>
            <a:ext cx="8520600" cy="19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În Django, modul admin este o interfață predefinită pentru administrarea datelor din aplicație. Acest panou de administrare permite utilizatorilor (în special administratorilor și editorilor) să gestioneze datele aplicației fără a scrie cod. De asemenea, adminul Django este ușor de configurat și de personalizat.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Admin-ul este activat implicit în Django atunci când se creează un nou proiect și este pregătit să fie accesat imediat după ce s-a configurat modelul de date.</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Pentru a funcționa, aplicația django.contrib.admin trebuie să fie inclusă în INSTALLED_APPS din fișierul settings.py.</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superuserului</a:t>
            </a:r>
            <a:endParaRPr/>
          </a:p>
        </p:txBody>
      </p:sp>
      <p:sp>
        <p:nvSpPr>
          <p:cNvPr id="174" name="Google Shape;174;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7" name="Google Shape;177;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8" name="Google Shape;178;p24"/>
          <p:cNvSpPr txBox="1"/>
          <p:nvPr/>
        </p:nvSpPr>
        <p:spPr>
          <a:xfrm>
            <a:off x="311650" y="961775"/>
            <a:ext cx="85206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Pentru a crea un superutilizator cu scopul de a avea acces la panoul de administrare, se rulează comanda:</a:t>
            </a:r>
            <a:endParaRPr sz="1300">
              <a:solidFill>
                <a:schemeClr val="dk2"/>
              </a:solidFill>
              <a:latin typeface="Courier New"/>
              <a:ea typeface="Courier New"/>
              <a:cs typeface="Courier New"/>
              <a:sym typeface="Courier New"/>
            </a:endParaRPr>
          </a:p>
        </p:txBody>
      </p:sp>
      <p:sp>
        <p:nvSpPr>
          <p:cNvPr id="179" name="Google Shape;179;p24"/>
          <p:cNvSpPr txBox="1"/>
          <p:nvPr/>
        </p:nvSpPr>
        <p:spPr>
          <a:xfrm>
            <a:off x="311650" y="1591475"/>
            <a:ext cx="479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ourier New"/>
                <a:ea typeface="Courier New"/>
                <a:cs typeface="Courier New"/>
                <a:sym typeface="Courier New"/>
              </a:rPr>
              <a:t>python manage.py createsuperuser</a:t>
            </a:r>
            <a:endParaRPr sz="1300">
              <a:solidFill>
                <a:schemeClr val="dk2"/>
              </a:solidFill>
              <a:latin typeface="Courier New"/>
              <a:ea typeface="Courier New"/>
              <a:cs typeface="Courier New"/>
              <a:sym typeface="Courier New"/>
            </a:endParaRPr>
          </a:p>
        </p:txBody>
      </p:sp>
      <p:sp>
        <p:nvSpPr>
          <p:cNvPr id="180" name="Google Shape;180;p24"/>
          <p:cNvSpPr txBox="1"/>
          <p:nvPr/>
        </p:nvSpPr>
        <p:spPr>
          <a:xfrm>
            <a:off x="313925" y="2170900"/>
            <a:ext cx="8518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Apoi se va seta un nume de utilizator, o adresă de e-mail și o parolă pentru superutilizator.</a:t>
            </a:r>
            <a:endParaRPr sz="1300">
              <a:solidFill>
                <a:schemeClr val="dk2"/>
              </a:solidFill>
            </a:endParaRPr>
          </a:p>
        </p:txBody>
      </p:sp>
      <p:sp>
        <p:nvSpPr>
          <p:cNvPr id="181" name="Google Shape;181;p24"/>
          <p:cNvSpPr txBox="1"/>
          <p:nvPr/>
        </p:nvSpPr>
        <p:spPr>
          <a:xfrm>
            <a:off x="317025" y="2735950"/>
            <a:ext cx="8520600" cy="11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accesa interfața admin se pornește serverul local Django cu</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python manage.py runserver</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Apoi se accesează panoul de administrare la http://127.0.0.1:8000/admin pentru autentificarea cu contul de superutilizator.</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Înregistrarea unui model</a:t>
            </a:r>
            <a:endParaRPr/>
          </a:p>
        </p:txBody>
      </p:sp>
      <p:sp>
        <p:nvSpPr>
          <p:cNvPr id="187" name="Google Shape;187;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0" name="Google Shape;190;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1" name="Google Shape;191;p25"/>
          <p:cNvSpPr txBox="1"/>
          <p:nvPr/>
        </p:nvSpPr>
        <p:spPr>
          <a:xfrm>
            <a:off x="311650" y="961775"/>
            <a:ext cx="85206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Pentru ca un model să fie gestionabil din interfața admin, trebuie să fie înregistrat în modul admin.</a:t>
            </a:r>
            <a:endParaRPr>
              <a:solidFill>
                <a:schemeClr val="dk2"/>
              </a:solidFill>
            </a:endParaRPr>
          </a:p>
          <a:p>
            <a:pPr indent="0" lvl="0" marL="0" rtl="0" algn="l">
              <a:spcBef>
                <a:spcPts val="0"/>
              </a:spcBef>
              <a:spcAft>
                <a:spcPts val="0"/>
              </a:spcAft>
              <a:buNone/>
            </a:pPr>
            <a:r>
              <a:rPr lang="en">
                <a:solidFill>
                  <a:schemeClr val="dk2"/>
                </a:solidFill>
              </a:rPr>
              <a:t>Presupunem că avem modelul:</a:t>
            </a:r>
            <a:endParaRPr>
              <a:solidFill>
                <a:schemeClr val="dk2"/>
              </a:solidFill>
            </a:endParaRPr>
          </a:p>
        </p:txBody>
      </p:sp>
      <p:sp>
        <p:nvSpPr>
          <p:cNvPr id="192" name="Google Shape;192;p25"/>
          <p:cNvSpPr txBox="1"/>
          <p:nvPr/>
        </p:nvSpPr>
        <p:spPr>
          <a:xfrm>
            <a:off x="404100" y="1507625"/>
            <a:ext cx="4010100" cy="121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django.db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models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(models.</a:t>
            </a:r>
            <a:r>
              <a:rPr lang="en" sz="1050">
                <a:solidFill>
                  <a:srgbClr val="2B91AF"/>
                </a:solidFill>
                <a:highlight>
                  <a:srgbClr val="FFFFFF"/>
                </a:highlight>
                <a:latin typeface="Courier New"/>
                <a:ea typeface="Courier New"/>
                <a:cs typeface="Courier New"/>
                <a:sym typeface="Courier New"/>
              </a:rPr>
              <a:t>Model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titlu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autor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data_publicarii = models.</a:t>
            </a:r>
            <a:r>
              <a:rPr lang="en" sz="1050">
                <a:solidFill>
                  <a:srgbClr val="2B91AF"/>
                </a:solidFill>
                <a:highlight>
                  <a:srgbClr val="FFFFFF"/>
                </a:highlight>
                <a:latin typeface="Courier New"/>
                <a:ea typeface="Courier New"/>
                <a:cs typeface="Courier New"/>
                <a:sym typeface="Courier New"/>
              </a:rPr>
              <a:t>DateField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93" name="Google Shape;193;p25"/>
          <p:cNvSpPr txBox="1"/>
          <p:nvPr/>
        </p:nvSpPr>
        <p:spPr>
          <a:xfrm>
            <a:off x="311650" y="26503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Pentru a înregistra modelul Carte în admin, se deschide fișierul admin.py din aplicația unde a fost definit modelul și se adaugă:</a:t>
            </a:r>
            <a:endParaRPr sz="1800">
              <a:solidFill>
                <a:schemeClr val="dk2"/>
              </a:solidFill>
            </a:endParaRPr>
          </a:p>
        </p:txBody>
      </p:sp>
      <p:sp>
        <p:nvSpPr>
          <p:cNvPr id="194" name="Google Shape;194;p25"/>
          <p:cNvSpPr txBox="1"/>
          <p:nvPr/>
        </p:nvSpPr>
        <p:spPr>
          <a:xfrm>
            <a:off x="404100" y="3167225"/>
            <a:ext cx="3528000" cy="97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admin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Carte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admin.site.register(Carte)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
        <p:nvSpPr>
          <p:cNvPr id="195" name="Google Shape;195;p25"/>
          <p:cNvSpPr txBox="1"/>
          <p:nvPr/>
        </p:nvSpPr>
        <p:spPr>
          <a:xfrm>
            <a:off x="311650" y="4075350"/>
            <a:ext cx="8405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Acum, modelul va apărea în interfața admin, iar utilizatorii vor putea adăuga, modifica sau șterge înregistrări din acest model.</a:t>
            </a:r>
            <a:endParaRPr sz="13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Personalizarea afișajului în modul admin</a:t>
            </a:r>
            <a:endParaRPr/>
          </a:p>
        </p:txBody>
      </p:sp>
      <p:sp>
        <p:nvSpPr>
          <p:cNvPr id="201" name="Google Shape;201;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04" name="Google Shape;204;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5" name="Google Shape;205;p26"/>
          <p:cNvSpPr txBox="1"/>
          <p:nvPr/>
        </p:nvSpPr>
        <p:spPr>
          <a:xfrm>
            <a:off x="311650" y="9617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Django permite o personalizare avansată a interfeței de admin, iar aceasta se face prin crearea unei clase de configurare, moștenită din admin.ModelAdmin, în admin.py</a:t>
            </a:r>
            <a:endParaRPr sz="1300">
              <a:solidFill>
                <a:schemeClr val="dk2"/>
              </a:solidFill>
              <a:latin typeface="Courier New"/>
              <a:ea typeface="Courier New"/>
              <a:cs typeface="Courier New"/>
              <a:sym typeface="Courier New"/>
            </a:endParaRPr>
          </a:p>
        </p:txBody>
      </p:sp>
      <p:sp>
        <p:nvSpPr>
          <p:cNvPr id="206" name="Google Shape;206;p26"/>
          <p:cNvSpPr txBox="1"/>
          <p:nvPr/>
        </p:nvSpPr>
        <p:spPr>
          <a:xfrm>
            <a:off x="311650" y="1643575"/>
            <a:ext cx="8520600" cy="13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Opțiuni de personalizare des folosite:</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list_display</a:t>
            </a:r>
            <a:r>
              <a:rPr lang="en">
                <a:solidFill>
                  <a:schemeClr val="dk2"/>
                </a:solidFill>
              </a:rPr>
              <a:t>: Specifică ce câmpuri să fie afișate în lista de obiecte din admin.</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list_filter</a:t>
            </a:r>
            <a:r>
              <a:rPr lang="en">
                <a:solidFill>
                  <a:schemeClr val="dk2"/>
                </a:solidFill>
              </a:rPr>
              <a:t>: Adaugă filtre laterale pentru a permite filtrarea datelor după anumite câmpuri.</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search_fields</a:t>
            </a:r>
            <a:r>
              <a:rPr lang="en">
                <a:solidFill>
                  <a:schemeClr val="dk2"/>
                </a:solidFill>
              </a:rPr>
              <a:t>: Adaugă un câmp de căutare care caută după anumite câmpuri definite.</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ordering</a:t>
            </a:r>
            <a:r>
              <a:rPr lang="en">
                <a:solidFill>
                  <a:schemeClr val="dk2"/>
                </a:solidFill>
              </a:rPr>
              <a:t>: Specifică ordinea implicită a obiectelor în listă.</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0" name="Shape 210"/>
        <p:cNvGrpSpPr/>
        <p:nvPr/>
      </p:nvGrpSpPr>
      <p:grpSpPr>
        <a:xfrm>
          <a:off x="0" y="0"/>
          <a:ext cx="0" cy="0"/>
          <a:chOff x="0" y="0"/>
          <a:chExt cx="0" cy="0"/>
        </a:xfrm>
      </p:grpSpPr>
      <p:sp>
        <p:nvSpPr>
          <p:cNvPr id="211" name="Google Shape;211;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Opțiuni de personalizare (exemplu)</a:t>
            </a:r>
            <a:endParaRPr/>
          </a:p>
        </p:txBody>
      </p:sp>
      <p:sp>
        <p:nvSpPr>
          <p:cNvPr id="212" name="Google Shape;212;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5" name="Google Shape;215;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6" name="Google Shape;216;p27"/>
          <p:cNvSpPr txBox="1"/>
          <p:nvPr/>
        </p:nvSpPr>
        <p:spPr>
          <a:xfrm>
            <a:off x="308950" y="1204075"/>
            <a:ext cx="8526000" cy="208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admin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Carte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CarteAdmin</a:t>
            </a:r>
            <a:r>
              <a:rPr lang="en" sz="1050">
                <a:solidFill>
                  <a:schemeClr val="dk1"/>
                </a:solidFill>
                <a:highlight>
                  <a:srgbClr val="FFFFFF"/>
                </a:highlight>
                <a:latin typeface="Courier New"/>
                <a:ea typeface="Courier New"/>
                <a:cs typeface="Courier New"/>
                <a:sym typeface="Courier New"/>
              </a:rPr>
              <a:t>(admin.</a:t>
            </a:r>
            <a:r>
              <a:rPr lang="en" sz="1050">
                <a:solidFill>
                  <a:srgbClr val="2B91AF"/>
                </a:solidFill>
                <a:highlight>
                  <a:srgbClr val="FFFFFF"/>
                </a:highlight>
                <a:latin typeface="Courier New"/>
                <a:ea typeface="Courier New"/>
                <a:cs typeface="Courier New"/>
                <a:sym typeface="Courier New"/>
              </a:rPr>
              <a:t>ModelAdmin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list_display = (</a:t>
            </a:r>
            <a:r>
              <a:rPr lang="en" sz="1050">
                <a:solidFill>
                  <a:srgbClr val="A31515"/>
                </a:solidFill>
                <a:highlight>
                  <a:srgbClr val="FFFFFF"/>
                </a:highlight>
                <a:latin typeface="Courier New"/>
                <a:ea typeface="Courier New"/>
                <a:cs typeface="Courier New"/>
                <a:sym typeface="Courier New"/>
              </a:rPr>
              <a:t>'titlu'</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'data_publicarii'</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afișează câmpurile în lista de obiecte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list_filter =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'data_publicarii'</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adaugă filtre laterale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search_fields = (</a:t>
            </a:r>
            <a:r>
              <a:rPr lang="en" sz="1050">
                <a:solidFill>
                  <a:srgbClr val="A31515"/>
                </a:solidFill>
                <a:highlight>
                  <a:srgbClr val="FFFFFF"/>
                </a:highlight>
                <a:latin typeface="Courier New"/>
                <a:ea typeface="Courier New"/>
                <a:cs typeface="Courier New"/>
                <a:sym typeface="Courier New"/>
              </a:rPr>
              <a:t>'titlu'</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permite căutarea după anumite câmpuri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admin.site.register(Carte, </a:t>
            </a:r>
            <a:r>
              <a:rPr lang="en" sz="1050">
                <a:solidFill>
                  <a:srgbClr val="2B91AF"/>
                </a:solidFill>
                <a:highlight>
                  <a:srgbClr val="FFFFFF"/>
                </a:highlight>
                <a:latin typeface="Courier New"/>
                <a:ea typeface="Courier New"/>
                <a:cs typeface="Courier New"/>
                <a:sym typeface="Courier New"/>
              </a:rPr>
              <a:t>CarteAdmin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0" name="Shape 220"/>
        <p:cNvGrpSpPr/>
        <p:nvPr/>
      </p:nvGrpSpPr>
      <p:grpSpPr>
        <a:xfrm>
          <a:off x="0" y="0"/>
          <a:ext cx="0" cy="0"/>
          <a:chOff x="0" y="0"/>
          <a:chExt cx="0" cy="0"/>
        </a:xfrm>
      </p:grpSpPr>
      <p:sp>
        <p:nvSpPr>
          <p:cNvPr id="221" name="Google Shape;221;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Secțiuni în f</a:t>
            </a:r>
            <a:r>
              <a:rPr lang="en"/>
              <a:t>ormularul de administrare</a:t>
            </a:r>
            <a:endParaRPr/>
          </a:p>
        </p:txBody>
      </p:sp>
      <p:sp>
        <p:nvSpPr>
          <p:cNvPr id="222" name="Google Shape;222;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5" name="Google Shape;225;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6" name="Google Shape;226;p28"/>
          <p:cNvSpPr txBox="1"/>
          <p:nvPr/>
        </p:nvSpPr>
        <p:spPr>
          <a:xfrm>
            <a:off x="311650" y="961775"/>
            <a:ext cx="85206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Dacă dorim să organizăm câmpurile în secțiuni sau să afișăm anumite câmpuri într-o anumită ordine, putem folosi fieldsets și fields.</a:t>
            </a:r>
            <a:endParaRPr>
              <a:solidFill>
                <a:schemeClr val="dk2"/>
              </a:solidFill>
            </a:endParaRPr>
          </a:p>
        </p:txBody>
      </p:sp>
      <p:sp>
        <p:nvSpPr>
          <p:cNvPr id="227" name="Google Shape;227;p28"/>
          <p:cNvSpPr txBox="1"/>
          <p:nvPr/>
        </p:nvSpPr>
        <p:spPr>
          <a:xfrm>
            <a:off x="311650" y="1593475"/>
            <a:ext cx="5947500" cy="228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CarteAdmin</a:t>
            </a:r>
            <a:r>
              <a:rPr lang="en" sz="1050">
                <a:solidFill>
                  <a:schemeClr val="dk1"/>
                </a:solidFill>
                <a:highlight>
                  <a:srgbClr val="FFFFFF"/>
                </a:highlight>
                <a:latin typeface="Courier New"/>
                <a:ea typeface="Courier New"/>
                <a:cs typeface="Courier New"/>
                <a:sym typeface="Courier New"/>
              </a:rPr>
              <a:t>(admin.ModelAdmin):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fieldsets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'Informații Generale'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'fields'</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'titlu'</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'Date Publicare'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'fields'</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'data_publicarii'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'classes'</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'collapse'</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secțiune pliabilă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Relații între modele în admin (1)</a:t>
            </a:r>
            <a:endParaRPr/>
          </a:p>
        </p:txBody>
      </p:sp>
      <p:sp>
        <p:nvSpPr>
          <p:cNvPr id="233" name="Google Shape;233;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6" name="Google Shape;236;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7" name="Google Shape;237;p29"/>
          <p:cNvSpPr txBox="1"/>
          <p:nvPr/>
        </p:nvSpPr>
        <p:spPr>
          <a:xfrm>
            <a:off x="311650" y="961775"/>
            <a:ext cx="8520600" cy="38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Adminul Django poate gestiona relații între modele, precum ForeignKey sau ManyToMany. Să presupunem că avem un model Editura și că fiecare Carte este asociată cu o Editură.</a:t>
            </a:r>
            <a:endParaRPr sz="1300">
              <a:solidFill>
                <a:schemeClr val="dk2"/>
              </a:solidFill>
              <a:latin typeface="Courier New"/>
              <a:ea typeface="Courier New"/>
              <a:cs typeface="Courier New"/>
              <a:sym typeface="Courier New"/>
            </a:endParaRPr>
          </a:p>
        </p:txBody>
      </p:sp>
      <p:sp>
        <p:nvSpPr>
          <p:cNvPr id="238" name="Google Shape;238;p29"/>
          <p:cNvSpPr txBox="1"/>
          <p:nvPr/>
        </p:nvSpPr>
        <p:spPr>
          <a:xfrm>
            <a:off x="317150" y="1620325"/>
            <a:ext cx="6425700" cy="199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Editura</a:t>
            </a:r>
            <a:r>
              <a:rPr lang="en" sz="1050">
                <a:solidFill>
                  <a:schemeClr val="dk1"/>
                </a:solidFill>
                <a:highlight>
                  <a:srgbClr val="FFFFFF"/>
                </a:highlight>
                <a:latin typeface="Courier New"/>
                <a:ea typeface="Courier New"/>
                <a:cs typeface="Courier New"/>
                <a:sym typeface="Courier New"/>
              </a:rPr>
              <a:t>(models.Model):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nume = models.CharField(</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(models.Model):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titlu = models.CharField(</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autor = models.CharField(</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data_publicarii = models.DateField()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editura = models.ForeignKey(</a:t>
            </a:r>
            <a:r>
              <a:rPr lang="en" sz="1050">
                <a:solidFill>
                  <a:srgbClr val="2B91AF"/>
                </a:solidFill>
                <a:highlight>
                  <a:srgbClr val="FFFFFF"/>
                </a:highlight>
                <a:latin typeface="Courier New"/>
                <a:ea typeface="Courier New"/>
                <a:cs typeface="Courier New"/>
                <a:sym typeface="Courier New"/>
              </a:rPr>
              <a:t>Editura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on_delete</a:t>
            </a:r>
            <a:r>
              <a:rPr lang="en" sz="1050">
                <a:solidFill>
                  <a:schemeClr val="dk1"/>
                </a:solidFill>
                <a:highlight>
                  <a:srgbClr val="FFFFFF"/>
                </a:highlight>
                <a:latin typeface="Courier New"/>
                <a:ea typeface="Courier New"/>
                <a:cs typeface="Courier New"/>
                <a:sym typeface="Courier New"/>
              </a:rPr>
              <a:t>=models.CASCADE)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2" name="Shape 242"/>
        <p:cNvGrpSpPr/>
        <p:nvPr/>
      </p:nvGrpSpPr>
      <p:grpSpPr>
        <a:xfrm>
          <a:off x="0" y="0"/>
          <a:ext cx="0" cy="0"/>
          <a:chOff x="0" y="0"/>
          <a:chExt cx="0" cy="0"/>
        </a:xfrm>
      </p:grpSpPr>
      <p:sp>
        <p:nvSpPr>
          <p:cNvPr id="243" name="Google Shape;243;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Relații între modele în admin (2)</a:t>
            </a:r>
            <a:endParaRPr/>
          </a:p>
        </p:txBody>
      </p:sp>
      <p:sp>
        <p:nvSpPr>
          <p:cNvPr id="244" name="Google Shape;244;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7" name="Google Shape;247;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8" name="Google Shape;248;p30"/>
          <p:cNvSpPr txBox="1"/>
          <p:nvPr/>
        </p:nvSpPr>
        <p:spPr>
          <a:xfrm>
            <a:off x="311650" y="961775"/>
            <a:ext cx="8520600" cy="38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Dacă dorim să afișăm și editorul într-o listă a cărților, modificăm CarteAdmin</a:t>
            </a:r>
            <a:endParaRPr sz="1300">
              <a:solidFill>
                <a:schemeClr val="dk2"/>
              </a:solidFill>
              <a:latin typeface="Courier New"/>
              <a:ea typeface="Courier New"/>
              <a:cs typeface="Courier New"/>
              <a:sym typeface="Courier New"/>
            </a:endParaRPr>
          </a:p>
        </p:txBody>
      </p:sp>
      <p:sp>
        <p:nvSpPr>
          <p:cNvPr id="249" name="Google Shape;249;p30"/>
          <p:cNvSpPr txBox="1"/>
          <p:nvPr/>
        </p:nvSpPr>
        <p:spPr>
          <a:xfrm>
            <a:off x="317150" y="1620325"/>
            <a:ext cx="6425700" cy="90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CarteAdmin</a:t>
            </a:r>
            <a:r>
              <a:rPr lang="en" sz="1050">
                <a:solidFill>
                  <a:schemeClr val="dk1"/>
                </a:solidFill>
                <a:highlight>
                  <a:srgbClr val="FFFFFF"/>
                </a:highlight>
                <a:latin typeface="Courier New"/>
                <a:ea typeface="Courier New"/>
                <a:cs typeface="Courier New"/>
                <a:sym typeface="Courier New"/>
              </a:rPr>
              <a:t>(admin.ModelAdmin):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list_display = (</a:t>
            </a:r>
            <a:r>
              <a:rPr lang="en" sz="1050">
                <a:solidFill>
                  <a:srgbClr val="A31515"/>
                </a:solidFill>
                <a:highlight>
                  <a:srgbClr val="FFFFFF"/>
                </a:highlight>
                <a:latin typeface="Courier New"/>
                <a:ea typeface="Courier New"/>
                <a:cs typeface="Courier New"/>
                <a:sym typeface="Courier New"/>
              </a:rPr>
              <a:t>'titlu'</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'editura'</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'data_publicarii'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list_filter =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'editura'</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filtrare și după editura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3" name="Shape 253"/>
        <p:cNvGrpSpPr/>
        <p:nvPr/>
      </p:nvGrpSpPr>
      <p:grpSpPr>
        <a:xfrm>
          <a:off x="0" y="0"/>
          <a:ext cx="0" cy="0"/>
          <a:chOff x="0" y="0"/>
          <a:chExt cx="0" cy="0"/>
        </a:xfrm>
      </p:grpSpPr>
      <p:sp>
        <p:nvSpPr>
          <p:cNvPr id="254" name="Google Shape;254;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Inlines (modele relaționale în aceeași pagină)</a:t>
            </a:r>
            <a:endParaRPr/>
          </a:p>
        </p:txBody>
      </p:sp>
      <p:sp>
        <p:nvSpPr>
          <p:cNvPr id="255" name="Google Shape;255;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8" name="Google Shape;258;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59" name="Google Shape;259;p31"/>
          <p:cNvSpPr txBox="1"/>
          <p:nvPr/>
        </p:nvSpPr>
        <p:spPr>
          <a:xfrm>
            <a:off x="311650" y="961775"/>
            <a:ext cx="8520600" cy="10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Pentru relații de tip ForeignKey sau ManyToMany, poți folosi inlines pentru a afișa datele relaționate într-o singură pagină de administrare.</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Exemplu de TabularInline pentru a afișa toate cărțile publicate de un anumit editor pe pagina editorului.</a:t>
            </a:r>
            <a:endParaRPr>
              <a:solidFill>
                <a:schemeClr val="dk2"/>
              </a:solidFill>
            </a:endParaRPr>
          </a:p>
        </p:txBody>
      </p:sp>
      <p:sp>
        <p:nvSpPr>
          <p:cNvPr id="260" name="Google Shape;260;p31"/>
          <p:cNvSpPr txBox="1"/>
          <p:nvPr/>
        </p:nvSpPr>
        <p:spPr>
          <a:xfrm>
            <a:off x="317150" y="1989875"/>
            <a:ext cx="7396500" cy="192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CarteInline</a:t>
            </a:r>
            <a:r>
              <a:rPr lang="en" sz="1050">
                <a:solidFill>
                  <a:schemeClr val="dk1"/>
                </a:solidFill>
                <a:highlight>
                  <a:srgbClr val="FFFFFF"/>
                </a:highlight>
                <a:latin typeface="Courier New"/>
                <a:ea typeface="Courier New"/>
                <a:cs typeface="Courier New"/>
                <a:sym typeface="Courier New"/>
              </a:rPr>
              <a:t>(admin.TabularInline):  </a:t>
            </a:r>
            <a:r>
              <a:rPr lang="en" sz="1050">
                <a:solidFill>
                  <a:srgbClr val="008000"/>
                </a:solidFill>
                <a:highlight>
                  <a:srgbClr val="FFFFFF"/>
                </a:highlight>
                <a:latin typeface="Courier New"/>
                <a:ea typeface="Courier New"/>
                <a:cs typeface="Courier New"/>
                <a:sym typeface="Courier New"/>
              </a:rPr>
              <a:t># sau admin.StackedInline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model = Carte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extra = </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numărul de formulare goale suplimentare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EdituraAdmin</a:t>
            </a:r>
            <a:r>
              <a:rPr lang="en" sz="1050">
                <a:solidFill>
                  <a:schemeClr val="dk1"/>
                </a:solidFill>
                <a:highlight>
                  <a:srgbClr val="FFFFFF"/>
                </a:highlight>
                <a:latin typeface="Courier New"/>
                <a:ea typeface="Courier New"/>
                <a:cs typeface="Courier New"/>
                <a:sym typeface="Courier New"/>
              </a:rPr>
              <a:t>(admin.ModelAdmin):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inlines = [</a:t>
            </a:r>
            <a:r>
              <a:rPr lang="en" sz="1050">
                <a:solidFill>
                  <a:srgbClr val="2B91AF"/>
                </a:solidFill>
                <a:highlight>
                  <a:srgbClr val="FFFFFF"/>
                </a:highlight>
                <a:latin typeface="Courier New"/>
                <a:ea typeface="Courier New"/>
                <a:cs typeface="Courier New"/>
                <a:sym typeface="Courier New"/>
              </a:rPr>
              <a:t>CarteInline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admin.site.register(Editura, </a:t>
            </a:r>
            <a:r>
              <a:rPr lang="en" sz="1050">
                <a:solidFill>
                  <a:srgbClr val="2B91AF"/>
                </a:solidFill>
                <a:highlight>
                  <a:srgbClr val="FFFFFF"/>
                </a:highlight>
                <a:latin typeface="Courier New"/>
                <a:ea typeface="Courier New"/>
                <a:cs typeface="Courier New"/>
                <a:sym typeface="Courier New"/>
              </a:rPr>
              <a:t>EdituraAdmin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4" name="Shape 264"/>
        <p:cNvGrpSpPr/>
        <p:nvPr/>
      </p:nvGrpSpPr>
      <p:grpSpPr>
        <a:xfrm>
          <a:off x="0" y="0"/>
          <a:ext cx="0" cy="0"/>
          <a:chOff x="0" y="0"/>
          <a:chExt cx="0" cy="0"/>
        </a:xfrm>
      </p:grpSpPr>
      <p:sp>
        <p:nvSpPr>
          <p:cNvPr id="265" name="Google Shape;265;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Configurarea permisiunilor în admin</a:t>
            </a:r>
            <a:endParaRPr/>
          </a:p>
        </p:txBody>
      </p:sp>
      <p:sp>
        <p:nvSpPr>
          <p:cNvPr id="266" name="Google Shape;266;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9" name="Google Shape;269;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0" name="Google Shape;270;p32"/>
          <p:cNvSpPr txBox="1"/>
          <p:nvPr/>
        </p:nvSpPr>
        <p:spPr>
          <a:xfrm>
            <a:off x="311650" y="961775"/>
            <a:ext cx="8520600" cy="30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Modul admin permite configurarea accesului pentru utilizatori. Putem seta ca anumite roluri să aibă acces complet sau restricționat la modele.</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Django vine cu permisiuni predefinite pentru fiecare model:</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add</a:t>
            </a:r>
            <a:r>
              <a:rPr lang="en" sz="1300">
                <a:solidFill>
                  <a:schemeClr val="dk2"/>
                </a:solidFill>
              </a:rPr>
              <a:t>: permite adăugarea de noi înregistrări.</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change</a:t>
            </a:r>
            <a:r>
              <a:rPr lang="en" sz="1300">
                <a:solidFill>
                  <a:schemeClr val="dk2"/>
                </a:solidFill>
              </a:rPr>
              <a:t>: permite editarea înregistrărilor.</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delete</a:t>
            </a:r>
            <a:r>
              <a:rPr lang="en" sz="1300">
                <a:solidFill>
                  <a:schemeClr val="dk2"/>
                </a:solidFill>
              </a:rPr>
              <a:t>: permite ștergerea înregistrărilor.</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view</a:t>
            </a:r>
            <a:r>
              <a:rPr lang="en" sz="1300">
                <a:solidFill>
                  <a:schemeClr val="dk2"/>
                </a:solidFill>
              </a:rPr>
              <a:t>: permite doar vizualizarea.</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Aceste permisiuni pot fi gestionate în interfața admin din secțiunea „Users” și „Groups” sub „Auth” (dacă aplicația django.contrib.auth este activată).</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Pentru a restricționa accesul unui utilizator doar la anumite modele sau la anumite funcționalități, se pot configura permisiunile prin adăugarea utilizatorilor în grupuri și setarea permisiunilor fiecărui grup.</a:t>
            </a:r>
            <a:endParaRPr sz="13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4" name="Shape 274"/>
        <p:cNvGrpSpPr/>
        <p:nvPr/>
      </p:nvGrpSpPr>
      <p:grpSpPr>
        <a:xfrm>
          <a:off x="0" y="0"/>
          <a:ext cx="0" cy="0"/>
          <a:chOff x="0" y="0"/>
          <a:chExt cx="0" cy="0"/>
        </a:xfrm>
      </p:grpSpPr>
      <p:sp>
        <p:nvSpPr>
          <p:cNvPr id="275" name="Google Shape;275;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Personalizarea paginii de administrare</a:t>
            </a:r>
            <a:endParaRPr/>
          </a:p>
        </p:txBody>
      </p:sp>
      <p:sp>
        <p:nvSpPr>
          <p:cNvPr id="276" name="Google Shape;276;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9" name="Google Shape;279;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0" name="Google Shape;280;p33"/>
          <p:cNvSpPr txBox="1"/>
          <p:nvPr/>
        </p:nvSpPr>
        <p:spPr>
          <a:xfrm>
            <a:off x="311650" y="10225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Django permite personalizarea ușoară a interfeței admin, atât la nivel de text și logo, cât și la nivel de CSS.</a:t>
            </a:r>
            <a:br>
              <a:rPr lang="en" sz="1300">
                <a:solidFill>
                  <a:schemeClr val="dk2"/>
                </a:solidFill>
              </a:rPr>
            </a:br>
            <a:r>
              <a:rPr lang="en" sz="1300">
                <a:solidFill>
                  <a:schemeClr val="dk2"/>
                </a:solidFill>
              </a:rPr>
              <a:t>În fișierul admin.py, se pot adăuga titluri personalizate pentru interfața admin.</a:t>
            </a:r>
            <a:endParaRPr sz="1300">
              <a:solidFill>
                <a:schemeClr val="dk2"/>
              </a:solidFill>
            </a:endParaRPr>
          </a:p>
        </p:txBody>
      </p:sp>
      <p:sp>
        <p:nvSpPr>
          <p:cNvPr id="281" name="Google Shape;281;p33"/>
          <p:cNvSpPr txBox="1"/>
          <p:nvPr/>
        </p:nvSpPr>
        <p:spPr>
          <a:xfrm>
            <a:off x="311650" y="2221625"/>
            <a:ext cx="8520600" cy="78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admin.site.site_header = </a:t>
            </a:r>
            <a:r>
              <a:rPr lang="en" sz="1050">
                <a:solidFill>
                  <a:srgbClr val="A31515"/>
                </a:solidFill>
                <a:highlight>
                  <a:srgbClr val="FFFFFF"/>
                </a:highlight>
                <a:latin typeface="Courier New"/>
                <a:ea typeface="Courier New"/>
                <a:cs typeface="Courier New"/>
                <a:sym typeface="Courier New"/>
              </a:rPr>
              <a:t>"Panou de Administrare Site"</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admin.site.site_title = </a:t>
            </a:r>
            <a:r>
              <a:rPr lang="en" sz="1050">
                <a:solidFill>
                  <a:srgbClr val="A31515"/>
                </a:solidFill>
                <a:highlight>
                  <a:srgbClr val="FFFFFF"/>
                </a:highlight>
                <a:latin typeface="Courier New"/>
                <a:ea typeface="Courier New"/>
                <a:cs typeface="Courier New"/>
                <a:sym typeface="Courier New"/>
              </a:rPr>
              <a:t>"Admin Site"</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admin.site.index_title = </a:t>
            </a:r>
            <a:r>
              <a:rPr lang="en" sz="1050">
                <a:solidFill>
                  <a:srgbClr val="A31515"/>
                </a:solidFill>
                <a:highlight>
                  <a:srgbClr val="FFFFFF"/>
                </a:highlight>
                <a:latin typeface="Courier New"/>
                <a:ea typeface="Courier New"/>
                <a:cs typeface="Courier New"/>
                <a:sym typeface="Courier New"/>
              </a:rPr>
              <a:t>"Bine ai venit în panoul de administrare"</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5" name="Shape 285"/>
        <p:cNvGrpSpPr/>
        <p:nvPr/>
      </p:nvGrpSpPr>
      <p:grpSpPr>
        <a:xfrm>
          <a:off x="0" y="0"/>
          <a:ext cx="0" cy="0"/>
          <a:chOff x="0" y="0"/>
          <a:chExt cx="0" cy="0"/>
        </a:xfrm>
      </p:grpSpPr>
      <p:sp>
        <p:nvSpPr>
          <p:cNvPr id="286" name="Google Shape;286;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287" name="Google Shape;287;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0" name="Google Shape;290;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1" name="Google Shape;291;p34"/>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https://www.w3schools.com/django/django_queryset_filter.php</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https://docs.djangoproject.com/en/5.1/intro/tutorial02/</a:t>
            </a:r>
            <a:endParaRPr sz="13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Querysets</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997025"/>
            <a:ext cx="8520600" cy="3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QuerySets sunt principalul mod prin care se interacționează cu baza de date pentru a realiza operațiuni de tip CRUD (Create, Read, Update, Delete).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Un QuerySet reprezintă o listă de obiecte din baza de date și este generat de managerul de obiecte al unui model, de obicei prin apelul Model.objects. Această listă de obiecte este de fapt obținută printr-o interogare SQL în spate, către baza de date.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Un QuerySet este evaluat doar atunci când este necesar. Acest comportament "lenes" (lazy evaluation) permite ca interogările să fie cât mai eficiente posibil. Evaluarea unui QuerySet se întâmplă: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la iterare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la convertirea la listă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la accesarea prin index</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la folosirea unor metode precum count(), exists(), first(), etc.</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Selectarea tuturor obiectelor</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340700" y="901175"/>
            <a:ext cx="8491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Un QuerySet </a:t>
            </a:r>
            <a:r>
              <a:rPr lang="en">
                <a:solidFill>
                  <a:schemeClr val="dk2"/>
                </a:solidFill>
              </a:rPr>
              <a:t>care returnează toate obiectele din baza de date pentru modelul respectiv</a:t>
            </a:r>
            <a:r>
              <a:rPr lang="en">
                <a:solidFill>
                  <a:schemeClr val="dk2"/>
                </a:solidFill>
              </a:rPr>
              <a:t> poate fi generat folosind Model.objects.all().</a:t>
            </a:r>
            <a:endParaRPr>
              <a:solidFill>
                <a:schemeClr val="dk2"/>
              </a:solidFill>
            </a:endParaRPr>
          </a:p>
        </p:txBody>
      </p:sp>
      <p:sp>
        <p:nvSpPr>
          <p:cNvPr id="86" name="Google Shape;86;p16"/>
          <p:cNvSpPr txBox="1"/>
          <p:nvPr/>
        </p:nvSpPr>
        <p:spPr>
          <a:xfrm>
            <a:off x="311700" y="1566750"/>
            <a:ext cx="8520600" cy="66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aplicatie_exemplu.models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Produs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produse = Produs.objects.all()</a:t>
            </a:r>
            <a:endParaRPr sz="1050">
              <a:solidFill>
                <a:srgbClr val="0000FF"/>
              </a:solidFill>
              <a:highlight>
                <a:srgbClr val="FFFFFF"/>
              </a:highlight>
              <a:latin typeface="Courier New"/>
              <a:ea typeface="Courier New"/>
              <a:cs typeface="Courier New"/>
              <a:sym typeface="Courier New"/>
            </a:endParaRPr>
          </a:p>
        </p:txBody>
      </p:sp>
      <p:sp>
        <p:nvSpPr>
          <p:cNvPr id="87" name="Google Shape;87;p16"/>
          <p:cNvSpPr txBox="1"/>
          <p:nvPr/>
        </p:nvSpPr>
        <p:spPr>
          <a:xfrm>
            <a:off x="340700" y="2328025"/>
            <a:ext cx="68700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QuerySet-urile pot fi tăiate ca listele Python pentru a limita numărul de rezultate.</a:t>
            </a:r>
            <a:endParaRPr sz="1300">
              <a:solidFill>
                <a:schemeClr val="dk2"/>
              </a:solidFill>
            </a:endParaRPr>
          </a:p>
        </p:txBody>
      </p:sp>
      <p:sp>
        <p:nvSpPr>
          <p:cNvPr id="88" name="Google Shape;88;p16"/>
          <p:cNvSpPr txBox="1"/>
          <p:nvPr/>
        </p:nvSpPr>
        <p:spPr>
          <a:xfrm>
            <a:off x="311700" y="2693650"/>
            <a:ext cx="8520600" cy="36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primele_trei = Produs.objects.all()[:</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Filtre</a:t>
            </a:r>
            <a:endParaRPr/>
          </a:p>
        </p:txBody>
      </p:sp>
      <p:sp>
        <p:nvSpPr>
          <p:cNvPr id="94" name="Google Shape;94;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7" name="Google Shape;97;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8" name="Google Shape;98;p17"/>
          <p:cNvSpPr txBox="1"/>
          <p:nvPr/>
        </p:nvSpPr>
        <p:spPr>
          <a:xfrm>
            <a:off x="340700" y="977375"/>
            <a:ext cx="8491500" cy="21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Pentru a obține obiecte care îndeplinesc anumite condiții, poți folosi metoda filter(), iar pentru a le exclude, folosim exclude(). Aceste funcții acceptă drept parametrii criterii de filtrare.</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Operatorii de filtrare principali:</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field__lt: mai mic decât</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field__lte: mai mic sau egal cu</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field__gt: mai mare decât</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field__gte: mai mare sau egal cu</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field__exact: valoare exactă</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field__iexact: valoare exactă, case-insensitive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field__contains: conține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field__icontains: conține, case-insensitive</a:t>
            </a:r>
            <a:endParaRPr sz="1200">
              <a:solidFill>
                <a:schemeClr val="dk2"/>
              </a:solidFill>
            </a:endParaRPr>
          </a:p>
        </p:txBody>
      </p:sp>
      <p:sp>
        <p:nvSpPr>
          <p:cNvPr id="99" name="Google Shape;99;p17"/>
          <p:cNvSpPr txBox="1"/>
          <p:nvPr/>
        </p:nvSpPr>
        <p:spPr>
          <a:xfrm>
            <a:off x="340700" y="3279300"/>
            <a:ext cx="5715900" cy="65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prod_sub_100 = Produs.objects.filter(</a:t>
            </a:r>
            <a:r>
              <a:rPr lang="en" sz="1050">
                <a:solidFill>
                  <a:srgbClr val="808080"/>
                </a:solidFill>
                <a:highlight>
                  <a:srgbClr val="FFFFFF"/>
                </a:highlight>
                <a:latin typeface="Courier New"/>
                <a:ea typeface="Courier New"/>
                <a:cs typeface="Courier New"/>
                <a:sym typeface="Courier New"/>
              </a:rPr>
              <a:t>pret__lt</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prod_mai_mare_sau_egal_cu_100 = Produs.objects.exclude(</a:t>
            </a:r>
            <a:r>
              <a:rPr lang="en" sz="1050">
                <a:solidFill>
                  <a:srgbClr val="808080"/>
                </a:solidFill>
                <a:highlight>
                  <a:srgbClr val="FFFFFF"/>
                </a:highlight>
                <a:latin typeface="Courier New"/>
                <a:ea typeface="Courier New"/>
                <a:cs typeface="Courier New"/>
                <a:sym typeface="Courier New"/>
              </a:rPr>
              <a:t>pret__lt</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
        <p:nvSpPr>
          <p:cNvPr id="100" name="Google Shape;100;p17"/>
          <p:cNvSpPr txBox="1"/>
          <p:nvPr/>
        </p:nvSpPr>
        <p:spPr>
          <a:xfrm>
            <a:off x="400850" y="4199325"/>
            <a:ext cx="57159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hlink"/>
                </a:solidFill>
                <a:hlinkClick r:id="rId5"/>
              </a:rPr>
              <a:t>https://www.w3schools.com/django/django_queryset_filter.php</a:t>
            </a:r>
            <a:endParaRPr sz="13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Ordonarea rezultatelor</a:t>
            </a:r>
            <a:endParaRPr/>
          </a:p>
        </p:txBody>
      </p:sp>
      <p:sp>
        <p:nvSpPr>
          <p:cNvPr id="106" name="Google Shape;106;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9" name="Google Shape;109;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0" name="Google Shape;110;p18"/>
          <p:cNvSpPr txBox="1"/>
          <p:nvPr/>
        </p:nvSpPr>
        <p:spPr>
          <a:xfrm>
            <a:off x="317150" y="920825"/>
            <a:ext cx="8520600" cy="6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Se poate schimba ordinea în care sunt returnate obiectele folosind order_by(). Se poate specifica un câmp sau mai multe pentru sortare. Prefixul "-" ordonează descrescător.</a:t>
            </a:r>
            <a:endParaRPr sz="1300">
              <a:solidFill>
                <a:srgbClr val="666666"/>
              </a:solidFill>
            </a:endParaRPr>
          </a:p>
        </p:txBody>
      </p:sp>
      <p:sp>
        <p:nvSpPr>
          <p:cNvPr id="111" name="Google Shape;111;p18"/>
          <p:cNvSpPr txBox="1"/>
          <p:nvPr/>
        </p:nvSpPr>
        <p:spPr>
          <a:xfrm>
            <a:off x="393350" y="1937450"/>
            <a:ext cx="84390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latin typeface="Courier New"/>
                <a:ea typeface="Courier New"/>
                <a:cs typeface="Courier New"/>
                <a:sym typeface="Courier New"/>
              </a:rPr>
              <a:t>ordonate_dupa_pret = Produse.objects.order_by('pret')</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ordonate_dupa_nume_desc = Produse.objects.order_by('-name')</a:t>
            </a:r>
            <a:endParaRPr sz="1300">
              <a:solidFill>
                <a:schemeClr val="dk2"/>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agregate</a:t>
            </a:r>
            <a:endParaRPr/>
          </a:p>
        </p:txBody>
      </p:sp>
      <p:sp>
        <p:nvSpPr>
          <p:cNvPr id="117" name="Google Shape;117;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0" name="Google Shape;120;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1" name="Google Shape;121;p19"/>
          <p:cNvSpPr txBox="1"/>
          <p:nvPr/>
        </p:nvSpPr>
        <p:spPr>
          <a:xfrm>
            <a:off x="317150" y="944575"/>
            <a:ext cx="85206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QuerySet-urile Django au metode care permit operații agregate asupra datelor, precum suma, media, numărul, maximul și minimul.</a:t>
            </a:r>
            <a:endParaRPr sz="1300">
              <a:solidFill>
                <a:srgbClr val="666666"/>
              </a:solidFill>
            </a:endParaRPr>
          </a:p>
        </p:txBody>
      </p:sp>
      <p:sp>
        <p:nvSpPr>
          <p:cNvPr id="122" name="Google Shape;122;p19"/>
          <p:cNvSpPr txBox="1"/>
          <p:nvPr/>
        </p:nvSpPr>
        <p:spPr>
          <a:xfrm>
            <a:off x="317150" y="1801450"/>
            <a:ext cx="8515200" cy="107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django.db.models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Avg</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Count</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pret_mediu = Produse.objects.aggregate(</a:t>
            </a:r>
            <a:r>
              <a:rPr lang="en" sz="1050">
                <a:solidFill>
                  <a:srgbClr val="2B91AF"/>
                </a:solidFill>
                <a:highlight>
                  <a:srgbClr val="FFFFFF"/>
                </a:highlight>
                <a:latin typeface="Courier New"/>
                <a:ea typeface="Courier New"/>
                <a:cs typeface="Courier New"/>
                <a:sym typeface="Courier New"/>
              </a:rPr>
              <a:t>Avg</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'pret'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nr_prod = Produse.objects.count()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
        <p:nvSpPr>
          <p:cNvPr id="123" name="Google Shape;123;p19"/>
          <p:cNvSpPr txBox="1"/>
          <p:nvPr/>
        </p:nvSpPr>
        <p:spPr>
          <a:xfrm>
            <a:off x="317150" y="3199600"/>
            <a:ext cx="85152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Metoda aggregate() va returna un dicționar de valori pentru funcțiile specificate.</a:t>
            </a:r>
            <a:endParaRPr sz="13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specifice QuerySet. Înlănțuire</a:t>
            </a:r>
            <a:endParaRPr/>
          </a:p>
        </p:txBody>
      </p:sp>
      <p:sp>
        <p:nvSpPr>
          <p:cNvPr id="129" name="Google Shape;129;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2" name="Google Shape;132;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3" name="Google Shape;133;p20"/>
          <p:cNvSpPr txBox="1"/>
          <p:nvPr/>
        </p:nvSpPr>
        <p:spPr>
          <a:xfrm>
            <a:off x="317150" y="920825"/>
            <a:ext cx="8520600" cy="1815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get(): returnează un singur obiect care îndeplinește criteriile, aruncând o excepție dacă nu este exact unul.</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first() și last(): returnează primul sau ultimul obiect din interogare.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exists(): verifică dacă există cel puțin un obiect în QuerySet.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Datorită evaluării leneșe, metodele QuerySet pot fi apelate în lanț pentru a construi interogări mai complexe fără a declanșa execuția acestora.</a:t>
            </a:r>
            <a:endParaRPr sz="1300">
              <a:solidFill>
                <a:srgbClr val="666666"/>
              </a:solidFill>
            </a:endParaRPr>
          </a:p>
        </p:txBody>
      </p:sp>
      <p:sp>
        <p:nvSpPr>
          <p:cNvPr id="134" name="Google Shape;134;p20"/>
          <p:cNvSpPr txBox="1"/>
          <p:nvPr/>
        </p:nvSpPr>
        <p:spPr>
          <a:xfrm>
            <a:off x="317150" y="2880825"/>
            <a:ext cx="85206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produse = Produse.objects.filter(</a:t>
            </a:r>
            <a:r>
              <a:rPr lang="en" sz="1050">
                <a:solidFill>
                  <a:srgbClr val="808080"/>
                </a:solidFill>
                <a:highlight>
                  <a:srgbClr val="FFFFFF"/>
                </a:highlight>
                <a:latin typeface="Courier New"/>
                <a:ea typeface="Courier New"/>
                <a:cs typeface="Courier New"/>
                <a:sym typeface="Courier New"/>
              </a:rPr>
              <a:t>category</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'Electronice'</a:t>
            </a:r>
            <a:r>
              <a:rPr lang="en" sz="1050">
                <a:solidFill>
                  <a:schemeClr val="dk1"/>
                </a:solidFill>
                <a:highlight>
                  <a:srgbClr val="FFFFFF"/>
                </a:highlight>
                <a:latin typeface="Courier New"/>
                <a:ea typeface="Courier New"/>
                <a:cs typeface="Courier New"/>
                <a:sym typeface="Courier New"/>
              </a:rPr>
              <a:t>).order_by(</a:t>
            </a:r>
            <a:r>
              <a:rPr lang="en" sz="1050">
                <a:solidFill>
                  <a:srgbClr val="A31515"/>
                </a:solidFill>
                <a:highlight>
                  <a:srgbClr val="FFFFFF"/>
                </a:highlight>
                <a:latin typeface="Courier New"/>
                <a:ea typeface="Courier New"/>
                <a:cs typeface="Courier New"/>
                <a:sym typeface="Courier New"/>
              </a:rPr>
              <a:t>'pret'</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Relații Many-to-One și Many-to-Many</a:t>
            </a:r>
            <a:endParaRPr/>
          </a:p>
        </p:txBody>
      </p:sp>
      <p:sp>
        <p:nvSpPr>
          <p:cNvPr id="140" name="Google Shape;140;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3" name="Google Shape;143;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4" name="Google Shape;144;p21"/>
          <p:cNvSpPr txBox="1"/>
          <p:nvPr/>
        </p:nvSpPr>
        <p:spPr>
          <a:xfrm>
            <a:off x="311650" y="10641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un model are relații cu alte modele, Django permite navigarea ușoară prin aceste relații. Spre exemplu:</a:t>
            </a:r>
            <a:endParaRPr sz="1300">
              <a:solidFill>
                <a:schemeClr val="dk2"/>
              </a:solidFill>
            </a:endParaRPr>
          </a:p>
        </p:txBody>
      </p:sp>
      <p:sp>
        <p:nvSpPr>
          <p:cNvPr id="145" name="Google Shape;145;p21"/>
          <p:cNvSpPr txBox="1"/>
          <p:nvPr/>
        </p:nvSpPr>
        <p:spPr>
          <a:xfrm>
            <a:off x="311450" y="1355225"/>
            <a:ext cx="8520600" cy="53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produse = Produs.objects.get(</a:t>
            </a:r>
            <a:r>
              <a:rPr lang="en" sz="1050">
                <a:solidFill>
                  <a:srgbClr val="80808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nume_furnizor = produse.furnizor.nume</a:t>
            </a:r>
            <a:endParaRPr sz="1300">
              <a:solidFill>
                <a:schemeClr val="dk2"/>
              </a:solidFill>
            </a:endParaRPr>
          </a:p>
        </p:txBody>
      </p:sp>
      <p:sp>
        <p:nvSpPr>
          <p:cNvPr id="146" name="Google Shape;146;p21"/>
          <p:cNvSpPr txBox="1"/>
          <p:nvPr/>
        </p:nvSpPr>
        <p:spPr>
          <a:xfrm>
            <a:off x="311450" y="1931025"/>
            <a:ext cx="85206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Evită evaluarea prematură și utilizează select_related și prefetch_related pentru a optimiza interogările complexe: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select_related(): pentru relațiile ForeignKey, face o interogare SQL JOIN.</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prefetch_related(): pentru ManyToManyField sau reverse ForeignKey.</a:t>
            </a:r>
            <a:endParaRPr sz="1300">
              <a:solidFill>
                <a:schemeClr val="dk2"/>
              </a:solidFill>
            </a:endParaRPr>
          </a:p>
        </p:txBody>
      </p:sp>
      <p:sp>
        <p:nvSpPr>
          <p:cNvPr id="147" name="Google Shape;147;p21"/>
          <p:cNvSpPr txBox="1"/>
          <p:nvPr/>
        </p:nvSpPr>
        <p:spPr>
          <a:xfrm>
            <a:off x="311450" y="3102475"/>
            <a:ext cx="85206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produse = Produs.objects.select_related(</a:t>
            </a:r>
            <a:r>
              <a:rPr lang="en" sz="1050">
                <a:solidFill>
                  <a:srgbClr val="A31515"/>
                </a:solidFill>
                <a:highlight>
                  <a:srgbClr val="FFFFFF"/>
                </a:highlight>
                <a:latin typeface="Courier New"/>
                <a:ea typeface="Courier New"/>
                <a:cs typeface="Courier New"/>
                <a:sym typeface="Courier New"/>
              </a:rPr>
              <a:t>'categorie'</a:t>
            </a:r>
            <a:r>
              <a:rPr lang="en" sz="1050">
                <a:solidFill>
                  <a:schemeClr val="dk1"/>
                </a:solidFill>
                <a:highlight>
                  <a:srgbClr val="FFFFFF"/>
                </a:highlight>
                <a:latin typeface="Courier New"/>
                <a:ea typeface="Courier New"/>
                <a:cs typeface="Courier New"/>
                <a:sym typeface="Courier New"/>
              </a:rPr>
              <a:t>).all()</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