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045fc0db0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045fc0db0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d61e1383f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d61e1383f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19e331359b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19e331359b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16d41c874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16d41c874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16d41c8740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316d41c8740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316d41c8740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316d41c8740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316d41c8740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316d41c8740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316d41c8740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316d41c8740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31081373cd2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31081373cd2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319e331359b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319e331359b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31081373cd2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31081373cd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3045fc0db0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3045fc0db0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3170344d0bb_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3170344d0bb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319e331359b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319e331359b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319e331359b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319e331359b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fc3ad07a1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2fc3ad07a1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30e10735e68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30e10735e68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319e331359b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319e331359b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3148fa08cfd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3148fa08cfd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319e331359b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319e331359b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3062233f1ea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3062233f1ea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316d41c8740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316d41c8740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062233f1e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062233f1e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30e10735e68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30e10735e68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307e20406d0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307e20406d0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319c41bf478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19c41bf478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19e331359b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19e331359b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19c41bf478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19c41bf478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19e331359b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19e331359b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fc3ad07a1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fc3ad07a1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19e331359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19e331359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irina.ciocan@gmail.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mailto:irina.ciocan@gmail.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slide" Target="/ppt/slides/slide2.xml"/><Relationship Id="rId4" Type="http://schemas.openxmlformats.org/officeDocument/2006/relationships/hyperlink" Target="mailto:irina.ciocan@gmail.com" TargetMode="External"/><Relationship Id="rId5" Type="http://schemas.openxmlformats.org/officeDocument/2006/relationships/hyperlink" Target="https://docs.djangoproject.com/en/5.1/topics/email/" TargetMode="External"/><Relationship Id="rId6" Type="http://schemas.openxmlformats.org/officeDocument/2006/relationships/hyperlink" Target="https://docs.djangoproject.com/en/5.1/topics/loggin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819675"/>
            <a:ext cx="8520600" cy="1215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Django</a:t>
            </a:r>
            <a:endParaRPr/>
          </a:p>
        </p:txBody>
      </p:sp>
      <p:sp>
        <p:nvSpPr>
          <p:cNvPr id="55" name="Google Shape;55;p13"/>
          <p:cNvSpPr txBox="1"/>
          <p:nvPr>
            <p:ph type="ctrTitle"/>
          </p:nvPr>
        </p:nvSpPr>
        <p:spPr>
          <a:xfrm>
            <a:off x="311700" y="2140750"/>
            <a:ext cx="8520600" cy="809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300"/>
              <a:t>Curs 7</a:t>
            </a:r>
            <a:endParaRPr sz="3300"/>
          </a:p>
        </p:txBody>
      </p:sp>
      <p:sp>
        <p:nvSpPr>
          <p:cNvPr id="56" name="Google Shape;56;p13"/>
          <p:cNvSpPr txBox="1"/>
          <p:nvPr>
            <p:ph idx="1" type="subTitle"/>
          </p:nvPr>
        </p:nvSpPr>
        <p:spPr>
          <a:xfrm>
            <a:off x="311700" y="4434325"/>
            <a:ext cx="8520600" cy="440700"/>
          </a:xfrm>
          <a:prstGeom prst="rect">
            <a:avLst/>
          </a:prstGeom>
        </p:spPr>
        <p:txBody>
          <a:bodyPr anchorCtr="0" anchor="t" bIns="91425" lIns="91425" spcFirstLastPara="1" rIns="91425" wrap="square" tIns="91425">
            <a:normAutofit fontScale="40000" lnSpcReduction="10000"/>
          </a:bodyPr>
          <a:lstStyle/>
          <a:p>
            <a:pPr indent="0" lvl="0" marL="0" rtl="0" algn="ctr">
              <a:spcBef>
                <a:spcPts val="0"/>
              </a:spcBef>
              <a:spcAft>
                <a:spcPts val="0"/>
              </a:spcAft>
              <a:buNone/>
            </a:pPr>
            <a:r>
              <a:rPr lang="en" sz="1800"/>
              <a:t>pentru intrebari: </a:t>
            </a:r>
            <a:r>
              <a:rPr lang="en" sz="1800" u="sng">
                <a:solidFill>
                  <a:schemeClr val="hlink"/>
                </a:solidFill>
                <a:hlinkClick r:id="rId3"/>
              </a:rPr>
              <a:t>irina.ciocan@gmail.com</a:t>
            </a:r>
            <a:endParaRPr sz="1800"/>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43" name="Shape 143"/>
        <p:cNvGrpSpPr/>
        <p:nvPr/>
      </p:nvGrpSpPr>
      <p:grpSpPr>
        <a:xfrm>
          <a:off x="0" y="0"/>
          <a:ext cx="0" cy="0"/>
          <a:chOff x="0" y="0"/>
          <a:chExt cx="0" cy="0"/>
        </a:xfrm>
      </p:grpSpPr>
      <p:sp>
        <p:nvSpPr>
          <p:cNvPr id="144" name="Google Shape;144;p22"/>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E-mail cu fișiere statice</a:t>
            </a:r>
            <a:endParaRPr/>
          </a:p>
        </p:txBody>
      </p:sp>
      <p:sp>
        <p:nvSpPr>
          <p:cNvPr id="145" name="Google Shape;145;p22"/>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47" name="Google Shape;147;p22">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148" name="Google Shape;148;p22"/>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149" name="Google Shape;149;p22"/>
          <p:cNvSpPr txBox="1"/>
          <p:nvPr/>
        </p:nvSpPr>
        <p:spPr>
          <a:xfrm>
            <a:off x="4935000" y="997025"/>
            <a:ext cx="3902700" cy="232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66666"/>
                </a:solidFill>
              </a:rPr>
              <a:t>Pentru a trimite un e-mail care include o referință către un fișier static, de exemplu o imagine aflată pe server, trebuie inclus un URL public al imaginii în conținutul HTML al e-mailului. Imaginea trebuie să fie stocată într-un director static accesibil prin URL.</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t/>
            </a:r>
            <a:endParaRPr b="1" sz="1300">
              <a:solidFill>
                <a:srgbClr val="666666"/>
              </a:solidFill>
            </a:endParaRPr>
          </a:p>
        </p:txBody>
      </p:sp>
      <p:sp>
        <p:nvSpPr>
          <p:cNvPr id="150" name="Google Shape;150;p22"/>
          <p:cNvSpPr txBox="1"/>
          <p:nvPr/>
        </p:nvSpPr>
        <p:spPr>
          <a:xfrm>
            <a:off x="311700" y="997025"/>
            <a:ext cx="4623300" cy="3794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750">
                <a:solidFill>
                  <a:srgbClr val="0000FF"/>
                </a:solidFill>
                <a:highlight>
                  <a:srgbClr val="FFFFFF"/>
                </a:highlight>
                <a:latin typeface="Courier New"/>
                <a:ea typeface="Courier New"/>
                <a:cs typeface="Courier New"/>
                <a:sym typeface="Courier New"/>
              </a:rPr>
              <a:t>from</a:t>
            </a:r>
            <a:r>
              <a:rPr lang="en" sz="750">
                <a:solidFill>
                  <a:schemeClr val="dk1"/>
                </a:solidFill>
                <a:highlight>
                  <a:srgbClr val="FFFFFF"/>
                </a:highlight>
                <a:latin typeface="Courier New"/>
                <a:ea typeface="Courier New"/>
                <a:cs typeface="Courier New"/>
                <a:sym typeface="Courier New"/>
              </a:rPr>
              <a:t> django.core.mail </a:t>
            </a:r>
            <a:r>
              <a:rPr lang="en" sz="750">
                <a:solidFill>
                  <a:srgbClr val="0000FF"/>
                </a:solidFill>
                <a:highlight>
                  <a:srgbClr val="FFFFFF"/>
                </a:highlight>
                <a:latin typeface="Courier New"/>
                <a:ea typeface="Courier New"/>
                <a:cs typeface="Courier New"/>
                <a:sym typeface="Courier New"/>
              </a:rPr>
              <a:t>import</a:t>
            </a:r>
            <a:r>
              <a:rPr lang="en" sz="750">
                <a:solidFill>
                  <a:schemeClr val="dk1"/>
                </a:solidFill>
                <a:highlight>
                  <a:srgbClr val="FFFFFF"/>
                </a:highlight>
                <a:latin typeface="Courier New"/>
                <a:ea typeface="Courier New"/>
                <a:cs typeface="Courier New"/>
                <a:sym typeface="Courier New"/>
              </a:rPr>
              <a:t> send_mail</a:t>
            </a:r>
            <a:endParaRPr sz="7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50">
                <a:solidFill>
                  <a:srgbClr val="0000FF"/>
                </a:solidFill>
                <a:highlight>
                  <a:srgbClr val="FFFFFF"/>
                </a:highlight>
                <a:latin typeface="Courier New"/>
                <a:ea typeface="Courier New"/>
                <a:cs typeface="Courier New"/>
                <a:sym typeface="Courier New"/>
              </a:rPr>
              <a:t>from</a:t>
            </a:r>
            <a:r>
              <a:rPr lang="en" sz="750">
                <a:solidFill>
                  <a:schemeClr val="dk1"/>
                </a:solidFill>
                <a:highlight>
                  <a:srgbClr val="FFFFFF"/>
                </a:highlight>
                <a:latin typeface="Courier New"/>
                <a:ea typeface="Courier New"/>
                <a:cs typeface="Courier New"/>
                <a:sym typeface="Courier New"/>
              </a:rPr>
              <a:t> django.contrib.sites.models </a:t>
            </a:r>
            <a:r>
              <a:rPr lang="en" sz="750">
                <a:solidFill>
                  <a:srgbClr val="0000FF"/>
                </a:solidFill>
                <a:highlight>
                  <a:srgbClr val="FFFFFF"/>
                </a:highlight>
                <a:latin typeface="Courier New"/>
                <a:ea typeface="Courier New"/>
                <a:cs typeface="Courier New"/>
                <a:sym typeface="Courier New"/>
              </a:rPr>
              <a:t>import</a:t>
            </a:r>
            <a:r>
              <a:rPr lang="en" sz="750">
                <a:solidFill>
                  <a:schemeClr val="dk1"/>
                </a:solidFill>
                <a:highlight>
                  <a:srgbClr val="FFFFFF"/>
                </a:highlight>
                <a:latin typeface="Courier New"/>
                <a:ea typeface="Courier New"/>
                <a:cs typeface="Courier New"/>
                <a:sym typeface="Courier New"/>
              </a:rPr>
              <a:t> </a:t>
            </a:r>
            <a:r>
              <a:rPr lang="en" sz="750">
                <a:solidFill>
                  <a:srgbClr val="2B91AF"/>
                </a:solidFill>
                <a:highlight>
                  <a:srgbClr val="FFFFFF"/>
                </a:highlight>
                <a:latin typeface="Courier New"/>
                <a:ea typeface="Courier New"/>
                <a:cs typeface="Courier New"/>
                <a:sym typeface="Courier New"/>
              </a:rPr>
              <a:t>Site</a:t>
            </a:r>
            <a:endParaRPr sz="750">
              <a:solidFill>
                <a:srgbClr val="2B91A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50">
                <a:solidFill>
                  <a:srgbClr val="0000FF"/>
                </a:solidFill>
                <a:highlight>
                  <a:srgbClr val="FFFFFF"/>
                </a:highlight>
                <a:latin typeface="Courier New"/>
                <a:ea typeface="Courier New"/>
                <a:cs typeface="Courier New"/>
                <a:sym typeface="Courier New"/>
              </a:rPr>
              <a:t>from</a:t>
            </a:r>
            <a:r>
              <a:rPr lang="en" sz="750">
                <a:solidFill>
                  <a:schemeClr val="dk1"/>
                </a:solidFill>
                <a:highlight>
                  <a:srgbClr val="FFFFFF"/>
                </a:highlight>
                <a:latin typeface="Courier New"/>
                <a:ea typeface="Courier New"/>
                <a:cs typeface="Courier New"/>
                <a:sym typeface="Courier New"/>
              </a:rPr>
              <a:t> django.template.loader </a:t>
            </a:r>
            <a:r>
              <a:rPr lang="en" sz="750">
                <a:solidFill>
                  <a:srgbClr val="0000FF"/>
                </a:solidFill>
                <a:highlight>
                  <a:srgbClr val="FFFFFF"/>
                </a:highlight>
                <a:latin typeface="Courier New"/>
                <a:ea typeface="Courier New"/>
                <a:cs typeface="Courier New"/>
                <a:sym typeface="Courier New"/>
              </a:rPr>
              <a:t>import</a:t>
            </a:r>
            <a:r>
              <a:rPr lang="en" sz="750">
                <a:solidFill>
                  <a:schemeClr val="dk1"/>
                </a:solidFill>
                <a:highlight>
                  <a:srgbClr val="FFFFFF"/>
                </a:highlight>
                <a:latin typeface="Courier New"/>
                <a:ea typeface="Courier New"/>
                <a:cs typeface="Courier New"/>
                <a:sym typeface="Courier New"/>
              </a:rPr>
              <a:t> render_to_string</a:t>
            </a:r>
            <a:endParaRPr sz="7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50">
                <a:solidFill>
                  <a:srgbClr val="0000FF"/>
                </a:solidFill>
                <a:highlight>
                  <a:srgbClr val="FFFFFF"/>
                </a:highlight>
                <a:latin typeface="Courier New"/>
                <a:ea typeface="Courier New"/>
                <a:cs typeface="Courier New"/>
                <a:sym typeface="Courier New"/>
              </a:rPr>
              <a:t>from</a:t>
            </a:r>
            <a:r>
              <a:rPr lang="en" sz="750">
                <a:solidFill>
                  <a:schemeClr val="dk1"/>
                </a:solidFill>
                <a:highlight>
                  <a:srgbClr val="FFFFFF"/>
                </a:highlight>
                <a:latin typeface="Courier New"/>
                <a:ea typeface="Courier New"/>
                <a:cs typeface="Courier New"/>
                <a:sym typeface="Courier New"/>
              </a:rPr>
              <a:t> django.conf </a:t>
            </a:r>
            <a:r>
              <a:rPr lang="en" sz="750">
                <a:solidFill>
                  <a:srgbClr val="0000FF"/>
                </a:solidFill>
                <a:highlight>
                  <a:srgbClr val="FFFFFF"/>
                </a:highlight>
                <a:latin typeface="Courier New"/>
                <a:ea typeface="Courier New"/>
                <a:cs typeface="Courier New"/>
                <a:sym typeface="Courier New"/>
              </a:rPr>
              <a:t>import</a:t>
            </a:r>
            <a:r>
              <a:rPr lang="en" sz="750">
                <a:solidFill>
                  <a:schemeClr val="dk1"/>
                </a:solidFill>
                <a:highlight>
                  <a:srgbClr val="FFFFFF"/>
                </a:highlight>
                <a:latin typeface="Courier New"/>
                <a:ea typeface="Courier New"/>
                <a:cs typeface="Courier New"/>
                <a:sym typeface="Courier New"/>
              </a:rPr>
              <a:t> settings</a:t>
            </a:r>
            <a:endParaRPr sz="7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7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50">
                <a:solidFill>
                  <a:srgbClr val="0000FF"/>
                </a:solidFill>
                <a:highlight>
                  <a:srgbClr val="FFFFFF"/>
                </a:highlight>
                <a:latin typeface="Courier New"/>
                <a:ea typeface="Courier New"/>
                <a:cs typeface="Courier New"/>
                <a:sym typeface="Courier New"/>
              </a:rPr>
              <a:t>def</a:t>
            </a:r>
            <a:r>
              <a:rPr lang="en" sz="750">
                <a:solidFill>
                  <a:schemeClr val="dk1"/>
                </a:solidFill>
                <a:highlight>
                  <a:srgbClr val="FFFFFF"/>
                </a:highlight>
                <a:latin typeface="Courier New"/>
                <a:ea typeface="Courier New"/>
                <a:cs typeface="Courier New"/>
                <a:sym typeface="Courier New"/>
              </a:rPr>
              <a:t> trimite_email_cu_imagine():</a:t>
            </a:r>
            <a:endParaRPr sz="7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50">
                <a:solidFill>
                  <a:schemeClr val="dk1"/>
                </a:solidFill>
                <a:highlight>
                  <a:srgbClr val="FFFFFF"/>
                </a:highlight>
                <a:latin typeface="Courier New"/>
                <a:ea typeface="Courier New"/>
                <a:cs typeface="Courier New"/>
                <a:sym typeface="Courier New"/>
              </a:rPr>
              <a:t>    obj_site = </a:t>
            </a:r>
            <a:r>
              <a:rPr lang="en" sz="750">
                <a:solidFill>
                  <a:srgbClr val="2B91AF"/>
                </a:solidFill>
                <a:highlight>
                  <a:srgbClr val="FFFFFF"/>
                </a:highlight>
                <a:latin typeface="Courier New"/>
                <a:ea typeface="Courier New"/>
                <a:cs typeface="Courier New"/>
                <a:sym typeface="Courier New"/>
              </a:rPr>
              <a:t>Site</a:t>
            </a:r>
            <a:r>
              <a:rPr lang="en" sz="750">
                <a:solidFill>
                  <a:schemeClr val="dk1"/>
                </a:solidFill>
                <a:highlight>
                  <a:srgbClr val="FFFFFF"/>
                </a:highlight>
                <a:latin typeface="Courier New"/>
                <a:ea typeface="Courier New"/>
                <a:cs typeface="Courier New"/>
                <a:sym typeface="Courier New"/>
              </a:rPr>
              <a:t>.objects.get_current()</a:t>
            </a:r>
            <a:endParaRPr sz="7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50">
                <a:solidFill>
                  <a:schemeClr val="dk1"/>
                </a:solidFill>
                <a:highlight>
                  <a:srgbClr val="FFFFFF"/>
                </a:highlight>
                <a:latin typeface="Courier New"/>
                <a:ea typeface="Courier New"/>
                <a:cs typeface="Courier New"/>
                <a:sym typeface="Courier New"/>
              </a:rPr>
              <a:t>    domeniu = obj_site.domain</a:t>
            </a:r>
            <a:endParaRPr sz="7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50">
                <a:solidFill>
                  <a:schemeClr val="dk1"/>
                </a:solidFill>
                <a:highlight>
                  <a:srgbClr val="FFFFFF"/>
                </a:highlight>
                <a:latin typeface="Courier New"/>
                <a:ea typeface="Courier New"/>
                <a:cs typeface="Courier New"/>
                <a:sym typeface="Courier New"/>
              </a:rPr>
              <a:t>    url_imagine = </a:t>
            </a:r>
            <a:r>
              <a:rPr lang="en" sz="750">
                <a:solidFill>
                  <a:srgbClr val="0000FF"/>
                </a:solidFill>
                <a:highlight>
                  <a:srgbClr val="FFFFFF"/>
                </a:highlight>
                <a:latin typeface="Courier New"/>
                <a:ea typeface="Courier New"/>
                <a:cs typeface="Courier New"/>
                <a:sym typeface="Courier New"/>
              </a:rPr>
              <a:t>f</a:t>
            </a:r>
            <a:r>
              <a:rPr lang="en" sz="750">
                <a:solidFill>
                  <a:srgbClr val="A31515"/>
                </a:solidFill>
                <a:highlight>
                  <a:srgbClr val="FFFFFF"/>
                </a:highlight>
                <a:latin typeface="Courier New"/>
                <a:ea typeface="Courier New"/>
                <a:cs typeface="Courier New"/>
                <a:sym typeface="Courier New"/>
              </a:rPr>
              <a:t>"https://</a:t>
            </a:r>
            <a:r>
              <a:rPr lang="en" sz="750">
                <a:solidFill>
                  <a:schemeClr val="dk1"/>
                </a:solidFill>
                <a:highlight>
                  <a:srgbClr val="FFFFFF"/>
                </a:highlight>
                <a:latin typeface="Courier New"/>
                <a:ea typeface="Courier New"/>
                <a:cs typeface="Courier New"/>
                <a:sym typeface="Courier New"/>
              </a:rPr>
              <a:t>{domeniu}{settings.STATIC_URL}</a:t>
            </a:r>
            <a:r>
              <a:rPr lang="en" sz="750">
                <a:solidFill>
                  <a:srgbClr val="A31515"/>
                </a:solidFill>
                <a:highlight>
                  <a:srgbClr val="FFFFFF"/>
                </a:highlight>
                <a:latin typeface="Courier New"/>
                <a:ea typeface="Courier New"/>
                <a:cs typeface="Courier New"/>
                <a:sym typeface="Courier New"/>
              </a:rPr>
              <a:t>images/logo.png"</a:t>
            </a:r>
            <a:endParaRPr sz="750">
              <a:solidFill>
                <a:srgbClr val="A31515"/>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50">
                <a:solidFill>
                  <a:schemeClr val="dk1"/>
                </a:solidFill>
                <a:highlight>
                  <a:srgbClr val="FFFFFF"/>
                </a:highlight>
                <a:latin typeface="Courier New"/>
                <a:ea typeface="Courier New"/>
                <a:cs typeface="Courier New"/>
                <a:sym typeface="Courier New"/>
              </a:rPr>
              <a:t>    html_message = </a:t>
            </a:r>
            <a:r>
              <a:rPr lang="en" sz="750">
                <a:solidFill>
                  <a:srgbClr val="0000FF"/>
                </a:solidFill>
                <a:highlight>
                  <a:srgbClr val="FFFFFF"/>
                </a:highlight>
                <a:latin typeface="Courier New"/>
                <a:ea typeface="Courier New"/>
                <a:cs typeface="Courier New"/>
                <a:sym typeface="Courier New"/>
              </a:rPr>
              <a:t>f</a:t>
            </a:r>
            <a:r>
              <a:rPr lang="en" sz="750">
                <a:solidFill>
                  <a:srgbClr val="A31515"/>
                </a:solidFill>
                <a:highlight>
                  <a:srgbClr val="FFFFFF"/>
                </a:highlight>
                <a:latin typeface="Courier New"/>
                <a:ea typeface="Courier New"/>
                <a:cs typeface="Courier New"/>
                <a:sym typeface="Courier New"/>
              </a:rPr>
              <a:t>"""</a:t>
            </a:r>
            <a:endParaRPr sz="750">
              <a:solidFill>
                <a:srgbClr val="A31515"/>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50">
                <a:solidFill>
                  <a:srgbClr val="A31515"/>
                </a:solidFill>
                <a:highlight>
                  <a:srgbClr val="FFFFFF"/>
                </a:highlight>
                <a:latin typeface="Courier New"/>
                <a:ea typeface="Courier New"/>
                <a:cs typeface="Courier New"/>
                <a:sym typeface="Courier New"/>
              </a:rPr>
              <a:t>    &lt;html&gt;</a:t>
            </a:r>
            <a:endParaRPr sz="750">
              <a:solidFill>
                <a:srgbClr val="A31515"/>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50">
                <a:solidFill>
                  <a:srgbClr val="A31515"/>
                </a:solidFill>
                <a:highlight>
                  <a:srgbClr val="FFFFFF"/>
                </a:highlight>
                <a:latin typeface="Courier New"/>
                <a:ea typeface="Courier New"/>
                <a:cs typeface="Courier New"/>
                <a:sym typeface="Courier New"/>
              </a:rPr>
              <a:t>        &lt;body&gt;</a:t>
            </a:r>
            <a:endParaRPr sz="750">
              <a:solidFill>
                <a:srgbClr val="A31515"/>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50">
                <a:solidFill>
                  <a:srgbClr val="A31515"/>
                </a:solidFill>
                <a:highlight>
                  <a:srgbClr val="FFFFFF"/>
                </a:highlight>
                <a:latin typeface="Courier New"/>
                <a:ea typeface="Courier New"/>
                <a:cs typeface="Courier New"/>
                <a:sym typeface="Courier New"/>
              </a:rPr>
              <a:t>            &lt;p&gt;Un e-mail care include o imagine:&lt;/p&gt;</a:t>
            </a:r>
            <a:endParaRPr sz="750">
              <a:solidFill>
                <a:srgbClr val="A31515"/>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50">
                <a:solidFill>
                  <a:srgbClr val="A31515"/>
                </a:solidFill>
                <a:highlight>
                  <a:srgbClr val="FFFFFF"/>
                </a:highlight>
                <a:latin typeface="Courier New"/>
                <a:ea typeface="Courier New"/>
                <a:cs typeface="Courier New"/>
                <a:sym typeface="Courier New"/>
              </a:rPr>
              <a:t>            &lt;img src="</a:t>
            </a:r>
            <a:r>
              <a:rPr lang="en" sz="750">
                <a:solidFill>
                  <a:schemeClr val="dk1"/>
                </a:solidFill>
                <a:highlight>
                  <a:srgbClr val="FFFFFF"/>
                </a:highlight>
                <a:latin typeface="Courier New"/>
                <a:ea typeface="Courier New"/>
                <a:cs typeface="Courier New"/>
                <a:sym typeface="Courier New"/>
              </a:rPr>
              <a:t>{url_imagine}</a:t>
            </a:r>
            <a:r>
              <a:rPr lang="en" sz="750">
                <a:solidFill>
                  <a:srgbClr val="A31515"/>
                </a:solidFill>
                <a:highlight>
                  <a:srgbClr val="FFFFFF"/>
                </a:highlight>
                <a:latin typeface="Courier New"/>
                <a:ea typeface="Courier New"/>
                <a:cs typeface="Courier New"/>
                <a:sym typeface="Courier New"/>
              </a:rPr>
              <a:t>" alt="Logo"&gt;</a:t>
            </a:r>
            <a:endParaRPr sz="750">
              <a:solidFill>
                <a:srgbClr val="A31515"/>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50">
                <a:solidFill>
                  <a:srgbClr val="A31515"/>
                </a:solidFill>
                <a:highlight>
                  <a:srgbClr val="FFFFFF"/>
                </a:highlight>
                <a:latin typeface="Courier New"/>
                <a:ea typeface="Courier New"/>
                <a:cs typeface="Courier New"/>
                <a:sym typeface="Courier New"/>
              </a:rPr>
              <a:t>        &lt;/body&gt;</a:t>
            </a:r>
            <a:endParaRPr sz="750">
              <a:solidFill>
                <a:srgbClr val="A31515"/>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50">
                <a:solidFill>
                  <a:srgbClr val="A31515"/>
                </a:solidFill>
                <a:highlight>
                  <a:srgbClr val="FFFFFF"/>
                </a:highlight>
                <a:latin typeface="Courier New"/>
                <a:ea typeface="Courier New"/>
                <a:cs typeface="Courier New"/>
                <a:sym typeface="Courier New"/>
              </a:rPr>
              <a:t>    &lt;/html&gt;</a:t>
            </a:r>
            <a:endParaRPr sz="750">
              <a:solidFill>
                <a:srgbClr val="A31515"/>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50">
                <a:solidFill>
                  <a:srgbClr val="A31515"/>
                </a:solidFill>
                <a:highlight>
                  <a:srgbClr val="FFFFFF"/>
                </a:highlight>
                <a:latin typeface="Courier New"/>
                <a:ea typeface="Courier New"/>
                <a:cs typeface="Courier New"/>
                <a:sym typeface="Courier New"/>
              </a:rPr>
              <a:t>    """</a:t>
            </a:r>
            <a:endParaRPr sz="750">
              <a:solidFill>
                <a:srgbClr val="A31515"/>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50">
                <a:solidFill>
                  <a:schemeClr val="dk1"/>
                </a:solidFill>
                <a:highlight>
                  <a:srgbClr val="FFFFFF"/>
                </a:highlight>
                <a:latin typeface="Courier New"/>
                <a:ea typeface="Courier New"/>
                <a:cs typeface="Courier New"/>
                <a:sym typeface="Courier New"/>
              </a:rPr>
              <a:t>    send_mail(</a:t>
            </a:r>
            <a:endParaRPr sz="7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50">
                <a:solidFill>
                  <a:schemeClr val="dk1"/>
                </a:solidFill>
                <a:highlight>
                  <a:srgbClr val="FFFFFF"/>
                </a:highlight>
                <a:latin typeface="Courier New"/>
                <a:ea typeface="Courier New"/>
                <a:cs typeface="Courier New"/>
                <a:sym typeface="Courier New"/>
              </a:rPr>
              <a:t>        </a:t>
            </a:r>
            <a:r>
              <a:rPr lang="en" sz="750">
                <a:solidFill>
                  <a:srgbClr val="808080"/>
                </a:solidFill>
                <a:highlight>
                  <a:srgbClr val="FFFFFF"/>
                </a:highlight>
                <a:latin typeface="Courier New"/>
                <a:ea typeface="Courier New"/>
                <a:cs typeface="Courier New"/>
                <a:sym typeface="Courier New"/>
              </a:rPr>
              <a:t>subject</a:t>
            </a:r>
            <a:r>
              <a:rPr lang="en" sz="750">
                <a:solidFill>
                  <a:schemeClr val="dk1"/>
                </a:solidFill>
                <a:highlight>
                  <a:srgbClr val="FFFFFF"/>
                </a:highlight>
                <a:latin typeface="Courier New"/>
                <a:ea typeface="Courier New"/>
                <a:cs typeface="Courier New"/>
                <a:sym typeface="Courier New"/>
              </a:rPr>
              <a:t>=</a:t>
            </a:r>
            <a:r>
              <a:rPr lang="en" sz="750">
                <a:solidFill>
                  <a:srgbClr val="A31515"/>
                </a:solidFill>
                <a:highlight>
                  <a:srgbClr val="FFFFFF"/>
                </a:highlight>
                <a:latin typeface="Courier New"/>
                <a:ea typeface="Courier New"/>
                <a:cs typeface="Courier New"/>
                <a:sym typeface="Courier New"/>
              </a:rPr>
              <a:t>"E-mail cu imagine"</a:t>
            </a:r>
            <a:r>
              <a:rPr lang="en" sz="750">
                <a:solidFill>
                  <a:schemeClr val="dk1"/>
                </a:solidFill>
                <a:highlight>
                  <a:srgbClr val="FFFFFF"/>
                </a:highlight>
                <a:latin typeface="Courier New"/>
                <a:ea typeface="Courier New"/>
                <a:cs typeface="Courier New"/>
                <a:sym typeface="Courier New"/>
              </a:rPr>
              <a:t>,</a:t>
            </a:r>
            <a:endParaRPr sz="7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50">
                <a:solidFill>
                  <a:schemeClr val="dk1"/>
                </a:solidFill>
                <a:highlight>
                  <a:srgbClr val="FFFFFF"/>
                </a:highlight>
                <a:latin typeface="Courier New"/>
                <a:ea typeface="Courier New"/>
                <a:cs typeface="Courier New"/>
                <a:sym typeface="Courier New"/>
              </a:rPr>
              <a:t>        </a:t>
            </a:r>
            <a:r>
              <a:rPr lang="en" sz="750">
                <a:solidFill>
                  <a:srgbClr val="808080"/>
                </a:solidFill>
                <a:highlight>
                  <a:srgbClr val="FFFFFF"/>
                </a:highlight>
                <a:latin typeface="Courier New"/>
                <a:ea typeface="Courier New"/>
                <a:cs typeface="Courier New"/>
                <a:sym typeface="Courier New"/>
              </a:rPr>
              <a:t>message</a:t>
            </a:r>
            <a:r>
              <a:rPr lang="en" sz="750">
                <a:solidFill>
                  <a:schemeClr val="dk1"/>
                </a:solidFill>
                <a:highlight>
                  <a:srgbClr val="FFFFFF"/>
                </a:highlight>
                <a:latin typeface="Courier New"/>
                <a:ea typeface="Courier New"/>
                <a:cs typeface="Courier New"/>
                <a:sym typeface="Courier New"/>
              </a:rPr>
              <a:t>=</a:t>
            </a:r>
            <a:r>
              <a:rPr lang="en" sz="750">
                <a:solidFill>
                  <a:srgbClr val="A31515"/>
                </a:solidFill>
                <a:highlight>
                  <a:srgbClr val="FFFFFF"/>
                </a:highlight>
                <a:latin typeface="Courier New"/>
                <a:ea typeface="Courier New"/>
                <a:cs typeface="Courier New"/>
                <a:sym typeface="Courier New"/>
              </a:rPr>
              <a:t>"text simplu"</a:t>
            </a:r>
            <a:r>
              <a:rPr lang="en" sz="750">
                <a:solidFill>
                  <a:schemeClr val="dk1"/>
                </a:solidFill>
                <a:highlight>
                  <a:srgbClr val="FFFFFF"/>
                </a:highlight>
                <a:latin typeface="Courier New"/>
                <a:ea typeface="Courier New"/>
                <a:cs typeface="Courier New"/>
                <a:sym typeface="Courier New"/>
              </a:rPr>
              <a:t>,</a:t>
            </a:r>
            <a:endParaRPr sz="7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50">
                <a:solidFill>
                  <a:schemeClr val="dk1"/>
                </a:solidFill>
                <a:highlight>
                  <a:srgbClr val="FFFFFF"/>
                </a:highlight>
                <a:latin typeface="Courier New"/>
                <a:ea typeface="Courier New"/>
                <a:cs typeface="Courier New"/>
                <a:sym typeface="Courier New"/>
              </a:rPr>
              <a:t>        </a:t>
            </a:r>
            <a:r>
              <a:rPr lang="en" sz="750">
                <a:solidFill>
                  <a:srgbClr val="808080"/>
                </a:solidFill>
                <a:highlight>
                  <a:srgbClr val="FFFFFF"/>
                </a:highlight>
                <a:latin typeface="Courier New"/>
                <a:ea typeface="Courier New"/>
                <a:cs typeface="Courier New"/>
                <a:sym typeface="Courier New"/>
              </a:rPr>
              <a:t>from_email</a:t>
            </a:r>
            <a:r>
              <a:rPr lang="en" sz="750">
                <a:solidFill>
                  <a:schemeClr val="dk1"/>
                </a:solidFill>
                <a:highlight>
                  <a:srgbClr val="FFFFFF"/>
                </a:highlight>
                <a:latin typeface="Courier New"/>
                <a:ea typeface="Courier New"/>
                <a:cs typeface="Courier New"/>
                <a:sym typeface="Courier New"/>
              </a:rPr>
              <a:t>=</a:t>
            </a:r>
            <a:r>
              <a:rPr lang="en" sz="750">
                <a:solidFill>
                  <a:srgbClr val="A31515"/>
                </a:solidFill>
                <a:highlight>
                  <a:srgbClr val="FFFFFF"/>
                </a:highlight>
                <a:latin typeface="Courier New"/>
                <a:ea typeface="Courier New"/>
                <a:cs typeface="Courier New"/>
                <a:sym typeface="Courier New"/>
              </a:rPr>
              <a:t>"expeditor@gmail.com"</a:t>
            </a:r>
            <a:r>
              <a:rPr lang="en" sz="750">
                <a:solidFill>
                  <a:schemeClr val="dk1"/>
                </a:solidFill>
                <a:highlight>
                  <a:srgbClr val="FFFFFF"/>
                </a:highlight>
                <a:latin typeface="Courier New"/>
                <a:ea typeface="Courier New"/>
                <a:cs typeface="Courier New"/>
                <a:sym typeface="Courier New"/>
              </a:rPr>
              <a:t>,</a:t>
            </a:r>
            <a:endParaRPr sz="7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50">
                <a:solidFill>
                  <a:schemeClr val="dk1"/>
                </a:solidFill>
                <a:highlight>
                  <a:srgbClr val="FFFFFF"/>
                </a:highlight>
                <a:latin typeface="Courier New"/>
                <a:ea typeface="Courier New"/>
                <a:cs typeface="Courier New"/>
                <a:sym typeface="Courier New"/>
              </a:rPr>
              <a:t>        </a:t>
            </a:r>
            <a:r>
              <a:rPr lang="en" sz="750">
                <a:solidFill>
                  <a:srgbClr val="808080"/>
                </a:solidFill>
                <a:highlight>
                  <a:srgbClr val="FFFFFF"/>
                </a:highlight>
                <a:latin typeface="Courier New"/>
                <a:ea typeface="Courier New"/>
                <a:cs typeface="Courier New"/>
                <a:sym typeface="Courier New"/>
              </a:rPr>
              <a:t>recipient_list</a:t>
            </a:r>
            <a:r>
              <a:rPr lang="en" sz="750">
                <a:solidFill>
                  <a:schemeClr val="dk1"/>
                </a:solidFill>
                <a:highlight>
                  <a:srgbClr val="FFFFFF"/>
                </a:highlight>
                <a:latin typeface="Courier New"/>
                <a:ea typeface="Courier New"/>
                <a:cs typeface="Courier New"/>
                <a:sym typeface="Courier New"/>
              </a:rPr>
              <a:t>=[</a:t>
            </a:r>
            <a:r>
              <a:rPr lang="en" sz="750">
                <a:solidFill>
                  <a:srgbClr val="A31515"/>
                </a:solidFill>
                <a:highlight>
                  <a:srgbClr val="FFFFFF"/>
                </a:highlight>
                <a:latin typeface="Courier New"/>
                <a:ea typeface="Courier New"/>
                <a:cs typeface="Courier New"/>
                <a:sym typeface="Courier New"/>
              </a:rPr>
              <a:t>"destinatar@gmail.com"</a:t>
            </a:r>
            <a:r>
              <a:rPr lang="en" sz="750">
                <a:solidFill>
                  <a:schemeClr val="dk1"/>
                </a:solidFill>
                <a:highlight>
                  <a:srgbClr val="FFFFFF"/>
                </a:highlight>
                <a:latin typeface="Courier New"/>
                <a:ea typeface="Courier New"/>
                <a:cs typeface="Courier New"/>
                <a:sym typeface="Courier New"/>
              </a:rPr>
              <a:t>],</a:t>
            </a:r>
            <a:endParaRPr sz="7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50">
                <a:solidFill>
                  <a:schemeClr val="dk1"/>
                </a:solidFill>
                <a:highlight>
                  <a:srgbClr val="FFFFFF"/>
                </a:highlight>
                <a:latin typeface="Courier New"/>
                <a:ea typeface="Courier New"/>
                <a:cs typeface="Courier New"/>
                <a:sym typeface="Courier New"/>
              </a:rPr>
              <a:t>        </a:t>
            </a:r>
            <a:r>
              <a:rPr lang="en" sz="750">
                <a:solidFill>
                  <a:srgbClr val="808080"/>
                </a:solidFill>
                <a:highlight>
                  <a:srgbClr val="FFFFFF"/>
                </a:highlight>
                <a:latin typeface="Courier New"/>
                <a:ea typeface="Courier New"/>
                <a:cs typeface="Courier New"/>
                <a:sym typeface="Courier New"/>
              </a:rPr>
              <a:t>html_message</a:t>
            </a:r>
            <a:r>
              <a:rPr lang="en" sz="750">
                <a:solidFill>
                  <a:schemeClr val="dk1"/>
                </a:solidFill>
                <a:highlight>
                  <a:srgbClr val="FFFFFF"/>
                </a:highlight>
                <a:latin typeface="Courier New"/>
                <a:ea typeface="Courier New"/>
                <a:cs typeface="Courier New"/>
                <a:sym typeface="Courier New"/>
              </a:rPr>
              <a:t>=html_message,</a:t>
            </a:r>
            <a:endParaRPr sz="7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50">
                <a:solidFill>
                  <a:schemeClr val="dk1"/>
                </a:solidFill>
                <a:highlight>
                  <a:srgbClr val="FFFFFF"/>
                </a:highlight>
                <a:latin typeface="Courier New"/>
                <a:ea typeface="Courier New"/>
                <a:cs typeface="Courier New"/>
                <a:sym typeface="Courier New"/>
              </a:rPr>
              <a:t>    )</a:t>
            </a:r>
            <a:endParaRPr sz="7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50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54" name="Shape 154"/>
        <p:cNvGrpSpPr/>
        <p:nvPr/>
      </p:nvGrpSpPr>
      <p:grpSpPr>
        <a:xfrm>
          <a:off x="0" y="0"/>
          <a:ext cx="0" cy="0"/>
          <a:chOff x="0" y="0"/>
          <a:chExt cx="0" cy="0"/>
        </a:xfrm>
      </p:grpSpPr>
      <p:sp>
        <p:nvSpPr>
          <p:cNvPr id="155" name="Google Shape;155;p23"/>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Când folosim send_mail() </a:t>
            </a:r>
            <a:endParaRPr/>
          </a:p>
        </p:txBody>
      </p:sp>
      <p:sp>
        <p:nvSpPr>
          <p:cNvPr id="156" name="Google Shape;156;p23"/>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58" name="Google Shape;158;p23">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159" name="Google Shape;159;p23"/>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160" name="Google Shape;160;p23"/>
          <p:cNvSpPr txBox="1"/>
          <p:nvPr/>
        </p:nvSpPr>
        <p:spPr>
          <a:xfrm>
            <a:off x="317150" y="1024800"/>
            <a:ext cx="8520600" cy="19593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dk2"/>
              </a:buClr>
              <a:buSzPts val="1300"/>
              <a:buAutoNum type="arabicPeriod"/>
            </a:pPr>
            <a:r>
              <a:rPr lang="en" sz="1300">
                <a:solidFill>
                  <a:schemeClr val="dk2"/>
                </a:solidFill>
              </a:rPr>
              <a:t>Când trimitem e-mailuri simple, precum notificările.</a:t>
            </a:r>
            <a:endParaRPr sz="1300">
              <a:solidFill>
                <a:schemeClr val="dk2"/>
              </a:solidFill>
            </a:endParaRPr>
          </a:p>
          <a:p>
            <a:pPr indent="-311150" lvl="0" marL="457200" rtl="0" algn="l">
              <a:spcBef>
                <a:spcPts val="0"/>
              </a:spcBef>
              <a:spcAft>
                <a:spcPts val="0"/>
              </a:spcAft>
              <a:buClr>
                <a:schemeClr val="dk2"/>
              </a:buClr>
              <a:buSzPts val="1300"/>
              <a:buAutoNum type="arabicPeriod"/>
            </a:pPr>
            <a:r>
              <a:rPr lang="en" sz="1300">
                <a:solidFill>
                  <a:schemeClr val="dk2"/>
                </a:solidFill>
              </a:rPr>
              <a:t>Când e-mailurile nu necesită atașamente sau anteturi personalizate.</a:t>
            </a:r>
            <a:endParaRPr sz="1300">
              <a:solidFill>
                <a:schemeClr val="dk2"/>
              </a:solidFill>
            </a:endParaRPr>
          </a:p>
          <a:p>
            <a:pPr indent="-311150" lvl="0" marL="457200" rtl="0" algn="l">
              <a:spcBef>
                <a:spcPts val="0"/>
              </a:spcBef>
              <a:spcAft>
                <a:spcPts val="0"/>
              </a:spcAft>
              <a:buClr>
                <a:schemeClr val="dk2"/>
              </a:buClr>
              <a:buSzPts val="1300"/>
              <a:buAutoNum type="arabicPeriod"/>
            </a:pPr>
            <a:r>
              <a:rPr lang="en" sz="1300">
                <a:solidFill>
                  <a:schemeClr val="dk2"/>
                </a:solidFill>
              </a:rPr>
              <a:t>Când trimitem e-mailuri ocazionale și nu este nevoie de o compunere avansată.</a:t>
            </a:r>
            <a:endParaRPr sz="1300">
              <a:solidFill>
                <a:schemeClr val="dk2"/>
              </a:solidFill>
            </a:endParaRPr>
          </a:p>
          <a:p>
            <a:pPr indent="0" lvl="0" marL="0" rtl="0" algn="l">
              <a:spcBef>
                <a:spcPts val="0"/>
              </a:spcBef>
              <a:spcAft>
                <a:spcPts val="0"/>
              </a:spcAft>
              <a:buNone/>
            </a:pPr>
            <a:r>
              <a:t/>
            </a:r>
            <a:endParaRPr sz="1300">
              <a:solidFill>
                <a:schemeClr val="dk2"/>
              </a:solidFill>
            </a:endParaRPr>
          </a:p>
          <a:p>
            <a:pPr indent="0" lvl="0" marL="0" rtl="0" algn="l">
              <a:spcBef>
                <a:spcPts val="0"/>
              </a:spcBef>
              <a:spcAft>
                <a:spcPts val="0"/>
              </a:spcAft>
              <a:buNone/>
            </a:pPr>
            <a:r>
              <a:t/>
            </a:r>
            <a:endParaRPr sz="1300">
              <a:solidFill>
                <a:schemeClr val="dk2"/>
              </a:solidFill>
            </a:endParaRPr>
          </a:p>
          <a:p>
            <a:pPr indent="0" lvl="0" marL="0" rtl="0" algn="l">
              <a:spcBef>
                <a:spcPts val="0"/>
              </a:spcBef>
              <a:spcAft>
                <a:spcPts val="0"/>
              </a:spcAft>
              <a:buNone/>
            </a:pPr>
            <a:r>
              <a:rPr lang="en" sz="1300">
                <a:solidFill>
                  <a:schemeClr val="dk2"/>
                </a:solidFill>
              </a:rPr>
              <a:t>Funcția send_email() are anumite limitări:</a:t>
            </a:r>
            <a:endParaRPr sz="1300">
              <a:solidFill>
                <a:schemeClr val="dk2"/>
              </a:solidFill>
            </a:endParaRPr>
          </a:p>
          <a:p>
            <a:pPr indent="-311150" lvl="0" marL="457200" rtl="0" algn="l">
              <a:spcBef>
                <a:spcPts val="0"/>
              </a:spcBef>
              <a:spcAft>
                <a:spcPts val="0"/>
              </a:spcAft>
              <a:buClr>
                <a:schemeClr val="dk2"/>
              </a:buClr>
              <a:buSzPts val="1300"/>
              <a:buChar char="●"/>
            </a:pPr>
            <a:r>
              <a:rPr lang="en" sz="1300">
                <a:solidFill>
                  <a:schemeClr val="dk2"/>
                </a:solidFill>
              </a:rPr>
              <a:t>Nu suportă atașamente. Pentru atașamente, trebuie utilizată clasa EmailMessage.</a:t>
            </a:r>
            <a:endParaRPr sz="1300">
              <a:solidFill>
                <a:schemeClr val="dk2"/>
              </a:solidFill>
            </a:endParaRPr>
          </a:p>
          <a:p>
            <a:pPr indent="-311150" lvl="0" marL="457200" rtl="0" algn="l">
              <a:spcBef>
                <a:spcPts val="0"/>
              </a:spcBef>
              <a:spcAft>
                <a:spcPts val="0"/>
              </a:spcAft>
              <a:buClr>
                <a:schemeClr val="dk2"/>
              </a:buClr>
              <a:buSzPts val="1300"/>
              <a:buChar char="●"/>
            </a:pPr>
            <a:r>
              <a:rPr lang="en" sz="1300">
                <a:solidFill>
                  <a:schemeClr val="dk2"/>
                </a:solidFill>
              </a:rPr>
              <a:t>Nu permite configurarea detaliată a anteturilor.</a:t>
            </a:r>
            <a:endParaRPr sz="130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64" name="Shape 164"/>
        <p:cNvGrpSpPr/>
        <p:nvPr/>
      </p:nvGrpSpPr>
      <p:grpSpPr>
        <a:xfrm>
          <a:off x="0" y="0"/>
          <a:ext cx="0" cy="0"/>
          <a:chOff x="0" y="0"/>
          <a:chExt cx="0" cy="0"/>
        </a:xfrm>
      </p:grpSpPr>
      <p:sp>
        <p:nvSpPr>
          <p:cNvPr id="165" name="Google Shape;165;p24"/>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Clasa EmailMessage (1)</a:t>
            </a:r>
            <a:endParaRPr/>
          </a:p>
        </p:txBody>
      </p:sp>
      <p:sp>
        <p:nvSpPr>
          <p:cNvPr id="166" name="Google Shape;166;p24"/>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68" name="Google Shape;168;p24">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169" name="Google Shape;169;p24"/>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170" name="Google Shape;170;p24"/>
          <p:cNvSpPr txBox="1"/>
          <p:nvPr/>
        </p:nvSpPr>
        <p:spPr>
          <a:xfrm>
            <a:off x="340700" y="901175"/>
            <a:ext cx="8491500" cy="389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Clasa </a:t>
            </a:r>
            <a:r>
              <a:rPr b="1" lang="en">
                <a:solidFill>
                  <a:schemeClr val="dk2"/>
                </a:solidFill>
              </a:rPr>
              <a:t>EmailMessage</a:t>
            </a:r>
            <a:r>
              <a:rPr lang="en">
                <a:solidFill>
                  <a:schemeClr val="dk2"/>
                </a:solidFill>
              </a:rPr>
              <a:t>, definită în modulul django.core.mail, oferă o metodă flexibilă și avansată pentru a compune și a trimite e-mailuri. Aceasta este utilă atunci când aveți nevoie de control suplimentar asupra structurii unui mesaj, cum ar fi adăugarea de atașamente, utilizarea conținutului HTML, specificarea anteturilor personalizate și trimiterea către mai mulți destinatari.</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rPr lang="en">
                <a:solidFill>
                  <a:schemeClr val="dk2"/>
                </a:solidFill>
              </a:rPr>
              <a:t>Parametrii principali ai constructorului:</a:t>
            </a:r>
            <a:endParaRPr>
              <a:solidFill>
                <a:schemeClr val="dk2"/>
              </a:solidFill>
            </a:endParaRPr>
          </a:p>
          <a:p>
            <a:pPr indent="-317500" lvl="0" marL="457200" rtl="0" algn="l">
              <a:spcBef>
                <a:spcPts val="0"/>
              </a:spcBef>
              <a:spcAft>
                <a:spcPts val="0"/>
              </a:spcAft>
              <a:buClr>
                <a:schemeClr val="dk2"/>
              </a:buClr>
              <a:buSzPts val="1400"/>
              <a:buAutoNum type="arabicPeriod"/>
            </a:pPr>
            <a:r>
              <a:rPr lang="en">
                <a:solidFill>
                  <a:schemeClr val="dk2"/>
                </a:solidFill>
              </a:rPr>
              <a:t>subject (string): Subiectul e-mailului.</a:t>
            </a:r>
            <a:endParaRPr>
              <a:solidFill>
                <a:schemeClr val="dk2"/>
              </a:solidFill>
            </a:endParaRPr>
          </a:p>
          <a:p>
            <a:pPr indent="-317500" lvl="0" marL="457200" rtl="0" algn="l">
              <a:spcBef>
                <a:spcPts val="0"/>
              </a:spcBef>
              <a:spcAft>
                <a:spcPts val="0"/>
              </a:spcAft>
              <a:buClr>
                <a:schemeClr val="dk2"/>
              </a:buClr>
              <a:buSzPts val="1400"/>
              <a:buAutoNum type="arabicPeriod"/>
            </a:pPr>
            <a:r>
              <a:rPr lang="en">
                <a:solidFill>
                  <a:schemeClr val="dk2"/>
                </a:solidFill>
              </a:rPr>
              <a:t>body (string): Conținutul mesajului e-mail. Poate conține text simplu sau HTML.</a:t>
            </a:r>
            <a:endParaRPr>
              <a:solidFill>
                <a:schemeClr val="dk2"/>
              </a:solidFill>
            </a:endParaRPr>
          </a:p>
          <a:p>
            <a:pPr indent="-317500" lvl="0" marL="457200" rtl="0" algn="l">
              <a:spcBef>
                <a:spcPts val="0"/>
              </a:spcBef>
              <a:spcAft>
                <a:spcPts val="0"/>
              </a:spcAft>
              <a:buClr>
                <a:schemeClr val="dk2"/>
              </a:buClr>
              <a:buSzPts val="1400"/>
              <a:buAutoNum type="arabicPeriod"/>
            </a:pPr>
            <a:r>
              <a:rPr lang="en">
                <a:solidFill>
                  <a:schemeClr val="dk2"/>
                </a:solidFill>
              </a:rPr>
              <a:t>from_email (string): Adresa de e-mail a expeditorului. Dacă nu este specificată, se folosește valoarea din DEFAULT_FROM_EMAIL din settings.py.</a:t>
            </a:r>
            <a:endParaRPr>
              <a:solidFill>
                <a:schemeClr val="dk2"/>
              </a:solidFill>
            </a:endParaRPr>
          </a:p>
          <a:p>
            <a:pPr indent="-317500" lvl="0" marL="457200" rtl="0" algn="l">
              <a:spcBef>
                <a:spcPts val="0"/>
              </a:spcBef>
              <a:spcAft>
                <a:spcPts val="0"/>
              </a:spcAft>
              <a:buClr>
                <a:schemeClr val="dk2"/>
              </a:buClr>
              <a:buSzPts val="1400"/>
              <a:buAutoNum type="arabicPeriod"/>
            </a:pPr>
            <a:r>
              <a:rPr lang="en">
                <a:solidFill>
                  <a:schemeClr val="dk2"/>
                </a:solidFill>
              </a:rPr>
              <a:t>to (lista de stringuri): Lista adreselor de e-mail ale destinatarilor.</a:t>
            </a:r>
            <a:endParaRPr>
              <a:solidFill>
                <a:schemeClr val="dk2"/>
              </a:solidFill>
            </a:endParaRPr>
          </a:p>
          <a:p>
            <a:pPr indent="-317500" lvl="0" marL="457200" rtl="0" algn="l">
              <a:spcBef>
                <a:spcPts val="0"/>
              </a:spcBef>
              <a:spcAft>
                <a:spcPts val="0"/>
              </a:spcAft>
              <a:buClr>
                <a:schemeClr val="dk2"/>
              </a:buClr>
              <a:buSzPts val="1400"/>
              <a:buAutoNum type="arabicPeriod"/>
            </a:pPr>
            <a:r>
              <a:rPr lang="en">
                <a:solidFill>
                  <a:schemeClr val="dk2"/>
                </a:solidFill>
              </a:rPr>
              <a:t>bcc (</a:t>
            </a:r>
            <a:r>
              <a:rPr lang="en">
                <a:solidFill>
                  <a:schemeClr val="dk2"/>
                </a:solidFill>
              </a:rPr>
              <a:t>lista de stringuri</a:t>
            </a:r>
            <a:r>
              <a:rPr lang="en">
                <a:solidFill>
                  <a:schemeClr val="dk2"/>
                </a:solidFill>
              </a:rPr>
              <a:t>): Lista </a:t>
            </a:r>
            <a:r>
              <a:rPr lang="en">
                <a:solidFill>
                  <a:schemeClr val="dk2"/>
                </a:solidFill>
              </a:rPr>
              <a:t>adreselor de e-mail ale destinatarilor, </a:t>
            </a:r>
            <a:r>
              <a:rPr lang="en">
                <a:solidFill>
                  <a:schemeClr val="dk2"/>
                </a:solidFill>
              </a:rPr>
              <a:t>cărora le trimitem mesajul în </a:t>
            </a:r>
            <a:r>
              <a:rPr i="1" lang="en">
                <a:solidFill>
                  <a:schemeClr val="dk2"/>
                </a:solidFill>
              </a:rPr>
              <a:t>blind carbon copy</a:t>
            </a:r>
            <a:r>
              <a:rPr lang="en">
                <a:solidFill>
                  <a:schemeClr val="dk2"/>
                </a:solidFill>
              </a:rPr>
              <a:t> (destinatarii din această listă nu sunt vizibili celorlalți).</a:t>
            </a:r>
            <a:endParaRPr>
              <a:solidFill>
                <a:schemeClr val="dk2"/>
              </a:solidFill>
            </a:endParaRPr>
          </a:p>
          <a:p>
            <a:pPr indent="-317500" lvl="0" marL="457200" rtl="0" algn="l">
              <a:spcBef>
                <a:spcPts val="0"/>
              </a:spcBef>
              <a:spcAft>
                <a:spcPts val="0"/>
              </a:spcAft>
              <a:buClr>
                <a:schemeClr val="dk2"/>
              </a:buClr>
              <a:buSzPts val="1400"/>
              <a:buAutoNum type="arabicPeriod"/>
            </a:pPr>
            <a:r>
              <a:rPr lang="en">
                <a:solidFill>
                  <a:schemeClr val="dk2"/>
                </a:solidFill>
              </a:rPr>
              <a:t>cc (</a:t>
            </a:r>
            <a:r>
              <a:rPr lang="en">
                <a:solidFill>
                  <a:schemeClr val="dk2"/>
                </a:solidFill>
              </a:rPr>
              <a:t>lista de stringuri</a:t>
            </a:r>
            <a:r>
              <a:rPr lang="en">
                <a:solidFill>
                  <a:schemeClr val="dk2"/>
                </a:solidFill>
              </a:rPr>
              <a:t>): Lista </a:t>
            </a:r>
            <a:r>
              <a:rPr lang="en">
                <a:solidFill>
                  <a:schemeClr val="dk2"/>
                </a:solidFill>
              </a:rPr>
              <a:t>adreselor de e-mail ale destinatarilor </a:t>
            </a:r>
            <a:r>
              <a:rPr lang="en">
                <a:solidFill>
                  <a:schemeClr val="dk2"/>
                </a:solidFill>
              </a:rPr>
              <a:t>pentru </a:t>
            </a:r>
            <a:r>
              <a:rPr i="1" lang="en">
                <a:solidFill>
                  <a:schemeClr val="dk2"/>
                </a:solidFill>
              </a:rPr>
              <a:t>carbon copy</a:t>
            </a:r>
            <a:r>
              <a:rPr lang="en">
                <a:solidFill>
                  <a:schemeClr val="dk2"/>
                </a:solidFill>
              </a:rPr>
              <a:t> (destinatarii sunt vizibili tuturor).</a:t>
            </a:r>
            <a:endParaRPr>
              <a:solidFill>
                <a:schemeClr val="dk2"/>
              </a:solidFill>
            </a:endParaRPr>
          </a:p>
          <a:p>
            <a:pPr indent="-317500" lvl="0" marL="457200" rtl="0" algn="l">
              <a:spcBef>
                <a:spcPts val="0"/>
              </a:spcBef>
              <a:spcAft>
                <a:spcPts val="0"/>
              </a:spcAft>
              <a:buClr>
                <a:schemeClr val="dk2"/>
              </a:buClr>
              <a:buSzPts val="1400"/>
              <a:buAutoNum type="arabicPeriod"/>
            </a:pPr>
            <a:r>
              <a:rPr lang="en">
                <a:solidFill>
                  <a:schemeClr val="dk2"/>
                </a:solidFill>
              </a:rPr>
              <a:t>reply_to (</a:t>
            </a:r>
            <a:r>
              <a:rPr lang="en">
                <a:solidFill>
                  <a:schemeClr val="dk2"/>
                </a:solidFill>
              </a:rPr>
              <a:t>lista de stringuri</a:t>
            </a:r>
            <a:r>
              <a:rPr lang="en">
                <a:solidFill>
                  <a:schemeClr val="dk2"/>
                </a:solidFill>
              </a:rPr>
              <a:t>): Lista de adrese pentru răspunsuri. Dacă cineva răspunde la e-mail, răspunsul va fi trimis la aceste adrese.</a:t>
            </a:r>
            <a:endParaRPr>
              <a:solidFill>
                <a:schemeClr val="dk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74" name="Shape 174"/>
        <p:cNvGrpSpPr/>
        <p:nvPr/>
      </p:nvGrpSpPr>
      <p:grpSpPr>
        <a:xfrm>
          <a:off x="0" y="0"/>
          <a:ext cx="0" cy="0"/>
          <a:chOff x="0" y="0"/>
          <a:chExt cx="0" cy="0"/>
        </a:xfrm>
      </p:grpSpPr>
      <p:sp>
        <p:nvSpPr>
          <p:cNvPr id="175" name="Google Shape;175;p25"/>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Clasa EmailMessage (2)</a:t>
            </a:r>
            <a:endParaRPr/>
          </a:p>
        </p:txBody>
      </p:sp>
      <p:sp>
        <p:nvSpPr>
          <p:cNvPr id="176" name="Google Shape;176;p25"/>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78" name="Google Shape;178;p25">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179" name="Google Shape;179;p25"/>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180" name="Google Shape;180;p25"/>
          <p:cNvSpPr txBox="1"/>
          <p:nvPr/>
        </p:nvSpPr>
        <p:spPr>
          <a:xfrm>
            <a:off x="340700" y="901175"/>
            <a:ext cx="8491500" cy="1441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2"/>
              </a:buClr>
              <a:buSzPts val="1400"/>
              <a:buAutoNum type="arabicPeriod" startAt="8"/>
            </a:pPr>
            <a:r>
              <a:rPr lang="en">
                <a:solidFill>
                  <a:schemeClr val="dk2"/>
                </a:solidFill>
              </a:rPr>
              <a:t>attachments (listă): O listă de atașamente care vor fi incluse în e-mail. Fiecare atașament poate fi ori calea unui fișier, ori un tuplu de tipul (nume_fișier, conținut, tip_mime).</a:t>
            </a:r>
            <a:endParaRPr>
              <a:solidFill>
                <a:schemeClr val="dk2"/>
              </a:solidFill>
            </a:endParaRPr>
          </a:p>
          <a:p>
            <a:pPr indent="-317500" lvl="0" marL="457200" rtl="0" algn="l">
              <a:spcBef>
                <a:spcPts val="0"/>
              </a:spcBef>
              <a:spcAft>
                <a:spcPts val="0"/>
              </a:spcAft>
              <a:buClr>
                <a:schemeClr val="dk2"/>
              </a:buClr>
              <a:buSzPts val="1400"/>
              <a:buAutoNum type="arabicPeriod" startAt="8"/>
            </a:pPr>
            <a:r>
              <a:rPr lang="en">
                <a:solidFill>
                  <a:schemeClr val="dk2"/>
                </a:solidFill>
              </a:rPr>
              <a:t>headers (dicționar): Dictionar de anteturi personalizate pentru mesaj. Exemplu: {'X-Custom-Header': 'Valoare'}.</a:t>
            </a:r>
            <a:endParaRPr>
              <a:solidFill>
                <a:schemeClr val="dk2"/>
              </a:solidFill>
            </a:endParaRPr>
          </a:p>
          <a:p>
            <a:pPr indent="-317500" lvl="0" marL="457200" rtl="0" algn="l">
              <a:spcBef>
                <a:spcPts val="0"/>
              </a:spcBef>
              <a:spcAft>
                <a:spcPts val="0"/>
              </a:spcAft>
              <a:buClr>
                <a:schemeClr val="dk2"/>
              </a:buClr>
              <a:buSzPts val="1400"/>
              <a:buAutoNum type="arabicPeriod" startAt="8"/>
            </a:pPr>
            <a:r>
              <a:rPr lang="en">
                <a:solidFill>
                  <a:schemeClr val="dk2"/>
                </a:solidFill>
              </a:rPr>
              <a:t>connection (EmailBackend):	Conexiunea utilizată pentru trimiterea e-mailului. Dacă este omis, se folosește conexiunea implicită din EMAIL_BACKEND</a:t>
            </a:r>
            <a:endParaRPr>
              <a:solidFill>
                <a:schemeClr val="dk2"/>
              </a:solidFill>
            </a:endParaRPr>
          </a:p>
        </p:txBody>
      </p:sp>
      <p:sp>
        <p:nvSpPr>
          <p:cNvPr id="181" name="Google Shape;181;p25"/>
          <p:cNvSpPr txBox="1"/>
          <p:nvPr/>
        </p:nvSpPr>
        <p:spPr>
          <a:xfrm>
            <a:off x="317150" y="2280125"/>
            <a:ext cx="3516600" cy="2488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850">
                <a:solidFill>
                  <a:srgbClr val="0000FF"/>
                </a:solidFill>
                <a:highlight>
                  <a:srgbClr val="FFFFFF"/>
                </a:highlight>
                <a:latin typeface="Courier New"/>
                <a:ea typeface="Courier New"/>
                <a:cs typeface="Courier New"/>
                <a:sym typeface="Courier New"/>
              </a:rPr>
              <a:t>from</a:t>
            </a:r>
            <a:r>
              <a:rPr lang="en" sz="850">
                <a:solidFill>
                  <a:schemeClr val="dk1"/>
                </a:solidFill>
                <a:highlight>
                  <a:srgbClr val="FFFFFF"/>
                </a:highlight>
                <a:latin typeface="Courier New"/>
                <a:ea typeface="Courier New"/>
                <a:cs typeface="Courier New"/>
                <a:sym typeface="Courier New"/>
              </a:rPr>
              <a:t> django.core.mail </a:t>
            </a:r>
            <a:r>
              <a:rPr lang="en" sz="850">
                <a:solidFill>
                  <a:srgbClr val="0000FF"/>
                </a:solidFill>
                <a:highlight>
                  <a:srgbClr val="FFFFFF"/>
                </a:highlight>
                <a:latin typeface="Courier New"/>
                <a:ea typeface="Courier New"/>
                <a:cs typeface="Courier New"/>
                <a:sym typeface="Courier New"/>
              </a:rPr>
              <a:t>import</a:t>
            </a:r>
            <a:r>
              <a:rPr lang="en" sz="850">
                <a:solidFill>
                  <a:schemeClr val="dk1"/>
                </a:solidFill>
                <a:highlight>
                  <a:srgbClr val="FFFFFF"/>
                </a:highlight>
                <a:latin typeface="Courier New"/>
                <a:ea typeface="Courier New"/>
                <a:cs typeface="Courier New"/>
                <a:sym typeface="Courier New"/>
              </a:rPr>
              <a:t> </a:t>
            </a:r>
            <a:r>
              <a:rPr lang="en" sz="850">
                <a:solidFill>
                  <a:srgbClr val="2B91AF"/>
                </a:solidFill>
                <a:highlight>
                  <a:srgbClr val="FFFFFF"/>
                </a:highlight>
                <a:latin typeface="Courier New"/>
                <a:ea typeface="Courier New"/>
                <a:cs typeface="Courier New"/>
                <a:sym typeface="Courier New"/>
              </a:rPr>
              <a:t>EmailMessage</a:t>
            </a:r>
            <a:endParaRPr sz="850">
              <a:solidFill>
                <a:srgbClr val="2B91A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8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50">
                <a:solidFill>
                  <a:srgbClr val="0000FF"/>
                </a:solidFill>
                <a:highlight>
                  <a:srgbClr val="FFFFFF"/>
                </a:highlight>
                <a:latin typeface="Courier New"/>
                <a:ea typeface="Courier New"/>
                <a:cs typeface="Courier New"/>
                <a:sym typeface="Courier New"/>
              </a:rPr>
              <a:t>def</a:t>
            </a:r>
            <a:r>
              <a:rPr lang="en" sz="850">
                <a:solidFill>
                  <a:schemeClr val="dk1"/>
                </a:solidFill>
                <a:highlight>
                  <a:srgbClr val="FFFFFF"/>
                </a:highlight>
                <a:latin typeface="Courier New"/>
                <a:ea typeface="Courier New"/>
                <a:cs typeface="Courier New"/>
                <a:sym typeface="Courier New"/>
              </a:rPr>
              <a:t> trimite_mail():</a:t>
            </a:r>
            <a:endParaRPr sz="8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email = </a:t>
            </a:r>
            <a:r>
              <a:rPr lang="en" sz="850">
                <a:solidFill>
                  <a:srgbClr val="2B91AF"/>
                </a:solidFill>
                <a:highlight>
                  <a:srgbClr val="FFFFFF"/>
                </a:highlight>
                <a:latin typeface="Courier New"/>
                <a:ea typeface="Courier New"/>
                <a:cs typeface="Courier New"/>
                <a:sym typeface="Courier New"/>
              </a:rPr>
              <a:t>EmailMessage</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a:t>
            </a:r>
            <a:r>
              <a:rPr lang="en" sz="850">
                <a:solidFill>
                  <a:srgbClr val="808080"/>
                </a:solidFill>
                <a:highlight>
                  <a:srgbClr val="FFFFFF"/>
                </a:highlight>
                <a:latin typeface="Courier New"/>
                <a:ea typeface="Courier New"/>
                <a:cs typeface="Courier New"/>
                <a:sym typeface="Courier New"/>
              </a:rPr>
              <a:t>subject</a:t>
            </a:r>
            <a:r>
              <a:rPr lang="en" sz="850">
                <a:solidFill>
                  <a:schemeClr val="dk1"/>
                </a:solidFill>
                <a:highlight>
                  <a:srgbClr val="FFFFFF"/>
                </a:highlight>
                <a:latin typeface="Courier New"/>
                <a:ea typeface="Courier New"/>
                <a:cs typeface="Courier New"/>
                <a:sym typeface="Courier New"/>
              </a:rPr>
              <a:t>=</a:t>
            </a:r>
            <a:r>
              <a:rPr lang="en" sz="850">
                <a:solidFill>
                  <a:srgbClr val="A31515"/>
                </a:solidFill>
                <a:highlight>
                  <a:srgbClr val="FFFFFF"/>
                </a:highlight>
                <a:latin typeface="Courier New"/>
                <a:ea typeface="Courier New"/>
                <a:cs typeface="Courier New"/>
                <a:sym typeface="Courier New"/>
              </a:rPr>
              <a:t>'Email'</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a:t>
            </a:r>
            <a:r>
              <a:rPr lang="en" sz="850">
                <a:solidFill>
                  <a:srgbClr val="808080"/>
                </a:solidFill>
                <a:highlight>
                  <a:srgbClr val="FFFFFF"/>
                </a:highlight>
                <a:latin typeface="Courier New"/>
                <a:ea typeface="Courier New"/>
                <a:cs typeface="Courier New"/>
                <a:sym typeface="Courier New"/>
              </a:rPr>
              <a:t>body</a:t>
            </a:r>
            <a:r>
              <a:rPr lang="en" sz="850">
                <a:solidFill>
                  <a:schemeClr val="dk1"/>
                </a:solidFill>
                <a:highlight>
                  <a:srgbClr val="FFFFFF"/>
                </a:highlight>
                <a:latin typeface="Courier New"/>
                <a:ea typeface="Courier New"/>
                <a:cs typeface="Courier New"/>
                <a:sym typeface="Courier New"/>
              </a:rPr>
              <a:t>=</a:t>
            </a:r>
            <a:r>
              <a:rPr lang="en" sz="850">
                <a:solidFill>
                  <a:srgbClr val="A31515"/>
                </a:solidFill>
                <a:highlight>
                  <a:srgbClr val="FFFFFF"/>
                </a:highlight>
                <a:latin typeface="Courier New"/>
                <a:ea typeface="Courier New"/>
                <a:cs typeface="Courier New"/>
                <a:sym typeface="Courier New"/>
              </a:rPr>
              <a:t>'Salut, ce mai faceti?'</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a:t>
            </a:r>
            <a:r>
              <a:rPr lang="en" sz="850">
                <a:solidFill>
                  <a:srgbClr val="808080"/>
                </a:solidFill>
                <a:highlight>
                  <a:srgbClr val="FFFFFF"/>
                </a:highlight>
                <a:latin typeface="Courier New"/>
                <a:ea typeface="Courier New"/>
                <a:cs typeface="Courier New"/>
                <a:sym typeface="Courier New"/>
              </a:rPr>
              <a:t>from_email</a:t>
            </a:r>
            <a:r>
              <a:rPr lang="en" sz="850">
                <a:solidFill>
                  <a:schemeClr val="dk1"/>
                </a:solidFill>
                <a:highlight>
                  <a:srgbClr val="FFFFFF"/>
                </a:highlight>
                <a:latin typeface="Courier New"/>
                <a:ea typeface="Courier New"/>
                <a:cs typeface="Courier New"/>
                <a:sym typeface="Courier New"/>
              </a:rPr>
              <a:t>=</a:t>
            </a:r>
            <a:r>
              <a:rPr lang="en" sz="850">
                <a:solidFill>
                  <a:srgbClr val="A31515"/>
                </a:solidFill>
                <a:highlight>
                  <a:srgbClr val="FFFFFF"/>
                </a:highlight>
                <a:latin typeface="Courier New"/>
                <a:ea typeface="Courier New"/>
                <a:cs typeface="Courier New"/>
                <a:sym typeface="Courier New"/>
              </a:rPr>
              <a:t>'noreply@example.com'</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a:t>
            </a:r>
            <a:r>
              <a:rPr lang="en" sz="850">
                <a:solidFill>
                  <a:srgbClr val="808080"/>
                </a:solidFill>
                <a:highlight>
                  <a:srgbClr val="FFFFFF"/>
                </a:highlight>
                <a:latin typeface="Courier New"/>
                <a:ea typeface="Courier New"/>
                <a:cs typeface="Courier New"/>
                <a:sym typeface="Courier New"/>
              </a:rPr>
              <a:t>to</a:t>
            </a:r>
            <a:r>
              <a:rPr lang="en" sz="850">
                <a:solidFill>
                  <a:schemeClr val="dk1"/>
                </a:solidFill>
                <a:highlight>
                  <a:srgbClr val="FFFFFF"/>
                </a:highlight>
                <a:latin typeface="Courier New"/>
                <a:ea typeface="Courier New"/>
                <a:cs typeface="Courier New"/>
                <a:sym typeface="Courier New"/>
              </a:rPr>
              <a:t>=[</a:t>
            </a:r>
            <a:r>
              <a:rPr lang="en" sz="850">
                <a:solidFill>
                  <a:srgbClr val="A31515"/>
                </a:solidFill>
                <a:highlight>
                  <a:srgbClr val="FFFFFF"/>
                </a:highlight>
                <a:latin typeface="Courier New"/>
                <a:ea typeface="Courier New"/>
                <a:cs typeface="Courier New"/>
                <a:sym typeface="Courier New"/>
              </a:rPr>
              <a:t>'destinatar_principal@example.com'</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a:t>
            </a:r>
            <a:r>
              <a:rPr lang="en" sz="850">
                <a:solidFill>
                  <a:srgbClr val="808080"/>
                </a:solidFill>
                <a:highlight>
                  <a:srgbClr val="FFFFFF"/>
                </a:highlight>
                <a:latin typeface="Courier New"/>
                <a:ea typeface="Courier New"/>
                <a:cs typeface="Courier New"/>
                <a:sym typeface="Courier New"/>
              </a:rPr>
              <a:t>cc</a:t>
            </a:r>
            <a:r>
              <a:rPr lang="en" sz="850">
                <a:solidFill>
                  <a:schemeClr val="dk1"/>
                </a:solidFill>
                <a:highlight>
                  <a:srgbClr val="FFFFFF"/>
                </a:highlight>
                <a:latin typeface="Courier New"/>
                <a:ea typeface="Courier New"/>
                <a:cs typeface="Courier New"/>
                <a:sym typeface="Courier New"/>
              </a:rPr>
              <a:t>=[</a:t>
            </a:r>
            <a:r>
              <a:rPr lang="en" sz="850">
                <a:solidFill>
                  <a:srgbClr val="A31515"/>
                </a:solidFill>
                <a:highlight>
                  <a:srgbClr val="FFFFFF"/>
                </a:highlight>
                <a:latin typeface="Courier New"/>
                <a:ea typeface="Courier New"/>
                <a:cs typeface="Courier New"/>
                <a:sym typeface="Courier New"/>
              </a:rPr>
              <a:t>'destinatar_cc@example.com'</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a:t>
            </a:r>
            <a:r>
              <a:rPr lang="en" sz="850">
                <a:solidFill>
                  <a:srgbClr val="808080"/>
                </a:solidFill>
                <a:highlight>
                  <a:srgbClr val="FFFFFF"/>
                </a:highlight>
                <a:latin typeface="Courier New"/>
                <a:ea typeface="Courier New"/>
                <a:cs typeface="Courier New"/>
                <a:sym typeface="Courier New"/>
              </a:rPr>
              <a:t>bcc</a:t>
            </a:r>
            <a:r>
              <a:rPr lang="en" sz="850">
                <a:solidFill>
                  <a:schemeClr val="dk1"/>
                </a:solidFill>
                <a:highlight>
                  <a:srgbClr val="FFFFFF"/>
                </a:highlight>
                <a:latin typeface="Courier New"/>
                <a:ea typeface="Courier New"/>
                <a:cs typeface="Courier New"/>
                <a:sym typeface="Courier New"/>
              </a:rPr>
              <a:t>=[</a:t>
            </a:r>
            <a:r>
              <a:rPr lang="en" sz="850">
                <a:solidFill>
                  <a:srgbClr val="A31515"/>
                </a:solidFill>
                <a:highlight>
                  <a:srgbClr val="FFFFFF"/>
                </a:highlight>
                <a:latin typeface="Courier New"/>
                <a:ea typeface="Courier New"/>
                <a:cs typeface="Courier New"/>
                <a:sym typeface="Courier New"/>
              </a:rPr>
              <a:t>'destinatar_bcc</a:t>
            </a:r>
            <a:r>
              <a:rPr lang="en" sz="850">
                <a:solidFill>
                  <a:srgbClr val="A31515"/>
                </a:solidFill>
                <a:highlight>
                  <a:srgbClr val="FFFFFF"/>
                </a:highlight>
                <a:latin typeface="Courier New"/>
                <a:ea typeface="Courier New"/>
                <a:cs typeface="Courier New"/>
                <a:sym typeface="Courier New"/>
              </a:rPr>
              <a:t>@example.com'</a:t>
            </a:r>
            <a:r>
              <a:rPr lang="en" sz="850">
                <a:solidFill>
                  <a:schemeClr val="dk1"/>
                </a:solidFill>
                <a:highlight>
                  <a:srgbClr val="FFFFFF"/>
                </a:highlight>
                <a:latin typeface="Courier New"/>
                <a:ea typeface="Courier New"/>
                <a:cs typeface="Courier New"/>
                <a:sym typeface="Courier New"/>
              </a:rPr>
              <a:t>],  </a:t>
            </a:r>
            <a:endParaRPr sz="8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a:t>
            </a:r>
            <a:r>
              <a:rPr lang="en" sz="850">
                <a:solidFill>
                  <a:srgbClr val="808080"/>
                </a:solidFill>
                <a:highlight>
                  <a:srgbClr val="FFFFFF"/>
                </a:highlight>
                <a:latin typeface="Courier New"/>
                <a:ea typeface="Courier New"/>
                <a:cs typeface="Courier New"/>
                <a:sym typeface="Courier New"/>
              </a:rPr>
              <a:t>reply_to</a:t>
            </a:r>
            <a:r>
              <a:rPr lang="en" sz="850">
                <a:solidFill>
                  <a:schemeClr val="dk1"/>
                </a:solidFill>
                <a:highlight>
                  <a:srgbClr val="FFFFFF"/>
                </a:highlight>
                <a:latin typeface="Courier New"/>
                <a:ea typeface="Courier New"/>
                <a:cs typeface="Courier New"/>
                <a:sym typeface="Courier New"/>
              </a:rPr>
              <a:t>=[</a:t>
            </a:r>
            <a:r>
              <a:rPr lang="en" sz="850">
                <a:solidFill>
                  <a:srgbClr val="A31515"/>
                </a:solidFill>
                <a:highlight>
                  <a:srgbClr val="FFFFFF"/>
                </a:highlight>
                <a:latin typeface="Courier New"/>
                <a:ea typeface="Courier New"/>
                <a:cs typeface="Courier New"/>
                <a:sym typeface="Courier New"/>
              </a:rPr>
              <a:t>'adresa_raspuns@example.com'</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a:t>
            </a:r>
            <a:endParaRPr sz="8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email.send()</a:t>
            </a:r>
            <a:endParaRPr sz="8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600">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85" name="Shape 185"/>
        <p:cNvGrpSpPr/>
        <p:nvPr/>
      </p:nvGrpSpPr>
      <p:grpSpPr>
        <a:xfrm>
          <a:off x="0" y="0"/>
          <a:ext cx="0" cy="0"/>
          <a:chOff x="0" y="0"/>
          <a:chExt cx="0" cy="0"/>
        </a:xfrm>
      </p:grpSpPr>
      <p:sp>
        <p:nvSpPr>
          <p:cNvPr id="186" name="Google Shape;186;p26"/>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Metodele unui obiect </a:t>
            </a:r>
            <a:r>
              <a:rPr lang="en"/>
              <a:t>EmailMessage (1)</a:t>
            </a:r>
            <a:endParaRPr/>
          </a:p>
        </p:txBody>
      </p:sp>
      <p:sp>
        <p:nvSpPr>
          <p:cNvPr id="187" name="Google Shape;187;p26"/>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89" name="Google Shape;189;p26">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190" name="Google Shape;190;p26"/>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191" name="Google Shape;191;p26"/>
          <p:cNvSpPr txBox="1"/>
          <p:nvPr/>
        </p:nvSpPr>
        <p:spPr>
          <a:xfrm>
            <a:off x="340700" y="901175"/>
            <a:ext cx="8491500" cy="2128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2"/>
              </a:buClr>
              <a:buSzPts val="1400"/>
              <a:buAutoNum type="arabicPeriod"/>
            </a:pPr>
            <a:r>
              <a:rPr lang="en">
                <a:solidFill>
                  <a:schemeClr val="dk2"/>
                </a:solidFill>
              </a:rPr>
              <a:t>send(fail_silently=False). Trimite e-mailul. Parametrul fail_silently indică dacă erorile ar trebui să fie ignorate (True) sau afișate (False).</a:t>
            </a:r>
            <a:endParaRPr>
              <a:solidFill>
                <a:schemeClr val="dk2"/>
              </a:solidFill>
            </a:endParaRPr>
          </a:p>
          <a:p>
            <a:pPr indent="-317500" lvl="0" marL="457200" rtl="0" algn="l">
              <a:spcBef>
                <a:spcPts val="0"/>
              </a:spcBef>
              <a:spcAft>
                <a:spcPts val="0"/>
              </a:spcAft>
              <a:buClr>
                <a:schemeClr val="dk2"/>
              </a:buClr>
              <a:buSzPts val="1400"/>
              <a:buAutoNum type="arabicPeriod"/>
            </a:pPr>
            <a:r>
              <a:rPr lang="en">
                <a:solidFill>
                  <a:schemeClr val="dk2"/>
                </a:solidFill>
              </a:rPr>
              <a:t>attach(filename, content, mimetype=None). Adaugă un atașament personalizat la e-mail. Exemplu: </a:t>
            </a:r>
            <a:r>
              <a:rPr lang="en">
                <a:solidFill>
                  <a:schemeClr val="dk2"/>
                </a:solidFill>
                <a:latin typeface="Courier New"/>
                <a:ea typeface="Courier New"/>
                <a:cs typeface="Courier New"/>
                <a:sym typeface="Courier New"/>
              </a:rPr>
              <a:t>email.attach('factura.pdf', continut, 'application/pdf')</a:t>
            </a:r>
            <a:endParaRPr>
              <a:solidFill>
                <a:schemeClr val="dk2"/>
              </a:solidFill>
              <a:latin typeface="Courier New"/>
              <a:ea typeface="Courier New"/>
              <a:cs typeface="Courier New"/>
              <a:sym typeface="Courier New"/>
            </a:endParaRPr>
          </a:p>
          <a:p>
            <a:pPr indent="-317500" lvl="0" marL="457200" rtl="0" algn="l">
              <a:spcBef>
                <a:spcPts val="0"/>
              </a:spcBef>
              <a:spcAft>
                <a:spcPts val="0"/>
              </a:spcAft>
              <a:buClr>
                <a:schemeClr val="dk2"/>
              </a:buClr>
              <a:buSzPts val="1400"/>
              <a:buAutoNum type="arabicPeriod"/>
            </a:pPr>
            <a:r>
              <a:rPr lang="en">
                <a:solidFill>
                  <a:schemeClr val="dk2"/>
                </a:solidFill>
              </a:rPr>
              <a:t>attach_file(path, </a:t>
            </a:r>
            <a:r>
              <a:rPr lang="en">
                <a:solidFill>
                  <a:schemeClr val="dk2"/>
                </a:solidFill>
              </a:rPr>
              <a:t>mimetype</a:t>
            </a:r>
            <a:r>
              <a:rPr lang="en">
                <a:solidFill>
                  <a:schemeClr val="dk2"/>
                </a:solidFill>
              </a:rPr>
              <a:t>=None). Adaugă un atașament direct de pe disc.	Exemplu: </a:t>
            </a:r>
            <a:r>
              <a:rPr lang="en">
                <a:solidFill>
                  <a:schemeClr val="dk2"/>
                </a:solidFill>
                <a:latin typeface="Courier New"/>
                <a:ea typeface="Courier New"/>
                <a:cs typeface="Courier New"/>
                <a:sym typeface="Courier New"/>
              </a:rPr>
              <a:t>email.attach_file('/cale/catre/factura.pdf')</a:t>
            </a:r>
            <a:endParaRPr>
              <a:solidFill>
                <a:schemeClr val="dk2"/>
              </a:solidFill>
              <a:latin typeface="Courier New"/>
              <a:ea typeface="Courier New"/>
              <a:cs typeface="Courier New"/>
              <a:sym typeface="Courier New"/>
            </a:endParaRPr>
          </a:p>
          <a:p>
            <a:pPr indent="-317500" lvl="0" marL="457200" rtl="0" algn="l">
              <a:spcBef>
                <a:spcPts val="0"/>
              </a:spcBef>
              <a:spcAft>
                <a:spcPts val="0"/>
              </a:spcAft>
              <a:buClr>
                <a:schemeClr val="dk2"/>
              </a:buClr>
              <a:buSzPts val="1400"/>
              <a:buAutoNum type="arabicPeriod"/>
            </a:pPr>
            <a:r>
              <a:rPr lang="en">
                <a:solidFill>
                  <a:schemeClr val="dk2"/>
                </a:solidFill>
              </a:rPr>
              <a:t>get_connection(). Returnează conexiunea utilizată pentru trimiterea e-mailului.</a:t>
            </a:r>
            <a:endParaRPr>
              <a:solidFill>
                <a:schemeClr val="dk2"/>
              </a:solidFill>
            </a:endParaRPr>
          </a:p>
          <a:p>
            <a:pPr indent="-317500" lvl="0" marL="457200" rtl="0" algn="l">
              <a:spcBef>
                <a:spcPts val="0"/>
              </a:spcBef>
              <a:spcAft>
                <a:spcPts val="0"/>
              </a:spcAft>
              <a:buClr>
                <a:schemeClr val="dk2"/>
              </a:buClr>
              <a:buSzPts val="1400"/>
              <a:buAutoNum type="arabicPeriod"/>
            </a:pPr>
            <a:r>
              <a:rPr lang="en">
                <a:solidFill>
                  <a:schemeClr val="dk2"/>
                </a:solidFill>
              </a:rPr>
              <a:t>message(). Returnează un obiect MIMEMessage care reprezintă structura e-mailului.</a:t>
            </a:r>
            <a:endParaRPr>
              <a:solidFill>
                <a:schemeClr val="dk2"/>
              </a:solidFill>
            </a:endParaRPr>
          </a:p>
          <a:p>
            <a:pPr indent="-317500" lvl="0" marL="457200" rtl="0" algn="l">
              <a:spcBef>
                <a:spcPts val="0"/>
              </a:spcBef>
              <a:spcAft>
                <a:spcPts val="0"/>
              </a:spcAft>
              <a:buClr>
                <a:schemeClr val="dk2"/>
              </a:buClr>
              <a:buSzPts val="1400"/>
              <a:buAutoNum type="arabicPeriod"/>
            </a:pPr>
            <a:r>
              <a:rPr lang="en">
                <a:solidFill>
                  <a:schemeClr val="dk2"/>
                </a:solidFill>
              </a:rPr>
              <a:t>recipients(). Returnează o listă completă a destinatarilor (inclusiv to, cc și bcc).</a:t>
            </a:r>
            <a:endParaRPr>
              <a:solidFill>
                <a:schemeClr val="dk2"/>
              </a:solidFill>
            </a:endParaRPr>
          </a:p>
        </p:txBody>
      </p:sp>
      <p:sp>
        <p:nvSpPr>
          <p:cNvPr id="192" name="Google Shape;192;p26"/>
          <p:cNvSpPr txBox="1"/>
          <p:nvPr/>
        </p:nvSpPr>
        <p:spPr>
          <a:xfrm>
            <a:off x="493100" y="2946350"/>
            <a:ext cx="3493200" cy="1832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750">
                <a:solidFill>
                  <a:srgbClr val="0000FF"/>
                </a:solidFill>
                <a:highlight>
                  <a:srgbClr val="FFFFFF"/>
                </a:highlight>
                <a:latin typeface="Courier New"/>
                <a:ea typeface="Courier New"/>
                <a:cs typeface="Courier New"/>
                <a:sym typeface="Courier New"/>
              </a:rPr>
              <a:t>from</a:t>
            </a:r>
            <a:r>
              <a:rPr lang="en" sz="750">
                <a:solidFill>
                  <a:schemeClr val="dk1"/>
                </a:solidFill>
                <a:highlight>
                  <a:srgbClr val="FFFFFF"/>
                </a:highlight>
                <a:latin typeface="Courier New"/>
                <a:ea typeface="Courier New"/>
                <a:cs typeface="Courier New"/>
                <a:sym typeface="Courier New"/>
              </a:rPr>
              <a:t> django.core.mail </a:t>
            </a:r>
            <a:r>
              <a:rPr lang="en" sz="750">
                <a:solidFill>
                  <a:srgbClr val="0000FF"/>
                </a:solidFill>
                <a:highlight>
                  <a:srgbClr val="FFFFFF"/>
                </a:highlight>
                <a:latin typeface="Courier New"/>
                <a:ea typeface="Courier New"/>
                <a:cs typeface="Courier New"/>
                <a:sym typeface="Courier New"/>
              </a:rPr>
              <a:t>import</a:t>
            </a:r>
            <a:r>
              <a:rPr lang="en" sz="750">
                <a:solidFill>
                  <a:schemeClr val="dk1"/>
                </a:solidFill>
                <a:highlight>
                  <a:srgbClr val="FFFFFF"/>
                </a:highlight>
                <a:latin typeface="Courier New"/>
                <a:ea typeface="Courier New"/>
                <a:cs typeface="Courier New"/>
                <a:sym typeface="Courier New"/>
              </a:rPr>
              <a:t> </a:t>
            </a:r>
            <a:r>
              <a:rPr lang="en" sz="750">
                <a:solidFill>
                  <a:srgbClr val="2B91AF"/>
                </a:solidFill>
                <a:highlight>
                  <a:srgbClr val="FFFFFF"/>
                </a:highlight>
                <a:latin typeface="Courier New"/>
                <a:ea typeface="Courier New"/>
                <a:cs typeface="Courier New"/>
                <a:sym typeface="Courier New"/>
              </a:rPr>
              <a:t>EmailMessage</a:t>
            </a:r>
            <a:endParaRPr sz="750">
              <a:solidFill>
                <a:srgbClr val="2B91A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7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rgbClr val="0000FF"/>
                </a:solidFill>
                <a:highlight>
                  <a:srgbClr val="FFFFFF"/>
                </a:highlight>
                <a:latin typeface="Courier New"/>
                <a:ea typeface="Courier New"/>
                <a:cs typeface="Courier New"/>
                <a:sym typeface="Courier New"/>
              </a:rPr>
              <a:t>def</a:t>
            </a:r>
            <a:r>
              <a:rPr lang="en" sz="750">
                <a:solidFill>
                  <a:schemeClr val="dk1"/>
                </a:solidFill>
                <a:highlight>
                  <a:srgbClr val="FFFFFF"/>
                </a:highlight>
                <a:latin typeface="Courier New"/>
                <a:ea typeface="Courier New"/>
                <a:cs typeface="Courier New"/>
                <a:sym typeface="Courier New"/>
              </a:rPr>
              <a:t> trimite_mail_atasament(</a:t>
            </a:r>
            <a:r>
              <a:rPr lang="en" sz="750">
                <a:solidFill>
                  <a:srgbClr val="808080"/>
                </a:solidFill>
                <a:highlight>
                  <a:srgbClr val="FFFFFF"/>
                </a:highlight>
                <a:latin typeface="Courier New"/>
                <a:ea typeface="Courier New"/>
                <a:cs typeface="Courier New"/>
                <a:sym typeface="Courier New"/>
              </a:rPr>
              <a:t>cale</a:t>
            </a:r>
            <a:r>
              <a:rPr lang="en" sz="750">
                <a:solidFill>
                  <a:schemeClr val="dk1"/>
                </a:solidFill>
                <a:highlight>
                  <a:srgbClr val="FFFFFF"/>
                </a:highlight>
                <a:latin typeface="Courier New"/>
                <a:ea typeface="Courier New"/>
                <a:cs typeface="Courier New"/>
                <a:sym typeface="Courier New"/>
              </a:rPr>
              <a:t>):</a:t>
            </a:r>
            <a:endParaRPr sz="7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email = </a:t>
            </a:r>
            <a:r>
              <a:rPr lang="en" sz="750">
                <a:solidFill>
                  <a:srgbClr val="2B91AF"/>
                </a:solidFill>
                <a:highlight>
                  <a:srgbClr val="FFFFFF"/>
                </a:highlight>
                <a:latin typeface="Courier New"/>
                <a:ea typeface="Courier New"/>
                <a:cs typeface="Courier New"/>
                <a:sym typeface="Courier New"/>
              </a:rPr>
              <a:t>EmailMessage</a:t>
            </a:r>
            <a:r>
              <a:rPr lang="en" sz="750">
                <a:solidFill>
                  <a:schemeClr val="dk1"/>
                </a:solidFill>
                <a:highlight>
                  <a:srgbClr val="FFFFFF"/>
                </a:highlight>
                <a:latin typeface="Courier New"/>
                <a:ea typeface="Courier New"/>
                <a:cs typeface="Courier New"/>
                <a:sym typeface="Courier New"/>
              </a:rPr>
              <a:t>(</a:t>
            </a:r>
            <a:endParaRPr sz="7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a:t>
            </a:r>
            <a:r>
              <a:rPr lang="en" sz="750">
                <a:solidFill>
                  <a:srgbClr val="808080"/>
                </a:solidFill>
                <a:highlight>
                  <a:srgbClr val="FFFFFF"/>
                </a:highlight>
                <a:latin typeface="Courier New"/>
                <a:ea typeface="Courier New"/>
                <a:cs typeface="Courier New"/>
                <a:sym typeface="Courier New"/>
              </a:rPr>
              <a:t>subject</a:t>
            </a:r>
            <a:r>
              <a:rPr lang="en" sz="750">
                <a:solidFill>
                  <a:schemeClr val="dk1"/>
                </a:solidFill>
                <a:highlight>
                  <a:srgbClr val="FFFFFF"/>
                </a:highlight>
                <a:latin typeface="Courier New"/>
                <a:ea typeface="Courier New"/>
                <a:cs typeface="Courier New"/>
                <a:sym typeface="Courier New"/>
              </a:rPr>
              <a:t>=</a:t>
            </a:r>
            <a:r>
              <a:rPr lang="en" sz="750">
                <a:solidFill>
                  <a:srgbClr val="A31515"/>
                </a:solidFill>
                <a:highlight>
                  <a:srgbClr val="FFFFFF"/>
                </a:highlight>
                <a:latin typeface="Courier New"/>
                <a:ea typeface="Courier New"/>
                <a:cs typeface="Courier New"/>
                <a:sym typeface="Courier New"/>
              </a:rPr>
              <a:t>'Email cu atașament'</a:t>
            </a:r>
            <a:r>
              <a:rPr lang="en" sz="750">
                <a:solidFill>
                  <a:schemeClr val="dk1"/>
                </a:solidFill>
                <a:highlight>
                  <a:srgbClr val="FFFFFF"/>
                </a:highlight>
                <a:latin typeface="Courier New"/>
                <a:ea typeface="Courier New"/>
                <a:cs typeface="Courier New"/>
                <a:sym typeface="Courier New"/>
              </a:rPr>
              <a:t>,</a:t>
            </a:r>
            <a:endParaRPr sz="7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a:t>
            </a:r>
            <a:r>
              <a:rPr lang="en" sz="750">
                <a:solidFill>
                  <a:srgbClr val="808080"/>
                </a:solidFill>
                <a:highlight>
                  <a:srgbClr val="FFFFFF"/>
                </a:highlight>
                <a:latin typeface="Courier New"/>
                <a:ea typeface="Courier New"/>
                <a:cs typeface="Courier New"/>
                <a:sym typeface="Courier New"/>
              </a:rPr>
              <a:t>body</a:t>
            </a:r>
            <a:r>
              <a:rPr lang="en" sz="750">
                <a:solidFill>
                  <a:schemeClr val="dk1"/>
                </a:solidFill>
                <a:highlight>
                  <a:srgbClr val="FFFFFF"/>
                </a:highlight>
                <a:latin typeface="Courier New"/>
                <a:ea typeface="Courier New"/>
                <a:cs typeface="Courier New"/>
                <a:sym typeface="Courier New"/>
              </a:rPr>
              <a:t>=</a:t>
            </a:r>
            <a:r>
              <a:rPr lang="en" sz="750">
                <a:solidFill>
                  <a:srgbClr val="A31515"/>
                </a:solidFill>
                <a:highlight>
                  <a:srgbClr val="FFFFFF"/>
                </a:highlight>
                <a:latin typeface="Courier New"/>
                <a:ea typeface="Courier New"/>
                <a:cs typeface="Courier New"/>
                <a:sym typeface="Courier New"/>
              </a:rPr>
              <a:t>'Vezi atașamentul inclus în acest mesaj.'</a:t>
            </a:r>
            <a:r>
              <a:rPr lang="en" sz="750">
                <a:solidFill>
                  <a:schemeClr val="dk1"/>
                </a:solidFill>
                <a:highlight>
                  <a:srgbClr val="FFFFFF"/>
                </a:highlight>
                <a:latin typeface="Courier New"/>
                <a:ea typeface="Courier New"/>
                <a:cs typeface="Courier New"/>
                <a:sym typeface="Courier New"/>
              </a:rPr>
              <a:t>,</a:t>
            </a:r>
            <a:endParaRPr sz="7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a:t>
            </a:r>
            <a:r>
              <a:rPr lang="en" sz="750">
                <a:solidFill>
                  <a:srgbClr val="808080"/>
                </a:solidFill>
                <a:highlight>
                  <a:srgbClr val="FFFFFF"/>
                </a:highlight>
                <a:latin typeface="Courier New"/>
                <a:ea typeface="Courier New"/>
                <a:cs typeface="Courier New"/>
                <a:sym typeface="Courier New"/>
              </a:rPr>
              <a:t>from_email</a:t>
            </a:r>
            <a:r>
              <a:rPr lang="en" sz="750">
                <a:solidFill>
                  <a:schemeClr val="dk1"/>
                </a:solidFill>
                <a:highlight>
                  <a:srgbClr val="FFFFFF"/>
                </a:highlight>
                <a:latin typeface="Courier New"/>
                <a:ea typeface="Courier New"/>
                <a:cs typeface="Courier New"/>
                <a:sym typeface="Courier New"/>
              </a:rPr>
              <a:t>=</a:t>
            </a:r>
            <a:r>
              <a:rPr lang="en" sz="750">
                <a:solidFill>
                  <a:srgbClr val="A31515"/>
                </a:solidFill>
                <a:highlight>
                  <a:srgbClr val="FFFFFF"/>
                </a:highlight>
                <a:latin typeface="Courier New"/>
                <a:ea typeface="Courier New"/>
                <a:cs typeface="Courier New"/>
                <a:sym typeface="Courier New"/>
              </a:rPr>
              <a:t>'expeditor@gmail.com'</a:t>
            </a:r>
            <a:r>
              <a:rPr lang="en" sz="750">
                <a:solidFill>
                  <a:schemeClr val="dk1"/>
                </a:solidFill>
                <a:highlight>
                  <a:srgbClr val="FFFFFF"/>
                </a:highlight>
                <a:latin typeface="Courier New"/>
                <a:ea typeface="Courier New"/>
                <a:cs typeface="Courier New"/>
                <a:sym typeface="Courier New"/>
              </a:rPr>
              <a:t>,</a:t>
            </a:r>
            <a:endParaRPr sz="7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a:t>
            </a:r>
            <a:r>
              <a:rPr lang="en" sz="750">
                <a:solidFill>
                  <a:srgbClr val="808080"/>
                </a:solidFill>
                <a:highlight>
                  <a:srgbClr val="FFFFFF"/>
                </a:highlight>
                <a:latin typeface="Courier New"/>
                <a:ea typeface="Courier New"/>
                <a:cs typeface="Courier New"/>
                <a:sym typeface="Courier New"/>
              </a:rPr>
              <a:t>to</a:t>
            </a:r>
            <a:r>
              <a:rPr lang="en" sz="750">
                <a:solidFill>
                  <a:schemeClr val="dk1"/>
                </a:solidFill>
                <a:highlight>
                  <a:srgbClr val="FFFFFF"/>
                </a:highlight>
                <a:latin typeface="Courier New"/>
                <a:ea typeface="Courier New"/>
                <a:cs typeface="Courier New"/>
                <a:sym typeface="Courier New"/>
              </a:rPr>
              <a:t>=[</a:t>
            </a:r>
            <a:r>
              <a:rPr lang="en" sz="750">
                <a:solidFill>
                  <a:srgbClr val="A31515"/>
                </a:solidFill>
                <a:highlight>
                  <a:srgbClr val="FFFFFF"/>
                </a:highlight>
                <a:latin typeface="Courier New"/>
                <a:ea typeface="Courier New"/>
                <a:cs typeface="Courier New"/>
                <a:sym typeface="Courier New"/>
              </a:rPr>
              <a:t>'destinatar@gmail.com'</a:t>
            </a:r>
            <a:r>
              <a:rPr lang="en" sz="750">
                <a:solidFill>
                  <a:schemeClr val="dk1"/>
                </a:solidFill>
                <a:highlight>
                  <a:srgbClr val="FFFFFF"/>
                </a:highlight>
                <a:latin typeface="Courier New"/>
                <a:ea typeface="Courier New"/>
                <a:cs typeface="Courier New"/>
                <a:sym typeface="Courier New"/>
              </a:rPr>
              <a:t>],</a:t>
            </a:r>
            <a:endParaRPr sz="7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a:t>
            </a:r>
            <a:endParaRPr sz="7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email.attach_file(</a:t>
            </a:r>
            <a:r>
              <a:rPr lang="en" sz="750">
                <a:solidFill>
                  <a:srgbClr val="808080"/>
                </a:solidFill>
                <a:highlight>
                  <a:srgbClr val="FFFFFF"/>
                </a:highlight>
                <a:latin typeface="Courier New"/>
                <a:ea typeface="Courier New"/>
                <a:cs typeface="Courier New"/>
                <a:sym typeface="Courier New"/>
              </a:rPr>
              <a:t>cale</a:t>
            </a:r>
            <a:r>
              <a:rPr lang="en" sz="750">
                <a:solidFill>
                  <a:schemeClr val="dk1"/>
                </a:solidFill>
                <a:highlight>
                  <a:srgbClr val="FFFFFF"/>
                </a:highlight>
                <a:latin typeface="Courier New"/>
                <a:ea typeface="Courier New"/>
                <a:cs typeface="Courier New"/>
                <a:sym typeface="Courier New"/>
              </a:rPr>
              <a:t>)</a:t>
            </a:r>
            <a:endParaRPr sz="7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email.send()</a:t>
            </a:r>
            <a:endParaRPr sz="7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750">
              <a:solidFill>
                <a:srgbClr val="0000FF"/>
              </a:solidFill>
              <a:highlight>
                <a:srgbClr val="FFFFFF"/>
              </a:highlight>
              <a:latin typeface="Courier New"/>
              <a:ea typeface="Courier New"/>
              <a:cs typeface="Courier New"/>
              <a:sym typeface="Courier New"/>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96" name="Shape 196"/>
        <p:cNvGrpSpPr/>
        <p:nvPr/>
      </p:nvGrpSpPr>
      <p:grpSpPr>
        <a:xfrm>
          <a:off x="0" y="0"/>
          <a:ext cx="0" cy="0"/>
          <a:chOff x="0" y="0"/>
          <a:chExt cx="0" cy="0"/>
        </a:xfrm>
      </p:grpSpPr>
      <p:sp>
        <p:nvSpPr>
          <p:cNvPr id="197" name="Google Shape;197;p27"/>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t>
            </a:r>
            <a:r>
              <a:rPr lang="en"/>
              <a:t>emplate-uri pentru emailuri</a:t>
            </a:r>
            <a:endParaRPr/>
          </a:p>
        </p:txBody>
      </p:sp>
      <p:sp>
        <p:nvSpPr>
          <p:cNvPr id="198" name="Google Shape;198;p27"/>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00" name="Google Shape;200;p27">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201" name="Google Shape;201;p27"/>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202" name="Google Shape;202;p27"/>
          <p:cNvSpPr txBox="1"/>
          <p:nvPr/>
        </p:nvSpPr>
        <p:spPr>
          <a:xfrm>
            <a:off x="355775" y="1106150"/>
            <a:ext cx="5106900" cy="2677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800000"/>
                </a:solidFill>
                <a:highlight>
                  <a:srgbClr val="FFFFFF"/>
                </a:highlight>
                <a:latin typeface="Courier New"/>
                <a:ea typeface="Courier New"/>
                <a:cs typeface="Courier New"/>
                <a:sym typeface="Courier New"/>
              </a:rPr>
              <a:t>&lt;!DOCTYPE</a:t>
            </a:r>
            <a:r>
              <a:rPr lang="en" sz="1050">
                <a:solidFill>
                  <a:schemeClr val="dk1"/>
                </a:solidFill>
                <a:highlight>
                  <a:srgbClr val="FFFFFF"/>
                </a:highlight>
                <a:latin typeface="Courier New"/>
                <a:ea typeface="Courier New"/>
                <a:cs typeface="Courier New"/>
                <a:sym typeface="Courier New"/>
              </a:rPr>
              <a:t> </a:t>
            </a:r>
            <a:r>
              <a:rPr lang="en" sz="1050">
                <a:solidFill>
                  <a:srgbClr val="FF0000"/>
                </a:solidFill>
                <a:highlight>
                  <a:srgbClr val="FFFFFF"/>
                </a:highlight>
                <a:latin typeface="Courier New"/>
                <a:ea typeface="Courier New"/>
                <a:cs typeface="Courier New"/>
                <a:sym typeface="Courier New"/>
              </a:rPr>
              <a:t>html</a:t>
            </a:r>
            <a:r>
              <a:rPr lang="en" sz="1050">
                <a:solidFill>
                  <a:srgbClr val="800000"/>
                </a:solidFill>
                <a:highlight>
                  <a:srgbClr val="FFFFFF"/>
                </a:highlight>
                <a:latin typeface="Courier New"/>
                <a:ea typeface="Courier New"/>
                <a:cs typeface="Courier New"/>
                <a:sym typeface="Courier New"/>
              </a:rPr>
              <a:t>&gt;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800000"/>
                </a:solidFill>
                <a:highlight>
                  <a:srgbClr val="FFFFFF"/>
                </a:highlight>
                <a:latin typeface="Courier New"/>
                <a:ea typeface="Courier New"/>
                <a:cs typeface="Courier New"/>
                <a:sym typeface="Courier New"/>
              </a:rPr>
              <a:t>&lt;html&gt;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800000"/>
                </a:solidFill>
                <a:highlight>
                  <a:srgbClr val="FFFFFF"/>
                </a:highlight>
                <a:latin typeface="Courier New"/>
                <a:ea typeface="Courier New"/>
                <a:cs typeface="Courier New"/>
                <a:sym typeface="Courier New"/>
              </a:rPr>
              <a:t>&lt;head&gt;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&lt;title&gt;</a:t>
            </a:r>
            <a:r>
              <a:rPr lang="en" sz="1050">
                <a:solidFill>
                  <a:schemeClr val="dk1"/>
                </a:solidFill>
                <a:highlight>
                  <a:srgbClr val="FFFFFF"/>
                </a:highlight>
                <a:latin typeface="Courier New"/>
                <a:ea typeface="Courier New"/>
                <a:cs typeface="Courier New"/>
                <a:sym typeface="Courier New"/>
              </a:rPr>
              <a:t>Email Template</a:t>
            </a:r>
            <a:r>
              <a:rPr lang="en" sz="1050">
                <a:solidFill>
                  <a:srgbClr val="800000"/>
                </a:solidFill>
                <a:highlight>
                  <a:srgbClr val="FFFFFF"/>
                </a:highlight>
                <a:latin typeface="Courier New"/>
                <a:ea typeface="Courier New"/>
                <a:cs typeface="Courier New"/>
                <a:sym typeface="Courier New"/>
              </a:rPr>
              <a:t>&lt;/title&gt;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800000"/>
                </a:solidFill>
                <a:highlight>
                  <a:srgbClr val="FFFFFF"/>
                </a:highlight>
                <a:latin typeface="Courier New"/>
                <a:ea typeface="Courier New"/>
                <a:cs typeface="Courier New"/>
                <a:sym typeface="Courier New"/>
              </a:rPr>
              <a:t>&lt;/head&gt;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800000"/>
                </a:solidFill>
                <a:highlight>
                  <a:srgbClr val="FFFFFF"/>
                </a:highlight>
                <a:latin typeface="Courier New"/>
                <a:ea typeface="Courier New"/>
                <a:cs typeface="Courier New"/>
                <a:sym typeface="Courier New"/>
              </a:rPr>
              <a:t>&lt;body&gt;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&lt;h1&gt;</a:t>
            </a:r>
            <a:r>
              <a:rPr lang="en" sz="1050">
                <a:solidFill>
                  <a:schemeClr val="dk1"/>
                </a:solidFill>
                <a:highlight>
                  <a:srgbClr val="FFFFFF"/>
                </a:highlight>
                <a:latin typeface="Courier New"/>
                <a:ea typeface="Courier New"/>
                <a:cs typeface="Courier New"/>
                <a:sym typeface="Courier New"/>
              </a:rPr>
              <a:t>Bună, {{ nume }}!</a:t>
            </a:r>
            <a:r>
              <a:rPr lang="en" sz="1050">
                <a:solidFill>
                  <a:srgbClr val="800000"/>
                </a:solidFill>
                <a:highlight>
                  <a:srgbClr val="FFFFFF"/>
                </a:highlight>
                <a:latin typeface="Courier New"/>
                <a:ea typeface="Courier New"/>
                <a:cs typeface="Courier New"/>
                <a:sym typeface="Courier New"/>
              </a:rPr>
              <a:t>&lt;/h1&gt;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&lt;p&gt;</a:t>
            </a:r>
            <a:r>
              <a:rPr lang="en" sz="1050">
                <a:solidFill>
                  <a:schemeClr val="dk1"/>
                </a:solidFill>
                <a:highlight>
                  <a:srgbClr val="FFFFFF"/>
                </a:highlight>
                <a:latin typeface="Courier New"/>
                <a:ea typeface="Courier New"/>
                <a:cs typeface="Courier New"/>
                <a:sym typeface="Courier New"/>
              </a:rPr>
              <a:t>Nu am inspiratie pentru continutul acestui e-mail.</a:t>
            </a:r>
            <a:r>
              <a:rPr lang="en" sz="1050">
                <a:solidFill>
                  <a:srgbClr val="800000"/>
                </a:solidFill>
                <a:highlight>
                  <a:srgbClr val="FFFFFF"/>
                </a:highlight>
                <a:latin typeface="Courier New"/>
                <a:ea typeface="Courier New"/>
                <a:cs typeface="Courier New"/>
                <a:sym typeface="Courier New"/>
              </a:rPr>
              <a:t>&lt;/p&gt;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800000"/>
                </a:solidFill>
                <a:highlight>
                  <a:srgbClr val="FFFFFF"/>
                </a:highlight>
                <a:latin typeface="Courier New"/>
                <a:ea typeface="Courier New"/>
                <a:cs typeface="Courier New"/>
                <a:sym typeface="Courier New"/>
              </a:rPr>
              <a:t>&lt;/body&gt;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800000"/>
                </a:solidFill>
                <a:highlight>
                  <a:srgbClr val="FFFFFF"/>
                </a:highlight>
                <a:latin typeface="Courier New"/>
                <a:ea typeface="Courier New"/>
                <a:cs typeface="Courier New"/>
                <a:sym typeface="Courier New"/>
              </a:rPr>
              <a:t>&lt;/html&gt;</a:t>
            </a:r>
            <a:endParaRPr sz="1050">
              <a:solidFill>
                <a:srgbClr val="80000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050">
              <a:solidFill>
                <a:srgbClr val="800000"/>
              </a:solidFill>
              <a:highlight>
                <a:srgbClr val="FFFFFF"/>
              </a:highlight>
              <a:latin typeface="Courier New"/>
              <a:ea typeface="Courier New"/>
              <a:cs typeface="Courier New"/>
              <a:sym typeface="Courier New"/>
            </a:endParaRPr>
          </a:p>
        </p:txBody>
      </p:sp>
      <p:sp>
        <p:nvSpPr>
          <p:cNvPr id="203" name="Google Shape;203;p27"/>
          <p:cNvSpPr txBox="1"/>
          <p:nvPr/>
        </p:nvSpPr>
        <p:spPr>
          <a:xfrm>
            <a:off x="5523100" y="1106150"/>
            <a:ext cx="3348600" cy="257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300">
                <a:solidFill>
                  <a:schemeClr val="dk2"/>
                </a:solidFill>
              </a:rPr>
              <a:t>Sunt aceleași tipuri de template-uri ca și pentru pagini.</a:t>
            </a:r>
            <a:endParaRPr sz="1300">
              <a:solidFill>
                <a:schemeClr val="dk2"/>
              </a:solidFill>
            </a:endParaRPr>
          </a:p>
          <a:p>
            <a:pPr indent="0" lvl="0" marL="0" rtl="0" algn="l">
              <a:spcBef>
                <a:spcPts val="0"/>
              </a:spcBef>
              <a:spcAft>
                <a:spcPts val="0"/>
              </a:spcAft>
              <a:buClr>
                <a:schemeClr val="dk1"/>
              </a:buClr>
              <a:buSzPts val="1100"/>
              <a:buFont typeface="Arial"/>
              <a:buNone/>
            </a:pPr>
            <a:r>
              <a:t/>
            </a:r>
            <a:endParaRPr sz="1300">
              <a:solidFill>
                <a:schemeClr val="dk2"/>
              </a:solidFill>
            </a:endParaRPr>
          </a:p>
          <a:p>
            <a:pPr indent="0" lvl="0" marL="0" rtl="0" algn="l">
              <a:spcBef>
                <a:spcPts val="0"/>
              </a:spcBef>
              <a:spcAft>
                <a:spcPts val="0"/>
              </a:spcAft>
              <a:buClr>
                <a:schemeClr val="dk1"/>
              </a:buClr>
              <a:buSzPts val="1100"/>
              <a:buFont typeface="Arial"/>
              <a:buNone/>
            </a:pPr>
            <a:r>
              <a:rPr lang="en" sz="1300">
                <a:solidFill>
                  <a:schemeClr val="dk2"/>
                </a:solidFill>
              </a:rPr>
              <a:t>Observăm variabila </a:t>
            </a:r>
            <a:r>
              <a:rPr i="1" lang="en" sz="1300">
                <a:solidFill>
                  <a:schemeClr val="dk2"/>
                </a:solidFill>
              </a:rPr>
              <a:t>nume </a:t>
            </a:r>
            <a:r>
              <a:rPr lang="en" sz="1300">
                <a:solidFill>
                  <a:schemeClr val="dk2"/>
                </a:solidFill>
              </a:rPr>
              <a:t>în acest template.</a:t>
            </a:r>
            <a:endParaRPr sz="1300">
              <a:solidFill>
                <a:schemeClr val="dk2"/>
              </a:solidFill>
            </a:endParaRPr>
          </a:p>
          <a:p>
            <a:pPr indent="0" lvl="0" marL="0" rtl="0" algn="l">
              <a:spcBef>
                <a:spcPts val="0"/>
              </a:spcBef>
              <a:spcAft>
                <a:spcPts val="0"/>
              </a:spcAft>
              <a:buClr>
                <a:schemeClr val="dk1"/>
              </a:buClr>
              <a:buSzPts val="1100"/>
              <a:buFont typeface="Arial"/>
              <a:buNone/>
            </a:pPr>
            <a:r>
              <a:t/>
            </a:r>
            <a:endParaRPr sz="1300">
              <a:solidFill>
                <a:schemeClr val="dk2"/>
              </a:solidFill>
            </a:endParaRPr>
          </a:p>
          <a:p>
            <a:pPr indent="0" lvl="0" marL="0" rtl="0" algn="l">
              <a:spcBef>
                <a:spcPts val="0"/>
              </a:spcBef>
              <a:spcAft>
                <a:spcPts val="0"/>
              </a:spcAft>
              <a:buClr>
                <a:schemeClr val="dk1"/>
              </a:buClr>
              <a:buSzPts val="1100"/>
              <a:buFont typeface="Arial"/>
              <a:buNone/>
            </a:pPr>
            <a:r>
              <a:rPr lang="en" sz="1300">
                <a:solidFill>
                  <a:schemeClr val="dk2"/>
                </a:solidFill>
              </a:rPr>
              <a:t>Pentru transformare în HTML vom folosi funcția render_to_string()</a:t>
            </a:r>
            <a:endParaRPr sz="1300">
              <a:solidFill>
                <a:schemeClr val="dk2"/>
              </a:solidFill>
            </a:endParaRPr>
          </a:p>
          <a:p>
            <a:pPr indent="0" lvl="0" marL="0" rtl="0" algn="l">
              <a:spcBef>
                <a:spcPts val="0"/>
              </a:spcBef>
              <a:spcAft>
                <a:spcPts val="0"/>
              </a:spcAft>
              <a:buNone/>
            </a:pPr>
            <a:r>
              <a:t/>
            </a:r>
            <a:endParaRPr sz="1300">
              <a:solidFill>
                <a:schemeClr val="dk2"/>
              </a:solidFill>
            </a:endParaRPr>
          </a:p>
          <a:p>
            <a:pPr indent="0" lvl="0" marL="0" rtl="0" algn="l">
              <a:spcBef>
                <a:spcPts val="0"/>
              </a:spcBef>
              <a:spcAft>
                <a:spcPts val="0"/>
              </a:spcAft>
              <a:buNone/>
            </a:pPr>
            <a:r>
              <a:rPr lang="en" sz="1300">
                <a:solidFill>
                  <a:schemeClr val="dk2"/>
                </a:solidFill>
              </a:rPr>
              <a:t>Considerăm că fișierul se numește email_template.html</a:t>
            </a:r>
            <a:endParaRPr sz="1300">
              <a:solidFill>
                <a:schemeClr val="dk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207" name="Shape 207"/>
        <p:cNvGrpSpPr/>
        <p:nvPr/>
      </p:nvGrpSpPr>
      <p:grpSpPr>
        <a:xfrm>
          <a:off x="0" y="0"/>
          <a:ext cx="0" cy="0"/>
          <a:chOff x="0" y="0"/>
          <a:chExt cx="0" cy="0"/>
        </a:xfrm>
      </p:grpSpPr>
      <p:sp>
        <p:nvSpPr>
          <p:cNvPr id="208" name="Google Shape;208;p28"/>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 python pentru folosirea template-ului de e-mail</a:t>
            </a:r>
            <a:endParaRPr/>
          </a:p>
        </p:txBody>
      </p:sp>
      <p:sp>
        <p:nvSpPr>
          <p:cNvPr id="209" name="Google Shape;209;p28"/>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11" name="Google Shape;211;p28">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212" name="Google Shape;212;p28"/>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213" name="Google Shape;213;p28"/>
          <p:cNvSpPr txBox="1"/>
          <p:nvPr/>
        </p:nvSpPr>
        <p:spPr>
          <a:xfrm>
            <a:off x="340700" y="901175"/>
            <a:ext cx="84915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În variabila context se transmite un dicționar cu câmpurile necesare template-ului:</a:t>
            </a:r>
            <a:endParaRPr>
              <a:solidFill>
                <a:schemeClr val="dk2"/>
              </a:solidFill>
            </a:endParaRPr>
          </a:p>
        </p:txBody>
      </p:sp>
      <p:sp>
        <p:nvSpPr>
          <p:cNvPr id="214" name="Google Shape;214;p28"/>
          <p:cNvSpPr txBox="1"/>
          <p:nvPr/>
        </p:nvSpPr>
        <p:spPr>
          <a:xfrm>
            <a:off x="340700" y="1210125"/>
            <a:ext cx="7791900" cy="3453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from</a:t>
            </a:r>
            <a:r>
              <a:rPr lang="en" sz="1050">
                <a:solidFill>
                  <a:schemeClr val="dk1"/>
                </a:solidFill>
                <a:highlight>
                  <a:srgbClr val="FFFFFF"/>
                </a:highlight>
                <a:latin typeface="Courier New"/>
                <a:ea typeface="Courier New"/>
                <a:cs typeface="Courier New"/>
                <a:sym typeface="Courier New"/>
              </a:rPr>
              <a:t> django.template.loader </a:t>
            </a:r>
            <a:r>
              <a:rPr lang="en" sz="1050">
                <a:solidFill>
                  <a:srgbClr val="0000FF"/>
                </a:solidFill>
                <a:highlight>
                  <a:srgbClr val="FFFFFF"/>
                </a:highlight>
                <a:latin typeface="Courier New"/>
                <a:ea typeface="Courier New"/>
                <a:cs typeface="Courier New"/>
                <a:sym typeface="Courier New"/>
              </a:rPr>
              <a:t>import</a:t>
            </a:r>
            <a:r>
              <a:rPr lang="en" sz="1050">
                <a:solidFill>
                  <a:schemeClr val="dk1"/>
                </a:solidFill>
                <a:highlight>
                  <a:srgbClr val="FFFFFF"/>
                </a:highlight>
                <a:latin typeface="Courier New"/>
                <a:ea typeface="Courier New"/>
                <a:cs typeface="Courier New"/>
                <a:sym typeface="Courier New"/>
              </a:rPr>
              <a:t> render_to_string</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from</a:t>
            </a:r>
            <a:r>
              <a:rPr lang="en" sz="1050">
                <a:solidFill>
                  <a:schemeClr val="dk1"/>
                </a:solidFill>
                <a:highlight>
                  <a:srgbClr val="FFFFFF"/>
                </a:highlight>
                <a:latin typeface="Courier New"/>
                <a:ea typeface="Courier New"/>
                <a:cs typeface="Courier New"/>
                <a:sym typeface="Courier New"/>
              </a:rPr>
              <a:t> django.core.mail </a:t>
            </a:r>
            <a:r>
              <a:rPr lang="en" sz="1050">
                <a:solidFill>
                  <a:srgbClr val="0000FF"/>
                </a:solidFill>
                <a:highlight>
                  <a:srgbClr val="FFFFFF"/>
                </a:highlight>
                <a:latin typeface="Courier New"/>
                <a:ea typeface="Courier New"/>
                <a:cs typeface="Courier New"/>
                <a:sym typeface="Courier New"/>
              </a:rPr>
              <a:t>import</a:t>
            </a:r>
            <a:r>
              <a:rPr lang="en" sz="1050">
                <a:solidFill>
                  <a:schemeClr val="dk1"/>
                </a:solidFill>
                <a:highlight>
                  <a:srgbClr val="FFFFFF"/>
                </a:highlight>
                <a:latin typeface="Courier New"/>
                <a:ea typeface="Courier New"/>
                <a:cs typeface="Courier New"/>
                <a:sym typeface="Courier New"/>
              </a:rPr>
              <a:t> </a:t>
            </a:r>
            <a:r>
              <a:rPr lang="en" sz="1050">
                <a:solidFill>
                  <a:srgbClr val="2B91AF"/>
                </a:solidFill>
                <a:highlight>
                  <a:srgbClr val="FFFFFF"/>
                </a:highlight>
                <a:latin typeface="Courier New"/>
                <a:ea typeface="Courier New"/>
                <a:cs typeface="Courier New"/>
                <a:sym typeface="Courier New"/>
              </a:rPr>
              <a:t>EmailMessage</a:t>
            </a:r>
            <a:endParaRPr sz="1050">
              <a:solidFill>
                <a:srgbClr val="2B91A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def</a:t>
            </a:r>
            <a:r>
              <a:rPr lang="en" sz="1050">
                <a:solidFill>
                  <a:schemeClr val="dk1"/>
                </a:solidFill>
                <a:highlight>
                  <a:srgbClr val="FFFFFF"/>
                </a:highlight>
                <a:latin typeface="Courier New"/>
                <a:ea typeface="Courier New"/>
                <a:cs typeface="Courier New"/>
                <a:sym typeface="Courier New"/>
              </a:rPr>
              <a:t> trimite_mail():</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context = {</a:t>
            </a:r>
            <a:r>
              <a:rPr lang="en" sz="1050">
                <a:solidFill>
                  <a:srgbClr val="A31515"/>
                </a:solidFill>
                <a:highlight>
                  <a:srgbClr val="FFFFFF"/>
                </a:highlight>
                <a:latin typeface="Courier New"/>
                <a:ea typeface="Courier New"/>
                <a:cs typeface="Courier New"/>
                <a:sym typeface="Courier New"/>
              </a:rPr>
              <a:t>'nume'</a:t>
            </a: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'Ionel'</a:t>
            </a:r>
            <a:r>
              <a:rPr lang="e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html_content = render_to_string(</a:t>
            </a:r>
            <a:r>
              <a:rPr lang="en" sz="1050">
                <a:solidFill>
                  <a:srgbClr val="A31515"/>
                </a:solidFill>
                <a:highlight>
                  <a:srgbClr val="FFFFFF"/>
                </a:highlight>
                <a:latin typeface="Courier New"/>
                <a:ea typeface="Courier New"/>
                <a:cs typeface="Courier New"/>
                <a:sym typeface="Courier New"/>
              </a:rPr>
              <a:t>'email_template.html'</a:t>
            </a:r>
            <a:r>
              <a:rPr lang="en" sz="1050">
                <a:solidFill>
                  <a:schemeClr val="dk1"/>
                </a:solidFill>
                <a:highlight>
                  <a:srgbClr val="FFFFFF"/>
                </a:highlight>
                <a:latin typeface="Courier New"/>
                <a:ea typeface="Courier New"/>
                <a:cs typeface="Courier New"/>
                <a:sym typeface="Courier New"/>
              </a:rPr>
              <a:t>, context)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email = </a:t>
            </a:r>
            <a:r>
              <a:rPr lang="en" sz="1050">
                <a:solidFill>
                  <a:srgbClr val="2B91AF"/>
                </a:solidFill>
                <a:highlight>
                  <a:srgbClr val="FFFFFF"/>
                </a:highlight>
                <a:latin typeface="Courier New"/>
                <a:ea typeface="Courier New"/>
                <a:cs typeface="Courier New"/>
                <a:sym typeface="Courier New"/>
              </a:rPr>
              <a:t>EmailMessage</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808080"/>
                </a:solidFill>
                <a:highlight>
                  <a:srgbClr val="FFFFFF"/>
                </a:highlight>
                <a:latin typeface="Courier New"/>
                <a:ea typeface="Courier New"/>
                <a:cs typeface="Courier New"/>
                <a:sym typeface="Courier New"/>
              </a:rPr>
              <a:t>subject</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'Salutare!'</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808080"/>
                </a:solidFill>
                <a:highlight>
                  <a:srgbClr val="FFFFFF"/>
                </a:highlight>
                <a:latin typeface="Courier New"/>
                <a:ea typeface="Courier New"/>
                <a:cs typeface="Courier New"/>
                <a:sym typeface="Courier New"/>
              </a:rPr>
              <a:t>body</a:t>
            </a:r>
            <a:r>
              <a:rPr lang="en" sz="1050">
                <a:solidFill>
                  <a:schemeClr val="dk1"/>
                </a:solidFill>
                <a:highlight>
                  <a:srgbClr val="FFFFFF"/>
                </a:highlight>
                <a:latin typeface="Courier New"/>
                <a:ea typeface="Courier New"/>
                <a:cs typeface="Courier New"/>
                <a:sym typeface="Courier New"/>
              </a:rPr>
              <a:t>=html_content,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808080"/>
                </a:solidFill>
                <a:highlight>
                  <a:srgbClr val="FFFFFF"/>
                </a:highlight>
                <a:latin typeface="Courier New"/>
                <a:ea typeface="Courier New"/>
                <a:cs typeface="Courier New"/>
                <a:sym typeface="Courier New"/>
              </a:rPr>
              <a:t>from_email</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'expeditor@gmail.com'</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808080"/>
                </a:solidFill>
                <a:highlight>
                  <a:srgbClr val="FFFFFF"/>
                </a:highlight>
                <a:latin typeface="Courier New"/>
                <a:ea typeface="Courier New"/>
                <a:cs typeface="Courier New"/>
                <a:sym typeface="Courier New"/>
              </a:rPr>
              <a:t>to</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'destinatar@gmail.com'</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email.content_subtype = </a:t>
            </a:r>
            <a:r>
              <a:rPr lang="en" sz="1050">
                <a:solidFill>
                  <a:srgbClr val="A31515"/>
                </a:solidFill>
                <a:highlight>
                  <a:srgbClr val="FFFFFF"/>
                </a:highlight>
                <a:latin typeface="Courier New"/>
                <a:ea typeface="Courier New"/>
                <a:cs typeface="Courier New"/>
                <a:sym typeface="Courier New"/>
              </a:rPr>
              <a:t>'html'</a:t>
            </a:r>
            <a:endParaRPr sz="1050">
              <a:solidFill>
                <a:srgbClr val="A31515"/>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email.send(</a:t>
            </a:r>
            <a:r>
              <a:rPr lang="en" sz="1050">
                <a:solidFill>
                  <a:srgbClr val="808080"/>
                </a:solidFill>
                <a:highlight>
                  <a:srgbClr val="FFFFFF"/>
                </a:highlight>
                <a:latin typeface="Courier New"/>
                <a:ea typeface="Courier New"/>
                <a:cs typeface="Courier New"/>
                <a:sym typeface="Courier New"/>
              </a:rPr>
              <a:t>fail_silently</a:t>
            </a: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False</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050">
              <a:solidFill>
                <a:srgbClr val="0000FF"/>
              </a:solidFill>
              <a:highlight>
                <a:srgbClr val="FFFFFF"/>
              </a:highlight>
              <a:latin typeface="Courier New"/>
              <a:ea typeface="Courier New"/>
              <a:cs typeface="Courier New"/>
              <a:sym typeface="Courier New"/>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218" name="Shape 218"/>
        <p:cNvGrpSpPr/>
        <p:nvPr/>
      </p:nvGrpSpPr>
      <p:grpSpPr>
        <a:xfrm>
          <a:off x="0" y="0"/>
          <a:ext cx="0" cy="0"/>
          <a:chOff x="0" y="0"/>
          <a:chExt cx="0" cy="0"/>
        </a:xfrm>
      </p:grpSpPr>
      <p:sp>
        <p:nvSpPr>
          <p:cNvPr id="219" name="Google Shape;219;p29"/>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Funcția send_mass_mail() (1)</a:t>
            </a:r>
            <a:endParaRPr/>
          </a:p>
        </p:txBody>
      </p:sp>
      <p:sp>
        <p:nvSpPr>
          <p:cNvPr id="220" name="Google Shape;220;p29"/>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22" name="Google Shape;222;p29">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223" name="Google Shape;223;p29"/>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224" name="Google Shape;224;p29"/>
          <p:cNvSpPr txBox="1"/>
          <p:nvPr/>
        </p:nvSpPr>
        <p:spPr>
          <a:xfrm>
            <a:off x="317150" y="987975"/>
            <a:ext cx="8479200" cy="78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rPr>
              <a:t>Funcția send_mass_mail(), definită în modulul django.core.mail, este utilizată pentru a trimite mai multe e-mailuri simultan, cu eficiență sporită. Aceasta este potrivită atunci când trebuie expediat un set de mesaje diferite către destinatari diferiți, folosind o singură conexiune SMTP.</a:t>
            </a:r>
            <a:endParaRPr sz="1200">
              <a:solidFill>
                <a:schemeClr val="dk2"/>
              </a:solidFill>
            </a:endParaRPr>
          </a:p>
          <a:p>
            <a:pPr indent="0" lvl="0" marL="0" rtl="0" algn="l">
              <a:spcBef>
                <a:spcPts val="0"/>
              </a:spcBef>
              <a:spcAft>
                <a:spcPts val="0"/>
              </a:spcAft>
              <a:buNone/>
            </a:pPr>
            <a:r>
              <a:t/>
            </a:r>
            <a:endParaRPr sz="1200">
              <a:solidFill>
                <a:schemeClr val="dk2"/>
              </a:solidFill>
            </a:endParaRPr>
          </a:p>
          <a:p>
            <a:pPr indent="0" lvl="0" marL="0" rtl="0" algn="l">
              <a:spcBef>
                <a:spcPts val="0"/>
              </a:spcBef>
              <a:spcAft>
                <a:spcPts val="0"/>
              </a:spcAft>
              <a:buNone/>
            </a:pPr>
            <a:r>
              <a:rPr lang="en" sz="1200">
                <a:solidFill>
                  <a:schemeClr val="dk2"/>
                </a:solidFill>
              </a:rPr>
              <a:t>Antetul funcției:</a:t>
            </a:r>
            <a:endParaRPr sz="1200">
              <a:solidFill>
                <a:schemeClr val="dk2"/>
              </a:solidFill>
            </a:endParaRPr>
          </a:p>
        </p:txBody>
      </p:sp>
      <p:sp>
        <p:nvSpPr>
          <p:cNvPr id="225" name="Google Shape;225;p29"/>
          <p:cNvSpPr txBox="1"/>
          <p:nvPr/>
        </p:nvSpPr>
        <p:spPr>
          <a:xfrm>
            <a:off x="393350" y="2116800"/>
            <a:ext cx="7860000" cy="393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send_mass_mail(</a:t>
            </a:r>
            <a:r>
              <a:rPr lang="en" sz="1050">
                <a:solidFill>
                  <a:schemeClr val="dk1"/>
                </a:solidFill>
                <a:highlight>
                  <a:srgbClr val="FFFFFF"/>
                </a:highlight>
                <a:latin typeface="Courier New"/>
                <a:ea typeface="Courier New"/>
                <a:cs typeface="Courier New"/>
                <a:sym typeface="Courier New"/>
              </a:rPr>
              <a:t>datatuple</a:t>
            </a:r>
            <a:r>
              <a:rPr lang="en" sz="1050">
                <a:solidFill>
                  <a:schemeClr val="dk1"/>
                </a:solidFill>
                <a:highlight>
                  <a:srgbClr val="FFFFFF"/>
                </a:highlight>
                <a:latin typeface="Courier New"/>
                <a:ea typeface="Courier New"/>
                <a:cs typeface="Courier New"/>
                <a:sym typeface="Courier New"/>
              </a:rPr>
              <a:t>, </a:t>
            </a:r>
            <a:r>
              <a:rPr lang="en" sz="1050">
                <a:solidFill>
                  <a:srgbClr val="808080"/>
                </a:solidFill>
                <a:highlight>
                  <a:srgbClr val="FFFFFF"/>
                </a:highlight>
                <a:latin typeface="Courier New"/>
                <a:ea typeface="Courier New"/>
                <a:cs typeface="Courier New"/>
                <a:sym typeface="Courier New"/>
              </a:rPr>
              <a:t>fail_silently</a:t>
            </a: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False</a:t>
            </a:r>
            <a:r>
              <a:rPr lang="en" sz="1050">
                <a:solidFill>
                  <a:schemeClr val="dk1"/>
                </a:solidFill>
                <a:highlight>
                  <a:srgbClr val="FFFFFF"/>
                </a:highlight>
                <a:latin typeface="Courier New"/>
                <a:ea typeface="Courier New"/>
                <a:cs typeface="Courier New"/>
                <a:sym typeface="Courier New"/>
              </a:rPr>
              <a:t>, </a:t>
            </a:r>
            <a:r>
              <a:rPr lang="en" sz="1050">
                <a:solidFill>
                  <a:srgbClr val="808080"/>
                </a:solidFill>
                <a:highlight>
                  <a:srgbClr val="FFFFFF"/>
                </a:highlight>
                <a:latin typeface="Courier New"/>
                <a:ea typeface="Courier New"/>
                <a:cs typeface="Courier New"/>
                <a:sym typeface="Courier New"/>
              </a:rPr>
              <a:t>connection</a:t>
            </a: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None</a:t>
            </a:r>
            <a:r>
              <a:rPr lang="en" sz="1050">
                <a:solidFill>
                  <a:schemeClr val="dk1"/>
                </a:solidFill>
                <a:highlight>
                  <a:srgbClr val="FFFFFF"/>
                </a:highlight>
                <a:latin typeface="Courier New"/>
                <a:ea typeface="Courier New"/>
                <a:cs typeface="Courier New"/>
                <a:sym typeface="Courier New"/>
              </a:rPr>
              <a:t>)</a:t>
            </a:r>
            <a:endParaRPr sz="1050">
              <a:solidFill>
                <a:srgbClr val="0000FF"/>
              </a:solidFill>
              <a:highlight>
                <a:srgbClr val="FFFFFF"/>
              </a:highlight>
              <a:latin typeface="Courier New"/>
              <a:ea typeface="Courier New"/>
              <a:cs typeface="Courier New"/>
              <a:sym typeface="Courier New"/>
            </a:endParaRPr>
          </a:p>
        </p:txBody>
      </p:sp>
      <p:sp>
        <p:nvSpPr>
          <p:cNvPr id="226" name="Google Shape;226;p29"/>
          <p:cNvSpPr txBox="1"/>
          <p:nvPr/>
        </p:nvSpPr>
        <p:spPr>
          <a:xfrm>
            <a:off x="393350" y="2648725"/>
            <a:ext cx="8479200" cy="201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2"/>
                </a:solidFill>
              </a:rPr>
              <a:t>Parametrii funcției</a:t>
            </a:r>
            <a:endParaRPr sz="1200">
              <a:solidFill>
                <a:schemeClr val="dk2"/>
              </a:solidFill>
            </a:endParaRPr>
          </a:p>
          <a:p>
            <a:pPr indent="0" lvl="0" marL="0" rtl="0" algn="l">
              <a:spcBef>
                <a:spcPts val="0"/>
              </a:spcBef>
              <a:spcAft>
                <a:spcPts val="0"/>
              </a:spcAft>
              <a:buNone/>
            </a:pPr>
            <a:r>
              <a:rPr lang="en" sz="1200">
                <a:solidFill>
                  <a:schemeClr val="dk2"/>
                </a:solidFill>
              </a:rPr>
              <a:t>1. datatuple: 	O listă de tupluri, unde fiecare tuplu definește un e-mail individual. Fiecare tuplu trebuie să aibă următoarea structură:</a:t>
            </a:r>
            <a:endParaRPr sz="1200">
              <a:solidFill>
                <a:schemeClr val="dk2"/>
              </a:solidFill>
            </a:endParaRPr>
          </a:p>
          <a:p>
            <a:pPr indent="457200" lvl="0" marL="0" rtl="0" algn="l">
              <a:spcBef>
                <a:spcPts val="0"/>
              </a:spcBef>
              <a:spcAft>
                <a:spcPts val="0"/>
              </a:spcAft>
              <a:buNone/>
            </a:pPr>
            <a:r>
              <a:rPr lang="en" sz="1200">
                <a:solidFill>
                  <a:schemeClr val="dk2"/>
                </a:solidFill>
                <a:latin typeface="Courier New"/>
                <a:ea typeface="Courier New"/>
                <a:cs typeface="Courier New"/>
                <a:sym typeface="Courier New"/>
              </a:rPr>
              <a:t>(subject, message, from_email, recipient_list)</a:t>
            </a:r>
            <a:endParaRPr sz="1200">
              <a:solidFill>
                <a:schemeClr val="dk2"/>
              </a:solidFill>
              <a:latin typeface="Courier New"/>
              <a:ea typeface="Courier New"/>
              <a:cs typeface="Courier New"/>
              <a:sym typeface="Courier New"/>
            </a:endParaRPr>
          </a:p>
          <a:p>
            <a:pPr indent="-304800" lvl="0" marL="457200" rtl="0" algn="l">
              <a:spcBef>
                <a:spcPts val="0"/>
              </a:spcBef>
              <a:spcAft>
                <a:spcPts val="0"/>
              </a:spcAft>
              <a:buClr>
                <a:schemeClr val="dk2"/>
              </a:buClr>
              <a:buSzPts val="1200"/>
              <a:buChar char="●"/>
            </a:pPr>
            <a:r>
              <a:rPr lang="en" sz="1200">
                <a:solidFill>
                  <a:schemeClr val="dk2"/>
                </a:solidFill>
              </a:rPr>
              <a:t>subject: Subiectul e-mailului.</a:t>
            </a:r>
            <a:endParaRPr sz="1200">
              <a:solidFill>
                <a:schemeClr val="dk2"/>
              </a:solidFill>
            </a:endParaRPr>
          </a:p>
          <a:p>
            <a:pPr indent="-304800" lvl="0" marL="457200" rtl="0" algn="l">
              <a:spcBef>
                <a:spcPts val="0"/>
              </a:spcBef>
              <a:spcAft>
                <a:spcPts val="0"/>
              </a:spcAft>
              <a:buClr>
                <a:schemeClr val="dk2"/>
              </a:buClr>
              <a:buSzPts val="1200"/>
              <a:buChar char="●"/>
            </a:pPr>
            <a:r>
              <a:rPr lang="en" sz="1200">
                <a:solidFill>
                  <a:schemeClr val="dk2"/>
                </a:solidFill>
              </a:rPr>
              <a:t>message: Conținutul principal al e-mailului (doar text simplu).</a:t>
            </a:r>
            <a:endParaRPr sz="1200">
              <a:solidFill>
                <a:schemeClr val="dk2"/>
              </a:solidFill>
            </a:endParaRPr>
          </a:p>
          <a:p>
            <a:pPr indent="-304800" lvl="0" marL="457200" rtl="0" algn="l">
              <a:spcBef>
                <a:spcPts val="0"/>
              </a:spcBef>
              <a:spcAft>
                <a:spcPts val="0"/>
              </a:spcAft>
              <a:buClr>
                <a:schemeClr val="dk2"/>
              </a:buClr>
              <a:buSzPts val="1200"/>
              <a:buChar char="●"/>
            </a:pPr>
            <a:r>
              <a:rPr lang="en" sz="1200">
                <a:solidFill>
                  <a:schemeClr val="dk2"/>
                </a:solidFill>
              </a:rPr>
              <a:t>from_email: Adresa expeditorului.</a:t>
            </a:r>
            <a:endParaRPr sz="1200">
              <a:solidFill>
                <a:schemeClr val="dk2"/>
              </a:solidFill>
            </a:endParaRPr>
          </a:p>
          <a:p>
            <a:pPr indent="-304800" lvl="0" marL="457200" rtl="0" algn="l">
              <a:spcBef>
                <a:spcPts val="0"/>
              </a:spcBef>
              <a:spcAft>
                <a:spcPts val="0"/>
              </a:spcAft>
              <a:buClr>
                <a:schemeClr val="dk2"/>
              </a:buClr>
              <a:buSzPts val="1200"/>
              <a:buChar char="●"/>
            </a:pPr>
            <a:r>
              <a:rPr lang="en" sz="1200">
                <a:solidFill>
                  <a:schemeClr val="dk2"/>
                </a:solidFill>
              </a:rPr>
              <a:t>recipient_list: O listă de adrese ale destinatarilor.</a:t>
            </a:r>
            <a:endParaRPr sz="1200">
              <a:solidFill>
                <a:schemeClr val="dk2"/>
              </a:solidFill>
            </a:endParaRPr>
          </a:p>
          <a:p>
            <a:pPr indent="0" lvl="0" marL="0" rtl="0" algn="l">
              <a:spcBef>
                <a:spcPts val="0"/>
              </a:spcBef>
              <a:spcAft>
                <a:spcPts val="0"/>
              </a:spcAft>
              <a:buNone/>
            </a:pPr>
            <a:r>
              <a:t/>
            </a:r>
            <a:endParaRPr sz="1200">
              <a:solidFill>
                <a:schemeClr val="dk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230" name="Shape 230"/>
        <p:cNvGrpSpPr/>
        <p:nvPr/>
      </p:nvGrpSpPr>
      <p:grpSpPr>
        <a:xfrm>
          <a:off x="0" y="0"/>
          <a:ext cx="0" cy="0"/>
          <a:chOff x="0" y="0"/>
          <a:chExt cx="0" cy="0"/>
        </a:xfrm>
      </p:grpSpPr>
      <p:sp>
        <p:nvSpPr>
          <p:cNvPr id="231" name="Google Shape;231;p30"/>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Funcția send_mass_mail() (2)</a:t>
            </a:r>
            <a:endParaRPr/>
          </a:p>
        </p:txBody>
      </p:sp>
      <p:sp>
        <p:nvSpPr>
          <p:cNvPr id="232" name="Google Shape;232;p30"/>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34" name="Google Shape;234;p30">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235" name="Google Shape;235;p30"/>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236" name="Google Shape;236;p30"/>
          <p:cNvSpPr txBox="1"/>
          <p:nvPr/>
        </p:nvSpPr>
        <p:spPr>
          <a:xfrm>
            <a:off x="317150" y="987975"/>
            <a:ext cx="8479200" cy="21276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Clr>
                <a:schemeClr val="dk1"/>
              </a:buClr>
              <a:buSzPts val="1100"/>
              <a:buFont typeface="Arial"/>
              <a:buNone/>
            </a:pPr>
            <a:r>
              <a:rPr lang="en" sz="1200">
                <a:solidFill>
                  <a:schemeClr val="dk2"/>
                </a:solidFill>
              </a:rPr>
              <a:t>Exemplu de datatuple:</a:t>
            </a:r>
            <a:endParaRPr sz="1200">
              <a:solidFill>
                <a:schemeClr val="dk2"/>
              </a:solidFill>
            </a:endParaRPr>
          </a:p>
          <a:p>
            <a:pPr indent="0" lvl="0" marL="457200" rtl="0" algn="l">
              <a:spcBef>
                <a:spcPts val="0"/>
              </a:spcBef>
              <a:spcAft>
                <a:spcPts val="0"/>
              </a:spcAft>
              <a:buClr>
                <a:schemeClr val="dk1"/>
              </a:buClr>
              <a:buSzPts val="1100"/>
              <a:buFont typeface="Arial"/>
              <a:buNone/>
            </a:pPr>
            <a:r>
              <a:rPr lang="en" sz="1200">
                <a:solidFill>
                  <a:schemeClr val="dk2"/>
                </a:solidFill>
                <a:latin typeface="Courier New"/>
                <a:ea typeface="Courier New"/>
                <a:cs typeface="Courier New"/>
                <a:sym typeface="Courier New"/>
              </a:rPr>
              <a:t>datatuple = [</a:t>
            </a:r>
            <a:endParaRPr sz="1200">
              <a:solidFill>
                <a:schemeClr val="dk2"/>
              </a:solidFill>
              <a:latin typeface="Courier New"/>
              <a:ea typeface="Courier New"/>
              <a:cs typeface="Courier New"/>
              <a:sym typeface="Courier New"/>
            </a:endParaRPr>
          </a:p>
          <a:p>
            <a:pPr indent="0" lvl="0" marL="457200" rtl="0" algn="l">
              <a:spcBef>
                <a:spcPts val="0"/>
              </a:spcBef>
              <a:spcAft>
                <a:spcPts val="0"/>
              </a:spcAft>
              <a:buClr>
                <a:schemeClr val="dk1"/>
              </a:buClr>
              <a:buSzPts val="1100"/>
              <a:buFont typeface="Arial"/>
              <a:buNone/>
            </a:pPr>
            <a:r>
              <a:rPr lang="en" sz="1200">
                <a:solidFill>
                  <a:schemeClr val="dk2"/>
                </a:solidFill>
                <a:latin typeface="Courier New"/>
                <a:ea typeface="Courier New"/>
                <a:cs typeface="Courier New"/>
                <a:sym typeface="Courier New"/>
              </a:rPr>
              <a:t>	("Subiect 1", "Mesajul pentru e-mail 1", "expeditor@gmail.com", ["destinatar1@gmail.com"]),</a:t>
            </a:r>
            <a:endParaRPr sz="1200">
              <a:solidFill>
                <a:schemeClr val="dk2"/>
              </a:solidFill>
              <a:latin typeface="Courier New"/>
              <a:ea typeface="Courier New"/>
              <a:cs typeface="Courier New"/>
              <a:sym typeface="Courier New"/>
            </a:endParaRPr>
          </a:p>
          <a:p>
            <a:pPr indent="0" lvl="0" marL="457200" rtl="0" algn="l">
              <a:spcBef>
                <a:spcPts val="0"/>
              </a:spcBef>
              <a:spcAft>
                <a:spcPts val="0"/>
              </a:spcAft>
              <a:buClr>
                <a:schemeClr val="dk1"/>
              </a:buClr>
              <a:buSzPts val="1100"/>
              <a:buFont typeface="Arial"/>
              <a:buNone/>
            </a:pPr>
            <a:r>
              <a:rPr lang="en" sz="1200">
                <a:solidFill>
                  <a:schemeClr val="dk2"/>
                </a:solidFill>
                <a:latin typeface="Courier New"/>
                <a:ea typeface="Courier New"/>
                <a:cs typeface="Courier New"/>
                <a:sym typeface="Courier New"/>
              </a:rPr>
              <a:t>	("Subiect 2", "Mesajul pentru e-mail 2", "expeditor@gmail.com", ["destinatar2@gmail.com", "destinatar3@gmail.com"]),</a:t>
            </a:r>
            <a:endParaRPr sz="1200">
              <a:solidFill>
                <a:schemeClr val="dk2"/>
              </a:solidFill>
              <a:latin typeface="Courier New"/>
              <a:ea typeface="Courier New"/>
              <a:cs typeface="Courier New"/>
              <a:sym typeface="Courier New"/>
            </a:endParaRPr>
          </a:p>
          <a:p>
            <a:pPr indent="0" lvl="0" marL="457200" rtl="0" algn="l">
              <a:spcBef>
                <a:spcPts val="0"/>
              </a:spcBef>
              <a:spcAft>
                <a:spcPts val="0"/>
              </a:spcAft>
              <a:buClr>
                <a:schemeClr val="dk1"/>
              </a:buClr>
              <a:buSzPts val="1100"/>
              <a:buFont typeface="Arial"/>
              <a:buNone/>
            </a:pPr>
            <a:r>
              <a:rPr lang="en" sz="1200">
                <a:solidFill>
                  <a:schemeClr val="dk2"/>
                </a:solidFill>
                <a:latin typeface="Courier New"/>
                <a:ea typeface="Courier New"/>
                <a:cs typeface="Courier New"/>
                <a:sym typeface="Courier New"/>
              </a:rPr>
              <a:t>]</a:t>
            </a:r>
            <a:endParaRPr sz="1200">
              <a:solidFill>
                <a:schemeClr val="dk2"/>
              </a:solidFill>
              <a:latin typeface="Courier New"/>
              <a:ea typeface="Courier New"/>
              <a:cs typeface="Courier New"/>
              <a:sym typeface="Courier New"/>
            </a:endParaRPr>
          </a:p>
          <a:p>
            <a:pPr indent="-304800" lvl="0" marL="457200" rtl="0" algn="l">
              <a:spcBef>
                <a:spcPts val="0"/>
              </a:spcBef>
              <a:spcAft>
                <a:spcPts val="0"/>
              </a:spcAft>
              <a:buClr>
                <a:schemeClr val="dk2"/>
              </a:buClr>
              <a:buSzPts val="1200"/>
              <a:buAutoNum type="arabicPeriod" startAt="2"/>
            </a:pPr>
            <a:r>
              <a:rPr lang="en" sz="1200">
                <a:solidFill>
                  <a:schemeClr val="dk2"/>
                </a:solidFill>
              </a:rPr>
              <a:t>fail_silently (opțional, implicit False):Dacă este setat la True, ignoră erorile care apar în timpul trimiterii mesajelor. Dacă este setat la False, erorile vor fi raportate.</a:t>
            </a:r>
            <a:endParaRPr sz="1200">
              <a:solidFill>
                <a:schemeClr val="dk2"/>
              </a:solidFill>
            </a:endParaRPr>
          </a:p>
          <a:p>
            <a:pPr indent="-304800" lvl="0" marL="457200" rtl="0" algn="l">
              <a:spcBef>
                <a:spcPts val="0"/>
              </a:spcBef>
              <a:spcAft>
                <a:spcPts val="0"/>
              </a:spcAft>
              <a:buClr>
                <a:schemeClr val="dk2"/>
              </a:buClr>
              <a:buSzPts val="1200"/>
              <a:buAutoNum type="arabicPeriod" startAt="2"/>
            </a:pPr>
            <a:r>
              <a:rPr lang="en" sz="1200">
                <a:solidFill>
                  <a:schemeClr val="dk2"/>
                </a:solidFill>
              </a:rPr>
              <a:t>connection (opțional): Un obiect de tip EmailBackend utilizat pentru a trimite e-mailurile. Dacă nu este specificat, se folosește conexiunea implicită definită în setările Django.</a:t>
            </a:r>
            <a:endParaRPr sz="1200">
              <a:solidFill>
                <a:schemeClr val="dk2"/>
              </a:solidFill>
            </a:endParaRPr>
          </a:p>
        </p:txBody>
      </p:sp>
      <p:sp>
        <p:nvSpPr>
          <p:cNvPr id="237" name="Google Shape;237;p30"/>
          <p:cNvSpPr txBox="1"/>
          <p:nvPr/>
        </p:nvSpPr>
        <p:spPr>
          <a:xfrm>
            <a:off x="425700" y="3185925"/>
            <a:ext cx="8412000" cy="1664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from</a:t>
            </a:r>
            <a:r>
              <a:rPr lang="en" sz="1050">
                <a:solidFill>
                  <a:schemeClr val="dk1"/>
                </a:solidFill>
                <a:highlight>
                  <a:srgbClr val="FFFFFF"/>
                </a:highlight>
                <a:latin typeface="Courier New"/>
                <a:ea typeface="Courier New"/>
                <a:cs typeface="Courier New"/>
                <a:sym typeface="Courier New"/>
              </a:rPr>
              <a:t> django.core.mail </a:t>
            </a:r>
            <a:r>
              <a:rPr lang="en" sz="1050">
                <a:solidFill>
                  <a:srgbClr val="0000FF"/>
                </a:solidFill>
                <a:highlight>
                  <a:srgbClr val="FFFFFF"/>
                </a:highlight>
                <a:latin typeface="Courier New"/>
                <a:ea typeface="Courier New"/>
                <a:cs typeface="Courier New"/>
                <a:sym typeface="Courier New"/>
              </a:rPr>
              <a:t>import</a:t>
            </a:r>
            <a:r>
              <a:rPr lang="en" sz="1050">
                <a:solidFill>
                  <a:schemeClr val="dk1"/>
                </a:solidFill>
                <a:highlight>
                  <a:srgbClr val="FFFFFF"/>
                </a:highlight>
                <a:latin typeface="Courier New"/>
                <a:ea typeface="Courier New"/>
                <a:cs typeface="Courier New"/>
                <a:sym typeface="Courier New"/>
              </a:rPr>
              <a:t> send_mass_mail</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def</a:t>
            </a:r>
            <a:r>
              <a:rPr lang="en" sz="1050">
                <a:solidFill>
                  <a:schemeClr val="dk1"/>
                </a:solidFill>
                <a:highlight>
                  <a:srgbClr val="FFFFFF"/>
                </a:highlight>
                <a:latin typeface="Courier New"/>
                <a:ea typeface="Courier New"/>
                <a:cs typeface="Courier New"/>
                <a:sym typeface="Courier New"/>
              </a:rPr>
              <a:t> trimite_mail():</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datatuple =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"Subiect 1"</a:t>
            </a: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"Mesaj 1."</a:t>
            </a: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"expeditor@gmail.com"</a:t>
            </a: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"dest1@gmail.com"</a:t>
            </a: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"dest2@gmail.com"</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"Subiect 2"</a:t>
            </a: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"Mesaj 2."</a:t>
            </a: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"expeditor@gmail.com"</a:t>
            </a: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"dest3@gmail.com"</a:t>
            </a: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"dest4@gmail.com"</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send_mass_mail(datatuple, </a:t>
            </a:r>
            <a:r>
              <a:rPr lang="en" sz="1050">
                <a:solidFill>
                  <a:srgbClr val="808080"/>
                </a:solidFill>
                <a:highlight>
                  <a:srgbClr val="FFFFFF"/>
                </a:highlight>
                <a:latin typeface="Courier New"/>
                <a:ea typeface="Courier New"/>
                <a:cs typeface="Courier New"/>
                <a:sym typeface="Courier New"/>
              </a:rPr>
              <a:t>fail_silently</a:t>
            </a: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False</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241" name="Shape 241"/>
        <p:cNvGrpSpPr/>
        <p:nvPr/>
      </p:nvGrpSpPr>
      <p:grpSpPr>
        <a:xfrm>
          <a:off x="0" y="0"/>
          <a:ext cx="0" cy="0"/>
          <a:chOff x="0" y="0"/>
          <a:chExt cx="0" cy="0"/>
        </a:xfrm>
      </p:grpSpPr>
      <p:sp>
        <p:nvSpPr>
          <p:cNvPr id="242" name="Google Shape;242;p31"/>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Când folosim send_mass_mail()</a:t>
            </a:r>
            <a:endParaRPr/>
          </a:p>
        </p:txBody>
      </p:sp>
      <p:sp>
        <p:nvSpPr>
          <p:cNvPr id="243" name="Google Shape;243;p31"/>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45" name="Google Shape;245;p31">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246" name="Google Shape;246;p31"/>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247" name="Google Shape;247;p31"/>
          <p:cNvSpPr txBox="1"/>
          <p:nvPr/>
        </p:nvSpPr>
        <p:spPr>
          <a:xfrm>
            <a:off x="317150" y="1017725"/>
            <a:ext cx="8520600" cy="307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2"/>
                </a:solidFill>
              </a:rPr>
              <a:t>Avantaje:</a:t>
            </a:r>
            <a:endParaRPr b="1" sz="1300">
              <a:solidFill>
                <a:schemeClr val="dk2"/>
              </a:solidFill>
            </a:endParaRPr>
          </a:p>
          <a:p>
            <a:pPr indent="-311150" lvl="0" marL="457200" rtl="0" algn="l">
              <a:spcBef>
                <a:spcPts val="0"/>
              </a:spcBef>
              <a:spcAft>
                <a:spcPts val="0"/>
              </a:spcAft>
              <a:buClr>
                <a:schemeClr val="dk2"/>
              </a:buClr>
              <a:buSzPts val="1300"/>
              <a:buChar char="●"/>
            </a:pPr>
            <a:r>
              <a:rPr lang="en" sz="1300">
                <a:solidFill>
                  <a:schemeClr val="dk2"/>
                </a:solidFill>
              </a:rPr>
              <a:t>Eficiență: Toate e-mailurile sunt trimise printr-o singură conexiune SMTP, ceea ce reduce timpul necesar comparativ cu deschiderea unei noi conexiuni pentru fiecare e-mail.</a:t>
            </a:r>
            <a:endParaRPr sz="1300">
              <a:solidFill>
                <a:schemeClr val="dk2"/>
              </a:solidFill>
            </a:endParaRPr>
          </a:p>
          <a:p>
            <a:pPr indent="-311150" lvl="0" marL="457200" rtl="0" algn="l">
              <a:spcBef>
                <a:spcPts val="0"/>
              </a:spcBef>
              <a:spcAft>
                <a:spcPts val="0"/>
              </a:spcAft>
              <a:buClr>
                <a:schemeClr val="dk2"/>
              </a:buClr>
              <a:buSzPts val="1300"/>
              <a:buChar char="●"/>
            </a:pPr>
            <a:r>
              <a:rPr lang="en" sz="1300">
                <a:solidFill>
                  <a:schemeClr val="dk2"/>
                </a:solidFill>
              </a:rPr>
              <a:t>Simplicitate:Este mai ușor de utilizat decât crearea mai multor instanțe ale clasei EmailMessage pentru fiecare e-mail.</a:t>
            </a:r>
            <a:endParaRPr sz="1300">
              <a:solidFill>
                <a:schemeClr val="dk2"/>
              </a:solidFill>
            </a:endParaRPr>
          </a:p>
          <a:p>
            <a:pPr indent="0" lvl="0" marL="0" rtl="0" algn="l">
              <a:spcBef>
                <a:spcPts val="0"/>
              </a:spcBef>
              <a:spcAft>
                <a:spcPts val="0"/>
              </a:spcAft>
              <a:buNone/>
            </a:pPr>
            <a:r>
              <a:t/>
            </a:r>
            <a:endParaRPr sz="1300">
              <a:solidFill>
                <a:schemeClr val="dk2"/>
              </a:solidFill>
            </a:endParaRPr>
          </a:p>
          <a:p>
            <a:pPr indent="0" lvl="0" marL="0" rtl="0" algn="l">
              <a:spcBef>
                <a:spcPts val="0"/>
              </a:spcBef>
              <a:spcAft>
                <a:spcPts val="0"/>
              </a:spcAft>
              <a:buNone/>
            </a:pPr>
            <a:r>
              <a:rPr b="1" lang="en" sz="1300">
                <a:solidFill>
                  <a:schemeClr val="dk2"/>
                </a:solidFill>
              </a:rPr>
              <a:t>Dezavantaje:</a:t>
            </a:r>
            <a:endParaRPr b="1" sz="1300">
              <a:solidFill>
                <a:schemeClr val="dk2"/>
              </a:solidFill>
            </a:endParaRPr>
          </a:p>
          <a:p>
            <a:pPr indent="-311150" lvl="0" marL="457200" rtl="0" algn="l">
              <a:spcBef>
                <a:spcPts val="0"/>
              </a:spcBef>
              <a:spcAft>
                <a:spcPts val="0"/>
              </a:spcAft>
              <a:buClr>
                <a:schemeClr val="dk2"/>
              </a:buClr>
              <a:buSzPts val="1300"/>
              <a:buChar char="●"/>
            </a:pPr>
            <a:r>
              <a:rPr lang="en" sz="1300">
                <a:solidFill>
                  <a:schemeClr val="dk2"/>
                </a:solidFill>
              </a:rPr>
              <a:t>Nu suportă conținut HTML sau mesaje multipart (HTML și text simplu). Pentru aceste funcționalități, trebuie folosită clasa EmailMessage.</a:t>
            </a:r>
            <a:endParaRPr sz="1300">
              <a:solidFill>
                <a:schemeClr val="dk2"/>
              </a:solidFill>
            </a:endParaRPr>
          </a:p>
          <a:p>
            <a:pPr indent="-311150" lvl="0" marL="457200" rtl="0" algn="l">
              <a:spcBef>
                <a:spcPts val="0"/>
              </a:spcBef>
              <a:spcAft>
                <a:spcPts val="0"/>
              </a:spcAft>
              <a:buClr>
                <a:schemeClr val="dk2"/>
              </a:buClr>
              <a:buSzPts val="1300"/>
              <a:buChar char="●"/>
            </a:pPr>
            <a:r>
              <a:rPr lang="en" sz="1300">
                <a:solidFill>
                  <a:schemeClr val="dk2"/>
                </a:solidFill>
              </a:rPr>
              <a:t>Nu suportă atașamente</a:t>
            </a:r>
            <a:endParaRPr sz="1300">
              <a:solidFill>
                <a:schemeClr val="dk2"/>
              </a:solidFill>
            </a:endParaRPr>
          </a:p>
          <a:p>
            <a:pPr indent="-311150" lvl="0" marL="457200" rtl="0" algn="l">
              <a:spcBef>
                <a:spcPts val="0"/>
              </a:spcBef>
              <a:spcAft>
                <a:spcPts val="0"/>
              </a:spcAft>
              <a:buClr>
                <a:schemeClr val="dk2"/>
              </a:buClr>
              <a:buSzPts val="1300"/>
              <a:buChar char="●"/>
            </a:pPr>
            <a:r>
              <a:rPr lang="en" sz="1300">
                <a:solidFill>
                  <a:schemeClr val="dk2"/>
                </a:solidFill>
              </a:rPr>
              <a:t>Structura e-mailurilor este strict determinată de tuplul (subject, message, from_email, recipient_list), ceea ce limitează flexibilitatea în configurare.</a:t>
            </a:r>
            <a:endParaRPr sz="13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60" name="Shape 60"/>
        <p:cNvGrpSpPr/>
        <p:nvPr/>
      </p:nvGrpSpPr>
      <p:grpSpPr>
        <a:xfrm>
          <a:off x="0" y="0"/>
          <a:ext cx="0" cy="0"/>
          <a:chOff x="0" y="0"/>
          <a:chExt cx="0" cy="0"/>
        </a:xfrm>
      </p:grpSpPr>
      <p:sp>
        <p:nvSpPr>
          <p:cNvPr id="61" name="Google Shape;61;p14"/>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Cuprins</a:t>
            </a:r>
            <a:endParaRPr/>
          </a:p>
        </p:txBody>
      </p:sp>
      <p:sp>
        <p:nvSpPr>
          <p:cNvPr id="62" name="Google Shape;62;p14"/>
          <p:cNvSpPr txBox="1"/>
          <p:nvPr>
            <p:ph idx="1" type="body"/>
          </p:nvPr>
        </p:nvSpPr>
        <p:spPr>
          <a:xfrm>
            <a:off x="311700" y="1152475"/>
            <a:ext cx="8520600" cy="3444300"/>
          </a:xfrm>
          <a:prstGeom prst="rect">
            <a:avLst/>
          </a:prstGeom>
          <a:ln>
            <a:noFill/>
          </a:ln>
        </p:spPr>
        <p:txBody>
          <a:bodyPr anchorCtr="0" anchor="t" bIns="91425" lIns="91425" spcFirstLastPara="1" rIns="91425" wrap="square" tIns="91425">
            <a:normAutofit/>
          </a:bodyPr>
          <a:lstStyle/>
          <a:p>
            <a:pPr indent="0" lvl="0" marL="457200" rtl="0" algn="l">
              <a:spcBef>
                <a:spcPts val="0"/>
              </a:spcBef>
              <a:spcAft>
                <a:spcPts val="0"/>
              </a:spcAft>
              <a:buNone/>
            </a:pPr>
            <a:r>
              <a:rPr b="1" lang="en" sz="1100">
                <a:solidFill>
                  <a:srgbClr val="000000"/>
                </a:solidFill>
              </a:rPr>
              <a:t>Observații</a:t>
            </a:r>
            <a:r>
              <a:rPr lang="en" sz="1100"/>
              <a:t>. Dacă deschideți cursul în Google Slides, faceți click pe "Present" (dreapta-sus) pentru a parcurge cursul cum a fost intenționat (cu animații, linkuri și alte efecte). Linkurile de mai jos sunt doar către începutul unei secțiuni de curs (uneori, o secțiune se întinde pe mai multe slide-uri pe care trebuie să le parcurgeți). Fiecare slide are link înapoi către cuprins.</a:t>
            </a:r>
            <a:endParaRPr sz="1100"/>
          </a:p>
          <a:p>
            <a:pPr indent="-317500" lvl="0" marL="457200" rtl="0" algn="l">
              <a:spcBef>
                <a:spcPts val="1200"/>
              </a:spcBef>
              <a:spcAft>
                <a:spcPts val="0"/>
              </a:spcAft>
              <a:buSzPts val="1400"/>
              <a:buAutoNum type="arabicPeriod"/>
            </a:pPr>
            <a:r>
              <a:t/>
            </a:r>
            <a:endParaRPr sz="1400"/>
          </a:p>
          <a:p>
            <a:pPr indent="0" lvl="0" marL="0" rtl="0" algn="l">
              <a:spcBef>
                <a:spcPts val="1200"/>
              </a:spcBef>
              <a:spcAft>
                <a:spcPts val="1200"/>
              </a:spcAft>
              <a:buNone/>
            </a:pPr>
            <a:r>
              <a:t/>
            </a:r>
            <a:endParaRPr/>
          </a:p>
        </p:txBody>
      </p:sp>
      <p:sp>
        <p:nvSpPr>
          <p:cNvPr id="63" name="Google Shape;63;p14"/>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65" name="Google Shape;65;p14"/>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251" name="Shape 251"/>
        <p:cNvGrpSpPr/>
        <p:nvPr/>
      </p:nvGrpSpPr>
      <p:grpSpPr>
        <a:xfrm>
          <a:off x="0" y="0"/>
          <a:ext cx="0" cy="0"/>
          <a:chOff x="0" y="0"/>
          <a:chExt cx="0" cy="0"/>
        </a:xfrm>
      </p:grpSpPr>
      <p:sp>
        <p:nvSpPr>
          <p:cNvPr id="252" name="Google Shape;252;p32"/>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Funcția mail_admins()</a:t>
            </a:r>
            <a:endParaRPr/>
          </a:p>
        </p:txBody>
      </p:sp>
      <p:sp>
        <p:nvSpPr>
          <p:cNvPr id="253" name="Google Shape;253;p32"/>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55" name="Google Shape;255;p32">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256" name="Google Shape;256;p32"/>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257" name="Google Shape;257;p32"/>
          <p:cNvSpPr txBox="1"/>
          <p:nvPr/>
        </p:nvSpPr>
        <p:spPr>
          <a:xfrm>
            <a:off x="311650" y="911725"/>
            <a:ext cx="8520600" cy="75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rPr>
              <a:t>Funcția mail_admins este o metodă convenabilă pentru a trimite e-mailuri către administratorii site-ului (specificați în setările proiectului) atunci când apar evenimente critice, cum ar fi erori sau alte probleme grave. Este utilă în special pentru monitorizarea aplicației și notificarea administratorilor despre probleme în timp real.</a:t>
            </a:r>
            <a:endParaRPr sz="1300">
              <a:solidFill>
                <a:schemeClr val="dk2"/>
              </a:solidFill>
            </a:endParaRPr>
          </a:p>
          <a:p>
            <a:pPr indent="0" lvl="0" marL="0" rtl="0" algn="l">
              <a:spcBef>
                <a:spcPts val="0"/>
              </a:spcBef>
              <a:spcAft>
                <a:spcPts val="0"/>
              </a:spcAft>
              <a:buNone/>
            </a:pPr>
            <a:r>
              <a:rPr lang="en" sz="1300">
                <a:solidFill>
                  <a:schemeClr val="dk2"/>
                </a:solidFill>
              </a:rPr>
              <a:t>Funcția este definită în modulul django.core.mail și are următorul antet:</a:t>
            </a:r>
            <a:endParaRPr sz="1300">
              <a:solidFill>
                <a:schemeClr val="dk2"/>
              </a:solidFill>
            </a:endParaRPr>
          </a:p>
        </p:txBody>
      </p:sp>
      <p:sp>
        <p:nvSpPr>
          <p:cNvPr id="258" name="Google Shape;258;p32"/>
          <p:cNvSpPr txBox="1"/>
          <p:nvPr/>
        </p:nvSpPr>
        <p:spPr>
          <a:xfrm>
            <a:off x="317150" y="1870975"/>
            <a:ext cx="7587000" cy="393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mail_admins(subject, message, </a:t>
            </a:r>
            <a:r>
              <a:rPr lang="en" sz="1050">
                <a:solidFill>
                  <a:srgbClr val="808080"/>
                </a:solidFill>
                <a:highlight>
                  <a:srgbClr val="FFFFFF"/>
                </a:highlight>
                <a:latin typeface="Courier New"/>
                <a:ea typeface="Courier New"/>
                <a:cs typeface="Courier New"/>
                <a:sym typeface="Courier New"/>
              </a:rPr>
              <a:t>fail_silently</a:t>
            </a: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False</a:t>
            </a:r>
            <a:r>
              <a:rPr lang="en" sz="1050">
                <a:solidFill>
                  <a:schemeClr val="dk1"/>
                </a:solidFill>
                <a:highlight>
                  <a:srgbClr val="FFFFFF"/>
                </a:highlight>
                <a:latin typeface="Courier New"/>
                <a:ea typeface="Courier New"/>
                <a:cs typeface="Courier New"/>
                <a:sym typeface="Courier New"/>
              </a:rPr>
              <a:t>, </a:t>
            </a:r>
            <a:r>
              <a:rPr lang="en" sz="1050">
                <a:solidFill>
                  <a:srgbClr val="808080"/>
                </a:solidFill>
                <a:highlight>
                  <a:srgbClr val="FFFFFF"/>
                </a:highlight>
                <a:latin typeface="Courier New"/>
                <a:ea typeface="Courier New"/>
                <a:cs typeface="Courier New"/>
                <a:sym typeface="Courier New"/>
              </a:rPr>
              <a:t>connection</a:t>
            </a: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None</a:t>
            </a:r>
            <a:r>
              <a:rPr lang="en" sz="1050">
                <a:solidFill>
                  <a:schemeClr val="dk1"/>
                </a:solidFill>
                <a:highlight>
                  <a:srgbClr val="FFFFFF"/>
                </a:highlight>
                <a:latin typeface="Courier New"/>
                <a:ea typeface="Courier New"/>
                <a:cs typeface="Courier New"/>
                <a:sym typeface="Courier New"/>
              </a:rPr>
              <a:t>, </a:t>
            </a:r>
            <a:r>
              <a:rPr lang="en" sz="1050">
                <a:solidFill>
                  <a:srgbClr val="808080"/>
                </a:solidFill>
                <a:highlight>
                  <a:srgbClr val="FFFFFF"/>
                </a:highlight>
                <a:latin typeface="Courier New"/>
                <a:ea typeface="Courier New"/>
                <a:cs typeface="Courier New"/>
                <a:sym typeface="Courier New"/>
              </a:rPr>
              <a:t>html_message</a:t>
            </a: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None</a:t>
            </a:r>
            <a:r>
              <a:rPr lang="en" sz="1050">
                <a:solidFill>
                  <a:schemeClr val="dk1"/>
                </a:solidFill>
                <a:highlight>
                  <a:srgbClr val="FFFFFF"/>
                </a:highlight>
                <a:latin typeface="Courier New"/>
                <a:ea typeface="Courier New"/>
                <a:cs typeface="Courier New"/>
                <a:sym typeface="Courier New"/>
              </a:rPr>
              <a:t>)</a:t>
            </a:r>
            <a:endParaRPr sz="1050">
              <a:solidFill>
                <a:srgbClr val="0000FF"/>
              </a:solidFill>
              <a:highlight>
                <a:srgbClr val="FFFFFF"/>
              </a:highlight>
              <a:latin typeface="Courier New"/>
              <a:ea typeface="Courier New"/>
              <a:cs typeface="Courier New"/>
              <a:sym typeface="Courier New"/>
            </a:endParaRPr>
          </a:p>
        </p:txBody>
      </p:sp>
      <p:sp>
        <p:nvSpPr>
          <p:cNvPr id="259" name="Google Shape;259;p32"/>
          <p:cNvSpPr txBox="1"/>
          <p:nvPr/>
        </p:nvSpPr>
        <p:spPr>
          <a:xfrm>
            <a:off x="357825" y="2454325"/>
            <a:ext cx="8520600" cy="199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rPr>
              <a:t>Parametrii funcției:</a:t>
            </a:r>
            <a:endParaRPr sz="1300">
              <a:solidFill>
                <a:schemeClr val="dk2"/>
              </a:solidFill>
            </a:endParaRPr>
          </a:p>
          <a:p>
            <a:pPr indent="-311150" lvl="0" marL="457200" rtl="0" algn="l">
              <a:spcBef>
                <a:spcPts val="0"/>
              </a:spcBef>
              <a:spcAft>
                <a:spcPts val="0"/>
              </a:spcAft>
              <a:buClr>
                <a:schemeClr val="dk2"/>
              </a:buClr>
              <a:buSzPts val="1300"/>
              <a:buAutoNum type="arabicPeriod"/>
            </a:pPr>
            <a:r>
              <a:rPr lang="en" sz="1300">
                <a:solidFill>
                  <a:schemeClr val="dk2"/>
                </a:solidFill>
              </a:rPr>
              <a:t>subject (string): Subiectul e-mailului.</a:t>
            </a:r>
            <a:endParaRPr sz="1300">
              <a:solidFill>
                <a:schemeClr val="dk2"/>
              </a:solidFill>
            </a:endParaRPr>
          </a:p>
          <a:p>
            <a:pPr indent="-311150" lvl="0" marL="457200" rtl="0" algn="l">
              <a:spcBef>
                <a:spcPts val="0"/>
              </a:spcBef>
              <a:spcAft>
                <a:spcPts val="0"/>
              </a:spcAft>
              <a:buClr>
                <a:schemeClr val="dk2"/>
              </a:buClr>
              <a:buSzPts val="1300"/>
              <a:buAutoNum type="arabicPeriod"/>
            </a:pPr>
            <a:r>
              <a:rPr lang="en" sz="1300">
                <a:solidFill>
                  <a:schemeClr val="dk2"/>
                </a:solidFill>
              </a:rPr>
              <a:t>message (string): Conținutul e-mailului (doar text simplu).</a:t>
            </a:r>
            <a:endParaRPr sz="1300">
              <a:solidFill>
                <a:schemeClr val="dk2"/>
              </a:solidFill>
            </a:endParaRPr>
          </a:p>
          <a:p>
            <a:pPr indent="-311150" lvl="0" marL="457200" rtl="0" algn="l">
              <a:spcBef>
                <a:spcPts val="0"/>
              </a:spcBef>
              <a:spcAft>
                <a:spcPts val="0"/>
              </a:spcAft>
              <a:buClr>
                <a:schemeClr val="dk2"/>
              </a:buClr>
              <a:buSzPts val="1300"/>
              <a:buAutoNum type="arabicPeriod"/>
            </a:pPr>
            <a:r>
              <a:rPr lang="en" sz="1300">
                <a:solidFill>
                  <a:schemeClr val="dk2"/>
                </a:solidFill>
              </a:rPr>
              <a:t>fail_silently (boolean, implicit False): Dacă este True, erorile care apar în timpul trimiterii e-mailului vor fi ignorate. Dacă este False, erorile vor fi transmise.</a:t>
            </a:r>
            <a:endParaRPr sz="1300">
              <a:solidFill>
                <a:schemeClr val="dk2"/>
              </a:solidFill>
            </a:endParaRPr>
          </a:p>
          <a:p>
            <a:pPr indent="-311150" lvl="0" marL="457200" rtl="0" algn="l">
              <a:spcBef>
                <a:spcPts val="0"/>
              </a:spcBef>
              <a:spcAft>
                <a:spcPts val="0"/>
              </a:spcAft>
              <a:buClr>
                <a:schemeClr val="dk2"/>
              </a:buClr>
              <a:buSzPts val="1300"/>
              <a:buAutoNum type="arabicPeriod"/>
            </a:pPr>
            <a:r>
              <a:rPr lang="en" sz="1300">
                <a:solidFill>
                  <a:schemeClr val="dk2"/>
                </a:solidFill>
              </a:rPr>
              <a:t>connection (</a:t>
            </a:r>
            <a:r>
              <a:rPr lang="en" sz="1300">
                <a:solidFill>
                  <a:schemeClr val="dk2"/>
                </a:solidFill>
              </a:rPr>
              <a:t>EmailBackend</a:t>
            </a:r>
            <a:r>
              <a:rPr lang="en" sz="1300">
                <a:solidFill>
                  <a:schemeClr val="dk2"/>
                </a:solidFill>
              </a:rPr>
              <a:t>): O instanță a clasei EmailBackend care specifică conexiunea utilizată pentru trimiterea e-mailului. Dacă nu este furnizată, se va utiliza conexiunea implicită definită în setările Django.</a:t>
            </a:r>
            <a:endParaRPr sz="1300">
              <a:solidFill>
                <a:schemeClr val="dk2"/>
              </a:solidFill>
            </a:endParaRPr>
          </a:p>
          <a:p>
            <a:pPr indent="-311150" lvl="0" marL="457200" rtl="0" algn="l">
              <a:spcBef>
                <a:spcPts val="0"/>
              </a:spcBef>
              <a:spcAft>
                <a:spcPts val="0"/>
              </a:spcAft>
              <a:buClr>
                <a:schemeClr val="dk2"/>
              </a:buClr>
              <a:buSzPts val="1300"/>
              <a:buAutoNum type="arabicPeriod"/>
            </a:pPr>
            <a:r>
              <a:rPr lang="en" sz="1300">
                <a:solidFill>
                  <a:schemeClr val="dk2"/>
                </a:solidFill>
              </a:rPr>
              <a:t>html_message (string): O versiune HTML a mesajului trimis. Permite trimiterea de e-mailuri formatate.</a:t>
            </a:r>
            <a:endParaRPr sz="1300">
              <a:solidFill>
                <a:schemeClr val="dk2"/>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263" name="Shape 263"/>
        <p:cNvGrpSpPr/>
        <p:nvPr/>
      </p:nvGrpSpPr>
      <p:grpSpPr>
        <a:xfrm>
          <a:off x="0" y="0"/>
          <a:ext cx="0" cy="0"/>
          <a:chOff x="0" y="0"/>
          <a:chExt cx="0" cy="0"/>
        </a:xfrm>
      </p:grpSpPr>
      <p:sp>
        <p:nvSpPr>
          <p:cNvPr id="264" name="Google Shape;264;p33"/>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Setări suplimentare pentru funcția mail_admins()</a:t>
            </a:r>
            <a:endParaRPr/>
          </a:p>
        </p:txBody>
      </p:sp>
      <p:sp>
        <p:nvSpPr>
          <p:cNvPr id="265" name="Google Shape;265;p33"/>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67" name="Google Shape;267;p33">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268" name="Google Shape;268;p33"/>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269" name="Google Shape;269;p33"/>
          <p:cNvSpPr txBox="1"/>
          <p:nvPr/>
        </p:nvSpPr>
        <p:spPr>
          <a:xfrm>
            <a:off x="311650" y="911725"/>
            <a:ext cx="8520600" cy="91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rPr>
              <a:t>În </a:t>
            </a:r>
            <a:r>
              <a:rPr b="1" lang="en" sz="1300">
                <a:solidFill>
                  <a:schemeClr val="dk2"/>
                </a:solidFill>
              </a:rPr>
              <a:t>settings.py</a:t>
            </a:r>
            <a:r>
              <a:rPr lang="en" sz="1300">
                <a:solidFill>
                  <a:schemeClr val="dk2"/>
                </a:solidFill>
              </a:rPr>
              <a:t>, trebuie definită lista administratorilor care vor primi notificări. Lista e dată sub formă de tupluri. Fiecare tuplu conține:</a:t>
            </a:r>
            <a:endParaRPr sz="1300">
              <a:solidFill>
                <a:schemeClr val="dk2"/>
              </a:solidFill>
            </a:endParaRPr>
          </a:p>
          <a:p>
            <a:pPr indent="-311150" lvl="0" marL="457200" rtl="0" algn="l">
              <a:spcBef>
                <a:spcPts val="0"/>
              </a:spcBef>
              <a:spcAft>
                <a:spcPts val="0"/>
              </a:spcAft>
              <a:buClr>
                <a:schemeClr val="dk2"/>
              </a:buClr>
              <a:buSzPts val="1300"/>
              <a:buChar char="●"/>
            </a:pPr>
            <a:r>
              <a:rPr lang="en" sz="1300">
                <a:solidFill>
                  <a:schemeClr val="dk2"/>
                </a:solidFill>
              </a:rPr>
              <a:t>Numele administratorului (opțional).</a:t>
            </a:r>
            <a:endParaRPr sz="1300">
              <a:solidFill>
                <a:schemeClr val="dk2"/>
              </a:solidFill>
            </a:endParaRPr>
          </a:p>
          <a:p>
            <a:pPr indent="-311150" lvl="0" marL="457200" rtl="0" algn="l">
              <a:spcBef>
                <a:spcPts val="0"/>
              </a:spcBef>
              <a:spcAft>
                <a:spcPts val="0"/>
              </a:spcAft>
              <a:buClr>
                <a:schemeClr val="dk2"/>
              </a:buClr>
              <a:buSzPts val="1300"/>
              <a:buChar char="●"/>
            </a:pPr>
            <a:r>
              <a:rPr lang="en" sz="1300">
                <a:solidFill>
                  <a:schemeClr val="dk2"/>
                </a:solidFill>
              </a:rPr>
              <a:t>Adresa de e-mail a administratorului.</a:t>
            </a:r>
            <a:endParaRPr sz="1300">
              <a:solidFill>
                <a:schemeClr val="dk2"/>
              </a:solidFill>
            </a:endParaRPr>
          </a:p>
        </p:txBody>
      </p:sp>
      <p:sp>
        <p:nvSpPr>
          <p:cNvPr id="270" name="Google Shape;270;p33"/>
          <p:cNvSpPr txBox="1"/>
          <p:nvPr/>
        </p:nvSpPr>
        <p:spPr>
          <a:xfrm>
            <a:off x="393350" y="2251975"/>
            <a:ext cx="7587000" cy="1067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ADMINS =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'Admin1'</a:t>
            </a: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'admin1@gmail.com'</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'Admin2'</a:t>
            </a: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'admin2@gmail.com'</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274" name="Shape 274"/>
        <p:cNvGrpSpPr/>
        <p:nvPr/>
      </p:nvGrpSpPr>
      <p:grpSpPr>
        <a:xfrm>
          <a:off x="0" y="0"/>
          <a:ext cx="0" cy="0"/>
          <a:chOff x="0" y="0"/>
          <a:chExt cx="0" cy="0"/>
        </a:xfrm>
      </p:grpSpPr>
      <p:sp>
        <p:nvSpPr>
          <p:cNvPr id="275" name="Google Shape;275;p34"/>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Exemplu mail_admins()</a:t>
            </a:r>
            <a:endParaRPr/>
          </a:p>
        </p:txBody>
      </p:sp>
      <p:sp>
        <p:nvSpPr>
          <p:cNvPr id="276" name="Google Shape;276;p34"/>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78" name="Google Shape;278;p34">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279" name="Google Shape;279;p34"/>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280" name="Google Shape;280;p34"/>
          <p:cNvSpPr txBox="1"/>
          <p:nvPr/>
        </p:nvSpPr>
        <p:spPr>
          <a:xfrm>
            <a:off x="311650" y="911725"/>
            <a:ext cx="8520600" cy="43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rPr>
              <a:t>Presupunem că în views.py vrem să tratăm o eroare printr-un mail către administratori:</a:t>
            </a:r>
            <a:endParaRPr sz="1300">
              <a:solidFill>
                <a:schemeClr val="dk2"/>
              </a:solidFill>
            </a:endParaRPr>
          </a:p>
        </p:txBody>
      </p:sp>
      <p:sp>
        <p:nvSpPr>
          <p:cNvPr id="281" name="Google Shape;281;p34"/>
          <p:cNvSpPr txBox="1"/>
          <p:nvPr/>
        </p:nvSpPr>
        <p:spPr>
          <a:xfrm>
            <a:off x="311650" y="1284375"/>
            <a:ext cx="8520600" cy="3133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from</a:t>
            </a:r>
            <a:r>
              <a:rPr lang="en" sz="1050">
                <a:solidFill>
                  <a:schemeClr val="dk1"/>
                </a:solidFill>
                <a:highlight>
                  <a:srgbClr val="FFFFFF"/>
                </a:highlight>
                <a:latin typeface="Courier New"/>
                <a:ea typeface="Courier New"/>
                <a:cs typeface="Courier New"/>
                <a:sym typeface="Courier New"/>
              </a:rPr>
              <a:t> django.core.mail </a:t>
            </a:r>
            <a:r>
              <a:rPr lang="en" sz="1050">
                <a:solidFill>
                  <a:srgbClr val="0000FF"/>
                </a:solidFill>
                <a:highlight>
                  <a:srgbClr val="FFFFFF"/>
                </a:highlight>
                <a:latin typeface="Courier New"/>
                <a:ea typeface="Courier New"/>
                <a:cs typeface="Courier New"/>
                <a:sym typeface="Courier New"/>
              </a:rPr>
              <a:t>import</a:t>
            </a:r>
            <a:r>
              <a:rPr lang="en" sz="1050">
                <a:solidFill>
                  <a:schemeClr val="dk1"/>
                </a:solidFill>
                <a:highlight>
                  <a:srgbClr val="FFFFFF"/>
                </a:highlight>
                <a:latin typeface="Courier New"/>
                <a:ea typeface="Courier New"/>
                <a:cs typeface="Courier New"/>
                <a:sym typeface="Courier New"/>
              </a:rPr>
              <a:t> mail_admins</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def</a:t>
            </a:r>
            <a:r>
              <a:rPr lang="en" sz="1050">
                <a:solidFill>
                  <a:schemeClr val="dk1"/>
                </a:solidFill>
                <a:highlight>
                  <a:srgbClr val="FFFFFF"/>
                </a:highlight>
                <a:latin typeface="Courier New"/>
                <a:ea typeface="Courier New"/>
                <a:cs typeface="Courier New"/>
                <a:sym typeface="Courier New"/>
              </a:rPr>
              <a:t> afiseaza_pagina(</a:t>
            </a:r>
            <a:r>
              <a:rPr lang="en" sz="1050">
                <a:solidFill>
                  <a:srgbClr val="808080"/>
                </a:solidFill>
                <a:highlight>
                  <a:srgbClr val="FFFFFF"/>
                </a:highlight>
                <a:latin typeface="Courier New"/>
                <a:ea typeface="Courier New"/>
                <a:cs typeface="Courier New"/>
                <a:sym typeface="Courier New"/>
              </a:rPr>
              <a:t>request</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try</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raise</a:t>
            </a:r>
            <a:r>
              <a:rPr lang="en" sz="1050">
                <a:solidFill>
                  <a:schemeClr val="dk1"/>
                </a:solidFill>
                <a:highlight>
                  <a:srgbClr val="FFFFFF"/>
                </a:highlight>
                <a:latin typeface="Courier New"/>
                <a:ea typeface="Courier New"/>
                <a:cs typeface="Courier New"/>
                <a:sym typeface="Courier New"/>
              </a:rPr>
              <a:t> </a:t>
            </a:r>
            <a:r>
              <a:rPr lang="en" sz="1050">
                <a:solidFill>
                  <a:srgbClr val="2B91AF"/>
                </a:solidFill>
                <a:highlight>
                  <a:srgbClr val="FFFFFF"/>
                </a:highlight>
                <a:latin typeface="Courier New"/>
                <a:ea typeface="Courier New"/>
                <a:cs typeface="Courier New"/>
                <a:sym typeface="Courier New"/>
              </a:rPr>
              <a:t>ValueError</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"Eroare!!!"</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except</a:t>
            </a:r>
            <a:r>
              <a:rPr lang="en" sz="1050">
                <a:solidFill>
                  <a:schemeClr val="dk1"/>
                </a:solidFill>
                <a:highlight>
                  <a:srgbClr val="FFFFFF"/>
                </a:highlight>
                <a:latin typeface="Courier New"/>
                <a:ea typeface="Courier New"/>
                <a:cs typeface="Courier New"/>
                <a:sym typeface="Courier New"/>
              </a:rPr>
              <a:t> </a:t>
            </a:r>
            <a:r>
              <a:rPr lang="en" sz="1050">
                <a:solidFill>
                  <a:srgbClr val="2B91AF"/>
                </a:solidFill>
                <a:highlight>
                  <a:srgbClr val="FFFFFF"/>
                </a:highlight>
                <a:latin typeface="Courier New"/>
                <a:ea typeface="Courier New"/>
                <a:cs typeface="Courier New"/>
                <a:sym typeface="Courier New"/>
              </a:rPr>
              <a:t>Exception</a:t>
            </a: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as</a:t>
            </a:r>
            <a:r>
              <a:rPr lang="en" sz="1050">
                <a:solidFill>
                  <a:schemeClr val="dk1"/>
                </a:solidFill>
                <a:highlight>
                  <a:srgbClr val="FFFFFF"/>
                </a:highlight>
                <a:latin typeface="Courier New"/>
                <a:ea typeface="Courier New"/>
                <a:cs typeface="Courier New"/>
                <a:sym typeface="Courier New"/>
              </a:rPr>
              <a:t> e:</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mail_admins(</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808080"/>
                </a:solidFill>
                <a:highlight>
                  <a:srgbClr val="FFFFFF"/>
                </a:highlight>
                <a:latin typeface="Courier New"/>
                <a:ea typeface="Courier New"/>
                <a:cs typeface="Courier New"/>
                <a:sym typeface="Courier New"/>
              </a:rPr>
              <a:t>subject</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'Eroare in afisarea paginii'</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808080"/>
                </a:solidFill>
                <a:highlight>
                  <a:srgbClr val="FFFFFF"/>
                </a:highlight>
                <a:latin typeface="Courier New"/>
                <a:ea typeface="Courier New"/>
                <a:cs typeface="Courier New"/>
                <a:sym typeface="Courier New"/>
              </a:rPr>
              <a:t>message</a:t>
            </a: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f</a:t>
            </a:r>
            <a:r>
              <a:rPr lang="en" sz="1050">
                <a:solidFill>
                  <a:srgbClr val="A31515"/>
                </a:solidFill>
                <a:highlight>
                  <a:srgbClr val="FFFFFF"/>
                </a:highlight>
                <a:latin typeface="Courier New"/>
                <a:ea typeface="Courier New"/>
                <a:cs typeface="Courier New"/>
                <a:sym typeface="Courier New"/>
              </a:rPr>
              <a:t>'O eroare: </a:t>
            </a:r>
            <a:r>
              <a:rPr lang="en" sz="1050">
                <a:solidFill>
                  <a:schemeClr val="dk1"/>
                </a:solidFill>
                <a:highlight>
                  <a:srgbClr val="FFFFFF"/>
                </a:highlight>
                <a:latin typeface="Courier New"/>
                <a:ea typeface="Courier New"/>
                <a:cs typeface="Courier New"/>
                <a:sym typeface="Courier New"/>
              </a:rPr>
              <a:t>{e}</a:t>
            </a:r>
            <a:r>
              <a:rPr lang="en" sz="1050">
                <a:solidFill>
                  <a:srgbClr val="A31515"/>
                </a:solidFill>
                <a:highlight>
                  <a:srgbClr val="FFFFFF"/>
                </a:highlight>
                <a:latin typeface="Courier New"/>
                <a:ea typeface="Courier New"/>
                <a:cs typeface="Courier New"/>
                <a:sym typeface="Courier New"/>
              </a:rPr>
              <a:t>'</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808080"/>
                </a:solidFill>
                <a:highlight>
                  <a:srgbClr val="FFFFFF"/>
                </a:highlight>
                <a:latin typeface="Courier New"/>
                <a:ea typeface="Courier New"/>
                <a:cs typeface="Courier New"/>
                <a:sym typeface="Courier New"/>
              </a:rPr>
              <a:t>html_message</a:t>
            </a: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f</a:t>
            </a:r>
            <a:r>
              <a:rPr lang="en" sz="1050">
                <a:solidFill>
                  <a:srgbClr val="A31515"/>
                </a:solidFill>
                <a:highlight>
                  <a:srgbClr val="FFFFFF"/>
                </a:highlight>
                <a:latin typeface="Courier New"/>
                <a:ea typeface="Courier New"/>
                <a:cs typeface="Courier New"/>
                <a:sym typeface="Courier New"/>
              </a:rPr>
              <a:t>'&lt;p&gt;&lt;strong&gt;Eroare!!!&lt;/strong&gt; O eroare: </a:t>
            </a:r>
            <a:r>
              <a:rPr lang="en" sz="1050">
                <a:solidFill>
                  <a:schemeClr val="dk1"/>
                </a:solidFill>
                <a:highlight>
                  <a:srgbClr val="FFFFFF"/>
                </a:highlight>
                <a:latin typeface="Courier New"/>
                <a:ea typeface="Courier New"/>
                <a:cs typeface="Courier New"/>
                <a:sym typeface="Courier New"/>
              </a:rPr>
              <a:t>{e}</a:t>
            </a:r>
            <a:r>
              <a:rPr lang="en" sz="1050">
                <a:solidFill>
                  <a:srgbClr val="A31515"/>
                </a:solidFill>
                <a:highlight>
                  <a:srgbClr val="FFFFFF"/>
                </a:highlight>
                <a:latin typeface="Courier New"/>
                <a:ea typeface="Courier New"/>
                <a:cs typeface="Courier New"/>
                <a:sym typeface="Courier New"/>
              </a:rPr>
              <a:t>&lt;/p&gt;'</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808080"/>
                </a:solidFill>
                <a:highlight>
                  <a:srgbClr val="FFFFFF"/>
                </a:highlight>
                <a:latin typeface="Courier New"/>
                <a:ea typeface="Courier New"/>
                <a:cs typeface="Courier New"/>
                <a:sym typeface="Courier New"/>
              </a:rPr>
              <a:t>fail_silently</a:t>
            </a: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False</a:t>
            </a:r>
            <a:endParaRPr sz="105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return</a:t>
            </a:r>
            <a:r>
              <a:rPr lang="en" sz="1050">
                <a:solidFill>
                  <a:schemeClr val="dk1"/>
                </a:solidFill>
                <a:highlight>
                  <a:srgbClr val="FFFFFF"/>
                </a:highlight>
                <a:latin typeface="Courier New"/>
                <a:ea typeface="Courier New"/>
                <a:cs typeface="Courier New"/>
                <a:sym typeface="Courier New"/>
              </a:rPr>
              <a:t> HttpResponse(</a:t>
            </a:r>
            <a:r>
              <a:rPr lang="en" sz="1050">
                <a:solidFill>
                  <a:srgbClr val="A31515"/>
                </a:solidFill>
                <a:highlight>
                  <a:srgbClr val="FFFFFF"/>
                </a:highlight>
                <a:latin typeface="Courier New"/>
                <a:ea typeface="Courier New"/>
                <a:cs typeface="Courier New"/>
                <a:sym typeface="Courier New"/>
              </a:rPr>
              <a:t>"Eroare trimisa administratorilor."</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285" name="Shape 285"/>
        <p:cNvGrpSpPr/>
        <p:nvPr/>
      </p:nvGrpSpPr>
      <p:grpSpPr>
        <a:xfrm>
          <a:off x="0" y="0"/>
          <a:ext cx="0" cy="0"/>
          <a:chOff x="0" y="0"/>
          <a:chExt cx="0" cy="0"/>
        </a:xfrm>
      </p:grpSpPr>
      <p:sp>
        <p:nvSpPr>
          <p:cNvPr id="286" name="Google Shape;286;p35"/>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Logging</a:t>
            </a:r>
            <a:endParaRPr/>
          </a:p>
        </p:txBody>
      </p:sp>
      <p:sp>
        <p:nvSpPr>
          <p:cNvPr id="287" name="Google Shape;287;p35"/>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89" name="Google Shape;289;p35">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290" name="Google Shape;290;p35"/>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291" name="Google Shape;291;p35"/>
          <p:cNvSpPr txBox="1"/>
          <p:nvPr/>
        </p:nvSpPr>
        <p:spPr>
          <a:xfrm>
            <a:off x="317150" y="944575"/>
            <a:ext cx="8520600" cy="371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rgbClr val="666666"/>
                </a:solidFill>
              </a:rPr>
              <a:t>Logging-ul</a:t>
            </a:r>
            <a:r>
              <a:rPr lang="en" sz="1300">
                <a:solidFill>
                  <a:srgbClr val="666666"/>
                </a:solidFill>
              </a:rPr>
              <a:t> este un sistem integrat care permite înregistrarea evenimentelor în aplicație. Acest sistem este configurabil și permite dezvoltatorilor să monitorizeze activitatea aplicației, să diagnosticheze problemele și să păstreze înregistrări pentru analiza ulterioară. Django utilizează modulul standard Python logging, oferind în același timp un mecanism simplu de configurare prin intermediul fișierului settings.py</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rPr lang="en" sz="1300">
                <a:solidFill>
                  <a:srgbClr val="666666"/>
                </a:solidFill>
              </a:rPr>
              <a:t>Scenarii practice de utilizare:</a:t>
            </a:r>
            <a:endParaRPr sz="1300">
              <a:solidFill>
                <a:srgbClr val="666666"/>
              </a:solidFill>
            </a:endParaRPr>
          </a:p>
          <a:p>
            <a:pPr indent="0" lvl="0" marL="0" rtl="0" algn="l">
              <a:spcBef>
                <a:spcPts val="0"/>
              </a:spcBef>
              <a:spcAft>
                <a:spcPts val="0"/>
              </a:spcAft>
              <a:buClr>
                <a:schemeClr val="dk1"/>
              </a:buClr>
              <a:buSzPts val="1100"/>
              <a:buFont typeface="Arial"/>
              <a:buNone/>
            </a:pPr>
            <a:r>
              <a:t/>
            </a:r>
            <a:endParaRPr sz="1300">
              <a:solidFill>
                <a:srgbClr val="666666"/>
              </a:solidFill>
            </a:endParaRPr>
          </a:p>
          <a:p>
            <a:pPr indent="-311150" lvl="0" marL="457200" rtl="0" algn="l">
              <a:spcBef>
                <a:spcPts val="0"/>
              </a:spcBef>
              <a:spcAft>
                <a:spcPts val="0"/>
              </a:spcAft>
              <a:buClr>
                <a:srgbClr val="666666"/>
              </a:buClr>
              <a:buSzPts val="1300"/>
              <a:buAutoNum type="arabicPeriod"/>
            </a:pPr>
            <a:r>
              <a:rPr lang="en" sz="1300">
                <a:solidFill>
                  <a:srgbClr val="666666"/>
                </a:solidFill>
              </a:rPr>
              <a:t>Depanare în timpul dezvoltării: 	Mesaje de tip </a:t>
            </a:r>
            <a:r>
              <a:rPr b="1" lang="en" sz="1300">
                <a:solidFill>
                  <a:srgbClr val="666666"/>
                </a:solidFill>
              </a:rPr>
              <a:t>DEBUG</a:t>
            </a:r>
            <a:r>
              <a:rPr lang="en" sz="1300">
                <a:solidFill>
                  <a:srgbClr val="666666"/>
                </a:solidFill>
              </a:rPr>
              <a:t> pentru a urmări fluxurile logice și variabilele.</a:t>
            </a:r>
            <a:endParaRPr sz="1300">
              <a:solidFill>
                <a:srgbClr val="666666"/>
              </a:solidFill>
            </a:endParaRPr>
          </a:p>
          <a:p>
            <a:pPr indent="-311150" lvl="0" marL="457200" rtl="0" algn="l">
              <a:spcBef>
                <a:spcPts val="0"/>
              </a:spcBef>
              <a:spcAft>
                <a:spcPts val="0"/>
              </a:spcAft>
              <a:buClr>
                <a:srgbClr val="666666"/>
              </a:buClr>
              <a:buSzPts val="1300"/>
              <a:buAutoNum type="arabicPeriod"/>
            </a:pPr>
            <a:r>
              <a:rPr lang="en" sz="1300">
                <a:solidFill>
                  <a:srgbClr val="666666"/>
                </a:solidFill>
              </a:rPr>
              <a:t>Monitorizarea aplicației: Mesaje de tip </a:t>
            </a:r>
            <a:r>
              <a:rPr b="1" lang="en" sz="1300">
                <a:solidFill>
                  <a:srgbClr val="666666"/>
                </a:solidFill>
              </a:rPr>
              <a:t>INFO</a:t>
            </a:r>
            <a:r>
              <a:rPr lang="en" sz="1300">
                <a:solidFill>
                  <a:srgbClr val="666666"/>
                </a:solidFill>
              </a:rPr>
              <a:t> pentru a urmări activitățile de bază, cum ar fi logările utilizatorilor.	</a:t>
            </a:r>
            <a:endParaRPr sz="1300">
              <a:solidFill>
                <a:srgbClr val="666666"/>
              </a:solidFill>
            </a:endParaRPr>
          </a:p>
          <a:p>
            <a:pPr indent="-311150" lvl="0" marL="457200" rtl="0" algn="l">
              <a:spcBef>
                <a:spcPts val="0"/>
              </a:spcBef>
              <a:spcAft>
                <a:spcPts val="0"/>
              </a:spcAft>
              <a:buClr>
                <a:srgbClr val="666666"/>
              </a:buClr>
              <a:buSzPts val="1300"/>
              <a:buAutoNum type="arabicPeriod"/>
            </a:pPr>
            <a:r>
              <a:rPr lang="en" sz="1300">
                <a:solidFill>
                  <a:srgbClr val="666666"/>
                </a:solidFill>
              </a:rPr>
              <a:t>Gestionarea problemelor: Mesaje de tip </a:t>
            </a:r>
            <a:r>
              <a:rPr b="1" lang="en" sz="1300">
                <a:solidFill>
                  <a:srgbClr val="666666"/>
                </a:solidFill>
              </a:rPr>
              <a:t>WARNING</a:t>
            </a:r>
            <a:r>
              <a:rPr lang="en" sz="1300">
                <a:solidFill>
                  <a:srgbClr val="666666"/>
                </a:solidFill>
              </a:rPr>
              <a:t> și </a:t>
            </a:r>
            <a:r>
              <a:rPr b="1" lang="en" sz="1300">
                <a:solidFill>
                  <a:srgbClr val="666666"/>
                </a:solidFill>
              </a:rPr>
              <a:t>ERROR</a:t>
            </a:r>
            <a:r>
              <a:rPr lang="en" sz="1300">
                <a:solidFill>
                  <a:srgbClr val="666666"/>
                </a:solidFill>
              </a:rPr>
              <a:t> pentru a înregistra problemele apărute în funcționarea aplicației.</a:t>
            </a:r>
            <a:endParaRPr sz="1300">
              <a:solidFill>
                <a:srgbClr val="666666"/>
              </a:solidFill>
            </a:endParaRPr>
          </a:p>
          <a:p>
            <a:pPr indent="-311150" lvl="0" marL="457200" rtl="0" algn="l">
              <a:spcBef>
                <a:spcPts val="0"/>
              </a:spcBef>
              <a:spcAft>
                <a:spcPts val="0"/>
              </a:spcAft>
              <a:buClr>
                <a:srgbClr val="666666"/>
              </a:buClr>
              <a:buSzPts val="1300"/>
              <a:buAutoNum type="arabicPeriod"/>
            </a:pPr>
            <a:r>
              <a:rPr lang="en" sz="1300">
                <a:solidFill>
                  <a:srgbClr val="666666"/>
                </a:solidFill>
              </a:rPr>
              <a:t>Alarme critice: Mesaje de tip </a:t>
            </a:r>
            <a:r>
              <a:rPr b="1" lang="en" sz="1300">
                <a:solidFill>
                  <a:srgbClr val="666666"/>
                </a:solidFill>
              </a:rPr>
              <a:t>CRITICAL</a:t>
            </a:r>
            <a:r>
              <a:rPr lang="en" sz="1300">
                <a:solidFill>
                  <a:srgbClr val="666666"/>
                </a:solidFill>
              </a:rPr>
              <a:t> pentru erori care necesită intervenție imediată, cum ar fi o bază de date inaccesibilă.</a:t>
            </a:r>
            <a:endParaRPr sz="1300">
              <a:solidFill>
                <a:srgbClr val="666666"/>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295" name="Shape 295"/>
        <p:cNvGrpSpPr/>
        <p:nvPr/>
      </p:nvGrpSpPr>
      <p:grpSpPr>
        <a:xfrm>
          <a:off x="0" y="0"/>
          <a:ext cx="0" cy="0"/>
          <a:chOff x="0" y="0"/>
          <a:chExt cx="0" cy="0"/>
        </a:xfrm>
      </p:grpSpPr>
      <p:sp>
        <p:nvSpPr>
          <p:cNvPr id="296" name="Google Shape;296;p36"/>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Setări pentru logging (1)</a:t>
            </a:r>
            <a:endParaRPr/>
          </a:p>
        </p:txBody>
      </p:sp>
      <p:sp>
        <p:nvSpPr>
          <p:cNvPr id="297" name="Google Shape;297;p36"/>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99" name="Google Shape;299;p36">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300" name="Google Shape;300;p36"/>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301" name="Google Shape;301;p36"/>
          <p:cNvSpPr txBox="1"/>
          <p:nvPr/>
        </p:nvSpPr>
        <p:spPr>
          <a:xfrm>
            <a:off x="311650" y="961775"/>
            <a:ext cx="85206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rPr>
              <a:t>Logging-ul este configurat printr-un dicționar în settings.py sub cheia LOGGING.</a:t>
            </a:r>
            <a:endParaRPr sz="1300">
              <a:solidFill>
                <a:schemeClr val="dk2"/>
              </a:solidFill>
            </a:endParaRPr>
          </a:p>
        </p:txBody>
      </p:sp>
      <p:sp>
        <p:nvSpPr>
          <p:cNvPr id="302" name="Google Shape;302;p36"/>
          <p:cNvSpPr txBox="1"/>
          <p:nvPr/>
        </p:nvSpPr>
        <p:spPr>
          <a:xfrm>
            <a:off x="317150" y="1432175"/>
            <a:ext cx="8520600" cy="3354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LOGGING =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'version'</a:t>
            </a:r>
            <a:r>
              <a:rPr lang="en" sz="1050">
                <a:solidFill>
                  <a:schemeClr val="dk1"/>
                </a:solidFill>
                <a:highlight>
                  <a:srgbClr val="FFFFFF"/>
                </a:highlight>
                <a:latin typeface="Courier New"/>
                <a:ea typeface="Courier New"/>
                <a:cs typeface="Courier New"/>
                <a:sym typeface="Courier New"/>
              </a:rPr>
              <a:t>: </a:t>
            </a:r>
            <a:r>
              <a:rPr lang="en" sz="1050">
                <a:solidFill>
                  <a:srgbClr val="098658"/>
                </a:solidFill>
                <a:highlight>
                  <a:srgbClr val="FFFFFF"/>
                </a:highlight>
                <a:latin typeface="Courier New"/>
                <a:ea typeface="Courier New"/>
                <a:cs typeface="Courier New"/>
                <a:sym typeface="Courier New"/>
              </a:rPr>
              <a:t>1</a:t>
            </a:r>
            <a:r>
              <a:rPr lang="en" sz="1050">
                <a:solidFill>
                  <a:schemeClr val="dk1"/>
                </a:solidFill>
                <a:highlight>
                  <a:srgbClr val="FFFFFF"/>
                </a:highlight>
                <a:latin typeface="Courier New"/>
                <a:ea typeface="Courier New"/>
                <a:cs typeface="Courier New"/>
                <a:sym typeface="Courier New"/>
              </a:rPr>
              <a:t>,</a:t>
            </a:r>
            <a:endParaRPr sz="1050">
              <a:solidFill>
                <a:srgbClr val="008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'disable_existing_loggers'</a:t>
            </a: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False</a:t>
            </a:r>
            <a:r>
              <a:rPr lang="en" sz="1050">
                <a:solidFill>
                  <a:schemeClr val="dk1"/>
                </a:solidFill>
                <a:highlight>
                  <a:srgbClr val="FFFFFF"/>
                </a:highlight>
                <a:latin typeface="Courier New"/>
                <a:ea typeface="Courier New"/>
                <a:cs typeface="Courier New"/>
                <a:sym typeface="Courier New"/>
              </a:rPr>
              <a:t>,</a:t>
            </a:r>
            <a:endParaRPr sz="1050">
              <a:solidFill>
                <a:srgbClr val="008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'formatters'</a:t>
            </a:r>
            <a:r>
              <a:rPr lang="en" sz="1050">
                <a:solidFill>
                  <a:schemeClr val="dk1"/>
                </a:solidFill>
                <a:highlight>
                  <a:srgbClr val="FFFFFF"/>
                </a:highlight>
                <a:latin typeface="Courier New"/>
                <a:ea typeface="Courier New"/>
                <a:cs typeface="Courier New"/>
                <a:sym typeface="Courier New"/>
              </a:rPr>
              <a:t>: {</a:t>
            </a:r>
            <a:endParaRPr sz="1050">
              <a:solidFill>
                <a:srgbClr val="008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'verbose'</a:t>
            </a:r>
            <a:r>
              <a:rPr lang="e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'format'</a:t>
            </a: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'{levelname} {asctime} {module} {message}'</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'style'</a:t>
            </a: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'simple'</a:t>
            </a:r>
            <a:r>
              <a:rPr lang="e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'format'</a:t>
            </a: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'{levelname} {message}'</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'style'</a:t>
            </a: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008000"/>
                </a:solidFill>
                <a:highlight>
                  <a:srgbClr val="FFFFFF"/>
                </a:highlight>
                <a:latin typeface="Courier New"/>
                <a:ea typeface="Courier New"/>
                <a:cs typeface="Courier New"/>
                <a:sym typeface="Courier New"/>
              </a:rPr>
              <a:t>#se continua pe pagina urmatoare</a:t>
            </a:r>
            <a:endParaRPr sz="1050">
              <a:solidFill>
                <a:schemeClr val="dk1"/>
              </a:solidFill>
              <a:highlight>
                <a:srgbClr val="FFFFFF"/>
              </a:highlight>
              <a:latin typeface="Courier New"/>
              <a:ea typeface="Courier New"/>
              <a:cs typeface="Courier New"/>
              <a:sym typeface="Courier New"/>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306" name="Shape 306"/>
        <p:cNvGrpSpPr/>
        <p:nvPr/>
      </p:nvGrpSpPr>
      <p:grpSpPr>
        <a:xfrm>
          <a:off x="0" y="0"/>
          <a:ext cx="0" cy="0"/>
          <a:chOff x="0" y="0"/>
          <a:chExt cx="0" cy="0"/>
        </a:xfrm>
      </p:grpSpPr>
      <p:sp>
        <p:nvSpPr>
          <p:cNvPr id="307" name="Google Shape;307;p37"/>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Setări pentru logging (2)</a:t>
            </a:r>
            <a:endParaRPr/>
          </a:p>
        </p:txBody>
      </p:sp>
      <p:sp>
        <p:nvSpPr>
          <p:cNvPr id="308" name="Google Shape;308;p37"/>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10" name="Google Shape;310;p37">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311" name="Google Shape;311;p37"/>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312" name="Google Shape;312;p37"/>
          <p:cNvSpPr txBox="1"/>
          <p:nvPr/>
        </p:nvSpPr>
        <p:spPr>
          <a:xfrm>
            <a:off x="317150" y="981150"/>
            <a:ext cx="8520600" cy="3805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a:t>
            </a:r>
            <a:r>
              <a:rPr lang="en" sz="850">
                <a:solidFill>
                  <a:srgbClr val="A31515"/>
                </a:solidFill>
                <a:highlight>
                  <a:srgbClr val="FFFFFF"/>
                </a:highlight>
                <a:latin typeface="Courier New"/>
                <a:ea typeface="Courier New"/>
                <a:cs typeface="Courier New"/>
                <a:sym typeface="Courier New"/>
              </a:rPr>
              <a:t>'handlers'</a:t>
            </a:r>
            <a:r>
              <a:rPr lang="en" sz="850">
                <a:solidFill>
                  <a:schemeClr val="dk1"/>
                </a:solidFill>
                <a:highlight>
                  <a:srgbClr val="FFFFFF"/>
                </a:highlight>
                <a:latin typeface="Courier New"/>
                <a:ea typeface="Courier New"/>
                <a:cs typeface="Courier New"/>
                <a:sym typeface="Courier New"/>
              </a:rPr>
              <a:t>: {</a:t>
            </a:r>
            <a:endParaRPr sz="850">
              <a:solidFill>
                <a:srgbClr val="008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a:t>
            </a:r>
            <a:r>
              <a:rPr lang="en" sz="850">
                <a:solidFill>
                  <a:srgbClr val="A31515"/>
                </a:solidFill>
                <a:highlight>
                  <a:srgbClr val="FFFFFF"/>
                </a:highlight>
                <a:latin typeface="Courier New"/>
                <a:ea typeface="Courier New"/>
                <a:cs typeface="Courier New"/>
                <a:sym typeface="Courier New"/>
              </a:rPr>
              <a:t>'console'</a:t>
            </a:r>
            <a:r>
              <a:rPr lang="en" sz="850">
                <a:solidFill>
                  <a:schemeClr val="dk1"/>
                </a:solidFill>
                <a:highlight>
                  <a:srgbClr val="FFFFFF"/>
                </a:highlight>
                <a:latin typeface="Courier New"/>
                <a:ea typeface="Courier New"/>
                <a:cs typeface="Courier New"/>
                <a:sym typeface="Courier New"/>
              </a:rPr>
              <a:t>: {</a:t>
            </a:r>
            <a:endParaRPr sz="8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a:t>
            </a:r>
            <a:r>
              <a:rPr lang="en" sz="850">
                <a:solidFill>
                  <a:srgbClr val="A31515"/>
                </a:solidFill>
                <a:highlight>
                  <a:srgbClr val="FFFFFF"/>
                </a:highlight>
                <a:latin typeface="Courier New"/>
                <a:ea typeface="Courier New"/>
                <a:cs typeface="Courier New"/>
                <a:sym typeface="Courier New"/>
              </a:rPr>
              <a:t>'level'</a:t>
            </a:r>
            <a:r>
              <a:rPr lang="en" sz="850">
                <a:solidFill>
                  <a:schemeClr val="dk1"/>
                </a:solidFill>
                <a:highlight>
                  <a:srgbClr val="FFFFFF"/>
                </a:highlight>
                <a:latin typeface="Courier New"/>
                <a:ea typeface="Courier New"/>
                <a:cs typeface="Courier New"/>
                <a:sym typeface="Courier New"/>
              </a:rPr>
              <a:t>: </a:t>
            </a:r>
            <a:r>
              <a:rPr lang="en" sz="850">
                <a:solidFill>
                  <a:srgbClr val="A31515"/>
                </a:solidFill>
                <a:highlight>
                  <a:srgbClr val="FFFFFF"/>
                </a:highlight>
                <a:latin typeface="Courier New"/>
                <a:ea typeface="Courier New"/>
                <a:cs typeface="Courier New"/>
                <a:sym typeface="Courier New"/>
              </a:rPr>
              <a:t>'DEBUG'</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a:t>
            </a:r>
            <a:r>
              <a:rPr lang="en" sz="850">
                <a:solidFill>
                  <a:srgbClr val="A31515"/>
                </a:solidFill>
                <a:highlight>
                  <a:srgbClr val="FFFFFF"/>
                </a:highlight>
                <a:latin typeface="Courier New"/>
                <a:ea typeface="Courier New"/>
                <a:cs typeface="Courier New"/>
                <a:sym typeface="Courier New"/>
              </a:rPr>
              <a:t>'class'</a:t>
            </a:r>
            <a:r>
              <a:rPr lang="en" sz="850">
                <a:solidFill>
                  <a:schemeClr val="dk1"/>
                </a:solidFill>
                <a:highlight>
                  <a:srgbClr val="FFFFFF"/>
                </a:highlight>
                <a:latin typeface="Courier New"/>
                <a:ea typeface="Courier New"/>
                <a:cs typeface="Courier New"/>
                <a:sym typeface="Courier New"/>
              </a:rPr>
              <a:t>: </a:t>
            </a:r>
            <a:r>
              <a:rPr lang="en" sz="850">
                <a:solidFill>
                  <a:srgbClr val="A31515"/>
                </a:solidFill>
                <a:highlight>
                  <a:srgbClr val="FFFFFF"/>
                </a:highlight>
                <a:latin typeface="Courier New"/>
                <a:ea typeface="Courier New"/>
                <a:cs typeface="Courier New"/>
                <a:sym typeface="Courier New"/>
              </a:rPr>
              <a:t>'logging.StreamHandler'</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a:t>
            </a:r>
            <a:r>
              <a:rPr lang="en" sz="850">
                <a:solidFill>
                  <a:srgbClr val="A31515"/>
                </a:solidFill>
                <a:highlight>
                  <a:srgbClr val="FFFFFF"/>
                </a:highlight>
                <a:latin typeface="Courier New"/>
                <a:ea typeface="Courier New"/>
                <a:cs typeface="Courier New"/>
                <a:sym typeface="Courier New"/>
              </a:rPr>
              <a:t>'formatter'</a:t>
            </a:r>
            <a:r>
              <a:rPr lang="en" sz="850">
                <a:solidFill>
                  <a:schemeClr val="dk1"/>
                </a:solidFill>
                <a:highlight>
                  <a:srgbClr val="FFFFFF"/>
                </a:highlight>
                <a:latin typeface="Courier New"/>
                <a:ea typeface="Courier New"/>
                <a:cs typeface="Courier New"/>
                <a:sym typeface="Courier New"/>
              </a:rPr>
              <a:t>: </a:t>
            </a:r>
            <a:r>
              <a:rPr lang="en" sz="850">
                <a:solidFill>
                  <a:srgbClr val="A31515"/>
                </a:solidFill>
                <a:highlight>
                  <a:srgbClr val="FFFFFF"/>
                </a:highlight>
                <a:latin typeface="Courier New"/>
                <a:ea typeface="Courier New"/>
                <a:cs typeface="Courier New"/>
                <a:sym typeface="Courier New"/>
              </a:rPr>
              <a:t>'verbose'</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a:t>
            </a:r>
            <a:endParaRPr sz="8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a:t>
            </a:r>
            <a:r>
              <a:rPr lang="en" sz="850">
                <a:solidFill>
                  <a:srgbClr val="A31515"/>
                </a:solidFill>
                <a:highlight>
                  <a:srgbClr val="FFFFFF"/>
                </a:highlight>
                <a:latin typeface="Courier New"/>
                <a:ea typeface="Courier New"/>
                <a:cs typeface="Courier New"/>
                <a:sym typeface="Courier New"/>
              </a:rPr>
              <a:t>'file'</a:t>
            </a:r>
            <a:r>
              <a:rPr lang="en" sz="850">
                <a:solidFill>
                  <a:schemeClr val="dk1"/>
                </a:solidFill>
                <a:highlight>
                  <a:srgbClr val="FFFFFF"/>
                </a:highlight>
                <a:latin typeface="Courier New"/>
                <a:ea typeface="Courier New"/>
                <a:cs typeface="Courier New"/>
                <a:sym typeface="Courier New"/>
              </a:rPr>
              <a:t>: {</a:t>
            </a:r>
            <a:endParaRPr sz="8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a:t>
            </a:r>
            <a:r>
              <a:rPr lang="en" sz="850">
                <a:solidFill>
                  <a:srgbClr val="A31515"/>
                </a:solidFill>
                <a:highlight>
                  <a:srgbClr val="FFFFFF"/>
                </a:highlight>
                <a:latin typeface="Courier New"/>
                <a:ea typeface="Courier New"/>
                <a:cs typeface="Courier New"/>
                <a:sym typeface="Courier New"/>
              </a:rPr>
              <a:t>'level'</a:t>
            </a:r>
            <a:r>
              <a:rPr lang="en" sz="850">
                <a:solidFill>
                  <a:schemeClr val="dk1"/>
                </a:solidFill>
                <a:highlight>
                  <a:srgbClr val="FFFFFF"/>
                </a:highlight>
                <a:latin typeface="Courier New"/>
                <a:ea typeface="Courier New"/>
                <a:cs typeface="Courier New"/>
                <a:sym typeface="Courier New"/>
              </a:rPr>
              <a:t>: </a:t>
            </a:r>
            <a:r>
              <a:rPr lang="en" sz="850">
                <a:solidFill>
                  <a:srgbClr val="A31515"/>
                </a:solidFill>
                <a:highlight>
                  <a:srgbClr val="FFFFFF"/>
                </a:highlight>
                <a:latin typeface="Courier New"/>
                <a:ea typeface="Courier New"/>
                <a:cs typeface="Courier New"/>
                <a:sym typeface="Courier New"/>
              </a:rPr>
              <a:t>'ERROR'</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a:t>
            </a:r>
            <a:r>
              <a:rPr lang="en" sz="850">
                <a:solidFill>
                  <a:srgbClr val="A31515"/>
                </a:solidFill>
                <a:highlight>
                  <a:srgbClr val="FFFFFF"/>
                </a:highlight>
                <a:latin typeface="Courier New"/>
                <a:ea typeface="Courier New"/>
                <a:cs typeface="Courier New"/>
                <a:sym typeface="Courier New"/>
              </a:rPr>
              <a:t>'class'</a:t>
            </a:r>
            <a:r>
              <a:rPr lang="en" sz="850">
                <a:solidFill>
                  <a:schemeClr val="dk1"/>
                </a:solidFill>
                <a:highlight>
                  <a:srgbClr val="FFFFFF"/>
                </a:highlight>
                <a:latin typeface="Courier New"/>
                <a:ea typeface="Courier New"/>
                <a:cs typeface="Courier New"/>
                <a:sym typeface="Courier New"/>
              </a:rPr>
              <a:t>: </a:t>
            </a:r>
            <a:r>
              <a:rPr lang="en" sz="850">
                <a:solidFill>
                  <a:srgbClr val="A31515"/>
                </a:solidFill>
                <a:highlight>
                  <a:srgbClr val="FFFFFF"/>
                </a:highlight>
                <a:latin typeface="Courier New"/>
                <a:ea typeface="Courier New"/>
                <a:cs typeface="Courier New"/>
                <a:sym typeface="Courier New"/>
              </a:rPr>
              <a:t>'logging.FileHandler'</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a:t>
            </a:r>
            <a:r>
              <a:rPr lang="en" sz="850">
                <a:solidFill>
                  <a:srgbClr val="A31515"/>
                </a:solidFill>
                <a:highlight>
                  <a:srgbClr val="FFFFFF"/>
                </a:highlight>
                <a:latin typeface="Courier New"/>
                <a:ea typeface="Courier New"/>
                <a:cs typeface="Courier New"/>
                <a:sym typeface="Courier New"/>
              </a:rPr>
              <a:t>'filename'</a:t>
            </a:r>
            <a:r>
              <a:rPr lang="en" sz="850">
                <a:solidFill>
                  <a:schemeClr val="dk1"/>
                </a:solidFill>
                <a:highlight>
                  <a:srgbClr val="FFFFFF"/>
                </a:highlight>
                <a:latin typeface="Courier New"/>
                <a:ea typeface="Courier New"/>
                <a:cs typeface="Courier New"/>
                <a:sym typeface="Courier New"/>
              </a:rPr>
              <a:t>: </a:t>
            </a:r>
            <a:r>
              <a:rPr lang="en" sz="850">
                <a:solidFill>
                  <a:srgbClr val="A31515"/>
                </a:solidFill>
                <a:highlight>
                  <a:srgbClr val="FFFFFF"/>
                </a:highlight>
                <a:latin typeface="Courier New"/>
                <a:ea typeface="Courier New"/>
                <a:cs typeface="Courier New"/>
                <a:sym typeface="Courier New"/>
              </a:rPr>
              <a:t>'errors.log'</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a:t>
            </a:r>
            <a:r>
              <a:rPr lang="en" sz="850">
                <a:solidFill>
                  <a:srgbClr val="A31515"/>
                </a:solidFill>
                <a:highlight>
                  <a:srgbClr val="FFFFFF"/>
                </a:highlight>
                <a:latin typeface="Courier New"/>
                <a:ea typeface="Courier New"/>
                <a:cs typeface="Courier New"/>
                <a:sym typeface="Courier New"/>
              </a:rPr>
              <a:t>'formatter'</a:t>
            </a:r>
            <a:r>
              <a:rPr lang="en" sz="850">
                <a:solidFill>
                  <a:schemeClr val="dk1"/>
                </a:solidFill>
                <a:highlight>
                  <a:srgbClr val="FFFFFF"/>
                </a:highlight>
                <a:latin typeface="Courier New"/>
                <a:ea typeface="Courier New"/>
                <a:cs typeface="Courier New"/>
                <a:sym typeface="Courier New"/>
              </a:rPr>
              <a:t>: </a:t>
            </a:r>
            <a:r>
              <a:rPr lang="en" sz="850">
                <a:solidFill>
                  <a:srgbClr val="A31515"/>
                </a:solidFill>
                <a:highlight>
                  <a:srgbClr val="FFFFFF"/>
                </a:highlight>
                <a:latin typeface="Courier New"/>
                <a:ea typeface="Courier New"/>
                <a:cs typeface="Courier New"/>
                <a:sym typeface="Courier New"/>
              </a:rPr>
              <a:t>'simple'</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a:t>
            </a:r>
            <a:endParaRPr sz="8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a:t>
            </a:r>
            <a:endParaRPr sz="8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a:t>
            </a:r>
            <a:r>
              <a:rPr lang="en" sz="850">
                <a:solidFill>
                  <a:srgbClr val="A31515"/>
                </a:solidFill>
                <a:highlight>
                  <a:srgbClr val="FFFFFF"/>
                </a:highlight>
                <a:latin typeface="Courier New"/>
                <a:ea typeface="Courier New"/>
                <a:cs typeface="Courier New"/>
                <a:sym typeface="Courier New"/>
              </a:rPr>
              <a:t>'loggers'</a:t>
            </a:r>
            <a:r>
              <a:rPr lang="en" sz="850">
                <a:solidFill>
                  <a:schemeClr val="dk1"/>
                </a:solidFill>
                <a:highlight>
                  <a:srgbClr val="FFFFFF"/>
                </a:highlight>
                <a:latin typeface="Courier New"/>
                <a:ea typeface="Courier New"/>
                <a:cs typeface="Courier New"/>
                <a:sym typeface="Courier New"/>
              </a:rPr>
              <a:t>: {</a:t>
            </a:r>
            <a:endParaRPr sz="850">
              <a:solidFill>
                <a:srgbClr val="008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a:t>
            </a:r>
            <a:r>
              <a:rPr lang="en" sz="850">
                <a:solidFill>
                  <a:srgbClr val="A31515"/>
                </a:solidFill>
                <a:highlight>
                  <a:srgbClr val="FFFFFF"/>
                </a:highlight>
                <a:latin typeface="Courier New"/>
                <a:ea typeface="Courier New"/>
                <a:cs typeface="Courier New"/>
                <a:sym typeface="Courier New"/>
              </a:rPr>
              <a:t>'django'</a:t>
            </a:r>
            <a:r>
              <a:rPr lang="en" sz="850">
                <a:solidFill>
                  <a:schemeClr val="dk1"/>
                </a:solidFill>
                <a:highlight>
                  <a:srgbClr val="FFFFFF"/>
                </a:highlight>
                <a:latin typeface="Courier New"/>
                <a:ea typeface="Courier New"/>
                <a:cs typeface="Courier New"/>
                <a:sym typeface="Courier New"/>
              </a:rPr>
              <a:t>: {</a:t>
            </a:r>
            <a:endParaRPr sz="8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a:t>
            </a:r>
            <a:r>
              <a:rPr lang="en" sz="850">
                <a:solidFill>
                  <a:srgbClr val="A31515"/>
                </a:solidFill>
                <a:highlight>
                  <a:srgbClr val="FFFFFF"/>
                </a:highlight>
                <a:latin typeface="Courier New"/>
                <a:ea typeface="Courier New"/>
                <a:cs typeface="Courier New"/>
                <a:sym typeface="Courier New"/>
              </a:rPr>
              <a:t>'handlers'</a:t>
            </a:r>
            <a:r>
              <a:rPr lang="en" sz="850">
                <a:solidFill>
                  <a:schemeClr val="dk1"/>
                </a:solidFill>
                <a:highlight>
                  <a:srgbClr val="FFFFFF"/>
                </a:highlight>
                <a:latin typeface="Courier New"/>
                <a:ea typeface="Courier New"/>
                <a:cs typeface="Courier New"/>
                <a:sym typeface="Courier New"/>
              </a:rPr>
              <a:t>: [</a:t>
            </a:r>
            <a:r>
              <a:rPr lang="en" sz="850">
                <a:solidFill>
                  <a:srgbClr val="A31515"/>
                </a:solidFill>
                <a:highlight>
                  <a:srgbClr val="FFFFFF"/>
                </a:highlight>
                <a:latin typeface="Courier New"/>
                <a:ea typeface="Courier New"/>
                <a:cs typeface="Courier New"/>
                <a:sym typeface="Courier New"/>
              </a:rPr>
              <a:t>'console'</a:t>
            </a:r>
            <a:r>
              <a:rPr lang="en" sz="850">
                <a:solidFill>
                  <a:schemeClr val="dk1"/>
                </a:solidFill>
                <a:highlight>
                  <a:srgbClr val="FFFFFF"/>
                </a:highlight>
                <a:latin typeface="Courier New"/>
                <a:ea typeface="Courier New"/>
                <a:cs typeface="Courier New"/>
                <a:sym typeface="Courier New"/>
              </a:rPr>
              <a:t>, </a:t>
            </a:r>
            <a:r>
              <a:rPr lang="en" sz="850">
                <a:solidFill>
                  <a:srgbClr val="A31515"/>
                </a:solidFill>
                <a:highlight>
                  <a:srgbClr val="FFFFFF"/>
                </a:highlight>
                <a:latin typeface="Courier New"/>
                <a:ea typeface="Courier New"/>
                <a:cs typeface="Courier New"/>
                <a:sym typeface="Courier New"/>
              </a:rPr>
              <a:t>'file'</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a:t>
            </a:r>
            <a:r>
              <a:rPr lang="en" sz="850">
                <a:solidFill>
                  <a:srgbClr val="A31515"/>
                </a:solidFill>
                <a:highlight>
                  <a:srgbClr val="FFFFFF"/>
                </a:highlight>
                <a:latin typeface="Courier New"/>
                <a:ea typeface="Courier New"/>
                <a:cs typeface="Courier New"/>
                <a:sym typeface="Courier New"/>
              </a:rPr>
              <a:t>'level'</a:t>
            </a:r>
            <a:r>
              <a:rPr lang="en" sz="850">
                <a:solidFill>
                  <a:schemeClr val="dk1"/>
                </a:solidFill>
                <a:highlight>
                  <a:srgbClr val="FFFFFF"/>
                </a:highlight>
                <a:latin typeface="Courier New"/>
                <a:ea typeface="Courier New"/>
                <a:cs typeface="Courier New"/>
                <a:sym typeface="Courier New"/>
              </a:rPr>
              <a:t>: </a:t>
            </a:r>
            <a:r>
              <a:rPr lang="en" sz="850">
                <a:solidFill>
                  <a:srgbClr val="A31515"/>
                </a:solidFill>
                <a:highlight>
                  <a:srgbClr val="FFFFFF"/>
                </a:highlight>
                <a:latin typeface="Courier New"/>
                <a:ea typeface="Courier New"/>
                <a:cs typeface="Courier New"/>
                <a:sym typeface="Courier New"/>
              </a:rPr>
              <a:t>'DEBUG'</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a:t>
            </a:r>
            <a:r>
              <a:rPr lang="en" sz="850">
                <a:solidFill>
                  <a:srgbClr val="A31515"/>
                </a:solidFill>
                <a:highlight>
                  <a:srgbClr val="FFFFFF"/>
                </a:highlight>
                <a:latin typeface="Courier New"/>
                <a:ea typeface="Courier New"/>
                <a:cs typeface="Courier New"/>
                <a:sym typeface="Courier New"/>
              </a:rPr>
              <a:t>'propagate'</a:t>
            </a:r>
            <a:r>
              <a:rPr lang="en" sz="850">
                <a:solidFill>
                  <a:schemeClr val="dk1"/>
                </a:solidFill>
                <a:highlight>
                  <a:srgbClr val="FFFFFF"/>
                </a:highlight>
                <a:latin typeface="Courier New"/>
                <a:ea typeface="Courier New"/>
                <a:cs typeface="Courier New"/>
                <a:sym typeface="Courier New"/>
              </a:rPr>
              <a:t>: </a:t>
            </a:r>
            <a:r>
              <a:rPr lang="en" sz="850">
                <a:solidFill>
                  <a:srgbClr val="0000FF"/>
                </a:solidFill>
                <a:highlight>
                  <a:srgbClr val="FFFFFF"/>
                </a:highlight>
                <a:latin typeface="Courier New"/>
                <a:ea typeface="Courier New"/>
                <a:cs typeface="Courier New"/>
                <a:sym typeface="Courier New"/>
              </a:rPr>
              <a:t>True</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a:t>
            </a:r>
            <a:endParaRPr sz="8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a:t>
            </a:r>
            <a:endParaRPr sz="8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850">
              <a:solidFill>
                <a:srgbClr val="0000FF"/>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850">
              <a:solidFill>
                <a:schemeClr val="dk1"/>
              </a:solidFill>
              <a:highlight>
                <a:srgbClr val="FFFFFF"/>
              </a:highlight>
              <a:latin typeface="Courier New"/>
              <a:ea typeface="Courier New"/>
              <a:cs typeface="Courier New"/>
              <a:sym typeface="Courier New"/>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316" name="Shape 316"/>
        <p:cNvGrpSpPr/>
        <p:nvPr/>
      </p:nvGrpSpPr>
      <p:grpSpPr>
        <a:xfrm>
          <a:off x="0" y="0"/>
          <a:ext cx="0" cy="0"/>
          <a:chOff x="0" y="0"/>
          <a:chExt cx="0" cy="0"/>
        </a:xfrm>
      </p:grpSpPr>
      <p:sp>
        <p:nvSpPr>
          <p:cNvPr id="317" name="Google Shape;317;p38"/>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Setări pentru logging (3)</a:t>
            </a:r>
            <a:endParaRPr/>
          </a:p>
        </p:txBody>
      </p:sp>
      <p:sp>
        <p:nvSpPr>
          <p:cNvPr id="318" name="Google Shape;318;p38"/>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20" name="Google Shape;320;p38">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321" name="Google Shape;321;p38"/>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322" name="Google Shape;322;p38"/>
          <p:cNvSpPr txBox="1"/>
          <p:nvPr/>
        </p:nvSpPr>
        <p:spPr>
          <a:xfrm>
            <a:off x="311650" y="961775"/>
            <a:ext cx="8520600" cy="359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2"/>
                </a:solidFill>
              </a:rPr>
              <a:t>Setările disponibile:</a:t>
            </a:r>
            <a:endParaRPr b="1" sz="1300">
              <a:solidFill>
                <a:schemeClr val="dk2"/>
              </a:solidFill>
            </a:endParaRPr>
          </a:p>
          <a:p>
            <a:pPr indent="0" lvl="0" marL="0" rtl="0" algn="l">
              <a:spcBef>
                <a:spcPts val="0"/>
              </a:spcBef>
              <a:spcAft>
                <a:spcPts val="0"/>
              </a:spcAft>
              <a:buNone/>
            </a:pPr>
            <a:r>
              <a:t/>
            </a:r>
            <a:endParaRPr b="1" sz="1300">
              <a:solidFill>
                <a:schemeClr val="dk2"/>
              </a:solidFill>
            </a:endParaRPr>
          </a:p>
          <a:p>
            <a:pPr indent="-311150" lvl="0" marL="457200" rtl="0" algn="l">
              <a:spcBef>
                <a:spcPts val="0"/>
              </a:spcBef>
              <a:spcAft>
                <a:spcPts val="0"/>
              </a:spcAft>
              <a:buClr>
                <a:schemeClr val="dk2"/>
              </a:buClr>
              <a:buSzPts val="1300"/>
              <a:buAutoNum type="arabicPeriod"/>
            </a:pPr>
            <a:r>
              <a:rPr lang="en" sz="1300">
                <a:solidFill>
                  <a:schemeClr val="dk2"/>
                </a:solidFill>
              </a:rPr>
              <a:t>version: Versiunea configurației</a:t>
            </a:r>
            <a:endParaRPr sz="1300">
              <a:solidFill>
                <a:schemeClr val="dk2"/>
              </a:solidFill>
            </a:endParaRPr>
          </a:p>
          <a:p>
            <a:pPr indent="-311150" lvl="0" marL="457200" rtl="0" algn="l">
              <a:spcBef>
                <a:spcPts val="0"/>
              </a:spcBef>
              <a:spcAft>
                <a:spcPts val="0"/>
              </a:spcAft>
              <a:buClr>
                <a:schemeClr val="dk2"/>
              </a:buClr>
              <a:buSzPts val="1300"/>
              <a:buAutoNum type="arabicPeriod"/>
            </a:pPr>
            <a:r>
              <a:rPr lang="en" sz="1300">
                <a:solidFill>
                  <a:schemeClr val="dk2"/>
                </a:solidFill>
              </a:rPr>
              <a:t>disable_existing_loggers: Dacă loggările existente ar trebui dezactivate</a:t>
            </a:r>
            <a:endParaRPr sz="1300">
              <a:solidFill>
                <a:schemeClr val="dk2"/>
              </a:solidFill>
            </a:endParaRPr>
          </a:p>
          <a:p>
            <a:pPr indent="-311150" lvl="0" marL="457200" rtl="0" algn="l">
              <a:spcBef>
                <a:spcPts val="0"/>
              </a:spcBef>
              <a:spcAft>
                <a:spcPts val="0"/>
              </a:spcAft>
              <a:buClr>
                <a:schemeClr val="dk2"/>
              </a:buClr>
              <a:buSzPts val="1300"/>
              <a:buAutoNum type="arabicPeriod"/>
            </a:pPr>
            <a:r>
              <a:rPr lang="en" sz="1300">
                <a:solidFill>
                  <a:schemeClr val="dk2"/>
                </a:solidFill>
              </a:rPr>
              <a:t>formatters: Controlează modul în care mesajele de logare sunt afișate. De exemplu:</a:t>
            </a:r>
            <a:endParaRPr sz="1300">
              <a:solidFill>
                <a:schemeClr val="dk2"/>
              </a:solidFill>
            </a:endParaRPr>
          </a:p>
          <a:p>
            <a:pPr indent="0" lvl="0" marL="457200" rtl="0" algn="l">
              <a:spcBef>
                <a:spcPts val="0"/>
              </a:spcBef>
              <a:spcAft>
                <a:spcPts val="0"/>
              </a:spcAft>
              <a:buNone/>
            </a:pPr>
            <a:r>
              <a:rPr lang="en" sz="1300">
                <a:solidFill>
                  <a:schemeClr val="dk2"/>
                </a:solidFill>
                <a:latin typeface="Courier New"/>
                <a:ea typeface="Courier New"/>
                <a:cs typeface="Courier New"/>
                <a:sym typeface="Courier New"/>
              </a:rPr>
              <a:t>'verbose': {</a:t>
            </a:r>
            <a:endParaRPr sz="1300">
              <a:solidFill>
                <a:schemeClr val="dk2"/>
              </a:solidFill>
              <a:latin typeface="Courier New"/>
              <a:ea typeface="Courier New"/>
              <a:cs typeface="Courier New"/>
              <a:sym typeface="Courier New"/>
            </a:endParaRPr>
          </a:p>
          <a:p>
            <a:pPr indent="457200" lvl="0" marL="457200" rtl="0" algn="l">
              <a:spcBef>
                <a:spcPts val="0"/>
              </a:spcBef>
              <a:spcAft>
                <a:spcPts val="0"/>
              </a:spcAft>
              <a:buNone/>
            </a:pPr>
            <a:r>
              <a:rPr lang="en" sz="1300">
                <a:solidFill>
                  <a:schemeClr val="dk2"/>
                </a:solidFill>
                <a:latin typeface="Courier New"/>
                <a:ea typeface="Courier New"/>
                <a:cs typeface="Courier New"/>
                <a:sym typeface="Courier New"/>
              </a:rPr>
              <a:t>'format': '{levelname} {asctime} {module} {message}',</a:t>
            </a:r>
            <a:endParaRPr sz="1300">
              <a:solidFill>
                <a:schemeClr val="dk2"/>
              </a:solidFill>
              <a:latin typeface="Courier New"/>
              <a:ea typeface="Courier New"/>
              <a:cs typeface="Courier New"/>
              <a:sym typeface="Courier New"/>
            </a:endParaRPr>
          </a:p>
          <a:p>
            <a:pPr indent="457200" lvl="0" marL="457200" rtl="0" algn="l">
              <a:spcBef>
                <a:spcPts val="0"/>
              </a:spcBef>
              <a:spcAft>
                <a:spcPts val="0"/>
              </a:spcAft>
              <a:buNone/>
            </a:pPr>
            <a:r>
              <a:rPr lang="en" sz="1300">
                <a:solidFill>
                  <a:schemeClr val="dk2"/>
                </a:solidFill>
                <a:latin typeface="Courier New"/>
                <a:ea typeface="Courier New"/>
                <a:cs typeface="Courier New"/>
                <a:sym typeface="Courier New"/>
              </a:rPr>
              <a:t>'style': '{',</a:t>
            </a:r>
            <a:endParaRPr sz="1300">
              <a:solidFill>
                <a:schemeClr val="dk2"/>
              </a:solidFill>
              <a:latin typeface="Courier New"/>
              <a:ea typeface="Courier New"/>
              <a:cs typeface="Courier New"/>
              <a:sym typeface="Courier New"/>
            </a:endParaRPr>
          </a:p>
          <a:p>
            <a:pPr indent="0" lvl="0" marL="457200" rtl="0" algn="l">
              <a:spcBef>
                <a:spcPts val="0"/>
              </a:spcBef>
              <a:spcAft>
                <a:spcPts val="0"/>
              </a:spcAft>
              <a:buNone/>
            </a:pPr>
            <a:r>
              <a:rPr lang="en" sz="1300">
                <a:solidFill>
                  <a:schemeClr val="dk2"/>
                </a:solidFill>
                <a:latin typeface="Courier New"/>
                <a:ea typeface="Courier New"/>
                <a:cs typeface="Courier New"/>
                <a:sym typeface="Courier New"/>
              </a:rPr>
              <a:t>}</a:t>
            </a:r>
            <a:endParaRPr sz="1300">
              <a:solidFill>
                <a:schemeClr val="dk2"/>
              </a:solidFill>
              <a:latin typeface="Courier New"/>
              <a:ea typeface="Courier New"/>
              <a:cs typeface="Courier New"/>
              <a:sym typeface="Courier New"/>
            </a:endParaRPr>
          </a:p>
          <a:p>
            <a:pPr indent="0" lvl="0" marL="457200" rtl="0" algn="l">
              <a:spcBef>
                <a:spcPts val="0"/>
              </a:spcBef>
              <a:spcAft>
                <a:spcPts val="0"/>
              </a:spcAft>
              <a:buNone/>
            </a:pPr>
            <a:r>
              <a:rPr lang="en" sz="1300">
                <a:solidFill>
                  <a:schemeClr val="dk2"/>
                </a:solidFill>
              </a:rPr>
              <a:t>Afișează nivelul, timpul, modulul și mesajul.</a:t>
            </a:r>
            <a:endParaRPr sz="1300">
              <a:solidFill>
                <a:schemeClr val="dk2"/>
              </a:solidFill>
            </a:endParaRPr>
          </a:p>
          <a:p>
            <a:pPr indent="-311150" lvl="0" marL="457200" rtl="0" algn="l">
              <a:spcBef>
                <a:spcPts val="0"/>
              </a:spcBef>
              <a:spcAft>
                <a:spcPts val="0"/>
              </a:spcAft>
              <a:buClr>
                <a:schemeClr val="dk2"/>
              </a:buClr>
              <a:buSzPts val="1300"/>
              <a:buAutoNum type="arabicPeriod" startAt="4"/>
            </a:pPr>
            <a:r>
              <a:rPr lang="en" sz="1300">
                <a:solidFill>
                  <a:schemeClr val="dk2"/>
                </a:solidFill>
              </a:rPr>
              <a:t>handlers: Definirea locului unde vor fi trimise mesajele de logare. Tipuri comune:</a:t>
            </a:r>
            <a:endParaRPr sz="1300">
              <a:solidFill>
                <a:schemeClr val="dk2"/>
              </a:solidFill>
            </a:endParaRPr>
          </a:p>
          <a:p>
            <a:pPr indent="-311150" lvl="1" marL="914400" rtl="0" algn="l">
              <a:spcBef>
                <a:spcPts val="0"/>
              </a:spcBef>
              <a:spcAft>
                <a:spcPts val="0"/>
              </a:spcAft>
              <a:buClr>
                <a:schemeClr val="dk2"/>
              </a:buClr>
              <a:buSzPts val="1300"/>
              <a:buChar char="○"/>
            </a:pPr>
            <a:r>
              <a:rPr lang="en" sz="1300">
                <a:solidFill>
                  <a:schemeClr val="dk2"/>
                </a:solidFill>
              </a:rPr>
              <a:t>StreamHandler: Trimite mesajele către consolă.</a:t>
            </a:r>
            <a:endParaRPr sz="1300">
              <a:solidFill>
                <a:schemeClr val="dk2"/>
              </a:solidFill>
            </a:endParaRPr>
          </a:p>
          <a:p>
            <a:pPr indent="-311150" lvl="1" marL="914400" rtl="0" algn="l">
              <a:spcBef>
                <a:spcPts val="0"/>
              </a:spcBef>
              <a:spcAft>
                <a:spcPts val="0"/>
              </a:spcAft>
              <a:buClr>
                <a:schemeClr val="dk2"/>
              </a:buClr>
              <a:buSzPts val="1300"/>
              <a:buChar char="○"/>
            </a:pPr>
            <a:r>
              <a:rPr lang="en" sz="1300">
                <a:solidFill>
                  <a:schemeClr val="dk2"/>
                </a:solidFill>
              </a:rPr>
              <a:t>FileHandler: Scrie mesajele într-un fișier.</a:t>
            </a:r>
            <a:endParaRPr sz="1300">
              <a:solidFill>
                <a:schemeClr val="dk2"/>
              </a:solidFill>
            </a:endParaRPr>
          </a:p>
          <a:p>
            <a:pPr indent="-311150" lvl="1" marL="914400" rtl="0" algn="l">
              <a:spcBef>
                <a:spcPts val="0"/>
              </a:spcBef>
              <a:spcAft>
                <a:spcPts val="0"/>
              </a:spcAft>
              <a:buClr>
                <a:schemeClr val="dk2"/>
              </a:buClr>
              <a:buSzPts val="1300"/>
              <a:buChar char="○"/>
            </a:pPr>
            <a:r>
              <a:rPr lang="en" sz="1300">
                <a:solidFill>
                  <a:schemeClr val="dk2"/>
                </a:solidFill>
              </a:rPr>
              <a:t>SMTPHandler: Trimite mesajele prin e-mail.</a:t>
            </a:r>
            <a:endParaRPr sz="1300">
              <a:solidFill>
                <a:schemeClr val="dk2"/>
              </a:solidFill>
            </a:endParaRPr>
          </a:p>
          <a:p>
            <a:pPr indent="-311150" lvl="1" marL="914400" rtl="0" algn="l">
              <a:spcBef>
                <a:spcPts val="0"/>
              </a:spcBef>
              <a:spcAft>
                <a:spcPts val="0"/>
              </a:spcAft>
              <a:buClr>
                <a:schemeClr val="dk2"/>
              </a:buClr>
              <a:buSzPts val="1300"/>
              <a:buChar char="○"/>
            </a:pPr>
            <a:r>
              <a:rPr lang="en" sz="1300">
                <a:solidFill>
                  <a:schemeClr val="dk2"/>
                </a:solidFill>
              </a:rPr>
              <a:t>NullHandler: Ignoră mesajele (folosit pentru a dezactiva logarea).</a:t>
            </a:r>
            <a:endParaRPr sz="1300">
              <a:solidFill>
                <a:schemeClr val="dk2"/>
              </a:solidFill>
            </a:endParaRPr>
          </a:p>
          <a:p>
            <a:pPr indent="-311150" lvl="0" marL="457200" rtl="0" algn="l">
              <a:spcBef>
                <a:spcPts val="0"/>
              </a:spcBef>
              <a:spcAft>
                <a:spcPts val="0"/>
              </a:spcAft>
              <a:buClr>
                <a:schemeClr val="dk2"/>
              </a:buClr>
              <a:buSzPts val="1300"/>
              <a:buAutoNum type="arabicPeriod" startAt="4"/>
            </a:pPr>
            <a:r>
              <a:rPr lang="en" sz="1300">
                <a:solidFill>
                  <a:schemeClr val="dk2"/>
                </a:solidFill>
              </a:rPr>
              <a:t>loggers: Modulele care vor genera mesajele de logare. Putem crea loggers personalizați pentru aplicațiile noastre.</a:t>
            </a:r>
            <a:endParaRPr sz="1300">
              <a:solidFill>
                <a:schemeClr val="dk2"/>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326" name="Shape 326"/>
        <p:cNvGrpSpPr/>
        <p:nvPr/>
      </p:nvGrpSpPr>
      <p:grpSpPr>
        <a:xfrm>
          <a:off x="0" y="0"/>
          <a:ext cx="0" cy="0"/>
          <a:chOff x="0" y="0"/>
          <a:chExt cx="0" cy="0"/>
        </a:xfrm>
      </p:grpSpPr>
      <p:sp>
        <p:nvSpPr>
          <p:cNvPr id="327" name="Google Shape;327;p39"/>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Setări pentru logging (4)</a:t>
            </a:r>
            <a:endParaRPr/>
          </a:p>
        </p:txBody>
      </p:sp>
      <p:sp>
        <p:nvSpPr>
          <p:cNvPr id="328" name="Google Shape;328;p39"/>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30" name="Google Shape;330;p39">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331" name="Google Shape;331;p39"/>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332" name="Google Shape;332;p39"/>
          <p:cNvSpPr txBox="1"/>
          <p:nvPr/>
        </p:nvSpPr>
        <p:spPr>
          <a:xfrm>
            <a:off x="311650" y="885575"/>
            <a:ext cx="8520600" cy="19695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dk2"/>
              </a:buClr>
              <a:buSzPts val="1200"/>
              <a:buAutoNum type="arabicPeriod" startAt="6"/>
            </a:pPr>
            <a:r>
              <a:rPr lang="en" sz="1200">
                <a:solidFill>
                  <a:schemeClr val="dk2"/>
                </a:solidFill>
              </a:rPr>
              <a:t>level: Specifică nivelul minim de severitate al mesajelor care vor fi înregistrate:</a:t>
            </a:r>
            <a:endParaRPr sz="1200">
              <a:solidFill>
                <a:schemeClr val="dk2"/>
              </a:solidFill>
            </a:endParaRPr>
          </a:p>
          <a:p>
            <a:pPr indent="-304800" lvl="1" marL="914400" rtl="0" algn="l">
              <a:spcBef>
                <a:spcPts val="0"/>
              </a:spcBef>
              <a:spcAft>
                <a:spcPts val="0"/>
              </a:spcAft>
              <a:buClr>
                <a:schemeClr val="dk2"/>
              </a:buClr>
              <a:buSzPts val="1200"/>
              <a:buChar char="○"/>
            </a:pPr>
            <a:r>
              <a:rPr lang="en" sz="1200">
                <a:solidFill>
                  <a:schemeClr val="dk2"/>
                </a:solidFill>
              </a:rPr>
              <a:t>DEBUG: Mesaje detaliate de diagnosticare.</a:t>
            </a:r>
            <a:endParaRPr sz="1200">
              <a:solidFill>
                <a:schemeClr val="dk2"/>
              </a:solidFill>
            </a:endParaRPr>
          </a:p>
          <a:p>
            <a:pPr indent="-304800" lvl="1" marL="914400" rtl="0" algn="l">
              <a:spcBef>
                <a:spcPts val="0"/>
              </a:spcBef>
              <a:spcAft>
                <a:spcPts val="0"/>
              </a:spcAft>
              <a:buClr>
                <a:schemeClr val="dk2"/>
              </a:buClr>
              <a:buSzPts val="1200"/>
              <a:buChar char="○"/>
            </a:pPr>
            <a:r>
              <a:rPr lang="en" sz="1200">
                <a:solidFill>
                  <a:schemeClr val="dk2"/>
                </a:solidFill>
              </a:rPr>
              <a:t>INFO: Mesaje informative despre funcționarea aplicației.</a:t>
            </a:r>
            <a:endParaRPr sz="1200">
              <a:solidFill>
                <a:schemeClr val="dk2"/>
              </a:solidFill>
            </a:endParaRPr>
          </a:p>
          <a:p>
            <a:pPr indent="-304800" lvl="1" marL="914400" rtl="0" algn="l">
              <a:spcBef>
                <a:spcPts val="0"/>
              </a:spcBef>
              <a:spcAft>
                <a:spcPts val="0"/>
              </a:spcAft>
              <a:buClr>
                <a:schemeClr val="dk2"/>
              </a:buClr>
              <a:buSzPts val="1200"/>
              <a:buChar char="○"/>
            </a:pPr>
            <a:r>
              <a:rPr lang="en" sz="1200">
                <a:solidFill>
                  <a:schemeClr val="dk2"/>
                </a:solidFill>
              </a:rPr>
              <a:t>WARNING: Mesaje despre situații neașteptate care nu cauzează probleme imediate.</a:t>
            </a:r>
            <a:endParaRPr sz="1200">
              <a:solidFill>
                <a:schemeClr val="dk2"/>
              </a:solidFill>
            </a:endParaRPr>
          </a:p>
          <a:p>
            <a:pPr indent="-304800" lvl="1" marL="914400" rtl="0" algn="l">
              <a:spcBef>
                <a:spcPts val="0"/>
              </a:spcBef>
              <a:spcAft>
                <a:spcPts val="0"/>
              </a:spcAft>
              <a:buClr>
                <a:schemeClr val="dk2"/>
              </a:buClr>
              <a:buSzPts val="1200"/>
              <a:buChar char="○"/>
            </a:pPr>
            <a:r>
              <a:rPr lang="en" sz="1200">
                <a:solidFill>
                  <a:schemeClr val="dk2"/>
                </a:solidFill>
              </a:rPr>
              <a:t>ERROR: Mesaje despre erori care afectează funcționarea aplicației.</a:t>
            </a:r>
            <a:endParaRPr sz="1200">
              <a:solidFill>
                <a:schemeClr val="dk2"/>
              </a:solidFill>
            </a:endParaRPr>
          </a:p>
          <a:p>
            <a:pPr indent="-304800" lvl="1" marL="914400" rtl="0" algn="l">
              <a:spcBef>
                <a:spcPts val="0"/>
              </a:spcBef>
              <a:spcAft>
                <a:spcPts val="0"/>
              </a:spcAft>
              <a:buClr>
                <a:schemeClr val="dk2"/>
              </a:buClr>
              <a:buSzPts val="1200"/>
              <a:buChar char="○"/>
            </a:pPr>
            <a:r>
              <a:rPr lang="en" sz="1200">
                <a:solidFill>
                  <a:schemeClr val="dk2"/>
                </a:solidFill>
              </a:rPr>
              <a:t>CRITICAL: Mesaje despre erori grave care necesită atenție imediată.</a:t>
            </a:r>
            <a:endParaRPr sz="1200">
              <a:solidFill>
                <a:schemeClr val="dk2"/>
              </a:solidFill>
            </a:endParaRPr>
          </a:p>
          <a:p>
            <a:pPr indent="-304800" lvl="0" marL="457200" rtl="0" algn="l">
              <a:spcBef>
                <a:spcPts val="0"/>
              </a:spcBef>
              <a:spcAft>
                <a:spcPts val="0"/>
              </a:spcAft>
              <a:buClr>
                <a:schemeClr val="dk2"/>
              </a:buClr>
              <a:buSzPts val="1200"/>
              <a:buAutoNum type="arabicPeriod" startAt="6"/>
            </a:pPr>
            <a:r>
              <a:rPr lang="en" sz="1200">
                <a:solidFill>
                  <a:schemeClr val="dk2"/>
                </a:solidFill>
              </a:rPr>
              <a:t>propagate: Dacă este setat la True, mesajele vor fi propagate către logger-ul părinte.</a:t>
            </a:r>
            <a:endParaRPr sz="1200">
              <a:solidFill>
                <a:schemeClr val="dk2"/>
              </a:solidFill>
            </a:endParaRPr>
          </a:p>
          <a:p>
            <a:pPr indent="0" lvl="0" marL="0" rtl="0" algn="l">
              <a:spcBef>
                <a:spcPts val="0"/>
              </a:spcBef>
              <a:spcAft>
                <a:spcPts val="0"/>
              </a:spcAft>
              <a:buNone/>
            </a:pPr>
            <a:r>
              <a:t/>
            </a:r>
            <a:endParaRPr sz="1200">
              <a:solidFill>
                <a:schemeClr val="dk2"/>
              </a:solidFill>
            </a:endParaRPr>
          </a:p>
          <a:p>
            <a:pPr indent="0" lvl="0" marL="0" rtl="0" algn="l">
              <a:spcBef>
                <a:spcPts val="0"/>
              </a:spcBef>
              <a:spcAft>
                <a:spcPts val="0"/>
              </a:spcAft>
              <a:buNone/>
            </a:pPr>
            <a:r>
              <a:t/>
            </a:r>
            <a:endParaRPr sz="1200">
              <a:solidFill>
                <a:schemeClr val="dk2"/>
              </a:solidFill>
            </a:endParaRPr>
          </a:p>
          <a:p>
            <a:pPr indent="0" lvl="0" marL="0" rtl="0" algn="l">
              <a:spcBef>
                <a:spcPts val="0"/>
              </a:spcBef>
              <a:spcAft>
                <a:spcPts val="0"/>
              </a:spcAft>
              <a:buNone/>
            </a:pPr>
            <a:r>
              <a:rPr lang="en" sz="1200">
                <a:solidFill>
                  <a:schemeClr val="dk2"/>
                </a:solidFill>
              </a:rPr>
              <a:t>Exemplu:</a:t>
            </a:r>
            <a:endParaRPr sz="1200">
              <a:solidFill>
                <a:schemeClr val="dk2"/>
              </a:solidFill>
            </a:endParaRPr>
          </a:p>
          <a:p>
            <a:pPr indent="0" lvl="0" marL="0" rtl="0" algn="l">
              <a:spcBef>
                <a:spcPts val="0"/>
              </a:spcBef>
              <a:spcAft>
                <a:spcPts val="0"/>
              </a:spcAft>
              <a:buNone/>
            </a:pPr>
            <a:r>
              <a:t/>
            </a:r>
            <a:endParaRPr sz="1200">
              <a:solidFill>
                <a:schemeClr val="dk2"/>
              </a:solidFill>
            </a:endParaRPr>
          </a:p>
        </p:txBody>
      </p:sp>
      <p:sp>
        <p:nvSpPr>
          <p:cNvPr id="333" name="Google Shape;333;p39"/>
          <p:cNvSpPr txBox="1"/>
          <p:nvPr/>
        </p:nvSpPr>
        <p:spPr>
          <a:xfrm>
            <a:off x="1127075" y="2294975"/>
            <a:ext cx="2766900" cy="2514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LOGGING = {</a:t>
            </a:r>
            <a:endParaRPr sz="7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a:t>
            </a:r>
            <a:r>
              <a:rPr lang="en" sz="750">
                <a:solidFill>
                  <a:srgbClr val="A31515"/>
                </a:solidFill>
                <a:highlight>
                  <a:srgbClr val="FFFFFF"/>
                </a:highlight>
                <a:latin typeface="Courier New"/>
                <a:ea typeface="Courier New"/>
                <a:cs typeface="Courier New"/>
                <a:sym typeface="Courier New"/>
              </a:rPr>
              <a:t>'version'</a:t>
            </a:r>
            <a:r>
              <a:rPr lang="en" sz="750">
                <a:solidFill>
                  <a:schemeClr val="dk1"/>
                </a:solidFill>
                <a:highlight>
                  <a:srgbClr val="FFFFFF"/>
                </a:highlight>
                <a:latin typeface="Courier New"/>
                <a:ea typeface="Courier New"/>
                <a:cs typeface="Courier New"/>
                <a:sym typeface="Courier New"/>
              </a:rPr>
              <a:t>: </a:t>
            </a:r>
            <a:r>
              <a:rPr lang="en" sz="750">
                <a:solidFill>
                  <a:srgbClr val="098658"/>
                </a:solidFill>
                <a:highlight>
                  <a:srgbClr val="FFFFFF"/>
                </a:highlight>
                <a:latin typeface="Courier New"/>
                <a:ea typeface="Courier New"/>
                <a:cs typeface="Courier New"/>
                <a:sym typeface="Courier New"/>
              </a:rPr>
              <a:t>1</a:t>
            </a:r>
            <a:r>
              <a:rPr lang="en" sz="750">
                <a:solidFill>
                  <a:schemeClr val="dk1"/>
                </a:solidFill>
                <a:highlight>
                  <a:srgbClr val="FFFFFF"/>
                </a:highlight>
                <a:latin typeface="Courier New"/>
                <a:ea typeface="Courier New"/>
                <a:cs typeface="Courier New"/>
                <a:sym typeface="Courier New"/>
              </a:rPr>
              <a:t>,</a:t>
            </a:r>
            <a:endParaRPr sz="7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a:t>
            </a:r>
            <a:r>
              <a:rPr lang="en" sz="750">
                <a:solidFill>
                  <a:srgbClr val="A31515"/>
                </a:solidFill>
                <a:highlight>
                  <a:srgbClr val="FFFFFF"/>
                </a:highlight>
                <a:latin typeface="Courier New"/>
                <a:ea typeface="Courier New"/>
                <a:cs typeface="Courier New"/>
                <a:sym typeface="Courier New"/>
              </a:rPr>
              <a:t>'disable_existing_loggers'</a:t>
            </a:r>
            <a:r>
              <a:rPr lang="en" sz="750">
                <a:solidFill>
                  <a:schemeClr val="dk1"/>
                </a:solidFill>
                <a:highlight>
                  <a:srgbClr val="FFFFFF"/>
                </a:highlight>
                <a:latin typeface="Courier New"/>
                <a:ea typeface="Courier New"/>
                <a:cs typeface="Courier New"/>
                <a:sym typeface="Courier New"/>
              </a:rPr>
              <a:t>: </a:t>
            </a:r>
            <a:r>
              <a:rPr lang="en" sz="750">
                <a:solidFill>
                  <a:srgbClr val="0000FF"/>
                </a:solidFill>
                <a:highlight>
                  <a:srgbClr val="FFFFFF"/>
                </a:highlight>
                <a:latin typeface="Courier New"/>
                <a:ea typeface="Courier New"/>
                <a:cs typeface="Courier New"/>
                <a:sym typeface="Courier New"/>
              </a:rPr>
              <a:t>False</a:t>
            </a:r>
            <a:r>
              <a:rPr lang="en" sz="750">
                <a:solidFill>
                  <a:schemeClr val="dk1"/>
                </a:solidFill>
                <a:highlight>
                  <a:srgbClr val="FFFFFF"/>
                </a:highlight>
                <a:latin typeface="Courier New"/>
                <a:ea typeface="Courier New"/>
                <a:cs typeface="Courier New"/>
                <a:sym typeface="Courier New"/>
              </a:rPr>
              <a:t>,</a:t>
            </a:r>
            <a:endParaRPr sz="7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a:t>
            </a:r>
            <a:r>
              <a:rPr lang="en" sz="750">
                <a:solidFill>
                  <a:srgbClr val="A31515"/>
                </a:solidFill>
                <a:highlight>
                  <a:srgbClr val="FFFFFF"/>
                </a:highlight>
                <a:latin typeface="Courier New"/>
                <a:ea typeface="Courier New"/>
                <a:cs typeface="Courier New"/>
                <a:sym typeface="Courier New"/>
              </a:rPr>
              <a:t>'handlers'</a:t>
            </a:r>
            <a:r>
              <a:rPr lang="en" sz="750">
                <a:solidFill>
                  <a:schemeClr val="dk1"/>
                </a:solidFill>
                <a:highlight>
                  <a:srgbClr val="FFFFFF"/>
                </a:highlight>
                <a:latin typeface="Courier New"/>
                <a:ea typeface="Courier New"/>
                <a:cs typeface="Courier New"/>
                <a:sym typeface="Courier New"/>
              </a:rPr>
              <a:t>: {</a:t>
            </a:r>
            <a:endParaRPr sz="7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a:t>
            </a:r>
            <a:r>
              <a:rPr lang="en" sz="750">
                <a:solidFill>
                  <a:srgbClr val="A31515"/>
                </a:solidFill>
                <a:highlight>
                  <a:srgbClr val="FFFFFF"/>
                </a:highlight>
                <a:latin typeface="Courier New"/>
                <a:ea typeface="Courier New"/>
                <a:cs typeface="Courier New"/>
                <a:sym typeface="Courier New"/>
              </a:rPr>
              <a:t>'console'</a:t>
            </a:r>
            <a:r>
              <a:rPr lang="en" sz="750">
                <a:solidFill>
                  <a:schemeClr val="dk1"/>
                </a:solidFill>
                <a:highlight>
                  <a:srgbClr val="FFFFFF"/>
                </a:highlight>
                <a:latin typeface="Courier New"/>
                <a:ea typeface="Courier New"/>
                <a:cs typeface="Courier New"/>
                <a:sym typeface="Courier New"/>
              </a:rPr>
              <a:t>: {</a:t>
            </a:r>
            <a:endParaRPr sz="7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a:t>
            </a:r>
            <a:r>
              <a:rPr lang="en" sz="750">
                <a:solidFill>
                  <a:srgbClr val="A31515"/>
                </a:solidFill>
                <a:highlight>
                  <a:srgbClr val="FFFFFF"/>
                </a:highlight>
                <a:latin typeface="Courier New"/>
                <a:ea typeface="Courier New"/>
                <a:cs typeface="Courier New"/>
                <a:sym typeface="Courier New"/>
              </a:rPr>
              <a:t>'class'</a:t>
            </a:r>
            <a:r>
              <a:rPr lang="en" sz="750">
                <a:solidFill>
                  <a:schemeClr val="dk1"/>
                </a:solidFill>
                <a:highlight>
                  <a:srgbClr val="FFFFFF"/>
                </a:highlight>
                <a:latin typeface="Courier New"/>
                <a:ea typeface="Courier New"/>
                <a:cs typeface="Courier New"/>
                <a:sym typeface="Courier New"/>
              </a:rPr>
              <a:t>: </a:t>
            </a:r>
            <a:r>
              <a:rPr lang="en" sz="750">
                <a:solidFill>
                  <a:srgbClr val="A31515"/>
                </a:solidFill>
                <a:highlight>
                  <a:srgbClr val="FFFFFF"/>
                </a:highlight>
                <a:latin typeface="Courier New"/>
                <a:ea typeface="Courier New"/>
                <a:cs typeface="Courier New"/>
                <a:sym typeface="Courier New"/>
              </a:rPr>
              <a:t>'logging.StreamHandler'</a:t>
            </a:r>
            <a:r>
              <a:rPr lang="en" sz="750">
                <a:solidFill>
                  <a:schemeClr val="dk1"/>
                </a:solidFill>
                <a:highlight>
                  <a:srgbClr val="FFFFFF"/>
                </a:highlight>
                <a:latin typeface="Courier New"/>
                <a:ea typeface="Courier New"/>
                <a:cs typeface="Courier New"/>
                <a:sym typeface="Courier New"/>
              </a:rPr>
              <a:t>,</a:t>
            </a:r>
            <a:endParaRPr sz="7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a:t>
            </a:r>
            <a:endParaRPr sz="7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a:t>
            </a:r>
            <a:endParaRPr sz="7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a:t>
            </a:r>
            <a:r>
              <a:rPr lang="en" sz="750">
                <a:solidFill>
                  <a:srgbClr val="A31515"/>
                </a:solidFill>
                <a:highlight>
                  <a:srgbClr val="FFFFFF"/>
                </a:highlight>
                <a:latin typeface="Courier New"/>
                <a:ea typeface="Courier New"/>
                <a:cs typeface="Courier New"/>
                <a:sym typeface="Courier New"/>
              </a:rPr>
              <a:t>'loggers'</a:t>
            </a:r>
            <a:r>
              <a:rPr lang="en" sz="750">
                <a:solidFill>
                  <a:schemeClr val="dk1"/>
                </a:solidFill>
                <a:highlight>
                  <a:srgbClr val="FFFFFF"/>
                </a:highlight>
                <a:latin typeface="Courier New"/>
                <a:ea typeface="Courier New"/>
                <a:cs typeface="Courier New"/>
                <a:sym typeface="Courier New"/>
              </a:rPr>
              <a:t>: {</a:t>
            </a:r>
            <a:endParaRPr sz="7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a:t>
            </a:r>
            <a:r>
              <a:rPr lang="en" sz="750">
                <a:solidFill>
                  <a:srgbClr val="A31515"/>
                </a:solidFill>
                <a:highlight>
                  <a:srgbClr val="FFFFFF"/>
                </a:highlight>
                <a:latin typeface="Courier New"/>
                <a:ea typeface="Courier New"/>
                <a:cs typeface="Courier New"/>
                <a:sym typeface="Courier New"/>
              </a:rPr>
              <a:t>'django'</a:t>
            </a:r>
            <a:r>
              <a:rPr lang="en" sz="750">
                <a:solidFill>
                  <a:schemeClr val="dk1"/>
                </a:solidFill>
                <a:highlight>
                  <a:srgbClr val="FFFFFF"/>
                </a:highlight>
                <a:latin typeface="Courier New"/>
                <a:ea typeface="Courier New"/>
                <a:cs typeface="Courier New"/>
                <a:sym typeface="Courier New"/>
              </a:rPr>
              <a:t>: {</a:t>
            </a:r>
            <a:endParaRPr sz="7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a:t>
            </a:r>
            <a:r>
              <a:rPr lang="en" sz="750">
                <a:solidFill>
                  <a:srgbClr val="A31515"/>
                </a:solidFill>
                <a:highlight>
                  <a:srgbClr val="FFFFFF"/>
                </a:highlight>
                <a:latin typeface="Courier New"/>
                <a:ea typeface="Courier New"/>
                <a:cs typeface="Courier New"/>
                <a:sym typeface="Courier New"/>
              </a:rPr>
              <a:t>'handlers'</a:t>
            </a:r>
            <a:r>
              <a:rPr lang="en" sz="750">
                <a:solidFill>
                  <a:schemeClr val="dk1"/>
                </a:solidFill>
                <a:highlight>
                  <a:srgbClr val="FFFFFF"/>
                </a:highlight>
                <a:latin typeface="Courier New"/>
                <a:ea typeface="Courier New"/>
                <a:cs typeface="Courier New"/>
                <a:sym typeface="Courier New"/>
              </a:rPr>
              <a:t>: [</a:t>
            </a:r>
            <a:r>
              <a:rPr lang="en" sz="750">
                <a:solidFill>
                  <a:srgbClr val="A31515"/>
                </a:solidFill>
                <a:highlight>
                  <a:srgbClr val="FFFFFF"/>
                </a:highlight>
                <a:latin typeface="Courier New"/>
                <a:ea typeface="Courier New"/>
                <a:cs typeface="Courier New"/>
                <a:sym typeface="Courier New"/>
              </a:rPr>
              <a:t>'console'</a:t>
            </a:r>
            <a:r>
              <a:rPr lang="en" sz="750">
                <a:solidFill>
                  <a:schemeClr val="dk1"/>
                </a:solidFill>
                <a:highlight>
                  <a:srgbClr val="FFFFFF"/>
                </a:highlight>
                <a:latin typeface="Courier New"/>
                <a:ea typeface="Courier New"/>
                <a:cs typeface="Courier New"/>
                <a:sym typeface="Courier New"/>
              </a:rPr>
              <a:t>],</a:t>
            </a:r>
            <a:endParaRPr sz="7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a:t>
            </a:r>
            <a:r>
              <a:rPr lang="en" sz="750">
                <a:solidFill>
                  <a:srgbClr val="A31515"/>
                </a:solidFill>
                <a:highlight>
                  <a:srgbClr val="FFFFFF"/>
                </a:highlight>
                <a:latin typeface="Courier New"/>
                <a:ea typeface="Courier New"/>
                <a:cs typeface="Courier New"/>
                <a:sym typeface="Courier New"/>
              </a:rPr>
              <a:t>'level'</a:t>
            </a:r>
            <a:r>
              <a:rPr lang="en" sz="750">
                <a:solidFill>
                  <a:schemeClr val="dk1"/>
                </a:solidFill>
                <a:highlight>
                  <a:srgbClr val="FFFFFF"/>
                </a:highlight>
                <a:latin typeface="Courier New"/>
                <a:ea typeface="Courier New"/>
                <a:cs typeface="Courier New"/>
                <a:sym typeface="Courier New"/>
              </a:rPr>
              <a:t>: </a:t>
            </a:r>
            <a:r>
              <a:rPr lang="en" sz="750">
                <a:solidFill>
                  <a:srgbClr val="A31515"/>
                </a:solidFill>
                <a:highlight>
                  <a:srgbClr val="FFFFFF"/>
                </a:highlight>
                <a:latin typeface="Courier New"/>
                <a:ea typeface="Courier New"/>
                <a:cs typeface="Courier New"/>
                <a:sym typeface="Courier New"/>
              </a:rPr>
              <a:t>'DEBUG'</a:t>
            </a:r>
            <a:r>
              <a:rPr lang="en" sz="750">
                <a:solidFill>
                  <a:schemeClr val="dk1"/>
                </a:solidFill>
                <a:highlight>
                  <a:srgbClr val="FFFFFF"/>
                </a:highlight>
                <a:latin typeface="Courier New"/>
                <a:ea typeface="Courier New"/>
                <a:cs typeface="Courier New"/>
                <a:sym typeface="Courier New"/>
              </a:rPr>
              <a:t>,</a:t>
            </a:r>
            <a:endParaRPr sz="7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a:t>
            </a:r>
            <a:r>
              <a:rPr lang="en" sz="750">
                <a:solidFill>
                  <a:srgbClr val="A31515"/>
                </a:solidFill>
                <a:highlight>
                  <a:srgbClr val="FFFFFF"/>
                </a:highlight>
                <a:latin typeface="Courier New"/>
                <a:ea typeface="Courier New"/>
                <a:cs typeface="Courier New"/>
                <a:sym typeface="Courier New"/>
              </a:rPr>
              <a:t>'propagate'</a:t>
            </a:r>
            <a:r>
              <a:rPr lang="en" sz="750">
                <a:solidFill>
                  <a:schemeClr val="dk1"/>
                </a:solidFill>
                <a:highlight>
                  <a:srgbClr val="FFFFFF"/>
                </a:highlight>
                <a:latin typeface="Courier New"/>
                <a:ea typeface="Courier New"/>
                <a:cs typeface="Courier New"/>
                <a:sym typeface="Courier New"/>
              </a:rPr>
              <a:t>: </a:t>
            </a:r>
            <a:r>
              <a:rPr lang="en" sz="750">
                <a:solidFill>
                  <a:srgbClr val="0000FF"/>
                </a:solidFill>
                <a:highlight>
                  <a:srgbClr val="FFFFFF"/>
                </a:highlight>
                <a:latin typeface="Courier New"/>
                <a:ea typeface="Courier New"/>
                <a:cs typeface="Courier New"/>
                <a:sym typeface="Courier New"/>
              </a:rPr>
              <a:t>True</a:t>
            </a:r>
            <a:r>
              <a:rPr lang="en" sz="750">
                <a:solidFill>
                  <a:schemeClr val="dk1"/>
                </a:solidFill>
                <a:highlight>
                  <a:srgbClr val="FFFFFF"/>
                </a:highlight>
                <a:latin typeface="Courier New"/>
                <a:ea typeface="Courier New"/>
                <a:cs typeface="Courier New"/>
                <a:sym typeface="Courier New"/>
              </a:rPr>
              <a:t>,</a:t>
            </a:r>
            <a:endParaRPr sz="7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a:t>
            </a:r>
            <a:endParaRPr sz="7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a:t>
            </a:r>
            <a:endParaRPr sz="7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a:t>
            </a:r>
            <a:endParaRPr sz="7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500">
              <a:solidFill>
                <a:schemeClr val="dk2"/>
              </a:solidFill>
            </a:endParaRPr>
          </a:p>
        </p:txBody>
      </p:sp>
      <p:sp>
        <p:nvSpPr>
          <p:cNvPr id="334" name="Google Shape;334;p39"/>
          <p:cNvSpPr txBox="1"/>
          <p:nvPr/>
        </p:nvSpPr>
        <p:spPr>
          <a:xfrm>
            <a:off x="4349250" y="2975925"/>
            <a:ext cx="3938400" cy="91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rPr>
              <a:t>Mesajele vor fi afișate în consolă pentru orice nivel (DEBUG și superior)</a:t>
            </a:r>
            <a:endParaRPr sz="1200">
              <a:solidFill>
                <a:schemeClr val="dk2"/>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338" name="Shape 338"/>
        <p:cNvGrpSpPr/>
        <p:nvPr/>
      </p:nvGrpSpPr>
      <p:grpSpPr>
        <a:xfrm>
          <a:off x="0" y="0"/>
          <a:ext cx="0" cy="0"/>
          <a:chOff x="0" y="0"/>
          <a:chExt cx="0" cy="0"/>
        </a:xfrm>
      </p:grpSpPr>
      <p:sp>
        <p:nvSpPr>
          <p:cNvPr id="339" name="Google Shape;339;p40"/>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Setări pentru logging (5)</a:t>
            </a:r>
            <a:endParaRPr/>
          </a:p>
        </p:txBody>
      </p:sp>
      <p:sp>
        <p:nvSpPr>
          <p:cNvPr id="340" name="Google Shape;340;p40"/>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42" name="Google Shape;342;p40">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343" name="Google Shape;343;p40"/>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344" name="Google Shape;344;p40"/>
          <p:cNvSpPr txBox="1"/>
          <p:nvPr/>
        </p:nvSpPr>
        <p:spPr>
          <a:xfrm>
            <a:off x="317150" y="920825"/>
            <a:ext cx="8520600" cy="32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Exemplu în care erorile sunt scrise într-un fișier. Mesajele de nivel ERROR și CRITICAL vor fi salvate în fișierul errors.log.</a:t>
            </a:r>
            <a:endParaRPr sz="1200">
              <a:solidFill>
                <a:srgbClr val="666666"/>
              </a:solidFill>
            </a:endParaRPr>
          </a:p>
        </p:txBody>
      </p:sp>
      <p:sp>
        <p:nvSpPr>
          <p:cNvPr id="345" name="Google Shape;345;p40"/>
          <p:cNvSpPr txBox="1"/>
          <p:nvPr/>
        </p:nvSpPr>
        <p:spPr>
          <a:xfrm>
            <a:off x="317150" y="1194725"/>
            <a:ext cx="8520600" cy="3655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LOGGING = {</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r>
              <a:rPr lang="en" sz="950">
                <a:solidFill>
                  <a:srgbClr val="A31515"/>
                </a:solidFill>
                <a:highlight>
                  <a:srgbClr val="FFFFFF"/>
                </a:highlight>
                <a:latin typeface="Courier New"/>
                <a:ea typeface="Courier New"/>
                <a:cs typeface="Courier New"/>
                <a:sym typeface="Courier New"/>
              </a:rPr>
              <a:t>'version'</a:t>
            </a:r>
            <a:r>
              <a:rPr lang="en" sz="950">
                <a:solidFill>
                  <a:schemeClr val="dk1"/>
                </a:solidFill>
                <a:highlight>
                  <a:srgbClr val="FFFFFF"/>
                </a:highlight>
                <a:latin typeface="Courier New"/>
                <a:ea typeface="Courier New"/>
                <a:cs typeface="Courier New"/>
                <a:sym typeface="Courier New"/>
              </a:rPr>
              <a:t>: </a:t>
            </a:r>
            <a:r>
              <a:rPr lang="en" sz="950">
                <a:solidFill>
                  <a:srgbClr val="098658"/>
                </a:solidFill>
                <a:highlight>
                  <a:srgbClr val="FFFFFF"/>
                </a:highlight>
                <a:latin typeface="Courier New"/>
                <a:ea typeface="Courier New"/>
                <a:cs typeface="Courier New"/>
                <a:sym typeface="Courier New"/>
              </a:rPr>
              <a:t>1</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r>
              <a:rPr lang="en" sz="950">
                <a:solidFill>
                  <a:srgbClr val="A31515"/>
                </a:solidFill>
                <a:highlight>
                  <a:srgbClr val="FFFFFF"/>
                </a:highlight>
                <a:latin typeface="Courier New"/>
                <a:ea typeface="Courier New"/>
                <a:cs typeface="Courier New"/>
                <a:sym typeface="Courier New"/>
              </a:rPr>
              <a:t>'disable_existing_loggers'</a:t>
            </a:r>
            <a:r>
              <a:rPr lang="en" sz="950">
                <a:solidFill>
                  <a:schemeClr val="dk1"/>
                </a:solidFill>
                <a:highlight>
                  <a:srgbClr val="FFFFFF"/>
                </a:highlight>
                <a:latin typeface="Courier New"/>
                <a:ea typeface="Courier New"/>
                <a:cs typeface="Courier New"/>
                <a:sym typeface="Courier New"/>
              </a:rPr>
              <a:t>: </a:t>
            </a:r>
            <a:r>
              <a:rPr lang="en" sz="950">
                <a:solidFill>
                  <a:srgbClr val="0000FF"/>
                </a:solidFill>
                <a:highlight>
                  <a:srgbClr val="FFFFFF"/>
                </a:highlight>
                <a:latin typeface="Courier New"/>
                <a:ea typeface="Courier New"/>
                <a:cs typeface="Courier New"/>
                <a:sym typeface="Courier New"/>
              </a:rPr>
              <a:t>False</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r>
              <a:rPr lang="en" sz="950">
                <a:solidFill>
                  <a:srgbClr val="A31515"/>
                </a:solidFill>
                <a:highlight>
                  <a:srgbClr val="FFFFFF"/>
                </a:highlight>
                <a:latin typeface="Courier New"/>
                <a:ea typeface="Courier New"/>
                <a:cs typeface="Courier New"/>
                <a:sym typeface="Courier New"/>
              </a:rPr>
              <a:t>'handlers'</a:t>
            </a:r>
            <a:r>
              <a:rPr lang="en" sz="950">
                <a:solidFill>
                  <a:schemeClr val="dk1"/>
                </a:solidFill>
                <a:highlight>
                  <a:srgbClr val="FFFFFF"/>
                </a:highlight>
                <a:latin typeface="Courier New"/>
                <a:ea typeface="Courier New"/>
                <a:cs typeface="Courier New"/>
                <a:sym typeface="Courier New"/>
              </a:rPr>
              <a:t>: {</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r>
              <a:rPr lang="en" sz="950">
                <a:solidFill>
                  <a:srgbClr val="A31515"/>
                </a:solidFill>
                <a:highlight>
                  <a:srgbClr val="FFFFFF"/>
                </a:highlight>
                <a:latin typeface="Courier New"/>
                <a:ea typeface="Courier New"/>
                <a:cs typeface="Courier New"/>
                <a:sym typeface="Courier New"/>
              </a:rPr>
              <a:t>'file'</a:t>
            </a:r>
            <a:r>
              <a:rPr lang="en" sz="950">
                <a:solidFill>
                  <a:schemeClr val="dk1"/>
                </a:solidFill>
                <a:highlight>
                  <a:srgbClr val="FFFFFF"/>
                </a:highlight>
                <a:latin typeface="Courier New"/>
                <a:ea typeface="Courier New"/>
                <a:cs typeface="Courier New"/>
                <a:sym typeface="Courier New"/>
              </a:rPr>
              <a:t>: {</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r>
              <a:rPr lang="en" sz="950">
                <a:solidFill>
                  <a:srgbClr val="A31515"/>
                </a:solidFill>
                <a:highlight>
                  <a:srgbClr val="FFFFFF"/>
                </a:highlight>
                <a:latin typeface="Courier New"/>
                <a:ea typeface="Courier New"/>
                <a:cs typeface="Courier New"/>
                <a:sym typeface="Courier New"/>
              </a:rPr>
              <a:t>'level'</a:t>
            </a:r>
            <a:r>
              <a:rPr lang="en" sz="950">
                <a:solidFill>
                  <a:schemeClr val="dk1"/>
                </a:solidFill>
                <a:highlight>
                  <a:srgbClr val="FFFFFF"/>
                </a:highlight>
                <a:latin typeface="Courier New"/>
                <a:ea typeface="Courier New"/>
                <a:cs typeface="Courier New"/>
                <a:sym typeface="Courier New"/>
              </a:rPr>
              <a:t>: </a:t>
            </a:r>
            <a:r>
              <a:rPr lang="en" sz="950">
                <a:solidFill>
                  <a:srgbClr val="A31515"/>
                </a:solidFill>
                <a:highlight>
                  <a:srgbClr val="FFFFFF"/>
                </a:highlight>
                <a:latin typeface="Courier New"/>
                <a:ea typeface="Courier New"/>
                <a:cs typeface="Courier New"/>
                <a:sym typeface="Courier New"/>
              </a:rPr>
              <a:t>'ERROR'</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r>
              <a:rPr lang="en" sz="950">
                <a:solidFill>
                  <a:srgbClr val="A31515"/>
                </a:solidFill>
                <a:highlight>
                  <a:srgbClr val="FFFFFF"/>
                </a:highlight>
                <a:latin typeface="Courier New"/>
                <a:ea typeface="Courier New"/>
                <a:cs typeface="Courier New"/>
                <a:sym typeface="Courier New"/>
              </a:rPr>
              <a:t>'class'</a:t>
            </a:r>
            <a:r>
              <a:rPr lang="en" sz="950">
                <a:solidFill>
                  <a:schemeClr val="dk1"/>
                </a:solidFill>
                <a:highlight>
                  <a:srgbClr val="FFFFFF"/>
                </a:highlight>
                <a:latin typeface="Courier New"/>
                <a:ea typeface="Courier New"/>
                <a:cs typeface="Courier New"/>
                <a:sym typeface="Courier New"/>
              </a:rPr>
              <a:t>: </a:t>
            </a:r>
            <a:r>
              <a:rPr lang="en" sz="950">
                <a:solidFill>
                  <a:srgbClr val="A31515"/>
                </a:solidFill>
                <a:highlight>
                  <a:srgbClr val="FFFFFF"/>
                </a:highlight>
                <a:latin typeface="Courier New"/>
                <a:ea typeface="Courier New"/>
                <a:cs typeface="Courier New"/>
                <a:sym typeface="Courier New"/>
              </a:rPr>
              <a:t>'logging.FileHandler'</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r>
              <a:rPr lang="en" sz="950">
                <a:solidFill>
                  <a:srgbClr val="A31515"/>
                </a:solidFill>
                <a:highlight>
                  <a:srgbClr val="FFFFFF"/>
                </a:highlight>
                <a:latin typeface="Courier New"/>
                <a:ea typeface="Courier New"/>
                <a:cs typeface="Courier New"/>
                <a:sym typeface="Courier New"/>
              </a:rPr>
              <a:t>'filename'</a:t>
            </a:r>
            <a:r>
              <a:rPr lang="en" sz="950">
                <a:solidFill>
                  <a:schemeClr val="dk1"/>
                </a:solidFill>
                <a:highlight>
                  <a:srgbClr val="FFFFFF"/>
                </a:highlight>
                <a:latin typeface="Courier New"/>
                <a:ea typeface="Courier New"/>
                <a:cs typeface="Courier New"/>
                <a:sym typeface="Courier New"/>
              </a:rPr>
              <a:t>: </a:t>
            </a:r>
            <a:r>
              <a:rPr lang="en" sz="950">
                <a:solidFill>
                  <a:srgbClr val="A31515"/>
                </a:solidFill>
                <a:highlight>
                  <a:srgbClr val="FFFFFF"/>
                </a:highlight>
                <a:latin typeface="Courier New"/>
                <a:ea typeface="Courier New"/>
                <a:cs typeface="Courier New"/>
                <a:sym typeface="Courier New"/>
              </a:rPr>
              <a:t>'errors.log'</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r>
              <a:rPr lang="en" sz="950">
                <a:solidFill>
                  <a:srgbClr val="A31515"/>
                </a:solidFill>
                <a:highlight>
                  <a:srgbClr val="FFFFFF"/>
                </a:highlight>
                <a:latin typeface="Courier New"/>
                <a:ea typeface="Courier New"/>
                <a:cs typeface="Courier New"/>
                <a:sym typeface="Courier New"/>
              </a:rPr>
              <a:t>'loggers'</a:t>
            </a:r>
            <a:r>
              <a:rPr lang="en" sz="950">
                <a:solidFill>
                  <a:schemeClr val="dk1"/>
                </a:solidFill>
                <a:highlight>
                  <a:srgbClr val="FFFFFF"/>
                </a:highlight>
                <a:latin typeface="Courier New"/>
                <a:ea typeface="Courier New"/>
                <a:cs typeface="Courier New"/>
                <a:sym typeface="Courier New"/>
              </a:rPr>
              <a:t>: {</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r>
              <a:rPr lang="en" sz="950">
                <a:solidFill>
                  <a:srgbClr val="A31515"/>
                </a:solidFill>
                <a:highlight>
                  <a:srgbClr val="FFFFFF"/>
                </a:highlight>
                <a:latin typeface="Courier New"/>
                <a:ea typeface="Courier New"/>
                <a:cs typeface="Courier New"/>
                <a:sym typeface="Courier New"/>
              </a:rPr>
              <a:t>'django'</a:t>
            </a:r>
            <a:r>
              <a:rPr lang="en" sz="950">
                <a:solidFill>
                  <a:schemeClr val="dk1"/>
                </a:solidFill>
                <a:highlight>
                  <a:srgbClr val="FFFFFF"/>
                </a:highlight>
                <a:latin typeface="Courier New"/>
                <a:ea typeface="Courier New"/>
                <a:cs typeface="Courier New"/>
                <a:sym typeface="Courier New"/>
              </a:rPr>
              <a:t>: {</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r>
              <a:rPr lang="en" sz="950">
                <a:solidFill>
                  <a:srgbClr val="A31515"/>
                </a:solidFill>
                <a:highlight>
                  <a:srgbClr val="FFFFFF"/>
                </a:highlight>
                <a:latin typeface="Courier New"/>
                <a:ea typeface="Courier New"/>
                <a:cs typeface="Courier New"/>
                <a:sym typeface="Courier New"/>
              </a:rPr>
              <a:t>'handlers'</a:t>
            </a:r>
            <a:r>
              <a:rPr lang="en" sz="950">
                <a:solidFill>
                  <a:schemeClr val="dk1"/>
                </a:solidFill>
                <a:highlight>
                  <a:srgbClr val="FFFFFF"/>
                </a:highlight>
                <a:latin typeface="Courier New"/>
                <a:ea typeface="Courier New"/>
                <a:cs typeface="Courier New"/>
                <a:sym typeface="Courier New"/>
              </a:rPr>
              <a:t>: [</a:t>
            </a:r>
            <a:r>
              <a:rPr lang="en" sz="950">
                <a:solidFill>
                  <a:srgbClr val="A31515"/>
                </a:solidFill>
                <a:highlight>
                  <a:srgbClr val="FFFFFF"/>
                </a:highlight>
                <a:latin typeface="Courier New"/>
                <a:ea typeface="Courier New"/>
                <a:cs typeface="Courier New"/>
                <a:sym typeface="Courier New"/>
              </a:rPr>
              <a:t>'file'</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r>
              <a:rPr lang="en" sz="950">
                <a:solidFill>
                  <a:srgbClr val="A31515"/>
                </a:solidFill>
                <a:highlight>
                  <a:srgbClr val="FFFFFF"/>
                </a:highlight>
                <a:latin typeface="Courier New"/>
                <a:ea typeface="Courier New"/>
                <a:cs typeface="Courier New"/>
                <a:sym typeface="Courier New"/>
              </a:rPr>
              <a:t>'level'</a:t>
            </a:r>
            <a:r>
              <a:rPr lang="en" sz="950">
                <a:solidFill>
                  <a:schemeClr val="dk1"/>
                </a:solidFill>
                <a:highlight>
                  <a:srgbClr val="FFFFFF"/>
                </a:highlight>
                <a:latin typeface="Courier New"/>
                <a:ea typeface="Courier New"/>
                <a:cs typeface="Courier New"/>
                <a:sym typeface="Courier New"/>
              </a:rPr>
              <a:t>: </a:t>
            </a:r>
            <a:r>
              <a:rPr lang="en" sz="950">
                <a:solidFill>
                  <a:srgbClr val="A31515"/>
                </a:solidFill>
                <a:highlight>
                  <a:srgbClr val="FFFFFF"/>
                </a:highlight>
                <a:latin typeface="Courier New"/>
                <a:ea typeface="Courier New"/>
                <a:cs typeface="Courier New"/>
                <a:sym typeface="Courier New"/>
              </a:rPr>
              <a:t>'ERROR'</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r>
              <a:rPr lang="en" sz="950">
                <a:solidFill>
                  <a:srgbClr val="A31515"/>
                </a:solidFill>
                <a:highlight>
                  <a:srgbClr val="FFFFFF"/>
                </a:highlight>
                <a:latin typeface="Courier New"/>
                <a:ea typeface="Courier New"/>
                <a:cs typeface="Courier New"/>
                <a:sym typeface="Courier New"/>
              </a:rPr>
              <a:t>'propagate'</a:t>
            </a:r>
            <a:r>
              <a:rPr lang="en" sz="950">
                <a:solidFill>
                  <a:schemeClr val="dk1"/>
                </a:solidFill>
                <a:highlight>
                  <a:srgbClr val="FFFFFF"/>
                </a:highlight>
                <a:latin typeface="Courier New"/>
                <a:ea typeface="Courier New"/>
                <a:cs typeface="Courier New"/>
                <a:sym typeface="Courier New"/>
              </a:rPr>
              <a:t>: </a:t>
            </a:r>
            <a:r>
              <a:rPr lang="en" sz="950">
                <a:solidFill>
                  <a:srgbClr val="0000FF"/>
                </a:solidFill>
                <a:highlight>
                  <a:srgbClr val="FFFFFF"/>
                </a:highlight>
                <a:latin typeface="Courier New"/>
                <a:ea typeface="Courier New"/>
                <a:cs typeface="Courier New"/>
                <a:sym typeface="Courier New"/>
              </a:rPr>
              <a:t>True</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950">
              <a:solidFill>
                <a:srgbClr val="0000FF"/>
              </a:solidFill>
              <a:highlight>
                <a:srgbClr val="FFFFFF"/>
              </a:highlight>
              <a:latin typeface="Courier New"/>
              <a:ea typeface="Courier New"/>
              <a:cs typeface="Courier New"/>
              <a:sym typeface="Courier New"/>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349" name="Shape 349"/>
        <p:cNvGrpSpPr/>
        <p:nvPr/>
      </p:nvGrpSpPr>
      <p:grpSpPr>
        <a:xfrm>
          <a:off x="0" y="0"/>
          <a:ext cx="0" cy="0"/>
          <a:chOff x="0" y="0"/>
          <a:chExt cx="0" cy="0"/>
        </a:xfrm>
      </p:grpSpPr>
      <p:sp>
        <p:nvSpPr>
          <p:cNvPr id="350" name="Google Shape;350;p41"/>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Setări de l</a:t>
            </a:r>
            <a:r>
              <a:rPr lang="en"/>
              <a:t>ogging personalizat pentru o aplicație</a:t>
            </a:r>
            <a:endParaRPr/>
          </a:p>
        </p:txBody>
      </p:sp>
      <p:sp>
        <p:nvSpPr>
          <p:cNvPr id="351" name="Google Shape;351;p41"/>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4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53" name="Google Shape;353;p41">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354" name="Google Shape;354;p41"/>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355" name="Google Shape;355;p41"/>
          <p:cNvSpPr txBox="1"/>
          <p:nvPr/>
        </p:nvSpPr>
        <p:spPr>
          <a:xfrm>
            <a:off x="311700" y="1319925"/>
            <a:ext cx="8520600" cy="3530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LOGGING =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'version'</a:t>
            </a:r>
            <a:r>
              <a:rPr lang="en" sz="1050">
                <a:solidFill>
                  <a:schemeClr val="dk1"/>
                </a:solidFill>
                <a:highlight>
                  <a:srgbClr val="FFFFFF"/>
                </a:highlight>
                <a:latin typeface="Courier New"/>
                <a:ea typeface="Courier New"/>
                <a:cs typeface="Courier New"/>
                <a:sym typeface="Courier New"/>
              </a:rPr>
              <a:t>: </a:t>
            </a:r>
            <a:r>
              <a:rPr lang="en" sz="1050">
                <a:solidFill>
                  <a:srgbClr val="098658"/>
                </a:solidFill>
                <a:highlight>
                  <a:srgbClr val="FFFFFF"/>
                </a:highlight>
                <a:latin typeface="Courier New"/>
                <a:ea typeface="Courier New"/>
                <a:cs typeface="Courier New"/>
                <a:sym typeface="Courier New"/>
              </a:rPr>
              <a:t>1</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'disable_existing_loggers'</a:t>
            </a: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False</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'handlers'</a:t>
            </a:r>
            <a:r>
              <a:rPr lang="e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'console'</a:t>
            </a:r>
            <a:r>
              <a:rPr lang="e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'class'</a:t>
            </a: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'logging.StreamHandler'</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'loggers'</a:t>
            </a:r>
            <a:r>
              <a:rPr lang="e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'aplicatie_exemplu'</a:t>
            </a:r>
            <a:r>
              <a:rPr lang="e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'handlers'</a:t>
            </a: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'console'</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'level'</a:t>
            </a: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'INFO'</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'propagate'</a:t>
            </a: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False</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800000"/>
              </a:solidFill>
              <a:highlight>
                <a:srgbClr val="FFFFFF"/>
              </a:highlight>
              <a:latin typeface="Courier New"/>
              <a:ea typeface="Courier New"/>
              <a:cs typeface="Courier New"/>
              <a:sym typeface="Courier New"/>
            </a:endParaRPr>
          </a:p>
        </p:txBody>
      </p:sp>
      <p:sp>
        <p:nvSpPr>
          <p:cNvPr id="356" name="Google Shape;356;p41"/>
          <p:cNvSpPr txBox="1"/>
          <p:nvPr/>
        </p:nvSpPr>
        <p:spPr>
          <a:xfrm>
            <a:off x="311700" y="957550"/>
            <a:ext cx="7983600" cy="31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rPr>
              <a:t>Doar mesajele din aplicația aplicatie_exemplu vor fi afișate în consolă.</a:t>
            </a:r>
            <a:endParaRPr sz="13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69" name="Shape 69"/>
        <p:cNvGrpSpPr/>
        <p:nvPr/>
      </p:nvGrpSpPr>
      <p:grpSpPr>
        <a:xfrm>
          <a:off x="0" y="0"/>
          <a:ext cx="0" cy="0"/>
          <a:chOff x="0" y="0"/>
          <a:chExt cx="0" cy="0"/>
        </a:xfrm>
      </p:grpSpPr>
      <p:sp>
        <p:nvSpPr>
          <p:cNvPr id="70" name="Google Shape;70;p15"/>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Trimiterea de e-mailuri</a:t>
            </a:r>
            <a:endParaRPr/>
          </a:p>
        </p:txBody>
      </p:sp>
      <p:sp>
        <p:nvSpPr>
          <p:cNvPr id="71" name="Google Shape;71;p15"/>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73" name="Google Shape;73;p15">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74" name="Google Shape;74;p15"/>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75" name="Google Shape;75;p15"/>
          <p:cNvSpPr txBox="1"/>
          <p:nvPr/>
        </p:nvSpPr>
        <p:spPr>
          <a:xfrm>
            <a:off x="317150" y="997025"/>
            <a:ext cx="8520600" cy="385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66666"/>
                </a:solidFill>
              </a:rPr>
              <a:t>Site-ul trebuie să aibă capacitatea de a trimite e-mail-uri utilizatorilor înregistrați, cu scopul informărilor personalizate.</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rPr lang="en" sz="1300">
                <a:solidFill>
                  <a:srgbClr val="666666"/>
                </a:solidFill>
              </a:rPr>
              <a:t>Exemple de cazuri de trimitere a  e-mailurilor:</a:t>
            </a:r>
            <a:endParaRPr sz="1300">
              <a:solidFill>
                <a:srgbClr val="666666"/>
              </a:solidFill>
            </a:endParaRPr>
          </a:p>
          <a:p>
            <a:pPr indent="-311150" lvl="0" marL="457200" rtl="0" algn="l">
              <a:spcBef>
                <a:spcPts val="0"/>
              </a:spcBef>
              <a:spcAft>
                <a:spcPts val="0"/>
              </a:spcAft>
              <a:buClr>
                <a:srgbClr val="666666"/>
              </a:buClr>
              <a:buSzPts val="1300"/>
              <a:buAutoNum type="arabicPeriod"/>
            </a:pPr>
            <a:r>
              <a:rPr lang="en" sz="1300">
                <a:solidFill>
                  <a:srgbClr val="666666"/>
                </a:solidFill>
              </a:rPr>
              <a:t>Mailul de confirmare a înregistrării și de ghidare rapidă prin facilitățile site-ului</a:t>
            </a:r>
            <a:endParaRPr sz="1300">
              <a:solidFill>
                <a:srgbClr val="666666"/>
              </a:solidFill>
            </a:endParaRPr>
          </a:p>
          <a:p>
            <a:pPr indent="-311150" lvl="0" marL="457200" rtl="0" algn="l">
              <a:spcBef>
                <a:spcPts val="0"/>
              </a:spcBef>
              <a:spcAft>
                <a:spcPts val="0"/>
              </a:spcAft>
              <a:buClr>
                <a:srgbClr val="666666"/>
              </a:buClr>
              <a:buSzPts val="1300"/>
              <a:buAutoNum type="arabicPeriod"/>
            </a:pPr>
            <a:r>
              <a:rPr lang="en" sz="1300">
                <a:solidFill>
                  <a:srgbClr val="666666"/>
                </a:solidFill>
              </a:rPr>
              <a:t>Mailuri de înștiințare, </a:t>
            </a:r>
            <a:r>
              <a:rPr lang="en" sz="1300">
                <a:solidFill>
                  <a:srgbClr val="666666"/>
                </a:solidFill>
              </a:rPr>
              <a:t>conținând</a:t>
            </a:r>
            <a:r>
              <a:rPr lang="en" sz="1300">
                <a:solidFill>
                  <a:srgbClr val="666666"/>
                </a:solidFill>
              </a:rPr>
              <a:t> promoții, evenimente</a:t>
            </a:r>
            <a:endParaRPr sz="1300">
              <a:solidFill>
                <a:srgbClr val="666666"/>
              </a:solidFill>
            </a:endParaRPr>
          </a:p>
          <a:p>
            <a:pPr indent="-311150" lvl="0" marL="457200" rtl="0" algn="l">
              <a:spcBef>
                <a:spcPts val="0"/>
              </a:spcBef>
              <a:spcAft>
                <a:spcPts val="0"/>
              </a:spcAft>
              <a:buClr>
                <a:srgbClr val="666666"/>
              </a:buClr>
              <a:buSzPts val="1300"/>
              <a:buAutoNum type="arabicPeriod"/>
            </a:pPr>
            <a:r>
              <a:rPr lang="en" sz="1300">
                <a:solidFill>
                  <a:srgbClr val="666666"/>
                </a:solidFill>
              </a:rPr>
              <a:t>Mailuri de atenționare către angajații companiei.</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rPr lang="en" sz="1300">
                <a:solidFill>
                  <a:srgbClr val="666666"/>
                </a:solidFill>
              </a:rPr>
              <a:t>Se poate folosi un server SMTP propriu al companiei, sau un server SMTP extern, de exemplu gmail.</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rPr b="1" lang="en" sz="1300">
                <a:solidFill>
                  <a:srgbClr val="666666"/>
                </a:solidFill>
              </a:rPr>
              <a:t>Pentru această aplicație veți crea toți un cont gmail special pentru acest proiect prin care se vor trimite e-mailurile aplicației.</a:t>
            </a:r>
            <a:endParaRPr b="1" sz="1300">
              <a:solidFill>
                <a:srgbClr val="666666"/>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360" name="Shape 360"/>
        <p:cNvGrpSpPr/>
        <p:nvPr/>
      </p:nvGrpSpPr>
      <p:grpSpPr>
        <a:xfrm>
          <a:off x="0" y="0"/>
          <a:ext cx="0" cy="0"/>
          <a:chOff x="0" y="0"/>
          <a:chExt cx="0" cy="0"/>
        </a:xfrm>
      </p:grpSpPr>
      <p:sp>
        <p:nvSpPr>
          <p:cNvPr id="361" name="Google Shape;361;p42"/>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Utilizarea logging-ului în cod</a:t>
            </a:r>
            <a:endParaRPr/>
          </a:p>
        </p:txBody>
      </p:sp>
      <p:sp>
        <p:nvSpPr>
          <p:cNvPr id="362" name="Google Shape;362;p42"/>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4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64" name="Google Shape;364;p42">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365" name="Google Shape;365;p42"/>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366" name="Google Shape;366;p42"/>
          <p:cNvSpPr txBox="1"/>
          <p:nvPr/>
        </p:nvSpPr>
        <p:spPr>
          <a:xfrm>
            <a:off x="311650" y="911725"/>
            <a:ext cx="8520600" cy="60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rPr>
              <a:t>Pentru a genera mesaje de logare în cod, trebuie să creăm un logger folosind logging.getLogger()</a:t>
            </a:r>
            <a:br>
              <a:rPr lang="en" sz="1300">
                <a:solidFill>
                  <a:schemeClr val="dk2"/>
                </a:solidFill>
              </a:rPr>
            </a:br>
            <a:r>
              <a:rPr lang="en" sz="1300">
                <a:solidFill>
                  <a:schemeClr val="dk2"/>
                </a:solidFill>
              </a:rPr>
              <a:t>Exemplu de logging în views.py:</a:t>
            </a:r>
            <a:endParaRPr sz="1300">
              <a:solidFill>
                <a:schemeClr val="dk2"/>
              </a:solidFill>
            </a:endParaRPr>
          </a:p>
        </p:txBody>
      </p:sp>
      <p:sp>
        <p:nvSpPr>
          <p:cNvPr id="367" name="Google Shape;367;p42"/>
          <p:cNvSpPr txBox="1"/>
          <p:nvPr/>
        </p:nvSpPr>
        <p:spPr>
          <a:xfrm>
            <a:off x="393350" y="1794775"/>
            <a:ext cx="7587000" cy="2416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import</a:t>
            </a:r>
            <a:r>
              <a:rPr lang="en" sz="1050">
                <a:solidFill>
                  <a:schemeClr val="dk1"/>
                </a:solidFill>
                <a:highlight>
                  <a:srgbClr val="FFFFFF"/>
                </a:highlight>
                <a:latin typeface="Courier New"/>
                <a:ea typeface="Courier New"/>
                <a:cs typeface="Courier New"/>
                <a:sym typeface="Courier New"/>
              </a:rPr>
              <a:t> logging</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logger = logging.getLogger(</a:t>
            </a:r>
            <a:r>
              <a:rPr lang="en" sz="1050">
                <a:solidFill>
                  <a:srgbClr val="A31515"/>
                </a:solidFill>
                <a:highlight>
                  <a:srgbClr val="FFFFFF"/>
                </a:highlight>
                <a:latin typeface="Courier New"/>
                <a:ea typeface="Courier New"/>
                <a:cs typeface="Courier New"/>
                <a:sym typeface="Courier New"/>
              </a:rPr>
              <a:t>'django'</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def</a:t>
            </a:r>
            <a:r>
              <a:rPr lang="en" sz="1050">
                <a:solidFill>
                  <a:schemeClr val="dk1"/>
                </a:solidFill>
                <a:highlight>
                  <a:srgbClr val="FFFFFF"/>
                </a:highlight>
                <a:latin typeface="Courier New"/>
                <a:ea typeface="Courier New"/>
                <a:cs typeface="Courier New"/>
                <a:sym typeface="Courier New"/>
              </a:rPr>
              <a:t> afisare_pagina(</a:t>
            </a:r>
            <a:r>
              <a:rPr lang="en" sz="1050">
                <a:solidFill>
                  <a:srgbClr val="808080"/>
                </a:solidFill>
                <a:highlight>
                  <a:srgbClr val="FFFFFF"/>
                </a:highlight>
                <a:latin typeface="Courier New"/>
                <a:ea typeface="Courier New"/>
                <a:cs typeface="Courier New"/>
                <a:sym typeface="Courier New"/>
              </a:rPr>
              <a:t>request</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logger.debug(</a:t>
            </a:r>
            <a:r>
              <a:rPr lang="en" sz="1050">
                <a:solidFill>
                  <a:srgbClr val="A31515"/>
                </a:solidFill>
                <a:highlight>
                  <a:srgbClr val="FFFFFF"/>
                </a:highlight>
                <a:latin typeface="Courier New"/>
                <a:ea typeface="Courier New"/>
                <a:cs typeface="Courier New"/>
                <a:sym typeface="Courier New"/>
              </a:rPr>
              <a:t>'Acesta este un mesaj de debug.'</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logger.info(</a:t>
            </a:r>
            <a:r>
              <a:rPr lang="en" sz="1050">
                <a:solidFill>
                  <a:srgbClr val="A31515"/>
                </a:solidFill>
                <a:highlight>
                  <a:srgbClr val="FFFFFF"/>
                </a:highlight>
                <a:latin typeface="Courier New"/>
                <a:ea typeface="Courier New"/>
                <a:cs typeface="Courier New"/>
                <a:sym typeface="Courier New"/>
              </a:rPr>
              <a:t>'Acesta este un mesaj informativ.'</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logger.warning(</a:t>
            </a:r>
            <a:r>
              <a:rPr lang="en" sz="1050">
                <a:solidFill>
                  <a:srgbClr val="A31515"/>
                </a:solidFill>
                <a:highlight>
                  <a:srgbClr val="FFFFFF"/>
                </a:highlight>
                <a:latin typeface="Courier New"/>
                <a:ea typeface="Courier New"/>
                <a:cs typeface="Courier New"/>
                <a:sym typeface="Courier New"/>
              </a:rPr>
              <a:t>'Acesta este un avertisment.'</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logger.error(</a:t>
            </a:r>
            <a:r>
              <a:rPr lang="en" sz="1050">
                <a:solidFill>
                  <a:srgbClr val="A31515"/>
                </a:solidFill>
                <a:highlight>
                  <a:srgbClr val="FFFFFF"/>
                </a:highlight>
                <a:latin typeface="Courier New"/>
                <a:ea typeface="Courier New"/>
                <a:cs typeface="Courier New"/>
                <a:sym typeface="Courier New"/>
              </a:rPr>
              <a:t>'Acesta este un mesaj de eroare.'</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logger.critical(</a:t>
            </a:r>
            <a:r>
              <a:rPr lang="en" sz="1050">
                <a:solidFill>
                  <a:srgbClr val="A31515"/>
                </a:solidFill>
                <a:highlight>
                  <a:srgbClr val="FFFFFF"/>
                </a:highlight>
                <a:latin typeface="Courier New"/>
                <a:ea typeface="Courier New"/>
                <a:cs typeface="Courier New"/>
                <a:sym typeface="Courier New"/>
              </a:rPr>
              <a:t>'Acesta este un mesaj critic.'</a:t>
            </a:r>
            <a:r>
              <a:rPr lang="en" sz="1050">
                <a:solidFill>
                  <a:schemeClr val="dk1"/>
                </a:solidFill>
                <a:highlight>
                  <a:srgbClr val="FFFFFF"/>
                </a:highlight>
                <a:latin typeface="Courier New"/>
                <a:ea typeface="Courier New"/>
                <a:cs typeface="Courier New"/>
                <a:sym typeface="Courier New"/>
              </a:rPr>
              <a:t>)</a:t>
            </a:r>
            <a:endParaRPr sz="1050">
              <a:solidFill>
                <a:srgbClr val="0000FF"/>
              </a:solidFill>
              <a:highlight>
                <a:srgbClr val="FFFFFF"/>
              </a:highlight>
              <a:latin typeface="Courier New"/>
              <a:ea typeface="Courier New"/>
              <a:cs typeface="Courier New"/>
              <a:sym typeface="Courier New"/>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371" name="Shape 371"/>
        <p:cNvGrpSpPr/>
        <p:nvPr/>
      </p:nvGrpSpPr>
      <p:grpSpPr>
        <a:xfrm>
          <a:off x="0" y="0"/>
          <a:ext cx="0" cy="0"/>
          <a:chOff x="0" y="0"/>
          <a:chExt cx="0" cy="0"/>
        </a:xfrm>
      </p:grpSpPr>
      <p:sp>
        <p:nvSpPr>
          <p:cNvPr id="372" name="Google Shape;372;p43"/>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Bibliografie și alte resurse</a:t>
            </a:r>
            <a:endParaRPr/>
          </a:p>
        </p:txBody>
      </p:sp>
      <p:sp>
        <p:nvSpPr>
          <p:cNvPr id="373" name="Google Shape;373;p43"/>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4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75" name="Google Shape;375;p43">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376" name="Google Shape;376;p43"/>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377" name="Google Shape;377;p43"/>
          <p:cNvSpPr txBox="1"/>
          <p:nvPr/>
        </p:nvSpPr>
        <p:spPr>
          <a:xfrm>
            <a:off x="317150" y="1012500"/>
            <a:ext cx="8520600" cy="35430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rgbClr val="666666"/>
              </a:buClr>
              <a:buSzPts val="1300"/>
              <a:buChar char="●"/>
            </a:pPr>
            <a:r>
              <a:rPr lang="en" sz="1300" u="sng">
                <a:solidFill>
                  <a:schemeClr val="hlink"/>
                </a:solidFill>
                <a:hlinkClick r:id="rId5"/>
              </a:rPr>
              <a:t>https://docs.djangoproject.com/en/5.1/topics/email/</a:t>
            </a:r>
            <a:endParaRPr sz="1300">
              <a:solidFill>
                <a:srgbClr val="666666"/>
              </a:solidFill>
            </a:endParaRPr>
          </a:p>
          <a:p>
            <a:pPr indent="-311150" lvl="0" marL="457200" rtl="0" algn="l">
              <a:spcBef>
                <a:spcPts val="0"/>
              </a:spcBef>
              <a:spcAft>
                <a:spcPts val="0"/>
              </a:spcAft>
              <a:buClr>
                <a:srgbClr val="666666"/>
              </a:buClr>
              <a:buSzPts val="1300"/>
              <a:buChar char="●"/>
            </a:pPr>
            <a:r>
              <a:rPr lang="en" sz="1300" u="sng">
                <a:solidFill>
                  <a:schemeClr val="hlink"/>
                </a:solidFill>
                <a:hlinkClick r:id="rId6"/>
              </a:rPr>
              <a:t>https://docs.djangoproject.com/en/5.1/topics/logging/</a:t>
            </a:r>
            <a:endParaRPr sz="1300">
              <a:solidFill>
                <a:srgbClr val="666666"/>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79" name="Shape 79"/>
        <p:cNvGrpSpPr/>
        <p:nvPr/>
      </p:nvGrpSpPr>
      <p:grpSpPr>
        <a:xfrm>
          <a:off x="0" y="0"/>
          <a:ext cx="0" cy="0"/>
          <a:chOff x="0" y="0"/>
          <a:chExt cx="0" cy="0"/>
        </a:xfrm>
      </p:grpSpPr>
      <p:sp>
        <p:nvSpPr>
          <p:cNvPr id="80" name="Google Shape;80;p16"/>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SMTP</a:t>
            </a:r>
            <a:endParaRPr/>
          </a:p>
        </p:txBody>
      </p:sp>
      <p:sp>
        <p:nvSpPr>
          <p:cNvPr id="81" name="Google Shape;81;p16"/>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83" name="Google Shape;83;p16">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84" name="Google Shape;84;p16"/>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85" name="Google Shape;85;p16"/>
          <p:cNvSpPr txBox="1"/>
          <p:nvPr/>
        </p:nvSpPr>
        <p:spPr>
          <a:xfrm>
            <a:off x="317150" y="997025"/>
            <a:ext cx="8520600" cy="37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rgbClr val="666666"/>
                </a:solidFill>
              </a:rPr>
              <a:t>SMTP (Simple Mail Transfer Protocol)</a:t>
            </a:r>
            <a:r>
              <a:rPr lang="en" sz="1300">
                <a:solidFill>
                  <a:srgbClr val="666666"/>
                </a:solidFill>
              </a:rPr>
              <a:t> este un protocol standard de comunicare ,bazat pe text care funcționează folosind comenzi și răspunsuri. Este responsabil de trimiterea e-mailurilor de la un client (cum ar fi un client de e-mail sau o aplicație web) la un server de e-mail și între serverele de e-mail. </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rPr b="1" lang="en" sz="1300">
                <a:solidFill>
                  <a:srgbClr val="666666"/>
                </a:solidFill>
              </a:rPr>
              <a:t>Mod de funcționare:</a:t>
            </a:r>
            <a:endParaRPr b="1" sz="1300">
              <a:solidFill>
                <a:srgbClr val="666666"/>
              </a:solidFill>
            </a:endParaRPr>
          </a:p>
          <a:p>
            <a:pPr indent="-311150" lvl="0" marL="457200" rtl="0" algn="l">
              <a:spcBef>
                <a:spcPts val="0"/>
              </a:spcBef>
              <a:spcAft>
                <a:spcPts val="0"/>
              </a:spcAft>
              <a:buClr>
                <a:srgbClr val="666666"/>
              </a:buClr>
              <a:buSzPts val="1300"/>
              <a:buAutoNum type="arabicPeriod"/>
            </a:pPr>
            <a:r>
              <a:rPr lang="en" sz="1300">
                <a:solidFill>
                  <a:srgbClr val="666666"/>
                </a:solidFill>
              </a:rPr>
              <a:t>Când un utilizator trimite un e-mail, clientul (ex. Outlook, Gmail, sau o aplicație) se conectează la un server SMTP configurat.</a:t>
            </a:r>
            <a:endParaRPr sz="1300">
              <a:solidFill>
                <a:srgbClr val="666666"/>
              </a:solidFill>
            </a:endParaRPr>
          </a:p>
          <a:p>
            <a:pPr indent="-311150" lvl="0" marL="457200" rtl="0" algn="l">
              <a:spcBef>
                <a:spcPts val="0"/>
              </a:spcBef>
              <a:spcAft>
                <a:spcPts val="0"/>
              </a:spcAft>
              <a:buClr>
                <a:srgbClr val="666666"/>
              </a:buClr>
              <a:buSzPts val="1300"/>
              <a:buAutoNum type="arabicPeriod"/>
            </a:pPr>
            <a:r>
              <a:rPr lang="en" sz="1300">
                <a:solidFill>
                  <a:srgbClr val="666666"/>
                </a:solidFill>
              </a:rPr>
              <a:t>Serverul SMTP verifică adresa destinatarului. Dacă destinatarul are un domeniu diferit (de exemplu, de la @gmail.com la @yahoo.com), serverul SMTP va căuta serverul SMTP al domeniului destinatarului folosind DNS (Domain Name System).</a:t>
            </a:r>
            <a:endParaRPr sz="1300">
              <a:solidFill>
                <a:srgbClr val="666666"/>
              </a:solidFill>
            </a:endParaRPr>
          </a:p>
          <a:p>
            <a:pPr indent="-311150" lvl="0" marL="457200" rtl="0" algn="l">
              <a:spcBef>
                <a:spcPts val="0"/>
              </a:spcBef>
              <a:spcAft>
                <a:spcPts val="0"/>
              </a:spcAft>
              <a:buClr>
                <a:srgbClr val="666666"/>
              </a:buClr>
              <a:buSzPts val="1300"/>
              <a:buAutoNum type="arabicPeriod"/>
            </a:pPr>
            <a:r>
              <a:rPr lang="en" sz="1300">
                <a:solidFill>
                  <a:srgbClr val="666666"/>
                </a:solidFill>
              </a:rPr>
              <a:t>Mesajul este transmis către serverul SMTP al destinatarului, care îl stochează într-o cutie poștală locală până când destinatarul îl accesează.</a:t>
            </a:r>
            <a:endParaRPr sz="1300">
              <a:solidFill>
                <a:srgbClr val="666666"/>
              </a:solidFill>
            </a:endParaRPr>
          </a:p>
          <a:p>
            <a:pPr indent="-311150" lvl="0" marL="457200" rtl="0" algn="l">
              <a:spcBef>
                <a:spcPts val="0"/>
              </a:spcBef>
              <a:spcAft>
                <a:spcPts val="0"/>
              </a:spcAft>
              <a:buClr>
                <a:srgbClr val="666666"/>
              </a:buClr>
              <a:buSzPts val="1300"/>
              <a:buAutoNum type="arabicPeriod"/>
            </a:pPr>
            <a:r>
              <a:rPr lang="en" sz="1300">
                <a:solidFill>
                  <a:srgbClr val="666666"/>
                </a:solidFill>
              </a:rPr>
              <a:t>Utilizatorul destinatar accesează e-mailul printr-un protocol precum IMAP sau POP3.</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Clr>
                <a:schemeClr val="dk1"/>
              </a:buClr>
              <a:buSzPts val="1100"/>
              <a:buFont typeface="Arial"/>
              <a:buNone/>
            </a:pPr>
            <a:r>
              <a:rPr b="1" lang="en" sz="1300">
                <a:solidFill>
                  <a:srgbClr val="666666"/>
                </a:solidFill>
              </a:rPr>
              <a:t>Porturi comune SMTP:</a:t>
            </a:r>
            <a:endParaRPr b="1"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25: Portul standard pentru transferul între servere de e-mail (nerecomandat, din cauza restricțiilor de spam).</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587: Utilizat pentru trimiterea de e-mailuri cu autentificare și securizare (TLS).</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465: Port vechi pentru SMTP cu SSL (încă utilizat de unele sisteme).</a:t>
            </a:r>
            <a:endParaRPr sz="1300">
              <a:solidFill>
                <a:srgbClr val="666666"/>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89" name="Shape 89"/>
        <p:cNvGrpSpPr/>
        <p:nvPr/>
      </p:nvGrpSpPr>
      <p:grpSpPr>
        <a:xfrm>
          <a:off x="0" y="0"/>
          <a:ext cx="0" cy="0"/>
          <a:chOff x="0" y="0"/>
          <a:chExt cx="0" cy="0"/>
        </a:xfrm>
      </p:grpSpPr>
      <p:sp>
        <p:nvSpPr>
          <p:cNvPr id="90" name="Google Shape;90;p17"/>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TLS</a:t>
            </a:r>
            <a:endParaRPr/>
          </a:p>
        </p:txBody>
      </p:sp>
      <p:sp>
        <p:nvSpPr>
          <p:cNvPr id="91" name="Google Shape;91;p17"/>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93" name="Google Shape;93;p17">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94" name="Google Shape;94;p17"/>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95" name="Google Shape;95;p17"/>
          <p:cNvSpPr txBox="1"/>
          <p:nvPr/>
        </p:nvSpPr>
        <p:spPr>
          <a:xfrm>
            <a:off x="317150" y="997025"/>
            <a:ext cx="8520600" cy="385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66666"/>
                </a:solidFill>
              </a:rPr>
              <a:t>TLS (Transport Layer Security) este un protocol criptografic care asigură securitatea comunicării între două entități în rețea. În contextul e-mailului, TLS este utilizat pentru a cripta conexiunea dintre clientul de e-mail (sau aplicația) și serverul SMTP, asigurând confidențialitatea și integritatea datelor trimise și primite.</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rPr lang="en" sz="1300">
                <a:solidFill>
                  <a:srgbClr val="666666"/>
                </a:solidFill>
              </a:rPr>
              <a:t>Mod de funcționare:</a:t>
            </a:r>
            <a:endParaRPr sz="1300">
              <a:solidFill>
                <a:srgbClr val="666666"/>
              </a:solidFill>
            </a:endParaRPr>
          </a:p>
          <a:p>
            <a:pPr indent="-311150" lvl="0" marL="457200" rtl="0" algn="l">
              <a:spcBef>
                <a:spcPts val="0"/>
              </a:spcBef>
              <a:spcAft>
                <a:spcPts val="0"/>
              </a:spcAft>
              <a:buClr>
                <a:srgbClr val="666666"/>
              </a:buClr>
              <a:buSzPts val="1300"/>
              <a:buAutoNum type="arabicPeriod"/>
            </a:pPr>
            <a:r>
              <a:rPr lang="en" sz="1300">
                <a:solidFill>
                  <a:srgbClr val="666666"/>
                </a:solidFill>
              </a:rPr>
              <a:t>Clientul de e-mail inițiază o conexiune cu serverul SMTP folosind comanda STARTTLS.</a:t>
            </a:r>
            <a:endParaRPr sz="1300">
              <a:solidFill>
                <a:srgbClr val="666666"/>
              </a:solidFill>
            </a:endParaRPr>
          </a:p>
          <a:p>
            <a:pPr indent="-311150" lvl="0" marL="457200" rtl="0" algn="l">
              <a:spcBef>
                <a:spcPts val="0"/>
              </a:spcBef>
              <a:spcAft>
                <a:spcPts val="0"/>
              </a:spcAft>
              <a:buClr>
                <a:srgbClr val="666666"/>
              </a:buClr>
              <a:buSzPts val="1300"/>
              <a:buAutoNum type="arabicPeriod"/>
            </a:pPr>
            <a:r>
              <a:rPr lang="en" sz="1300">
                <a:solidFill>
                  <a:srgbClr val="666666"/>
                </a:solidFill>
              </a:rPr>
              <a:t>Serverul răspunde cu confirmarea că suportă TLS.</a:t>
            </a:r>
            <a:endParaRPr sz="1300">
              <a:solidFill>
                <a:srgbClr val="666666"/>
              </a:solidFill>
            </a:endParaRPr>
          </a:p>
          <a:p>
            <a:pPr indent="-311150" lvl="0" marL="457200" rtl="0" algn="l">
              <a:spcBef>
                <a:spcPts val="0"/>
              </a:spcBef>
              <a:spcAft>
                <a:spcPts val="0"/>
              </a:spcAft>
              <a:buClr>
                <a:srgbClr val="666666"/>
              </a:buClr>
              <a:buSzPts val="1300"/>
              <a:buAutoNum type="arabicPeriod"/>
            </a:pPr>
            <a:r>
              <a:rPr lang="en" sz="1300">
                <a:solidFill>
                  <a:srgbClr val="666666"/>
                </a:solidFill>
              </a:rPr>
              <a:t>Clientul și serverul negociază un set de algoritmi de criptare (numit cipher suite).</a:t>
            </a:r>
            <a:endParaRPr sz="1300">
              <a:solidFill>
                <a:srgbClr val="666666"/>
              </a:solidFill>
            </a:endParaRPr>
          </a:p>
          <a:p>
            <a:pPr indent="-311150" lvl="0" marL="457200" rtl="0" algn="l">
              <a:spcBef>
                <a:spcPts val="0"/>
              </a:spcBef>
              <a:spcAft>
                <a:spcPts val="0"/>
              </a:spcAft>
              <a:buClr>
                <a:srgbClr val="666666"/>
              </a:buClr>
              <a:buSzPts val="1300"/>
              <a:buAutoNum type="arabicPeriod"/>
            </a:pPr>
            <a:r>
              <a:rPr lang="en" sz="1300">
                <a:solidFill>
                  <a:srgbClr val="666666"/>
                </a:solidFill>
              </a:rPr>
              <a:t>Serverul prezintă un certificat digital (emis de o autoritate de certificare) pentru a dovedi identitatea sa.</a:t>
            </a:r>
            <a:endParaRPr sz="1300">
              <a:solidFill>
                <a:srgbClr val="666666"/>
              </a:solidFill>
            </a:endParaRPr>
          </a:p>
          <a:p>
            <a:pPr indent="-311150" lvl="0" marL="457200" rtl="0" algn="l">
              <a:spcBef>
                <a:spcPts val="0"/>
              </a:spcBef>
              <a:spcAft>
                <a:spcPts val="0"/>
              </a:spcAft>
              <a:buClr>
                <a:srgbClr val="666666"/>
              </a:buClr>
              <a:buSzPts val="1300"/>
              <a:buAutoNum type="arabicPeriod"/>
            </a:pPr>
            <a:r>
              <a:rPr lang="en" sz="1300">
                <a:solidFill>
                  <a:srgbClr val="666666"/>
                </a:solidFill>
              </a:rPr>
              <a:t>Se utilizează criptarea asimetrică pentru a genera o cheie de sesiune (criptare simetrică), care va fi folosită pentru restul sesiunii.</a:t>
            </a:r>
            <a:endParaRPr sz="1300">
              <a:solidFill>
                <a:srgbClr val="666666"/>
              </a:solidFill>
            </a:endParaRPr>
          </a:p>
          <a:p>
            <a:pPr indent="-311150" lvl="0" marL="457200" rtl="0" algn="l">
              <a:spcBef>
                <a:spcPts val="0"/>
              </a:spcBef>
              <a:spcAft>
                <a:spcPts val="0"/>
              </a:spcAft>
              <a:buClr>
                <a:srgbClr val="666666"/>
              </a:buClr>
              <a:buSzPts val="1300"/>
              <a:buAutoNum type="arabicPeriod"/>
            </a:pPr>
            <a:r>
              <a:rPr lang="en" sz="1300">
                <a:solidFill>
                  <a:srgbClr val="666666"/>
                </a:solidFill>
              </a:rPr>
              <a:t>După stabilirea conexiunii criptate, toate mesajele trimise și primite sunt criptate, prevenind interceptarea datelor.</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rPr lang="en" sz="1300">
                <a:solidFill>
                  <a:srgbClr val="666666"/>
                </a:solidFill>
              </a:rPr>
              <a:t>SSL (Secure Sockets Layer) este predecesorul TLS și este considerat învechit din cauza vulnerabilităților de securitate. În prezent, majoritatea serverelor de e-mail utilizează TLS (de obicei, versiunile TLS 1.2 sau TLS 1.3).</a:t>
            </a:r>
            <a:endParaRPr sz="1300">
              <a:solidFill>
                <a:srgbClr val="666666"/>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99" name="Shape 99"/>
        <p:cNvGrpSpPr/>
        <p:nvPr/>
      </p:nvGrpSpPr>
      <p:grpSpPr>
        <a:xfrm>
          <a:off x="0" y="0"/>
          <a:ext cx="0" cy="0"/>
          <a:chOff x="0" y="0"/>
          <a:chExt cx="0" cy="0"/>
        </a:xfrm>
      </p:grpSpPr>
      <p:sp>
        <p:nvSpPr>
          <p:cNvPr id="100" name="Google Shape;100;p18"/>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Setări</a:t>
            </a:r>
            <a:endParaRPr/>
          </a:p>
        </p:txBody>
      </p:sp>
      <p:sp>
        <p:nvSpPr>
          <p:cNvPr id="101" name="Google Shape;101;p18"/>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03" name="Google Shape;103;p18">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104" name="Google Shape;104;p18"/>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105" name="Google Shape;105;p18"/>
          <p:cNvSpPr txBox="1"/>
          <p:nvPr/>
        </p:nvSpPr>
        <p:spPr>
          <a:xfrm>
            <a:off x="317150" y="997025"/>
            <a:ext cx="8520600" cy="228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300">
                <a:solidFill>
                  <a:srgbClr val="666666"/>
                </a:solidFill>
              </a:rPr>
              <a:t>În fișierul </a:t>
            </a:r>
            <a:r>
              <a:rPr b="1" lang="en" sz="1300">
                <a:solidFill>
                  <a:srgbClr val="666666"/>
                </a:solidFill>
              </a:rPr>
              <a:t>settings.py</a:t>
            </a:r>
            <a:r>
              <a:rPr lang="en" sz="1300">
                <a:solidFill>
                  <a:srgbClr val="666666"/>
                </a:solidFill>
              </a:rPr>
              <a:t>, trebuie să configurate setările pentru serverul de email.</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EMAIL_BACKEND - metoda folosită pentru trimiterea mailurilor </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EMAIL_HOST - serverul SMTP </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EMAIL_PORT - portul folosit pentru trimiterea mailurilor</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EMAIL_USE_TLS - Activarea/dezactivarea TLS pentru conexiuni securizate</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EMAIL_HOST_USER - Adresa de email de la care trimitem mesajul</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EMAIL_HOST_PASSWORD - Parola sau tokenul aplicației</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DEFAULT_FROM_EMAIL - Adresa implicită pentru câmpul "From" (din e-mail)</a:t>
            </a:r>
            <a:endParaRPr sz="1300">
              <a:solidFill>
                <a:srgbClr val="666666"/>
              </a:solidFill>
            </a:endParaRPr>
          </a:p>
          <a:p>
            <a:pPr indent="0" lvl="0" marL="0" rtl="0" algn="l">
              <a:spcBef>
                <a:spcPts val="0"/>
              </a:spcBef>
              <a:spcAft>
                <a:spcPts val="0"/>
              </a:spcAft>
              <a:buNone/>
            </a:pPr>
            <a:r>
              <a:t/>
            </a:r>
            <a:endParaRPr sz="1300">
              <a:solidFill>
                <a:srgbClr val="666666"/>
              </a:solidFill>
            </a:endParaRPr>
          </a:p>
        </p:txBody>
      </p:sp>
      <p:sp>
        <p:nvSpPr>
          <p:cNvPr id="106" name="Google Shape;106;p18"/>
          <p:cNvSpPr txBox="1"/>
          <p:nvPr/>
        </p:nvSpPr>
        <p:spPr>
          <a:xfrm>
            <a:off x="317150" y="2811825"/>
            <a:ext cx="8253000" cy="1725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EMAIL_BACKEND = </a:t>
            </a:r>
            <a:r>
              <a:rPr lang="en" sz="1050">
                <a:solidFill>
                  <a:srgbClr val="A31515"/>
                </a:solidFill>
                <a:highlight>
                  <a:srgbClr val="FFFFFF"/>
                </a:highlight>
                <a:latin typeface="Courier New"/>
                <a:ea typeface="Courier New"/>
                <a:cs typeface="Courier New"/>
                <a:sym typeface="Courier New"/>
              </a:rPr>
              <a:t>'django.core.mail.backends.smtp.EmailBackend'</a:t>
            </a:r>
            <a:endParaRPr sz="1050">
              <a:solidFill>
                <a:srgbClr val="A31515"/>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EMAIL_HOST = </a:t>
            </a:r>
            <a:r>
              <a:rPr lang="en" sz="1050">
                <a:solidFill>
                  <a:srgbClr val="A31515"/>
                </a:solidFill>
                <a:highlight>
                  <a:srgbClr val="FFFFFF"/>
                </a:highlight>
                <a:latin typeface="Courier New"/>
                <a:ea typeface="Courier New"/>
                <a:cs typeface="Courier New"/>
                <a:sym typeface="Courier New"/>
              </a:rPr>
              <a:t>'smtp.gmail.com'</a:t>
            </a:r>
            <a:endParaRPr sz="1050">
              <a:solidFill>
                <a:srgbClr val="008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EMAIL_PORT = </a:t>
            </a:r>
            <a:r>
              <a:rPr lang="en" sz="1050">
                <a:solidFill>
                  <a:srgbClr val="098658"/>
                </a:solidFill>
                <a:highlight>
                  <a:srgbClr val="FFFFFF"/>
                </a:highlight>
                <a:latin typeface="Courier New"/>
                <a:ea typeface="Courier New"/>
                <a:cs typeface="Courier New"/>
                <a:sym typeface="Courier New"/>
              </a:rPr>
              <a:t>587</a:t>
            </a:r>
            <a:r>
              <a:rPr lang="en" sz="1050">
                <a:solidFill>
                  <a:schemeClr val="dk1"/>
                </a:solidFill>
                <a:highlight>
                  <a:srgbClr val="FFFFFF"/>
                </a:highlight>
                <a:latin typeface="Courier New"/>
                <a:ea typeface="Courier New"/>
                <a:cs typeface="Courier New"/>
                <a:sym typeface="Courier New"/>
              </a:rPr>
              <a:t> </a:t>
            </a:r>
            <a:endParaRPr sz="1050">
              <a:solidFill>
                <a:srgbClr val="008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EMAIL_USE_TLS = </a:t>
            </a:r>
            <a:r>
              <a:rPr lang="en" sz="1050">
                <a:solidFill>
                  <a:srgbClr val="0000FF"/>
                </a:solidFill>
                <a:highlight>
                  <a:srgbClr val="FFFFFF"/>
                </a:highlight>
                <a:latin typeface="Courier New"/>
                <a:ea typeface="Courier New"/>
                <a:cs typeface="Courier New"/>
                <a:sym typeface="Courier New"/>
              </a:rPr>
              <a:t>True</a:t>
            </a:r>
            <a:r>
              <a:rPr lang="en" sz="1050">
                <a:solidFill>
                  <a:schemeClr val="dk1"/>
                </a:solidFill>
                <a:highlight>
                  <a:srgbClr val="FFFFFF"/>
                </a:highlight>
                <a:latin typeface="Courier New"/>
                <a:ea typeface="Courier New"/>
                <a:cs typeface="Courier New"/>
                <a:sym typeface="Courier New"/>
              </a:rPr>
              <a:t> </a:t>
            </a:r>
            <a:endParaRPr sz="1050">
              <a:solidFill>
                <a:srgbClr val="008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EMAIL_HOST_USER = </a:t>
            </a:r>
            <a:r>
              <a:rPr lang="en" sz="1050">
                <a:solidFill>
                  <a:srgbClr val="A31515"/>
                </a:solidFill>
                <a:highlight>
                  <a:srgbClr val="FFFFFF"/>
                </a:highlight>
                <a:latin typeface="Courier New"/>
                <a:ea typeface="Courier New"/>
                <a:cs typeface="Courier New"/>
                <a:sym typeface="Courier New"/>
              </a:rPr>
              <a:t>'test.tweb.node@gmail.com'</a:t>
            </a:r>
            <a:endParaRPr sz="1050">
              <a:solidFill>
                <a:srgbClr val="008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EMAIL_HOST_PASSWORD = </a:t>
            </a:r>
            <a:r>
              <a:rPr lang="en" sz="1050">
                <a:solidFill>
                  <a:srgbClr val="A31515"/>
                </a:solidFill>
                <a:highlight>
                  <a:srgbClr val="FFFFFF"/>
                </a:highlight>
                <a:latin typeface="Courier New"/>
                <a:ea typeface="Courier New"/>
                <a:cs typeface="Courier New"/>
                <a:sym typeface="Courier New"/>
              </a:rPr>
              <a:t>'xdqswyrleddghrgm'</a:t>
            </a:r>
            <a:endParaRPr sz="1050">
              <a:solidFill>
                <a:srgbClr val="008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DEFAULT_FROM_EMAIL = </a:t>
            </a:r>
            <a:r>
              <a:rPr lang="en" sz="1050">
                <a:solidFill>
                  <a:srgbClr val="A31515"/>
                </a:solidFill>
                <a:highlight>
                  <a:srgbClr val="FFFFFF"/>
                </a:highlight>
                <a:latin typeface="Courier New"/>
                <a:ea typeface="Courier New"/>
                <a:cs typeface="Courier New"/>
                <a:sym typeface="Courier New"/>
              </a:rPr>
              <a:t>'Da-Boss &lt;test.tweb.node@gmail.com&gt;'</a:t>
            </a:r>
            <a:endParaRPr sz="1050">
              <a:solidFill>
                <a:srgbClr val="00800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10" name="Shape 110"/>
        <p:cNvGrpSpPr/>
        <p:nvPr/>
      </p:nvGrpSpPr>
      <p:grpSpPr>
        <a:xfrm>
          <a:off x="0" y="0"/>
          <a:ext cx="0" cy="0"/>
          <a:chOff x="0" y="0"/>
          <a:chExt cx="0" cy="0"/>
        </a:xfrm>
      </p:grpSpPr>
      <p:sp>
        <p:nvSpPr>
          <p:cNvPr id="111" name="Google Shape;111;p19"/>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Setări de backend</a:t>
            </a:r>
            <a:endParaRPr/>
          </a:p>
        </p:txBody>
      </p:sp>
      <p:sp>
        <p:nvSpPr>
          <p:cNvPr id="112" name="Google Shape;112;p19"/>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14" name="Google Shape;114;p19">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115" name="Google Shape;115;p19"/>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116" name="Google Shape;116;p19"/>
          <p:cNvSpPr txBox="1"/>
          <p:nvPr/>
        </p:nvSpPr>
        <p:spPr>
          <a:xfrm>
            <a:off x="317150" y="997025"/>
            <a:ext cx="8520600" cy="377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300">
                <a:solidFill>
                  <a:srgbClr val="666666"/>
                </a:solidFill>
              </a:rPr>
              <a:t>Alte tipuri de backends pentru e-mail:</a:t>
            </a:r>
            <a:endParaRPr sz="1300">
              <a:solidFill>
                <a:srgbClr val="666666"/>
              </a:solidFill>
            </a:endParaRPr>
          </a:p>
          <a:p>
            <a:pPr indent="0" lvl="0" marL="0" rtl="0" algn="l">
              <a:spcBef>
                <a:spcPts val="0"/>
              </a:spcBef>
              <a:spcAft>
                <a:spcPts val="0"/>
              </a:spcAft>
              <a:buClr>
                <a:schemeClr val="dk1"/>
              </a:buClr>
              <a:buSzPts val="1100"/>
              <a:buFont typeface="Arial"/>
              <a:buNone/>
            </a:pPr>
            <a:r>
              <a:t/>
            </a:r>
            <a:endParaRPr sz="1300">
              <a:solidFill>
                <a:srgbClr val="666666"/>
              </a:solidFill>
            </a:endParaRPr>
          </a:p>
          <a:p>
            <a:pPr indent="0" lvl="0" marL="0" rtl="0" algn="l">
              <a:spcBef>
                <a:spcPts val="0"/>
              </a:spcBef>
              <a:spcAft>
                <a:spcPts val="0"/>
              </a:spcAft>
              <a:buClr>
                <a:schemeClr val="dk1"/>
              </a:buClr>
              <a:buSzPts val="1100"/>
              <a:buFont typeface="Arial"/>
              <a:buNone/>
            </a:pPr>
            <a:r>
              <a:rPr lang="en" sz="1300">
                <a:solidFill>
                  <a:srgbClr val="666666"/>
                </a:solidFill>
              </a:rPr>
              <a:t>Pentru debugging, dacă nu dorim ca  </a:t>
            </a:r>
            <a:r>
              <a:rPr lang="en" sz="1300">
                <a:solidFill>
                  <a:srgbClr val="666666"/>
                </a:solidFill>
              </a:rPr>
              <a:t>e-mailurile să fie trimise, ci doar afișate în consolă (deci n</a:t>
            </a:r>
            <a:r>
              <a:rPr lang="en" sz="1300">
                <a:solidFill>
                  <a:srgbClr val="666666"/>
                </a:solidFill>
              </a:rPr>
              <a:t>u se </a:t>
            </a:r>
            <a:r>
              <a:rPr lang="en" sz="1300">
                <a:solidFill>
                  <a:srgbClr val="666666"/>
                </a:solidFill>
              </a:rPr>
              <a:t>utilizează</a:t>
            </a:r>
            <a:r>
              <a:rPr lang="en" sz="1300">
                <a:solidFill>
                  <a:srgbClr val="666666"/>
                </a:solidFill>
              </a:rPr>
              <a:t> SMTP) putem folosi:</a:t>
            </a:r>
            <a:endParaRPr sz="1300">
              <a:solidFill>
                <a:srgbClr val="666666"/>
              </a:solidFill>
            </a:endParaRPr>
          </a:p>
          <a:p>
            <a:pPr indent="0" lvl="0" marL="0" rtl="0" algn="l">
              <a:spcBef>
                <a:spcPts val="0"/>
              </a:spcBef>
              <a:spcAft>
                <a:spcPts val="0"/>
              </a:spcAft>
              <a:buClr>
                <a:schemeClr val="dk1"/>
              </a:buClr>
              <a:buSzPts val="1100"/>
              <a:buFont typeface="Arial"/>
              <a:buNone/>
            </a:pPr>
            <a:r>
              <a:t/>
            </a:r>
            <a:endParaRPr sz="1300">
              <a:solidFill>
                <a:srgbClr val="666666"/>
              </a:solidFill>
            </a:endParaRPr>
          </a:p>
          <a:p>
            <a:pPr indent="0" lvl="0" marL="0" rtl="0" algn="l">
              <a:spcBef>
                <a:spcPts val="0"/>
              </a:spcBef>
              <a:spcAft>
                <a:spcPts val="0"/>
              </a:spcAft>
              <a:buNone/>
            </a:pPr>
            <a:r>
              <a:rPr lang="en" sz="1300">
                <a:solidFill>
                  <a:srgbClr val="666666"/>
                </a:solidFill>
                <a:latin typeface="Courier New"/>
                <a:ea typeface="Courier New"/>
                <a:cs typeface="Courier New"/>
                <a:sym typeface="Courier New"/>
              </a:rPr>
              <a:t>EMAIL_BACKEND = 'django.core.mail.backends.console.EmailBackend'</a:t>
            </a:r>
            <a:endParaRPr sz="1300">
              <a:solidFill>
                <a:srgbClr val="66666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300">
              <a:solidFill>
                <a:srgbClr val="666666"/>
              </a:solidFill>
            </a:endParaRPr>
          </a:p>
          <a:p>
            <a:pPr indent="0" lvl="0" marL="0" rtl="0" algn="l">
              <a:spcBef>
                <a:spcPts val="0"/>
              </a:spcBef>
              <a:spcAft>
                <a:spcPts val="0"/>
              </a:spcAft>
              <a:buClr>
                <a:schemeClr val="dk1"/>
              </a:buClr>
              <a:buSzPts val="1100"/>
              <a:buFont typeface="Arial"/>
              <a:buNone/>
            </a:pPr>
            <a:r>
              <a:rPr lang="en" sz="1300">
                <a:solidFill>
                  <a:srgbClr val="666666"/>
                </a:solidFill>
              </a:rPr>
              <a:t>Tot pentru debugging/testare, dacă dorim să salvăm e-mailurile </a:t>
            </a:r>
            <a:r>
              <a:rPr lang="en" sz="1300">
                <a:solidFill>
                  <a:srgbClr val="666666"/>
                </a:solidFill>
              </a:rPr>
              <a:t>într-un fișier, setăm în EMAIL_FILE_PATH directorul unde vor fi salvate e-mailurile, iar pentru EMAIL_BACKEND folosim:</a:t>
            </a:r>
            <a:endParaRPr sz="1300">
              <a:solidFill>
                <a:srgbClr val="666666"/>
              </a:solidFill>
            </a:endParaRPr>
          </a:p>
          <a:p>
            <a:pPr indent="0" lvl="0" marL="0" rtl="0" algn="l">
              <a:spcBef>
                <a:spcPts val="0"/>
              </a:spcBef>
              <a:spcAft>
                <a:spcPts val="0"/>
              </a:spcAft>
              <a:buClr>
                <a:schemeClr val="dk1"/>
              </a:buClr>
              <a:buSzPts val="1100"/>
              <a:buFont typeface="Arial"/>
              <a:buNone/>
            </a:pPr>
            <a:r>
              <a:t/>
            </a:r>
            <a:endParaRPr sz="1300">
              <a:solidFill>
                <a:srgbClr val="666666"/>
              </a:solidFill>
            </a:endParaRPr>
          </a:p>
          <a:p>
            <a:pPr indent="0" lvl="0" marL="0" rtl="0" algn="l">
              <a:spcBef>
                <a:spcPts val="0"/>
              </a:spcBef>
              <a:spcAft>
                <a:spcPts val="0"/>
              </a:spcAft>
              <a:buClr>
                <a:schemeClr val="dk1"/>
              </a:buClr>
              <a:buSzPts val="1100"/>
              <a:buFont typeface="Arial"/>
              <a:buNone/>
            </a:pPr>
            <a:r>
              <a:rPr lang="en" sz="1300">
                <a:solidFill>
                  <a:srgbClr val="666666"/>
                </a:solidFill>
                <a:latin typeface="Courier New"/>
                <a:ea typeface="Courier New"/>
                <a:cs typeface="Courier New"/>
                <a:sym typeface="Courier New"/>
              </a:rPr>
              <a:t>EMAIL_BACKEND = 'django.core.mail.backends.filebased.EmailBackend'</a:t>
            </a:r>
            <a:endParaRPr sz="13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en" sz="1300">
                <a:solidFill>
                  <a:srgbClr val="666666"/>
                </a:solidFill>
                <a:latin typeface="Courier New"/>
                <a:ea typeface="Courier New"/>
                <a:cs typeface="Courier New"/>
                <a:sym typeface="Courier New"/>
              </a:rPr>
              <a:t>EMAIL_FILE_PATH = '/folder/emailuri </a:t>
            </a:r>
            <a:endParaRPr sz="1300">
              <a:solidFill>
                <a:srgbClr val="666666"/>
              </a:solidFill>
              <a:latin typeface="Courier New"/>
              <a:ea typeface="Courier New"/>
              <a:cs typeface="Courier New"/>
              <a:sym typeface="Courier New"/>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rPr lang="en" sz="1300">
                <a:solidFill>
                  <a:srgbClr val="666666"/>
                </a:solidFill>
              </a:rPr>
              <a:t>Sau putem salva e-mailurile în memorie:</a:t>
            </a:r>
            <a:endParaRPr sz="1300">
              <a:solidFill>
                <a:srgbClr val="666666"/>
              </a:solidFill>
            </a:endParaRPr>
          </a:p>
          <a:p>
            <a:pPr indent="0" lvl="0" marL="0" rtl="0" algn="l">
              <a:spcBef>
                <a:spcPts val="0"/>
              </a:spcBef>
              <a:spcAft>
                <a:spcPts val="0"/>
              </a:spcAft>
              <a:buNone/>
            </a:pPr>
            <a:r>
              <a:rPr lang="en" sz="1300">
                <a:solidFill>
                  <a:srgbClr val="666666"/>
                </a:solidFill>
                <a:latin typeface="Courier New"/>
                <a:ea typeface="Courier New"/>
                <a:cs typeface="Courier New"/>
                <a:sym typeface="Courier New"/>
              </a:rPr>
              <a:t>EMAIL_BACKEND = 'django.core.mail.backends.locmem.EmailBackend'</a:t>
            </a:r>
            <a:endParaRPr sz="1300">
              <a:solidFill>
                <a:srgbClr val="666666"/>
              </a:solidFill>
              <a:latin typeface="Courier New"/>
              <a:ea typeface="Courier New"/>
              <a:cs typeface="Courier New"/>
              <a:sym typeface="Courier New"/>
            </a:endParaRPr>
          </a:p>
          <a:p>
            <a:pPr indent="0" lvl="0" marL="0" rtl="0" algn="l">
              <a:spcBef>
                <a:spcPts val="0"/>
              </a:spcBef>
              <a:spcAft>
                <a:spcPts val="0"/>
              </a:spcAft>
              <a:buNone/>
            </a:pPr>
            <a:r>
              <a:t/>
            </a:r>
            <a:endParaRPr sz="13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en" sz="1300">
                <a:solidFill>
                  <a:srgbClr val="666666"/>
                </a:solidFill>
              </a:rPr>
              <a:t>Sau un backend care efectiv nu face nimic cu e-mail-urile (le ignoră):</a:t>
            </a:r>
            <a:endParaRPr sz="1300">
              <a:solidFill>
                <a:srgbClr val="666666"/>
              </a:solidFill>
            </a:endParaRPr>
          </a:p>
          <a:p>
            <a:pPr indent="0" lvl="0" marL="0" rtl="0" algn="l">
              <a:spcBef>
                <a:spcPts val="0"/>
              </a:spcBef>
              <a:spcAft>
                <a:spcPts val="0"/>
              </a:spcAft>
              <a:buClr>
                <a:schemeClr val="dk1"/>
              </a:buClr>
              <a:buSzPts val="1100"/>
              <a:buFont typeface="Arial"/>
              <a:buNone/>
            </a:pPr>
            <a:r>
              <a:rPr lang="en" sz="1300">
                <a:solidFill>
                  <a:srgbClr val="666666"/>
                </a:solidFill>
                <a:latin typeface="Courier New"/>
                <a:ea typeface="Courier New"/>
                <a:cs typeface="Courier New"/>
                <a:sym typeface="Courier New"/>
              </a:rPr>
              <a:t>EMAIL_BACKEND = "django.core.mail.backends.dummy.EmailBackend"</a:t>
            </a:r>
            <a:endParaRPr sz="1300">
              <a:solidFill>
                <a:srgbClr val="666666"/>
              </a:solidFill>
              <a:latin typeface="Courier New"/>
              <a:ea typeface="Courier New"/>
              <a:cs typeface="Courier New"/>
              <a:sym typeface="Courier New"/>
            </a:endParaRPr>
          </a:p>
          <a:p>
            <a:pPr indent="0" lvl="0" marL="0" rtl="0" algn="l">
              <a:spcBef>
                <a:spcPts val="0"/>
              </a:spcBef>
              <a:spcAft>
                <a:spcPts val="0"/>
              </a:spcAft>
              <a:buNone/>
            </a:pPr>
            <a:r>
              <a:t/>
            </a:r>
            <a:endParaRPr sz="1300">
              <a:solidFill>
                <a:srgbClr val="666666"/>
              </a:solidFill>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20" name="Shape 120"/>
        <p:cNvGrpSpPr/>
        <p:nvPr/>
      </p:nvGrpSpPr>
      <p:grpSpPr>
        <a:xfrm>
          <a:off x="0" y="0"/>
          <a:ext cx="0" cy="0"/>
          <a:chOff x="0" y="0"/>
          <a:chExt cx="0" cy="0"/>
        </a:xfrm>
      </p:grpSpPr>
      <p:sp>
        <p:nvSpPr>
          <p:cNvPr id="121" name="Google Shape;121;p20"/>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Funcția send_mail() (1)</a:t>
            </a:r>
            <a:endParaRPr/>
          </a:p>
        </p:txBody>
      </p:sp>
      <p:sp>
        <p:nvSpPr>
          <p:cNvPr id="122" name="Google Shape;122;p20"/>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24" name="Google Shape;124;p20">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125" name="Google Shape;125;p20"/>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126" name="Google Shape;126;p20"/>
          <p:cNvSpPr txBox="1"/>
          <p:nvPr/>
        </p:nvSpPr>
        <p:spPr>
          <a:xfrm>
            <a:off x="340700" y="901175"/>
            <a:ext cx="84915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Antetul funcției:</a:t>
            </a:r>
            <a:endParaRPr>
              <a:solidFill>
                <a:schemeClr val="dk2"/>
              </a:solidFill>
            </a:endParaRPr>
          </a:p>
        </p:txBody>
      </p:sp>
      <p:sp>
        <p:nvSpPr>
          <p:cNvPr id="127" name="Google Shape;127;p20"/>
          <p:cNvSpPr txBox="1"/>
          <p:nvPr/>
        </p:nvSpPr>
        <p:spPr>
          <a:xfrm>
            <a:off x="311700" y="1247850"/>
            <a:ext cx="8520600" cy="520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send_mail(subject, message, from_email, recipient_list, </a:t>
            </a:r>
            <a:r>
              <a:rPr lang="en" sz="1050">
                <a:solidFill>
                  <a:srgbClr val="808080"/>
                </a:solidFill>
                <a:highlight>
                  <a:srgbClr val="FFFFFF"/>
                </a:highlight>
                <a:latin typeface="Courier New"/>
                <a:ea typeface="Courier New"/>
                <a:cs typeface="Courier New"/>
                <a:sym typeface="Courier New"/>
              </a:rPr>
              <a:t>fail_silently</a:t>
            </a: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False</a:t>
            </a:r>
            <a:r>
              <a:rPr lang="en" sz="1050">
                <a:solidFill>
                  <a:schemeClr val="dk1"/>
                </a:solidFill>
                <a:highlight>
                  <a:srgbClr val="FFFFFF"/>
                </a:highlight>
                <a:latin typeface="Courier New"/>
                <a:ea typeface="Courier New"/>
                <a:cs typeface="Courier New"/>
                <a:sym typeface="Courier New"/>
              </a:rPr>
              <a:t>, </a:t>
            </a:r>
            <a:r>
              <a:rPr lang="en" sz="1050">
                <a:solidFill>
                  <a:srgbClr val="808080"/>
                </a:solidFill>
                <a:highlight>
                  <a:srgbClr val="FFFFFF"/>
                </a:highlight>
                <a:latin typeface="Courier New"/>
                <a:ea typeface="Courier New"/>
                <a:cs typeface="Courier New"/>
                <a:sym typeface="Courier New"/>
              </a:rPr>
              <a:t>auth_user</a:t>
            </a: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None</a:t>
            </a:r>
            <a:r>
              <a:rPr lang="en" sz="1050">
                <a:solidFill>
                  <a:schemeClr val="dk1"/>
                </a:solidFill>
                <a:highlight>
                  <a:srgbClr val="FFFFFF"/>
                </a:highlight>
                <a:latin typeface="Courier New"/>
                <a:ea typeface="Courier New"/>
                <a:cs typeface="Courier New"/>
                <a:sym typeface="Courier New"/>
              </a:rPr>
              <a:t>, </a:t>
            </a:r>
            <a:r>
              <a:rPr lang="en" sz="1050">
                <a:solidFill>
                  <a:srgbClr val="808080"/>
                </a:solidFill>
                <a:highlight>
                  <a:srgbClr val="FFFFFF"/>
                </a:highlight>
                <a:latin typeface="Courier New"/>
                <a:ea typeface="Courier New"/>
                <a:cs typeface="Courier New"/>
                <a:sym typeface="Courier New"/>
              </a:rPr>
              <a:t>auth_password</a:t>
            </a: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None</a:t>
            </a:r>
            <a:r>
              <a:rPr lang="en" sz="1050">
                <a:solidFill>
                  <a:schemeClr val="dk1"/>
                </a:solidFill>
                <a:highlight>
                  <a:srgbClr val="FFFFFF"/>
                </a:highlight>
                <a:latin typeface="Courier New"/>
                <a:ea typeface="Courier New"/>
                <a:cs typeface="Courier New"/>
                <a:sym typeface="Courier New"/>
              </a:rPr>
              <a:t>, </a:t>
            </a:r>
            <a:r>
              <a:rPr lang="en" sz="1050">
                <a:solidFill>
                  <a:srgbClr val="808080"/>
                </a:solidFill>
                <a:highlight>
                  <a:srgbClr val="FFFFFF"/>
                </a:highlight>
                <a:latin typeface="Courier New"/>
                <a:ea typeface="Courier New"/>
                <a:cs typeface="Courier New"/>
                <a:sym typeface="Courier New"/>
              </a:rPr>
              <a:t>connection</a:t>
            </a: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None</a:t>
            </a:r>
            <a:r>
              <a:rPr lang="en" sz="1050">
                <a:solidFill>
                  <a:schemeClr val="dk1"/>
                </a:solidFill>
                <a:highlight>
                  <a:srgbClr val="FFFFFF"/>
                </a:highlight>
                <a:latin typeface="Courier New"/>
                <a:ea typeface="Courier New"/>
                <a:cs typeface="Courier New"/>
                <a:sym typeface="Courier New"/>
              </a:rPr>
              <a:t>, </a:t>
            </a:r>
            <a:r>
              <a:rPr lang="en" sz="1050">
                <a:solidFill>
                  <a:srgbClr val="808080"/>
                </a:solidFill>
                <a:highlight>
                  <a:srgbClr val="FFFFFF"/>
                </a:highlight>
                <a:latin typeface="Courier New"/>
                <a:ea typeface="Courier New"/>
                <a:cs typeface="Courier New"/>
                <a:sym typeface="Courier New"/>
              </a:rPr>
              <a:t>html_message</a:t>
            </a: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None</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800">
              <a:solidFill>
                <a:schemeClr val="dk2"/>
              </a:solidFill>
            </a:endParaRPr>
          </a:p>
        </p:txBody>
      </p:sp>
      <p:sp>
        <p:nvSpPr>
          <p:cNvPr id="128" name="Google Shape;128;p20"/>
          <p:cNvSpPr txBox="1"/>
          <p:nvPr/>
        </p:nvSpPr>
        <p:spPr>
          <a:xfrm>
            <a:off x="349425" y="1898025"/>
            <a:ext cx="7843500" cy="295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300">
                <a:solidFill>
                  <a:schemeClr val="dk2"/>
                </a:solidFill>
              </a:rPr>
              <a:t>Parametri obligatorii:</a:t>
            </a:r>
            <a:endParaRPr b="1" sz="1300">
              <a:solidFill>
                <a:schemeClr val="dk2"/>
              </a:solidFill>
            </a:endParaRPr>
          </a:p>
          <a:p>
            <a:pPr indent="-311150" lvl="0" marL="457200" rtl="0" algn="l">
              <a:spcBef>
                <a:spcPts val="0"/>
              </a:spcBef>
              <a:spcAft>
                <a:spcPts val="0"/>
              </a:spcAft>
              <a:buClr>
                <a:schemeClr val="dk2"/>
              </a:buClr>
              <a:buSzPts val="1300"/>
              <a:buAutoNum type="arabicPeriod"/>
            </a:pPr>
            <a:r>
              <a:rPr lang="en" sz="1300">
                <a:solidFill>
                  <a:schemeClr val="dk2"/>
                </a:solidFill>
              </a:rPr>
              <a:t>subject (string): Subiectul e-mailului.</a:t>
            </a:r>
            <a:endParaRPr sz="1300">
              <a:solidFill>
                <a:schemeClr val="dk2"/>
              </a:solidFill>
            </a:endParaRPr>
          </a:p>
          <a:p>
            <a:pPr indent="-311150" lvl="0" marL="457200" rtl="0" algn="l">
              <a:spcBef>
                <a:spcPts val="0"/>
              </a:spcBef>
              <a:spcAft>
                <a:spcPts val="0"/>
              </a:spcAft>
              <a:buClr>
                <a:schemeClr val="dk2"/>
              </a:buClr>
              <a:buSzPts val="1300"/>
              <a:buAutoNum type="arabicPeriod"/>
            </a:pPr>
            <a:r>
              <a:rPr lang="en" sz="1300">
                <a:solidFill>
                  <a:schemeClr val="dk2"/>
                </a:solidFill>
              </a:rPr>
              <a:t>message (string): Conținutul principal al e-mailului (doar text simplu).</a:t>
            </a:r>
            <a:endParaRPr sz="1300">
              <a:solidFill>
                <a:schemeClr val="dk2"/>
              </a:solidFill>
            </a:endParaRPr>
          </a:p>
          <a:p>
            <a:pPr indent="-311150" lvl="0" marL="457200" rtl="0" algn="l">
              <a:spcBef>
                <a:spcPts val="0"/>
              </a:spcBef>
              <a:spcAft>
                <a:spcPts val="0"/>
              </a:spcAft>
              <a:buClr>
                <a:schemeClr val="dk2"/>
              </a:buClr>
              <a:buSzPts val="1300"/>
              <a:buAutoNum type="arabicPeriod"/>
            </a:pPr>
            <a:r>
              <a:rPr lang="en" sz="1300">
                <a:solidFill>
                  <a:schemeClr val="dk2"/>
                </a:solidFill>
              </a:rPr>
              <a:t>from_email (string): Adresa expeditorului.</a:t>
            </a:r>
            <a:endParaRPr sz="1300">
              <a:solidFill>
                <a:schemeClr val="dk2"/>
              </a:solidFill>
            </a:endParaRPr>
          </a:p>
          <a:p>
            <a:pPr indent="-311150" lvl="0" marL="457200" rtl="0" algn="l">
              <a:spcBef>
                <a:spcPts val="0"/>
              </a:spcBef>
              <a:spcAft>
                <a:spcPts val="0"/>
              </a:spcAft>
              <a:buClr>
                <a:schemeClr val="dk2"/>
              </a:buClr>
              <a:buSzPts val="1300"/>
              <a:buAutoNum type="arabicPeriod"/>
            </a:pPr>
            <a:r>
              <a:rPr lang="en" sz="1300">
                <a:solidFill>
                  <a:schemeClr val="dk2"/>
                </a:solidFill>
              </a:rPr>
              <a:t>recipient_list (listă de stringuri): Lista de adrese ale destinatarilor. Exemplu: ["destinatar1@gmail.com", "destinatar2@gmail.com"].</a:t>
            </a:r>
            <a:endParaRPr sz="1300">
              <a:solidFill>
                <a:schemeClr val="dk2"/>
              </a:solidFill>
            </a:endParaRPr>
          </a:p>
          <a:p>
            <a:pPr indent="0" lvl="0" marL="0" rtl="0" algn="l">
              <a:spcBef>
                <a:spcPts val="0"/>
              </a:spcBef>
              <a:spcAft>
                <a:spcPts val="0"/>
              </a:spcAft>
              <a:buNone/>
            </a:pPr>
            <a:r>
              <a:t/>
            </a:r>
            <a:endParaRPr sz="1300">
              <a:solidFill>
                <a:schemeClr val="dk2"/>
              </a:solidFill>
            </a:endParaRPr>
          </a:p>
          <a:p>
            <a:pPr indent="0" lvl="0" marL="0" rtl="0" algn="l">
              <a:spcBef>
                <a:spcPts val="0"/>
              </a:spcBef>
              <a:spcAft>
                <a:spcPts val="0"/>
              </a:spcAft>
              <a:buNone/>
            </a:pPr>
            <a:r>
              <a:rPr b="1" lang="en" sz="1300">
                <a:solidFill>
                  <a:schemeClr val="dk2"/>
                </a:solidFill>
              </a:rPr>
              <a:t>Parametrii opționali:</a:t>
            </a:r>
            <a:endParaRPr b="1" sz="1300">
              <a:solidFill>
                <a:schemeClr val="dk2"/>
              </a:solidFill>
            </a:endParaRPr>
          </a:p>
          <a:p>
            <a:pPr indent="-311150" lvl="0" marL="457200" rtl="0" algn="l">
              <a:spcBef>
                <a:spcPts val="0"/>
              </a:spcBef>
              <a:spcAft>
                <a:spcPts val="0"/>
              </a:spcAft>
              <a:buClr>
                <a:schemeClr val="dk2"/>
              </a:buClr>
              <a:buSzPts val="1300"/>
              <a:buAutoNum type="arabicPeriod" startAt="5"/>
            </a:pPr>
            <a:r>
              <a:rPr lang="en" sz="1300">
                <a:solidFill>
                  <a:schemeClr val="dk2"/>
                </a:solidFill>
              </a:rPr>
              <a:t>fail_silently (boolean, implicit False): Dacă este setat la True, erorile apărute în timpul trimiterii e-mailului sunt ignorate. Recomandat pentru medii de producție.</a:t>
            </a:r>
            <a:endParaRPr sz="1300">
              <a:solidFill>
                <a:schemeClr val="dk2"/>
              </a:solidFill>
            </a:endParaRPr>
          </a:p>
          <a:p>
            <a:pPr indent="-311150" lvl="0" marL="457200" rtl="0" algn="l">
              <a:spcBef>
                <a:spcPts val="0"/>
              </a:spcBef>
              <a:spcAft>
                <a:spcPts val="0"/>
              </a:spcAft>
              <a:buClr>
                <a:schemeClr val="dk2"/>
              </a:buClr>
              <a:buSzPts val="1300"/>
              <a:buAutoNum type="arabicPeriod" startAt="5"/>
            </a:pPr>
            <a:r>
              <a:rPr lang="en" sz="1300">
                <a:solidFill>
                  <a:schemeClr val="dk2"/>
                </a:solidFill>
              </a:rPr>
              <a:t>auth_user (string): Numele utilizatorului pentru autentificare la serverul SMTP. Dacă este omis, se folosește valoarea din EMAIL_HOST_USER din settings.py.</a:t>
            </a:r>
            <a:endParaRPr sz="1300">
              <a:solidFill>
                <a:schemeClr val="dk2"/>
              </a:solidFill>
            </a:endParaRPr>
          </a:p>
          <a:p>
            <a:pPr indent="-311150" lvl="0" marL="457200" rtl="0" algn="l">
              <a:spcBef>
                <a:spcPts val="0"/>
              </a:spcBef>
              <a:spcAft>
                <a:spcPts val="0"/>
              </a:spcAft>
              <a:buClr>
                <a:schemeClr val="dk2"/>
              </a:buClr>
              <a:buSzPts val="1300"/>
              <a:buAutoNum type="arabicPeriod" startAt="5"/>
            </a:pPr>
            <a:r>
              <a:rPr lang="en" sz="1300">
                <a:solidFill>
                  <a:schemeClr val="dk2"/>
                </a:solidFill>
              </a:rPr>
              <a:t>auth_password (string): Parola utilizată pentru autentificare la serverul SMTP. Dacă este omisă, se folosește valoarea din EMAIL_HOST_PASSWORD din settings.py.</a:t>
            </a:r>
            <a:endParaRPr sz="13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32" name="Shape 132"/>
        <p:cNvGrpSpPr/>
        <p:nvPr/>
      </p:nvGrpSpPr>
      <p:grpSpPr>
        <a:xfrm>
          <a:off x="0" y="0"/>
          <a:ext cx="0" cy="0"/>
          <a:chOff x="0" y="0"/>
          <a:chExt cx="0" cy="0"/>
        </a:xfrm>
      </p:grpSpPr>
      <p:sp>
        <p:nvSpPr>
          <p:cNvPr id="133" name="Google Shape;133;p21"/>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Funcția send_mail() (2)</a:t>
            </a:r>
            <a:endParaRPr/>
          </a:p>
        </p:txBody>
      </p:sp>
      <p:sp>
        <p:nvSpPr>
          <p:cNvPr id="134" name="Google Shape;134;p21"/>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36" name="Google Shape;136;p21">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137" name="Google Shape;137;p21"/>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138" name="Google Shape;138;p21"/>
          <p:cNvSpPr txBox="1"/>
          <p:nvPr/>
        </p:nvSpPr>
        <p:spPr>
          <a:xfrm>
            <a:off x="475525" y="2109300"/>
            <a:ext cx="4783500" cy="2418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950">
                <a:solidFill>
                  <a:srgbClr val="0000FF"/>
                </a:solidFill>
                <a:highlight>
                  <a:srgbClr val="FFFFFF"/>
                </a:highlight>
                <a:latin typeface="Courier New"/>
                <a:ea typeface="Courier New"/>
                <a:cs typeface="Courier New"/>
                <a:sym typeface="Courier New"/>
              </a:rPr>
              <a:t>from</a:t>
            </a:r>
            <a:r>
              <a:rPr lang="en" sz="950">
                <a:solidFill>
                  <a:schemeClr val="dk1"/>
                </a:solidFill>
                <a:highlight>
                  <a:srgbClr val="FFFFFF"/>
                </a:highlight>
                <a:latin typeface="Courier New"/>
                <a:ea typeface="Courier New"/>
                <a:cs typeface="Courier New"/>
                <a:sym typeface="Courier New"/>
              </a:rPr>
              <a:t> django.core.mail </a:t>
            </a:r>
            <a:r>
              <a:rPr lang="en" sz="950">
                <a:solidFill>
                  <a:srgbClr val="0000FF"/>
                </a:solidFill>
                <a:highlight>
                  <a:srgbClr val="FFFFFF"/>
                </a:highlight>
                <a:latin typeface="Courier New"/>
                <a:ea typeface="Courier New"/>
                <a:cs typeface="Courier New"/>
                <a:sym typeface="Courier New"/>
              </a:rPr>
              <a:t>import</a:t>
            </a:r>
            <a:r>
              <a:rPr lang="en" sz="950">
                <a:solidFill>
                  <a:schemeClr val="dk1"/>
                </a:solidFill>
                <a:highlight>
                  <a:srgbClr val="FFFFFF"/>
                </a:highlight>
                <a:latin typeface="Courier New"/>
                <a:ea typeface="Courier New"/>
                <a:cs typeface="Courier New"/>
                <a:sym typeface="Courier New"/>
              </a:rPr>
              <a:t> send_mail</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0000FF"/>
                </a:solidFill>
                <a:highlight>
                  <a:srgbClr val="FFFFFF"/>
                </a:highlight>
                <a:latin typeface="Courier New"/>
                <a:ea typeface="Courier New"/>
                <a:cs typeface="Courier New"/>
                <a:sym typeface="Courier New"/>
              </a:rPr>
              <a:t>def</a:t>
            </a:r>
            <a:r>
              <a:rPr lang="en" sz="950">
                <a:solidFill>
                  <a:schemeClr val="dk1"/>
                </a:solidFill>
                <a:highlight>
                  <a:srgbClr val="FFFFFF"/>
                </a:highlight>
                <a:latin typeface="Courier New"/>
                <a:ea typeface="Courier New"/>
                <a:cs typeface="Courier New"/>
                <a:sym typeface="Courier New"/>
              </a:rPr>
              <a:t> trimite_email():</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    send_mail(</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        </a:t>
            </a:r>
            <a:r>
              <a:rPr lang="en" sz="950">
                <a:solidFill>
                  <a:srgbClr val="808080"/>
                </a:solidFill>
                <a:highlight>
                  <a:srgbClr val="FFFFFF"/>
                </a:highlight>
                <a:latin typeface="Courier New"/>
                <a:ea typeface="Courier New"/>
                <a:cs typeface="Courier New"/>
                <a:sym typeface="Courier New"/>
              </a:rPr>
              <a:t>subject</a:t>
            </a:r>
            <a:r>
              <a:rPr lang="en" sz="950">
                <a:solidFill>
                  <a:schemeClr val="dk1"/>
                </a:solidFill>
                <a:highlight>
                  <a:srgbClr val="FFFFFF"/>
                </a:highlight>
                <a:latin typeface="Courier New"/>
                <a:ea typeface="Courier New"/>
                <a:cs typeface="Courier New"/>
                <a:sym typeface="Courier New"/>
              </a:rPr>
              <a:t>=</a:t>
            </a:r>
            <a:r>
              <a:rPr lang="en" sz="950">
                <a:solidFill>
                  <a:srgbClr val="A31515"/>
                </a:solidFill>
                <a:highlight>
                  <a:srgbClr val="FFFFFF"/>
                </a:highlight>
                <a:latin typeface="Courier New"/>
                <a:ea typeface="Courier New"/>
                <a:cs typeface="Courier New"/>
                <a:sym typeface="Courier New"/>
              </a:rPr>
              <a:t>'Salutare!'</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        </a:t>
            </a:r>
            <a:r>
              <a:rPr lang="en" sz="950">
                <a:solidFill>
                  <a:srgbClr val="808080"/>
                </a:solidFill>
                <a:highlight>
                  <a:srgbClr val="FFFFFF"/>
                </a:highlight>
                <a:latin typeface="Courier New"/>
                <a:ea typeface="Courier New"/>
                <a:cs typeface="Courier New"/>
                <a:sym typeface="Courier New"/>
              </a:rPr>
              <a:t>message</a:t>
            </a:r>
            <a:r>
              <a:rPr lang="en" sz="950">
                <a:solidFill>
                  <a:schemeClr val="dk1"/>
                </a:solidFill>
                <a:highlight>
                  <a:srgbClr val="FFFFFF"/>
                </a:highlight>
                <a:latin typeface="Courier New"/>
                <a:ea typeface="Courier New"/>
                <a:cs typeface="Courier New"/>
                <a:sym typeface="Courier New"/>
              </a:rPr>
              <a:t>=</a:t>
            </a:r>
            <a:r>
              <a:rPr lang="en" sz="950">
                <a:solidFill>
                  <a:srgbClr val="A31515"/>
                </a:solidFill>
                <a:highlight>
                  <a:srgbClr val="FFFFFF"/>
                </a:highlight>
                <a:latin typeface="Courier New"/>
                <a:ea typeface="Courier New"/>
                <a:cs typeface="Courier New"/>
                <a:sym typeface="Courier New"/>
              </a:rPr>
              <a:t>'Salut. Ce mai faci?'</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        </a:t>
            </a:r>
            <a:r>
              <a:rPr lang="en" sz="950">
                <a:solidFill>
                  <a:srgbClr val="808080"/>
                </a:solidFill>
                <a:highlight>
                  <a:srgbClr val="FFFFFF"/>
                </a:highlight>
                <a:latin typeface="Courier New"/>
                <a:ea typeface="Courier New"/>
                <a:cs typeface="Courier New"/>
                <a:sym typeface="Courier New"/>
              </a:rPr>
              <a:t>html_message</a:t>
            </a:r>
            <a:r>
              <a:rPr lang="en" sz="950">
                <a:solidFill>
                  <a:schemeClr val="dk1"/>
                </a:solidFill>
                <a:highlight>
                  <a:srgbClr val="FFFFFF"/>
                </a:highlight>
                <a:latin typeface="Courier New"/>
                <a:ea typeface="Courier New"/>
                <a:cs typeface="Courier New"/>
                <a:sym typeface="Courier New"/>
              </a:rPr>
              <a:t>=</a:t>
            </a:r>
            <a:r>
              <a:rPr lang="en" sz="950">
                <a:solidFill>
                  <a:srgbClr val="A31515"/>
                </a:solidFill>
                <a:highlight>
                  <a:srgbClr val="FFFFFF"/>
                </a:highlight>
                <a:latin typeface="Courier New"/>
                <a:ea typeface="Courier New"/>
                <a:cs typeface="Courier New"/>
                <a:sym typeface="Courier New"/>
              </a:rPr>
              <a:t>'&lt;h1&gt;Salut&lt;/h1&gt;&lt;p&gt;Ce mai faci?&lt;/p&gt;'</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        </a:t>
            </a:r>
            <a:r>
              <a:rPr lang="en" sz="950">
                <a:solidFill>
                  <a:srgbClr val="808080"/>
                </a:solidFill>
                <a:highlight>
                  <a:srgbClr val="FFFFFF"/>
                </a:highlight>
                <a:latin typeface="Courier New"/>
                <a:ea typeface="Courier New"/>
                <a:cs typeface="Courier New"/>
                <a:sym typeface="Courier New"/>
              </a:rPr>
              <a:t>from_email</a:t>
            </a:r>
            <a:r>
              <a:rPr lang="en" sz="950">
                <a:solidFill>
                  <a:schemeClr val="dk1"/>
                </a:solidFill>
                <a:highlight>
                  <a:srgbClr val="FFFFFF"/>
                </a:highlight>
                <a:latin typeface="Courier New"/>
                <a:ea typeface="Courier New"/>
                <a:cs typeface="Courier New"/>
                <a:sym typeface="Courier New"/>
              </a:rPr>
              <a:t>=</a:t>
            </a:r>
            <a:r>
              <a:rPr lang="en" sz="950">
                <a:solidFill>
                  <a:srgbClr val="A31515"/>
                </a:solidFill>
                <a:highlight>
                  <a:srgbClr val="FFFFFF"/>
                </a:highlight>
                <a:latin typeface="Courier New"/>
                <a:ea typeface="Courier New"/>
                <a:cs typeface="Courier New"/>
                <a:sym typeface="Courier New"/>
              </a:rPr>
              <a:t>'adresa_email@gmail.com'</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        </a:t>
            </a:r>
            <a:r>
              <a:rPr lang="en" sz="950">
                <a:solidFill>
                  <a:srgbClr val="808080"/>
                </a:solidFill>
                <a:highlight>
                  <a:srgbClr val="FFFFFF"/>
                </a:highlight>
                <a:latin typeface="Courier New"/>
                <a:ea typeface="Courier New"/>
                <a:cs typeface="Courier New"/>
                <a:sym typeface="Courier New"/>
              </a:rPr>
              <a:t>recipient_list</a:t>
            </a:r>
            <a:r>
              <a:rPr lang="en" sz="950">
                <a:solidFill>
                  <a:schemeClr val="dk1"/>
                </a:solidFill>
                <a:highlight>
                  <a:srgbClr val="FFFFFF"/>
                </a:highlight>
                <a:latin typeface="Courier New"/>
                <a:ea typeface="Courier New"/>
                <a:cs typeface="Courier New"/>
                <a:sym typeface="Courier New"/>
              </a:rPr>
              <a:t>=[</a:t>
            </a:r>
            <a:r>
              <a:rPr lang="en" sz="950">
                <a:solidFill>
                  <a:srgbClr val="A31515"/>
                </a:solidFill>
                <a:highlight>
                  <a:srgbClr val="FFFFFF"/>
                </a:highlight>
                <a:latin typeface="Courier New"/>
                <a:ea typeface="Courier New"/>
                <a:cs typeface="Courier New"/>
                <a:sym typeface="Courier New"/>
              </a:rPr>
              <a:t>'destinatar@gmail.com'</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        </a:t>
            </a:r>
            <a:r>
              <a:rPr lang="en" sz="950">
                <a:solidFill>
                  <a:srgbClr val="808080"/>
                </a:solidFill>
                <a:highlight>
                  <a:srgbClr val="FFFFFF"/>
                </a:highlight>
                <a:latin typeface="Courier New"/>
                <a:ea typeface="Courier New"/>
                <a:cs typeface="Courier New"/>
                <a:sym typeface="Courier New"/>
              </a:rPr>
              <a:t>fail_silently</a:t>
            </a:r>
            <a:r>
              <a:rPr lang="en" sz="950">
                <a:solidFill>
                  <a:schemeClr val="dk1"/>
                </a:solidFill>
                <a:highlight>
                  <a:srgbClr val="FFFFFF"/>
                </a:highlight>
                <a:latin typeface="Courier New"/>
                <a:ea typeface="Courier New"/>
                <a:cs typeface="Courier New"/>
                <a:sym typeface="Courier New"/>
              </a:rPr>
              <a:t>=</a:t>
            </a:r>
            <a:r>
              <a:rPr lang="en" sz="950">
                <a:solidFill>
                  <a:srgbClr val="0000FF"/>
                </a:solidFill>
                <a:highlight>
                  <a:srgbClr val="FFFFFF"/>
                </a:highlight>
                <a:latin typeface="Courier New"/>
                <a:ea typeface="Courier New"/>
                <a:cs typeface="Courier New"/>
                <a:sym typeface="Courier New"/>
              </a:rPr>
              <a:t>False</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    )</a:t>
            </a:r>
            <a:endParaRPr sz="9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950">
              <a:solidFill>
                <a:srgbClr val="0000FF"/>
              </a:solidFill>
              <a:highlight>
                <a:srgbClr val="FFFFFF"/>
              </a:highlight>
              <a:latin typeface="Courier New"/>
              <a:ea typeface="Courier New"/>
              <a:cs typeface="Courier New"/>
              <a:sym typeface="Courier New"/>
            </a:endParaRPr>
          </a:p>
        </p:txBody>
      </p:sp>
      <p:sp>
        <p:nvSpPr>
          <p:cNvPr id="139" name="Google Shape;139;p21"/>
          <p:cNvSpPr txBox="1"/>
          <p:nvPr/>
        </p:nvSpPr>
        <p:spPr>
          <a:xfrm>
            <a:off x="317150" y="1024800"/>
            <a:ext cx="8520600" cy="11163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dk2"/>
              </a:buClr>
              <a:buSzPts val="1300"/>
              <a:buAutoNum type="arabicPeriod" startAt="8"/>
            </a:pPr>
            <a:r>
              <a:rPr lang="en" sz="1300">
                <a:solidFill>
                  <a:schemeClr val="dk2"/>
                </a:solidFill>
              </a:rPr>
              <a:t>connection (EmailBackend): Obiectul de conexiune folosit pentru trimiterea e-mailului. Dacă este omis, se utilizează conexiunea implicită.</a:t>
            </a:r>
            <a:endParaRPr sz="1300">
              <a:solidFill>
                <a:schemeClr val="dk2"/>
              </a:solidFill>
            </a:endParaRPr>
          </a:p>
          <a:p>
            <a:pPr indent="-311150" lvl="0" marL="457200" rtl="0" algn="l">
              <a:spcBef>
                <a:spcPts val="0"/>
              </a:spcBef>
              <a:spcAft>
                <a:spcPts val="0"/>
              </a:spcAft>
              <a:buClr>
                <a:schemeClr val="dk2"/>
              </a:buClr>
              <a:buSzPts val="1300"/>
              <a:buAutoNum type="arabicPeriod" startAt="8"/>
            </a:pPr>
            <a:r>
              <a:rPr lang="en" sz="1300">
                <a:solidFill>
                  <a:schemeClr val="dk2"/>
                </a:solidFill>
              </a:rPr>
              <a:t>html_message (string): Mesajul în format HTML care va fi inclus în e-mail. Dacă este specificat, e-mailul va avea atât un conținut text simplu (din message), cât și un conținut HTML.</a:t>
            </a:r>
            <a:endParaRPr sz="13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