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5fc0d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5fc0d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c0b9c8f7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c0b9c8f7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c0b9c8f7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c0b9c8f7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a1abe8c7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a1abe8c7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46c58b171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46c58b17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46c58b171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46c58b171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c0b9c8f7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c0b9c8f7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a1abe8c7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a1abe8c7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a1abe8c7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a1abe8c7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a1abe8c7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1a1abe8c7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9e331359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9e331359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45fc0db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45fc0db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6d41c874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6d41c874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a1abe8c7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1a1abe8c7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a1abe8c7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1a1abe8c7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07e20406d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07e20406d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c3ad07a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c3ad07a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a1abe8c7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a1abe8c7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c0b9c8f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c0b9c8f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a1abe8c7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a1abe8c7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a1abe8c7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a1abe8c7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a1abe8c7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a1abe8c7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c0b9c8f7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c0b9c8f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mailto:irina.ciocan@gmail.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irina.ciocan@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docs.djangoproject.com/en/5.1/ref/contrib/messages/" TargetMode="External"/><Relationship Id="rId6" Type="http://schemas.openxmlformats.org/officeDocument/2006/relationships/hyperlink" Target="https://docs.djangoproject.com/en/5.1/ref/contrib/sites/" TargetMode="External"/><Relationship Id="rId7" Type="http://schemas.openxmlformats.org/officeDocument/2006/relationships/hyperlink" Target="https://docs.djangoproject.com/en/5.1/ref/contrib/sitemap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Django</a:t>
            </a:r>
            <a:endParaRPr/>
          </a:p>
        </p:txBody>
      </p:sp>
      <p:sp>
        <p:nvSpPr>
          <p:cNvPr id="55" name="Google Shape;55;p13"/>
          <p:cNvSpPr txBox="1"/>
          <p:nvPr>
            <p:ph type="ctrTitle"/>
          </p:nvPr>
        </p:nvSpPr>
        <p:spPr>
          <a:xfrm>
            <a:off x="311700" y="2140750"/>
            <a:ext cx="8520600" cy="80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t>Curs 9</a:t>
            </a:r>
            <a:endParaRPr sz="3300"/>
          </a:p>
        </p:txBody>
      </p:sp>
      <p:sp>
        <p:nvSpPr>
          <p:cNvPr id="56" name="Google Shape;56;p13"/>
          <p:cNvSpPr txBox="1"/>
          <p:nvPr>
            <p:ph idx="1" type="subTitle"/>
          </p:nvPr>
        </p:nvSpPr>
        <p:spPr>
          <a:xfrm>
            <a:off x="311700" y="4434325"/>
            <a:ext cx="8520600" cy="4407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Setarea taskurilor </a:t>
            </a:r>
            <a:r>
              <a:rPr lang="en"/>
              <a:t>aplicației</a:t>
            </a:r>
            <a:endParaRPr/>
          </a:p>
        </p:txBody>
      </p:sp>
      <p:sp>
        <p:nvSpPr>
          <p:cNvPr id="150" name="Google Shape;150;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53" name="Google Shape;153;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54" name="Google Shape;154;p22"/>
          <p:cNvSpPr txBox="1"/>
          <p:nvPr/>
        </p:nvSpPr>
        <p:spPr>
          <a:xfrm>
            <a:off x="340700" y="965850"/>
            <a:ext cx="84915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Se creează un fișier numit tasks.py în aplicație</a:t>
            </a:r>
            <a:endParaRPr b="1" sz="1300">
              <a:solidFill>
                <a:schemeClr val="dk1"/>
              </a:solidFill>
            </a:endParaRPr>
          </a:p>
        </p:txBody>
      </p:sp>
      <p:sp>
        <p:nvSpPr>
          <p:cNvPr id="155" name="Google Shape;155;p22"/>
          <p:cNvSpPr txBox="1"/>
          <p:nvPr/>
        </p:nvSpPr>
        <p:spPr>
          <a:xfrm>
            <a:off x="317150" y="1325625"/>
            <a:ext cx="4723200" cy="352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schedule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time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django</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os</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 se incarca setarile proiectului</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os.environ.setdefault(</a:t>
            </a:r>
            <a:r>
              <a:rPr lang="en" sz="850">
                <a:solidFill>
                  <a:srgbClr val="A31515"/>
                </a:solidFill>
                <a:highlight>
                  <a:srgbClr val="FFFFFF"/>
                </a:highlight>
                <a:latin typeface="Courier New"/>
                <a:ea typeface="Courier New"/>
                <a:cs typeface="Courier New"/>
                <a:sym typeface="Courier New"/>
              </a:rPr>
              <a:t>'DJANGO_SETTINGS_MODULE'</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'proiect1.settings'</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django.setup()</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from</a:t>
            </a:r>
            <a:r>
              <a:rPr lang="en" sz="850">
                <a:solidFill>
                  <a:schemeClr val="dk1"/>
                </a:solidFill>
                <a:highlight>
                  <a:srgbClr val="FFFFFF"/>
                </a:highlight>
                <a:latin typeface="Courier New"/>
                <a:ea typeface="Courier New"/>
                <a:cs typeface="Courier New"/>
                <a:sym typeface="Courier New"/>
              </a:rPr>
              <a:t> django.utils </a:t>
            </a: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timezone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from</a:t>
            </a:r>
            <a:r>
              <a:rPr lang="en" sz="850">
                <a:solidFill>
                  <a:schemeClr val="dk1"/>
                </a:solidFill>
                <a:highlight>
                  <a:srgbClr val="FFFFFF"/>
                </a:highlight>
                <a:latin typeface="Courier New"/>
                <a:ea typeface="Courier New"/>
                <a:cs typeface="Courier New"/>
                <a:sym typeface="Courier New"/>
              </a:rPr>
              <a:t> .models </a:t>
            </a: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Carte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def</a:t>
            </a:r>
            <a:r>
              <a:rPr lang="en" sz="850">
                <a:solidFill>
                  <a:schemeClr val="dk1"/>
                </a:solidFill>
                <a:highlight>
                  <a:srgbClr val="FFFFFF"/>
                </a:highlight>
                <a:latin typeface="Courier New"/>
                <a:ea typeface="Courier New"/>
                <a:cs typeface="Courier New"/>
                <a:sym typeface="Courier New"/>
              </a:rPr>
              <a:t> task1():</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print(</a:t>
            </a:r>
            <a:r>
              <a:rPr lang="en" sz="850">
                <a:solidFill>
                  <a:srgbClr val="0000FF"/>
                </a:solidFill>
                <a:highlight>
                  <a:srgbClr val="FFFFFF"/>
                </a:highlight>
                <a:latin typeface="Courier New"/>
                <a:ea typeface="Courier New"/>
                <a:cs typeface="Courier New"/>
                <a:sym typeface="Courier New"/>
              </a:rPr>
              <a:t>f</a:t>
            </a:r>
            <a:r>
              <a:rPr lang="en" sz="850">
                <a:solidFill>
                  <a:srgbClr val="A31515"/>
                </a:solidFill>
                <a:highlight>
                  <a:srgbClr val="FFFFFF"/>
                </a:highlight>
                <a:latin typeface="Courier New"/>
                <a:ea typeface="Courier New"/>
                <a:cs typeface="Courier New"/>
                <a:sym typeface="Courier New"/>
              </a:rPr>
              <a:t>"Task executat la </a:t>
            </a:r>
            <a:r>
              <a:rPr lang="en" sz="850">
                <a:solidFill>
                  <a:schemeClr val="dk1"/>
                </a:solidFill>
                <a:highlight>
                  <a:srgbClr val="FFFFFF"/>
                </a:highlight>
                <a:latin typeface="Courier New"/>
                <a:ea typeface="Courier New"/>
                <a:cs typeface="Courier New"/>
                <a:sym typeface="Courier New"/>
              </a:rPr>
              <a:t>{timezone.now()}</a:t>
            </a:r>
            <a:r>
              <a:rPr lang="en" sz="850">
                <a:solidFill>
                  <a:srgbClr val="A31515"/>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Carte.objects.update(</a:t>
            </a:r>
            <a:r>
              <a:rPr lang="en" sz="850">
                <a:solidFill>
                  <a:srgbClr val="808080"/>
                </a:solidFill>
                <a:highlight>
                  <a:srgbClr val="FFFFFF"/>
                </a:highlight>
                <a:latin typeface="Courier New"/>
                <a:ea typeface="Courier New"/>
                <a:cs typeface="Courier New"/>
                <a:sym typeface="Courier New"/>
              </a:rPr>
              <a:t>ultima_actulizare</a:t>
            </a:r>
            <a:r>
              <a:rPr lang="en" sz="850">
                <a:solidFill>
                  <a:schemeClr val="dk1"/>
                </a:solidFill>
                <a:highlight>
                  <a:srgbClr val="FFFFFF"/>
                </a:highlight>
                <a:latin typeface="Courier New"/>
                <a:ea typeface="Courier New"/>
                <a:cs typeface="Courier New"/>
                <a:sym typeface="Courier New"/>
              </a:rPr>
              <a:t>=timezone.now())</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def</a:t>
            </a:r>
            <a:r>
              <a:rPr lang="en" sz="850">
                <a:solidFill>
                  <a:schemeClr val="dk1"/>
                </a:solidFill>
                <a:highlight>
                  <a:srgbClr val="FFFFFF"/>
                </a:highlight>
                <a:latin typeface="Courier New"/>
                <a:ea typeface="Courier New"/>
                <a:cs typeface="Courier New"/>
                <a:sym typeface="Courier New"/>
              </a:rPr>
              <a:t> task2():</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print(</a:t>
            </a:r>
            <a:r>
              <a:rPr lang="en" sz="850">
                <a:solidFill>
                  <a:srgbClr val="0000FF"/>
                </a:solidFill>
                <a:highlight>
                  <a:srgbClr val="FFFFFF"/>
                </a:highlight>
                <a:latin typeface="Courier New"/>
                <a:ea typeface="Courier New"/>
                <a:cs typeface="Courier New"/>
                <a:sym typeface="Courier New"/>
              </a:rPr>
              <a:t>f</a:t>
            </a:r>
            <a:r>
              <a:rPr lang="en" sz="850">
                <a:solidFill>
                  <a:srgbClr val="A31515"/>
                </a:solidFill>
                <a:highlight>
                  <a:srgbClr val="FFFFFF"/>
                </a:highlight>
                <a:latin typeface="Courier New"/>
                <a:ea typeface="Courier New"/>
                <a:cs typeface="Courier New"/>
                <a:sym typeface="Courier New"/>
              </a:rPr>
              <a:t>"Alt task"</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Programarea taskurilor aplicației</a:t>
            </a:r>
            <a:endParaRPr/>
          </a:p>
        </p:txBody>
      </p:sp>
      <p:sp>
        <p:nvSpPr>
          <p:cNvPr id="161" name="Google Shape;161;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64" name="Google Shape;164;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65" name="Google Shape;165;p23"/>
          <p:cNvSpPr txBox="1"/>
          <p:nvPr/>
        </p:nvSpPr>
        <p:spPr>
          <a:xfrm>
            <a:off x="340700" y="965850"/>
            <a:ext cx="84915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Pentru a rula sarcinile programate, creează un script care va inițializa, va defini sarcinile și va porni bucla de execuție. Se va crea un fișier ruleaza_taskuri.py în rădăcina proiectului Django (acolo unde se află manage.py):</a:t>
            </a:r>
            <a:endParaRPr sz="1200">
              <a:solidFill>
                <a:schemeClr val="dk2"/>
              </a:solidFill>
            </a:endParaRPr>
          </a:p>
        </p:txBody>
      </p:sp>
      <p:sp>
        <p:nvSpPr>
          <p:cNvPr id="166" name="Google Shape;166;p23"/>
          <p:cNvSpPr txBox="1"/>
          <p:nvPr/>
        </p:nvSpPr>
        <p:spPr>
          <a:xfrm>
            <a:off x="317150" y="1451550"/>
            <a:ext cx="4254900" cy="345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schedule</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time</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django</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os</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sys</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from</a:t>
            </a:r>
            <a:r>
              <a:rPr lang="en" sz="750">
                <a:solidFill>
                  <a:schemeClr val="dk1"/>
                </a:solidFill>
                <a:highlight>
                  <a:srgbClr val="FFFFFF"/>
                </a:highlight>
                <a:latin typeface="Courier New"/>
                <a:ea typeface="Courier New"/>
                <a:cs typeface="Courier New"/>
                <a:sym typeface="Courier New"/>
              </a:rPr>
              <a:t> aplicatie_exemplu </a:t>
            </a: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tasks</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os.environ.setdefault(</a:t>
            </a:r>
            <a:r>
              <a:rPr lang="en" sz="750">
                <a:solidFill>
                  <a:srgbClr val="A31515"/>
                </a:solidFill>
                <a:highlight>
                  <a:srgbClr val="FFFFFF"/>
                </a:highlight>
                <a:latin typeface="Courier New"/>
                <a:ea typeface="Courier New"/>
                <a:cs typeface="Courier New"/>
                <a:sym typeface="Courier New"/>
              </a:rPr>
              <a:t>'DJANGO_SETTINGS_MODULE'</a:t>
            </a: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'proiect1.settings'</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django.setup()</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def</a:t>
            </a:r>
            <a:r>
              <a:rPr lang="en" sz="750">
                <a:solidFill>
                  <a:schemeClr val="dk1"/>
                </a:solidFill>
                <a:highlight>
                  <a:srgbClr val="FFFFFF"/>
                </a:highlight>
                <a:latin typeface="Courier New"/>
                <a:ea typeface="Courier New"/>
                <a:cs typeface="Courier New"/>
                <a:sym typeface="Courier New"/>
              </a:rPr>
              <a:t> run_scheduler():</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schedule.every(</a:t>
            </a:r>
            <a:r>
              <a:rPr lang="en" sz="750">
                <a:solidFill>
                  <a:srgbClr val="098658"/>
                </a:solidFill>
                <a:highlight>
                  <a:srgbClr val="FFFFFF"/>
                </a:highlight>
                <a:latin typeface="Courier New"/>
                <a:ea typeface="Courier New"/>
                <a:cs typeface="Courier New"/>
                <a:sym typeface="Courier New"/>
              </a:rPr>
              <a:t>10</a:t>
            </a:r>
            <a:r>
              <a:rPr lang="en" sz="750">
                <a:solidFill>
                  <a:schemeClr val="dk1"/>
                </a:solidFill>
                <a:highlight>
                  <a:srgbClr val="FFFFFF"/>
                </a:highlight>
                <a:latin typeface="Courier New"/>
                <a:ea typeface="Courier New"/>
                <a:cs typeface="Courier New"/>
                <a:sym typeface="Courier New"/>
              </a:rPr>
              <a:t>).seconds.do(tasks.task1)</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schedule.every().day.at(</a:t>
            </a:r>
            <a:r>
              <a:rPr lang="en" sz="750">
                <a:solidFill>
                  <a:srgbClr val="A31515"/>
                </a:solidFill>
                <a:highlight>
                  <a:srgbClr val="FFFFFF"/>
                </a:highlight>
                <a:latin typeface="Courier New"/>
                <a:ea typeface="Courier New"/>
                <a:cs typeface="Courier New"/>
                <a:sym typeface="Courier New"/>
              </a:rPr>
              <a:t>"00:00"</a:t>
            </a:r>
            <a:r>
              <a:rPr lang="en" sz="750">
                <a:solidFill>
                  <a:schemeClr val="dk1"/>
                </a:solidFill>
                <a:highlight>
                  <a:srgbClr val="FFFFFF"/>
                </a:highlight>
                <a:latin typeface="Courier New"/>
                <a:ea typeface="Courier New"/>
                <a:cs typeface="Courier New"/>
                <a:sym typeface="Courier New"/>
              </a:rPr>
              <a:t>).do(tasks.task2)</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while</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True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schedule.run_pending()</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time.sleep(</a:t>
            </a:r>
            <a:r>
              <a:rPr lang="en" sz="750">
                <a:solidFill>
                  <a:srgbClr val="098658"/>
                </a:solidFill>
                <a:highlight>
                  <a:srgbClr val="FFFFFF"/>
                </a:highlight>
                <a:latin typeface="Courier New"/>
                <a:ea typeface="Courier New"/>
                <a:cs typeface="Courier New"/>
                <a:sym typeface="Courier New"/>
              </a:rPr>
              <a:t>1</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 __name__ == </a:t>
            </a:r>
            <a:r>
              <a:rPr lang="en" sz="750">
                <a:solidFill>
                  <a:srgbClr val="A31515"/>
                </a:solidFill>
                <a:highlight>
                  <a:srgbClr val="FFFFFF"/>
                </a:highlight>
                <a:latin typeface="Courier New"/>
                <a:ea typeface="Courier New"/>
                <a:cs typeface="Courier New"/>
                <a:sym typeface="Courier New"/>
              </a:rPr>
              <a:t>"__main__"</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try</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run_scheduler()</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except</a:t>
            </a:r>
            <a:r>
              <a:rPr lang="en" sz="750">
                <a:solidFill>
                  <a:schemeClr val="dk1"/>
                </a:solidFill>
                <a:highlight>
                  <a:srgbClr val="FFFFFF"/>
                </a:highlight>
                <a:latin typeface="Courier New"/>
                <a:ea typeface="Courier New"/>
                <a:cs typeface="Courier New"/>
                <a:sym typeface="Courier New"/>
              </a:rPr>
              <a:t> </a:t>
            </a:r>
            <a:r>
              <a:rPr lang="en" sz="750">
                <a:solidFill>
                  <a:srgbClr val="2B91AF"/>
                </a:solidFill>
                <a:highlight>
                  <a:srgbClr val="FFFFFF"/>
                </a:highlight>
                <a:latin typeface="Courier New"/>
                <a:ea typeface="Courier New"/>
                <a:cs typeface="Courier New"/>
                <a:sym typeface="Courier New"/>
              </a:rPr>
              <a:t>KeyboardInterrupt</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print(</a:t>
            </a:r>
            <a:r>
              <a:rPr lang="en" sz="750">
                <a:solidFill>
                  <a:srgbClr val="A31515"/>
                </a:solidFill>
                <a:highlight>
                  <a:srgbClr val="FFFFFF"/>
                </a:highlight>
                <a:latin typeface="Courier New"/>
                <a:ea typeface="Courier New"/>
                <a:cs typeface="Courier New"/>
                <a:sym typeface="Courier New"/>
              </a:rPr>
              <a:t>"Scheduler oprit manual."</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sys.exit()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5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Crearea unui Sitemap</a:t>
            </a:r>
            <a:endParaRPr/>
          </a:p>
        </p:txBody>
      </p:sp>
      <p:sp>
        <p:nvSpPr>
          <p:cNvPr id="172" name="Google Shape;172;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75" name="Google Shape;175;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76" name="Google Shape;176;p24"/>
          <p:cNvSpPr txBox="1"/>
          <p:nvPr/>
        </p:nvSpPr>
        <p:spPr>
          <a:xfrm>
            <a:off x="340700" y="965850"/>
            <a:ext cx="8491500" cy="3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Un </a:t>
            </a:r>
            <a:r>
              <a:rPr b="1" lang="en">
                <a:solidFill>
                  <a:schemeClr val="dk2"/>
                </a:solidFill>
              </a:rPr>
              <a:t>sitemap </a:t>
            </a:r>
            <a:r>
              <a:rPr lang="en">
                <a:solidFill>
                  <a:schemeClr val="dk2"/>
                </a:solidFill>
              </a:rPr>
              <a:t>este un fișier (de obicei în format XML) care enumeră paginile unui site web, împreună cu informații despre structura și actualizările lor. Este utilizat în principal de motoarele de căutare (precum Google și Bing) pentru a înțelege mai bine conținutul și arhitectura unui site.</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La ce folosește un Sitemap:</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Indexare mai eficientă</a:t>
            </a:r>
            <a:r>
              <a:rPr lang="en">
                <a:solidFill>
                  <a:schemeClr val="dk2"/>
                </a:solidFill>
              </a:rPr>
              <a:t>: Ajută motoarele de căutare să descopere și să indexeze paginile site-ului, inclusiv cele care pot fi dificil de găsit prin crawling normal.</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Optimizare SEO</a:t>
            </a:r>
            <a:r>
              <a:rPr lang="en">
                <a:solidFill>
                  <a:schemeClr val="dk2"/>
                </a:solidFill>
              </a:rPr>
              <a:t>: Furnizează detalii precum ultima dată de modificare a unei pagini, frecvența de actualizare și prioritatea relativă a paginilor.</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Management al site-urilor mari</a:t>
            </a:r>
            <a:r>
              <a:rPr lang="en">
                <a:solidFill>
                  <a:schemeClr val="dk2"/>
                </a:solidFill>
              </a:rPr>
              <a:t>: Este util pentru site-urile cu multe pagini sau structuri complexe.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Pentru a lucra cu sitemaps în Django, trebuie inclus </a:t>
            </a:r>
            <a:r>
              <a:rPr b="1" lang="en">
                <a:solidFill>
                  <a:schemeClr val="dk2"/>
                </a:solidFill>
              </a:rPr>
              <a:t>django.contrib.sitemaps</a:t>
            </a:r>
            <a:r>
              <a:rPr lang="en">
                <a:solidFill>
                  <a:schemeClr val="dk2"/>
                </a:solidFill>
              </a:rPr>
              <a:t> în </a:t>
            </a:r>
            <a:r>
              <a:rPr b="1" lang="en">
                <a:solidFill>
                  <a:schemeClr val="dk2"/>
                </a:solidFill>
              </a:rPr>
              <a:t>INSTALLED_APPS </a:t>
            </a:r>
            <a:r>
              <a:rPr lang="en">
                <a:solidFill>
                  <a:schemeClr val="dk2"/>
                </a:solidFill>
              </a:rPr>
              <a:t>din </a:t>
            </a:r>
            <a:r>
              <a:rPr b="1" lang="en">
                <a:solidFill>
                  <a:schemeClr val="dk2"/>
                </a:solidFill>
              </a:rPr>
              <a:t>settings.py</a:t>
            </a:r>
            <a:r>
              <a:rPr lang="en">
                <a:solidFill>
                  <a:schemeClr val="dk2"/>
                </a:solidFill>
              </a:rPr>
              <a:t>.</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80" name="Shape 180"/>
        <p:cNvGrpSpPr/>
        <p:nvPr/>
      </p:nvGrpSpPr>
      <p:grpSpPr>
        <a:xfrm>
          <a:off x="0" y="0"/>
          <a:ext cx="0" cy="0"/>
          <a:chOff x="0" y="0"/>
          <a:chExt cx="0" cy="0"/>
        </a:xfrm>
      </p:grpSpPr>
      <p:sp>
        <p:nvSpPr>
          <p:cNvPr id="181" name="Google Shape;181;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Tip de model de inclus în sitemap</a:t>
            </a:r>
            <a:endParaRPr/>
          </a:p>
        </p:txBody>
      </p:sp>
      <p:sp>
        <p:nvSpPr>
          <p:cNvPr id="182" name="Google Shape;182;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85" name="Google Shape;185;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86" name="Google Shape;186;p25"/>
          <p:cNvSpPr txBox="1"/>
          <p:nvPr/>
        </p:nvSpPr>
        <p:spPr>
          <a:xfrm>
            <a:off x="317150" y="981925"/>
            <a:ext cx="852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666666"/>
                </a:solidFill>
                <a:highlight>
                  <a:schemeClr val="lt1"/>
                </a:highlight>
              </a:rPr>
              <a:t>Considerăm că avem modelul:</a:t>
            </a:r>
            <a:endParaRPr sz="1150">
              <a:solidFill>
                <a:srgbClr val="666666"/>
              </a:solidFill>
              <a:highlight>
                <a:schemeClr val="lt1"/>
              </a:highlight>
            </a:endParaRPr>
          </a:p>
          <a:p>
            <a:pPr indent="0" lvl="0" marL="0" rtl="0" algn="l">
              <a:spcBef>
                <a:spcPts val="0"/>
              </a:spcBef>
              <a:spcAft>
                <a:spcPts val="0"/>
              </a:spcAft>
              <a:buClr>
                <a:schemeClr val="dk1"/>
              </a:buClr>
              <a:buSzPts val="1100"/>
              <a:buFont typeface="Arial"/>
              <a:buNone/>
            </a:pPr>
            <a:r>
              <a:t/>
            </a:r>
            <a:endParaRPr sz="1150">
              <a:solidFill>
                <a:srgbClr val="666666"/>
              </a:solidFill>
              <a:highlight>
                <a:schemeClr val="lt1"/>
              </a:highlight>
            </a:endParaRPr>
          </a:p>
          <a:p>
            <a:pPr indent="0" lvl="0" marL="0" rtl="0" algn="l">
              <a:spcBef>
                <a:spcPts val="0"/>
              </a:spcBef>
              <a:spcAft>
                <a:spcPts val="0"/>
              </a:spcAft>
              <a:buClr>
                <a:schemeClr val="dk1"/>
              </a:buClr>
              <a:buSzPts val="1100"/>
              <a:buFont typeface="Arial"/>
              <a:buNone/>
            </a:pPr>
            <a:r>
              <a:t/>
            </a:r>
            <a:endParaRPr sz="1150">
              <a:solidFill>
                <a:srgbClr val="666666"/>
              </a:solidFill>
              <a:highlight>
                <a:schemeClr val="lt1"/>
              </a:highlight>
            </a:endParaRPr>
          </a:p>
          <a:p>
            <a:pPr indent="0" lvl="0" marL="0" rtl="0" algn="l">
              <a:spcBef>
                <a:spcPts val="0"/>
              </a:spcBef>
              <a:spcAft>
                <a:spcPts val="0"/>
              </a:spcAft>
              <a:buNone/>
            </a:pPr>
            <a:r>
              <a:t/>
            </a:r>
            <a:endParaRPr sz="1150">
              <a:solidFill>
                <a:srgbClr val="666666"/>
              </a:solidFill>
              <a:highlight>
                <a:schemeClr val="lt1"/>
              </a:highlight>
            </a:endParaRPr>
          </a:p>
        </p:txBody>
      </p:sp>
      <p:sp>
        <p:nvSpPr>
          <p:cNvPr id="187" name="Google Shape;187;p25"/>
          <p:cNvSpPr txBox="1"/>
          <p:nvPr/>
        </p:nvSpPr>
        <p:spPr>
          <a:xfrm>
            <a:off x="317150" y="1324825"/>
            <a:ext cx="6141000" cy="255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Carte</a:t>
            </a:r>
            <a:r>
              <a:rPr lang="en" sz="1050">
                <a:solidFill>
                  <a:schemeClr val="dk1"/>
                </a:solidFill>
                <a:highlight>
                  <a:srgbClr val="FFFFFF"/>
                </a:highlight>
                <a:latin typeface="Courier New"/>
                <a:ea typeface="Courier New"/>
                <a:cs typeface="Courier New"/>
                <a:sym typeface="Courier New"/>
              </a:rPr>
              <a:t>(models.</a:t>
            </a:r>
            <a:r>
              <a:rPr lang="en" sz="1050">
                <a:solidFill>
                  <a:srgbClr val="2B91AF"/>
                </a:solidFill>
                <a:highlight>
                  <a:srgbClr val="FFFFFF"/>
                </a:highlight>
                <a:latin typeface="Courier New"/>
                <a:ea typeface="Courier New"/>
                <a:cs typeface="Courier New"/>
                <a:sym typeface="Courier New"/>
              </a:rPr>
              <a:t>Model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id = models.</a:t>
            </a:r>
            <a:r>
              <a:rPr lang="en" sz="1050">
                <a:solidFill>
                  <a:srgbClr val="2B91AF"/>
                </a:solidFill>
                <a:highlight>
                  <a:srgbClr val="FFFFFF"/>
                </a:highlight>
                <a:latin typeface="Courier New"/>
                <a:ea typeface="Courier New"/>
                <a:cs typeface="Courier New"/>
                <a:sym typeface="Courier New"/>
              </a:rPr>
              <a:t>AutoField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primary_key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titlu = models.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autor = models.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pret = models.</a:t>
            </a:r>
            <a:r>
              <a:rPr lang="en" sz="1050">
                <a:solidFill>
                  <a:srgbClr val="2B91AF"/>
                </a:solidFill>
                <a:highlight>
                  <a:srgbClr val="FFFFFF"/>
                </a:highlight>
                <a:latin typeface="Courier New"/>
                <a:ea typeface="Courier New"/>
                <a:cs typeface="Courier New"/>
                <a:sym typeface="Courier New"/>
              </a:rPr>
              <a:t>DecimalField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max_digits</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decimal_places</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publicat = models.</a:t>
            </a:r>
            <a:r>
              <a:rPr lang="en" sz="1050">
                <a:solidFill>
                  <a:srgbClr val="2B91AF"/>
                </a:solidFill>
                <a:highlight>
                  <a:srgbClr val="FFFFFF"/>
                </a:highlight>
                <a:latin typeface="Courier New"/>
                <a:ea typeface="Courier New"/>
                <a:cs typeface="Courier New"/>
                <a:sym typeface="Courier New"/>
              </a:rPr>
              <a:t>BooleanField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default</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data_publicarii = models.</a:t>
            </a:r>
            <a:r>
              <a:rPr lang="en" sz="1050">
                <a:solidFill>
                  <a:srgbClr val="2B91AF"/>
                </a:solidFill>
                <a:highlight>
                  <a:srgbClr val="FFFFFF"/>
                </a:highlight>
                <a:latin typeface="Courier New"/>
                <a:ea typeface="Courier New"/>
                <a:cs typeface="Courier New"/>
                <a:sym typeface="Courier New"/>
              </a:rPr>
              <a:t>DateField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actualizat_la = models.</a:t>
            </a:r>
            <a:r>
              <a:rPr lang="en" sz="1050">
                <a:solidFill>
                  <a:srgbClr val="2B91AF"/>
                </a:solidFill>
                <a:highlight>
                  <a:srgbClr val="FFFFFF"/>
                </a:highlight>
                <a:latin typeface="Courier New"/>
                <a:ea typeface="Courier New"/>
                <a:cs typeface="Courier New"/>
                <a:sym typeface="Courier New"/>
              </a:rPr>
              <a:t>DateField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auto_now</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get_absolute_url(</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reverse(</a:t>
            </a:r>
            <a:r>
              <a:rPr lang="en" sz="1050">
                <a:solidFill>
                  <a:srgbClr val="A31515"/>
                </a:solidFill>
                <a:highlight>
                  <a:srgbClr val="FFFFFF"/>
                </a:highlight>
                <a:latin typeface="Courier New"/>
                <a:ea typeface="Courier New"/>
                <a:cs typeface="Courier New"/>
                <a:sym typeface="Courier New"/>
              </a:rPr>
              <a:t>'carte'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kwargs</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'id'</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.id})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88" name="Google Shape;188;p25"/>
          <p:cNvSpPr txBox="1"/>
          <p:nvPr/>
        </p:nvSpPr>
        <p:spPr>
          <a:xfrm>
            <a:off x="6609900" y="1324825"/>
            <a:ext cx="2227800" cy="22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Metoda </a:t>
            </a:r>
            <a:r>
              <a:rPr b="1" lang="en" sz="1200">
                <a:solidFill>
                  <a:schemeClr val="dk2"/>
                </a:solidFill>
              </a:rPr>
              <a:t>get_absolute_url </a:t>
            </a:r>
            <a:r>
              <a:rPr lang="en" sz="1200">
                <a:solidFill>
                  <a:schemeClr val="dk2"/>
                </a:solidFill>
              </a:rPr>
              <a:t>returnează un șir de caractere care reprezintă URL-ul complet al unei pagini corespunzătoare unei instanțe a modelului.</a:t>
            </a:r>
            <a:endParaRPr sz="1200">
              <a:solidFill>
                <a:schemeClr val="dk2"/>
              </a:solidFill>
            </a:endParaRPr>
          </a:p>
          <a:p>
            <a:pPr indent="0" lvl="0" marL="0" rtl="0" algn="l">
              <a:spcBef>
                <a:spcPts val="0"/>
              </a:spcBef>
              <a:spcAft>
                <a:spcPts val="0"/>
              </a:spcAft>
              <a:buNone/>
            </a:pPr>
            <a:r>
              <a:rPr lang="en" sz="1200">
                <a:solidFill>
                  <a:schemeClr val="dk2"/>
                </a:solidFill>
              </a:rPr>
              <a:t>De obicei, folosește funcția reverse din modulul django.urls pentru a genera URL-ul pe baza numelui unei rute definite în </a:t>
            </a:r>
            <a:r>
              <a:rPr b="1" lang="en" sz="1200">
                <a:solidFill>
                  <a:schemeClr val="dk2"/>
                </a:solidFill>
              </a:rPr>
              <a:t>urls.py</a:t>
            </a:r>
            <a:r>
              <a:rPr lang="en" sz="1200">
                <a:solidFill>
                  <a:schemeClr val="dk2"/>
                </a:solidFill>
              </a:rPr>
              <a:t>.</a:t>
            </a:r>
            <a:endParaRPr sz="1200">
              <a:solidFill>
                <a:schemeClr val="dk2"/>
              </a:solidFill>
            </a:endParaRPr>
          </a:p>
        </p:txBody>
      </p:sp>
      <p:sp>
        <p:nvSpPr>
          <p:cNvPr id="189" name="Google Shape;189;p25"/>
          <p:cNvSpPr txBox="1"/>
          <p:nvPr/>
        </p:nvSpPr>
        <p:spPr>
          <a:xfrm>
            <a:off x="317150" y="3964450"/>
            <a:ext cx="29790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Calea din </a:t>
            </a:r>
            <a:r>
              <a:rPr b="1" lang="en" sz="1200">
                <a:solidFill>
                  <a:schemeClr val="dk2"/>
                </a:solidFill>
              </a:rPr>
              <a:t>urls.py</a:t>
            </a:r>
            <a:r>
              <a:rPr lang="en" sz="1200">
                <a:solidFill>
                  <a:schemeClr val="dk2"/>
                </a:solidFill>
              </a:rPr>
              <a:t> este:</a:t>
            </a:r>
            <a:endParaRPr sz="1200">
              <a:solidFill>
                <a:schemeClr val="dk2"/>
              </a:solidFill>
            </a:endParaRPr>
          </a:p>
        </p:txBody>
      </p:sp>
      <p:sp>
        <p:nvSpPr>
          <p:cNvPr id="190" name="Google Shape;190;p25"/>
          <p:cNvSpPr txBox="1"/>
          <p:nvPr/>
        </p:nvSpPr>
        <p:spPr>
          <a:xfrm>
            <a:off x="317150" y="4340925"/>
            <a:ext cx="4494900" cy="32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path(</a:t>
            </a:r>
            <a:r>
              <a:rPr lang="en" sz="1050">
                <a:solidFill>
                  <a:srgbClr val="A31515"/>
                </a:solidFill>
                <a:highlight>
                  <a:srgbClr val="FFFFFF"/>
                </a:highlight>
                <a:latin typeface="Courier New"/>
                <a:ea typeface="Courier New"/>
                <a:cs typeface="Courier New"/>
                <a:sym typeface="Courier New"/>
              </a:rPr>
              <a:t>'carte/&lt;int:id&gt;'</a:t>
            </a:r>
            <a:r>
              <a:rPr lang="en" sz="1050">
                <a:solidFill>
                  <a:schemeClr val="dk1"/>
                </a:solidFill>
                <a:highlight>
                  <a:srgbClr val="FFFFFF"/>
                </a:highlight>
                <a:latin typeface="Courier New"/>
                <a:ea typeface="Courier New"/>
                <a:cs typeface="Courier New"/>
                <a:sym typeface="Courier New"/>
              </a:rPr>
              <a:t>, views.carte, </a:t>
            </a:r>
            <a:r>
              <a:rPr lang="en" sz="1050">
                <a:solidFill>
                  <a:srgbClr val="808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'carte'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Adăugarea unui model în sitemap</a:t>
            </a:r>
            <a:endParaRPr/>
          </a:p>
        </p:txBody>
      </p:sp>
      <p:sp>
        <p:nvSpPr>
          <p:cNvPr id="196" name="Google Shape;196;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99" name="Google Shape;199;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00" name="Google Shape;200;p26"/>
          <p:cNvSpPr txBox="1"/>
          <p:nvPr/>
        </p:nvSpPr>
        <p:spPr>
          <a:xfrm>
            <a:off x="340700" y="965850"/>
            <a:ext cx="8491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Se creează o clasă pentru fiecare tip de conținut pe care dorim să îl includem în sitemap. Aceste clase extind django.contrib.sitemaps.Sitemap. Considerăm fișierul numit sitemaps.py</a:t>
            </a:r>
            <a:endParaRPr>
              <a:solidFill>
                <a:schemeClr val="dk2"/>
              </a:solidFill>
            </a:endParaRPr>
          </a:p>
        </p:txBody>
      </p:sp>
      <p:sp>
        <p:nvSpPr>
          <p:cNvPr id="201" name="Google Shape;201;p26"/>
          <p:cNvSpPr txBox="1"/>
          <p:nvPr/>
        </p:nvSpPr>
        <p:spPr>
          <a:xfrm>
            <a:off x="326150" y="1529150"/>
            <a:ext cx="8520600" cy="308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from</a:t>
            </a:r>
            <a:r>
              <a:rPr lang="en" sz="850">
                <a:solidFill>
                  <a:schemeClr val="dk1"/>
                </a:solidFill>
                <a:highlight>
                  <a:srgbClr val="FFFFFF"/>
                </a:highlight>
                <a:latin typeface="Courier New"/>
                <a:ea typeface="Courier New"/>
                <a:cs typeface="Courier New"/>
                <a:sym typeface="Courier New"/>
              </a:rPr>
              <a:t> django.contrib.sitemaps </a:t>
            </a: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a:t>
            </a:r>
            <a:r>
              <a:rPr lang="en" sz="850">
                <a:solidFill>
                  <a:srgbClr val="2B91AF"/>
                </a:solidFill>
                <a:highlight>
                  <a:srgbClr val="FFFFFF"/>
                </a:highlight>
                <a:latin typeface="Courier New"/>
                <a:ea typeface="Courier New"/>
                <a:cs typeface="Courier New"/>
                <a:sym typeface="Courier New"/>
              </a:rPr>
              <a:t>Sitemap</a:t>
            </a:r>
            <a:endParaRPr sz="8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from</a:t>
            </a:r>
            <a:r>
              <a:rPr lang="en" sz="850">
                <a:solidFill>
                  <a:schemeClr val="dk1"/>
                </a:solidFill>
                <a:highlight>
                  <a:srgbClr val="FFFFFF"/>
                </a:highlight>
                <a:latin typeface="Courier New"/>
                <a:ea typeface="Courier New"/>
                <a:cs typeface="Courier New"/>
                <a:sym typeface="Courier New"/>
              </a:rPr>
              <a:t> django.urls </a:t>
            </a: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reverse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from</a:t>
            </a:r>
            <a:r>
              <a:rPr lang="en" sz="850">
                <a:solidFill>
                  <a:schemeClr val="dk1"/>
                </a:solidFill>
                <a:highlight>
                  <a:srgbClr val="FFFFFF"/>
                </a:highlight>
                <a:latin typeface="Courier New"/>
                <a:ea typeface="Courier New"/>
                <a:cs typeface="Courier New"/>
                <a:sym typeface="Courier New"/>
              </a:rPr>
              <a:t> .models </a:t>
            </a: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Carte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class</a:t>
            </a:r>
            <a:r>
              <a:rPr lang="en" sz="850">
                <a:solidFill>
                  <a:schemeClr val="dk1"/>
                </a:solidFill>
                <a:highlight>
                  <a:srgbClr val="FFFFFF"/>
                </a:highlight>
                <a:latin typeface="Courier New"/>
                <a:ea typeface="Courier New"/>
                <a:cs typeface="Courier New"/>
                <a:sym typeface="Courier New"/>
              </a:rPr>
              <a:t> </a:t>
            </a:r>
            <a:r>
              <a:rPr lang="en" sz="850">
                <a:solidFill>
                  <a:srgbClr val="2B91AF"/>
                </a:solidFill>
                <a:highlight>
                  <a:srgbClr val="FFFFFF"/>
                </a:highlight>
                <a:latin typeface="Courier New"/>
                <a:ea typeface="Courier New"/>
                <a:cs typeface="Courier New"/>
                <a:sym typeface="Courier New"/>
              </a:rPr>
              <a:t>CarteSitemap</a:t>
            </a:r>
            <a:r>
              <a:rPr lang="en" sz="850">
                <a:solidFill>
                  <a:schemeClr val="dk1"/>
                </a:solidFill>
                <a:highlight>
                  <a:srgbClr val="FFFFFF"/>
                </a:highlight>
                <a:latin typeface="Courier New"/>
                <a:ea typeface="Courier New"/>
                <a:cs typeface="Courier New"/>
                <a:sym typeface="Courier New"/>
              </a:rPr>
              <a:t>(</a:t>
            </a:r>
            <a:r>
              <a:rPr lang="en" sz="850">
                <a:solidFill>
                  <a:srgbClr val="2B91AF"/>
                </a:solidFill>
                <a:highlight>
                  <a:srgbClr val="FFFFFF"/>
                </a:highlight>
                <a:latin typeface="Courier New"/>
                <a:ea typeface="Courier New"/>
                <a:cs typeface="Courier New"/>
                <a:sym typeface="Courier New"/>
              </a:rPr>
              <a:t>Sitemap</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 Frecventa de modificare (ex: daily, weekly)</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changefreq = </a:t>
            </a:r>
            <a:r>
              <a:rPr lang="en" sz="850">
                <a:solidFill>
                  <a:srgbClr val="A31515"/>
                </a:solidFill>
                <a:highlight>
                  <a:srgbClr val="FFFFFF"/>
                </a:highlight>
                <a:latin typeface="Courier New"/>
                <a:ea typeface="Courier New"/>
                <a:cs typeface="Courier New"/>
                <a:sym typeface="Courier New"/>
              </a:rPr>
              <a:t>"monthly"</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 Prioritatea (1.0 = cea mai mare)</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priority = </a:t>
            </a:r>
            <a:r>
              <a:rPr lang="en" sz="850">
                <a:solidFill>
                  <a:srgbClr val="098658"/>
                </a:solidFill>
                <a:highlight>
                  <a:srgbClr val="FFFFFF"/>
                </a:highlight>
                <a:latin typeface="Courier New"/>
                <a:ea typeface="Courier New"/>
                <a:cs typeface="Courier New"/>
                <a:sym typeface="Courier New"/>
              </a:rPr>
              <a:t>0.8</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def</a:t>
            </a:r>
            <a:r>
              <a:rPr lang="en" sz="850">
                <a:solidFill>
                  <a:schemeClr val="dk1"/>
                </a:solidFill>
                <a:highlight>
                  <a:srgbClr val="FFFFFF"/>
                </a:highlight>
                <a:latin typeface="Courier New"/>
                <a:ea typeface="Courier New"/>
                <a:cs typeface="Courier New"/>
                <a:sym typeface="Courier New"/>
              </a:rPr>
              <a:t> items(</a:t>
            </a:r>
            <a:r>
              <a:rPr lang="en" sz="850">
                <a:solidFill>
                  <a:srgbClr val="808080"/>
                </a:solidFill>
                <a:highlight>
                  <a:srgbClr val="FFFFFF"/>
                </a:highlight>
                <a:latin typeface="Courier New"/>
                <a:ea typeface="Courier New"/>
                <a:cs typeface="Courier New"/>
                <a:sym typeface="Courier New"/>
              </a:rPr>
              <a:t>self</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 Returneaza obiectele care vor fi incluse in sitemap</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Carte.objects.all()</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def</a:t>
            </a:r>
            <a:r>
              <a:rPr lang="en" sz="850">
                <a:solidFill>
                  <a:schemeClr val="dk1"/>
                </a:solidFill>
                <a:highlight>
                  <a:srgbClr val="FFFFFF"/>
                </a:highlight>
                <a:latin typeface="Courier New"/>
                <a:ea typeface="Courier New"/>
                <a:cs typeface="Courier New"/>
                <a:sym typeface="Courier New"/>
              </a:rPr>
              <a:t> lastmod(</a:t>
            </a:r>
            <a:r>
              <a:rPr lang="en" sz="850">
                <a:solidFill>
                  <a:srgbClr val="808080"/>
                </a:solidFill>
                <a:highlight>
                  <a:srgbClr val="FFFFFF"/>
                </a:highlight>
                <a:latin typeface="Courier New"/>
                <a:ea typeface="Courier New"/>
                <a:cs typeface="Courier New"/>
                <a:sym typeface="Courier New"/>
              </a:rPr>
              <a:t>self</a:t>
            </a: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obj</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 Returneaza data ultimei modificari pentru fiecare obiect</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obj</a:t>
            </a:r>
            <a:r>
              <a:rPr lang="en" sz="850">
                <a:solidFill>
                  <a:schemeClr val="dk1"/>
                </a:solidFill>
                <a:highlight>
                  <a:srgbClr val="FFFFFF"/>
                </a:highlight>
                <a:latin typeface="Courier New"/>
                <a:ea typeface="Courier New"/>
                <a:cs typeface="Courier New"/>
                <a:sym typeface="Courier New"/>
              </a:rPr>
              <a:t>.actualizat_la</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5" name="Shape 205"/>
        <p:cNvGrpSpPr/>
        <p:nvPr/>
      </p:nvGrpSpPr>
      <p:grpSpPr>
        <a:xfrm>
          <a:off x="0" y="0"/>
          <a:ext cx="0" cy="0"/>
          <a:chOff x="0" y="0"/>
          <a:chExt cx="0" cy="0"/>
        </a:xfrm>
      </p:grpSpPr>
      <p:sp>
        <p:nvSpPr>
          <p:cNvPr id="206" name="Google Shape;206;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Adăugarea unei pagini statice în sitemap</a:t>
            </a:r>
            <a:endParaRPr/>
          </a:p>
        </p:txBody>
      </p:sp>
      <p:sp>
        <p:nvSpPr>
          <p:cNvPr id="207" name="Google Shape;207;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10" name="Google Shape;210;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11" name="Google Shape;211;p27"/>
          <p:cNvSpPr txBox="1"/>
          <p:nvPr/>
        </p:nvSpPr>
        <p:spPr>
          <a:xfrm>
            <a:off x="340700" y="965850"/>
            <a:ext cx="8491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Se creează o clasă pentru fiecare tip de conținut pe care dorim să îl includem în sitemap. Aceste clase extind django.contrib.sitemaps.Sitemap. Considerăm fișierul numit sitemaps.py</a:t>
            </a:r>
            <a:endParaRPr>
              <a:solidFill>
                <a:schemeClr val="dk2"/>
              </a:solidFill>
            </a:endParaRPr>
          </a:p>
        </p:txBody>
      </p:sp>
      <p:sp>
        <p:nvSpPr>
          <p:cNvPr id="212" name="Google Shape;212;p27"/>
          <p:cNvSpPr txBox="1"/>
          <p:nvPr/>
        </p:nvSpPr>
        <p:spPr>
          <a:xfrm>
            <a:off x="326150" y="1529150"/>
            <a:ext cx="8520600" cy="308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django.contrib.sitemaps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a:t>
            </a:r>
            <a:r>
              <a:rPr lang="en" sz="950">
                <a:solidFill>
                  <a:srgbClr val="2B91AF"/>
                </a:solidFill>
                <a:highlight>
                  <a:srgbClr val="FFFFFF"/>
                </a:highlight>
                <a:latin typeface="Courier New"/>
                <a:ea typeface="Courier New"/>
                <a:cs typeface="Courier New"/>
                <a:sym typeface="Courier New"/>
              </a:rPr>
              <a:t>Sitemap</a:t>
            </a:r>
            <a:endParaRPr sz="9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django.urls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reverse</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class</a:t>
            </a:r>
            <a:r>
              <a:rPr lang="en" sz="950">
                <a:solidFill>
                  <a:schemeClr val="dk1"/>
                </a:solidFill>
                <a:highlight>
                  <a:srgbClr val="FFFFFF"/>
                </a:highlight>
                <a:latin typeface="Courier New"/>
                <a:ea typeface="Courier New"/>
                <a:cs typeface="Courier New"/>
                <a:sym typeface="Courier New"/>
              </a:rPr>
              <a:t> </a:t>
            </a:r>
            <a:r>
              <a:rPr lang="en" sz="950">
                <a:solidFill>
                  <a:srgbClr val="2B91AF"/>
                </a:solidFill>
                <a:highlight>
                  <a:srgbClr val="FFFFFF"/>
                </a:highlight>
                <a:latin typeface="Courier New"/>
                <a:ea typeface="Courier New"/>
                <a:cs typeface="Courier New"/>
                <a:sym typeface="Courier New"/>
              </a:rPr>
              <a:t>VederiStaticeSitemap</a:t>
            </a:r>
            <a:r>
              <a:rPr lang="en" sz="950">
                <a:solidFill>
                  <a:schemeClr val="dk1"/>
                </a:solidFill>
                <a:highlight>
                  <a:srgbClr val="FFFFFF"/>
                </a:highlight>
                <a:latin typeface="Courier New"/>
                <a:ea typeface="Courier New"/>
                <a:cs typeface="Courier New"/>
                <a:sym typeface="Courier New"/>
              </a:rPr>
              <a:t>(</a:t>
            </a:r>
            <a:r>
              <a:rPr lang="en" sz="950">
                <a:solidFill>
                  <a:srgbClr val="2B91AF"/>
                </a:solidFill>
                <a:highlight>
                  <a:srgbClr val="FFFFFF"/>
                </a:highlight>
                <a:latin typeface="Courier New"/>
                <a:ea typeface="Courier New"/>
                <a:cs typeface="Courier New"/>
                <a:sym typeface="Courier New"/>
              </a:rPr>
              <a:t>Sitemap</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changefreq = </a:t>
            </a:r>
            <a:r>
              <a:rPr lang="en" sz="950">
                <a:solidFill>
                  <a:srgbClr val="A31515"/>
                </a:solidFill>
                <a:highlight>
                  <a:srgbClr val="FFFFFF"/>
                </a:highlight>
                <a:latin typeface="Courier New"/>
                <a:ea typeface="Courier New"/>
                <a:cs typeface="Courier New"/>
                <a:sym typeface="Courier New"/>
              </a:rPr>
              <a:t>"monthly"</a:t>
            </a:r>
            <a:endParaRPr sz="9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priority = </a:t>
            </a:r>
            <a:r>
              <a:rPr lang="en" sz="950">
                <a:solidFill>
                  <a:srgbClr val="098658"/>
                </a:solidFill>
                <a:highlight>
                  <a:srgbClr val="FFFFFF"/>
                </a:highlight>
                <a:latin typeface="Courier New"/>
                <a:ea typeface="Courier New"/>
                <a:cs typeface="Courier New"/>
                <a:sym typeface="Courier New"/>
              </a:rPr>
              <a:t>0.5</a:t>
            </a:r>
            <a:endParaRPr sz="950">
              <a:solidFill>
                <a:srgbClr val="098658"/>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def</a:t>
            </a:r>
            <a:r>
              <a:rPr lang="en" sz="950">
                <a:solidFill>
                  <a:schemeClr val="dk1"/>
                </a:solidFill>
                <a:highlight>
                  <a:srgbClr val="FFFFFF"/>
                </a:highlight>
                <a:latin typeface="Courier New"/>
                <a:ea typeface="Courier New"/>
                <a:cs typeface="Courier New"/>
                <a:sym typeface="Courier New"/>
              </a:rPr>
              <a:t> items(</a:t>
            </a:r>
            <a:r>
              <a:rPr lang="en" sz="950">
                <a:solidFill>
                  <a:srgbClr val="808080"/>
                </a:solidFill>
                <a:highlight>
                  <a:srgbClr val="FFFFFF"/>
                </a:highlight>
                <a:latin typeface="Courier New"/>
                <a:ea typeface="Courier New"/>
                <a:cs typeface="Courier New"/>
                <a:sym typeface="Courier New"/>
              </a:rPr>
              <a:t>self</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 Numele view-urilor statice</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'index'</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'contact'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def</a:t>
            </a:r>
            <a:r>
              <a:rPr lang="en" sz="950">
                <a:solidFill>
                  <a:schemeClr val="dk1"/>
                </a:solidFill>
                <a:highlight>
                  <a:srgbClr val="FFFFFF"/>
                </a:highlight>
                <a:latin typeface="Courier New"/>
                <a:ea typeface="Courier New"/>
                <a:cs typeface="Courier New"/>
                <a:sym typeface="Courier New"/>
              </a:rPr>
              <a:t> location(</a:t>
            </a:r>
            <a:r>
              <a:rPr lang="en" sz="950">
                <a:solidFill>
                  <a:srgbClr val="808080"/>
                </a:solidFill>
                <a:highlight>
                  <a:srgbClr val="FFFFFF"/>
                </a:highlight>
                <a:latin typeface="Courier New"/>
                <a:ea typeface="Courier New"/>
                <a:cs typeface="Courier New"/>
                <a:sym typeface="Courier New"/>
              </a:rPr>
              <a:t>self</a:t>
            </a: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item</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 Returneaza URL-ul pentru fiecare item</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 Atentie, acestea trebuie sa aiba name specificat in urls.py</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reverse(</a:t>
            </a:r>
            <a:r>
              <a:rPr lang="en" sz="950">
                <a:solidFill>
                  <a:srgbClr val="808080"/>
                </a:solidFill>
                <a:highlight>
                  <a:srgbClr val="FFFFFF"/>
                </a:highlight>
                <a:latin typeface="Courier New"/>
                <a:ea typeface="Courier New"/>
                <a:cs typeface="Courier New"/>
                <a:sym typeface="Courier New"/>
              </a:rPr>
              <a:t>item</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16" name="Shape 216"/>
        <p:cNvGrpSpPr/>
        <p:nvPr/>
      </p:nvGrpSpPr>
      <p:grpSpPr>
        <a:xfrm>
          <a:off x="0" y="0"/>
          <a:ext cx="0" cy="0"/>
          <a:chOff x="0" y="0"/>
          <a:chExt cx="0" cy="0"/>
        </a:xfrm>
      </p:grpSpPr>
      <p:sp>
        <p:nvSpPr>
          <p:cNvPr id="217" name="Google Shape;217;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Adăugare sitemap în urls.py</a:t>
            </a:r>
            <a:endParaRPr/>
          </a:p>
        </p:txBody>
      </p:sp>
      <p:sp>
        <p:nvSpPr>
          <p:cNvPr id="218" name="Google Shape;218;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21" name="Google Shape;221;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22" name="Google Shape;222;p28"/>
          <p:cNvSpPr txBox="1"/>
          <p:nvPr/>
        </p:nvSpPr>
        <p:spPr>
          <a:xfrm>
            <a:off x="340700" y="901175"/>
            <a:ext cx="8491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Se adaugă în urls.py informațiile despre sitemap:</a:t>
            </a:r>
            <a:endParaRPr>
              <a:solidFill>
                <a:schemeClr val="dk2"/>
              </a:solidFill>
            </a:endParaRPr>
          </a:p>
        </p:txBody>
      </p:sp>
      <p:sp>
        <p:nvSpPr>
          <p:cNvPr id="223" name="Google Shape;223;p28"/>
          <p:cNvSpPr txBox="1"/>
          <p:nvPr/>
        </p:nvSpPr>
        <p:spPr>
          <a:xfrm>
            <a:off x="340700" y="1514925"/>
            <a:ext cx="8491500" cy="302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django.contrib.sitemaps.views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sitemap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.sitemaps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CarteSitemap, VederiStaticeSitemap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sitemaps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'carte'</a:t>
            </a:r>
            <a:r>
              <a:rPr lang="en" sz="1050">
                <a:solidFill>
                  <a:schemeClr val="dk1"/>
                </a:solidFill>
                <a:highlight>
                  <a:srgbClr val="FFFFFF"/>
                </a:highlight>
                <a:latin typeface="Courier New"/>
                <a:ea typeface="Courier New"/>
                <a:cs typeface="Courier New"/>
                <a:sym typeface="Courier New"/>
              </a:rPr>
              <a:t>: CarteSitemap,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'static'</a:t>
            </a:r>
            <a:r>
              <a:rPr lang="en" sz="1050">
                <a:solidFill>
                  <a:schemeClr val="dk1"/>
                </a:solidFill>
                <a:highlight>
                  <a:srgbClr val="FFFFFF"/>
                </a:highlight>
                <a:latin typeface="Courier New"/>
                <a:ea typeface="Courier New"/>
                <a:cs typeface="Courier New"/>
                <a:sym typeface="Courier New"/>
              </a:rPr>
              <a:t>: VederiStaticeSitemap,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urlpatterns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restul de path-uri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'sitemap.xml'</a:t>
            </a:r>
            <a:r>
              <a:rPr lang="en" sz="1050">
                <a:solidFill>
                  <a:schemeClr val="dk1"/>
                </a:solidFill>
                <a:highlight>
                  <a:srgbClr val="FFFFFF"/>
                </a:highlight>
                <a:latin typeface="Courier New"/>
                <a:ea typeface="Courier New"/>
                <a:cs typeface="Courier New"/>
                <a:sym typeface="Courier New"/>
              </a:rPr>
              <a:t>, sitemap, {</a:t>
            </a:r>
            <a:r>
              <a:rPr lang="en" sz="1050">
                <a:solidFill>
                  <a:srgbClr val="A31515"/>
                </a:solidFill>
                <a:highlight>
                  <a:srgbClr val="FFFFFF"/>
                </a:highlight>
                <a:latin typeface="Courier New"/>
                <a:ea typeface="Courier New"/>
                <a:cs typeface="Courier New"/>
                <a:sym typeface="Courier New"/>
              </a:rPr>
              <a:t>'sitemaps'</a:t>
            </a:r>
            <a:r>
              <a:rPr lang="en" sz="1050">
                <a:solidFill>
                  <a:schemeClr val="dk1"/>
                </a:solidFill>
                <a:highlight>
                  <a:srgbClr val="FFFFFF"/>
                </a:highlight>
                <a:latin typeface="Courier New"/>
                <a:ea typeface="Courier New"/>
                <a:cs typeface="Courier New"/>
                <a:sym typeface="Courier New"/>
              </a:rPr>
              <a:t>: sitemaps}, </a:t>
            </a:r>
            <a:r>
              <a:rPr lang="en" sz="1050">
                <a:solidFill>
                  <a:srgbClr val="808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'django.contrib.sitemaps.views.sitemap'</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27" name="Shape 227"/>
        <p:cNvGrpSpPr/>
        <p:nvPr/>
      </p:nvGrpSpPr>
      <p:grpSpPr>
        <a:xfrm>
          <a:off x="0" y="0"/>
          <a:ext cx="0" cy="0"/>
          <a:chOff x="0" y="0"/>
          <a:chExt cx="0" cy="0"/>
        </a:xfrm>
      </p:grpSpPr>
      <p:sp>
        <p:nvSpPr>
          <p:cNvPr id="228" name="Google Shape;228;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Observații setări sitemap</a:t>
            </a:r>
            <a:endParaRPr/>
          </a:p>
        </p:txBody>
      </p:sp>
      <p:sp>
        <p:nvSpPr>
          <p:cNvPr id="229" name="Google Shape;229;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32" name="Google Shape;232;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33" name="Google Shape;233;p29"/>
          <p:cNvSpPr txBox="1"/>
          <p:nvPr/>
        </p:nvSpPr>
        <p:spPr>
          <a:xfrm>
            <a:off x="340700" y="1053575"/>
            <a:ext cx="8491500" cy="216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b="1" lang="en">
                <a:solidFill>
                  <a:schemeClr val="dk2"/>
                </a:solidFill>
              </a:rPr>
              <a:t>changefreq</a:t>
            </a:r>
            <a:r>
              <a:rPr lang="en">
                <a:solidFill>
                  <a:schemeClr val="dk2"/>
                </a:solidFill>
              </a:rPr>
              <a:t>: Specifică cât de des este probabil ca pagina să fie modificată. Exemple: always, hourly, daily, weekly, monthly, yearly, never.</a:t>
            </a:r>
            <a:endParaRPr>
              <a:solidFill>
                <a:schemeClr val="dk2"/>
              </a:solidFill>
            </a:endParaRPr>
          </a:p>
          <a:p>
            <a:pPr indent="0" lvl="0" marL="45720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priority</a:t>
            </a:r>
            <a:r>
              <a:rPr lang="en">
                <a:solidFill>
                  <a:schemeClr val="dk2"/>
                </a:solidFill>
              </a:rPr>
              <a:t>: O valoare între 0.0 și 1.0 care indică importanța paginii în comparație cu alte pagini de pe site.</a:t>
            </a:r>
            <a:endParaRPr>
              <a:solidFill>
                <a:schemeClr val="dk2"/>
              </a:solidFill>
            </a:endParaRPr>
          </a:p>
          <a:p>
            <a:pPr indent="0" lvl="0" marL="45720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Dacă sitemap-ul include mai multe limbi, se pot adăuga informații despre hreflang utilizând metode personalizate</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7" name="Shape 237"/>
        <p:cNvGrpSpPr/>
        <p:nvPr/>
      </p:nvGrpSpPr>
      <p:grpSpPr>
        <a:xfrm>
          <a:off x="0" y="0"/>
          <a:ext cx="0" cy="0"/>
          <a:chOff x="0" y="0"/>
          <a:chExt cx="0" cy="0"/>
        </a:xfrm>
      </p:grpSpPr>
      <p:sp>
        <p:nvSpPr>
          <p:cNvPr id="238" name="Google Shape;238;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Framework-ul de mesaje</a:t>
            </a:r>
            <a:endParaRPr/>
          </a:p>
        </p:txBody>
      </p:sp>
      <p:sp>
        <p:nvSpPr>
          <p:cNvPr id="239" name="Google Shape;239;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42" name="Google Shape;242;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43" name="Google Shape;243;p30"/>
          <p:cNvSpPr txBox="1"/>
          <p:nvPr/>
        </p:nvSpPr>
        <p:spPr>
          <a:xfrm>
            <a:off x="340700" y="965854"/>
            <a:ext cx="8491500" cy="30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Framework-ul de mesaje (django.contrib.messages) oferă o modalitate simplă de a transmite mesaje temporare utilizatorilor, cum ar fi notificări de succes, erori sau informații. Aceste mesaje sunt afișate de obicei într-o singură cerere/ răspuns și sunt șterse automat după ce sunt afișate.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Framework-ul de mesaje este inclus implicit în configurația proiectelor. </a:t>
            </a:r>
            <a:endParaRPr>
              <a:solidFill>
                <a:schemeClr val="dk2"/>
              </a:solidFill>
            </a:endParaRPr>
          </a:p>
          <a:p>
            <a:pPr indent="0" lvl="0" marL="0" rtl="0" algn="l">
              <a:spcBef>
                <a:spcPts val="0"/>
              </a:spcBef>
              <a:spcAft>
                <a:spcPts val="0"/>
              </a:spcAft>
              <a:buNone/>
            </a:pPr>
            <a:r>
              <a:rPr lang="en">
                <a:solidFill>
                  <a:schemeClr val="dk2"/>
                </a:solidFill>
              </a:rPr>
              <a:t>Pentru a funcționa corect, </a:t>
            </a:r>
            <a:r>
              <a:rPr lang="en">
                <a:solidFill>
                  <a:schemeClr val="dk2"/>
                </a:solidFill>
              </a:rPr>
              <a:t>în settings.py trebuie să avem:</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În </a:t>
            </a:r>
            <a:r>
              <a:rPr lang="en">
                <a:solidFill>
                  <a:schemeClr val="dk2"/>
                </a:solidFill>
              </a:rPr>
              <a:t>INSTALLED_APPS  trebuie inclus </a:t>
            </a:r>
            <a:r>
              <a:rPr lang="en">
                <a:solidFill>
                  <a:schemeClr val="dk2"/>
                </a:solidFill>
              </a:rPr>
              <a:t>django.contrib.messages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În MIDDLEWARE să fie incluse: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django.contrib.sessions.middleware.SessionMiddleware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django.contrib.messages.middleware.MessageMiddleware</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47" name="Shape 247"/>
        <p:cNvGrpSpPr/>
        <p:nvPr/>
      </p:nvGrpSpPr>
      <p:grpSpPr>
        <a:xfrm>
          <a:off x="0" y="0"/>
          <a:ext cx="0" cy="0"/>
          <a:chOff x="0" y="0"/>
          <a:chExt cx="0" cy="0"/>
        </a:xfrm>
      </p:grpSpPr>
      <p:sp>
        <p:nvSpPr>
          <p:cNvPr id="248" name="Google Shape;248;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 configurări în settings.py</a:t>
            </a:r>
            <a:endParaRPr/>
          </a:p>
        </p:txBody>
      </p:sp>
      <p:sp>
        <p:nvSpPr>
          <p:cNvPr id="249" name="Google Shape;249;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52" name="Google Shape;252;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53" name="Google Shape;253;p31"/>
          <p:cNvSpPr txBox="1"/>
          <p:nvPr/>
        </p:nvSpPr>
        <p:spPr>
          <a:xfrm>
            <a:off x="317150" y="1024800"/>
            <a:ext cx="8520600" cy="6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Trebuie configurat și backend-ul pentru mesaje (care implicit folosește sesiuni)</a:t>
            </a:r>
            <a:endParaRPr sz="1300">
              <a:solidFill>
                <a:schemeClr val="dk2"/>
              </a:solidFill>
            </a:endParaRPr>
          </a:p>
        </p:txBody>
      </p:sp>
      <p:sp>
        <p:nvSpPr>
          <p:cNvPr id="254" name="Google Shape;254;p31"/>
          <p:cNvSpPr txBox="1"/>
          <p:nvPr/>
        </p:nvSpPr>
        <p:spPr>
          <a:xfrm>
            <a:off x="311700" y="1379425"/>
            <a:ext cx="5558400" cy="282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django.contrib.messages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constants </a:t>
            </a:r>
            <a:r>
              <a:rPr lang="en" sz="950">
                <a:solidFill>
                  <a:srgbClr val="0000FF"/>
                </a:solidFill>
                <a:highlight>
                  <a:srgbClr val="FFFFFF"/>
                </a:highlight>
                <a:latin typeface="Courier New"/>
                <a:ea typeface="Courier New"/>
                <a:cs typeface="Courier New"/>
                <a:sym typeface="Courier New"/>
              </a:rPr>
              <a:t>as</a:t>
            </a:r>
            <a:r>
              <a:rPr lang="en" sz="950">
                <a:solidFill>
                  <a:schemeClr val="dk1"/>
                </a:solidFill>
                <a:highlight>
                  <a:srgbClr val="FFFFFF"/>
                </a:highlight>
                <a:latin typeface="Courier New"/>
                <a:ea typeface="Courier New"/>
                <a:cs typeface="Courier New"/>
                <a:sym typeface="Courier New"/>
              </a:rPr>
              <a:t> message_constants</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MESSAGE_STORAGE = </a:t>
            </a:r>
            <a:r>
              <a:rPr lang="en" sz="950">
                <a:solidFill>
                  <a:srgbClr val="A31515"/>
                </a:solidFill>
                <a:highlight>
                  <a:srgbClr val="FFFFFF"/>
                </a:highlight>
                <a:latin typeface="Courier New"/>
                <a:ea typeface="Courier New"/>
                <a:cs typeface="Courier New"/>
                <a:sym typeface="Courier New"/>
              </a:rPr>
              <a:t>'django.contrib.messages.storage.session.SessionStorage'</a:t>
            </a:r>
            <a:endParaRPr sz="9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#Personalizarea nivelurilor de mesaje:</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MESSAGE_TAGS =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message_constants.DEBUG: </a:t>
            </a:r>
            <a:r>
              <a:rPr lang="en" sz="950">
                <a:solidFill>
                  <a:srgbClr val="A31515"/>
                </a:solidFill>
                <a:highlight>
                  <a:srgbClr val="FFFFFF"/>
                </a:highlight>
                <a:latin typeface="Courier New"/>
                <a:ea typeface="Courier New"/>
                <a:cs typeface="Courier New"/>
                <a:sym typeface="Courier New"/>
              </a:rPr>
              <a:t>'debug'</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message_constants.INFO: </a:t>
            </a:r>
            <a:r>
              <a:rPr lang="en" sz="950">
                <a:solidFill>
                  <a:srgbClr val="A31515"/>
                </a:solidFill>
                <a:highlight>
                  <a:srgbClr val="FFFFFF"/>
                </a:highlight>
                <a:latin typeface="Courier New"/>
                <a:ea typeface="Courier New"/>
                <a:cs typeface="Courier New"/>
                <a:sym typeface="Courier New"/>
              </a:rPr>
              <a:t>'info'</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message_constants.SUCCESS: </a:t>
            </a:r>
            <a:r>
              <a:rPr lang="en" sz="950">
                <a:solidFill>
                  <a:srgbClr val="A31515"/>
                </a:solidFill>
                <a:highlight>
                  <a:srgbClr val="FFFFFF"/>
                </a:highlight>
                <a:latin typeface="Courier New"/>
                <a:ea typeface="Courier New"/>
                <a:cs typeface="Courier New"/>
                <a:sym typeface="Courier New"/>
              </a:rPr>
              <a:t>'success'</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message_constants.WARNING: </a:t>
            </a:r>
            <a:r>
              <a:rPr lang="en" sz="950">
                <a:solidFill>
                  <a:srgbClr val="A31515"/>
                </a:solidFill>
                <a:highlight>
                  <a:srgbClr val="FFFFFF"/>
                </a:highlight>
                <a:latin typeface="Courier New"/>
                <a:ea typeface="Courier New"/>
                <a:cs typeface="Courier New"/>
                <a:sym typeface="Courier New"/>
              </a:rPr>
              <a:t>'warning'</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message_constants.ERROR: </a:t>
            </a:r>
            <a:r>
              <a:rPr lang="en" sz="950">
                <a:solidFill>
                  <a:srgbClr val="A31515"/>
                </a:solidFill>
                <a:highlight>
                  <a:srgbClr val="FFFFFF"/>
                </a:highlight>
                <a:latin typeface="Courier New"/>
                <a:ea typeface="Courier New"/>
                <a:cs typeface="Courier New"/>
                <a:sym typeface="Courier New"/>
              </a:rPr>
              <a:t>'error'</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
        <p:nvSpPr>
          <p:cNvPr id="255" name="Google Shape;255;p31"/>
          <p:cNvSpPr txBox="1"/>
          <p:nvPr/>
        </p:nvSpPr>
        <p:spPr>
          <a:xfrm>
            <a:off x="5975600" y="1385175"/>
            <a:ext cx="2609400" cy="30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2"/>
                </a:solidFill>
              </a:rPr>
              <a:t>Există cinci niveluri implicite pentru mesajele afișate:</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DEBUG: Pentru mesaje de depanare.</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INFO: Pentru mesaje informative.</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SUCCESS: Notifică succesul unei acțiuni.</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WARNING: Avertismente.</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ERROR: Erori care trebuie adresate.</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None/>
            </a:pPr>
            <a:r>
              <a:rPr lang="en" sz="1200">
                <a:solidFill>
                  <a:schemeClr val="dk2"/>
                </a:solidFill>
              </a:rPr>
              <a:t>Se poate seta nivelul minim de afișare al mesajelor folosind MESSAGE_LEVEL.</a:t>
            </a:r>
            <a:endParaRPr sz="12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Cuprins</a:t>
            </a:r>
            <a:endParaRPr/>
          </a:p>
        </p:txBody>
      </p:sp>
      <p:sp>
        <p:nvSpPr>
          <p:cNvPr id="62" name="Google Shape;62;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200"/>
              </a:spcBef>
              <a:spcAft>
                <a:spcPts val="0"/>
              </a:spcAft>
              <a:buSzPts val="1400"/>
              <a:buAutoNum type="arabicPeriod"/>
            </a:pPr>
            <a:r>
              <a:t/>
            </a:r>
            <a:endParaRPr sz="1400"/>
          </a:p>
          <a:p>
            <a:pPr indent="0" lvl="0" marL="0" rtl="0" algn="l">
              <a:spcBef>
                <a:spcPts val="1200"/>
              </a:spcBef>
              <a:spcAft>
                <a:spcPts val="1200"/>
              </a:spcAft>
              <a:buNone/>
            </a:pPr>
            <a:r>
              <a:t/>
            </a:r>
            <a:endParaRPr/>
          </a:p>
        </p:txBody>
      </p:sp>
      <p:sp>
        <p:nvSpPr>
          <p:cNvPr id="63" name="Google Shape;63;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59" name="Shape 259"/>
        <p:cNvGrpSpPr/>
        <p:nvPr/>
      </p:nvGrpSpPr>
      <p:grpSpPr>
        <a:xfrm>
          <a:off x="0" y="0"/>
          <a:ext cx="0" cy="0"/>
          <a:chOff x="0" y="0"/>
          <a:chExt cx="0" cy="0"/>
        </a:xfrm>
      </p:grpSpPr>
      <p:sp>
        <p:nvSpPr>
          <p:cNvPr id="260" name="Google Shape;260;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Adăugarea mesajelor într-un view</a:t>
            </a:r>
            <a:endParaRPr/>
          </a:p>
        </p:txBody>
      </p:sp>
      <p:sp>
        <p:nvSpPr>
          <p:cNvPr id="261" name="Google Shape;261;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3" name="Google Shape;263;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64" name="Google Shape;264;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65" name="Google Shape;265;p32"/>
          <p:cNvSpPr txBox="1"/>
          <p:nvPr/>
        </p:nvSpPr>
        <p:spPr>
          <a:xfrm>
            <a:off x="340700" y="901175"/>
            <a:ext cx="8491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Pentru a adăuga un mesaj, se folosesc funcțiile din django.contrib.messages. În fișierul views.py putem avea:</a:t>
            </a:r>
            <a:endParaRPr>
              <a:solidFill>
                <a:schemeClr val="dk2"/>
              </a:solidFill>
            </a:endParaRPr>
          </a:p>
        </p:txBody>
      </p:sp>
      <p:sp>
        <p:nvSpPr>
          <p:cNvPr id="266" name="Google Shape;266;p32"/>
          <p:cNvSpPr txBox="1"/>
          <p:nvPr/>
        </p:nvSpPr>
        <p:spPr>
          <a:xfrm>
            <a:off x="340700" y="1514925"/>
            <a:ext cx="7791900" cy="287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messages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afisare(</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Exemplu de mesaje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messages.debug(</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"Acesta este un mesaj de depanare. :(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messages.info(</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"Acesta este un mesaj informativ. :)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messages.success(</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"Actiunea a avut succes! :D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messages.warning(</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"Acesta este un avertisment. :|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messages.error(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 aparut o eroare! &gt;:((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render(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'un_template.html'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70" name="Shape 270"/>
        <p:cNvGrpSpPr/>
        <p:nvPr/>
      </p:nvGrpSpPr>
      <p:grpSpPr>
        <a:xfrm>
          <a:off x="0" y="0"/>
          <a:ext cx="0" cy="0"/>
          <a:chOff x="0" y="0"/>
          <a:chExt cx="0" cy="0"/>
        </a:xfrm>
      </p:grpSpPr>
      <p:sp>
        <p:nvSpPr>
          <p:cNvPr id="271" name="Google Shape;271;p3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Afișarea mesajelor într-un template</a:t>
            </a:r>
            <a:endParaRPr/>
          </a:p>
        </p:txBody>
      </p:sp>
      <p:sp>
        <p:nvSpPr>
          <p:cNvPr id="272" name="Google Shape;272;p3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4" name="Google Shape;274;p3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75" name="Google Shape;275;p3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76" name="Google Shape;276;p33"/>
          <p:cNvSpPr txBox="1"/>
          <p:nvPr/>
        </p:nvSpPr>
        <p:spPr>
          <a:xfrm>
            <a:off x="340700" y="901175"/>
            <a:ext cx="8491500" cy="15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Pentru a afișa mesajele în șabloane, se folosește  variabila </a:t>
            </a:r>
            <a:r>
              <a:rPr i="1" lang="en">
                <a:solidFill>
                  <a:schemeClr val="dk2"/>
                </a:solidFill>
              </a:rPr>
              <a:t>messages</a:t>
            </a:r>
            <a:r>
              <a:rPr lang="en">
                <a:solidFill>
                  <a:schemeClr val="dk2"/>
                </a:solidFill>
              </a:rPr>
              <a:t>.</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Pentru fiecare mesaj putem afișa:</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message.tags</a:t>
            </a:r>
            <a:r>
              <a:rPr lang="en">
                <a:solidFill>
                  <a:schemeClr val="dk2"/>
                </a:solidFill>
              </a:rPr>
              <a:t>: conține un șir asociat nivelului mesajului (exemplu: </a:t>
            </a:r>
            <a:r>
              <a:rPr i="1" lang="en">
                <a:solidFill>
                  <a:schemeClr val="dk2"/>
                </a:solidFill>
              </a:rPr>
              <a:t>success</a:t>
            </a:r>
            <a:r>
              <a:rPr lang="en">
                <a:solidFill>
                  <a:schemeClr val="dk2"/>
                </a:solidFill>
              </a:rPr>
              <a:t>, </a:t>
            </a:r>
            <a:r>
              <a:rPr i="1" lang="en">
                <a:solidFill>
                  <a:schemeClr val="dk2"/>
                </a:solidFill>
              </a:rPr>
              <a:t>error</a:t>
            </a:r>
            <a:r>
              <a:rPr lang="en">
                <a:solidFill>
                  <a:schemeClr val="dk2"/>
                </a:solidFill>
              </a:rPr>
              <a:t>).</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message</a:t>
            </a:r>
            <a:r>
              <a:rPr lang="en">
                <a:solidFill>
                  <a:schemeClr val="dk2"/>
                </a:solidFill>
              </a:rPr>
              <a:t>: Textul efectiv al mesajului.</a:t>
            </a:r>
            <a:endParaRPr>
              <a:solidFill>
                <a:schemeClr val="dk2"/>
              </a:solidFill>
            </a:endParaRPr>
          </a:p>
        </p:txBody>
      </p:sp>
      <p:sp>
        <p:nvSpPr>
          <p:cNvPr id="277" name="Google Shape;277;p33"/>
          <p:cNvSpPr txBox="1"/>
          <p:nvPr/>
        </p:nvSpPr>
        <p:spPr>
          <a:xfrm>
            <a:off x="340700" y="2734125"/>
            <a:ext cx="7791900" cy="173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if messages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"messages"</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 message in messages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 message.tags }}"</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 message }}</a:t>
            </a:r>
            <a:r>
              <a:rPr lang="en" sz="1050">
                <a:solidFill>
                  <a:srgbClr val="800000"/>
                </a:solidFill>
                <a:highlight>
                  <a:srgbClr val="FFFFFF"/>
                </a:highlight>
                <a:latin typeface="Courier New"/>
                <a:ea typeface="Courier New"/>
                <a:cs typeface="Courier New"/>
                <a:sym typeface="Courier New"/>
              </a:rPr>
              <a:t>&lt;/li&gt;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endfor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endif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81" name="Shape 281"/>
        <p:cNvGrpSpPr/>
        <p:nvPr/>
      </p:nvGrpSpPr>
      <p:grpSpPr>
        <a:xfrm>
          <a:off x="0" y="0"/>
          <a:ext cx="0" cy="0"/>
          <a:chOff x="0" y="0"/>
          <a:chExt cx="0" cy="0"/>
        </a:xfrm>
      </p:grpSpPr>
      <p:sp>
        <p:nvSpPr>
          <p:cNvPr id="282" name="Google Shape;282;p3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Redirectare cu mesaje</a:t>
            </a:r>
            <a:endParaRPr/>
          </a:p>
        </p:txBody>
      </p:sp>
      <p:sp>
        <p:nvSpPr>
          <p:cNvPr id="283" name="Google Shape;283;p3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3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86" name="Google Shape;286;p3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87" name="Google Shape;287;p34"/>
          <p:cNvSpPr txBox="1"/>
          <p:nvPr/>
        </p:nvSpPr>
        <p:spPr>
          <a:xfrm>
            <a:off x="340700" y="901175"/>
            <a:ext cx="8491500" cy="8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Mesajele sunt stocate temporar și sunt disponibile după o </a:t>
            </a:r>
            <a:r>
              <a:rPr lang="en" sz="1200">
                <a:solidFill>
                  <a:schemeClr val="dk2"/>
                </a:solidFill>
              </a:rPr>
              <a:t>redirecționare</a:t>
            </a:r>
            <a:r>
              <a:rPr lang="en" sz="1200">
                <a:solidFill>
                  <a:schemeClr val="dk2"/>
                </a:solidFill>
              </a:rPr>
              <a:t>.</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rPr>
              <a:t>Considerăm în views.py:</a:t>
            </a:r>
            <a:endParaRPr sz="1200">
              <a:solidFill>
                <a:schemeClr val="dk2"/>
              </a:solidFill>
            </a:endParaRPr>
          </a:p>
        </p:txBody>
      </p:sp>
      <p:sp>
        <p:nvSpPr>
          <p:cNvPr id="288" name="Google Shape;288;p34"/>
          <p:cNvSpPr txBox="1"/>
          <p:nvPr/>
        </p:nvSpPr>
        <p:spPr>
          <a:xfrm>
            <a:off x="340700" y="1895925"/>
            <a:ext cx="7791900" cy="149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messages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django.shortcuts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redirect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redirectionare(</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messages.success(</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"Ai fost redirectionat!"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redirect(</a:t>
            </a:r>
            <a:r>
              <a:rPr lang="en" sz="1050">
                <a:solidFill>
                  <a:srgbClr val="A31515"/>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92" name="Shape 292"/>
        <p:cNvGrpSpPr/>
        <p:nvPr/>
      </p:nvGrpSpPr>
      <p:grpSpPr>
        <a:xfrm>
          <a:off x="0" y="0"/>
          <a:ext cx="0" cy="0"/>
          <a:chOff x="0" y="0"/>
          <a:chExt cx="0" cy="0"/>
        </a:xfrm>
      </p:grpSpPr>
      <p:sp>
        <p:nvSpPr>
          <p:cNvPr id="293" name="Google Shape;293;p3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Bibliografie și alte resurse</a:t>
            </a:r>
            <a:endParaRPr/>
          </a:p>
        </p:txBody>
      </p:sp>
      <p:sp>
        <p:nvSpPr>
          <p:cNvPr id="294" name="Google Shape;294;p3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97" name="Google Shape;297;p3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98" name="Google Shape;298;p35"/>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u="sng">
                <a:solidFill>
                  <a:schemeClr val="hlink"/>
                </a:solidFill>
                <a:hlinkClick r:id="rId5"/>
              </a:rPr>
              <a:t>https://docs.djangoproject.com/en/5.1/ref/contrib/messages/</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6"/>
              </a:rPr>
              <a:t>https://docs.djangoproject.com/en/5.1/ref/contrib/sites/</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7"/>
              </a:rPr>
              <a:t>https://docs.djangoproject.com/en/5.1/ref/contrib/sitemaps/</a:t>
            </a:r>
            <a:endParaRPr sz="13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Programarea taskurilor automate</a:t>
            </a:r>
            <a:endParaRPr/>
          </a:p>
        </p:txBody>
      </p:sp>
      <p:sp>
        <p:nvSpPr>
          <p:cNvPr id="71" name="Google Shape;71;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4" name="Google Shape;74;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5" name="Google Shape;75;p15"/>
          <p:cNvSpPr txBox="1"/>
          <p:nvPr/>
        </p:nvSpPr>
        <p:spPr>
          <a:xfrm>
            <a:off x="340700" y="965849"/>
            <a:ext cx="8491500" cy="39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Adesea pe serverele web este necesară rularea periodică a unor comenzi.</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Astfel de comenzi pot include: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creare de backup-uri</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trimitirea unor notificări, alerte (de exemplu care să amintească angajaților să facă un anumit task)</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trimiterea unor e-mail-uri (de exemplu cu mesaje promotionale)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ștergerea fișierelor vechi (cum ar fi fișierele de log sau diverse fișiere temporare)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ștergerea utilizatorilor inactivi (de exemplu conturi cu e-mail neconfirmat care sunt mai vechi de un anumit număr de zile)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etc.</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Există mai multe tehnici prin care se pot programa aceste comenzi:</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folosirea modulului django-cron (pentru Linux)</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folosirea modulului Celery (care implementează o coadă de task-uri)</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folosirea crontab în Linux sau a Task Scheduler în Windows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folosirea modulului schedule (portabil)</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Modulul schedule</a:t>
            </a:r>
            <a:endParaRPr/>
          </a:p>
        </p:txBody>
      </p:sp>
      <p:sp>
        <p:nvSpPr>
          <p:cNvPr id="81" name="Google Shape;81;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4" name="Google Shape;84;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5" name="Google Shape;85;p16"/>
          <p:cNvSpPr txBox="1"/>
          <p:nvPr/>
        </p:nvSpPr>
        <p:spPr>
          <a:xfrm>
            <a:off x="259925" y="996000"/>
            <a:ext cx="8577900" cy="10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Modulul schedule permite programarea taskurilor recurente la intervale specifice (minute, ore, zile etc.). </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Se definește o funcție cu taskul.</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Se folosește o metodă din schedule pentru a seta frecvența execuției.</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Se rulează </a:t>
            </a:r>
            <a:r>
              <a:rPr lang="en" sz="1300">
                <a:solidFill>
                  <a:schemeClr val="dk2"/>
                </a:solidFill>
              </a:rPr>
              <a:t>într-o</a:t>
            </a:r>
            <a:r>
              <a:rPr lang="en" sz="1300">
                <a:solidFill>
                  <a:schemeClr val="dk2"/>
                </a:solidFill>
              </a:rPr>
              <a:t> buclă continuă execuția programată.</a:t>
            </a:r>
            <a:endParaRPr sz="1300">
              <a:solidFill>
                <a:schemeClr val="dk2"/>
              </a:solidFill>
            </a:endParaRPr>
          </a:p>
        </p:txBody>
      </p:sp>
      <p:sp>
        <p:nvSpPr>
          <p:cNvPr id="86" name="Google Shape;86;p16"/>
          <p:cNvSpPr txBox="1"/>
          <p:nvPr/>
        </p:nvSpPr>
        <p:spPr>
          <a:xfrm>
            <a:off x="206875" y="2027300"/>
            <a:ext cx="8364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Instalare: </a:t>
            </a:r>
            <a:r>
              <a:rPr lang="en" sz="1300">
                <a:solidFill>
                  <a:schemeClr val="dk2"/>
                </a:solidFill>
                <a:latin typeface="Courier New"/>
                <a:ea typeface="Courier New"/>
                <a:cs typeface="Courier New"/>
                <a:sym typeface="Courier New"/>
              </a:rPr>
              <a:t>pip install schedule</a:t>
            </a:r>
            <a:endParaRPr sz="1300">
              <a:solidFill>
                <a:schemeClr val="dk2"/>
              </a:solidFill>
              <a:latin typeface="Courier New"/>
              <a:ea typeface="Courier New"/>
              <a:cs typeface="Courier New"/>
              <a:sym typeface="Courier New"/>
            </a:endParaRPr>
          </a:p>
        </p:txBody>
      </p:sp>
      <p:sp>
        <p:nvSpPr>
          <p:cNvPr id="87" name="Google Shape;87;p16"/>
          <p:cNvSpPr txBox="1"/>
          <p:nvPr/>
        </p:nvSpPr>
        <p:spPr>
          <a:xfrm>
            <a:off x="245375" y="2390724"/>
            <a:ext cx="8520600" cy="247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schedule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time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f():</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"Se va afisa la fiecare minut"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).minute.do(f)</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while</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schedule.run_pending()</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time.sleep(</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Metoda every</a:t>
            </a:r>
            <a:endParaRPr/>
          </a:p>
        </p:txBody>
      </p:sp>
      <p:sp>
        <p:nvSpPr>
          <p:cNvPr id="93" name="Google Shape;93;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6" name="Google Shape;96;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7" name="Google Shape;97;p17"/>
          <p:cNvSpPr txBox="1"/>
          <p:nvPr/>
        </p:nvSpPr>
        <p:spPr>
          <a:xfrm>
            <a:off x="259925" y="996000"/>
            <a:ext cx="8577900" cy="10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a rula un task la un interval specificat (minute, ore, zile), folosim metoda every(interval). Intervalul reprezintă frecvența cu care dorim să programăm taskul. Valoarea implicită este 1.</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Metoda every() creează un obiect Job, care poate fi configurat ulterior pentru a defini intervalul de timp.</a:t>
            </a:r>
            <a:endParaRPr sz="1300">
              <a:solidFill>
                <a:schemeClr val="dk2"/>
              </a:solidFill>
            </a:endParaRPr>
          </a:p>
          <a:p>
            <a:pPr indent="0" lvl="0" marL="0" rtl="0" algn="l">
              <a:spcBef>
                <a:spcPts val="0"/>
              </a:spcBef>
              <a:spcAft>
                <a:spcPts val="0"/>
              </a:spcAft>
              <a:buNone/>
            </a:pPr>
            <a:r>
              <a:rPr lang="en" sz="1300">
                <a:solidFill>
                  <a:schemeClr val="dk2"/>
                </a:solidFill>
              </a:rPr>
              <a:t>După specificarea intervalului, se folosesc metode precum seconds, minutes, hours, sau days pentru a stabili unitatea de timp. Taskul poate fi personalizat pentru condiții mai complexe folosind metode precum at sau do.</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Se pot transmite și argumente funcției programate:</a:t>
            </a:r>
            <a:endParaRPr sz="1300">
              <a:solidFill>
                <a:schemeClr val="dk2"/>
              </a:solidFill>
            </a:endParaRPr>
          </a:p>
        </p:txBody>
      </p:sp>
      <p:sp>
        <p:nvSpPr>
          <p:cNvPr id="98" name="Google Shape;98;p17"/>
          <p:cNvSpPr txBox="1"/>
          <p:nvPr/>
        </p:nvSpPr>
        <p:spPr>
          <a:xfrm>
            <a:off x="245375" y="2674375"/>
            <a:ext cx="8520600" cy="165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schedule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salut(</a:t>
            </a:r>
            <a:r>
              <a:rPr lang="en" sz="1050">
                <a:solidFill>
                  <a:srgbClr val="808080"/>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0000FF"/>
                </a:solidFill>
                <a:highlight>
                  <a:srgbClr val="FFFFFF"/>
                </a:highlight>
                <a:latin typeface="Courier New"/>
                <a:ea typeface="Courier New"/>
                <a:cs typeface="Courier New"/>
                <a:sym typeface="Courier New"/>
              </a:rPr>
              <a:t>f</a:t>
            </a:r>
            <a:r>
              <a:rPr lang="en" sz="1050">
                <a:solidFill>
                  <a:srgbClr val="A31515"/>
                </a:solidFill>
                <a:highlight>
                  <a:srgbClr val="FFFFFF"/>
                </a:highlight>
                <a:latin typeface="Courier New"/>
                <a:ea typeface="Courier New"/>
                <a:cs typeface="Courier New"/>
                <a:sym typeface="Courier New"/>
              </a:rPr>
              <a:t>"Salut, </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).minute.do(salut, </a:t>
            </a:r>
            <a:r>
              <a:rPr lang="en" sz="1050">
                <a:solidFill>
                  <a:srgbClr val="808080"/>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"Ana"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 exemple pentru every()</a:t>
            </a:r>
            <a:endParaRPr/>
          </a:p>
        </p:txBody>
      </p:sp>
      <p:sp>
        <p:nvSpPr>
          <p:cNvPr id="104" name="Google Shape;104;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07" name="Google Shape;107;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08" name="Google Shape;108;p18"/>
          <p:cNvSpPr txBox="1"/>
          <p:nvPr/>
        </p:nvSpPr>
        <p:spPr>
          <a:xfrm>
            <a:off x="311700" y="989700"/>
            <a:ext cx="8520600" cy="380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La fiecare 10 secunde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).seconds.do(task)</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La fiecare 2 minute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).minutes.do(task)</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In fiecare ora</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schedule.every().hour.do(task)</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Zilnic la ora 10:30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schedule.every().day.at(</a:t>
            </a:r>
            <a:r>
              <a:rPr lang="en" sz="1050">
                <a:solidFill>
                  <a:srgbClr val="A31515"/>
                </a:solidFill>
                <a:highlight>
                  <a:srgbClr val="FFFFFF"/>
                </a:highlight>
                <a:latin typeface="Courier New"/>
                <a:ea typeface="Courier New"/>
                <a:cs typeface="Courier New"/>
                <a:sym typeface="Courier New"/>
              </a:rPr>
              <a:t>"10:30"</a:t>
            </a:r>
            <a:r>
              <a:rPr lang="en" sz="1050">
                <a:solidFill>
                  <a:schemeClr val="dk1"/>
                </a:solidFill>
                <a:highlight>
                  <a:srgbClr val="FFFFFF"/>
                </a:highlight>
                <a:latin typeface="Courier New"/>
                <a:ea typeface="Courier New"/>
                <a:cs typeface="Courier New"/>
                <a:sym typeface="Courier New"/>
              </a:rPr>
              <a:t>).do(task)</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In fiecare luni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schedule.every().monday.do(task)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Miercurea la 13:15</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schedule.every().wednesday.at(</a:t>
            </a:r>
            <a:r>
              <a:rPr lang="en" sz="1050">
                <a:solidFill>
                  <a:srgbClr val="A31515"/>
                </a:solidFill>
                <a:highlight>
                  <a:srgbClr val="FFFFFF"/>
                </a:highlight>
                <a:latin typeface="Courier New"/>
                <a:ea typeface="Courier New"/>
                <a:cs typeface="Courier New"/>
                <a:sym typeface="Courier New"/>
              </a:rPr>
              <a:t>"13:15"</a:t>
            </a:r>
            <a:r>
              <a:rPr lang="en" sz="1050">
                <a:solidFill>
                  <a:schemeClr val="dk1"/>
                </a:solidFill>
                <a:highlight>
                  <a:srgbClr val="FFFFFF"/>
                </a:highlight>
                <a:latin typeface="Courier New"/>
                <a:ea typeface="Courier New"/>
                <a:cs typeface="Courier New"/>
                <a:sym typeface="Courier New"/>
              </a:rPr>
              <a:t>).do(task)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Combinarea mai multor taskuri</a:t>
            </a:r>
            <a:endParaRPr/>
          </a:p>
        </p:txBody>
      </p:sp>
      <p:sp>
        <p:nvSpPr>
          <p:cNvPr id="114" name="Google Shape;114;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17" name="Google Shape;117;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18" name="Google Shape;118;p19"/>
          <p:cNvSpPr txBox="1"/>
          <p:nvPr/>
        </p:nvSpPr>
        <p:spPr>
          <a:xfrm>
            <a:off x="340700" y="889650"/>
            <a:ext cx="8491500" cy="1406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lang="en" sz="1200">
                <a:solidFill>
                  <a:schemeClr val="dk2"/>
                </a:solidFill>
              </a:rPr>
              <a:t>Se pot programa fără probleme mai multe taskuri în același program</a:t>
            </a:r>
            <a:endParaRPr sz="1200">
              <a:solidFill>
                <a:schemeClr val="dk2"/>
              </a:solidFill>
            </a:endParaRPr>
          </a:p>
        </p:txBody>
      </p:sp>
      <p:sp>
        <p:nvSpPr>
          <p:cNvPr id="119" name="Google Shape;119;p19"/>
          <p:cNvSpPr txBox="1"/>
          <p:nvPr/>
        </p:nvSpPr>
        <p:spPr>
          <a:xfrm>
            <a:off x="326150" y="1249425"/>
            <a:ext cx="8520600" cy="325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schedule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task1():</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"task 1 executat."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task2():</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"task 2 executat."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).minute.do(task1)</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schedule.every().hour.do(task2)</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while</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schedule.run_pending()</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time.sleep(</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Taskuri asincrone</a:t>
            </a:r>
            <a:endParaRPr/>
          </a:p>
        </p:txBody>
      </p:sp>
      <p:sp>
        <p:nvSpPr>
          <p:cNvPr id="125" name="Google Shape;125;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28" name="Google Shape;128;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29" name="Google Shape;129;p20"/>
          <p:cNvSpPr txBox="1"/>
          <p:nvPr/>
        </p:nvSpPr>
        <p:spPr>
          <a:xfrm>
            <a:off x="340700" y="965850"/>
            <a:ext cx="84915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taskuri de lungă durată putem folosi threaduri.</a:t>
            </a:r>
            <a:endParaRPr b="1" sz="1300">
              <a:solidFill>
                <a:schemeClr val="dk1"/>
              </a:solidFill>
            </a:endParaRPr>
          </a:p>
        </p:txBody>
      </p:sp>
      <p:sp>
        <p:nvSpPr>
          <p:cNvPr id="130" name="Google Shape;130;p20"/>
          <p:cNvSpPr txBox="1"/>
          <p:nvPr/>
        </p:nvSpPr>
        <p:spPr>
          <a:xfrm>
            <a:off x="317150" y="1325625"/>
            <a:ext cx="7453500" cy="347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schedule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threading</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time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def</a:t>
            </a:r>
            <a:r>
              <a:rPr lang="en" sz="850">
                <a:solidFill>
                  <a:schemeClr val="dk1"/>
                </a:solidFill>
                <a:highlight>
                  <a:srgbClr val="FFFFFF"/>
                </a:highlight>
                <a:latin typeface="Courier New"/>
                <a:ea typeface="Courier New"/>
                <a:cs typeface="Courier New"/>
                <a:sym typeface="Courier New"/>
              </a:rPr>
              <a:t> task_de_durata():</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print(</a:t>
            </a:r>
            <a:r>
              <a:rPr lang="en" sz="850">
                <a:solidFill>
                  <a:srgbClr val="A31515"/>
                </a:solidFill>
                <a:highlight>
                  <a:srgbClr val="FFFFFF"/>
                </a:highlight>
                <a:latin typeface="Courier New"/>
                <a:ea typeface="Courier New"/>
                <a:cs typeface="Courier New"/>
                <a:sym typeface="Courier New"/>
              </a:rPr>
              <a:t>"incepe task"</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time.sleep(</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print(</a:t>
            </a:r>
            <a:r>
              <a:rPr lang="en" sz="850">
                <a:solidFill>
                  <a:srgbClr val="A31515"/>
                </a:solidFill>
                <a:highlight>
                  <a:srgbClr val="FFFFFF"/>
                </a:highlight>
                <a:latin typeface="Courier New"/>
                <a:ea typeface="Courier New"/>
                <a:cs typeface="Courier New"/>
                <a:sym typeface="Courier New"/>
              </a:rPr>
              <a:t>"termina task"</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 Ruleaza task in thread separat</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def</a:t>
            </a:r>
            <a:r>
              <a:rPr lang="en" sz="850">
                <a:solidFill>
                  <a:schemeClr val="dk1"/>
                </a:solidFill>
                <a:highlight>
                  <a:srgbClr val="FFFFFF"/>
                </a:highlight>
                <a:latin typeface="Courier New"/>
                <a:ea typeface="Courier New"/>
                <a:cs typeface="Courier New"/>
                <a:sym typeface="Courier New"/>
              </a:rPr>
              <a:t> run_threaded(</a:t>
            </a:r>
            <a:r>
              <a:rPr lang="en" sz="850">
                <a:solidFill>
                  <a:srgbClr val="808080"/>
                </a:solidFill>
                <a:highlight>
                  <a:srgbClr val="FFFFFF"/>
                </a:highlight>
                <a:latin typeface="Courier New"/>
                <a:ea typeface="Courier New"/>
                <a:cs typeface="Courier New"/>
                <a:sym typeface="Courier New"/>
              </a:rPr>
              <a:t>task_func</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task_thread = threading.</a:t>
            </a:r>
            <a:r>
              <a:rPr lang="en" sz="850">
                <a:solidFill>
                  <a:srgbClr val="2B91AF"/>
                </a:solidFill>
                <a:highlight>
                  <a:srgbClr val="FFFFFF"/>
                </a:highlight>
                <a:latin typeface="Courier New"/>
                <a:ea typeface="Courier New"/>
                <a:cs typeface="Courier New"/>
                <a:sym typeface="Courier New"/>
              </a:rPr>
              <a:t>Thread</a:t>
            </a:r>
            <a:r>
              <a:rPr lang="en" sz="850">
                <a:solidFill>
                  <a:schemeClr val="dk1"/>
                </a:solidFill>
                <a:highlight>
                  <a:srgbClr val="FFFFFF"/>
                </a:highlight>
                <a:latin typeface="Courier New"/>
                <a:ea typeface="Courier New"/>
                <a:cs typeface="Courier New"/>
                <a:sym typeface="Courier New"/>
              </a:rPr>
              <a:t>(</a:t>
            </a:r>
            <a:r>
              <a:rPr lang="en" sz="850">
                <a:solidFill>
                  <a:srgbClr val="808080"/>
                </a:solidFill>
                <a:highlight>
                  <a:srgbClr val="FFFFFF"/>
                </a:highlight>
                <a:latin typeface="Courier New"/>
                <a:ea typeface="Courier New"/>
                <a:cs typeface="Courier New"/>
                <a:sym typeface="Courier New"/>
              </a:rPr>
              <a:t>target</a:t>
            </a:r>
            <a:r>
              <a:rPr lang="en" sz="850">
                <a:solidFill>
                  <a:schemeClr val="dk1"/>
                </a:solidFill>
                <a:highlight>
                  <a:srgbClr val="FFFFFF"/>
                </a:highlight>
                <a:latin typeface="Courier New"/>
                <a:ea typeface="Courier New"/>
                <a:cs typeface="Courier New"/>
                <a:sym typeface="Courier New"/>
              </a:rPr>
              <a:t>=</a:t>
            </a:r>
            <a:r>
              <a:rPr lang="en" sz="850">
                <a:solidFill>
                  <a:srgbClr val="808080"/>
                </a:solidFill>
                <a:highlight>
                  <a:srgbClr val="FFFFFF"/>
                </a:highlight>
                <a:latin typeface="Courier New"/>
                <a:ea typeface="Courier New"/>
                <a:cs typeface="Courier New"/>
                <a:sym typeface="Courier New"/>
              </a:rPr>
              <a:t>task_func</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task_thread.start()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schedule.every(</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).seconds.do(run_threaded, task_de_durata)</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while</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True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schedule.run_pending()</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time.sleep(</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 funcționalități de schedule</a:t>
            </a:r>
            <a:endParaRPr/>
          </a:p>
        </p:txBody>
      </p:sp>
      <p:sp>
        <p:nvSpPr>
          <p:cNvPr id="136" name="Google Shape;136;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39" name="Google Shape;139;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40" name="Google Shape;140;p21"/>
          <p:cNvSpPr txBox="1"/>
          <p:nvPr/>
        </p:nvSpPr>
        <p:spPr>
          <a:xfrm>
            <a:off x="340700" y="965850"/>
            <a:ext cx="84915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a șterge un task programat:</a:t>
            </a:r>
            <a:endParaRPr b="1" sz="1300">
              <a:solidFill>
                <a:schemeClr val="dk1"/>
              </a:solidFill>
            </a:endParaRPr>
          </a:p>
        </p:txBody>
      </p:sp>
      <p:sp>
        <p:nvSpPr>
          <p:cNvPr id="141" name="Google Shape;141;p21"/>
          <p:cNvSpPr txBox="1"/>
          <p:nvPr/>
        </p:nvSpPr>
        <p:spPr>
          <a:xfrm>
            <a:off x="317150" y="1325625"/>
            <a:ext cx="7453500" cy="128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Sterge doar task-ul specificat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schedule.cancel_job(task)</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Sterge toate task-urile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schedule.clear()</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rgbClr val="0000FF"/>
              </a:solidFill>
              <a:highlight>
                <a:srgbClr val="FFFFFF"/>
              </a:highlight>
              <a:latin typeface="Courier New"/>
              <a:ea typeface="Courier New"/>
              <a:cs typeface="Courier New"/>
              <a:sym typeface="Courier New"/>
            </a:endParaRPr>
          </a:p>
        </p:txBody>
      </p:sp>
      <p:sp>
        <p:nvSpPr>
          <p:cNvPr id="142" name="Google Shape;142;p21"/>
          <p:cNvSpPr txBox="1"/>
          <p:nvPr/>
        </p:nvSpPr>
        <p:spPr>
          <a:xfrm>
            <a:off x="311700" y="2724650"/>
            <a:ext cx="84915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a afișa o listă a tuturor taskurilor programate (se vor afișa informații despre fiecare task, inclusiv intervalul și funcția asociată.):</a:t>
            </a:r>
            <a:endParaRPr b="1" sz="1300">
              <a:solidFill>
                <a:schemeClr val="dk1"/>
              </a:solidFill>
            </a:endParaRPr>
          </a:p>
        </p:txBody>
      </p:sp>
      <p:sp>
        <p:nvSpPr>
          <p:cNvPr id="143" name="Google Shape;143;p21"/>
          <p:cNvSpPr txBox="1"/>
          <p:nvPr/>
        </p:nvSpPr>
        <p:spPr>
          <a:xfrm>
            <a:off x="317150" y="3383025"/>
            <a:ext cx="74535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print(schedule.jobs)</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8000"/>
              </a:solidFill>
              <a:highlight>
                <a:srgbClr val="FFFFFF"/>
              </a:highlight>
              <a:latin typeface="Courier New"/>
              <a:ea typeface="Courier New"/>
              <a:cs typeface="Courier New"/>
              <a:sym typeface="Courier New"/>
            </a:endParaRPr>
          </a:p>
        </p:txBody>
      </p:sp>
      <p:sp>
        <p:nvSpPr>
          <p:cNvPr id="144" name="Google Shape;144;p21"/>
          <p:cNvSpPr txBox="1"/>
          <p:nvPr/>
        </p:nvSpPr>
        <p:spPr>
          <a:xfrm>
            <a:off x="317150" y="3926750"/>
            <a:ext cx="67425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Atenție, schedule nu oferă persistență</a:t>
            </a:r>
            <a:r>
              <a:rPr lang="en" sz="1300">
                <a:solidFill>
                  <a:schemeClr val="dk2"/>
                </a:solidFill>
              </a:rPr>
              <a:t>. Nu salvează starea între reporniri.</a:t>
            </a:r>
            <a:endParaRPr sz="13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