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9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ddbce549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ddbce549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da672edf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da672edf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bf4aede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bf4aede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3a4f71c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3a4f71c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ddbce549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ddbce549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bf4aede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bf4aede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e453e6c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e453e6c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ddbce549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ddbce549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bf4aede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bf4aede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irina.ciocan@gmail.com" TargetMode="Externa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10" Type="http://schemas.openxmlformats.org/officeDocument/2006/relationships/hyperlink" Target="mailto:irina.ciocan@gmail.com" TargetMode="External"/><Relationship Id="rId9" Type="http://schemas.openxmlformats.org/officeDocument/2006/relationships/slide" Target="/ppt/slides/slide10.xml"/><Relationship Id="rId5" Type="http://schemas.openxmlformats.org/officeDocument/2006/relationships/slide" Target="/ppt/slides/slide4.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 Id="rId7"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drive/folders/1n5sErdMzoh2g5iZ6QNSWQbqZWsSmAGYP?usp=sharing" TargetMode="External"/><Relationship Id="rId4" Type="http://schemas.openxmlformats.org/officeDocument/2006/relationships/hyperlink" Target="http://.com" TargetMode="Externa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Dezvoltarea Aplicațiilor Web în Django</a:t>
            </a:r>
            <a:endParaRPr/>
          </a:p>
        </p:txBody>
      </p:sp>
      <p:sp>
        <p:nvSpPr>
          <p:cNvPr id="55" name="Google Shape;55;p13"/>
          <p:cNvSpPr txBox="1"/>
          <p:nvPr>
            <p:ph idx="1" type="subTitle"/>
          </p:nvPr>
        </p:nvSpPr>
        <p:spPr>
          <a:xfrm>
            <a:off x="311700" y="3367525"/>
            <a:ext cx="85206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56" name="Google Shape;56;p13"/>
          <p:cNvSpPr txBox="1"/>
          <p:nvPr>
            <p:ph type="ctrTitle"/>
          </p:nvPr>
        </p:nvSpPr>
        <p:spPr>
          <a:xfrm>
            <a:off x="311700" y="2140750"/>
            <a:ext cx="8520600" cy="80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Organizare și regulament</a:t>
            </a:r>
            <a:endParaRPr sz="3300"/>
          </a:p>
        </p:txBody>
      </p:sp>
      <p:sp>
        <p:nvSpPr>
          <p:cNvPr id="57" name="Google Shape;57;p13"/>
          <p:cNvSpPr txBox="1"/>
          <p:nvPr>
            <p:ph idx="1" type="subTitle"/>
          </p:nvPr>
        </p:nvSpPr>
        <p:spPr>
          <a:xfrm>
            <a:off x="311700" y="4434325"/>
            <a:ext cx="8520600" cy="4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Comunicare</a:t>
            </a:r>
            <a:endParaRPr/>
          </a:p>
        </p:txBody>
      </p:sp>
      <p:sp>
        <p:nvSpPr>
          <p:cNvPr id="144" name="Google Shape;144;p22"/>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Îmi puteți scrie </a:t>
            </a:r>
            <a:r>
              <a:rPr b="1" lang="en" sz="1100">
                <a:solidFill>
                  <a:srgbClr val="434343"/>
                </a:solidFill>
              </a:rPr>
              <a:t>e-mail</a:t>
            </a:r>
            <a:r>
              <a:rPr lang="en" sz="1100">
                <a:solidFill>
                  <a:srgbClr val="434343"/>
                </a:solidFill>
              </a:rPr>
              <a:t>: </a:t>
            </a:r>
            <a:r>
              <a:rPr lang="en" sz="1100" u="sng">
                <a:solidFill>
                  <a:schemeClr val="hlink"/>
                </a:solidFill>
                <a:hlinkClick r:id="rId3"/>
              </a:rPr>
              <a:t>irina.ciocan@gmail.com</a:t>
            </a:r>
            <a:r>
              <a:rPr lang="en" sz="1100">
                <a:solidFill>
                  <a:srgbClr val="434343"/>
                </a:solidFill>
              </a:rPr>
              <a:t> (adresa e pe fiecare slide, ca să vă fie cât mai ușor să îmi puneți întrebări)</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Îmi puteți trimite mesaj chiar pe facebook, dar dacă sunt probleme din cod, prefer să fie codul pe GitHub sau măcar Pastebin și nu cu trimitere de fișiere (idem în cazul întrebărilor pe e-mail)</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Microsoft Teams: </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Site-ul de laboratoare (doar pentru o parte din laboratoare)</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Moodle (sincer nu prea îl folosim, vom lucra cu Teams cel mai mult)</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Pentru întrebări/probleme urgente: skype: irina.ciocan7, telefon: 0722613333</a:t>
            </a:r>
            <a:endParaRPr sz="1100">
              <a:solidFill>
                <a:srgbClr val="434343"/>
              </a:solidFill>
            </a:endParaRPr>
          </a:p>
          <a:p>
            <a:pPr indent="0" lvl="0" marL="0" rtl="0" algn="l">
              <a:lnSpc>
                <a:spcPct val="115000"/>
              </a:lnSpc>
              <a:spcBef>
                <a:spcPts val="0"/>
              </a:spcBef>
              <a:spcAft>
                <a:spcPts val="0"/>
              </a:spcAft>
              <a:buNone/>
            </a:pPr>
            <a:r>
              <a:t/>
            </a:r>
            <a:endParaRPr sz="1100">
              <a:solidFill>
                <a:srgbClr val="434343"/>
              </a:solidFill>
            </a:endParaRPr>
          </a:p>
          <a:p>
            <a:pPr indent="0" lvl="0" marL="0" rtl="0" algn="l">
              <a:lnSpc>
                <a:spcPct val="115000"/>
              </a:lnSpc>
              <a:spcBef>
                <a:spcPts val="0"/>
              </a:spcBef>
              <a:spcAft>
                <a:spcPts val="0"/>
              </a:spcAft>
              <a:buNone/>
            </a:pPr>
            <a:r>
              <a:t/>
            </a:r>
            <a:endParaRPr sz="1100">
              <a:solidFill>
                <a:srgbClr val="434343"/>
              </a:solidFill>
            </a:endParaRPr>
          </a:p>
          <a:p>
            <a:pPr indent="0" lvl="0" marL="0" rtl="0" algn="l">
              <a:spcBef>
                <a:spcPts val="0"/>
              </a:spcBef>
              <a:spcAft>
                <a:spcPts val="0"/>
              </a:spcAft>
              <a:buNone/>
            </a:pPr>
            <a:r>
              <a:rPr b="1" lang="en" sz="1100">
                <a:solidFill>
                  <a:srgbClr val="434343"/>
                </a:solidFill>
              </a:rPr>
              <a:t>Îmi rezerv un interval de </a:t>
            </a:r>
            <a:r>
              <a:rPr b="1" lang="en" sz="1100" u="sng">
                <a:solidFill>
                  <a:srgbClr val="434343"/>
                </a:solidFill>
              </a:rPr>
              <a:t>o săptămână</a:t>
            </a:r>
            <a:r>
              <a:rPr b="1" lang="en" sz="1100">
                <a:solidFill>
                  <a:srgbClr val="434343"/>
                </a:solidFill>
              </a:rPr>
              <a:t> pentru a răspunde la întrebări</a:t>
            </a:r>
            <a:r>
              <a:rPr lang="en" sz="1100">
                <a:solidFill>
                  <a:srgbClr val="434343"/>
                </a:solidFill>
              </a:rPr>
              <a:t> (deoarece e posibil să am zile foarte ocupate sau multe mailuri la care trebuie să răspund). Dacă a trecut o săptămână și nu am răspuns înseamnă că nu am văzut mesajul, deci vă rog să îl retrimiteți (eventual folosind un alt mod de comunicare).</a:t>
            </a:r>
            <a:endParaRPr sz="1100">
              <a:solidFill>
                <a:srgbClr val="434343"/>
              </a:solidFill>
            </a:endParaRPr>
          </a:p>
          <a:p>
            <a:pPr indent="0" lvl="0" marL="45720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145" name="Google Shape;145;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2">
            <a:hlinkClick action="ppaction://hlinksldjump" r:id="rId4"/>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5"/>
              </a:rPr>
              <a:t>▲</a:t>
            </a:r>
            <a:endParaRPr/>
          </a:p>
          <a:p>
            <a:pPr indent="0" lvl="0" marL="0" rtl="0" algn="ctr">
              <a:spcBef>
                <a:spcPts val="0"/>
              </a:spcBef>
              <a:spcAft>
                <a:spcPts val="0"/>
              </a:spcAft>
              <a:buNone/>
            </a:pPr>
            <a:r>
              <a:rPr lang="en" sz="700" u="sng">
                <a:solidFill>
                  <a:srgbClr val="0000FF"/>
                </a:solidFill>
                <a:hlinkClick action="ppaction://hlinksldjump" r:id="rId6">
                  <a:extLst>
                    <a:ext uri="{A12FA001-AC4F-418D-AE19-62706E023703}">
                      <ahyp:hlinkClr val="tx"/>
                    </a:ext>
                  </a:extLst>
                </a:hlinkClick>
              </a:rPr>
              <a:t>Cuprins</a:t>
            </a:r>
            <a:endParaRPr sz="700">
              <a:solidFill>
                <a:srgbClr val="0000FF"/>
              </a:solidFill>
            </a:endParaRPr>
          </a:p>
        </p:txBody>
      </p:sp>
      <p:sp>
        <p:nvSpPr>
          <p:cNvPr id="148" name="Google Shape;148;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7"/>
              </a:rPr>
              <a:t>irina.ciocan@gmail.com</a:t>
            </a:r>
            <a:endParaRPr sz="11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Cuprins</a:t>
            </a:r>
            <a:endParaRPr/>
          </a:p>
        </p:txBody>
      </p:sp>
      <p:sp>
        <p:nvSpPr>
          <p:cNvPr id="63" name="Google Shape;63;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600"/>
              </a:spcBef>
              <a:spcAft>
                <a:spcPts val="0"/>
              </a:spcAft>
              <a:buSzPts val="1400"/>
              <a:buAutoNum type="arabicPeriod"/>
            </a:pPr>
            <a:r>
              <a:rPr lang="en" sz="1400" u="sng">
                <a:solidFill>
                  <a:schemeClr val="hlink"/>
                </a:solidFill>
                <a:hlinkClick action="ppaction://hlinksldjump" r:id="rId3"/>
              </a:rPr>
              <a:t>Mod de punctare</a:t>
            </a:r>
            <a:endParaRPr sz="1400"/>
          </a:p>
          <a:p>
            <a:pPr indent="-317500" lvl="1" marL="914400" rtl="0" algn="l">
              <a:spcBef>
                <a:spcPts val="0"/>
              </a:spcBef>
              <a:spcAft>
                <a:spcPts val="0"/>
              </a:spcAft>
              <a:buSzPts val="1400"/>
              <a:buChar char="○"/>
            </a:pPr>
            <a:r>
              <a:rPr lang="en" u="sng">
                <a:solidFill>
                  <a:schemeClr val="hlink"/>
                </a:solidFill>
                <a:hlinkClick action="ppaction://hlinksldjump" r:id="rId4"/>
              </a:rPr>
              <a:t>semestru</a:t>
            </a:r>
            <a:endParaRPr/>
          </a:p>
          <a:p>
            <a:pPr indent="-317500" lvl="1" marL="914400" rtl="0" algn="l">
              <a:spcBef>
                <a:spcPts val="0"/>
              </a:spcBef>
              <a:spcAft>
                <a:spcPts val="0"/>
              </a:spcAft>
              <a:buSzPts val="1400"/>
              <a:buChar char="○"/>
            </a:pPr>
            <a:r>
              <a:rPr lang="en" u="sng">
                <a:solidFill>
                  <a:schemeClr val="hlink"/>
                </a:solidFill>
                <a:hlinkClick action="ppaction://hlinksldjump" r:id="rId5"/>
              </a:rPr>
              <a:t>restanță/mărire</a:t>
            </a:r>
            <a:endParaRPr/>
          </a:p>
          <a:p>
            <a:pPr indent="-317500" lvl="0" marL="457200" rtl="0" algn="l">
              <a:spcBef>
                <a:spcPts val="0"/>
              </a:spcBef>
              <a:spcAft>
                <a:spcPts val="0"/>
              </a:spcAft>
              <a:buSzPts val="1400"/>
              <a:buAutoNum type="arabicPeriod"/>
            </a:pPr>
            <a:r>
              <a:rPr lang="en" sz="1400" u="sng">
                <a:solidFill>
                  <a:schemeClr val="hlink"/>
                </a:solidFill>
                <a:hlinkClick/>
              </a:rPr>
              <a:t>Proiect</a:t>
            </a:r>
            <a:endParaRPr sz="1400"/>
          </a:p>
          <a:p>
            <a:pPr indent="-317500" lvl="0" marL="457200" rtl="0" algn="l">
              <a:spcBef>
                <a:spcPts val="0"/>
              </a:spcBef>
              <a:spcAft>
                <a:spcPts val="0"/>
              </a:spcAft>
              <a:buSzPts val="1400"/>
              <a:buAutoNum type="arabicPeriod"/>
            </a:pPr>
            <a:r>
              <a:rPr lang="en" sz="1400" u="sng">
                <a:solidFill>
                  <a:schemeClr val="hlink"/>
                </a:solidFill>
                <a:hlinkClick action="ppaction://hlinksldjump" r:id="rId6"/>
              </a:rPr>
              <a:t>Observații despre curs</a:t>
            </a:r>
            <a:endParaRPr sz="1400"/>
          </a:p>
          <a:p>
            <a:pPr indent="-317500" lvl="0" marL="457200" rtl="0" algn="l">
              <a:spcBef>
                <a:spcPts val="0"/>
              </a:spcBef>
              <a:spcAft>
                <a:spcPts val="0"/>
              </a:spcAft>
              <a:buSzPts val="1400"/>
              <a:buAutoNum type="arabicPeriod"/>
            </a:pPr>
            <a:r>
              <a:rPr lang="en" sz="1400" u="sng">
                <a:solidFill>
                  <a:schemeClr val="accent5"/>
                </a:solidFill>
                <a:hlinkClick action="ppaction://hlinksldjump" r:id="rId7">
                  <a:extLst>
                    <a:ext uri="{A12FA001-AC4F-418D-AE19-62706E023703}">
                      <ahyp:hlinkClr val="tx"/>
                    </a:ext>
                  </a:extLst>
                </a:hlinkClick>
              </a:rPr>
              <a:t>Observații despre laborator</a:t>
            </a:r>
            <a:endParaRPr sz="1400"/>
          </a:p>
          <a:p>
            <a:pPr indent="-317500" lvl="0" marL="457200" rtl="0" algn="l">
              <a:spcBef>
                <a:spcPts val="0"/>
              </a:spcBef>
              <a:spcAft>
                <a:spcPts val="0"/>
              </a:spcAft>
              <a:buSzPts val="1400"/>
              <a:buAutoNum type="arabicPeriod"/>
            </a:pPr>
            <a:r>
              <a:rPr lang="en" sz="1400" u="sng">
                <a:solidFill>
                  <a:schemeClr val="hlink"/>
                </a:solidFill>
                <a:hlinkClick action="ppaction://hlinksldjump" r:id="rId8"/>
              </a:rPr>
              <a:t>Reguli importante</a:t>
            </a:r>
            <a:endParaRPr sz="1400"/>
          </a:p>
          <a:p>
            <a:pPr indent="-317500" lvl="0" marL="457200" rtl="0" algn="l">
              <a:spcBef>
                <a:spcPts val="0"/>
              </a:spcBef>
              <a:spcAft>
                <a:spcPts val="0"/>
              </a:spcAft>
              <a:buSzPts val="1400"/>
              <a:buAutoNum type="arabicPeriod"/>
            </a:pPr>
            <a:r>
              <a:rPr lang="en" sz="1400" u="sng">
                <a:solidFill>
                  <a:schemeClr val="hlink"/>
                </a:solidFill>
                <a:hlinkClick action="ppaction://hlinksldjump" r:id="rId9"/>
              </a:rPr>
              <a:t>Comunicare</a:t>
            </a:r>
            <a:endParaRPr sz="1400"/>
          </a:p>
          <a:p>
            <a:pPr indent="0" lvl="0" marL="0" rtl="0" algn="l">
              <a:spcBef>
                <a:spcPts val="1600"/>
              </a:spcBef>
              <a:spcAft>
                <a:spcPts val="1600"/>
              </a:spcAft>
              <a:buNone/>
            </a:pPr>
            <a:r>
              <a:t/>
            </a:r>
            <a:endParaRPr/>
          </a:p>
        </p:txBody>
      </p:sp>
      <p:sp>
        <p:nvSpPr>
          <p:cNvPr id="64" name="Google Shape;64;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10"/>
              </a:rPr>
              <a:t>irina.ciocan@gmail.com</a:t>
            </a:r>
            <a:endParaRPr sz="11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 de punctare</a:t>
            </a:r>
            <a:endParaRPr/>
          </a:p>
        </p:txBody>
      </p:sp>
      <p:sp>
        <p:nvSpPr>
          <p:cNvPr id="72" name="Google Shape;72;p15"/>
          <p:cNvSpPr txBox="1"/>
          <p:nvPr>
            <p:ph idx="1" type="body"/>
          </p:nvPr>
        </p:nvSpPr>
        <p:spPr>
          <a:xfrm>
            <a:off x="311700" y="945175"/>
            <a:ext cx="8520600" cy="3535200"/>
          </a:xfrm>
          <a:prstGeom prst="rect">
            <a:avLst/>
          </a:prstGeom>
          <a:ln>
            <a:noFill/>
          </a:ln>
        </p:spPr>
        <p:txBody>
          <a:bodyPr anchorCtr="0" anchor="t" bIns="0" lIns="91425" spcFirstLastPara="1" rIns="91425" wrap="square" tIns="0">
            <a:noAutofit/>
          </a:bodyPr>
          <a:lstStyle/>
          <a:p>
            <a:pPr indent="0" lvl="0" marL="0" rtl="0" algn="l">
              <a:spcBef>
                <a:spcPts val="0"/>
              </a:spcBef>
              <a:spcAft>
                <a:spcPts val="0"/>
              </a:spcAft>
              <a:buNone/>
            </a:pPr>
            <a:r>
              <a:rPr lang="en" sz="1000"/>
              <a:t>Aveți </a:t>
            </a:r>
            <a:r>
              <a:rPr lang="en" sz="1000"/>
              <a:t>și</a:t>
            </a:r>
            <a:r>
              <a:rPr lang="en" sz="1000"/>
              <a:t> puncte bonus 😊 (dar, în catalog, evident, se va trunchia la 10)</a:t>
            </a:r>
            <a:endParaRPr sz="1000"/>
          </a:p>
          <a:p>
            <a:pPr indent="0" lvl="0" marL="0" rtl="0" algn="l">
              <a:spcBef>
                <a:spcPts val="100"/>
              </a:spcBef>
              <a:spcAft>
                <a:spcPts val="0"/>
              </a:spcAft>
              <a:buNone/>
            </a:pPr>
            <a:r>
              <a:t/>
            </a:r>
            <a:endParaRPr sz="1000"/>
          </a:p>
          <a:p>
            <a:pPr indent="0" lvl="0" marL="0" rtl="0" algn="l">
              <a:spcBef>
                <a:spcPts val="100"/>
              </a:spcBef>
              <a:spcAft>
                <a:spcPts val="0"/>
              </a:spcAft>
              <a:buNone/>
            </a:pPr>
            <a:r>
              <a:rPr b="1" lang="en" sz="1000" u="sng"/>
              <a:t>Activitate</a:t>
            </a:r>
            <a:r>
              <a:rPr lang="en" sz="1000"/>
              <a:t> :</a:t>
            </a:r>
            <a:endParaRPr sz="1000"/>
          </a:p>
          <a:p>
            <a:pPr indent="-292100" lvl="0" marL="457200" rtl="0" algn="l">
              <a:spcBef>
                <a:spcPts val="100"/>
              </a:spcBef>
              <a:spcAft>
                <a:spcPts val="0"/>
              </a:spcAft>
              <a:buSzPts val="1000"/>
              <a:buChar char="●"/>
            </a:pPr>
            <a:r>
              <a:rPr b="1" lang="en" sz="1000"/>
              <a:t>Atenție: </a:t>
            </a:r>
            <a:r>
              <a:rPr b="1" lang="en" sz="1000">
                <a:solidFill>
                  <a:srgbClr val="FF0000"/>
                </a:solidFill>
              </a:rPr>
              <a:t>8 prezențe obligatorii la laborator</a:t>
            </a:r>
            <a:endParaRPr b="1" sz="1000">
              <a:solidFill>
                <a:srgbClr val="FF0000"/>
              </a:solidFill>
            </a:endParaRPr>
          </a:p>
          <a:p>
            <a:pPr indent="-292100" lvl="0" marL="457200" rtl="0" algn="l">
              <a:spcBef>
                <a:spcPts val="100"/>
              </a:spcBef>
              <a:spcAft>
                <a:spcPts val="0"/>
              </a:spcAft>
              <a:buSzPts val="1000"/>
              <a:buChar char="●"/>
            </a:pPr>
            <a:r>
              <a:rPr b="1" lang="en" sz="1000"/>
              <a:t>Activitate laborator</a:t>
            </a:r>
            <a:r>
              <a:rPr lang="en" sz="1000"/>
              <a:t> (teme - </a:t>
            </a:r>
            <a:r>
              <a:rPr lang="en" sz="1000"/>
              <a:t>atenție</a:t>
            </a:r>
            <a:r>
              <a:rPr lang="en" sz="1000"/>
              <a:t>, au deadline; exercitii in clasa; </a:t>
            </a:r>
            <a:r>
              <a:rPr lang="en" sz="1000"/>
              <a:t>răspunsuri</a:t>
            </a:r>
            <a:r>
              <a:rPr lang="en" sz="1000"/>
              <a:t> etc) </a:t>
            </a:r>
            <a:r>
              <a:rPr b="1" lang="en" sz="1000">
                <a:solidFill>
                  <a:schemeClr val="dk1"/>
                </a:solidFill>
              </a:rPr>
              <a:t>- acestea se punctează sub formă de bonus </a:t>
            </a:r>
            <a:r>
              <a:rPr lang="en" sz="1000">
                <a:solidFill>
                  <a:schemeClr val="dk1"/>
                </a:solidFill>
              </a:rPr>
              <a:t>(dacă cineva face proiectul complet si corect și rezolvă exercițiile de la examen perfect, ia nota 10. Totuși dacă nota e sub 10, dar îndeplinește condițiile de promovare și a obținut puncte pe activitate, se vor aduna și aceste puncte la nota)</a:t>
            </a:r>
            <a:endParaRPr sz="1000">
              <a:solidFill>
                <a:schemeClr val="dk1"/>
              </a:solidFill>
            </a:endParaRPr>
          </a:p>
          <a:p>
            <a:pPr indent="-292100" lvl="0" marL="457200" rtl="0" algn="l">
              <a:spcBef>
                <a:spcPts val="100"/>
              </a:spcBef>
              <a:spcAft>
                <a:spcPts val="0"/>
              </a:spcAft>
              <a:buSzPts val="1000"/>
              <a:buChar char="●"/>
            </a:pPr>
            <a:r>
              <a:rPr b="1" lang="en" sz="1000"/>
              <a:t>Proiect</a:t>
            </a:r>
            <a:r>
              <a:rPr lang="en" sz="1000"/>
              <a:t> </a:t>
            </a:r>
            <a:r>
              <a:rPr b="1" lang="en" sz="1000">
                <a:solidFill>
                  <a:srgbClr val="FF0000"/>
                </a:solidFill>
              </a:rPr>
              <a:t>4</a:t>
            </a:r>
            <a:r>
              <a:rPr b="1" lang="en" sz="1000">
                <a:solidFill>
                  <a:srgbClr val="FF0000"/>
                </a:solidFill>
              </a:rPr>
              <a:t>p</a:t>
            </a:r>
            <a:endParaRPr b="1" sz="1000">
              <a:solidFill>
                <a:srgbClr val="FF0000"/>
              </a:solidFill>
            </a:endParaRPr>
          </a:p>
          <a:p>
            <a:pPr indent="-292100" lvl="0" marL="457200" rtl="0" algn="l">
              <a:spcBef>
                <a:spcPts val="100"/>
              </a:spcBef>
              <a:spcAft>
                <a:spcPts val="0"/>
              </a:spcAft>
              <a:buClr>
                <a:srgbClr val="999999"/>
              </a:buClr>
              <a:buSzPts val="1000"/>
              <a:buChar char="●"/>
            </a:pPr>
            <a:r>
              <a:rPr b="1" lang="en" sz="1000">
                <a:solidFill>
                  <a:srgbClr val="999999"/>
                </a:solidFill>
              </a:rPr>
              <a:t>Bonus proiect: </a:t>
            </a:r>
            <a:r>
              <a:rPr lang="en" sz="1000">
                <a:solidFill>
                  <a:srgbClr val="999999"/>
                </a:solidFill>
              </a:rPr>
              <a:t>proiectul e împărțit pe taskuri. Punctajele pe taskuri pot depăși cele 4p alocate, dând astfel opțiunea de a face taskuri la alegere. Pentru fiecare etapa a proiectului va exista un punctaj recomandat, care poate fi însă (uneori) depășit dacă se fac toate taskurile.</a:t>
            </a:r>
            <a:endParaRPr sz="1000">
              <a:solidFill>
                <a:srgbClr val="999999"/>
              </a:solidFill>
            </a:endParaRPr>
          </a:p>
          <a:p>
            <a:pPr indent="-292100" lvl="0" marL="457200" rtl="0" algn="l">
              <a:spcBef>
                <a:spcPts val="100"/>
              </a:spcBef>
              <a:spcAft>
                <a:spcPts val="0"/>
              </a:spcAft>
              <a:buClr>
                <a:srgbClr val="999999"/>
              </a:buClr>
              <a:buSzPts val="1000"/>
              <a:buChar char="●"/>
            </a:pPr>
            <a:r>
              <a:rPr b="1" lang="en" sz="1000">
                <a:solidFill>
                  <a:srgbClr val="999999"/>
                </a:solidFill>
              </a:rPr>
              <a:t>Bonus laborator</a:t>
            </a:r>
            <a:r>
              <a:rPr lang="en" sz="1000">
                <a:solidFill>
                  <a:srgbClr val="999999"/>
                </a:solidFill>
              </a:rPr>
              <a:t> - aproximativ 1p (tot ce </a:t>
            </a:r>
            <a:r>
              <a:rPr lang="en" sz="1000">
                <a:solidFill>
                  <a:srgbClr val="999999"/>
                </a:solidFill>
              </a:rPr>
              <a:t>depășește</a:t>
            </a:r>
            <a:r>
              <a:rPr lang="en" sz="1000">
                <a:solidFill>
                  <a:srgbClr val="999999"/>
                </a:solidFill>
              </a:rPr>
              <a:t> 1p activitate)</a:t>
            </a:r>
            <a:endParaRPr sz="1000">
              <a:solidFill>
                <a:srgbClr val="999999"/>
              </a:solidFill>
            </a:endParaRPr>
          </a:p>
          <a:p>
            <a:pPr indent="0" lvl="0" marL="0" rtl="0" algn="l">
              <a:spcBef>
                <a:spcPts val="100"/>
              </a:spcBef>
              <a:spcAft>
                <a:spcPts val="0"/>
              </a:spcAft>
              <a:buNone/>
            </a:pPr>
            <a:r>
              <a:rPr lang="en" sz="1000">
                <a:solidFill>
                  <a:srgbClr val="434343"/>
                </a:solidFill>
              </a:rPr>
              <a:t>Depășirea deadline-urilor aduce cu sine o depunctare.</a:t>
            </a:r>
            <a:endParaRPr sz="1000">
              <a:solidFill>
                <a:srgbClr val="434343"/>
              </a:solidFill>
            </a:endParaRPr>
          </a:p>
          <a:p>
            <a:pPr indent="0" lvl="0" marL="0" rtl="0" algn="l">
              <a:spcBef>
                <a:spcPts val="100"/>
              </a:spcBef>
              <a:spcAft>
                <a:spcPts val="0"/>
              </a:spcAft>
              <a:buNone/>
            </a:pPr>
            <a:r>
              <a:t/>
            </a:r>
            <a:endParaRPr sz="1000">
              <a:solidFill>
                <a:srgbClr val="434343"/>
              </a:solidFill>
            </a:endParaRPr>
          </a:p>
          <a:p>
            <a:pPr indent="0" lvl="0" marL="0" rtl="0" algn="l">
              <a:spcBef>
                <a:spcPts val="100"/>
              </a:spcBef>
              <a:spcAft>
                <a:spcPts val="0"/>
              </a:spcAft>
              <a:buNone/>
            </a:pPr>
            <a:r>
              <a:rPr b="1" lang="en" sz="1000" u="sng"/>
              <a:t>Examen</a:t>
            </a:r>
            <a:r>
              <a:rPr lang="en" sz="1000"/>
              <a:t>:</a:t>
            </a:r>
            <a:r>
              <a:rPr lang="en" sz="1000"/>
              <a:t> </a:t>
            </a:r>
            <a:r>
              <a:rPr b="1" lang="en" sz="1000">
                <a:solidFill>
                  <a:srgbClr val="FF0000"/>
                </a:solidFill>
              </a:rPr>
              <a:t>6</a:t>
            </a:r>
            <a:r>
              <a:rPr b="1" lang="en" sz="1000">
                <a:solidFill>
                  <a:srgbClr val="FF0000"/>
                </a:solidFill>
              </a:rPr>
              <a:t>p</a:t>
            </a:r>
            <a:endParaRPr b="1" sz="1000">
              <a:solidFill>
                <a:srgbClr val="FF0000"/>
              </a:solidFill>
            </a:endParaRPr>
          </a:p>
          <a:p>
            <a:pPr indent="0" lvl="0" marL="0" rtl="0" algn="l">
              <a:spcBef>
                <a:spcPts val="100"/>
              </a:spcBef>
              <a:spcAft>
                <a:spcPts val="0"/>
              </a:spcAft>
              <a:buNone/>
            </a:pPr>
            <a:r>
              <a:t/>
            </a:r>
            <a:endParaRPr b="1" sz="1000">
              <a:solidFill>
                <a:srgbClr val="FF0000"/>
              </a:solidFill>
            </a:endParaRPr>
          </a:p>
          <a:p>
            <a:pPr indent="0" lvl="0" marL="0" rtl="0" algn="l">
              <a:spcBef>
                <a:spcPts val="100"/>
              </a:spcBef>
              <a:spcAft>
                <a:spcPts val="0"/>
              </a:spcAft>
              <a:buNone/>
            </a:pPr>
            <a:r>
              <a:t/>
            </a:r>
            <a:endParaRPr b="1" sz="1000">
              <a:solidFill>
                <a:srgbClr val="FF0000"/>
              </a:solidFill>
            </a:endParaRPr>
          </a:p>
          <a:p>
            <a:pPr indent="0" lvl="0" marL="0" rtl="0" algn="l">
              <a:spcBef>
                <a:spcPts val="100"/>
              </a:spcBef>
              <a:spcAft>
                <a:spcPts val="100"/>
              </a:spcAft>
              <a:buClr>
                <a:schemeClr val="dk1"/>
              </a:buClr>
              <a:buSzPts val="1100"/>
              <a:buFont typeface="Arial"/>
              <a:buNone/>
            </a:pPr>
            <a:r>
              <a:rPr b="1" lang="en" sz="1000">
                <a:solidFill>
                  <a:srgbClr val="FF0000"/>
                </a:solidFill>
              </a:rPr>
              <a:t>Pentru promovare minim 2p proiect și minim 3p examen</a:t>
            </a:r>
            <a:endParaRPr b="1" sz="1000">
              <a:solidFill>
                <a:srgbClr val="FF0000"/>
              </a:solidFill>
            </a:endParaRPr>
          </a:p>
        </p:txBody>
      </p:sp>
      <p:sp>
        <p:nvSpPr>
          <p:cNvPr id="73" name="Google Shape;73;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u="sng">
              <a:solidFill>
                <a:srgbClr val="0000FF"/>
              </a:solidFill>
            </a:endParaRPr>
          </a:p>
        </p:txBody>
      </p:sp>
      <p:sp>
        <p:nvSpPr>
          <p:cNvPr id="75" name="Google Shape;75;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 de punctare - restanță/mărire</a:t>
            </a:r>
            <a:endParaRPr/>
          </a:p>
        </p:txBody>
      </p:sp>
      <p:sp>
        <p:nvSpPr>
          <p:cNvPr id="82" name="Google Shape;82;p16"/>
          <p:cNvSpPr txBox="1"/>
          <p:nvPr>
            <p:ph idx="1" type="body"/>
          </p:nvPr>
        </p:nvSpPr>
        <p:spPr>
          <a:xfrm>
            <a:off x="317150" y="2480027"/>
            <a:ext cx="8520600" cy="2370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 vor da niște cerințe adiționale pentru </a:t>
            </a:r>
            <a:r>
              <a:rPr b="1" lang="en" sz="1200"/>
              <a:t>proiect </a:t>
            </a:r>
            <a:r>
              <a:rPr lang="en" sz="1200"/>
              <a:t>ca să compenseze cu depunctările din timpul anului (sau se pot face cerinte deja date, având în vedere că depășesc punctajul proiectului).</a:t>
            </a:r>
            <a:endParaRPr sz="1200"/>
          </a:p>
          <a:p>
            <a:pPr indent="0" lvl="0" marL="0" rtl="0" algn="l">
              <a:spcBef>
                <a:spcPts val="1600"/>
              </a:spcBef>
              <a:spcAft>
                <a:spcPts val="0"/>
              </a:spcAft>
              <a:buNone/>
            </a:pPr>
            <a:r>
              <a:rPr lang="en" sz="1200"/>
              <a:t>Pentru bonusul de activitate se poate da un test suplimentar (exerciții de implementat) sau prezenta o temă.</a:t>
            </a:r>
            <a:endParaRPr sz="1200"/>
          </a:p>
          <a:p>
            <a:pPr indent="0" lvl="0" marL="0" rtl="0" algn="l">
              <a:spcBef>
                <a:spcPts val="1600"/>
              </a:spcBef>
              <a:spcAft>
                <a:spcPts val="0"/>
              </a:spcAft>
              <a:buNone/>
            </a:pPr>
            <a:r>
              <a:rPr lang="en" sz="1200"/>
              <a:t>Astfel, studentul poate lua nota maximă și la restanță, dar va trebui sa recupereze munca din timpul anului într-un timp mai scurt, deci să încercăm să evităm.</a:t>
            </a:r>
            <a:endParaRPr sz="1200"/>
          </a:p>
          <a:p>
            <a:pPr indent="0" lvl="0" marL="0" rtl="0" algn="l">
              <a:spcBef>
                <a:spcPts val="1600"/>
              </a:spcBef>
              <a:spcAft>
                <a:spcPts val="0"/>
              </a:spcAft>
              <a:buNone/>
            </a:pPr>
            <a:r>
              <a:rPr lang="en" sz="1200"/>
              <a:t>Atenție: punctajul obținut e valabil un an universitar. În cazul nepromovării în ultima sesiune de restanțe, (și deci a repetării materiei), studentul pierde tot punctajul acumulat și se va supune noii metode de notare având de învățat materia prezentată în anul următor cu eventualele modificări din cursuri.</a:t>
            </a:r>
            <a:endParaRPr sz="1200"/>
          </a:p>
          <a:p>
            <a:pPr indent="0" lvl="0" marL="0" rtl="0" algn="l">
              <a:spcBef>
                <a:spcPts val="1600"/>
              </a:spcBef>
              <a:spcAft>
                <a:spcPts val="1600"/>
              </a:spcAft>
              <a:buNone/>
            </a:pPr>
            <a:r>
              <a:t/>
            </a:r>
            <a:endParaRPr sz="1600"/>
          </a:p>
        </p:txBody>
      </p:sp>
      <p:sp>
        <p:nvSpPr>
          <p:cNvPr id="83" name="Google Shape;83;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85" name="Google Shape;85;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6"/>
          <p:cNvPicPr preferRelativeResize="0"/>
          <p:nvPr/>
        </p:nvPicPr>
        <p:blipFill>
          <a:blip r:embed="rId7">
            <a:alphaModFix/>
          </a:blip>
          <a:stretch>
            <a:fillRect/>
          </a:stretch>
        </p:blipFill>
        <p:spPr>
          <a:xfrm>
            <a:off x="3680422" y="1027650"/>
            <a:ext cx="1794048" cy="134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Proiect - prezentare</a:t>
            </a:r>
            <a:endParaRPr/>
          </a:p>
        </p:txBody>
      </p:sp>
      <p:sp>
        <p:nvSpPr>
          <p:cNvPr id="93" name="Google Shape;93;p17"/>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300">
                <a:solidFill>
                  <a:srgbClr val="FF0000"/>
                </a:solidFill>
              </a:rPr>
              <a:t>Foarte important! </a:t>
            </a:r>
            <a:r>
              <a:rPr lang="en" sz="1300"/>
              <a:t>si am dedicat </a:t>
            </a:r>
            <a:r>
              <a:rPr lang="en" sz="1300">
                <a:solidFill>
                  <a:srgbClr val="666666"/>
                </a:solidFill>
              </a:rPr>
              <a:t>un slide întreg pentru această problemă!</a:t>
            </a:r>
            <a:endParaRPr sz="1300">
              <a:solidFill>
                <a:srgbClr val="666666"/>
              </a:solidFill>
            </a:endParaRPr>
          </a:p>
          <a:p>
            <a:pPr indent="-311150" lvl="0" marL="457200" rtl="0" algn="l">
              <a:spcBef>
                <a:spcPts val="1600"/>
              </a:spcBef>
              <a:spcAft>
                <a:spcPts val="0"/>
              </a:spcAft>
              <a:buClr>
                <a:srgbClr val="FF0000"/>
              </a:buClr>
              <a:buSzPts val="1300"/>
              <a:buChar char="●"/>
            </a:pPr>
            <a:r>
              <a:rPr b="1" lang="en" sz="1300">
                <a:solidFill>
                  <a:srgbClr val="FF0000"/>
                </a:solidFill>
              </a:rPr>
              <a:t>Proiectul nu se punctează fără prezentare!</a:t>
            </a:r>
            <a:endParaRPr b="1" sz="1300">
              <a:solidFill>
                <a:srgbClr val="FF0000"/>
              </a:solidFill>
            </a:endParaRPr>
          </a:p>
          <a:p>
            <a:pPr indent="-311150" lvl="0" marL="457200" rtl="0" algn="l">
              <a:lnSpc>
                <a:spcPct val="100000"/>
              </a:lnSpc>
              <a:spcBef>
                <a:spcPts val="0"/>
              </a:spcBef>
              <a:spcAft>
                <a:spcPts val="0"/>
              </a:spcAft>
              <a:buSzPts val="1300"/>
              <a:buChar char="●"/>
            </a:pPr>
            <a:r>
              <a:rPr lang="en" sz="1300"/>
              <a:t>La prezentare </a:t>
            </a:r>
            <a:r>
              <a:rPr b="1" lang="en" sz="1300">
                <a:solidFill>
                  <a:srgbClr val="FF0000"/>
                </a:solidFill>
              </a:rPr>
              <a:t>studentul trebuie să aibă o listă în care specifică pentru fiecare cerință/obiectiv fișierul și zona (eventual chiar linia/liniile) unde a fost implementată, ca să găsească rapid taskul de prezentat.</a:t>
            </a:r>
            <a:r>
              <a:rPr lang="en" sz="1300"/>
              <a:t>. </a:t>
            </a:r>
            <a:endParaRPr sz="1300"/>
          </a:p>
          <a:p>
            <a:pPr indent="0" lvl="0" marL="457200" rtl="0" algn="l">
              <a:lnSpc>
                <a:spcPct val="100000"/>
              </a:lnSpc>
              <a:spcBef>
                <a:spcPts val="0"/>
              </a:spcBef>
              <a:spcAft>
                <a:spcPts val="0"/>
              </a:spcAft>
              <a:buNone/>
            </a:pPr>
            <a:r>
              <a:rPr b="1" lang="en" sz="1300">
                <a:solidFill>
                  <a:srgbClr val="999999"/>
                </a:solidFill>
              </a:rPr>
              <a:t>Justificare</a:t>
            </a:r>
            <a:r>
              <a:rPr lang="en" sz="1300">
                <a:solidFill>
                  <a:srgbClr val="999999"/>
                </a:solidFill>
              </a:rPr>
              <a:t>. Cel mai mult a durat la prezentare ca studenții să găsească locul în care au implementat ceva (pierdeam </a:t>
            </a:r>
            <a:r>
              <a:rPr lang="en" sz="1300">
                <a:solidFill>
                  <a:srgbClr val="999999"/>
                </a:solidFill>
              </a:rPr>
              <a:t>și</a:t>
            </a:r>
            <a:r>
              <a:rPr lang="en" sz="1300">
                <a:solidFill>
                  <a:srgbClr val="999999"/>
                </a:solidFill>
              </a:rPr>
              <a:t> 5-10 minute </a:t>
            </a:r>
            <a:r>
              <a:rPr lang="en" sz="1300">
                <a:solidFill>
                  <a:srgbClr val="999999"/>
                </a:solidFill>
              </a:rPr>
              <a:t>pentru un singur obiectiv!...</a:t>
            </a:r>
            <a:r>
              <a:rPr lang="en" sz="1300">
                <a:solidFill>
                  <a:srgbClr val="999999"/>
                </a:solidFill>
              </a:rPr>
              <a:t>). Cei care </a:t>
            </a:r>
            <a:r>
              <a:rPr lang="en" sz="1300">
                <a:solidFill>
                  <a:srgbClr val="999999"/>
                </a:solidFill>
              </a:rPr>
              <a:t>găseau</a:t>
            </a:r>
            <a:r>
              <a:rPr lang="en" sz="1300">
                <a:solidFill>
                  <a:srgbClr val="999999"/>
                </a:solidFill>
              </a:rPr>
              <a:t> imediat locul implementării prezentau </a:t>
            </a:r>
            <a:r>
              <a:rPr lang="en" sz="1300">
                <a:solidFill>
                  <a:srgbClr val="999999"/>
                </a:solidFill>
              </a:rPr>
              <a:t>în</a:t>
            </a:r>
            <a:r>
              <a:rPr lang="en" sz="1300">
                <a:solidFill>
                  <a:srgbClr val="999999"/>
                </a:solidFill>
              </a:rPr>
              <a:t> 10-15 minute, </a:t>
            </a:r>
            <a:r>
              <a:rPr lang="en" sz="1300">
                <a:solidFill>
                  <a:srgbClr val="999999"/>
                </a:solidFill>
              </a:rPr>
              <a:t>ceilalți</a:t>
            </a:r>
            <a:r>
              <a:rPr lang="en" sz="1300">
                <a:solidFill>
                  <a:srgbClr val="999999"/>
                </a:solidFill>
              </a:rPr>
              <a:t> s-au dus și pâna la 45 minute.... De aceea, vă rog mult să nu vă supărați, e obligatorie listuța cu locurile implementărilor și cine nu o va avea la prezentare, o va face cât timp prezintă (în intervalul lui) colegul care era programat după el. Fără listă nu prezintă nimeni, fiindcă dă peste cap programarea...</a:t>
            </a:r>
            <a:endParaRPr sz="1300">
              <a:solidFill>
                <a:srgbClr val="999999"/>
              </a:solidFill>
            </a:endParaRPr>
          </a:p>
          <a:p>
            <a:pPr indent="0" lvl="0" marL="0" rtl="0" algn="l">
              <a:spcBef>
                <a:spcPts val="0"/>
              </a:spcBef>
              <a:spcAft>
                <a:spcPts val="0"/>
              </a:spcAft>
              <a:buNone/>
            </a:pPr>
            <a:r>
              <a:t/>
            </a:r>
            <a:endParaRPr sz="1300">
              <a:solidFill>
                <a:srgbClr val="999999"/>
              </a:solidFill>
            </a:endParaRPr>
          </a:p>
          <a:p>
            <a:pPr indent="0" lvl="0" marL="0" rtl="0" algn="l">
              <a:spcBef>
                <a:spcPts val="1600"/>
              </a:spcBef>
              <a:spcAft>
                <a:spcPts val="1600"/>
              </a:spcAft>
              <a:buNone/>
            </a:pPr>
            <a:r>
              <a:t/>
            </a:r>
            <a:endParaRPr sz="1200"/>
          </a:p>
        </p:txBody>
      </p:sp>
      <p:sp>
        <p:nvSpPr>
          <p:cNvPr id="94" name="Google Shape;94;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7">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97" name="Google Shape;97;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Proiect - etape</a:t>
            </a:r>
            <a:endParaRPr/>
          </a:p>
        </p:txBody>
      </p:sp>
      <p:sp>
        <p:nvSpPr>
          <p:cNvPr id="103" name="Google Shape;103;p18"/>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Proiectul va fi împărțit în etape. Părțile proiectului nu sunt independente și se vor realiza în paralel. </a:t>
            </a:r>
            <a:r>
              <a:rPr b="1" lang="en" sz="1200"/>
              <a:t>La finalul fiecărui curs se va preciza ce e de făcut pentru săptămâna următoare (și se va anunța în scris și pe Teams/Moodle)</a:t>
            </a:r>
            <a:r>
              <a:rPr lang="en" sz="1200"/>
              <a:t>. De exemplu (</a:t>
            </a:r>
            <a:r>
              <a:rPr b="1" lang="en" sz="1200">
                <a:solidFill>
                  <a:srgbClr val="FF0000"/>
                </a:solidFill>
              </a:rPr>
              <a:t>nu e obligatoriu să fie planificat ca mai jos, </a:t>
            </a:r>
            <a:r>
              <a:rPr b="1" lang="en" sz="1200" u="sng">
                <a:solidFill>
                  <a:srgbClr val="FF0000"/>
                </a:solidFill>
              </a:rPr>
              <a:t>e doar un exemplu</a:t>
            </a:r>
            <a:r>
              <a:rPr lang="en" sz="1200"/>
              <a:t>, depinde de cât de repede mergem cu cursul):</a:t>
            </a:r>
            <a:endParaRPr sz="1200"/>
          </a:p>
          <a:p>
            <a:pPr indent="-304800" lvl="0" marL="457200" rtl="0" algn="l">
              <a:spcBef>
                <a:spcPts val="1600"/>
              </a:spcBef>
              <a:spcAft>
                <a:spcPts val="0"/>
              </a:spcAft>
              <a:buSzPts val="1200"/>
              <a:buChar char="●"/>
            </a:pPr>
            <a:r>
              <a:rPr b="1" lang="en" sz="1200"/>
              <a:t>Săptămâna 1.</a:t>
            </a:r>
            <a:r>
              <a:rPr lang="en" sz="1200"/>
              <a:t> Alegerea temei de proiect.</a:t>
            </a:r>
            <a:endParaRPr sz="1200"/>
          </a:p>
          <a:p>
            <a:pPr indent="-304800" lvl="0" marL="457200" rtl="0" algn="l">
              <a:spcBef>
                <a:spcPts val="1600"/>
              </a:spcBef>
              <a:spcAft>
                <a:spcPts val="0"/>
              </a:spcAft>
              <a:buSzPts val="1200"/>
              <a:buChar char="●"/>
            </a:pPr>
            <a:r>
              <a:rPr b="1" lang="en" sz="1200"/>
              <a:t>Săptămâna 2. </a:t>
            </a:r>
            <a:r>
              <a:rPr lang="en" sz="1200"/>
              <a:t>Realizarea structurii primei pagini.</a:t>
            </a:r>
            <a:endParaRPr sz="1200"/>
          </a:p>
          <a:p>
            <a:pPr indent="-304800" lvl="0" marL="457200" rtl="0" algn="l">
              <a:spcBef>
                <a:spcPts val="1600"/>
              </a:spcBef>
              <a:spcAft>
                <a:spcPts val="0"/>
              </a:spcAft>
              <a:buSzPts val="1200"/>
              <a:buChar char="●"/>
            </a:pPr>
            <a:r>
              <a:rPr b="1" lang="en" sz="1200"/>
              <a:t>Saptamana 3.</a:t>
            </a:r>
            <a:r>
              <a:rPr lang="en" sz="1200"/>
              <a:t> </a:t>
            </a:r>
            <a:r>
              <a:rPr lang="en" sz="1200"/>
              <a:t>Completarea primei pagini cu date calculate la server</a:t>
            </a:r>
            <a:endParaRPr sz="1200"/>
          </a:p>
          <a:p>
            <a:pPr indent="-304800" lvl="0" marL="457200" rtl="0" algn="l">
              <a:spcBef>
                <a:spcPts val="1600"/>
              </a:spcBef>
              <a:spcAft>
                <a:spcPts val="0"/>
              </a:spcAft>
              <a:buSzPts val="1200"/>
              <a:buChar char="●"/>
            </a:pPr>
            <a:r>
              <a:rPr lang="en" sz="1200"/>
              <a:t>etc.</a:t>
            </a:r>
            <a:endParaRPr sz="1200"/>
          </a:p>
          <a:p>
            <a:pPr indent="0" lvl="0" marL="0" rtl="0" algn="l">
              <a:spcBef>
                <a:spcPts val="1600"/>
              </a:spcBef>
              <a:spcAft>
                <a:spcPts val="0"/>
              </a:spcAft>
              <a:buNone/>
            </a:pPr>
            <a:r>
              <a:rPr lang="en" sz="1200"/>
              <a:t>Se va da </a:t>
            </a:r>
            <a:r>
              <a:rPr b="1" lang="en" sz="1200">
                <a:solidFill>
                  <a:srgbClr val="38761D"/>
                </a:solidFill>
              </a:rPr>
              <a:t>bonus </a:t>
            </a:r>
            <a:r>
              <a:rPr lang="en" sz="1200"/>
              <a:t>cui trimite etapa mai devreme de deadline. Insă, prezentarea cu întârziere a unei etape se va face cu </a:t>
            </a:r>
            <a:r>
              <a:rPr b="1" lang="en" sz="1200">
                <a:solidFill>
                  <a:srgbClr val="FF0000"/>
                </a:solidFill>
              </a:rPr>
              <a:t>penalizare </a:t>
            </a:r>
            <a:r>
              <a:rPr lang="en" sz="1200"/>
              <a:t>(motivul nu e să scădem din punctaj ci să ne asigurăm că proiectul nu e lăsat pe ultimele zile, fiind prea mare să fie făcut tot deodată).</a:t>
            </a:r>
            <a:endParaRPr sz="1200"/>
          </a:p>
          <a:p>
            <a:pPr indent="0" lvl="0" marL="0" rtl="0" algn="l">
              <a:spcBef>
                <a:spcPts val="1600"/>
              </a:spcBef>
              <a:spcAft>
                <a:spcPts val="1600"/>
              </a:spcAft>
              <a:buNone/>
            </a:pPr>
            <a:r>
              <a:t/>
            </a:r>
            <a:endParaRPr sz="1200"/>
          </a:p>
        </p:txBody>
      </p:sp>
      <p:sp>
        <p:nvSpPr>
          <p:cNvPr id="104" name="Google Shape;104;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107" name="Google Shape;107;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Curs</a:t>
            </a:r>
            <a:r>
              <a:rPr lang="en"/>
              <a:t> - observații</a:t>
            </a:r>
            <a:endParaRPr/>
          </a:p>
        </p:txBody>
      </p:sp>
      <p:sp>
        <p:nvSpPr>
          <p:cNvPr id="113" name="Google Shape;113;p19"/>
          <p:cNvSpPr txBox="1"/>
          <p:nvPr>
            <p:ph idx="1" type="body"/>
          </p:nvPr>
        </p:nvSpPr>
        <p:spPr>
          <a:xfrm>
            <a:off x="154500" y="923875"/>
            <a:ext cx="8677800" cy="3702300"/>
          </a:xfrm>
          <a:prstGeom prst="rect">
            <a:avLst/>
          </a:prstGeom>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Slide-urile de curs conțin teoria pentru examen și sunt completate cu explicații și exemple puse pe site-ul de laborator</a:t>
            </a:r>
            <a:endParaRPr sz="1200"/>
          </a:p>
          <a:p>
            <a:pPr indent="-304800" lvl="0" marL="457200" rtl="0" algn="l">
              <a:spcBef>
                <a:spcPts val="0"/>
              </a:spcBef>
              <a:spcAft>
                <a:spcPts val="0"/>
              </a:spcAft>
              <a:buSzPts val="1200"/>
              <a:buChar char="●"/>
            </a:pPr>
            <a:r>
              <a:rPr lang="en" sz="1200"/>
              <a:t>Cursurile se vor găsi pe Teams, Moodle, Facebook, dar și la linkul direct (pe google Drive): </a:t>
            </a:r>
            <a:r>
              <a:rPr lang="en" sz="1100" u="sng">
                <a:solidFill>
                  <a:schemeClr val="hlink"/>
                </a:solidFill>
                <a:hlinkClick r:id="rId3"/>
              </a:rPr>
              <a:t>Django</a:t>
            </a:r>
            <a:endParaRPr sz="1200"/>
          </a:p>
          <a:p>
            <a:pPr indent="-304800" lvl="0" marL="457200" rtl="0" algn="l">
              <a:spcBef>
                <a:spcPts val="0"/>
              </a:spcBef>
              <a:spcAft>
                <a:spcPts val="0"/>
              </a:spcAft>
              <a:buSzPts val="1200"/>
              <a:buChar char="●"/>
            </a:pPr>
            <a:r>
              <a:rPr lang="en" sz="1200"/>
              <a:t>Slide-urile de curs conțin la început un </a:t>
            </a:r>
            <a:r>
              <a:rPr b="1" lang="en" sz="1200"/>
              <a:t>cuprins</a:t>
            </a:r>
            <a:r>
              <a:rPr lang="en" sz="1200"/>
              <a:t>. La prezentarea cursului cuprinsul nu va fi completat, deoarece, în urma observațiilor studenților mai pot adăuga slide-uri cu exemple, explicații suplimentare, subiecte de interes (relevante pentru tema cursului) propuse de studenți. Cuprinsul va fi adăugat după ce se realizează aceste modificări.</a:t>
            </a:r>
            <a:endParaRPr sz="1200"/>
          </a:p>
          <a:p>
            <a:pPr indent="-304800" lvl="0" marL="457200" rtl="0" algn="l">
              <a:spcBef>
                <a:spcPts val="0"/>
              </a:spcBef>
              <a:spcAft>
                <a:spcPts val="0"/>
              </a:spcAft>
              <a:buSzPts val="1200"/>
              <a:buChar char="●"/>
            </a:pPr>
            <a:r>
              <a:rPr lang="en" sz="1200"/>
              <a:t>Orice </a:t>
            </a:r>
            <a:r>
              <a:rPr b="1" lang="en" sz="1200"/>
              <a:t>corectare </a:t>
            </a:r>
            <a:r>
              <a:rPr lang="en" sz="1200"/>
              <a:t>majoră (evident, nu vă anunț </a:t>
            </a:r>
            <a:r>
              <a:rPr lang="en" sz="1200"/>
              <a:t>dacă</a:t>
            </a:r>
            <a:r>
              <a:rPr lang="en" sz="1200"/>
              <a:t> am corectat un typo, ci </a:t>
            </a:r>
            <a:r>
              <a:rPr lang="en" sz="1200"/>
              <a:t>dacă</a:t>
            </a:r>
            <a:r>
              <a:rPr lang="en" sz="1200"/>
              <a:t> am corectat o eventuală afirmație eronată), </a:t>
            </a:r>
            <a:r>
              <a:rPr b="1" lang="en" sz="1200"/>
              <a:t>modificare </a:t>
            </a:r>
            <a:r>
              <a:rPr lang="en" sz="1200"/>
              <a:t>semnificativă a unor slide-uri, </a:t>
            </a:r>
            <a:r>
              <a:rPr b="1" lang="en" sz="1200"/>
              <a:t>adăugare </a:t>
            </a:r>
            <a:r>
              <a:rPr lang="en" sz="1200"/>
              <a:t>sau </a:t>
            </a:r>
            <a:r>
              <a:rPr b="1" lang="en" sz="1200"/>
              <a:t>ștergere </a:t>
            </a:r>
            <a:r>
              <a:rPr lang="en" sz="1200"/>
              <a:t>de slide-uri etc. </a:t>
            </a:r>
            <a:r>
              <a:rPr b="1" lang="en" sz="1200"/>
              <a:t>va fi anunțată pe Teams și Facebook.</a:t>
            </a:r>
            <a:endParaRPr b="1" sz="1200"/>
          </a:p>
          <a:p>
            <a:pPr indent="-304800" lvl="0" marL="457200" rtl="0" algn="l">
              <a:spcBef>
                <a:spcPts val="0"/>
              </a:spcBef>
              <a:spcAft>
                <a:spcPts val="0"/>
              </a:spcAft>
              <a:buSzPts val="1200"/>
              <a:buChar char="●"/>
            </a:pPr>
            <a:r>
              <a:rPr b="1" lang="en" sz="1200"/>
              <a:t>Dacă sunt concepte prezentate la curs, care nu vă par cu suficiente exemple și explicații, vă rog să mă anunțați și se rezolvă. </a:t>
            </a:r>
            <a:r>
              <a:rPr lang="en" sz="1200"/>
              <a:t>Dacă vreți să fiți anonimi, folosiți formularul de feedback de pe prima pagină a </a:t>
            </a:r>
            <a:r>
              <a:rPr lang="en" sz="1200" u="sng">
                <a:solidFill>
                  <a:schemeClr val="hlink"/>
                </a:solidFill>
                <a:hlinkClick r:id="rId4"/>
              </a:rPr>
              <a:t>site-ului de laboratoare</a:t>
            </a:r>
            <a:r>
              <a:rPr lang="en" sz="1200"/>
              <a:t>.</a:t>
            </a:r>
            <a:endParaRPr sz="1200"/>
          </a:p>
          <a:p>
            <a:pPr indent="-304800" lvl="0" marL="457200" rtl="0" algn="l">
              <a:spcBef>
                <a:spcPts val="0"/>
              </a:spcBef>
              <a:spcAft>
                <a:spcPts val="0"/>
              </a:spcAft>
              <a:buSzPts val="1200"/>
              <a:buChar char="●"/>
            </a:pPr>
            <a:r>
              <a:rPr lang="en" sz="1200"/>
              <a:t>Toate slide-urile au un link (dreapta-sus) spre cuprins.</a:t>
            </a:r>
            <a:endParaRPr sz="1200"/>
          </a:p>
          <a:p>
            <a:pPr indent="-304800" lvl="0" marL="457200" rtl="0" algn="l">
              <a:spcBef>
                <a:spcPts val="0"/>
              </a:spcBef>
              <a:spcAft>
                <a:spcPts val="0"/>
              </a:spcAft>
              <a:buSzPts val="1200"/>
              <a:buChar char="●"/>
            </a:pPr>
            <a:r>
              <a:rPr lang="en" sz="1200">
                <a:solidFill>
                  <a:srgbClr val="274E13"/>
                </a:solidFill>
              </a:rPr>
              <a:t>Se recomandă vizualizarea cursurilor </a:t>
            </a:r>
            <a:r>
              <a:rPr lang="en" sz="1200">
                <a:solidFill>
                  <a:srgbClr val="274E13"/>
                </a:solidFill>
              </a:rPr>
              <a:t>în</a:t>
            </a:r>
            <a:r>
              <a:rPr lang="en" sz="1200">
                <a:solidFill>
                  <a:srgbClr val="274E13"/>
                </a:solidFill>
              </a:rPr>
              <a:t> modul "prezentare"</a:t>
            </a:r>
            <a:r>
              <a:rPr lang="en" sz="1200"/>
              <a:t> (butonul "Present" din dreapta-sus în Google Slides)</a:t>
            </a:r>
            <a:endParaRPr sz="1200"/>
          </a:p>
          <a:p>
            <a:pPr indent="-304800" lvl="0" marL="457200" rtl="0" algn="l">
              <a:spcBef>
                <a:spcPts val="0"/>
              </a:spcBef>
              <a:spcAft>
                <a:spcPts val="0"/>
              </a:spcAft>
              <a:buSzPts val="1200"/>
              <a:buChar char="●"/>
            </a:pPr>
            <a:r>
              <a:rPr b="1" lang="en" sz="1200"/>
              <a:t>În cadrul anumitor cursuri se vor da quizuri și/sau teme </a:t>
            </a:r>
            <a:r>
              <a:rPr b="1" lang="en" sz="1200" u="sng"/>
              <a:t>doar pentru cei prezenți</a:t>
            </a:r>
            <a:r>
              <a:rPr b="1" lang="en" sz="1200"/>
              <a:t>, </a:t>
            </a:r>
            <a:r>
              <a:rPr lang="en" sz="1200"/>
              <a:t>al căror punctaj va constitui bonusul de curs.</a:t>
            </a:r>
            <a:endParaRPr sz="1200"/>
          </a:p>
          <a:p>
            <a:pPr indent="0" lvl="0" marL="0" rtl="0" algn="l">
              <a:spcBef>
                <a:spcPts val="1600"/>
              </a:spcBef>
              <a:spcAft>
                <a:spcPts val="0"/>
              </a:spcAft>
              <a:buNone/>
            </a:pPr>
            <a:r>
              <a:t/>
            </a:r>
            <a:endParaRPr b="1" sz="1200"/>
          </a:p>
          <a:p>
            <a:pPr indent="0" lvl="0" marL="0" rtl="0" algn="l">
              <a:spcBef>
                <a:spcPts val="1600"/>
              </a:spcBef>
              <a:spcAft>
                <a:spcPts val="1600"/>
              </a:spcAft>
              <a:buNone/>
            </a:pPr>
            <a:r>
              <a:t/>
            </a:r>
            <a:endParaRPr sz="1200"/>
          </a:p>
        </p:txBody>
      </p:sp>
      <p:sp>
        <p:nvSpPr>
          <p:cNvPr id="114" name="Google Shape;114;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a:hlinkClick action="ppaction://hlinksldjump" r:id="rId5"/>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6"/>
              </a:rPr>
              <a:t>▲</a:t>
            </a:r>
            <a:endParaRPr/>
          </a:p>
          <a:p>
            <a:pPr indent="0" lvl="0" marL="0" rtl="0" algn="ctr">
              <a:spcBef>
                <a:spcPts val="0"/>
              </a:spcBef>
              <a:spcAft>
                <a:spcPts val="0"/>
              </a:spcAft>
              <a:buNone/>
            </a:pPr>
            <a:r>
              <a:rPr lang="en" sz="700" u="sng">
                <a:solidFill>
                  <a:srgbClr val="0000FF"/>
                </a:solidFill>
                <a:hlinkClick action="ppaction://hlinksldjump" r:id="rId7">
                  <a:extLst>
                    <a:ext uri="{A12FA001-AC4F-418D-AE19-62706E023703}">
                      <ahyp:hlinkClr val="tx"/>
                    </a:ext>
                  </a:extLst>
                </a:hlinkClick>
              </a:rPr>
              <a:t>Cuprins</a:t>
            </a:r>
            <a:endParaRPr sz="700">
              <a:solidFill>
                <a:srgbClr val="0000FF"/>
              </a:solidFill>
            </a:endParaRPr>
          </a:p>
        </p:txBody>
      </p:sp>
      <p:sp>
        <p:nvSpPr>
          <p:cNvPr id="117" name="Google Shape;117;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8"/>
              </a:rPr>
              <a:t>irina.ciocan@gmail.com</a:t>
            </a:r>
            <a:endParaRPr sz="11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Laborator - observații</a:t>
            </a:r>
            <a:endParaRPr/>
          </a:p>
        </p:txBody>
      </p:sp>
      <p:sp>
        <p:nvSpPr>
          <p:cNvPr id="123" name="Google Shape;123;p20"/>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La laborator vom face exerciții care să aprofundeze noțiunile de limbaj predate la curs și care să pregătească studentul pentru examen.</a:t>
            </a:r>
            <a:endParaRPr sz="1200"/>
          </a:p>
          <a:p>
            <a:pPr indent="-304800" lvl="0" marL="457200" rtl="0" algn="l">
              <a:spcBef>
                <a:spcPts val="0"/>
              </a:spcBef>
              <a:spcAft>
                <a:spcPts val="0"/>
              </a:spcAft>
              <a:buSzPts val="1200"/>
              <a:buChar char="●"/>
            </a:pPr>
            <a:r>
              <a:rPr lang="en" sz="1200"/>
              <a:t>Vom face și exerciții pregătitoare pentru proiect, de la care să porniți și să le modificați/dezvoltați pentru realizarea proiectului</a:t>
            </a:r>
            <a:endParaRPr sz="1200"/>
          </a:p>
          <a:p>
            <a:pPr indent="-304800" lvl="0" marL="457200" rtl="0" algn="l">
              <a:spcBef>
                <a:spcPts val="0"/>
              </a:spcBef>
              <a:spcAft>
                <a:spcPts val="0"/>
              </a:spcAft>
              <a:buSzPts val="1200"/>
              <a:buChar char="●"/>
            </a:pPr>
            <a:r>
              <a:rPr lang="en" sz="1200"/>
              <a:t>Vă rog să nu lipsiți la curs, ca să nu pierdem timp prețios de laborator pentru a repeta teoria. Timpul acela îl putem folosi pentru a răspunde la mai multe întrebări sau pentru a ne pregăti pentru proiect și examen. Dacă totuși lipsiți de la curs sau laborator, citiți teoria și trimiteți pe mail/facebook întrebările voastre ca să aveți materia din urmă înțeleasă.</a:t>
            </a:r>
            <a:endParaRPr sz="1200"/>
          </a:p>
          <a:p>
            <a:pPr indent="-304800" lvl="0" marL="457200" rtl="0" algn="l">
              <a:spcBef>
                <a:spcPts val="0"/>
              </a:spcBef>
              <a:spcAft>
                <a:spcPts val="0"/>
              </a:spcAft>
              <a:buSzPts val="1200"/>
              <a:buChar char="●"/>
            </a:pPr>
            <a:r>
              <a:rPr lang="en" sz="1200"/>
              <a:t>Prezentările principale ale proiectului se vor face </a:t>
            </a:r>
            <a:r>
              <a:rPr lang="en" sz="1200"/>
              <a:t>în</a:t>
            </a:r>
            <a:r>
              <a:rPr lang="en" sz="1200"/>
              <a:t> afara laboratorului, conform unei programări făcute împreună.</a:t>
            </a:r>
            <a:endParaRPr sz="1200"/>
          </a:p>
          <a:p>
            <a:pPr indent="-304800" lvl="0" marL="457200" rtl="0" algn="l">
              <a:spcBef>
                <a:spcPts val="0"/>
              </a:spcBef>
              <a:spcAft>
                <a:spcPts val="0"/>
              </a:spcAft>
              <a:buSzPts val="1200"/>
              <a:buChar char="●"/>
            </a:pPr>
            <a:r>
              <a:rPr b="1" lang="en" sz="1200"/>
              <a:t>Important!</a:t>
            </a:r>
            <a:r>
              <a:rPr lang="en" sz="1200"/>
              <a:t> </a:t>
            </a:r>
            <a:r>
              <a:rPr lang="en" sz="1200"/>
              <a:t>Încercăm</a:t>
            </a:r>
            <a:r>
              <a:rPr lang="en" sz="1200"/>
              <a:t> să nu avem mai mult de 15-16 studenți în același interval de laborator. În principiu puteți veni la orice grupă, dar, </a:t>
            </a:r>
            <a:r>
              <a:rPr lang="en" sz="1200"/>
              <a:t>dacă</a:t>
            </a:r>
            <a:r>
              <a:rPr lang="en" sz="1200"/>
              <a:t> nu e grupa voastră, să trimiteți mesaj înainte, să va spun dacă nu e un interval prea ocupat.</a:t>
            </a:r>
            <a:endParaRPr sz="1200"/>
          </a:p>
          <a:p>
            <a:pPr indent="0" lvl="0" marL="0" rtl="0" algn="l">
              <a:spcBef>
                <a:spcPts val="1600"/>
              </a:spcBef>
              <a:spcAft>
                <a:spcPts val="1600"/>
              </a:spcAft>
              <a:buNone/>
            </a:pPr>
            <a:r>
              <a:t/>
            </a:r>
            <a:endParaRPr sz="1200"/>
          </a:p>
        </p:txBody>
      </p:sp>
      <p:sp>
        <p:nvSpPr>
          <p:cNvPr id="124" name="Google Shape;124;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0">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127" name="Google Shape;127;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Reguli importante</a:t>
            </a:r>
            <a:endParaRPr/>
          </a:p>
        </p:txBody>
      </p:sp>
      <p:sp>
        <p:nvSpPr>
          <p:cNvPr id="133" name="Google Shape;133;p21"/>
          <p:cNvSpPr txBox="1"/>
          <p:nvPr>
            <p:ph idx="1" type="body"/>
          </p:nvPr>
        </p:nvSpPr>
        <p:spPr>
          <a:xfrm>
            <a:off x="311700" y="1152475"/>
            <a:ext cx="6724500" cy="3702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solidFill>
                  <a:srgbClr val="FF0000"/>
                </a:solidFill>
              </a:rPr>
              <a:t>Nu se acceptă copiatul </a:t>
            </a:r>
            <a:r>
              <a:rPr lang="en" sz="1100"/>
              <a:t>temelor de la colegi sau din alte surse. În această situație toți studenții cu teme similare (indiferent cine a oferit tema pentru copiere) vor avea tema anulată. Regulamentul facultății cere anunțarea numelor studenților inculpați la decanat.</a:t>
            </a:r>
            <a:endParaRPr sz="1100"/>
          </a:p>
          <a:p>
            <a:pPr indent="-298450" lvl="0" marL="457200" rtl="0" algn="l">
              <a:spcBef>
                <a:spcPts val="1600"/>
              </a:spcBef>
              <a:spcAft>
                <a:spcPts val="0"/>
              </a:spcAft>
              <a:buSzPts val="1100"/>
              <a:buAutoNum type="arabicPeriod"/>
            </a:pPr>
            <a:r>
              <a:rPr lang="en" sz="1100"/>
              <a:t>În cazul integrării în proiect a imaginilor (sau alte fișiere media), textelor (informațiilor), porțiunilor de cod din alte site-uri, se va trece în bibliografie locul de unde au fost luate. Excepție fac site-urile care oferă </a:t>
            </a:r>
            <a:r>
              <a:rPr b="1" lang="en" sz="1100"/>
              <a:t>fișiere media gratuite</a:t>
            </a:r>
            <a:r>
              <a:rPr lang="en" sz="1100"/>
              <a:t>, cu permisiune de utilizare. </a:t>
            </a:r>
            <a:r>
              <a:rPr b="1" lang="en" sz="1100">
                <a:solidFill>
                  <a:srgbClr val="FF0000"/>
                </a:solidFill>
              </a:rPr>
              <a:t>Omiterea trecerii surselor în bibliografie se consideră copiat.</a:t>
            </a:r>
            <a:endParaRPr b="1" sz="1100">
              <a:solidFill>
                <a:srgbClr val="FF0000"/>
              </a:solidFill>
            </a:endParaRPr>
          </a:p>
          <a:p>
            <a:pPr indent="-298450" lvl="0" marL="457200" rtl="0" algn="l">
              <a:spcBef>
                <a:spcPts val="1600"/>
              </a:spcBef>
              <a:spcAft>
                <a:spcPts val="0"/>
              </a:spcAft>
              <a:buSzPts val="1100"/>
              <a:buAutoNum type="arabicPeriod"/>
            </a:pPr>
            <a:r>
              <a:rPr lang="en" sz="1100"/>
              <a:t>Nu se acceptă rezolvarea unor cerințe asemănătoare cu cele date (în locul celor date). Corectarea se face după un barem care urmează în detaliu cerința.</a:t>
            </a:r>
            <a:endParaRPr sz="1100"/>
          </a:p>
          <a:p>
            <a:pPr indent="-298450" lvl="0" marL="457200" rtl="0" algn="l">
              <a:spcBef>
                <a:spcPts val="1600"/>
              </a:spcBef>
              <a:spcAft>
                <a:spcPts val="0"/>
              </a:spcAft>
              <a:buSzPts val="1100"/>
              <a:buAutoNum type="arabicPeriod"/>
            </a:pPr>
            <a:r>
              <a:rPr lang="en" sz="1100"/>
              <a:t>În cazul unor </a:t>
            </a:r>
            <a:r>
              <a:rPr lang="en" sz="1100"/>
              <a:t>situații</a:t>
            </a:r>
            <a:r>
              <a:rPr lang="en" sz="1100"/>
              <a:t> speciale deadline-urile se pot amâna. De exemplu, avem </a:t>
            </a:r>
            <a:r>
              <a:rPr lang="en" sz="1100"/>
              <a:t>niște</a:t>
            </a:r>
            <a:r>
              <a:rPr lang="en" sz="1100"/>
              <a:t> probleme tehnice care nu permit prezentarea, sau </a:t>
            </a:r>
            <a:r>
              <a:rPr lang="en" sz="1100"/>
              <a:t>aveți</a:t>
            </a:r>
            <a:r>
              <a:rPr lang="en" sz="1100"/>
              <a:t> brusc o saptamana foarte incarcata </a:t>
            </a:r>
            <a:r>
              <a:rPr lang="en" sz="1100"/>
              <a:t>și</a:t>
            </a:r>
            <a:r>
              <a:rPr lang="en" sz="1100"/>
              <a:t> nu </a:t>
            </a:r>
            <a:r>
              <a:rPr lang="en" sz="1100"/>
              <a:t>aveți</a:t>
            </a:r>
            <a:r>
              <a:rPr lang="en" sz="1100"/>
              <a:t> timp sa va ocupati de toate materiile, </a:t>
            </a:r>
            <a:r>
              <a:rPr lang="en" sz="1100"/>
              <a:t>însă</a:t>
            </a:r>
            <a:r>
              <a:rPr lang="en" sz="1100"/>
              <a:t> e important sa anuntati asta cat mai curand si sa </a:t>
            </a:r>
            <a:r>
              <a:rPr lang="en" sz="1100"/>
              <a:t>cădem</a:t>
            </a:r>
            <a:r>
              <a:rPr lang="en" sz="1100"/>
              <a:t> de acord cu privire la un nou deadline.</a:t>
            </a:r>
            <a:endParaRPr sz="1100"/>
          </a:p>
          <a:p>
            <a:pPr indent="0" lvl="0" marL="45720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134" name="Google Shape;134;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137" name="Google Shape;137;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pic>
        <p:nvPicPr>
          <p:cNvPr id="138" name="Google Shape;138;p21"/>
          <p:cNvPicPr preferRelativeResize="0"/>
          <p:nvPr/>
        </p:nvPicPr>
        <p:blipFill>
          <a:blip r:embed="rId7">
            <a:alphaModFix/>
          </a:blip>
          <a:stretch>
            <a:fillRect/>
          </a:stretch>
        </p:blipFill>
        <p:spPr>
          <a:xfrm>
            <a:off x="7096900" y="1152475"/>
            <a:ext cx="1851150" cy="3702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