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41103-E6FF-43C9-982E-3265C9919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7EF0917-3EEF-4CBA-809D-074072EB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885922-72A8-4E68-A97B-5DC009F5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623536-F041-4FE6-A247-587F8A0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1380A9-136E-4A3B-B1D2-04075346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175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F1C79-1EE8-4B63-9A93-173C1B44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E3EEA26-D89E-432B-9075-15F43D8C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643863-9659-48C8-8FC0-734A1BE1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CCD1E0-E072-4A73-BDAD-A6965EE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967E4E-06A4-4BEA-A83E-B61D8E97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96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825C9A3-734C-4183-B6AC-01FB5FCC5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7224C35-F11A-48DD-8629-75550E00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5FF4DC-E142-4499-BA8F-3FDA3EF5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F83795E-C713-4BB6-B8E4-789F21AD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10CAC4-DFAD-47E7-B037-731D007C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695C1-6780-492C-AC11-4FAFBADB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1A32FDA-CA6A-4A64-A979-21B9F11B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8270B5-FA65-49B2-959E-906F5D0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8534AB-3A5D-4F86-90FF-BB288EC5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F8A233-F5B9-4902-8A16-2A7DA192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D14F29-1CBC-49A9-B0E2-2A188C1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A0A89EB-2C91-4154-B7F0-A534E544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BFB476-9D15-4A77-8FD8-47D682D5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EEB34E-0CE8-4F0F-91D6-C6F3C7BB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3E2EF8-4E76-4B3C-8E22-D7C9893F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2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4B7C6-AA35-489F-822A-F562D8CC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D4FEA82-CD40-44E1-8868-758A08E0D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846CC59-1819-4C26-8743-4FFB89C5F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FC6B1C-7AD1-4659-A95E-B5620591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6124B4D-134F-4ACA-A074-5B7CD96B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3D78733-0B53-4AA4-AB45-06CAA75C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03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9290DD-452B-46EE-B703-83F03B3F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4A2E1AC-5C69-4F59-BDDF-6DBEB5B7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CB30B1C4-5CE5-4138-A942-3EBD61F0E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29044F9-B216-4F2A-A90D-FEB5313D7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FD1A066F-04D0-4FDB-B55F-FD36D614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E4B5EB1-38EE-4527-A2D0-886B8DD9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CCF3C83-51FC-43A7-890C-1AF7154A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239CFFA-FAAF-4E8B-A5C0-2603AAC2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74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51DA37-6DE5-473F-9973-A04EF594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31182B2-B341-4575-B2A7-61FD9F7F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440EAAD-88EC-446A-93AA-CDC167D3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4F637DE-BE4B-4854-81B8-174AFEC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61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AC3B71-707F-4B55-ABF1-6546FF0A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6AF099-1426-4B67-959D-4425D564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36D789-37A7-4F76-BFCC-B21DBA45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560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F5B07-5A05-4283-8867-D0D4EDF2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702CC31-5354-48F5-A9BF-1194DE6D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81E4036-C6F5-49D7-AD05-49F64302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4B2E38C-7582-400E-86E6-4AC9A3D5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F67797E-E570-4910-A792-07140B8B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D560A7-628E-4BF8-8428-8A16C6F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62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80AF47-0E18-4655-802B-E36973C5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1C388EC-DCE4-4CEF-BB1A-2E42D304B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08F25CA-A9FE-4E59-8A0B-4EA31CD8B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F9AC63A-91DD-4B1B-9333-BB97067D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DFB365-5D10-44E8-9C9E-43628DFB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3292EF-7621-4A95-80C4-864279E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88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30AAC5E-309D-4605-B66C-04A2E42A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AA4897D-C502-46C2-AE70-6095F008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D49B05-B256-4120-BE26-1959D6F5A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CBE3-6689-4E9E-9FC0-CBFB77E2DEAE}" type="datetimeFigureOut">
              <a:rPr lang="cs-CZ" smtClean="0"/>
              <a:t>8. 10. 2018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828686-A28C-4B2A-8617-1C0EA508A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B3C09-5FA9-4E8A-85EA-9D1AF7DF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897ABD-3556-4C88-B727-40D265037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Postup na DP</a:t>
            </a:r>
            <a:br>
              <a:rPr lang="cs-CZ" dirty="0"/>
            </a:b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článek N. Diana et al.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3BA5E0-AB8B-48BA-A312-0A09069A8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Matěj Vaněk</a:t>
            </a:r>
          </a:p>
          <a:p>
            <a:r>
              <a:rPr lang="cs-CZ" dirty="0"/>
              <a:t>10. 10. 2018</a:t>
            </a:r>
          </a:p>
        </p:txBody>
      </p:sp>
    </p:spTree>
    <p:extLst>
      <p:ext uri="{BB962C8B-B14F-4D97-AF65-F5344CB8AC3E}">
        <p14:creationId xmlns:p14="http://schemas.microsoft.com/office/powerpoint/2010/main" val="406729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9F74CA-F745-4D3F-A100-FA14CBC0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Jedinečnost řešení</a:t>
            </a:r>
          </a:p>
        </p:txBody>
      </p:sp>
      <p:pic>
        <p:nvPicPr>
          <p:cNvPr id="15" name="Zástupný symbol pro obsah 14">
            <a:extLst>
              <a:ext uri="{FF2B5EF4-FFF2-40B4-BE49-F238E27FC236}">
                <a16:creationId xmlns:a16="http://schemas.microsoft.com/office/drawing/2014/main" id="{838B0D64-7A04-43D5-A099-3187DF7C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" y="1181235"/>
            <a:ext cx="9591797" cy="4995728"/>
          </a:xfrm>
        </p:spPr>
      </p:pic>
    </p:spTree>
    <p:extLst>
      <p:ext uri="{BB962C8B-B14F-4D97-AF65-F5344CB8AC3E}">
        <p14:creationId xmlns:p14="http://schemas.microsoft.com/office/powerpoint/2010/main" val="250110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06C272-837F-4ED0-850E-5F74AED1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Jedinečnost řešení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7DAC90-110D-4EAA-A8D3-09148B93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počet shluků?</a:t>
            </a:r>
          </a:p>
        </p:txBody>
      </p:sp>
    </p:spTree>
    <p:extLst>
      <p:ext uri="{BB962C8B-B14F-4D97-AF65-F5344CB8AC3E}">
        <p14:creationId xmlns:p14="http://schemas.microsoft.com/office/powerpoint/2010/main" val="33112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015B29-20DD-44B7-A11F-B496C98D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Podobnost úloh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8DC784C-BA5C-48E0-B1AE-D49EE94F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veličiny</a:t>
            </a:r>
          </a:p>
          <a:p>
            <a:pPr lvl="1"/>
            <a:r>
              <a:rPr lang="cs-CZ" dirty="0"/>
              <a:t>vzorové řešení</a:t>
            </a:r>
          </a:p>
          <a:p>
            <a:pPr lvl="2"/>
            <a:r>
              <a:rPr lang="cs-CZ" dirty="0" err="1"/>
              <a:t>tree</a:t>
            </a:r>
            <a:r>
              <a:rPr lang="cs-CZ" dirty="0"/>
              <a:t> </a:t>
            </a:r>
            <a:r>
              <a:rPr lang="cs-CZ" dirty="0" err="1"/>
              <a:t>edit</a:t>
            </a:r>
            <a:r>
              <a:rPr lang="cs-CZ" dirty="0"/>
              <a:t> distance – </a:t>
            </a:r>
            <a:r>
              <a:rPr lang="cs-CZ" dirty="0" err="1"/>
              <a:t>abstract</a:t>
            </a:r>
            <a:r>
              <a:rPr lang="cs-CZ" dirty="0"/>
              <a:t> syntax </a:t>
            </a:r>
            <a:r>
              <a:rPr lang="cs-CZ" dirty="0" err="1"/>
              <a:t>tree</a:t>
            </a:r>
            <a:endParaRPr lang="cs-CZ" dirty="0"/>
          </a:p>
          <a:p>
            <a:pPr lvl="2"/>
            <a:r>
              <a:rPr lang="cs-CZ" dirty="0" err="1"/>
              <a:t>Levenshteinova</a:t>
            </a:r>
            <a:r>
              <a:rPr lang="cs-CZ" dirty="0"/>
              <a:t> vzdálenost</a:t>
            </a:r>
          </a:p>
          <a:p>
            <a:pPr lvl="2"/>
            <a:r>
              <a:rPr lang="cs-CZ" dirty="0" err="1"/>
              <a:t>bag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blocks</a:t>
            </a:r>
            <a:endParaRPr lang="cs-CZ" dirty="0"/>
          </a:p>
          <a:p>
            <a:pPr lvl="1"/>
            <a:r>
              <a:rPr lang="cs-CZ" dirty="0"/>
              <a:t>zadání – herní plán</a:t>
            </a:r>
          </a:p>
          <a:p>
            <a:pPr lvl="2"/>
            <a:r>
              <a:rPr lang="cs-CZ" dirty="0" err="1"/>
              <a:t>bag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entities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567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29F71F-8073-4C90-AB0C-D6AAD90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Podobnost úloh</a:t>
            </a:r>
          </a:p>
        </p:txBody>
      </p:sp>
      <p:pic>
        <p:nvPicPr>
          <p:cNvPr id="23" name="Zástupný symbol pro obsah 22">
            <a:extLst>
              <a:ext uri="{FF2B5EF4-FFF2-40B4-BE49-F238E27FC236}">
                <a16:creationId xmlns:a16="http://schemas.microsoft.com/office/drawing/2014/main" id="{F17D4848-D2FA-42C0-8295-F61F9784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185728"/>
            <a:ext cx="9583171" cy="4991235"/>
          </a:xfrm>
        </p:spPr>
      </p:pic>
    </p:spTree>
    <p:extLst>
      <p:ext uri="{BB962C8B-B14F-4D97-AF65-F5344CB8AC3E}">
        <p14:creationId xmlns:p14="http://schemas.microsoft.com/office/powerpoint/2010/main" val="237330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29F71F-8073-4C90-AB0C-D6AAD90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Podobnost úloh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A9B6CE4-ADC8-4C65-8AC3-818A2FD9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levenshtein</a:t>
            </a:r>
            <a:r>
              <a:rPr lang="cs-CZ" dirty="0"/>
              <a:t> 5 – silně koreluje, snazší než AST-TED</a:t>
            </a:r>
          </a:p>
          <a:p>
            <a:r>
              <a:rPr lang="cs-CZ" dirty="0"/>
              <a:t>bloky – nezachycují strukturu řešení</a:t>
            </a:r>
          </a:p>
          <a:p>
            <a:r>
              <a:rPr lang="cs-CZ" dirty="0"/>
              <a:t>entity hracího pole – nezávislé na řešení</a:t>
            </a:r>
          </a:p>
        </p:txBody>
      </p:sp>
    </p:spTree>
    <p:extLst>
      <p:ext uri="{BB962C8B-B14F-4D97-AF65-F5344CB8AC3E}">
        <p14:creationId xmlns:p14="http://schemas.microsoft.com/office/powerpoint/2010/main" val="194288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3E75CAA-A5B5-4446-812F-4467FDEF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136" y="1122363"/>
            <a:ext cx="10535728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 Instructor Dashboard for</a:t>
            </a:r>
            <a:br>
              <a:rPr lang="cs-CZ" b="1" dirty="0"/>
            </a:br>
            <a:r>
              <a:rPr lang="en-US" b="1" dirty="0"/>
              <a:t>Real-Time Analytics in</a:t>
            </a:r>
            <a:r>
              <a:rPr lang="cs-CZ" b="1" dirty="0"/>
              <a:t> </a:t>
            </a:r>
            <a:r>
              <a:rPr lang="cs-CZ" b="1" dirty="0" err="1"/>
              <a:t>Interactive</a:t>
            </a:r>
            <a:r>
              <a:rPr lang="cs-CZ" b="1" dirty="0"/>
              <a:t> </a:t>
            </a:r>
            <a:r>
              <a:rPr lang="cs-CZ" b="1" dirty="0" err="1"/>
              <a:t>Programming</a:t>
            </a:r>
            <a:r>
              <a:rPr lang="cs-CZ" b="1" dirty="0"/>
              <a:t> </a:t>
            </a:r>
            <a:r>
              <a:rPr lang="cs-CZ" b="1" dirty="0" err="1"/>
              <a:t>Assignments</a:t>
            </a: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0478F3A2-2CBF-4D25-8448-1DD1A59BB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r>
              <a:rPr lang="cs-CZ" dirty="0"/>
              <a:t>Nicholas Diana, Michael </a:t>
            </a:r>
            <a:r>
              <a:rPr lang="cs-CZ" dirty="0" err="1"/>
              <a:t>Eagle</a:t>
            </a:r>
            <a:r>
              <a:rPr lang="cs-CZ" dirty="0"/>
              <a:t>, John </a:t>
            </a:r>
            <a:r>
              <a:rPr lang="cs-CZ" dirty="0" err="1"/>
              <a:t>Stamper</a:t>
            </a:r>
            <a:r>
              <a:rPr lang="cs-CZ" dirty="0"/>
              <a:t>,</a:t>
            </a:r>
          </a:p>
          <a:p>
            <a:r>
              <a:rPr lang="cs-CZ" dirty="0" err="1"/>
              <a:t>Shuchi</a:t>
            </a:r>
            <a:r>
              <a:rPr lang="cs-CZ" dirty="0"/>
              <a:t> </a:t>
            </a:r>
            <a:r>
              <a:rPr lang="cs-CZ" dirty="0" err="1"/>
              <a:t>Grover</a:t>
            </a:r>
            <a:r>
              <a:rPr lang="cs-CZ" dirty="0"/>
              <a:t>, Marie </a:t>
            </a:r>
            <a:r>
              <a:rPr lang="cs-CZ" dirty="0" err="1"/>
              <a:t>Bienkowski</a:t>
            </a:r>
            <a:r>
              <a:rPr lang="cs-CZ" dirty="0"/>
              <a:t>, </a:t>
            </a:r>
            <a:r>
              <a:rPr lang="cs-CZ" dirty="0" err="1"/>
              <a:t>Satabdi</a:t>
            </a:r>
            <a:r>
              <a:rPr lang="cs-CZ" dirty="0"/>
              <a:t> Basu</a:t>
            </a:r>
          </a:p>
          <a:p>
            <a:endParaRPr lang="cs-CZ" dirty="0"/>
          </a:p>
          <a:p>
            <a:r>
              <a:rPr lang="cs-CZ" dirty="0"/>
              <a:t>2017 </a:t>
            </a:r>
          </a:p>
        </p:txBody>
      </p:sp>
    </p:spTree>
    <p:extLst>
      <p:ext uri="{BB962C8B-B14F-4D97-AF65-F5344CB8AC3E}">
        <p14:creationId xmlns:p14="http://schemas.microsoft.com/office/powerpoint/2010/main" val="376617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567A6-F8FF-4404-A721-87CF53C0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4D0330B-E529-4B23-A51F-7E4D419F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230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3E75CAA-A5B5-4446-812F-4467FDEFC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Postup na DP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0478F3A2-2CBF-4D25-8448-1DD1A59BB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Analýza dat z </a:t>
            </a:r>
            <a:r>
              <a:rPr lang="cs-CZ" dirty="0" err="1"/>
              <a:t>Robomise</a:t>
            </a:r>
            <a:r>
              <a:rPr lang="cs-CZ" dirty="0"/>
              <a:t>, </a:t>
            </a:r>
            <a:r>
              <a:rPr lang="cs-CZ" dirty="0" err="1"/>
              <a:t>dashboard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345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EFB56-4D13-46FD-BBB6-9CEC0F02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0516D6-9DB7-41A5-95A3-2BCC3987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zjistit, jak najít odpovědi na otázky</a:t>
            </a:r>
          </a:p>
          <a:p>
            <a:pPr lvl="1"/>
            <a:r>
              <a:rPr lang="cs-CZ" u="sng" dirty="0"/>
              <a:t>Je úloha obtížná?</a:t>
            </a:r>
          </a:p>
          <a:p>
            <a:pPr lvl="1"/>
            <a:r>
              <a:rPr lang="cs-CZ" u="sng" dirty="0"/>
              <a:t>Je úloha náročná?</a:t>
            </a:r>
          </a:p>
          <a:p>
            <a:pPr lvl="1"/>
            <a:r>
              <a:rPr lang="cs-CZ" u="sng" dirty="0"/>
              <a:t>Má úloha více řešení?</a:t>
            </a:r>
          </a:p>
          <a:p>
            <a:pPr lvl="1"/>
            <a:r>
              <a:rPr lang="cs-CZ" u="sng" dirty="0"/>
              <a:t>Je úloha podobná jiným úlohám?</a:t>
            </a:r>
          </a:p>
          <a:p>
            <a:pPr lvl="1"/>
            <a:r>
              <a:rPr lang="cs-CZ" dirty="0"/>
              <a:t>Jaký je výkon studenta na úloze?</a:t>
            </a:r>
          </a:p>
          <a:p>
            <a:pPr lvl="1"/>
            <a:r>
              <a:rPr lang="cs-CZ" dirty="0"/>
              <a:t>Jaký je celkový výkon studenta?</a:t>
            </a:r>
          </a:p>
          <a:p>
            <a:pPr lvl="1"/>
            <a:r>
              <a:rPr lang="cs-CZ" dirty="0"/>
              <a:t>Jaké chyby studenti dělají?</a:t>
            </a:r>
          </a:p>
          <a:p>
            <a:r>
              <a:rPr lang="cs-CZ" dirty="0"/>
              <a:t>a odpovědi zobrazit</a:t>
            </a:r>
          </a:p>
          <a:p>
            <a:pPr lvl="1"/>
            <a:r>
              <a:rPr lang="cs-CZ" dirty="0" err="1"/>
              <a:t>dashboard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93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6E252E-0A26-4965-904E-67D316D1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na to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5DD087E-6B41-4E61-9D37-BE304E23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najít související veličiny</a:t>
            </a:r>
          </a:p>
          <a:p>
            <a:r>
              <a:rPr lang="cs-CZ" dirty="0"/>
              <a:t>ty spočítat na datech</a:t>
            </a:r>
          </a:p>
          <a:p>
            <a:r>
              <a:rPr lang="cs-CZ" dirty="0"/>
              <a:t>vybrat nejlepší veličiny</a:t>
            </a:r>
          </a:p>
          <a:p>
            <a:r>
              <a:rPr lang="cs-CZ" dirty="0"/>
              <a:t>a zobrazit je</a:t>
            </a:r>
          </a:p>
        </p:txBody>
      </p:sp>
    </p:spTree>
    <p:extLst>
      <p:ext uri="{BB962C8B-B14F-4D97-AF65-F5344CB8AC3E}">
        <p14:creationId xmlns:p14="http://schemas.microsoft.com/office/powerpoint/2010/main" val="418858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7D1D94-7343-4429-B155-5C75037E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Obtížnost úlohy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666658-E89A-486F-B2B1-F0F960E0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myšlenková složitost</a:t>
            </a:r>
          </a:p>
          <a:p>
            <a:r>
              <a:rPr lang="cs-CZ" dirty="0"/>
              <a:t>veličiny</a:t>
            </a:r>
          </a:p>
          <a:p>
            <a:pPr lvl="1"/>
            <a:r>
              <a:rPr lang="cs-CZ" dirty="0"/>
              <a:t>podíl úspěšných </a:t>
            </a:r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sessions</a:t>
            </a:r>
            <a:endParaRPr lang="cs-CZ" dirty="0"/>
          </a:p>
          <a:p>
            <a:pPr lvl="1"/>
            <a:r>
              <a:rPr lang="cs-CZ" dirty="0"/>
              <a:t>podíl úspěšných </a:t>
            </a:r>
            <a:r>
              <a:rPr lang="cs-CZ" dirty="0" err="1"/>
              <a:t>submitů</a:t>
            </a:r>
            <a:endParaRPr lang="cs-CZ" dirty="0"/>
          </a:p>
          <a:p>
            <a:pPr lvl="1"/>
            <a:r>
              <a:rPr lang="cs-CZ" dirty="0"/>
              <a:t>počet potřebných konceptů (= počet typů bloků ve vzorovém řešení)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780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C44197-632F-497E-A2AD-47C7C2F4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Komplexita úlohy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C57C103-2AE8-48EB-9A64-9FF6A43B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= technická složitost</a:t>
            </a:r>
          </a:p>
          <a:p>
            <a:pPr lvl="1"/>
            <a:r>
              <a:rPr lang="cs-CZ" dirty="0"/>
              <a:t>vyřešit bludiště je mentálně snadné, technicky obtížné</a:t>
            </a:r>
          </a:p>
          <a:p>
            <a:pPr lvl="1"/>
            <a:r>
              <a:rPr lang="cs-CZ" dirty="0"/>
              <a:t>umocnit 2⁸ je mentálně obtížné, technicky snadné</a:t>
            </a:r>
          </a:p>
          <a:p>
            <a:r>
              <a:rPr lang="cs-CZ" dirty="0"/>
              <a:t>veličiny</a:t>
            </a:r>
          </a:p>
          <a:p>
            <a:pPr lvl="1"/>
            <a:r>
              <a:rPr lang="cs-CZ" dirty="0"/>
              <a:t>čas</a:t>
            </a:r>
          </a:p>
          <a:p>
            <a:pPr lvl="1"/>
            <a:r>
              <a:rPr lang="cs-CZ" dirty="0" err="1"/>
              <a:t>edity</a:t>
            </a:r>
            <a:endParaRPr lang="cs-CZ" dirty="0"/>
          </a:p>
          <a:p>
            <a:pPr lvl="1"/>
            <a:r>
              <a:rPr lang="cs-CZ" dirty="0" err="1"/>
              <a:t>submity</a:t>
            </a:r>
            <a:endParaRPr lang="cs-CZ" dirty="0"/>
          </a:p>
          <a:p>
            <a:pPr lvl="1"/>
            <a:r>
              <a:rPr lang="cs-CZ" dirty="0"/>
              <a:t>délka správných řešení</a:t>
            </a:r>
          </a:p>
          <a:p>
            <a:pPr lvl="1"/>
            <a:r>
              <a:rPr lang="cs-CZ" dirty="0"/>
              <a:t>mazání</a:t>
            </a:r>
          </a:p>
        </p:txBody>
      </p:sp>
    </p:spTree>
    <p:extLst>
      <p:ext uri="{BB962C8B-B14F-4D97-AF65-F5344CB8AC3E}">
        <p14:creationId xmlns:p14="http://schemas.microsoft.com/office/powerpoint/2010/main" val="28764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448F3-8528-4205-BD0E-2017DC2A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Obtížnost a komplexita</a:t>
            </a:r>
          </a:p>
        </p:txBody>
      </p:sp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CDF97A17-1790-43DB-B6EF-6A0D6E20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0" y="1265342"/>
            <a:ext cx="8914928" cy="4911621"/>
          </a:xfrm>
        </p:spPr>
      </p:pic>
    </p:spTree>
    <p:extLst>
      <p:ext uri="{BB962C8B-B14F-4D97-AF65-F5344CB8AC3E}">
        <p14:creationId xmlns:p14="http://schemas.microsoft.com/office/powerpoint/2010/main" val="24806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F0A76-8981-4E10-B08B-D97FCA85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Obtížnost a komplexita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29D27F-5B03-4340-A31C-56EE4435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RoboMise</a:t>
            </a:r>
            <a:r>
              <a:rPr lang="cs-CZ" dirty="0"/>
              <a:t> obtížnost a komplexitu moc nerozlišuje</a:t>
            </a:r>
          </a:p>
          <a:p>
            <a:r>
              <a:rPr lang="cs-CZ" dirty="0" err="1"/>
              <a:t>edity</a:t>
            </a:r>
            <a:r>
              <a:rPr lang="cs-CZ" dirty="0"/>
              <a:t> – korelují nad 0,7 s 10 z 13 veličin</a:t>
            </a:r>
          </a:p>
          <a:p>
            <a:r>
              <a:rPr lang="cs-CZ" dirty="0"/>
              <a:t>typy bloků</a:t>
            </a:r>
          </a:p>
          <a:p>
            <a:pPr lvl="1"/>
            <a:r>
              <a:rPr lang="cs-CZ" dirty="0"/>
              <a:t>korelují jen mezi sebou</a:t>
            </a:r>
          </a:p>
          <a:p>
            <a:pPr lvl="1"/>
            <a:r>
              <a:rPr lang="cs-CZ" dirty="0"/>
              <a:t>determinované </a:t>
            </a:r>
            <a:r>
              <a:rPr lang="cs-CZ" dirty="0" err="1"/>
              <a:t>levelem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194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F64DC4-FA8F-49C7-803A-687722B6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Jedinečnost řešení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57B0AF5-6B15-4B23-9362-99B3E085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veličiny</a:t>
            </a:r>
          </a:p>
          <a:p>
            <a:pPr lvl="1"/>
            <a:r>
              <a:rPr lang="cs-CZ" dirty="0"/>
              <a:t>jedinečná správná řešení</a:t>
            </a:r>
          </a:p>
          <a:p>
            <a:pPr lvl="1"/>
            <a:r>
              <a:rPr lang="cs-CZ" dirty="0"/>
              <a:t>jedinečné posloupnosti prošlých polí</a:t>
            </a:r>
          </a:p>
          <a:p>
            <a:pPr lvl="1"/>
            <a:r>
              <a:rPr lang="cs-CZ" dirty="0"/>
              <a:t>shluky správných řešení podle </a:t>
            </a:r>
            <a:r>
              <a:rPr lang="cs-CZ" dirty="0" err="1"/>
              <a:t>abstract</a:t>
            </a:r>
            <a:r>
              <a:rPr lang="cs-CZ" dirty="0"/>
              <a:t> syntax </a:t>
            </a:r>
            <a:r>
              <a:rPr lang="cs-CZ" dirty="0" err="1"/>
              <a:t>tree</a:t>
            </a:r>
            <a:endParaRPr lang="cs-CZ" dirty="0"/>
          </a:p>
          <a:p>
            <a:pPr lvl="1"/>
            <a:r>
              <a:rPr lang="cs-CZ" dirty="0"/>
              <a:t>0/1: vzorové nejčastější</a:t>
            </a:r>
          </a:p>
        </p:txBody>
      </p:sp>
    </p:spTree>
    <p:extLst>
      <p:ext uri="{BB962C8B-B14F-4D97-AF65-F5344CB8AC3E}">
        <p14:creationId xmlns:p14="http://schemas.microsoft.com/office/powerpoint/2010/main" val="325950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267</Words>
  <Application>Microsoft Office PowerPoint</Application>
  <PresentationFormat>Širokoúhlá obrazovka</PresentationFormat>
  <Paragraphs>73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Motiv Office</vt:lpstr>
      <vt:lpstr>Postup na DP + článek N. Diana et al.</vt:lpstr>
      <vt:lpstr>Postup na DP</vt:lpstr>
      <vt:lpstr>Téma</vt:lpstr>
      <vt:lpstr>Jak na to</vt:lpstr>
      <vt:lpstr>Obtížnost úlohy</vt:lpstr>
      <vt:lpstr>Komplexita úlohy</vt:lpstr>
      <vt:lpstr>Obtížnost a komplexita</vt:lpstr>
      <vt:lpstr>Obtížnost a komplexita</vt:lpstr>
      <vt:lpstr>Jedinečnost řešení</vt:lpstr>
      <vt:lpstr>Jedinečnost řešení</vt:lpstr>
      <vt:lpstr>Jedinečnost řešení</vt:lpstr>
      <vt:lpstr>Podobnost úloh</vt:lpstr>
      <vt:lpstr>Podobnost úloh</vt:lpstr>
      <vt:lpstr>Podobnost úloh</vt:lpstr>
      <vt:lpstr>An Instructor Dashboard for Real-Time Analytics in Interactive Programming Assignments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Postup na DP + článek N. Diana &amp; al.</dc:title>
  <dc:creator>Matej Vanek</dc:creator>
  <cp:lastModifiedBy>Matej Vanek</cp:lastModifiedBy>
  <cp:revision>15</cp:revision>
  <dcterms:created xsi:type="dcterms:W3CDTF">2018-10-08T10:24:47Z</dcterms:created>
  <dcterms:modified xsi:type="dcterms:W3CDTF">2018-10-08T17:35:34Z</dcterms:modified>
</cp:coreProperties>
</file>