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81" r:id="rId22"/>
    <p:sldId id="276" r:id="rId23"/>
    <p:sldId id="277" r:id="rId24"/>
    <p:sldId id="280" r:id="rId25"/>
    <p:sldId id="278" r:id="rId26"/>
    <p:sldId id="279" r:id="rId2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B41103-E6FF-43C9-982E-3265C9919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7EF0917-3EEF-4CBA-809D-074072EB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A885922-72A8-4E68-A97B-5DC009F5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6623536-F041-4FE6-A247-587F8A0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61380A9-136E-4A3B-B1D2-04075346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175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AF1C79-1EE8-4B63-9A93-173C1B44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E3EEA26-D89E-432B-9075-15F43D8C7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B643863-9659-48C8-8FC0-734A1BE1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CCD1E0-E072-4A73-BDAD-A6965EEC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F967E4E-06A4-4BEA-A83E-B61D8E97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96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825C9A3-734C-4183-B6AC-01FB5FCC5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B7224C35-F11A-48DD-8629-75550E00A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B5FF4DC-E142-4499-BA8F-3FDA3EF5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F83795E-C713-4BB6-B8E4-789F21AD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710CAC4-DFAD-47E7-B037-731D007C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62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5695C1-6780-492C-AC11-4FAFBADB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1A32FDA-CA6A-4A64-A979-21B9F11B0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8270B5-FA65-49B2-959E-906F5D0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08534AB-3A5D-4F86-90FF-BB288EC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F8A233-F5B9-4902-8A16-2A7DA192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5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D14F29-1CBC-49A9-B0E2-2A188C1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A0A89EB-2C91-4154-B7F0-A534E544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7BFB476-9D15-4A77-8FD8-47D682D5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8EEB34E-0CE8-4F0F-91D6-C6F3C7BB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3E2EF8-4E76-4B3C-8E22-D7C9893F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2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4B7C6-AA35-489F-822A-F562D8CC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D4FEA82-CD40-44E1-8868-758A08E0D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846CC59-1819-4C26-8743-4FFB89C5F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FC6B1C-7AD1-4659-A95E-B5620591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6124B4D-134F-4ACA-A074-5B7CD96B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3D78733-0B53-4AA4-AB45-06CAA75C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03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9290DD-452B-46EE-B703-83F03B3F5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4A2E1AC-5C69-4F59-BDDF-6DBEB5B7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CB30B1C4-5CE5-4138-A942-3EBD61F0E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29044F9-B216-4F2A-A90D-FEB5313D7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FD1A066F-04D0-4FDB-B55F-FD36D614A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E4B5EB1-38EE-4527-A2D0-886B8DD9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CCF3C83-51FC-43A7-890C-1AF7154A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239CFFA-FAAF-4E8B-A5C0-2603AAC2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748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51DA37-6DE5-473F-9973-A04EF594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31182B2-B341-4575-B2A7-61FD9F7F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440EAAD-88EC-446A-93AA-CDC167D3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4F637DE-BE4B-4854-81B8-174AFEC2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610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5AC3B71-707F-4B55-ABF1-6546FF0A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26AF099-1426-4B67-959D-4425D564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36D789-37A7-4F76-BFCC-B21DBA45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560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FF5B07-5A05-4283-8867-D0D4EDF2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702CC31-5354-48F5-A9BF-1194DE6D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81E4036-C6F5-49D7-AD05-49F643021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4B2E38C-7582-400E-86E6-4AC9A3D5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F67797E-E570-4910-A792-07140B8B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DD560A7-628E-4BF8-8428-8A16C6FF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623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80AF47-0E18-4655-802B-E36973C5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71C388EC-DCE4-4CEF-BB1A-2E42D304B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08F25CA-A9FE-4E59-8A0B-4EA31CD8B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F9AC63A-91DD-4B1B-9333-BB97067D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DFB365-5D10-44E8-9C9E-43628DFB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83292EF-7621-4A95-80C4-864279E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883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130AAC5E-309D-4605-B66C-04A2E42A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AA4897D-C502-46C2-AE70-6095F008F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D49B05-B256-4120-BE26-1959D6F5A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1CBE3-6689-4E9E-9FC0-CBFB77E2DEAE}" type="datetimeFigureOut">
              <a:rPr lang="cs-CZ" smtClean="0"/>
              <a:t>10. 10. 2018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828686-A28C-4B2A-8617-1C0EA508A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E3B3C09-5FA9-4E8A-85EA-9D1AF7DF7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DA83-D55B-4AC7-B9E8-E4157E6AC4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4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897ABD-3556-4C88-B727-40D265037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Postup na DP</a:t>
            </a:r>
            <a:br>
              <a:rPr lang="cs-CZ" dirty="0"/>
            </a:br>
            <a:r>
              <a:rPr lang="cs-CZ" dirty="0"/>
              <a:t>+</a:t>
            </a:r>
            <a:br>
              <a:rPr lang="cs-CZ" dirty="0"/>
            </a:br>
            <a:r>
              <a:rPr lang="cs-CZ" dirty="0"/>
              <a:t>článek N. Diana et al.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D3BA5E0-AB8B-48BA-A312-0A09069A8E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Matěj Vaněk</a:t>
            </a:r>
          </a:p>
          <a:p>
            <a:r>
              <a:rPr lang="cs-CZ" dirty="0"/>
              <a:t>10. 10. 2018</a:t>
            </a:r>
          </a:p>
        </p:txBody>
      </p:sp>
    </p:spTree>
    <p:extLst>
      <p:ext uri="{BB962C8B-B14F-4D97-AF65-F5344CB8AC3E}">
        <p14:creationId xmlns:p14="http://schemas.microsoft.com/office/powerpoint/2010/main" val="4067293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9F74CA-F745-4D3F-A100-FA14CBC0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Jedinečnost řešení</a:t>
            </a:r>
          </a:p>
        </p:txBody>
      </p:sp>
      <p:pic>
        <p:nvPicPr>
          <p:cNvPr id="15" name="Zástupný symbol pro obsah 14">
            <a:extLst>
              <a:ext uri="{FF2B5EF4-FFF2-40B4-BE49-F238E27FC236}">
                <a16:creationId xmlns:a16="http://schemas.microsoft.com/office/drawing/2014/main" id="{838B0D64-7A04-43D5-A099-3187DF7C2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87" y="1181235"/>
            <a:ext cx="9591797" cy="4995728"/>
          </a:xfrm>
        </p:spPr>
      </p:pic>
    </p:spTree>
    <p:extLst>
      <p:ext uri="{BB962C8B-B14F-4D97-AF65-F5344CB8AC3E}">
        <p14:creationId xmlns:p14="http://schemas.microsoft.com/office/powerpoint/2010/main" val="2501104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06C272-837F-4ED0-850E-5F74AED1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Jedinečnost řešení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47DAC90-110D-4EAA-A8D3-09148B937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počet shluků</a:t>
            </a:r>
          </a:p>
          <a:p>
            <a:endParaRPr lang="cs-CZ" dirty="0"/>
          </a:p>
          <a:p>
            <a:r>
              <a:rPr lang="cs-CZ" dirty="0"/>
              <a:t>R4{</a:t>
            </a:r>
            <a:r>
              <a:rPr lang="cs-CZ" dirty="0" err="1"/>
              <a:t>rl</a:t>
            </a:r>
            <a:r>
              <a:rPr lang="cs-CZ" dirty="0"/>
              <a:t>}r, </a:t>
            </a:r>
            <a:r>
              <a:rPr lang="cs-CZ" dirty="0" err="1"/>
              <a:t>W!y</a:t>
            </a:r>
            <a:r>
              <a:rPr lang="cs-CZ" dirty="0"/>
              <a:t>{</a:t>
            </a:r>
            <a:r>
              <a:rPr lang="cs-CZ" dirty="0" err="1"/>
              <a:t>rl</a:t>
            </a:r>
            <a:r>
              <a:rPr lang="cs-CZ" dirty="0"/>
              <a:t>}r, </a:t>
            </a:r>
            <a:r>
              <a:rPr lang="cs-CZ" dirty="0" err="1"/>
              <a:t>Wk</a:t>
            </a:r>
            <a:r>
              <a:rPr lang="cs-CZ" dirty="0"/>
              <a:t>{</a:t>
            </a:r>
            <a:r>
              <a:rPr lang="cs-CZ" dirty="0" err="1"/>
              <a:t>rl</a:t>
            </a:r>
            <a:r>
              <a:rPr lang="cs-CZ" dirty="0"/>
              <a:t>}r, rR4{</a:t>
            </a:r>
            <a:r>
              <a:rPr lang="cs-CZ" dirty="0" err="1"/>
              <a:t>lr</a:t>
            </a:r>
            <a:r>
              <a:rPr lang="cs-CZ" dirty="0"/>
              <a:t>}</a:t>
            </a:r>
          </a:p>
          <a:p>
            <a:r>
              <a:rPr lang="cs-CZ" dirty="0"/>
              <a:t>R4{</a:t>
            </a:r>
            <a:r>
              <a:rPr lang="cs-CZ" dirty="0" err="1"/>
              <a:t>lr</a:t>
            </a:r>
            <a:r>
              <a:rPr lang="cs-CZ" dirty="0"/>
              <a:t>}l, …</a:t>
            </a:r>
          </a:p>
          <a:p>
            <a:endParaRPr lang="cs-CZ" dirty="0"/>
          </a:p>
          <a:p>
            <a:r>
              <a:rPr lang="cs-CZ" dirty="0"/>
              <a:t>praktický dopad na </a:t>
            </a:r>
            <a:r>
              <a:rPr lang="cs-CZ" dirty="0" err="1"/>
              <a:t>RoboMisi</a:t>
            </a:r>
            <a:endParaRPr lang="cs-CZ" dirty="0"/>
          </a:p>
          <a:p>
            <a:pPr lvl="1"/>
            <a:r>
              <a:rPr lang="cs-CZ" dirty="0"/>
              <a:t>synchronní interpret</a:t>
            </a:r>
          </a:p>
          <a:p>
            <a:pPr lvl="1"/>
            <a:r>
              <a:rPr lang="cs-CZ" dirty="0"/>
              <a:t>úlohy s nejčastějším nevzorovým řešením</a:t>
            </a:r>
          </a:p>
        </p:txBody>
      </p:sp>
    </p:spTree>
    <p:extLst>
      <p:ext uri="{BB962C8B-B14F-4D97-AF65-F5344CB8AC3E}">
        <p14:creationId xmlns:p14="http://schemas.microsoft.com/office/powerpoint/2010/main" val="3311236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015B29-20DD-44B7-A11F-B496C98D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Podobnost úloh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8DC784C-BA5C-48E0-B1AE-D49EE94F2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vzorové řešení</a:t>
            </a:r>
          </a:p>
          <a:p>
            <a:pPr lvl="2"/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edit</a:t>
            </a:r>
            <a:r>
              <a:rPr lang="cs-CZ" dirty="0"/>
              <a:t> distance – </a:t>
            </a:r>
            <a:r>
              <a:rPr lang="cs-CZ" dirty="0" err="1"/>
              <a:t>abstract</a:t>
            </a:r>
            <a:r>
              <a:rPr lang="cs-CZ" dirty="0"/>
              <a:t> syntax </a:t>
            </a:r>
            <a:r>
              <a:rPr lang="cs-CZ" dirty="0" err="1"/>
              <a:t>tree</a:t>
            </a:r>
            <a:endParaRPr lang="cs-CZ" dirty="0"/>
          </a:p>
          <a:p>
            <a:pPr lvl="2"/>
            <a:r>
              <a:rPr lang="cs-CZ" dirty="0" err="1"/>
              <a:t>Levenshteinova</a:t>
            </a:r>
            <a:r>
              <a:rPr lang="cs-CZ" dirty="0"/>
              <a:t> vzdálenost</a:t>
            </a:r>
          </a:p>
          <a:p>
            <a:pPr lvl="2"/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blocks</a:t>
            </a:r>
            <a:endParaRPr lang="cs-CZ" dirty="0"/>
          </a:p>
          <a:p>
            <a:pPr lvl="1"/>
            <a:r>
              <a:rPr lang="cs-CZ" dirty="0"/>
              <a:t>zadání – herní plán</a:t>
            </a:r>
          </a:p>
          <a:p>
            <a:pPr lvl="2"/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entities</a:t>
            </a:r>
            <a:endParaRPr lang="cs-CZ" dirty="0"/>
          </a:p>
          <a:p>
            <a:pPr lvl="1"/>
            <a:endParaRPr lang="cs-CZ" dirty="0"/>
          </a:p>
          <a:p>
            <a:pPr lvl="1"/>
            <a:r>
              <a:rPr lang="cs-CZ" dirty="0"/>
              <a:t>vše přes percentil vzdáleností 1, 5 a 10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5671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9F71F-8073-4C90-AB0C-D6AAD90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Podobnost úloh</a:t>
            </a:r>
          </a:p>
        </p:txBody>
      </p:sp>
      <p:pic>
        <p:nvPicPr>
          <p:cNvPr id="23" name="Zástupný symbol pro obsah 22">
            <a:extLst>
              <a:ext uri="{FF2B5EF4-FFF2-40B4-BE49-F238E27FC236}">
                <a16:creationId xmlns:a16="http://schemas.microsoft.com/office/drawing/2014/main" id="{F17D4848-D2FA-42C0-8295-F61F9784C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13" y="1185728"/>
            <a:ext cx="9583171" cy="4991235"/>
          </a:xfrm>
        </p:spPr>
      </p:pic>
    </p:spTree>
    <p:extLst>
      <p:ext uri="{BB962C8B-B14F-4D97-AF65-F5344CB8AC3E}">
        <p14:creationId xmlns:p14="http://schemas.microsoft.com/office/powerpoint/2010/main" val="2373309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29F71F-8073-4C90-AB0C-D6AAD909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Podobnost úloh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A9B6CE4-ADC8-4C65-8AC3-818A2FD98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entity hracího pole – nezávislé na řešení</a:t>
            </a:r>
          </a:p>
          <a:p>
            <a:r>
              <a:rPr lang="cs-CZ" dirty="0"/>
              <a:t>bloky – nezachycují strukturu řešení</a:t>
            </a:r>
          </a:p>
          <a:p>
            <a:r>
              <a:rPr lang="cs-CZ" dirty="0" err="1"/>
              <a:t>Levenshtein</a:t>
            </a:r>
            <a:r>
              <a:rPr lang="cs-CZ" dirty="0"/>
              <a:t> 1, TED 1 – málo rozlišují</a:t>
            </a:r>
          </a:p>
          <a:p>
            <a:r>
              <a:rPr lang="cs-CZ" dirty="0" err="1"/>
              <a:t>Levenshtein</a:t>
            </a:r>
            <a:r>
              <a:rPr lang="cs-CZ" dirty="0"/>
              <a:t> 5 – silně koreluje, snazší než AST-TED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288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3E75CAA-A5B5-4446-812F-4467FDEFC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136" y="1122363"/>
            <a:ext cx="10535728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An Instructor Dashboard for</a:t>
            </a:r>
            <a:br>
              <a:rPr lang="cs-CZ" dirty="0"/>
            </a:br>
            <a:r>
              <a:rPr lang="en-US" dirty="0"/>
              <a:t>Real-Time Analytics in</a:t>
            </a:r>
            <a:r>
              <a:rPr lang="cs-CZ" dirty="0"/>
              <a:t> </a:t>
            </a:r>
            <a:r>
              <a:rPr lang="cs-CZ" dirty="0" err="1"/>
              <a:t>Interactive</a:t>
            </a:r>
            <a:r>
              <a:rPr lang="cs-CZ" dirty="0"/>
              <a:t>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Assignments</a:t>
            </a: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0478F3A2-2CBF-4D25-8448-1DD1A59BB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r>
              <a:rPr lang="cs-CZ" dirty="0"/>
              <a:t>Nicholas Diana, Michael </a:t>
            </a:r>
            <a:r>
              <a:rPr lang="cs-CZ" dirty="0" err="1"/>
              <a:t>Eagle</a:t>
            </a:r>
            <a:r>
              <a:rPr lang="cs-CZ" dirty="0"/>
              <a:t>, John </a:t>
            </a:r>
            <a:r>
              <a:rPr lang="cs-CZ" dirty="0" err="1"/>
              <a:t>Stamper</a:t>
            </a:r>
            <a:r>
              <a:rPr lang="cs-CZ" dirty="0"/>
              <a:t>,</a:t>
            </a:r>
          </a:p>
          <a:p>
            <a:r>
              <a:rPr lang="cs-CZ" dirty="0" err="1"/>
              <a:t>Shuchi</a:t>
            </a:r>
            <a:r>
              <a:rPr lang="cs-CZ" dirty="0"/>
              <a:t> </a:t>
            </a:r>
            <a:r>
              <a:rPr lang="cs-CZ" dirty="0" err="1"/>
              <a:t>Grover</a:t>
            </a:r>
            <a:r>
              <a:rPr lang="cs-CZ" dirty="0"/>
              <a:t>, Marie </a:t>
            </a:r>
            <a:r>
              <a:rPr lang="cs-CZ" dirty="0" err="1"/>
              <a:t>Bienkowski</a:t>
            </a:r>
            <a:r>
              <a:rPr lang="cs-CZ" dirty="0"/>
              <a:t>, </a:t>
            </a:r>
            <a:r>
              <a:rPr lang="cs-CZ" dirty="0" err="1"/>
              <a:t>Satabdi</a:t>
            </a:r>
            <a:r>
              <a:rPr lang="cs-CZ" dirty="0"/>
              <a:t> Basu</a:t>
            </a:r>
          </a:p>
          <a:p>
            <a:endParaRPr lang="cs-CZ" dirty="0"/>
          </a:p>
          <a:p>
            <a:r>
              <a:rPr lang="cs-CZ" dirty="0"/>
              <a:t>2017 </a:t>
            </a:r>
          </a:p>
        </p:txBody>
      </p:sp>
    </p:spTree>
    <p:extLst>
      <p:ext uri="{BB962C8B-B14F-4D97-AF65-F5344CB8AC3E}">
        <p14:creationId xmlns:p14="http://schemas.microsoft.com/office/powerpoint/2010/main" val="376617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A098B7-6C20-46E3-9B14-C2490FA7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Alice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D30BE5E-4FA8-4252-BB04-27162AA2E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Alice in </a:t>
            </a:r>
            <a:r>
              <a:rPr lang="cs-CZ" dirty="0" err="1"/>
              <a:t>Wonderland</a:t>
            </a:r>
            <a:endParaRPr lang="cs-CZ" dirty="0"/>
          </a:p>
          <a:p>
            <a:r>
              <a:rPr lang="cs-CZ" dirty="0"/>
              <a:t>herní programovací prostředí</a:t>
            </a:r>
          </a:p>
          <a:p>
            <a:r>
              <a:rPr lang="cs-CZ" dirty="0" err="1"/>
              <a:t>drag</a:t>
            </a:r>
            <a:r>
              <a:rPr lang="cs-CZ" dirty="0"/>
              <a:t> and drop Java</a:t>
            </a:r>
          </a:p>
          <a:p>
            <a:r>
              <a:rPr lang="cs-CZ" dirty="0"/>
              <a:t>úpravy nefunkčního programu</a:t>
            </a:r>
          </a:p>
          <a:p>
            <a:r>
              <a:rPr lang="cs-CZ" dirty="0"/>
              <a:t>logují se úpravy programu</a:t>
            </a:r>
          </a:p>
        </p:txBody>
      </p:sp>
    </p:spTree>
    <p:extLst>
      <p:ext uri="{BB962C8B-B14F-4D97-AF65-F5344CB8AC3E}">
        <p14:creationId xmlns:p14="http://schemas.microsoft.com/office/powerpoint/2010/main" val="277597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3567A6-F8FF-4404-A721-87CF53C0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536749AD-1E58-48B3-AE42-6F725FDB1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906" y="317283"/>
            <a:ext cx="9532188" cy="6223434"/>
          </a:xfrm>
        </p:spPr>
      </p:pic>
    </p:spTree>
    <p:extLst>
      <p:ext uri="{BB962C8B-B14F-4D97-AF65-F5344CB8AC3E}">
        <p14:creationId xmlns:p14="http://schemas.microsoft.com/office/powerpoint/2010/main" val="3622305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53FB9A-4783-4C9C-BAEA-25478C06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F849721C-3F5F-45CD-96BC-1F48EAF4C7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data</a:t>
                </a:r>
              </a:p>
              <a:p>
                <a:pPr lvl="1"/>
                <a:r>
                  <a:rPr lang="cs-CZ" dirty="0"/>
                  <a:t>logy úprav</a:t>
                </a:r>
              </a:p>
              <a:p>
                <a:pPr lvl="1"/>
                <a:r>
                  <a:rPr lang="ru-RU" dirty="0"/>
                  <a:t>227 </a:t>
                </a:r>
                <a:r>
                  <a:rPr lang="cs-CZ" dirty="0"/>
                  <a:t>studentů X 3 úlohy</a:t>
                </a:r>
              </a:p>
              <a:p>
                <a:pPr lvl="1"/>
                <a:r>
                  <a:rPr lang="cs-CZ" dirty="0"/>
                  <a:t>sbíráno ve škole</a:t>
                </a:r>
              </a:p>
              <a:p>
                <a:r>
                  <a:rPr lang="cs-CZ" dirty="0"/>
                  <a:t>hodnocení </a:t>
                </a:r>
                <a:r>
                  <a:rPr lang="cs-CZ" dirty="0" err="1"/>
                  <a:t>Fairy</a:t>
                </a:r>
                <a:r>
                  <a:rPr lang="cs-CZ" dirty="0"/>
                  <a:t> </a:t>
                </a:r>
                <a:r>
                  <a:rPr lang="cs-CZ" dirty="0" err="1"/>
                  <a:t>Assessment</a:t>
                </a:r>
                <a:endParaRPr lang="cs-CZ" dirty="0"/>
              </a:p>
              <a:p>
                <a:pPr lvl="1"/>
                <a:r>
                  <a:rPr lang="cs-CZ" dirty="0"/>
                  <a:t>program: ruční hodnocení 24 veličin -&gt; součet </a:t>
                </a:r>
                <a:r>
                  <a:rPr lang="cs-CZ" dirty="0" err="1"/>
                  <a:t>Task</a:t>
                </a:r>
                <a:r>
                  <a:rPr lang="cs-CZ" dirty="0"/>
                  <a:t> </a:t>
                </a:r>
                <a:r>
                  <a:rPr lang="cs-CZ" dirty="0" err="1"/>
                  <a:t>Total</a:t>
                </a:r>
                <a:endParaRPr lang="cs-CZ" dirty="0"/>
              </a:p>
              <a:p>
                <a:pPr lvl="1"/>
                <a:r>
                  <a:rPr lang="cs-CZ" dirty="0"/>
                  <a:t>student: </a:t>
                </a:r>
                <a:r>
                  <a:rPr lang="cs-CZ" dirty="0" err="1"/>
                  <a:t>Task</a:t>
                </a:r>
                <a:r>
                  <a:rPr lang="cs-CZ" dirty="0"/>
                  <a:t> </a:t>
                </a:r>
                <a:r>
                  <a:rPr lang="cs-CZ" dirty="0" err="1"/>
                  <a:t>Total</a:t>
                </a:r>
                <a:r>
                  <a:rPr lang="cs-CZ" dirty="0"/>
                  <a:t> x 3 úlohy -&gt; součet </a:t>
                </a:r>
                <a:r>
                  <a:rPr lang="cs-CZ" dirty="0" err="1"/>
                  <a:t>Aggregated</a:t>
                </a:r>
                <a:r>
                  <a:rPr lang="cs-CZ" dirty="0"/>
                  <a:t> </a:t>
                </a:r>
                <a:r>
                  <a:rPr lang="cs-CZ" dirty="0" err="1"/>
                  <a:t>Total</a:t>
                </a:r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a:rPr lang="cs-CZ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cs-CZ" dirty="0"/>
                  <a:t> [0, 30]</a:t>
                </a:r>
              </a:p>
              <a:p>
                <a:pPr lvl="1"/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F849721C-3F5F-45CD-96BC-1F48EAF4C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428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41DF1C-0D8F-46AF-BA0D-EDB23A93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958C13D1-DFF9-47D6-97B3-099A4AF2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automatizovat </a:t>
            </a:r>
            <a:r>
              <a:rPr lang="cs-CZ" dirty="0" err="1"/>
              <a:t>Fairy</a:t>
            </a:r>
            <a:r>
              <a:rPr lang="cs-CZ" dirty="0"/>
              <a:t> </a:t>
            </a:r>
            <a:r>
              <a:rPr lang="cs-CZ" dirty="0" err="1"/>
              <a:t>Assessment</a:t>
            </a:r>
            <a:endParaRPr lang="cs-CZ" dirty="0"/>
          </a:p>
          <a:p>
            <a:r>
              <a:rPr lang="cs-CZ" dirty="0"/>
              <a:t>vizualizovat</a:t>
            </a:r>
          </a:p>
          <a:p>
            <a:r>
              <a:rPr lang="cs-CZ" dirty="0"/>
              <a:t>hledání studentů v nouzi</a:t>
            </a:r>
          </a:p>
          <a:p>
            <a:pPr lvl="1"/>
            <a:r>
              <a:rPr lang="cs-CZ" dirty="0"/>
              <a:t>+ kdo by jim měl poradit</a:t>
            </a:r>
          </a:p>
        </p:txBody>
      </p:sp>
    </p:spTree>
    <p:extLst>
      <p:ext uri="{BB962C8B-B14F-4D97-AF65-F5344CB8AC3E}">
        <p14:creationId xmlns:p14="http://schemas.microsoft.com/office/powerpoint/2010/main" val="304645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23E75CAA-A5B5-4446-812F-4467FDEFC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Postup na DP</a:t>
            </a:r>
            <a:br>
              <a:rPr lang="cs-CZ" dirty="0"/>
            </a:br>
            <a:endParaRPr lang="cs-CZ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0478F3A2-2CBF-4D25-8448-1DD1A59BBB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Analýza dat z </a:t>
            </a:r>
            <a:r>
              <a:rPr lang="cs-CZ" dirty="0" err="1"/>
              <a:t>Robomise</a:t>
            </a:r>
            <a:r>
              <a:rPr lang="cs-CZ" dirty="0"/>
              <a:t>, </a:t>
            </a:r>
            <a:r>
              <a:rPr lang="cs-CZ" dirty="0" err="1"/>
              <a:t>dashboard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345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6DA67-584F-4610-8787-BE955BE8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Zpracování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2949C067-B1AF-4B3B-8D6F-D212325E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logy -&gt; </a:t>
            </a:r>
            <a:r>
              <a:rPr lang="cs-CZ" dirty="0" err="1"/>
              <a:t>code-state</a:t>
            </a:r>
            <a:endParaRPr lang="cs-CZ" dirty="0"/>
          </a:p>
          <a:p>
            <a:r>
              <a:rPr lang="cs-CZ" dirty="0" err="1"/>
              <a:t>code-state</a:t>
            </a:r>
            <a:r>
              <a:rPr lang="cs-CZ" dirty="0"/>
              <a:t> -&gt; </a:t>
            </a:r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707 </a:t>
            </a:r>
            <a:r>
              <a:rPr lang="cs-CZ" dirty="0" err="1"/>
              <a:t>tokens</a:t>
            </a:r>
            <a:endParaRPr lang="cs-CZ" dirty="0"/>
          </a:p>
          <a:p>
            <a:r>
              <a:rPr lang="cs-CZ" dirty="0" err="1"/>
              <a:t>bag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tokens</a:t>
            </a:r>
            <a:r>
              <a:rPr lang="cs-CZ" dirty="0"/>
              <a:t> + </a:t>
            </a:r>
            <a:r>
              <a:rPr lang="cs-CZ" dirty="0" err="1"/>
              <a:t>Fairy</a:t>
            </a:r>
            <a:r>
              <a:rPr lang="cs-CZ" dirty="0"/>
              <a:t> </a:t>
            </a:r>
            <a:r>
              <a:rPr lang="cs-CZ" dirty="0" err="1"/>
              <a:t>Assessment</a:t>
            </a:r>
            <a:r>
              <a:rPr lang="cs-CZ" dirty="0"/>
              <a:t> -&gt; </a:t>
            </a:r>
            <a:r>
              <a:rPr lang="cs-CZ" dirty="0" err="1"/>
              <a:t>ridge</a:t>
            </a:r>
            <a:r>
              <a:rPr lang="cs-CZ" dirty="0"/>
              <a:t> </a:t>
            </a:r>
            <a:r>
              <a:rPr lang="cs-CZ" dirty="0" err="1"/>
              <a:t>regression</a:t>
            </a:r>
            <a:r>
              <a:rPr lang="cs-CZ" dirty="0"/>
              <a:t> model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645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FAF22A-B1DE-466D-88F6-B3D20396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FDEF5058-EBED-45A1-ACBE-0E8C0D313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32" y="347464"/>
            <a:ext cx="9363736" cy="6163071"/>
          </a:xfrm>
        </p:spPr>
      </p:pic>
    </p:spTree>
    <p:extLst>
      <p:ext uri="{BB962C8B-B14F-4D97-AF65-F5344CB8AC3E}">
        <p14:creationId xmlns:p14="http://schemas.microsoft.com/office/powerpoint/2010/main" val="325908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15D56-7576-4F6C-8F47-3562C167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2750DBFF-B7B1-4095-901A-22DA2EA19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693" y="441296"/>
            <a:ext cx="9078613" cy="5975407"/>
          </a:xfrm>
        </p:spPr>
      </p:pic>
    </p:spTree>
    <p:extLst>
      <p:ext uri="{BB962C8B-B14F-4D97-AF65-F5344CB8AC3E}">
        <p14:creationId xmlns:p14="http://schemas.microsoft.com/office/powerpoint/2010/main" val="3958666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F83DC7-F7F9-4E03-968B-BFF389F3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Pomoc studentům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1446B1C1-A0FC-4F8B-897C-09736A3FB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slabý student – skóre percentil &lt;= 25</a:t>
                </a:r>
              </a:p>
              <a:p>
                <a:r>
                  <a:rPr lang="cs-CZ" dirty="0" err="1"/>
                  <a:t>Help</a:t>
                </a:r>
                <a:r>
                  <a:rPr lang="cs-CZ" dirty="0"/>
                  <a:t> Index		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𝐻𝐼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 − |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| 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endParaRPr lang="cs-CZ" dirty="0"/>
              </a:p>
              <a:p>
                <a:r>
                  <a:rPr lang="cs-CZ" dirty="0"/>
                  <a:t>slabému pomůže</a:t>
                </a:r>
              </a:p>
              <a:p>
                <a:pPr lvl="1"/>
                <a:r>
                  <a:rPr lang="cs-CZ" dirty="0"/>
                  <a:t>učitel</a:t>
                </a:r>
              </a:p>
              <a:p>
                <a:pPr lvl="1"/>
                <a:r>
                  <a:rPr lang="cs-CZ" dirty="0"/>
                  <a:t>spolužák</a:t>
                </a:r>
              </a:p>
              <a:p>
                <a:pPr lvl="2"/>
                <a:r>
                  <a:rPr lang="cs-CZ" sz="2400" dirty="0"/>
                  <a:t>dobrý výkon (percentil &gt;= 75), šel podobnou cestou</a:t>
                </a:r>
              </a:p>
            </p:txBody>
          </p:sp>
        </mc:Choice>
        <mc:Fallback xmlns="">
          <p:sp>
            <p:nvSpPr>
              <p:cNvPr id="3" name="Zástupný symbol pro obsah 2">
                <a:extLst>
                  <a:ext uri="{FF2B5EF4-FFF2-40B4-BE49-F238E27FC236}">
                    <a16:creationId xmlns:a16="http://schemas.microsoft.com/office/drawing/2014/main" id="{1446B1C1-A0FC-4F8B-897C-09736A3FB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C134CD-CD0C-4C21-9B3E-6EE0B021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C3C630D3-5B7C-45EB-9D56-2F51B1E57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067" y="523081"/>
            <a:ext cx="8713866" cy="5811838"/>
          </a:xfrm>
        </p:spPr>
      </p:pic>
    </p:spTree>
    <p:extLst>
      <p:ext uri="{BB962C8B-B14F-4D97-AF65-F5344CB8AC3E}">
        <p14:creationId xmlns:p14="http://schemas.microsoft.com/office/powerpoint/2010/main" val="20081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23F903-E397-489D-BA17-05E9D2AA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3D86BF7E-FE94-4F2C-978C-07334672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07" y="478766"/>
            <a:ext cx="4992193" cy="5900468"/>
          </a:xfrm>
          <a:prstGeom prst="rect">
            <a:avLst/>
          </a:prstGeom>
        </p:spPr>
      </p:pic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AD087EC7-ACED-405D-8A50-EC1E44A8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3403"/>
            <a:ext cx="4736964" cy="4853447"/>
          </a:xfrm>
        </p:spPr>
      </p:pic>
    </p:spTree>
    <p:extLst>
      <p:ext uri="{BB962C8B-B14F-4D97-AF65-F5344CB8AC3E}">
        <p14:creationId xmlns:p14="http://schemas.microsoft.com/office/powerpoint/2010/main" val="3744239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2A3BD6-41BE-4B49-A9BF-707F611D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Hodnocení článku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5081E91-62E7-4FE7-B7BF-2245034A3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plusy</a:t>
            </a:r>
          </a:p>
          <a:p>
            <a:pPr lvl="1"/>
            <a:r>
              <a:rPr lang="cs-CZ" dirty="0"/>
              <a:t>jediný nalezený případ programovacího </a:t>
            </a:r>
            <a:r>
              <a:rPr lang="cs-CZ" dirty="0" err="1"/>
              <a:t>dashboardu</a:t>
            </a:r>
            <a:endParaRPr lang="cs-CZ" dirty="0"/>
          </a:p>
          <a:p>
            <a:pPr lvl="1"/>
            <a:r>
              <a:rPr lang="cs-CZ" dirty="0" err="1"/>
              <a:t>uvahy</a:t>
            </a:r>
            <a:r>
              <a:rPr lang="cs-CZ" dirty="0"/>
              <a:t> autorů vypadají rozumně</a:t>
            </a:r>
          </a:p>
          <a:p>
            <a:r>
              <a:rPr lang="cs-CZ" dirty="0"/>
              <a:t>minusy</a:t>
            </a:r>
          </a:p>
          <a:p>
            <a:pPr lvl="1"/>
            <a:r>
              <a:rPr lang="cs-CZ" dirty="0"/>
              <a:t>pouze přejatá data</a:t>
            </a:r>
          </a:p>
          <a:p>
            <a:pPr lvl="1"/>
            <a:r>
              <a:rPr lang="cs-CZ" dirty="0"/>
              <a:t>simulovaný experiment neberoucí v potaz zpětnou vazbu</a:t>
            </a:r>
          </a:p>
          <a:p>
            <a:pPr lvl="1"/>
            <a:r>
              <a:rPr lang="cs-CZ" dirty="0"/>
              <a:t>špatná struktura obrázků</a:t>
            </a:r>
          </a:p>
          <a:p>
            <a:pPr lvl="1"/>
            <a:r>
              <a:rPr lang="cs-CZ" dirty="0"/>
              <a:t>popisek % [0, 1]</a:t>
            </a:r>
          </a:p>
        </p:txBody>
      </p:sp>
    </p:spTree>
    <p:extLst>
      <p:ext uri="{BB962C8B-B14F-4D97-AF65-F5344CB8AC3E}">
        <p14:creationId xmlns:p14="http://schemas.microsoft.com/office/powerpoint/2010/main" val="286206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EFB56-4D13-46FD-BBB6-9CEC0F02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Téma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0516D6-9DB7-41A5-95A3-2BCC3987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zjistit, jak najít odpovědi na otázky</a:t>
            </a:r>
          </a:p>
          <a:p>
            <a:pPr lvl="1"/>
            <a:r>
              <a:rPr lang="cs-CZ" u="sng" dirty="0"/>
              <a:t>Je úloha obtížná?</a:t>
            </a:r>
          </a:p>
          <a:p>
            <a:pPr lvl="1"/>
            <a:r>
              <a:rPr lang="cs-CZ" u="sng" dirty="0"/>
              <a:t>Je úloha komplexní?</a:t>
            </a:r>
          </a:p>
          <a:p>
            <a:pPr lvl="1"/>
            <a:r>
              <a:rPr lang="cs-CZ" u="sng" dirty="0"/>
              <a:t>Má úloha více řešení?</a:t>
            </a:r>
          </a:p>
          <a:p>
            <a:pPr lvl="1"/>
            <a:r>
              <a:rPr lang="cs-CZ" u="sng" dirty="0"/>
              <a:t>Je úloha podobná jiným úlohám?</a:t>
            </a:r>
          </a:p>
          <a:p>
            <a:pPr lvl="1"/>
            <a:r>
              <a:rPr lang="cs-CZ" dirty="0"/>
              <a:t>Jaký je výkon studenta na úloze?</a:t>
            </a:r>
          </a:p>
          <a:p>
            <a:pPr lvl="1"/>
            <a:r>
              <a:rPr lang="cs-CZ" dirty="0"/>
              <a:t>Jaký je celkový výkon studenta?</a:t>
            </a:r>
          </a:p>
          <a:p>
            <a:pPr lvl="1"/>
            <a:r>
              <a:rPr lang="cs-CZ" dirty="0"/>
              <a:t>Jaké chyby studenti dělají?</a:t>
            </a:r>
          </a:p>
          <a:p>
            <a:r>
              <a:rPr lang="cs-CZ" dirty="0"/>
              <a:t>a odpovědi zobrazit</a:t>
            </a:r>
          </a:p>
          <a:p>
            <a:pPr lvl="1"/>
            <a:r>
              <a:rPr lang="cs-CZ" dirty="0" err="1"/>
              <a:t>dashboard</a:t>
            </a:r>
            <a:endParaRPr lang="cs-CZ" dirty="0"/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938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6E252E-0A26-4965-904E-67D316D1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na to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5DD087E-6B41-4E61-9D37-BE304E23A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/>
              <a:t>najít související veličiny</a:t>
            </a:r>
          </a:p>
          <a:p>
            <a:r>
              <a:rPr lang="cs-CZ" u="sng" dirty="0"/>
              <a:t>ty spočítat na datech</a:t>
            </a:r>
          </a:p>
          <a:p>
            <a:r>
              <a:rPr lang="cs-CZ" u="dashLong" dirty="0"/>
              <a:t>analyzovat je</a:t>
            </a:r>
          </a:p>
          <a:p>
            <a:r>
              <a:rPr lang="cs-CZ" u="dashLong" dirty="0"/>
              <a:t>vybrat nejlepší veličiny</a:t>
            </a:r>
          </a:p>
          <a:p>
            <a:r>
              <a:rPr lang="cs-CZ" dirty="0"/>
              <a:t>a zobrazit je</a:t>
            </a:r>
          </a:p>
        </p:txBody>
      </p:sp>
    </p:spTree>
    <p:extLst>
      <p:ext uri="{BB962C8B-B14F-4D97-AF65-F5344CB8AC3E}">
        <p14:creationId xmlns:p14="http://schemas.microsoft.com/office/powerpoint/2010/main" val="418858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7D1D94-7343-4429-B155-5C75037E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Obtížnost úlohy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0666658-E89A-486F-B2B1-F0F960E0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myšlenková složitost</a:t>
            </a:r>
          </a:p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podíl neúspěšných </a:t>
            </a:r>
            <a:r>
              <a:rPr lang="cs-CZ" dirty="0" err="1"/>
              <a:t>task</a:t>
            </a:r>
            <a:r>
              <a:rPr lang="cs-CZ" dirty="0"/>
              <a:t> </a:t>
            </a:r>
            <a:r>
              <a:rPr lang="cs-CZ" dirty="0" err="1"/>
              <a:t>sessions</a:t>
            </a:r>
            <a:endParaRPr lang="cs-CZ" dirty="0"/>
          </a:p>
          <a:p>
            <a:pPr lvl="1"/>
            <a:r>
              <a:rPr lang="cs-CZ" dirty="0"/>
              <a:t>podíl neúspěšných </a:t>
            </a:r>
            <a:r>
              <a:rPr lang="cs-CZ" dirty="0" err="1"/>
              <a:t>submitů</a:t>
            </a:r>
            <a:endParaRPr lang="cs-CZ" dirty="0"/>
          </a:p>
          <a:p>
            <a:pPr lvl="1"/>
            <a:r>
              <a:rPr lang="cs-CZ" dirty="0"/>
              <a:t>počet potřebných konceptů (= počet typů bloků ve vzorovém řešení)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7804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C44197-632F-497E-A2AD-47C7C2F4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Komplexita úlohy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C57C103-2AE8-48EB-9A64-9FF6A43B6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= technická složitost</a:t>
            </a:r>
          </a:p>
          <a:p>
            <a:pPr lvl="1"/>
            <a:r>
              <a:rPr lang="cs-CZ" dirty="0"/>
              <a:t>vyřešit bludiště je mentálně snadné, technicky obtížné</a:t>
            </a:r>
          </a:p>
          <a:p>
            <a:pPr lvl="1"/>
            <a:r>
              <a:rPr lang="cs-CZ" dirty="0"/>
              <a:t>umocnit 2⁸ je mentálně obtížné, technicky snadné</a:t>
            </a:r>
          </a:p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čas</a:t>
            </a:r>
          </a:p>
          <a:p>
            <a:pPr lvl="1"/>
            <a:r>
              <a:rPr lang="cs-CZ" dirty="0" err="1"/>
              <a:t>edity</a:t>
            </a:r>
            <a:endParaRPr lang="cs-CZ" dirty="0"/>
          </a:p>
          <a:p>
            <a:pPr lvl="1"/>
            <a:r>
              <a:rPr lang="cs-CZ" dirty="0" err="1"/>
              <a:t>submity</a:t>
            </a:r>
            <a:endParaRPr lang="cs-CZ" dirty="0"/>
          </a:p>
          <a:p>
            <a:pPr lvl="1"/>
            <a:r>
              <a:rPr lang="cs-CZ" dirty="0"/>
              <a:t>délka správných řešení</a:t>
            </a:r>
          </a:p>
          <a:p>
            <a:pPr lvl="1"/>
            <a:r>
              <a:rPr lang="cs-CZ" dirty="0"/>
              <a:t>mazání</a:t>
            </a:r>
          </a:p>
        </p:txBody>
      </p:sp>
    </p:spTree>
    <p:extLst>
      <p:ext uri="{BB962C8B-B14F-4D97-AF65-F5344CB8AC3E}">
        <p14:creationId xmlns:p14="http://schemas.microsoft.com/office/powerpoint/2010/main" val="2876469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9448F3-8528-4205-BD0E-2017DC2A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Obtížnost a komplexita</a:t>
            </a:r>
          </a:p>
        </p:txBody>
      </p:sp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CDF97A17-1790-43DB-B6EF-6A0D6E202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0" y="1265342"/>
            <a:ext cx="8914928" cy="4911621"/>
          </a:xfr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A20E01A7-13F2-4B1E-AD6B-8DA9A5405243}"/>
              </a:ext>
            </a:extLst>
          </p:cNvPr>
          <p:cNvSpPr/>
          <p:nvPr/>
        </p:nvSpPr>
        <p:spPr>
          <a:xfrm>
            <a:off x="3480282" y="3500842"/>
            <a:ext cx="138023" cy="138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2062E48-F338-402F-BDD5-8FF96CE61B4B}"/>
              </a:ext>
            </a:extLst>
          </p:cNvPr>
          <p:cNvSpPr/>
          <p:nvPr/>
        </p:nvSpPr>
        <p:spPr>
          <a:xfrm>
            <a:off x="3480281" y="2644042"/>
            <a:ext cx="138023" cy="138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BB2A6D1-22BF-4E3D-9B9B-08A27BBD11E6}"/>
              </a:ext>
            </a:extLst>
          </p:cNvPr>
          <p:cNvSpPr/>
          <p:nvPr/>
        </p:nvSpPr>
        <p:spPr>
          <a:xfrm>
            <a:off x="3480281" y="5034950"/>
            <a:ext cx="138023" cy="138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D3C4D5-9016-4A08-ABEF-B00E68A64014}"/>
              </a:ext>
            </a:extLst>
          </p:cNvPr>
          <p:cNvSpPr/>
          <p:nvPr/>
        </p:nvSpPr>
        <p:spPr>
          <a:xfrm>
            <a:off x="3480280" y="5252880"/>
            <a:ext cx="138023" cy="138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D9DF9C8-A772-4F04-9140-02DD8265D828}"/>
              </a:ext>
            </a:extLst>
          </p:cNvPr>
          <p:cNvSpPr/>
          <p:nvPr/>
        </p:nvSpPr>
        <p:spPr>
          <a:xfrm>
            <a:off x="3484120" y="5466002"/>
            <a:ext cx="138023" cy="1380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6AE7F34-5E6C-4924-8F8D-796A38BD6E8A}"/>
              </a:ext>
            </a:extLst>
          </p:cNvPr>
          <p:cNvSpPr/>
          <p:nvPr/>
        </p:nvSpPr>
        <p:spPr>
          <a:xfrm>
            <a:off x="3480282" y="2867010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EBBA962-206E-4CAB-98F3-1CDEC32C28A1}"/>
              </a:ext>
            </a:extLst>
          </p:cNvPr>
          <p:cNvSpPr/>
          <p:nvPr/>
        </p:nvSpPr>
        <p:spPr>
          <a:xfrm>
            <a:off x="3480282" y="3085549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B379F452-DBC6-47B8-92AB-56994BEA8331}"/>
              </a:ext>
            </a:extLst>
          </p:cNvPr>
          <p:cNvSpPr/>
          <p:nvPr/>
        </p:nvSpPr>
        <p:spPr>
          <a:xfrm>
            <a:off x="3480282" y="3314542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F0F43DA-404B-4484-A12F-2AF52D4FD8A2}"/>
              </a:ext>
            </a:extLst>
          </p:cNvPr>
          <p:cNvSpPr/>
          <p:nvPr/>
        </p:nvSpPr>
        <p:spPr>
          <a:xfrm>
            <a:off x="3480282" y="3735419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402C2DDF-4AA0-44BE-BC68-0E80D213A379}"/>
              </a:ext>
            </a:extLst>
          </p:cNvPr>
          <p:cNvSpPr/>
          <p:nvPr/>
        </p:nvSpPr>
        <p:spPr>
          <a:xfrm>
            <a:off x="3480280" y="3958387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C6C18359-7D59-4E2C-8F32-5BAA3804982A}"/>
              </a:ext>
            </a:extLst>
          </p:cNvPr>
          <p:cNvSpPr/>
          <p:nvPr/>
        </p:nvSpPr>
        <p:spPr>
          <a:xfrm>
            <a:off x="3480279" y="4179878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F7F8DE13-7604-45E0-A9CD-35DB2C171A64}"/>
              </a:ext>
            </a:extLst>
          </p:cNvPr>
          <p:cNvSpPr/>
          <p:nvPr/>
        </p:nvSpPr>
        <p:spPr>
          <a:xfrm>
            <a:off x="3480278" y="4385296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6CF9E25-0E48-45E1-B0C2-87C53FCE3390}"/>
              </a:ext>
            </a:extLst>
          </p:cNvPr>
          <p:cNvSpPr/>
          <p:nvPr/>
        </p:nvSpPr>
        <p:spPr>
          <a:xfrm>
            <a:off x="3480277" y="4613670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0B21FBD-BD2D-49A6-ADF5-F9B6B966DE14}"/>
              </a:ext>
            </a:extLst>
          </p:cNvPr>
          <p:cNvSpPr/>
          <p:nvPr/>
        </p:nvSpPr>
        <p:spPr>
          <a:xfrm>
            <a:off x="3480277" y="4817020"/>
            <a:ext cx="138023" cy="1380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806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F0A76-8981-4E10-B08B-D97FCA85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Obtížnost a komplexita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5D29D27F-5B03-4340-A31C-56EE44359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RoboMise</a:t>
            </a:r>
            <a:r>
              <a:rPr lang="cs-CZ" dirty="0"/>
              <a:t> obtížnost a komplexitu moc nerozlišuje</a:t>
            </a:r>
          </a:p>
          <a:p>
            <a:r>
              <a:rPr lang="cs-CZ" dirty="0" err="1"/>
              <a:t>edity</a:t>
            </a:r>
            <a:r>
              <a:rPr lang="cs-CZ" dirty="0"/>
              <a:t> – korelují nad 0,69 s 10 z 13 veličin</a:t>
            </a:r>
          </a:p>
          <a:p>
            <a:r>
              <a:rPr lang="cs-CZ" dirty="0"/>
              <a:t>typy bloků</a:t>
            </a:r>
          </a:p>
          <a:p>
            <a:pPr lvl="1"/>
            <a:r>
              <a:rPr lang="cs-CZ" dirty="0"/>
              <a:t>korelují jen mezi sebou</a:t>
            </a:r>
          </a:p>
          <a:p>
            <a:pPr lvl="1"/>
            <a:r>
              <a:rPr lang="cs-CZ" dirty="0"/>
              <a:t>determinované </a:t>
            </a:r>
            <a:r>
              <a:rPr lang="cs-CZ" dirty="0" err="1"/>
              <a:t>levelem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194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F64DC4-FA8F-49C7-803A-687722B6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Jedinečnost řešení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57B0AF5-6B15-4B23-9362-99B3E085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veličiny</a:t>
            </a:r>
          </a:p>
          <a:p>
            <a:pPr lvl="1"/>
            <a:r>
              <a:rPr lang="cs-CZ" dirty="0"/>
              <a:t>jedinečná správná řešení + entropie</a:t>
            </a:r>
          </a:p>
          <a:p>
            <a:pPr lvl="1"/>
            <a:r>
              <a:rPr lang="cs-CZ" dirty="0"/>
              <a:t>jedinečné posloupnosti prošlých polí + entropie</a:t>
            </a:r>
          </a:p>
          <a:p>
            <a:pPr lvl="1"/>
            <a:r>
              <a:rPr lang="cs-CZ" dirty="0"/>
              <a:t>shluky správných řešení podle </a:t>
            </a:r>
            <a:r>
              <a:rPr lang="cs-CZ" dirty="0" err="1"/>
              <a:t>abstract</a:t>
            </a:r>
            <a:r>
              <a:rPr lang="cs-CZ" dirty="0"/>
              <a:t> syntax </a:t>
            </a:r>
            <a:r>
              <a:rPr lang="cs-CZ" dirty="0" err="1"/>
              <a:t>tree</a:t>
            </a:r>
            <a:endParaRPr lang="cs-CZ" dirty="0"/>
          </a:p>
          <a:p>
            <a:pPr lvl="1"/>
            <a:r>
              <a:rPr lang="cs-CZ" dirty="0"/>
              <a:t>0/1: vzorové nejčastější</a:t>
            </a:r>
          </a:p>
          <a:p>
            <a:r>
              <a:rPr lang="cs-CZ" dirty="0"/>
              <a:t>zatím nejnáročnější</a:t>
            </a:r>
          </a:p>
          <a:p>
            <a:pPr lvl="1"/>
            <a:r>
              <a:rPr lang="cs-CZ" dirty="0"/>
              <a:t>synchronní interpret, převod na AST, </a:t>
            </a:r>
            <a:r>
              <a:rPr lang="cs-CZ" dirty="0" err="1"/>
              <a:t>tree</a:t>
            </a:r>
            <a:r>
              <a:rPr lang="cs-CZ" dirty="0"/>
              <a:t> </a:t>
            </a:r>
            <a:r>
              <a:rPr lang="cs-CZ" dirty="0" err="1"/>
              <a:t>edit</a:t>
            </a:r>
            <a:r>
              <a:rPr lang="cs-CZ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32595045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482</Words>
  <Application>Microsoft Office PowerPoint</Application>
  <PresentationFormat>Širokoúhlá obrazovka</PresentationFormat>
  <Paragraphs>126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Motiv Office</vt:lpstr>
      <vt:lpstr>Postup na DP + článek N. Diana et al.</vt:lpstr>
      <vt:lpstr>Postup na DP </vt:lpstr>
      <vt:lpstr>Téma</vt:lpstr>
      <vt:lpstr>Jak na to</vt:lpstr>
      <vt:lpstr>Obtížnost úlohy</vt:lpstr>
      <vt:lpstr>Komplexita úlohy</vt:lpstr>
      <vt:lpstr>Obtížnost a komplexita</vt:lpstr>
      <vt:lpstr>Obtížnost a komplexita</vt:lpstr>
      <vt:lpstr>Jedinečnost řešení</vt:lpstr>
      <vt:lpstr>Jedinečnost řešení</vt:lpstr>
      <vt:lpstr>Jedinečnost řešení</vt:lpstr>
      <vt:lpstr>Podobnost úloh</vt:lpstr>
      <vt:lpstr>Podobnost úloh</vt:lpstr>
      <vt:lpstr>Podobnost úloh</vt:lpstr>
      <vt:lpstr>An Instructor Dashboard for Real-Time Analytics in Interactive Programming Assignments</vt:lpstr>
      <vt:lpstr>Alice</vt:lpstr>
      <vt:lpstr>Prezentace aplikace PowerPoint</vt:lpstr>
      <vt:lpstr>Data</vt:lpstr>
      <vt:lpstr>Cíle</vt:lpstr>
      <vt:lpstr>Zpracování</vt:lpstr>
      <vt:lpstr>Prezentace aplikace PowerPoint</vt:lpstr>
      <vt:lpstr>Prezentace aplikace PowerPoint</vt:lpstr>
      <vt:lpstr>Pomoc studentům</vt:lpstr>
      <vt:lpstr>Prezentace aplikace PowerPoint</vt:lpstr>
      <vt:lpstr>Prezentace aplikace PowerPoint</vt:lpstr>
      <vt:lpstr>Hodnocení článku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Postup na DP + článek N. Diana &amp; al.</dc:title>
  <dc:creator>Matej Vanek</dc:creator>
  <cp:lastModifiedBy>Matej Vanek</cp:lastModifiedBy>
  <cp:revision>52</cp:revision>
  <dcterms:created xsi:type="dcterms:W3CDTF">2018-10-08T10:24:47Z</dcterms:created>
  <dcterms:modified xsi:type="dcterms:W3CDTF">2018-10-10T11:10:19Z</dcterms:modified>
</cp:coreProperties>
</file>