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EDAF-3E0B-44D6-B708-8C4D60E07F14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A9CD1-A52D-4B8B-8D76-F82C148ED23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7244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A9CD1-A52D-4B8B-8D76-F82C148ED23B}" type="slidenum">
              <a:rPr lang="mk-MK" smtClean="0"/>
              <a:t>10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536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28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114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9021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47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5792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7371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5914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48814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035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0189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5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942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792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904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962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147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452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1286A89-EABA-4056-8E29-9D99B68D2366}" type="datetimeFigureOut">
              <a:rPr lang="mk-MK" smtClean="0"/>
              <a:t>28.3.2022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DB1294D-BC61-44BF-882C-B2F15510FB5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939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338E-5327-40F1-B4AA-E705BF3ED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Како да се намали анксиозноста од тестови, испитување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7F00-0913-45D1-AE1A-8BFE6AD9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Психологија на училишна возраст</a:t>
            </a:r>
          </a:p>
        </p:txBody>
      </p:sp>
    </p:spTree>
    <p:extLst>
      <p:ext uri="{BB962C8B-B14F-4D97-AF65-F5344CB8AC3E}">
        <p14:creationId xmlns:p14="http://schemas.microsoft.com/office/powerpoint/2010/main" val="959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20AC-A437-4D85-8951-1CB90BAA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87" y="2277035"/>
            <a:ext cx="10396882" cy="1151965"/>
          </a:xfrm>
        </p:spPr>
        <p:txBody>
          <a:bodyPr/>
          <a:lstStyle/>
          <a:p>
            <a:r>
              <a:rPr lang="mk-MK" dirty="0"/>
              <a:t>Ви благодариме </a:t>
            </a:r>
            <a:r>
              <a:rPr lang="mk-MK" dirty="0">
                <a:sym typeface="Wingdings" panose="05000000000000000000" pitchFamily="2" charset="2"/>
              </a:rPr>
              <a:t>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3D01-07A8-4CAC-842D-39CDA0AE0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7310" y="3233435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mk-MK" dirty="0"/>
              <a:t>     Изработиле:</a:t>
            </a:r>
          </a:p>
          <a:p>
            <a:r>
              <a:rPr lang="mk-MK" dirty="0"/>
              <a:t>Дијана манчева, 193012</a:t>
            </a:r>
          </a:p>
          <a:p>
            <a:r>
              <a:rPr lang="mk-MK" dirty="0"/>
              <a:t>Трајче најдовски, 193230</a:t>
            </a:r>
          </a:p>
        </p:txBody>
      </p:sp>
    </p:spTree>
    <p:extLst>
      <p:ext uri="{BB962C8B-B14F-4D97-AF65-F5344CB8AC3E}">
        <p14:creationId xmlns:p14="http://schemas.microsoft.com/office/powerpoint/2010/main" val="33781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6B6-F430-487B-9AFD-4021D565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содржина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22BC-91F3-4CD5-924F-75783DFF7D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mk-MK" dirty="0"/>
              <a:t>Што подразбираме под поимот анксиозност</a:t>
            </a:r>
          </a:p>
          <a:p>
            <a:r>
              <a:rPr lang="mk-MK" dirty="0"/>
              <a:t>Влијанието на училишните обврски</a:t>
            </a:r>
          </a:p>
          <a:p>
            <a:r>
              <a:rPr lang="mk-MK" dirty="0"/>
              <a:t>Спречување на анксиозноста за тестови/испити</a:t>
            </a:r>
          </a:p>
          <a:p>
            <a:r>
              <a:rPr lang="mk-MK" dirty="0"/>
              <a:t>Помош од семејството и наставниците</a:t>
            </a:r>
          </a:p>
        </p:txBody>
      </p:sp>
    </p:spTree>
    <p:extLst>
      <p:ext uri="{BB962C8B-B14F-4D97-AF65-F5344CB8AC3E}">
        <p14:creationId xmlns:p14="http://schemas.microsoft.com/office/powerpoint/2010/main" val="19967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73FB-4F56-4E51-BB3C-8D284D85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3787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/>
              <a:t>Што подразбираме под поимот анксиозност</a:t>
            </a:r>
            <a:br>
              <a:rPr lang="mk-MK" dirty="0"/>
            </a:b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9136-8B92-47B1-A3F9-A843D72A47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mk-MK" dirty="0"/>
              <a:t>АнКСИОЗНОСТ Е ЧУВСТВО НА ОПШТА ВОЗБУДЕНОСТ, ЗАГРИЖЕНОСТ И СТРЕС КАДЕ СЕ ЈАВУВА СТРАВ КОЈ НЕ МОЖЕ ЛЕСНО ДА СЕ ОБЈАСНИ.</a:t>
            </a:r>
          </a:p>
          <a:p>
            <a:r>
              <a:rPr lang="mk-MK" dirty="0"/>
              <a:t>ВО НЕКОИ СЛУЧАИ ЗАГРИЖЕНОСТА МОЖЕ ДА БИДЕ ТОЛКУ ИНТЕНЗИВНА ШТО МОЖЕ ДА ПРЕДИЗВИКА ТЕНЗИЈА, НЕРВОЗА ИЛИ ПАНИКА. ОВА Е ЗНАК ДЕКА АНКСИОЗНОСТА СЕ РАЗВИЛА ВО МЕНТАЛЕН ПРЕДИЗВИК, ШТО УКАЖУВА ДЕКА МОЖЕ ДА ИМА ПОЈАВА НА ДЕПРЕСИЈА.</a:t>
            </a:r>
          </a:p>
          <a:p>
            <a:r>
              <a:rPr lang="mk-MK" dirty="0"/>
              <a:t>ТОА Е НОРМАЛЕН ЧОВЕЧКИ ОДГОВОР НА СТРЕСОТ.</a:t>
            </a:r>
          </a:p>
        </p:txBody>
      </p:sp>
    </p:spTree>
    <p:extLst>
      <p:ext uri="{BB962C8B-B14F-4D97-AF65-F5344CB8AC3E}">
        <p14:creationId xmlns:p14="http://schemas.microsoft.com/office/powerpoint/2010/main" val="206966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A9373-6368-495E-9E5F-12DBAB44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14F7-2CE1-4A6D-9B4D-E7F6F2B3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6113" y="1220999"/>
            <a:ext cx="6851188" cy="1151965"/>
          </a:xfrm>
        </p:spPr>
        <p:txBody>
          <a:bodyPr>
            <a:normAutofit/>
          </a:bodyPr>
          <a:lstStyle/>
          <a:p>
            <a:r>
              <a:rPr lang="mk-MK">
                <a:solidFill>
                  <a:schemeClr val="bg1"/>
                </a:solidFill>
              </a:rPr>
              <a:t>СИМПТОМИ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9E1C-6BAE-4991-9F27-65480BB53C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587206" y="2448453"/>
            <a:ext cx="6859199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mk-MK" sz="1800">
                <a:solidFill>
                  <a:schemeClr val="bg1"/>
                </a:solidFill>
              </a:rPr>
              <a:t>КАТЕГОРИИ НА СИМПТОМИ НА АНКСИОЗНОСТ: ФИЗИЧКИ, МЕНТАЛНИ И ЕМОЦИОНАЛНИ. Набројаните категории ги имаат следните симптоми:</a:t>
            </a:r>
          </a:p>
          <a:p>
            <a:pPr lvl="1">
              <a:lnSpc>
                <a:spcPct val="110000"/>
              </a:lnSpc>
            </a:pPr>
            <a:r>
              <a:rPr lang="mk-MK">
                <a:solidFill>
                  <a:schemeClr val="bg1"/>
                </a:solidFill>
              </a:rPr>
              <a:t>Паничен напад</a:t>
            </a:r>
          </a:p>
          <a:p>
            <a:pPr lvl="1">
              <a:lnSpc>
                <a:spcPct val="110000"/>
              </a:lnSpc>
            </a:pPr>
            <a:r>
              <a:rPr lang="mk-MK">
                <a:solidFill>
                  <a:schemeClr val="bg1"/>
                </a:solidFill>
              </a:rPr>
              <a:t>Несоница</a:t>
            </a:r>
          </a:p>
          <a:p>
            <a:pPr lvl="1">
              <a:lnSpc>
                <a:spcPct val="110000"/>
              </a:lnSpc>
            </a:pPr>
            <a:r>
              <a:rPr lang="mk-MK">
                <a:solidFill>
                  <a:schemeClr val="bg1"/>
                </a:solidFill>
              </a:rPr>
              <a:t>Ирацонален страв</a:t>
            </a:r>
          </a:p>
          <a:p>
            <a:pPr lvl="1">
              <a:lnSpc>
                <a:spcPct val="110000"/>
              </a:lnSpc>
            </a:pPr>
            <a:r>
              <a:rPr lang="mk-MK">
                <a:solidFill>
                  <a:schemeClr val="bg1"/>
                </a:solidFill>
              </a:rPr>
              <a:t>Немир</a:t>
            </a:r>
          </a:p>
          <a:p>
            <a:pPr lvl="1">
              <a:lnSpc>
                <a:spcPct val="110000"/>
              </a:lnSpc>
            </a:pPr>
            <a:r>
              <a:rPr lang="mk-MK">
                <a:solidFill>
                  <a:schemeClr val="bg1"/>
                </a:solidFill>
              </a:rPr>
              <a:t>Константно грижење</a:t>
            </a:r>
          </a:p>
          <a:p>
            <a:pPr lvl="1">
              <a:lnSpc>
                <a:spcPct val="110000"/>
              </a:lnSpc>
            </a:pPr>
            <a:endParaRPr lang="mk-M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673C9-75AD-40BA-B460-F9D8B6061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0" r="9091" b="2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59EF6-90F8-450C-B1D8-85AE481B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6113" y="1220999"/>
            <a:ext cx="6851188" cy="1151965"/>
          </a:xfrm>
        </p:spPr>
        <p:txBody>
          <a:bodyPr>
            <a:normAutofit/>
          </a:bodyPr>
          <a:lstStyle/>
          <a:p>
            <a:r>
              <a:rPr lang="mk-MK" sz="3000">
                <a:solidFill>
                  <a:schemeClr val="bg1"/>
                </a:solidFill>
              </a:rPr>
              <a:t>Влијанието на училишните обврски</a:t>
            </a:r>
            <a:br>
              <a:rPr lang="mk-MK" sz="3000">
                <a:solidFill>
                  <a:schemeClr val="bg1"/>
                </a:solidFill>
              </a:rPr>
            </a:br>
            <a:endParaRPr lang="mk-MK" sz="3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657-0294-465A-B99A-EEE68E1395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587206" y="2448453"/>
            <a:ext cx="6859199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mk-MK" sz="1700">
                <a:solidFill>
                  <a:schemeClr val="bg1"/>
                </a:solidFill>
              </a:rPr>
              <a:t>Тестовите и испитите може да бидат стресни  за сите ученици и студенти кои се соочуваат со истите. Оваа категорија на луѓе често се бори со анксиозност заради обврските и проблемите со кои се соочуваат.</a:t>
            </a:r>
          </a:p>
          <a:p>
            <a:pPr>
              <a:lnSpc>
                <a:spcPct val="110000"/>
              </a:lnSpc>
            </a:pPr>
            <a:r>
              <a:rPr lang="mk-MK" sz="1700">
                <a:solidFill>
                  <a:schemeClr val="bg1"/>
                </a:solidFill>
              </a:rPr>
              <a:t>За жал, анксиозноста на тестовите/испитите може да има негативно влијание врз постигнатиот резултат од страна на учениците.</a:t>
            </a:r>
          </a:p>
          <a:p>
            <a:pPr>
              <a:lnSpc>
                <a:spcPct val="110000"/>
              </a:lnSpc>
            </a:pPr>
            <a:r>
              <a:rPr lang="mk-MK" sz="1700">
                <a:solidFill>
                  <a:schemeClr val="bg1"/>
                </a:solidFill>
              </a:rPr>
              <a:t>Големиот број обврски во и надвор од училиштето се добар индикатор за млада личност да има појава на анксиозност.</a:t>
            </a:r>
          </a:p>
        </p:txBody>
      </p:sp>
    </p:spTree>
    <p:extLst>
      <p:ext uri="{BB962C8B-B14F-4D97-AF65-F5344CB8AC3E}">
        <p14:creationId xmlns:p14="http://schemas.microsoft.com/office/powerpoint/2010/main" val="17702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ED7C-E8FA-4835-B4A0-43968FEE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Надворешни влијанија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D372-A7C2-4456-B68E-902EE5FFBE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30776"/>
            <a:ext cx="10394707" cy="3311189"/>
          </a:xfrm>
        </p:spPr>
        <p:txBody>
          <a:bodyPr/>
          <a:lstStyle/>
          <a:p>
            <a:r>
              <a:rPr lang="mk-MK" dirty="0"/>
              <a:t>Големиот притисок од страна на семејството за постигнување на подобри резултати може да влијае врз личноста во негативна смисла</a:t>
            </a:r>
          </a:p>
          <a:p>
            <a:r>
              <a:rPr lang="mk-MK" dirty="0"/>
              <a:t>Влијанието од соучениците и друштвото може да направат личноста да ја изгуби самодовербата, а со тоа да настапи анксиозноста и во најлош случај депресијата.</a:t>
            </a:r>
          </a:p>
        </p:txBody>
      </p:sp>
    </p:spTree>
    <p:extLst>
      <p:ext uri="{BB962C8B-B14F-4D97-AF65-F5344CB8AC3E}">
        <p14:creationId xmlns:p14="http://schemas.microsoft.com/office/powerpoint/2010/main" val="24211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95D09-2B6D-43A2-B67F-65B7B6330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69C44-6DAC-4790-8256-E999D091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6113" y="1220999"/>
            <a:ext cx="6851188" cy="1151965"/>
          </a:xfrm>
        </p:spPr>
        <p:txBody>
          <a:bodyPr>
            <a:normAutofit/>
          </a:bodyPr>
          <a:lstStyle/>
          <a:p>
            <a:r>
              <a:rPr lang="mk-MK" sz="2200">
                <a:solidFill>
                  <a:schemeClr val="bg1"/>
                </a:solidFill>
              </a:rPr>
              <a:t>Спречување на анксиозноста за тестови/испити</a:t>
            </a:r>
            <a:br>
              <a:rPr lang="mk-MK" sz="2200">
                <a:solidFill>
                  <a:schemeClr val="bg1"/>
                </a:solidFill>
              </a:rPr>
            </a:br>
            <a:endParaRPr lang="mk-MK" sz="2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ED62-91EB-41EB-8E78-312C019A8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587206" y="2448453"/>
            <a:ext cx="6859199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Добра подготовка за тест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Обезбедување соодветен материјал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Добро објаснат материјал од страна на наставник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Доволно време за решавање на тест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Шанса за допрашување/поправка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Внесување на храна која помага за намалување на анскиозноста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Добар сон пред тест/испит</a:t>
            </a:r>
          </a:p>
          <a:p>
            <a:pPr>
              <a:lnSpc>
                <a:spcPct val="110000"/>
              </a:lnSpc>
            </a:pPr>
            <a:r>
              <a:rPr lang="mk-MK" sz="1400">
                <a:solidFill>
                  <a:schemeClr val="bg1"/>
                </a:solidFill>
              </a:rPr>
              <a:t>Применување на техниката на абдоминално дишење</a:t>
            </a:r>
          </a:p>
          <a:p>
            <a:pPr>
              <a:lnSpc>
                <a:spcPct val="110000"/>
              </a:lnSpc>
            </a:pPr>
            <a:endParaRPr lang="mk-MK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6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BBC530-2818-4C63-A0F9-DDDFC88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FB850A-FD3A-41E4-9782-00E3FAA50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B6336-0CD7-4A48-8B4C-17497ED9B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</a:blip>
          <a:srcRect b="3340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8C064A0A-E0D3-4457-B1F9-23B5242A6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8F8F-28D1-46DC-A3AA-C5DAC45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mk-MK" dirty="0"/>
              <a:t>Помош од семејството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0344-D54D-44A1-8166-378415D19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mk-MK" dirty="0"/>
              <a:t>Семејството да најде начин како детето да се справи со стресот</a:t>
            </a:r>
          </a:p>
          <a:p>
            <a:r>
              <a:rPr lang="mk-MK" dirty="0"/>
              <a:t>Да се соживеат со детето, не да го напаѓаат</a:t>
            </a:r>
          </a:p>
          <a:p>
            <a:r>
              <a:rPr lang="mk-MK" dirty="0"/>
              <a:t>Без директни прашања околу анксиозноста</a:t>
            </a:r>
          </a:p>
          <a:p>
            <a:r>
              <a:rPr lang="mk-MK" dirty="0"/>
              <a:t>Да го охрабри детето да ја толерира анксиозноста</a:t>
            </a:r>
          </a:p>
          <a:p>
            <a:r>
              <a:rPr lang="mk-MK" dirty="0"/>
              <a:t>Да се дади до знаење на детето дека пробувате да му помогнете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F8880-9DA8-4529-A341-0B6E4AD12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8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BBC530-2818-4C63-A0F9-DDDFC88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FB850A-FD3A-41E4-9782-00E3FAA50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erson and a child sitting at a desk&#10;&#10;Description automatically generated with low confidence">
            <a:extLst>
              <a:ext uri="{FF2B5EF4-FFF2-40B4-BE49-F238E27FC236}">
                <a16:creationId xmlns:a16="http://schemas.microsoft.com/office/drawing/2014/main" id="{805AFD73-6302-4FD9-AF89-CC4E972F9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</a:blip>
          <a:srcRect t="1920" b="16568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8C064A0A-E0D3-4457-B1F9-23B5242A6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D26B5-C9D5-425F-B88F-D6991A53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mk-MK"/>
              <a:t>Помош од наставниците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4C58-434A-4881-8D8C-431E7AD9C2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mk-MK"/>
              <a:t>Да разберат дека ученикот е поосетлив, но да не го разликуваат од другите</a:t>
            </a:r>
          </a:p>
          <a:p>
            <a:pPr>
              <a:lnSpc>
                <a:spcPct val="110000"/>
              </a:lnSpc>
            </a:pPr>
            <a:r>
              <a:rPr lang="mk-MK"/>
              <a:t>Да поттикнуваат поголема инклузија со другите соученици</a:t>
            </a:r>
          </a:p>
          <a:p>
            <a:pPr>
              <a:lnSpc>
                <a:spcPct val="110000"/>
              </a:lnSpc>
            </a:pPr>
            <a:r>
              <a:rPr lang="mk-MK"/>
              <a:t>Да бидат трпеливи околу обврските кои ученикот ги има</a:t>
            </a:r>
          </a:p>
          <a:p>
            <a:pPr>
              <a:lnSpc>
                <a:spcPct val="110000"/>
              </a:lnSpc>
            </a:pPr>
            <a:r>
              <a:rPr lang="mk-MK"/>
              <a:t>Да разговараат почесто</a:t>
            </a:r>
            <a:r>
              <a:rPr lang="en-GB"/>
              <a:t> </a:t>
            </a:r>
            <a:r>
              <a:rPr lang="mk-MK"/>
              <a:t>околу проблемите</a:t>
            </a:r>
          </a:p>
          <a:p>
            <a:pPr>
              <a:lnSpc>
                <a:spcPct val="110000"/>
              </a:lnSpc>
            </a:pPr>
            <a:r>
              <a:rPr lang="mk-MK"/>
              <a:t>Да ги потсетуваат да јадат здраво и да се движат повеќе</a:t>
            </a:r>
          </a:p>
          <a:p>
            <a:pPr>
              <a:lnSpc>
                <a:spcPct val="110000"/>
              </a:lnSpc>
            </a:pPr>
            <a:r>
              <a:rPr lang="mk-MK"/>
              <a:t>Да споделвуаат искуства</a:t>
            </a:r>
          </a:p>
          <a:p>
            <a:pPr>
              <a:lnSpc>
                <a:spcPct val="110000"/>
              </a:lnSpc>
            </a:pPr>
            <a:r>
              <a:rPr lang="mk-MK"/>
              <a:t>да се даде простор на ученикот да се изјасни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BF8880-9DA8-4529-A341-0B6E4AD12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42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</TotalTime>
  <Words>447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Main Event</vt:lpstr>
      <vt:lpstr>Како да се намали анксиозноста од тестови, испитување</vt:lpstr>
      <vt:lpstr>содржина</vt:lpstr>
      <vt:lpstr>Што подразбираме под поимот анксиозност </vt:lpstr>
      <vt:lpstr>СИМПТОМИ</vt:lpstr>
      <vt:lpstr>Влијанието на училишните обврски </vt:lpstr>
      <vt:lpstr>Надворешни влијанија</vt:lpstr>
      <vt:lpstr>Спречување на анксиозноста за тестови/испити </vt:lpstr>
      <vt:lpstr>Помош од семејството</vt:lpstr>
      <vt:lpstr>Помош од наставниците</vt:lpstr>
      <vt:lpstr>Ви благодариме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Како да се намали анксиозноста од тестови, испитување</dc:title>
  <dc:creator>Најдовски Трајче</dc:creator>
  <cp:lastModifiedBy>Најдовски Трајче</cp:lastModifiedBy>
  <cp:revision>1</cp:revision>
  <dcterms:created xsi:type="dcterms:W3CDTF">2022-03-28T13:29:20Z</dcterms:created>
  <dcterms:modified xsi:type="dcterms:W3CDTF">2022-03-28T14:32:29Z</dcterms:modified>
</cp:coreProperties>
</file>