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22" r:id="rId5"/>
    <p:sldId id="321" r:id="rId6"/>
    <p:sldId id="318" r:id="rId7"/>
    <p:sldId id="323" r:id="rId8"/>
    <p:sldId id="319" r:id="rId9"/>
    <p:sldId id="324" r:id="rId10"/>
    <p:sldId id="325" r:id="rId11"/>
    <p:sldId id="326" r:id="rId12"/>
    <p:sldId id="327" r:id="rId13"/>
    <p:sldId id="317" r:id="rId14"/>
    <p:sldId id="316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15" r:id="rId25"/>
    <p:sldId id="314" r:id="rId26"/>
    <p:sldId id="337" r:id="rId27"/>
    <p:sldId id="338" r:id="rId28"/>
    <p:sldId id="312" r:id="rId29"/>
    <p:sldId id="31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388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2"/>
            <a:ext cx="10712708" cy="2839868"/>
          </a:xfrm>
        </p:spPr>
        <p:txBody>
          <a:bodyPr/>
          <a:lstStyle/>
          <a:p>
            <a:r>
              <a:rPr lang="en-US" dirty="0"/>
              <a:t>Detection of Real and Artificially Generated Human Faces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09F3C3-A017-6F27-6F3B-C168D0EC4575}"/>
              </a:ext>
            </a:extLst>
          </p:cNvPr>
          <p:cNvCxnSpPr>
            <a:cxnSpLocks/>
          </p:cNvCxnSpPr>
          <p:nvPr/>
        </p:nvCxnSpPr>
        <p:spPr>
          <a:xfrm>
            <a:off x="1121134" y="3429000"/>
            <a:ext cx="10455965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8A3065-A436-8D45-07FD-A31FDAD41DE1}"/>
              </a:ext>
            </a:extLst>
          </p:cNvPr>
          <p:cNvSpPr txBox="1"/>
          <p:nvPr/>
        </p:nvSpPr>
        <p:spPr>
          <a:xfrm>
            <a:off x="1121134" y="3709163"/>
            <a:ext cx="10225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UNIVERSITY OF ZAGREB</a:t>
            </a:r>
          </a:p>
          <a:p>
            <a:r>
              <a:rPr lang="hr-H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FACULTY OF ELECTRICAL ENGINEERING AND COMPUTING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EC103-86AA-2C83-357D-C4E6B4C6FFFA}"/>
              </a:ext>
            </a:extLst>
          </p:cNvPr>
          <p:cNvSpPr txBox="1"/>
          <p:nvPr/>
        </p:nvSpPr>
        <p:spPr>
          <a:xfrm>
            <a:off x="1121134" y="4961614"/>
            <a:ext cx="1045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Mateja Vuradin, Lucija Prodan, Erika Tomakić, Hana Ujčić, Marta Vidas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1" y="1068169"/>
            <a:ext cx="10115939" cy="2681549"/>
          </a:xfrm>
        </p:spPr>
        <p:txBody>
          <a:bodyPr/>
          <a:lstStyle/>
          <a:p>
            <a:r>
              <a:rPr lang="hr-HR" dirty="0"/>
              <a:t>Results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1133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hr-HR" dirty="0"/>
              <a:t>Results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>
            <a:normAutofit/>
          </a:bodyPr>
          <a:lstStyle/>
          <a:p>
            <a:r>
              <a:rPr lang="en-US" b="1" dirty="0"/>
              <a:t>Best Performing Models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  </a:t>
            </a:r>
            <a:r>
              <a:rPr lang="en-US" b="1" dirty="0"/>
              <a:t>Pre-trained EfficientNetB3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80.49%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Strengths</a:t>
            </a:r>
            <a:r>
              <a:rPr lang="en-US" dirty="0"/>
              <a:t>: efficient scaling and robust feature extraction capabilities.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Insights</a:t>
            </a:r>
            <a:r>
              <a:rPr lang="en-US" dirty="0"/>
              <a:t>: architecture allows for a balanced trade-off between accuracy and computational efficiency.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992593-AF79-3D1E-E253-0765DF0F51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83695" y="2536466"/>
            <a:ext cx="5093889" cy="36403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Pre-trained </a:t>
            </a:r>
            <a:r>
              <a:rPr lang="en-US" b="1" dirty="0" err="1"/>
              <a:t>Xception</a:t>
            </a:r>
            <a:r>
              <a:rPr lang="en-US" dirty="0"/>
              <a:t>:</a:t>
            </a:r>
          </a:p>
          <a:p>
            <a:pPr lvl="2"/>
            <a:r>
              <a:rPr lang="hr-HR" b="1" dirty="0"/>
              <a:t> </a:t>
            </a:r>
            <a:r>
              <a:rPr lang="en-US" b="1" dirty="0"/>
              <a:t>Accuracy</a:t>
            </a:r>
            <a:r>
              <a:rPr lang="en-US" dirty="0"/>
              <a:t>: 71.22%</a:t>
            </a:r>
          </a:p>
          <a:p>
            <a:pPr lvl="2"/>
            <a:r>
              <a:rPr lang="en-US" b="1" dirty="0"/>
              <a:t>Strengths</a:t>
            </a:r>
            <a:r>
              <a:rPr lang="en-US" dirty="0"/>
              <a:t>: </a:t>
            </a:r>
            <a:r>
              <a:rPr lang="en-US" dirty="0" err="1"/>
              <a:t>depthwise</a:t>
            </a:r>
            <a:r>
              <a:rPr lang="en-US" dirty="0"/>
              <a:t> separable convolutions</a:t>
            </a:r>
          </a:p>
          <a:p>
            <a:pPr lvl="2"/>
            <a:r>
              <a:rPr lang="en-US" b="1" dirty="0"/>
              <a:t>Insights</a:t>
            </a:r>
            <a:r>
              <a:rPr lang="en-US" dirty="0"/>
              <a:t>: Despite being slightly less accurate than EfficientNetB3, </a:t>
            </a:r>
            <a:r>
              <a:rPr lang="en-US" dirty="0" err="1"/>
              <a:t>Xception</a:t>
            </a:r>
            <a:r>
              <a:rPr lang="en-US" dirty="0"/>
              <a:t> performed consistently well across various metrics.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hr-HR" dirty="0"/>
              <a:t>Results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9808772" cy="4119463"/>
          </a:xfrm>
        </p:spPr>
        <p:txBody>
          <a:bodyPr>
            <a:normAutofit/>
          </a:bodyPr>
          <a:lstStyle/>
          <a:p>
            <a:r>
              <a:rPr lang="en-US" b="1" dirty="0"/>
              <a:t>Underperforming Model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VGG19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 Struggled with the complexity of distinguishing between real and fake 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Insights</a:t>
            </a:r>
            <a:r>
              <a:rPr lang="en-US" dirty="0"/>
              <a:t>: Highlighted the need for more advanced architectures when dealing with high complexity tasks like fake face detection.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8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hr-HR" dirty="0"/>
              <a:t>Results: ResNet50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5022AE2B-2323-8550-A7C7-122E2104461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81119" y="1931437"/>
            <a:ext cx="9896481" cy="4012164"/>
          </a:xfrm>
        </p:spPr>
      </p:pic>
    </p:spTree>
    <p:extLst>
      <p:ext uri="{BB962C8B-B14F-4D97-AF65-F5344CB8AC3E}">
        <p14:creationId xmlns:p14="http://schemas.microsoft.com/office/powerpoint/2010/main" val="338506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hr-HR" dirty="0"/>
              <a:t>Results: ResNet50 (pretrained)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B0DC56-F947-06D7-AB2F-3188D18AED8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71287" y="1931437"/>
            <a:ext cx="9896481" cy="4012164"/>
          </a:xfrm>
        </p:spPr>
      </p:pic>
    </p:spTree>
    <p:extLst>
      <p:ext uri="{BB962C8B-B14F-4D97-AF65-F5344CB8AC3E}">
        <p14:creationId xmlns:p14="http://schemas.microsoft.com/office/powerpoint/2010/main" val="2884303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hr-HR" dirty="0"/>
              <a:t>Results: </a:t>
            </a:r>
            <a:r>
              <a:rPr lang="en-US" dirty="0" err="1"/>
              <a:t>EfficientNet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6D5CCC-1A4A-4B6B-0B31-AD2F401BEA9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81119" y="1931437"/>
            <a:ext cx="9896481" cy="4012163"/>
          </a:xfrm>
        </p:spPr>
      </p:pic>
    </p:spTree>
    <p:extLst>
      <p:ext uri="{BB962C8B-B14F-4D97-AF65-F5344CB8AC3E}">
        <p14:creationId xmlns:p14="http://schemas.microsoft.com/office/powerpoint/2010/main" val="4188655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hr-HR" dirty="0"/>
              <a:t>Results: </a:t>
            </a:r>
            <a:r>
              <a:rPr lang="en-US" dirty="0" err="1"/>
              <a:t>EfficientNet</a:t>
            </a:r>
            <a:r>
              <a:rPr lang="hr-HR" dirty="0"/>
              <a:t> (pretrained)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32D1D1-FCB6-E276-15C2-C0390500CBE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81119" y="1931437"/>
            <a:ext cx="9896481" cy="4012163"/>
          </a:xfrm>
        </p:spPr>
      </p:pic>
    </p:spTree>
    <p:extLst>
      <p:ext uri="{BB962C8B-B14F-4D97-AF65-F5344CB8AC3E}">
        <p14:creationId xmlns:p14="http://schemas.microsoft.com/office/powerpoint/2010/main" val="252921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hr-HR" dirty="0"/>
              <a:t>Results: </a:t>
            </a:r>
            <a:r>
              <a:rPr lang="en-US" dirty="0" err="1"/>
              <a:t>Xception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7" name="Content Placeholder 6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92126C64-3FBF-CDD5-56D9-344617B42FC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81119" y="1931437"/>
            <a:ext cx="9896481" cy="4012163"/>
          </a:xfrm>
        </p:spPr>
      </p:pic>
    </p:spTree>
    <p:extLst>
      <p:ext uri="{BB962C8B-B14F-4D97-AF65-F5344CB8AC3E}">
        <p14:creationId xmlns:p14="http://schemas.microsoft.com/office/powerpoint/2010/main" val="54173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hr-HR" dirty="0"/>
              <a:t>Results: </a:t>
            </a:r>
            <a:r>
              <a:rPr lang="en-US" dirty="0" err="1"/>
              <a:t>Xception</a:t>
            </a:r>
            <a:r>
              <a:rPr lang="hr-HR" dirty="0"/>
              <a:t> (pretrained)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8032D3-878A-839C-DB26-38E9C317345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81119" y="1931437"/>
            <a:ext cx="9896481" cy="4012164"/>
          </a:xfrm>
        </p:spPr>
      </p:pic>
    </p:spTree>
    <p:extLst>
      <p:ext uri="{BB962C8B-B14F-4D97-AF65-F5344CB8AC3E}">
        <p14:creationId xmlns:p14="http://schemas.microsoft.com/office/powerpoint/2010/main" val="1357957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hr-HR" dirty="0"/>
              <a:t>Results: </a:t>
            </a:r>
            <a:r>
              <a:rPr lang="en-US" dirty="0"/>
              <a:t>VGG19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7C8643-4A3D-6195-919A-314F6E643D1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81119" y="1931437"/>
            <a:ext cx="9896481" cy="4012163"/>
          </a:xfrm>
        </p:spPr>
      </p:pic>
    </p:spTree>
    <p:extLst>
      <p:ext uri="{BB962C8B-B14F-4D97-AF65-F5344CB8AC3E}">
        <p14:creationId xmlns:p14="http://schemas.microsoft.com/office/powerpoint/2010/main" val="151909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/>
          <a:lstStyle/>
          <a:p>
            <a:r>
              <a:rPr lang="en-US" dirty="0"/>
              <a:t>Introduction</a:t>
            </a:r>
            <a:r>
              <a:rPr lang="hr-HR" dirty="0"/>
              <a:t> </a:t>
            </a:r>
            <a:endParaRPr lang="en-US" dirty="0"/>
          </a:p>
          <a:p>
            <a:r>
              <a:rPr lang="hr-HR" dirty="0"/>
              <a:t>Existing approaches</a:t>
            </a:r>
            <a:endParaRPr lang="en-US" dirty="0"/>
          </a:p>
          <a:p>
            <a:r>
              <a:rPr lang="hr-HR" dirty="0"/>
              <a:t>Data and methods</a:t>
            </a:r>
            <a:endParaRPr lang="en-US" dirty="0"/>
          </a:p>
          <a:p>
            <a:r>
              <a:rPr lang="hr-HR" dirty="0"/>
              <a:t>Models used</a:t>
            </a:r>
          </a:p>
          <a:p>
            <a:r>
              <a:rPr lang="hr-HR" dirty="0"/>
              <a:t>Results</a:t>
            </a:r>
          </a:p>
          <a:p>
            <a:r>
              <a:rPr lang="hr-HR" dirty="0"/>
              <a:t>GradCAM Visualization</a:t>
            </a:r>
          </a:p>
          <a:p>
            <a:r>
              <a:rPr lang="hr-HR" dirty="0"/>
              <a:t>Conclusion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hr-HR" dirty="0"/>
              <a:t>Results: </a:t>
            </a:r>
            <a:r>
              <a:rPr lang="en-US" dirty="0"/>
              <a:t>VGG19</a:t>
            </a:r>
            <a:r>
              <a:rPr lang="hr-HR" dirty="0"/>
              <a:t> (pretrained)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A00939-3C73-7CAC-57EB-76211F5EC3D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81119" y="1931437"/>
            <a:ext cx="9896481" cy="4012164"/>
          </a:xfrm>
        </p:spPr>
      </p:pic>
    </p:spTree>
    <p:extLst>
      <p:ext uri="{BB962C8B-B14F-4D97-AF65-F5344CB8AC3E}">
        <p14:creationId xmlns:p14="http://schemas.microsoft.com/office/powerpoint/2010/main" val="3833782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hr-HR" dirty="0"/>
              <a:t>Results</a:t>
            </a:r>
            <a:endParaRPr lang="en-ZA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E9E18-F4C2-3B3A-348B-BE5512664C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>
            <a:normAutofit/>
          </a:bodyPr>
          <a:lstStyle/>
          <a:p>
            <a:r>
              <a:rPr lang="en-US" b="1" dirty="0"/>
              <a:t>Comparison with Existing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EfficientNetB3</a:t>
            </a:r>
            <a:r>
              <a:rPr lang="en-US" dirty="0"/>
              <a:t>: Comparable to literature with accuracy above 80%.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Xception</a:t>
            </a:r>
            <a:r>
              <a:rPr lang="en-US" dirty="0"/>
              <a:t>: Consistently performs well in detecting fake faces, with ~96% accuracy in literature.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VGG19</a:t>
            </a:r>
            <a:r>
              <a:rPr lang="en-US" dirty="0"/>
              <a:t>: Underperforms in this study compared to 96% accuracy in other studies</a:t>
            </a:r>
          </a:p>
        </p:txBody>
      </p:sp>
      <p:pic>
        <p:nvPicPr>
          <p:cNvPr id="9" name="Content Placeholder 8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1A3E004E-E01A-84BD-3F84-3FFAF0B63FA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668185" y="3015911"/>
            <a:ext cx="4609399" cy="2202442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hr-HR" dirty="0"/>
              <a:t>GradCAM Visualization</a:t>
            </a:r>
            <a:endParaRPr lang="en-Z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0CFE82-7432-7E9E-5040-BA33122BC9D9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1468814" y="1931437"/>
            <a:ext cx="344196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hr-H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interpret and understand </a:t>
            </a:r>
            <a:endParaRPr kumimoji="0" lang="hr-H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decisions.</a:t>
            </a:r>
            <a:endParaRPr kumimoji="0" lang="hr-H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hr-H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focus on key regions </a:t>
            </a:r>
            <a:endParaRPr kumimoji="0" lang="hr-H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such as eyes, nose, and mouth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A6D826-1BE0-9F83-E814-22F38FE7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937" y="1784804"/>
            <a:ext cx="5430650" cy="2823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CF025B-EFE0-B0EF-EF28-B2412AD968BF}"/>
              </a:ext>
            </a:extLst>
          </p:cNvPr>
          <p:cNvSpPr txBox="1"/>
          <p:nvPr/>
        </p:nvSpPr>
        <p:spPr>
          <a:xfrm>
            <a:off x="5846938" y="4896465"/>
            <a:ext cx="543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accurately detects a fake face, primarily considering the mouth and nose area.</a:t>
            </a:r>
          </a:p>
        </p:txBody>
      </p:sp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hr-HR" dirty="0"/>
              <a:t>GradCAM Visualization</a:t>
            </a:r>
            <a:endParaRPr lang="en-Z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0CFE82-7432-7E9E-5040-BA33122BC9D9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1468814" y="1931437"/>
            <a:ext cx="344196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hr-H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interpret and understand </a:t>
            </a:r>
            <a:endParaRPr kumimoji="0" lang="hr-H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decisions.</a:t>
            </a:r>
            <a:endParaRPr kumimoji="0" lang="hr-H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hr-H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focus on key regions </a:t>
            </a:r>
            <a:endParaRPr kumimoji="0" lang="hr-H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such as eyes, nose, and mouth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F025B-EFE0-B0EF-EF28-B2412AD968BF}"/>
              </a:ext>
            </a:extLst>
          </p:cNvPr>
          <p:cNvSpPr txBox="1"/>
          <p:nvPr/>
        </p:nvSpPr>
        <p:spPr>
          <a:xfrm>
            <a:off x="5846938" y="4896465"/>
            <a:ext cx="543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accurately detects a fake face, with the left eye contributing the most to the decision.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45ECD-9CC6-45A4-4A1D-CFFE582D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938" y="1844703"/>
            <a:ext cx="5430649" cy="280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37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hr-HR" dirty="0"/>
              <a:t>GradCAM Visualization</a:t>
            </a:r>
            <a:endParaRPr lang="en-Z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0CFE82-7432-7E9E-5040-BA33122BC9D9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1468814" y="1931437"/>
            <a:ext cx="344196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hr-H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interpret and understand </a:t>
            </a:r>
            <a:endParaRPr kumimoji="0" lang="hr-H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decisions.</a:t>
            </a:r>
            <a:endParaRPr kumimoji="0" lang="hr-H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hr-H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focus on key regions </a:t>
            </a:r>
            <a:endParaRPr kumimoji="0" lang="hr-H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such as eyes, nose, and mouth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F025B-EFE0-B0EF-EF28-B2412AD968BF}"/>
              </a:ext>
            </a:extLst>
          </p:cNvPr>
          <p:cNvSpPr txBox="1"/>
          <p:nvPr/>
        </p:nvSpPr>
        <p:spPr>
          <a:xfrm>
            <a:off x="5846937" y="5063442"/>
            <a:ext cx="543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incorrectly labels the image as real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08AAE-1D39-EBC9-2353-769D0EF7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937" y="1717482"/>
            <a:ext cx="5430650" cy="298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47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hr-HR" dirty="0"/>
              <a:t>Conclusion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4" y="2066731"/>
            <a:ext cx="6452876" cy="3867538"/>
          </a:xfrm>
        </p:spPr>
        <p:txBody>
          <a:bodyPr>
            <a:normAutofit fontScale="92500"/>
          </a:bodyPr>
          <a:lstStyle/>
          <a:p>
            <a:r>
              <a:rPr lang="en-US" dirty="0"/>
              <a:t>This study demonstrated that deep learning models, particularly those using pre-trained weights, are highly effective at detecting artificially generated human faces. </a:t>
            </a:r>
            <a:endParaRPr lang="hr-HR" dirty="0"/>
          </a:p>
          <a:p>
            <a:r>
              <a:rPr lang="en-US" dirty="0"/>
              <a:t>EfficientNetB3 and </a:t>
            </a:r>
            <a:r>
              <a:rPr lang="en-US" dirty="0" err="1"/>
              <a:t>Xception</a:t>
            </a:r>
            <a:r>
              <a:rPr lang="en-US" dirty="0"/>
              <a:t> models, with their advanced architectures, achieved the highest accuracies. </a:t>
            </a:r>
            <a:endParaRPr lang="hr-HR" dirty="0"/>
          </a:p>
          <a:p>
            <a:r>
              <a:rPr lang="en-US" dirty="0"/>
              <a:t>The use of pre-trained weights significantly enhanced performance, underscoring the value of transfer learning. </a:t>
            </a:r>
            <a:endParaRPr lang="hr-HR" dirty="0"/>
          </a:p>
          <a:p>
            <a:r>
              <a:rPr lang="en-US" dirty="0"/>
              <a:t>Future work will focus on further optimizing these models and testing them on more diverse datasets to improve robustness and accuracy.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3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2286" y="690465"/>
            <a:ext cx="4784372" cy="5253089"/>
          </a:xfrm>
        </p:spPr>
        <p:txBody>
          <a:bodyPr/>
          <a:lstStyle/>
          <a:p>
            <a:r>
              <a:rPr lang="en-US" dirty="0" err="1"/>
              <a:t>Mateja</a:t>
            </a:r>
            <a:r>
              <a:rPr lang="en-US" dirty="0"/>
              <a:t> </a:t>
            </a:r>
            <a:r>
              <a:rPr lang="en-US" dirty="0" err="1"/>
              <a:t>Vuradin</a:t>
            </a:r>
            <a:r>
              <a:rPr lang="en-US" dirty="0"/>
              <a:t> </a:t>
            </a:r>
            <a:r>
              <a:rPr lang="hr-HR" dirty="0"/>
              <a:t>     </a:t>
            </a:r>
            <a:r>
              <a:rPr lang="en-US" dirty="0"/>
              <a:t>mateja.vuradin@fer.hr </a:t>
            </a:r>
            <a:endParaRPr lang="hr-HR" dirty="0"/>
          </a:p>
          <a:p>
            <a:r>
              <a:rPr lang="en-US" dirty="0"/>
              <a:t>Lucija Prodan </a:t>
            </a:r>
            <a:r>
              <a:rPr lang="hr-HR" dirty="0"/>
              <a:t>        </a:t>
            </a:r>
            <a:r>
              <a:rPr lang="en-US" dirty="0"/>
              <a:t>lucija.prodan@fer.hr  </a:t>
            </a:r>
            <a:endParaRPr lang="hr-HR" dirty="0"/>
          </a:p>
          <a:p>
            <a:r>
              <a:rPr lang="en-US" dirty="0"/>
              <a:t>Erika </a:t>
            </a:r>
            <a:r>
              <a:rPr lang="en-US" dirty="0" err="1"/>
              <a:t>Tomaki</a:t>
            </a:r>
            <a:r>
              <a:rPr lang="hr-HR" dirty="0"/>
              <a:t>ć</a:t>
            </a:r>
            <a:r>
              <a:rPr lang="en-US" dirty="0"/>
              <a:t> </a:t>
            </a:r>
            <a:r>
              <a:rPr lang="hr-HR" dirty="0"/>
              <a:t>       </a:t>
            </a:r>
            <a:r>
              <a:rPr lang="en-US" dirty="0"/>
              <a:t>erika.tomakic@fer.hr  </a:t>
            </a:r>
            <a:endParaRPr lang="hr-HR" dirty="0"/>
          </a:p>
          <a:p>
            <a:r>
              <a:rPr lang="en-US" dirty="0"/>
              <a:t>Hana </a:t>
            </a:r>
            <a:r>
              <a:rPr lang="en-US" dirty="0" err="1"/>
              <a:t>Uj</a:t>
            </a:r>
            <a:r>
              <a:rPr lang="hr-HR" dirty="0"/>
              <a:t>čić</a:t>
            </a:r>
            <a:r>
              <a:rPr lang="en-US" dirty="0"/>
              <a:t> </a:t>
            </a:r>
            <a:r>
              <a:rPr lang="hr-HR" dirty="0"/>
              <a:t>            </a:t>
            </a:r>
            <a:r>
              <a:rPr lang="en-US" dirty="0"/>
              <a:t>hana.ujcic@fer.hr </a:t>
            </a:r>
            <a:endParaRPr lang="hr-HR" dirty="0"/>
          </a:p>
          <a:p>
            <a:r>
              <a:rPr lang="en-US" dirty="0"/>
              <a:t>Marta </a:t>
            </a:r>
            <a:r>
              <a:rPr lang="en-US" dirty="0" err="1"/>
              <a:t>Vidas</a:t>
            </a:r>
            <a:r>
              <a:rPr lang="en-US" dirty="0"/>
              <a:t> </a:t>
            </a:r>
            <a:r>
              <a:rPr lang="hr-HR" dirty="0"/>
              <a:t>          </a:t>
            </a:r>
            <a:r>
              <a:rPr lang="en-US" dirty="0"/>
              <a:t>marta.vidas@fer.hr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153" y="503852"/>
            <a:ext cx="9150675" cy="1427585"/>
          </a:xfrm>
        </p:spPr>
        <p:txBody>
          <a:bodyPr/>
          <a:lstStyle/>
          <a:p>
            <a:r>
              <a:rPr lang="hr-HR" dirty="0"/>
              <a:t>Introduction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/>
          <a:lstStyle/>
          <a:p>
            <a:r>
              <a:rPr lang="hr-HR" dirty="0"/>
              <a:t>Rapid advancements in technologies for generating synthetic images, (e.g. GAN) make it possible to create highly realistic fake images</a:t>
            </a:r>
            <a:endParaRPr lang="en-US" dirty="0"/>
          </a:p>
          <a:p>
            <a:r>
              <a:rPr lang="hr-HR" dirty="0"/>
              <a:t>S</a:t>
            </a:r>
            <a:r>
              <a:rPr lang="en-US" dirty="0" err="1"/>
              <a:t>ignificant</a:t>
            </a:r>
            <a:r>
              <a:rPr lang="en-US" dirty="0"/>
              <a:t> challenges for authentication systems</a:t>
            </a:r>
            <a:endParaRPr lang="hr-HR" dirty="0"/>
          </a:p>
          <a:p>
            <a:r>
              <a:rPr lang="hr-HR" dirty="0"/>
              <a:t>D</a:t>
            </a:r>
            <a:r>
              <a:rPr lang="en-US" dirty="0" err="1"/>
              <a:t>istin</a:t>
            </a:r>
            <a:r>
              <a:rPr lang="hr-HR" dirty="0"/>
              <a:t>ction</a:t>
            </a:r>
            <a:r>
              <a:rPr lang="en-US" dirty="0"/>
              <a:t> between real and artificially generated faces to prevent unauthorized access</a:t>
            </a:r>
            <a:endParaRPr lang="hr-HR" dirty="0"/>
          </a:p>
          <a:p>
            <a:r>
              <a:rPr lang="hr-HR" dirty="0"/>
              <a:t>D</a:t>
            </a:r>
            <a:r>
              <a:rPr lang="en-US" dirty="0" err="1"/>
              <a:t>evelop</a:t>
            </a:r>
            <a:r>
              <a:rPr lang="hr-HR" dirty="0"/>
              <a:t>ment</a:t>
            </a:r>
            <a:r>
              <a:rPr lang="en-US" dirty="0"/>
              <a:t> and test</a:t>
            </a:r>
            <a:r>
              <a:rPr lang="hr-HR" dirty="0"/>
              <a:t>ing of</a:t>
            </a:r>
            <a:r>
              <a:rPr lang="en-US" dirty="0"/>
              <a:t> deep learning models that can effectively detect real and artificially generated human faces.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153" y="503852"/>
            <a:ext cx="9150675" cy="1427585"/>
          </a:xfrm>
        </p:spPr>
        <p:txBody>
          <a:bodyPr/>
          <a:lstStyle/>
          <a:p>
            <a:r>
              <a:rPr lang="hr-HR" dirty="0"/>
              <a:t>Existing Approaches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385391"/>
            <a:ext cx="8552264" cy="3842794"/>
          </a:xfrm>
        </p:spPr>
        <p:txBody>
          <a:bodyPr/>
          <a:lstStyle/>
          <a:p>
            <a:r>
              <a:rPr lang="hr-HR" dirty="0"/>
              <a:t>Texture Analysis: f</a:t>
            </a:r>
            <a:r>
              <a:rPr lang="en-US" dirty="0" err="1"/>
              <a:t>ocuses</a:t>
            </a:r>
            <a:r>
              <a:rPr lang="en-US" dirty="0"/>
              <a:t> on the surface details and patterns within an image.</a:t>
            </a:r>
            <a:endParaRPr lang="hr-HR" dirty="0"/>
          </a:p>
          <a:p>
            <a:endParaRPr lang="hr-HR" dirty="0"/>
          </a:p>
          <a:p>
            <a:r>
              <a:rPr lang="hr-HR" dirty="0"/>
              <a:t>Metadata Analysis: e</a:t>
            </a:r>
            <a:r>
              <a:rPr lang="en-US" dirty="0" err="1"/>
              <a:t>xamines</a:t>
            </a:r>
            <a:r>
              <a:rPr lang="en-US" dirty="0"/>
              <a:t> the metadata embedded within image files</a:t>
            </a:r>
            <a:endParaRPr lang="hr-HR" dirty="0"/>
          </a:p>
          <a:p>
            <a:endParaRPr lang="hr-HR" dirty="0"/>
          </a:p>
          <a:p>
            <a:r>
              <a:rPr lang="hr-HR" dirty="0"/>
              <a:t>Forensic Analysis: d</a:t>
            </a:r>
            <a:r>
              <a:rPr lang="en-US" dirty="0" err="1"/>
              <a:t>etects</a:t>
            </a:r>
            <a:r>
              <a:rPr lang="en-US" dirty="0"/>
              <a:t> signs of tampering, such as compression artifacts, noise patterns, and irregular lighting</a:t>
            </a:r>
            <a:endParaRPr lang="hr-H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hr-HR" dirty="0"/>
              <a:t>Data and methods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>
            <a:normAutofit/>
          </a:bodyPr>
          <a:lstStyle/>
          <a:p>
            <a:r>
              <a:rPr lang="en-US" b="1"/>
              <a:t>Data</a:t>
            </a:r>
            <a:r>
              <a:rPr lang="en-US"/>
              <a:t>: Public dataset from Kaggle with 2041 color images, split into real and artificially generated faces.</a:t>
            </a:r>
            <a:endParaRPr lang="hr-HR"/>
          </a:p>
          <a:p>
            <a:endParaRPr lang="hr-HR"/>
          </a:p>
          <a:p>
            <a:r>
              <a:rPr lang="en-US" b="1"/>
              <a:t>Methodology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Random initialization and pre-trained weights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Data augmentation techniques: flipping, rotating, zooming</a:t>
            </a:r>
          </a:p>
          <a:p>
            <a:endParaRPr lang="en-US" dirty="0"/>
          </a:p>
        </p:txBody>
      </p:sp>
      <p:pic>
        <p:nvPicPr>
          <p:cNvPr id="10" name="Picture Placeholder 9" descr="A close-up of a child&#10;&#10;Description automatically generated">
            <a:extLst>
              <a:ext uri="{FF2B5EF4-FFF2-40B4-BE49-F238E27FC236}">
                <a16:creationId xmlns:a16="http://schemas.microsoft.com/office/drawing/2014/main" id="{78D38236-A536-1A6A-EBA5-99871F0E993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2643118"/>
            <a:ext cx="5181587" cy="2155024"/>
          </a:xfrm>
          <a:noFill/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E0F9508D-006E-B887-06C5-D462706AF8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753348"/>
            <a:ext cx="9808773" cy="961154"/>
          </a:xfrm>
        </p:spPr>
        <p:txBody>
          <a:bodyPr anchor="ctr">
            <a:normAutofit/>
          </a:bodyPr>
          <a:lstStyle/>
          <a:p>
            <a:r>
              <a:rPr lang="hr-HR" dirty="0"/>
              <a:t>Models used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>
            <a:normAutofit/>
          </a:bodyPr>
          <a:lstStyle/>
          <a:p>
            <a:r>
              <a:rPr lang="en-US" b="1" dirty="0"/>
              <a:t>ResNet50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r>
              <a:rPr lang="en-US" dirty="0"/>
              <a:t>: A deep residual network with 50 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Innovation</a:t>
            </a:r>
            <a:r>
              <a:rPr lang="en-US" dirty="0"/>
              <a:t>: </a:t>
            </a:r>
            <a:r>
              <a:rPr lang="hr-HR" dirty="0"/>
              <a:t>S</a:t>
            </a:r>
            <a:r>
              <a:rPr lang="en-US" dirty="0"/>
              <a:t>kip 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 </a:t>
            </a:r>
            <a:r>
              <a:rPr lang="hr-HR" dirty="0"/>
              <a:t>A</a:t>
            </a:r>
            <a:r>
              <a:rPr lang="en-US" dirty="0" err="1"/>
              <a:t>chieving</a:t>
            </a:r>
            <a:r>
              <a:rPr lang="en-US" dirty="0"/>
              <a:t> high performance in image classification tasks and strong generalization capabilities.</a:t>
            </a:r>
          </a:p>
          <a:p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E0F9508D-006E-B887-06C5-D462706AF8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5" name="Content Placeholder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48388E27-561E-5A1B-5CC8-056B1F79736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96001" y="2743200"/>
            <a:ext cx="5181586" cy="1823551"/>
          </a:xfrm>
        </p:spPr>
      </p:pic>
    </p:spTree>
    <p:extLst>
      <p:ext uri="{BB962C8B-B14F-4D97-AF65-F5344CB8AC3E}">
        <p14:creationId xmlns:p14="http://schemas.microsoft.com/office/powerpoint/2010/main" val="373175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hr-HR" dirty="0"/>
              <a:t>Models used</a:t>
            </a:r>
            <a:endParaRPr lang="en-ZA" dirty="0"/>
          </a:p>
        </p:txBody>
      </p:sp>
      <p:pic>
        <p:nvPicPr>
          <p:cNvPr id="6" name="Content Placeholder 5" descr="A diagram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0FA06B5-CC95-520D-176C-65E05CD70FC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/>
        </p:blipFill>
        <p:spPr>
          <a:xfrm>
            <a:off x="1503363" y="3377800"/>
            <a:ext cx="4592637" cy="2173699"/>
          </a:xfrm>
          <a:noFill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87262" y="2052736"/>
            <a:ext cx="4490320" cy="4800598"/>
          </a:xfrm>
        </p:spPr>
        <p:txBody>
          <a:bodyPr>
            <a:normAutofit/>
          </a:bodyPr>
          <a:lstStyle/>
          <a:p>
            <a:r>
              <a:rPr lang="en-US" b="1" dirty="0"/>
              <a:t>EfficientNetB3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r>
              <a:rPr lang="en-US" dirty="0"/>
              <a:t>:</a:t>
            </a:r>
            <a:r>
              <a:rPr lang="hr-HR" dirty="0"/>
              <a:t> C</a:t>
            </a:r>
            <a:r>
              <a:rPr lang="en-US" dirty="0" err="1"/>
              <a:t>ompound</a:t>
            </a:r>
            <a:r>
              <a:rPr lang="en-US" dirty="0"/>
              <a:t> scaling method to balance network depth, width, and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Innovation</a:t>
            </a:r>
            <a:r>
              <a:rPr lang="en-US" dirty="0"/>
              <a:t>: Efficiently scales up models to improve accuracy while maintaining computational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 Achieves state-of-the-art performance with fewer parameters and lower computational cost compared to other models.</a:t>
            </a:r>
          </a:p>
          <a:p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E0F9508D-006E-B887-06C5-D462706AF8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7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hr-HR" dirty="0"/>
              <a:t>Models used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5" y="2057401"/>
            <a:ext cx="3068678" cy="41194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 err="1"/>
              <a:t>Xception</a:t>
            </a:r>
            <a:r>
              <a:rPr lang="en-US" sz="1600" dirty="0"/>
              <a:t>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Architecture</a:t>
            </a:r>
            <a:r>
              <a:rPr lang="en-US" sz="1600" dirty="0"/>
              <a:t>: An extension of the Inception architecture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Innovation</a:t>
            </a:r>
            <a:r>
              <a:rPr lang="en-US" sz="1600" dirty="0"/>
              <a:t>: Factorizing convolutions to increase model efficiency and performance.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Advantages</a:t>
            </a:r>
            <a:r>
              <a:rPr lang="en-US" sz="1600" dirty="0"/>
              <a:t>: Delivers excellent results in various image classification and detection tasks by enhancing feature extraction.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AB9645F-567C-0D1D-AE82-80077B3B197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216734" y="2057401"/>
            <a:ext cx="6035843" cy="4119463"/>
          </a:xfrm>
          <a:noFill/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E0F9508D-006E-B887-06C5-D462706AF8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9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hr-HR" dirty="0"/>
              <a:t>Models used</a:t>
            </a:r>
            <a:endParaRPr lang="en-ZA" dirty="0"/>
          </a:p>
        </p:txBody>
      </p:sp>
      <p:pic>
        <p:nvPicPr>
          <p:cNvPr id="5" name="Picture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ED578729-250C-04F6-C2B2-FEE37612480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612639" y="1361646"/>
            <a:ext cx="6664947" cy="1359759"/>
          </a:xfrm>
          <a:noFill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68814" y="2295516"/>
            <a:ext cx="9808773" cy="3250163"/>
          </a:xfrm>
        </p:spPr>
        <p:txBody>
          <a:bodyPr>
            <a:normAutofit/>
          </a:bodyPr>
          <a:lstStyle/>
          <a:p>
            <a:r>
              <a:rPr lang="en-US" b="1" dirty="0"/>
              <a:t>VGG19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r>
              <a:rPr lang="en-US" dirty="0"/>
              <a:t>: A deep convolutional network with 19 layers, using very small (3x3) convolutional filters throughout.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Innovation</a:t>
            </a:r>
            <a:r>
              <a:rPr lang="en-US" dirty="0"/>
              <a:t>: Emphasizes simplicity and depth, with a straightforward and uniform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 Provides strong baseline performance and is easy to implement and modify for various applications.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E0F9508D-006E-B887-06C5-D462706AF8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14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{081BD0AF-2D77-4BE2-8494-137E7241510A}tf78544816_win32</Template>
  <TotalTime>354</TotalTime>
  <Words>843</Words>
  <Application>Microsoft Office PowerPoint</Application>
  <PresentationFormat>Widescreen</PresentationFormat>
  <Paragraphs>140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Tisa Offc Serif Pro</vt:lpstr>
      <vt:lpstr>Univers Light</vt:lpstr>
      <vt:lpstr>Custom</vt:lpstr>
      <vt:lpstr>Detection of Real and Artificially Generated Human Faces</vt:lpstr>
      <vt:lpstr>Agenda</vt:lpstr>
      <vt:lpstr>Introduction</vt:lpstr>
      <vt:lpstr>Existing Approaches</vt:lpstr>
      <vt:lpstr>Data and methods</vt:lpstr>
      <vt:lpstr>Models used</vt:lpstr>
      <vt:lpstr>Models used</vt:lpstr>
      <vt:lpstr>Models used</vt:lpstr>
      <vt:lpstr>Models used</vt:lpstr>
      <vt:lpstr>Results</vt:lpstr>
      <vt:lpstr>Results</vt:lpstr>
      <vt:lpstr>Results</vt:lpstr>
      <vt:lpstr>Results: ResNet50</vt:lpstr>
      <vt:lpstr>Results: ResNet50 (pretrained)</vt:lpstr>
      <vt:lpstr>Results: EfficientNet</vt:lpstr>
      <vt:lpstr>Results: EfficientNet (pretrained)</vt:lpstr>
      <vt:lpstr>Results: Xception</vt:lpstr>
      <vt:lpstr>Results: Xception (pretrained)</vt:lpstr>
      <vt:lpstr>Results: VGG19</vt:lpstr>
      <vt:lpstr>Results: VGG19 (pretrained)</vt:lpstr>
      <vt:lpstr>Results</vt:lpstr>
      <vt:lpstr>GradCAM Visualization</vt:lpstr>
      <vt:lpstr>GradCAM Visualization</vt:lpstr>
      <vt:lpstr>GradCAM Visualization</vt:lpstr>
      <vt:lpstr>Conclusion</vt:lpstr>
      <vt:lpstr>Thank you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Real and Artificially Generated Human Faces</dc:title>
  <dc:creator>Lucija Prodan</dc:creator>
  <cp:lastModifiedBy>Lucija Prodan</cp:lastModifiedBy>
  <cp:revision>2</cp:revision>
  <dcterms:created xsi:type="dcterms:W3CDTF">2024-06-02T08:04:05Z</dcterms:created>
  <dcterms:modified xsi:type="dcterms:W3CDTF">2024-06-02T14:03:21Z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