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58" autoAdjust="0"/>
  </p:normalViewPr>
  <p:slideViewPr>
    <p:cSldViewPr snapToGrid="0">
      <p:cViewPr varScale="1">
        <p:scale>
          <a:sx n="93" d="100"/>
          <a:sy n="93" d="100"/>
        </p:scale>
        <p:origin x="66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D97EF-130B-42E0-9B98-4D244BF14443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51782-EC33-442E-B182-33B1939D21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06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6CF5D-F655-440A-BE65-76D6779DA5FA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F9F61-4C28-4726-866D-D0CC9F660A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693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5E91FA6-C544-49D5-8940-10331607EBD0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4104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88C3-36D7-4A4D-8D70-AF40E0EB543B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8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1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1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B2178-2A31-4F76-8DF6-95FE175C2486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35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189" indent="-182875">
              <a:buFont typeface="Wingdings" panose="05000000000000000000" pitchFamily="2" charset="2"/>
              <a:buChar char="Ø"/>
              <a:defRPr/>
            </a:lvl2pPr>
            <a:lvl3pPr marL="731502" indent="-182875">
              <a:buFont typeface="Wingdings" panose="05000000000000000000" pitchFamily="2" charset="2"/>
              <a:buChar char="Ø"/>
              <a:defRPr/>
            </a:lvl3pPr>
            <a:lvl4pPr marL="1005815" indent="-182875">
              <a:buFont typeface="Wingdings" panose="05000000000000000000" pitchFamily="2" charset="2"/>
              <a:buChar char="Ø"/>
              <a:defRPr/>
            </a:lvl4pPr>
            <a:lvl5pPr marL="1280128" indent="-182875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596-9BC8-4784-AAA4-8D9C50DFB017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83D39-FACF-43C7-9C4E-3C002A13A54D}" type="slidenum">
              <a:rPr lang="en-US" smtClean="0"/>
              <a:pPr/>
              <a:t>‹#›</a:t>
            </a:fld>
            <a:r>
              <a:rPr lang="en-US" dirty="0" smtClean="0"/>
              <a:t>/1</a:t>
            </a:r>
            <a:r>
              <a:rPr lang="sr-Latn-RS" dirty="0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92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416B9-1F6E-44FA-9EC1-23CE64701978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C7D454-9F4F-4B3E-9E94-B0A69F152E47}" type="slidenum">
              <a:rPr lang="en-US" smtClean="0"/>
              <a:pPr/>
              <a:t>‹#›</a:t>
            </a:fld>
            <a:r>
              <a:rPr lang="en-US" dirty="0" smtClean="0"/>
              <a:t>/18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2662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2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14386-2DFC-43E8-8E62-3DBD65049015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439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C154-C763-4958-ACE8-673F153B4791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6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B1C29-0EAD-46D2-B688-10DDC19E7A1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9221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A57AD-9CA3-4411-9ED5-068986D125AC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75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7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6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F7B3B-20A7-4F4E-92E7-09825E6DBA54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2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91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6716-C975-49DB-8528-ACA815B19C69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B7588-0C4F-49E0-B1AB-2BC6867C93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7329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2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3" y="998538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1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362635A-45E4-4B86-A96D-8BD0C6B77173}" type="datetime1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8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1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2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16B7588-0C4F-49E0-B1AB-2BC6867C93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1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operativnom</a:t>
            </a:r>
            <a:r>
              <a:rPr lang="en-US" dirty="0" smtClean="0"/>
              <a:t> </a:t>
            </a:r>
            <a:r>
              <a:rPr lang="en-US" dirty="0" err="1" smtClean="0"/>
              <a:t>sistemu</a:t>
            </a:r>
            <a:r>
              <a:rPr lang="en-US" dirty="0" smtClean="0"/>
              <a:t> Windows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Predmet</a:t>
            </a:r>
            <a:r>
              <a:rPr lang="en-US" dirty="0" smtClean="0"/>
              <a:t>: </a:t>
            </a:r>
            <a:r>
              <a:rPr lang="en-US" dirty="0" err="1" smtClean="0"/>
              <a:t>Praktikum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poslovne</a:t>
            </a:r>
            <a:r>
              <a:rPr lang="en-US" dirty="0" smtClean="0"/>
              <a:t> </a:t>
            </a:r>
            <a:r>
              <a:rPr lang="en-US" dirty="0" err="1" smtClean="0"/>
              <a:t>komunikacije</a:t>
            </a:r>
            <a:r>
              <a:rPr lang="en-US" dirty="0" smtClean="0"/>
              <a:t> I </a:t>
            </a:r>
            <a:r>
              <a:rPr lang="en-US" dirty="0" err="1" smtClean="0"/>
              <a:t>prezentacije</a:t>
            </a:r>
            <a:endParaRPr lang="en-US" dirty="0" smtClean="0"/>
          </a:p>
          <a:p>
            <a:r>
              <a:rPr lang="en-US" dirty="0" smtClean="0"/>
              <a:t>Student: Mateja </a:t>
            </a:r>
            <a:r>
              <a:rPr lang="en-US" dirty="0" err="1" smtClean="0"/>
              <a:t>Bogdanovi</a:t>
            </a:r>
            <a:r>
              <a:rPr lang="sr-Latn-RS" dirty="0" smtClean="0"/>
              <a:t>ć </a:t>
            </a:r>
            <a:r>
              <a:rPr lang="en-US" dirty="0" smtClean="0"/>
              <a:t>2022/</a:t>
            </a:r>
            <a:r>
              <a:rPr lang="sr-Latn-RS" dirty="0" smtClean="0"/>
              <a:t>0511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3018" y="152401"/>
            <a:ext cx="1294559" cy="15118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61873" y="692905"/>
            <a:ext cx="96260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200" dirty="0">
                <a:solidFill>
                  <a:schemeClr val="tx1">
                    <a:lumMod val="75000"/>
                  </a:schemeClr>
                </a:solidFill>
              </a:rPr>
              <a:t>Univerzitet u Beogradu </a:t>
            </a:r>
            <a:r>
              <a:rPr lang="en-US" sz="2200" dirty="0">
                <a:solidFill>
                  <a:schemeClr val="tx1">
                    <a:lumMod val="75000"/>
                  </a:schemeClr>
                </a:solidFill>
              </a:rPr>
              <a:t>– </a:t>
            </a:r>
            <a:r>
              <a:rPr lang="en-US" sz="2200" dirty="0" err="1">
                <a:solidFill>
                  <a:schemeClr val="tx1">
                    <a:lumMod val="75000"/>
                  </a:schemeClr>
                </a:solidFill>
              </a:rPr>
              <a:t>Elektrotehni</a:t>
            </a:r>
            <a:r>
              <a:rPr lang="sr-Latn-RS" sz="2200" dirty="0">
                <a:solidFill>
                  <a:schemeClr val="tx1">
                    <a:lumMod val="75000"/>
                  </a:schemeClr>
                </a:solidFill>
              </a:rPr>
              <a:t>čki fakultet</a:t>
            </a:r>
            <a:endParaRPr lang="en-US" sz="2200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7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Istorija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Windowsu</a:t>
            </a:r>
            <a:r>
              <a:rPr lang="sr-Latn-RS" dirty="0" smtClean="0"/>
              <a:t>	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383792" y="2108995"/>
            <a:ext cx="0" cy="41314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97800" y="2108995"/>
            <a:ext cx="4138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1980 - FAT12 – File Allocation Table 12-bit</a:t>
            </a:r>
            <a:endParaRPr 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397800" y="2615807"/>
            <a:ext cx="138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1984 - FAT16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397800" y="2988953"/>
            <a:ext cx="4884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1988 - </a:t>
            </a:r>
            <a:r>
              <a:rPr lang="en-US" dirty="0"/>
              <a:t>ISO 9660 / CDFS - </a:t>
            </a:r>
            <a:r>
              <a:rPr lang="en-US" dirty="0" smtClean="0"/>
              <a:t>Compact </a:t>
            </a:r>
            <a:r>
              <a:rPr lang="en-US" dirty="0"/>
              <a:t>Disc File </a:t>
            </a:r>
            <a:r>
              <a:rPr lang="en-US" dirty="0" smtClean="0"/>
              <a:t>System</a:t>
            </a:r>
            <a:endParaRPr lang="en-US" dirty="0"/>
          </a:p>
          <a:p>
            <a:r>
              <a:rPr lang="en-US" dirty="0" smtClean="0"/>
              <a:t>	 - HPFS - High Performance File System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69784" y="3686265"/>
            <a:ext cx="421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1993 - </a:t>
            </a:r>
            <a:r>
              <a:rPr lang="sr-Latn-RS" b="1" dirty="0" smtClean="0"/>
              <a:t>NTFS </a:t>
            </a:r>
            <a:r>
              <a:rPr lang="en-US" b="1" dirty="0"/>
              <a:t>– New Technology File </a:t>
            </a:r>
            <a:r>
              <a:rPr lang="en-US" b="1" dirty="0" smtClean="0"/>
              <a:t>System</a:t>
            </a:r>
            <a:endParaRPr lang="sr-Latn-RS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369784" y="4472855"/>
            <a:ext cx="2533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1996 - </a:t>
            </a:r>
            <a:r>
              <a:rPr lang="sr-Latn-RS" b="1" dirty="0" smtClean="0"/>
              <a:t>FAT32</a:t>
            </a:r>
            <a:r>
              <a:rPr lang="en-US" b="1" dirty="0" smtClean="0"/>
              <a:t> – FAT 32-bit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69784" y="4230233"/>
            <a:ext cx="3484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1995 - </a:t>
            </a:r>
            <a:r>
              <a:rPr lang="sr-Latn-RS" dirty="0" smtClean="0"/>
              <a:t>UDF</a:t>
            </a:r>
            <a:r>
              <a:rPr lang="en-US" dirty="0" smtClean="0"/>
              <a:t> </a:t>
            </a:r>
            <a:r>
              <a:rPr lang="en-US" dirty="0"/>
              <a:t>– Universal Disk </a:t>
            </a:r>
            <a:r>
              <a:rPr lang="en-US" dirty="0" smtClean="0"/>
              <a:t>Format</a:t>
            </a:r>
            <a:endParaRPr lang="sr-Latn-RS" dirty="0"/>
          </a:p>
        </p:txBody>
      </p:sp>
      <p:sp>
        <p:nvSpPr>
          <p:cNvPr id="24" name="TextBox 23"/>
          <p:cNvSpPr txBox="1"/>
          <p:nvPr/>
        </p:nvSpPr>
        <p:spPr>
          <a:xfrm>
            <a:off x="1388317" y="5051200"/>
            <a:ext cx="4712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2006 - e</a:t>
            </a:r>
            <a:r>
              <a:rPr lang="sr-Latn-RS" b="1" dirty="0" smtClean="0"/>
              <a:t>xFAT</a:t>
            </a:r>
            <a:r>
              <a:rPr lang="en-US" b="1" dirty="0" smtClean="0"/>
              <a:t> </a:t>
            </a:r>
            <a:r>
              <a:rPr lang="en-US" b="1" dirty="0"/>
              <a:t>– Extensible</a:t>
            </a:r>
            <a:r>
              <a:rPr lang="en-US" b="1" dirty="0" smtClean="0"/>
              <a:t> </a:t>
            </a:r>
            <a:r>
              <a:rPr lang="en-US" b="1" dirty="0"/>
              <a:t>File Allocation </a:t>
            </a:r>
            <a:r>
              <a:rPr lang="en-US" b="1" dirty="0" smtClean="0"/>
              <a:t>Table</a:t>
            </a:r>
            <a:endParaRPr lang="sr-Latn-R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1401020" y="5726670"/>
            <a:ext cx="3363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2012 - </a:t>
            </a:r>
            <a:r>
              <a:rPr lang="en-US" dirty="0" err="1" smtClean="0"/>
              <a:t>ReFS</a:t>
            </a:r>
            <a:r>
              <a:rPr lang="en-US" dirty="0" smtClean="0"/>
              <a:t> </a:t>
            </a:r>
            <a:r>
              <a:rPr lang="en-US" dirty="0"/>
              <a:t>(Resilient File System</a:t>
            </a:r>
            <a:r>
              <a:rPr lang="en-US" dirty="0" smtClean="0"/>
              <a:t>)</a:t>
            </a:r>
            <a:endParaRPr lang="sr-Latn-RS" dirty="0"/>
          </a:p>
        </p:txBody>
      </p:sp>
      <p:sp>
        <p:nvSpPr>
          <p:cNvPr id="26" name="TextBox 25"/>
          <p:cNvSpPr txBox="1"/>
          <p:nvPr/>
        </p:nvSpPr>
        <p:spPr>
          <a:xfrm>
            <a:off x="8315325" y="2108995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Diskete</a:t>
            </a:r>
            <a:r>
              <a:rPr lang="en-US" b="1" dirty="0" smtClean="0"/>
              <a:t>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mali</a:t>
            </a:r>
            <a:r>
              <a:rPr lang="en-US" b="1" dirty="0" smtClean="0"/>
              <a:t> </a:t>
            </a:r>
            <a:r>
              <a:rPr lang="en-US" b="1" dirty="0" err="1" smtClean="0"/>
              <a:t>ure</a:t>
            </a:r>
            <a:r>
              <a:rPr lang="sr-Latn-RS" b="1" dirty="0" smtClean="0"/>
              <a:t>đaji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315325" y="2985139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CD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315325" y="4224082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DVD </a:t>
            </a:r>
            <a:r>
              <a:rPr lang="en-US" dirty="0" err="1" smtClean="0"/>
              <a:t>i</a:t>
            </a:r>
            <a:r>
              <a:rPr lang="en-US" dirty="0" smtClean="0"/>
              <a:t> Blu-ray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8315325" y="5051200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Flash </a:t>
            </a:r>
            <a:r>
              <a:rPr lang="en-US" b="1" dirty="0" err="1" smtClean="0"/>
              <a:t>i</a:t>
            </a:r>
            <a:r>
              <a:rPr lang="en-US" b="1" dirty="0" smtClean="0"/>
              <a:t> </a:t>
            </a:r>
            <a:r>
              <a:rPr lang="en-US" b="1" dirty="0" err="1" smtClean="0"/>
              <a:t>moderni</a:t>
            </a:r>
            <a:r>
              <a:rPr lang="en-US" b="1" dirty="0" smtClean="0"/>
              <a:t> </a:t>
            </a:r>
            <a:r>
              <a:rPr lang="en-US" b="1" dirty="0" err="1" smtClean="0"/>
              <a:t>ure</a:t>
            </a:r>
            <a:r>
              <a:rPr lang="sr-Latn-RS" b="1" dirty="0" smtClean="0"/>
              <a:t>đaji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15325" y="5726670"/>
            <a:ext cx="310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Serveri i skladišni sistemi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8315325" y="4518453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USB i prenosivi uređaji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315325" y="3679568"/>
            <a:ext cx="2415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Glavni fajl sistem danas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315324" y="2599799"/>
            <a:ext cx="297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 smtClean="0"/>
              <a:t>Za starije verzije Windowsa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8315324" y="3291277"/>
            <a:ext cx="290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dirty="0" smtClean="0"/>
              <a:t>Unapređenje FAT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10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79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- File Allocation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Jedan</a:t>
            </a:r>
            <a:r>
              <a:rPr lang="en-US" dirty="0" smtClean="0"/>
              <a:t> od </a:t>
            </a:r>
            <a:r>
              <a:rPr lang="en-US" dirty="0" err="1" smtClean="0"/>
              <a:t>najstarijih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najjednostavnijih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Zasniva</a:t>
            </a:r>
            <a:r>
              <a:rPr lang="en-US" dirty="0" smtClean="0"/>
              <a:t> se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tabeli</a:t>
            </a:r>
            <a:r>
              <a:rPr lang="sr-Latn-RS" dirty="0" smtClean="0"/>
              <a:t> koja ima ulaza koliko i blokova na disku,</a:t>
            </a:r>
            <a:r>
              <a:rPr lang="sr-Latn-RS" dirty="0"/>
              <a:t/>
            </a:r>
            <a:br>
              <a:rPr lang="sr-Latn-RS" dirty="0"/>
            </a:br>
            <a:r>
              <a:rPr lang="sr-Latn-RS" dirty="0" smtClean="0"/>
              <a:t>a ulazi su </a:t>
            </a:r>
            <a:r>
              <a:rPr lang="sr-Latn-RS" b="1" dirty="0" smtClean="0"/>
              <a:t>ulančani</a:t>
            </a:r>
            <a:r>
              <a:rPr lang="sr-Latn-RS" dirty="0" smtClean="0"/>
              <a:t> koristeći indekse.</a:t>
            </a:r>
          </a:p>
          <a:p>
            <a:r>
              <a:rPr lang="sr-Latn-RS" dirty="0" smtClean="0"/>
              <a:t>Tabela se nalazi na unapred definisanom mestu na disku.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Po</a:t>
            </a:r>
            <a:r>
              <a:rPr lang="sr-Latn-RS" dirty="0" smtClean="0"/>
              <a:t>što je pristup disku spor, kao i svi podaci, </a:t>
            </a:r>
            <a:br>
              <a:rPr lang="sr-Latn-RS" dirty="0" smtClean="0"/>
            </a:br>
            <a:r>
              <a:rPr lang="sr-Latn-RS" dirty="0" smtClean="0"/>
              <a:t>tabela se učitava u operativnu memoriju i kešira.</a:t>
            </a:r>
            <a:endParaRPr lang="en-US" dirty="0" smtClean="0"/>
          </a:p>
          <a:p>
            <a:pPr marL="0" indent="0">
              <a:buNone/>
            </a:pPr>
            <a:endParaRPr lang="sr-Latn-RS" dirty="0" smtClean="0"/>
          </a:p>
        </p:txBody>
      </p:sp>
      <p:grpSp>
        <p:nvGrpSpPr>
          <p:cNvPr id="27" name="Group 26"/>
          <p:cNvGrpSpPr/>
          <p:nvPr/>
        </p:nvGrpSpPr>
        <p:grpSpPr>
          <a:xfrm>
            <a:off x="8458962" y="4181079"/>
            <a:ext cx="2495550" cy="2370930"/>
            <a:chOff x="4625975" y="4156870"/>
            <a:chExt cx="2495550" cy="2370930"/>
          </a:xfrm>
        </p:grpSpPr>
        <p:sp>
          <p:nvSpPr>
            <p:cNvPr id="28" name="Flowchart: Magnetic Disk 2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Curved Connector 42"/>
          <p:cNvCxnSpPr>
            <a:stCxn id="32" idx="0"/>
            <a:endCxn id="31" idx="0"/>
          </p:cNvCxnSpPr>
          <p:nvPr/>
        </p:nvCxnSpPr>
        <p:spPr>
          <a:xfrm rot="5400000" flipH="1" flipV="1">
            <a:off x="9281759" y="4637163"/>
            <a:ext cx="12700" cy="84995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1" idx="2"/>
            <a:endCxn id="39" idx="0"/>
          </p:cNvCxnSpPr>
          <p:nvPr/>
        </p:nvCxnSpPr>
        <p:spPr>
          <a:xfrm rot="5400000">
            <a:off x="9208381" y="5027097"/>
            <a:ext cx="141845" cy="85486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3" idx="0"/>
            <a:endCxn id="30" idx="0"/>
          </p:cNvCxnSpPr>
          <p:nvPr/>
        </p:nvCxnSpPr>
        <p:spPr>
          <a:xfrm rot="16200000" flipV="1">
            <a:off x="9702570" y="4638874"/>
            <a:ext cx="8335" cy="854868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1"/>
          </p:cNvCxnSpPr>
          <p:nvPr/>
        </p:nvCxnSpPr>
        <p:spPr>
          <a:xfrm flipH="1" flipV="1">
            <a:off x="6527387" y="4434122"/>
            <a:ext cx="2163745" cy="1698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814555" y="4199732"/>
            <a:ext cx="1645014" cy="333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4814555" y="4533107"/>
            <a:ext cx="1645014" cy="333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814555" y="4866482"/>
            <a:ext cx="1645014" cy="333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814555" y="5199857"/>
            <a:ext cx="1645014" cy="3333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4814555" y="5533232"/>
            <a:ext cx="1645014" cy="3333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4814555" y="5866607"/>
            <a:ext cx="1645014" cy="333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814555" y="6199982"/>
            <a:ext cx="1645014" cy="3333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-7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416125" y="4199732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4416125" y="4533107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416125" y="4866482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4416125" y="5199857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416125" y="5533232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416125" y="5866607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416125" y="6199982"/>
            <a:ext cx="371687" cy="3333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1261872" y="4211183"/>
            <a:ext cx="1345494" cy="1027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err="1" smtClean="0"/>
              <a:t>head_index</a:t>
            </a:r>
            <a:r>
              <a:rPr lang="en-US" sz="1400" dirty="0" smtClean="0"/>
              <a:t> = 3</a:t>
            </a:r>
          </a:p>
          <a:p>
            <a:pPr algn="ctr"/>
            <a:r>
              <a:rPr lang="en-US" sz="1400" dirty="0" smtClean="0"/>
              <a:t>size = 2 </a:t>
            </a:r>
            <a:r>
              <a:rPr lang="en-US" sz="1400" dirty="0" err="1" smtClean="0"/>
              <a:t>blks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782943" y="4211183"/>
            <a:ext cx="1345494" cy="10271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err="1" smtClean="0"/>
              <a:t>head_index</a:t>
            </a:r>
            <a:r>
              <a:rPr lang="en-US" sz="1400" dirty="0" smtClean="0"/>
              <a:t> = 0</a:t>
            </a:r>
          </a:p>
          <a:p>
            <a:pPr algn="ctr"/>
            <a:r>
              <a:rPr lang="en-US" sz="1400" dirty="0" smtClean="0"/>
              <a:t>size = 3 </a:t>
            </a:r>
            <a:r>
              <a:rPr lang="en-US" sz="1400" dirty="0" err="1" smtClean="0"/>
              <a:t>blks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1261872" y="5341704"/>
            <a:ext cx="1345494" cy="10271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err="1" smtClean="0"/>
              <a:t>head_index</a:t>
            </a:r>
            <a:r>
              <a:rPr lang="en-US" sz="1400" dirty="0" smtClean="0"/>
              <a:t> = 4</a:t>
            </a:r>
          </a:p>
          <a:p>
            <a:pPr algn="ctr"/>
            <a:r>
              <a:rPr lang="en-US" sz="1400" dirty="0" smtClean="0"/>
              <a:t>size = 1 </a:t>
            </a:r>
            <a:r>
              <a:rPr lang="en-US" sz="1400" dirty="0" err="1" smtClean="0"/>
              <a:t>blks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787416" y="5353021"/>
            <a:ext cx="1345494" cy="10271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FREE BLOCKS</a:t>
            </a:r>
          </a:p>
          <a:p>
            <a:pPr algn="ctr"/>
            <a:r>
              <a:rPr lang="en-US" dirty="0" smtClean="0"/>
              <a:t>head = 6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7348167" y="3625514"/>
            <a:ext cx="5593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 </a:t>
            </a:r>
            <a:r>
              <a:rPr lang="en-US" sz="1200" dirty="0" err="1"/>
              <a:t>ovom</a:t>
            </a:r>
            <a:r>
              <a:rPr lang="en-US" sz="1200" dirty="0"/>
              <a:t> </a:t>
            </a:r>
            <a:r>
              <a:rPr lang="en-US" sz="1200" dirty="0" err="1"/>
              <a:t>slu</a:t>
            </a:r>
            <a:r>
              <a:rPr lang="sr-Latn-RS" sz="1200" dirty="0"/>
              <a:t>čaju, strelice ne označavaju pokazivače,</a:t>
            </a:r>
            <a:br>
              <a:rPr lang="sr-Latn-RS" sz="1200" dirty="0"/>
            </a:br>
            <a:r>
              <a:rPr lang="sr-Latn-RS" sz="1200" dirty="0"/>
              <a:t>već kako su blokovi logički uvezani pomoću tabele</a:t>
            </a:r>
            <a:r>
              <a:rPr lang="en-US" sz="1200" dirty="0"/>
              <a:t> </a:t>
            </a:r>
            <a:r>
              <a:rPr lang="en-US" sz="1200" dirty="0" err="1"/>
              <a:t>alokacije</a:t>
            </a:r>
            <a:r>
              <a:rPr lang="sr-Latn-RS" sz="1200" dirty="0"/>
              <a:t>.</a:t>
            </a:r>
          </a:p>
          <a:p>
            <a:endParaRPr lang="en-US" sz="1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11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5" grpId="0" animBg="1"/>
      <p:bldP spid="76" grpId="0" animBg="1"/>
      <p:bldP spid="77" grpId="0" animBg="1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9406844" y="3237722"/>
            <a:ext cx="1461706" cy="699796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17068" y="3237722"/>
            <a:ext cx="1461706" cy="699796"/>
          </a:xfrm>
          <a:prstGeom prst="rect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12/16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Broj</a:t>
            </a:r>
            <a:r>
              <a:rPr lang="en-US" dirty="0" smtClean="0"/>
              <a:t> pored </a:t>
            </a:r>
            <a:r>
              <a:rPr lang="en-US" dirty="0" err="1" smtClean="0"/>
              <a:t>naziva</a:t>
            </a:r>
            <a:r>
              <a:rPr lang="en-US" dirty="0" smtClean="0"/>
              <a:t> se </a:t>
            </a:r>
            <a:r>
              <a:rPr lang="en-US" dirty="0" err="1" smtClean="0"/>
              <a:t>odnosi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sr-Latn-RS" dirty="0" smtClean="0"/>
              <a:t>širinu tabele u bitima.</a:t>
            </a:r>
            <a:endParaRPr lang="en-US" dirty="0" smtClean="0"/>
          </a:p>
          <a:p>
            <a:pPr lvl="1"/>
            <a:r>
              <a:rPr lang="sr-Latn-RS" dirty="0" smtClean="0"/>
              <a:t>12</a:t>
            </a:r>
            <a:r>
              <a:rPr lang="en-US" dirty="0" smtClean="0"/>
              <a:t>-bit </a:t>
            </a:r>
            <a:r>
              <a:rPr lang="en-US" dirty="0" err="1" smtClean="0"/>
              <a:t>zna</a:t>
            </a:r>
            <a:r>
              <a:rPr lang="sr-Latn-RS" dirty="0" smtClean="0"/>
              <a:t>či da je ulaz u tabelu alokacije 12 bita,</a:t>
            </a:r>
            <a:br>
              <a:rPr lang="sr-Latn-RS" dirty="0" smtClean="0"/>
            </a:br>
            <a:r>
              <a:rPr lang="sr-Latn-RS" dirty="0" smtClean="0"/>
              <a:t>samim tim, broj blokova na disku je maksimalno 2</a:t>
            </a:r>
            <a:r>
              <a:rPr lang="en-US" baseline="30000" dirty="0" smtClean="0"/>
              <a:t>12</a:t>
            </a:r>
          </a:p>
          <a:p>
            <a:r>
              <a:rPr lang="sr-Latn-RS" dirty="0" smtClean="0"/>
              <a:t>FAT organizuje sektore na disku u klastere.</a:t>
            </a:r>
            <a:br>
              <a:rPr lang="sr-Latn-RS" dirty="0" smtClean="0"/>
            </a:br>
            <a:r>
              <a:rPr lang="sr-Latn-RS" dirty="0" smtClean="0"/>
              <a:t>Klasteri odgovaraju blokovima</a:t>
            </a:r>
            <a:r>
              <a:rPr lang="en-US" dirty="0" smtClean="0"/>
              <a:t> o </a:t>
            </a:r>
            <a:r>
              <a:rPr lang="en-US" dirty="0" err="1" smtClean="0"/>
              <a:t>kojima</a:t>
            </a:r>
            <a:r>
              <a:rPr lang="en-US" dirty="0" smtClean="0"/>
              <a:t> je </a:t>
            </a:r>
            <a:r>
              <a:rPr lang="en-US" dirty="0" err="1" smtClean="0"/>
              <a:t>pri</a:t>
            </a:r>
            <a:r>
              <a:rPr lang="sr-Latn-RS" dirty="0" smtClean="0"/>
              <a:t>čano.</a:t>
            </a:r>
          </a:p>
          <a:p>
            <a:r>
              <a:rPr lang="en-US" dirty="0" smtClean="0"/>
              <a:t>FAT 12</a:t>
            </a:r>
            <a:r>
              <a:rPr lang="sr-Latn-RS" dirty="0" smtClean="0"/>
              <a:t> </a:t>
            </a:r>
            <a:r>
              <a:rPr lang="en-US" dirty="0" smtClean="0"/>
              <a:t>– ne </a:t>
            </a:r>
            <a:r>
              <a:rPr lang="en-US" dirty="0" err="1" smtClean="0"/>
              <a:t>koristi</a:t>
            </a:r>
            <a:r>
              <a:rPr lang="en-US" dirty="0" smtClean="0"/>
              <a:t> se		 </a:t>
            </a:r>
            <a:endParaRPr lang="sr-Latn-RS" dirty="0" smtClean="0"/>
          </a:p>
          <a:p>
            <a:pPr lvl="1"/>
            <a:r>
              <a:rPr lang="sr-Latn-RS" dirty="0" smtClean="0"/>
              <a:t>maksimalna veličina volumena: 16MB</a:t>
            </a:r>
          </a:p>
          <a:p>
            <a:pPr lvl="1"/>
            <a:r>
              <a:rPr lang="sr-Latn-RS" dirty="0" smtClean="0"/>
              <a:t>maksimalna veličina fajla:</a:t>
            </a:r>
            <a:r>
              <a:rPr lang="en-US" dirty="0" smtClean="0"/>
              <a:t> </a:t>
            </a:r>
            <a:r>
              <a:rPr lang="en-US" dirty="0" err="1" smtClean="0"/>
              <a:t>ispod</a:t>
            </a:r>
            <a:r>
              <a:rPr lang="en-US" dirty="0" smtClean="0"/>
              <a:t> 16MB</a:t>
            </a:r>
            <a:endParaRPr lang="sr-Latn-RS" dirty="0" smtClean="0"/>
          </a:p>
          <a:p>
            <a:pPr lvl="1"/>
            <a:r>
              <a:rPr lang="sr-Latn-RS" dirty="0" smtClean="0"/>
              <a:t>klaster: 512B</a:t>
            </a:r>
            <a:r>
              <a:rPr lang="en-US" dirty="0" smtClean="0"/>
              <a:t>-4KB</a:t>
            </a:r>
            <a:endParaRPr lang="sr-Latn-RS" dirty="0" smtClean="0"/>
          </a:p>
          <a:p>
            <a:r>
              <a:rPr lang="en-US" dirty="0" smtClean="0"/>
              <a:t>FAT 16 – ne </a:t>
            </a:r>
            <a:r>
              <a:rPr lang="en-US" dirty="0" err="1" smtClean="0"/>
              <a:t>koristi</a:t>
            </a:r>
            <a:r>
              <a:rPr lang="en-US" dirty="0" smtClean="0"/>
              <a:t> se</a:t>
            </a:r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sr-Latn-RS" dirty="0" smtClean="0"/>
              <a:t>ličina volumena: 2GB</a:t>
            </a:r>
            <a:endParaRPr lang="en-US" dirty="0" smtClean="0"/>
          </a:p>
          <a:p>
            <a:pPr lvl="1"/>
            <a:r>
              <a:rPr lang="en-US" dirty="0" err="1" smtClean="0"/>
              <a:t>maksimalna</a:t>
            </a:r>
            <a:r>
              <a:rPr lang="en-US" dirty="0" smtClean="0"/>
              <a:t> </a:t>
            </a:r>
            <a:r>
              <a:rPr lang="en-US" dirty="0" err="1" smtClean="0"/>
              <a:t>veli</a:t>
            </a:r>
            <a:r>
              <a:rPr lang="sr-Latn-RS" dirty="0" smtClean="0"/>
              <a:t>čina fajla: 2GB</a:t>
            </a:r>
            <a:endParaRPr lang="sr-Latn-RS" dirty="0"/>
          </a:p>
          <a:p>
            <a:pPr lvl="1"/>
            <a:r>
              <a:rPr lang="sr-Latn-RS" dirty="0" smtClean="0"/>
              <a:t>klaster: </a:t>
            </a:r>
            <a:r>
              <a:rPr lang="en-US" dirty="0" smtClean="0"/>
              <a:t>2KB-32KB</a:t>
            </a:r>
            <a:endParaRPr lang="sr-Latn-RS" dirty="0" smtClean="0"/>
          </a:p>
          <a:p>
            <a:pPr marL="0" indent="0">
              <a:buNone/>
            </a:pPr>
            <a:endParaRPr lang="sr-Latn-R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7717068" y="3237722"/>
            <a:ext cx="569169" cy="699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238931" y="3237722"/>
            <a:ext cx="569169" cy="6997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808099" y="3237722"/>
            <a:ext cx="370675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406844" y="3237722"/>
            <a:ext cx="569169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28707" y="3237722"/>
            <a:ext cx="569169" cy="69979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97875" y="3237722"/>
            <a:ext cx="370675" cy="6997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523515" y="4495022"/>
            <a:ext cx="569169" cy="6997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9096276" y="4495022"/>
            <a:ext cx="569169" cy="6997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65445" y="4495022"/>
            <a:ext cx="370675" cy="69979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>
            <a:stCxn id="19" idx="0"/>
          </p:cNvCxnSpPr>
          <p:nvPr/>
        </p:nvCxnSpPr>
        <p:spPr>
          <a:xfrm flipV="1">
            <a:off x="8447921" y="2651760"/>
            <a:ext cx="528439" cy="58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0" idx="0"/>
          </p:cNvCxnSpPr>
          <p:nvPr/>
        </p:nvCxnSpPr>
        <p:spPr>
          <a:xfrm flipH="1" flipV="1">
            <a:off x="9281160" y="2651760"/>
            <a:ext cx="856537" cy="585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70820" y="2353260"/>
            <a:ext cx="844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Diskovi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7132320" y="3718560"/>
            <a:ext cx="1043940" cy="70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7315854" y="3726325"/>
            <a:ext cx="2845389" cy="726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254823" y="3717494"/>
            <a:ext cx="1268692" cy="700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662543" y="4434985"/>
            <a:ext cx="939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Particije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8152425" y="5271715"/>
            <a:ext cx="2345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Volumen</a:t>
            </a:r>
            <a:r>
              <a:rPr lang="en-US" dirty="0" smtClean="0"/>
              <a:t> C: </a:t>
            </a:r>
            <a:r>
              <a:rPr lang="en-US" dirty="0" err="1" smtClean="0"/>
              <a:t>ili</a:t>
            </a:r>
            <a:r>
              <a:rPr lang="en-US" dirty="0" smtClean="0"/>
              <a:t> D: </a:t>
            </a:r>
            <a:r>
              <a:rPr lang="en-US" dirty="0" err="1" smtClean="0"/>
              <a:t>ili</a:t>
            </a:r>
            <a:r>
              <a:rPr lang="en-US" dirty="0" smtClean="0"/>
              <a:t> E:...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081009" y="5860856"/>
            <a:ext cx="2400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 </a:t>
            </a:r>
            <a:r>
              <a:rPr lang="en-US" dirty="0" err="1" smtClean="0"/>
              <a:t>volumenu</a:t>
            </a:r>
            <a:r>
              <a:rPr lang="en-US" dirty="0" smtClean="0"/>
              <a:t> se </a:t>
            </a:r>
            <a:r>
              <a:rPr lang="en-US" dirty="0" err="1" smtClean="0"/>
              <a:t>mo</a:t>
            </a:r>
            <a:r>
              <a:rPr lang="sr-Latn-RS" dirty="0" smtClean="0"/>
              <a:t>že organizovati fajl sistem.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12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55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5" grpId="0"/>
      <p:bldP spid="42" grpId="0"/>
      <p:bldP spid="43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FAT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Koristi</a:t>
            </a:r>
            <a:r>
              <a:rPr lang="en-US" dirty="0" smtClean="0"/>
              <a:t> 28 od </a:t>
            </a:r>
            <a:r>
              <a:rPr lang="en-US" dirty="0" err="1" smtClean="0"/>
              <a:t>mogu</a:t>
            </a:r>
            <a:r>
              <a:rPr lang="sr-Latn-RS" dirty="0" smtClean="0"/>
              <a:t>ćih 32 bita</a:t>
            </a:r>
            <a:r>
              <a:rPr lang="en-US" dirty="0" smtClean="0"/>
              <a:t> (</a:t>
            </a:r>
            <a:r>
              <a:rPr lang="en-US" dirty="0" err="1" smtClean="0"/>
              <a:t>gornja</a:t>
            </a:r>
            <a:r>
              <a:rPr lang="en-US" dirty="0" smtClean="0"/>
              <a:t> 4 </a:t>
            </a:r>
            <a:r>
              <a:rPr lang="en-US" dirty="0" err="1" smtClean="0"/>
              <a:t>bita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rezervisana</a:t>
            </a:r>
            <a:r>
              <a:rPr lang="en-US" dirty="0" smtClean="0"/>
              <a:t>).</a:t>
            </a:r>
            <a:endParaRPr lang="sr-Latn-RS" dirty="0" smtClean="0"/>
          </a:p>
          <a:p>
            <a:r>
              <a:rPr lang="sr-Latn-RS" dirty="0" smtClean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volumena: </a:t>
            </a:r>
            <a:r>
              <a:rPr lang="sr-Latn-RS" dirty="0" smtClean="0"/>
              <a:t>8</a:t>
            </a:r>
            <a:r>
              <a:rPr lang="en-US" dirty="0" smtClean="0"/>
              <a:t>T</a:t>
            </a:r>
            <a:r>
              <a:rPr lang="sr-Latn-RS" dirty="0" smtClean="0"/>
              <a:t>B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fajla: </a:t>
            </a:r>
            <a:r>
              <a:rPr lang="en-US" dirty="0" smtClean="0"/>
              <a:t>4</a:t>
            </a:r>
            <a:r>
              <a:rPr lang="sr-Latn-RS" dirty="0" smtClean="0"/>
              <a:t>GB</a:t>
            </a:r>
            <a:endParaRPr lang="sr-Latn-RS" dirty="0"/>
          </a:p>
          <a:p>
            <a:pPr lvl="1"/>
            <a:r>
              <a:rPr lang="sr-Latn-RS" dirty="0"/>
              <a:t>klaster: </a:t>
            </a:r>
            <a:r>
              <a:rPr lang="en-US" dirty="0" smtClean="0"/>
              <a:t>do 64KB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/>
              <a:t>Partition boot sector </a:t>
            </a:r>
            <a:endParaRPr lang="en-US" dirty="0" smtClean="0"/>
          </a:p>
          <a:p>
            <a:pPr lvl="1"/>
            <a:r>
              <a:rPr lang="en-US" dirty="0" err="1" smtClean="0"/>
              <a:t>polja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se </a:t>
            </a:r>
            <a:r>
              <a:rPr lang="en-US" dirty="0" err="1" smtClean="0"/>
              <a:t>odnose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sam</a:t>
            </a:r>
            <a:r>
              <a:rPr lang="en-US" dirty="0" smtClean="0"/>
              <a:t> </a:t>
            </a:r>
            <a:r>
              <a:rPr lang="en-US" dirty="0" err="1" smtClean="0"/>
              <a:t>volumen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kojem</a:t>
            </a:r>
            <a:r>
              <a:rPr lang="en-US" dirty="0" smtClean="0"/>
              <a:t> je FAT </a:t>
            </a:r>
            <a:r>
              <a:rPr lang="en-US" dirty="0" err="1" smtClean="0"/>
              <a:t>organizovan</a:t>
            </a:r>
            <a:endParaRPr lang="en-US" dirty="0"/>
          </a:p>
          <a:p>
            <a:pPr lvl="1"/>
            <a:r>
              <a:rPr lang="en-US" b="1" dirty="0" smtClean="0"/>
              <a:t>Bootstrap Code</a:t>
            </a:r>
            <a:r>
              <a:rPr lang="en-US" dirty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podizanje</a:t>
            </a:r>
            <a:r>
              <a:rPr lang="en-US" dirty="0" smtClean="0"/>
              <a:t> </a:t>
            </a:r>
            <a:r>
              <a:rPr lang="en-US" dirty="0" err="1" smtClean="0"/>
              <a:t>operativnog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  <a:endParaRPr lang="sr-Latn-R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7516" y="1317244"/>
            <a:ext cx="2743200" cy="32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Boot Sector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7516" y="2101079"/>
            <a:ext cx="2743200" cy="461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Allocation Table Copy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516" y="2562568"/>
            <a:ext cx="2743200" cy="364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Root Folder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57516" y="1639589"/>
            <a:ext cx="2743200" cy="461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Allocation Table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57516" y="2927350"/>
            <a:ext cx="2743200" cy="325278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Directory</a:t>
            </a:r>
          </a:p>
          <a:p>
            <a:pPr algn="ctr"/>
            <a:r>
              <a:rPr lang="en-US"/>
              <a:t>File</a:t>
            </a:r>
          </a:p>
          <a:p>
            <a:pPr algn="ctr"/>
            <a:r>
              <a:rPr lang="en-US"/>
              <a:t>Directory</a:t>
            </a:r>
          </a:p>
          <a:p>
            <a:pPr algn="ctr"/>
            <a:r>
              <a:rPr lang="en-US"/>
              <a:t>File</a:t>
            </a:r>
          </a:p>
          <a:p>
            <a:pPr algn="ctr"/>
            <a:r>
              <a:rPr lang="en-US"/>
              <a:t>File</a:t>
            </a:r>
          </a:p>
          <a:p>
            <a:pPr algn="ctr"/>
            <a:r>
              <a:rPr lang="en-US"/>
              <a:t>...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13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exFAT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Najnovija</a:t>
            </a:r>
            <a:r>
              <a:rPr lang="en-US" dirty="0" smtClean="0"/>
              <a:t> </a:t>
            </a:r>
            <a:r>
              <a:rPr lang="en-US" dirty="0" err="1" smtClean="0"/>
              <a:t>verzija</a:t>
            </a:r>
            <a:r>
              <a:rPr lang="en-US" dirty="0" smtClean="0"/>
              <a:t> FAT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sistema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sr-Latn-RS" dirty="0"/>
              <a:t>Specifikacije: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</a:t>
            </a:r>
            <a:r>
              <a:rPr lang="en-US" dirty="0" smtClean="0"/>
              <a:t> </a:t>
            </a:r>
            <a:r>
              <a:rPr lang="en-US" dirty="0" err="1" smtClean="0"/>
              <a:t>nema</a:t>
            </a:r>
            <a:r>
              <a:rPr lang="en-US" dirty="0" smtClean="0"/>
              <a:t> </a:t>
            </a:r>
            <a:r>
              <a:rPr lang="en-US" dirty="0" err="1" smtClean="0"/>
              <a:t>ograni</a:t>
            </a:r>
            <a:r>
              <a:rPr lang="sr-Latn-RS" dirty="0" smtClean="0"/>
              <a:t>čenja (128PB)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</a:t>
            </a:r>
            <a:r>
              <a:rPr lang="sr-Latn-RS" dirty="0" smtClean="0"/>
              <a:t>fajla: nema ograničenja (</a:t>
            </a:r>
            <a:r>
              <a:rPr lang="en-US" dirty="0" smtClean="0"/>
              <a:t>16 EB</a:t>
            </a:r>
            <a:r>
              <a:rPr lang="sr-Latn-RS" dirty="0"/>
              <a:t>)</a:t>
            </a:r>
            <a:endParaRPr lang="sr-Latn-RS" dirty="0" smtClean="0"/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</a:t>
            </a:r>
            <a:r>
              <a:rPr lang="en-US" dirty="0"/>
              <a:t>do 64KB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smtClean="0"/>
              <a:t>Allocation Bitmap</a:t>
            </a:r>
          </a:p>
          <a:p>
            <a:pPr lvl="1"/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sr-Latn-RS" dirty="0" smtClean="0"/>
              <a:t>čiji svaki bit govori da li je klaster slobodan ili ne</a:t>
            </a:r>
          </a:p>
          <a:p>
            <a:pPr lvl="1"/>
            <a:r>
              <a:rPr lang="sr-Latn-RS" dirty="0" smtClean="0"/>
              <a:t>u prethodnim FAT verzijama </a:t>
            </a:r>
            <a:r>
              <a:rPr lang="en-US" dirty="0" smtClean="0"/>
              <a:t>– </a:t>
            </a:r>
            <a:r>
              <a:rPr lang="en-US" dirty="0" err="1" smtClean="0"/>
              <a:t>preko</a:t>
            </a:r>
            <a:r>
              <a:rPr lang="en-US" dirty="0" smtClean="0"/>
              <a:t> </a:t>
            </a:r>
            <a:r>
              <a:rPr lang="en-US" dirty="0" err="1" smtClean="0"/>
              <a:t>samog</a:t>
            </a:r>
            <a:r>
              <a:rPr lang="en-US" dirty="0" smtClean="0"/>
              <a:t> FAT (0 – free)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7516" y="1453061"/>
            <a:ext cx="2743200" cy="32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Main Boot Region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7516" y="1777070"/>
            <a:ext cx="2743200" cy="32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Backup Boot Region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557516" y="2101078"/>
            <a:ext cx="2743200" cy="461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Allocation 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7516" y="2562568"/>
            <a:ext cx="2743200" cy="361757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Region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24800" y="3224077"/>
            <a:ext cx="2008632" cy="240982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Allocation Bitmap</a:t>
            </a:r>
          </a:p>
          <a:p>
            <a:pPr algn="ctr"/>
            <a:r>
              <a:rPr lang="en-US" dirty="0" smtClean="0"/>
              <a:t>Directory</a:t>
            </a:r>
          </a:p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Directory</a:t>
            </a:r>
          </a:p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File</a:t>
            </a:r>
          </a:p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14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95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NTFS - New </a:t>
            </a:r>
            <a:r>
              <a:rPr lang="en-US" dirty="0"/>
              <a:t>Technology File </a:t>
            </a:r>
            <a:r>
              <a:rPr lang="en-US" dirty="0" smtClean="0"/>
              <a:t>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Primarni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Windows.</a:t>
            </a:r>
            <a:endParaRPr lang="en-US" dirty="0"/>
          </a:p>
          <a:p>
            <a:r>
              <a:rPr lang="en-US" dirty="0" err="1" smtClean="0"/>
              <a:t>Popularan</a:t>
            </a:r>
            <a:r>
              <a:rPr lang="en-US" dirty="0" smtClean="0"/>
              <a:t> </a:t>
            </a:r>
            <a:r>
              <a:rPr lang="en-US" dirty="0" err="1" smtClean="0"/>
              <a:t>nakon</a:t>
            </a:r>
            <a:r>
              <a:rPr lang="en-US" dirty="0" smtClean="0"/>
              <a:t> </a:t>
            </a:r>
            <a:r>
              <a:rPr lang="en-US" dirty="0" err="1" smtClean="0"/>
              <a:t>objave</a:t>
            </a:r>
            <a:r>
              <a:rPr lang="en-US" dirty="0" smtClean="0"/>
              <a:t> Windows XP.</a:t>
            </a:r>
          </a:p>
          <a:p>
            <a:r>
              <a:rPr lang="en-US" dirty="0" err="1" smtClean="0"/>
              <a:t>Donosi</a:t>
            </a:r>
            <a:r>
              <a:rPr lang="en-US" dirty="0" smtClean="0"/>
              <a:t> </a:t>
            </a:r>
            <a:r>
              <a:rPr lang="en-US" dirty="0" err="1" smtClean="0"/>
              <a:t>brojna</a:t>
            </a:r>
            <a:r>
              <a:rPr lang="en-US" dirty="0" smtClean="0"/>
              <a:t> </a:t>
            </a:r>
            <a:r>
              <a:rPr lang="en-US" dirty="0" err="1" smtClean="0"/>
              <a:t>pobolj</a:t>
            </a:r>
            <a:r>
              <a:rPr lang="sr-Latn-RS" dirty="0" smtClean="0"/>
              <a:t>šanja kao što su</a:t>
            </a:r>
          </a:p>
          <a:p>
            <a:pPr lvl="1"/>
            <a:r>
              <a:rPr lang="sr-Latn-RS" dirty="0" smtClean="0"/>
              <a:t>enkripcija</a:t>
            </a:r>
          </a:p>
          <a:p>
            <a:pPr lvl="1"/>
            <a:r>
              <a:rPr lang="sr-Latn-RS" dirty="0" smtClean="0"/>
              <a:t>kompresija</a:t>
            </a:r>
          </a:p>
          <a:p>
            <a:pPr lvl="1"/>
            <a:r>
              <a:rPr lang="sr-Latn-RS" dirty="0" smtClean="0"/>
              <a:t>oporavak od grešaka</a:t>
            </a:r>
          </a:p>
          <a:p>
            <a:pPr lvl="1"/>
            <a:r>
              <a:rPr lang="sr-Latn-RS" dirty="0" smtClean="0"/>
              <a:t>journaling </a:t>
            </a:r>
            <a:r>
              <a:rPr lang="en-US" dirty="0" smtClean="0"/>
              <a:t>– </a:t>
            </a:r>
            <a:r>
              <a:rPr lang="en-US" dirty="0" err="1" smtClean="0"/>
              <a:t>vo</a:t>
            </a:r>
            <a:r>
              <a:rPr lang="sr-Latn-RS" dirty="0" smtClean="0"/>
              <a:t>đenje zapisnika</a:t>
            </a:r>
            <a:endParaRPr lang="en-US" dirty="0" smtClean="0"/>
          </a:p>
          <a:p>
            <a:r>
              <a:rPr lang="sr-Latn-RS" dirty="0" smtClean="0"/>
              <a:t>Specifikacije</a:t>
            </a:r>
            <a:r>
              <a:rPr lang="sr-Latn-RS" dirty="0"/>
              <a:t>:</a:t>
            </a:r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sr-Latn-RS" dirty="0"/>
              <a:t>ličina volumena</a:t>
            </a:r>
            <a:r>
              <a:rPr lang="sr-Latn-RS" dirty="0" smtClean="0"/>
              <a:t>: nema ograničenja (</a:t>
            </a:r>
            <a:r>
              <a:rPr lang="en-US" dirty="0" smtClean="0"/>
              <a:t>u </a:t>
            </a:r>
            <a:r>
              <a:rPr lang="en-US" dirty="0" err="1" smtClean="0"/>
              <a:t>praksi</a:t>
            </a:r>
            <a:r>
              <a:rPr lang="en-US" dirty="0" smtClean="0"/>
              <a:t> do 8PB</a:t>
            </a:r>
            <a:r>
              <a:rPr lang="sr-Latn-RS" dirty="0" smtClean="0"/>
              <a:t>)</a:t>
            </a:r>
            <a:endParaRPr lang="en-US" dirty="0"/>
          </a:p>
          <a:p>
            <a:pPr lvl="1"/>
            <a:r>
              <a:rPr lang="en-US" dirty="0" err="1"/>
              <a:t>maksimalna</a:t>
            </a:r>
            <a:r>
              <a:rPr lang="en-US" dirty="0"/>
              <a:t> </a:t>
            </a:r>
            <a:r>
              <a:rPr lang="en-US" dirty="0" err="1"/>
              <a:t>veli</a:t>
            </a:r>
            <a:r>
              <a:rPr lang="sr-Latn-RS" dirty="0"/>
              <a:t>čina fajla</a:t>
            </a:r>
            <a:r>
              <a:rPr lang="sr-Latn-RS" dirty="0" smtClean="0"/>
              <a:t>:</a:t>
            </a:r>
            <a:r>
              <a:rPr lang="sr-Latn-RS" dirty="0"/>
              <a:t> nema </a:t>
            </a:r>
            <a:r>
              <a:rPr lang="sr-Latn-RS" dirty="0" smtClean="0"/>
              <a:t>ograničenja  (</a:t>
            </a:r>
            <a:r>
              <a:rPr lang="en-US" dirty="0" smtClean="0"/>
              <a:t>u </a:t>
            </a:r>
            <a:r>
              <a:rPr lang="en-US" dirty="0" err="1"/>
              <a:t>praksi</a:t>
            </a:r>
            <a:r>
              <a:rPr lang="en-US" dirty="0"/>
              <a:t> do </a:t>
            </a:r>
            <a:r>
              <a:rPr lang="en-US" dirty="0" smtClean="0"/>
              <a:t>8PB</a:t>
            </a:r>
            <a:r>
              <a:rPr lang="sr-Latn-RS" dirty="0"/>
              <a:t>)</a:t>
            </a:r>
            <a:r>
              <a:rPr lang="en-US" dirty="0" smtClean="0"/>
              <a:t> </a:t>
            </a:r>
          </a:p>
          <a:p>
            <a:pPr lvl="1"/>
            <a:r>
              <a:rPr lang="sr-Latn-RS" dirty="0" smtClean="0"/>
              <a:t>klaster:</a:t>
            </a:r>
            <a:r>
              <a:rPr lang="en-US" dirty="0" smtClean="0"/>
              <a:t> do 2MB</a:t>
            </a:r>
          </a:p>
          <a:p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736" y="3032783"/>
            <a:ext cx="3381847" cy="98121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353425" y="3390900"/>
            <a:ext cx="1381125" cy="152400"/>
          </a:xfrm>
          <a:prstGeom prst="rect">
            <a:avLst/>
          </a:prstGeom>
          <a:noFill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9048750" y="2600325"/>
            <a:ext cx="76200" cy="79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489601" y="2299727"/>
            <a:ext cx="1289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Nove</a:t>
            </a:r>
            <a:r>
              <a:rPr lang="en-US" dirty="0" smtClean="0"/>
              <a:t> </a:t>
            </a:r>
            <a:r>
              <a:rPr lang="en-US" dirty="0" err="1" smtClean="0"/>
              <a:t>opcije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15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10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Struktura</a:t>
            </a:r>
            <a:r>
              <a:rPr lang="en-US" dirty="0"/>
              <a:t> NTFS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1" dirty="0" smtClean="0"/>
              <a:t>Partition Boot Sector </a:t>
            </a:r>
            <a:r>
              <a:rPr lang="en-US" dirty="0" smtClean="0"/>
              <a:t>– </a:t>
            </a:r>
            <a:r>
              <a:rPr lang="en-US" dirty="0" err="1" smtClean="0"/>
              <a:t>sli</a:t>
            </a:r>
            <a:r>
              <a:rPr lang="sr-Latn-RS" dirty="0" smtClean="0"/>
              <a:t>čno kao FAT.</a:t>
            </a:r>
          </a:p>
          <a:p>
            <a:endParaRPr lang="sr-Latn-RS" b="1" dirty="0" smtClean="0"/>
          </a:p>
          <a:p>
            <a:r>
              <a:rPr lang="sr-Latn-RS" b="1" dirty="0" smtClean="0"/>
              <a:t>Master File Table</a:t>
            </a:r>
          </a:p>
          <a:p>
            <a:pPr lvl="1"/>
            <a:r>
              <a:rPr lang="sr-Latn-RS" dirty="0" smtClean="0"/>
              <a:t>sastoji se od zapisa za svaki fajl</a:t>
            </a:r>
          </a:p>
          <a:p>
            <a:pPr lvl="1"/>
            <a:r>
              <a:rPr lang="sr-Latn-RS" dirty="0" smtClean="0"/>
              <a:t>vodi računa o tome kad je koji fajl promenjen</a:t>
            </a:r>
          </a:p>
          <a:p>
            <a:pPr lvl="1"/>
            <a:r>
              <a:rPr lang="sr-Latn-RS" dirty="0" smtClean="0"/>
              <a:t>čak i ako se obriše fajl, postojaće zapisnik da je postojao</a:t>
            </a:r>
          </a:p>
          <a:p>
            <a:pPr lvl="1"/>
            <a:r>
              <a:rPr lang="sr-Latn-RS" dirty="0" smtClean="0"/>
              <a:t>bitmap za vođenje računa o slobodnim klasterima</a:t>
            </a:r>
            <a:endParaRPr lang="sr-Latn-RS" dirty="0"/>
          </a:p>
          <a:p>
            <a:endParaRPr lang="sr-Latn-RS" b="1" dirty="0" smtClean="0"/>
          </a:p>
          <a:p>
            <a:r>
              <a:rPr lang="sr-Latn-RS" b="1" dirty="0" smtClean="0"/>
              <a:t>System Files</a:t>
            </a:r>
          </a:p>
          <a:p>
            <a:pPr lvl="1"/>
            <a:r>
              <a:rPr lang="sr-Latn-RS" dirty="0" smtClean="0"/>
              <a:t>sistemski fajlovi koji su sakriveni od korisnika</a:t>
            </a:r>
          </a:p>
          <a:p>
            <a:pPr lvl="1"/>
            <a:r>
              <a:rPr lang="sr-Latn-RS" dirty="0" smtClean="0"/>
              <a:t>korisi ih sam fajl sistem</a:t>
            </a:r>
          </a:p>
          <a:p>
            <a:pPr lvl="1"/>
            <a:endParaRPr lang="sr-Latn-R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557516" y="1777070"/>
            <a:ext cx="2743200" cy="324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Partition Boot Sector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57516" y="2101078"/>
            <a:ext cx="2743200" cy="461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File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57516" y="2927351"/>
            <a:ext cx="2743200" cy="27912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Files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7557516" y="2562568"/>
            <a:ext cx="2743200" cy="3647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Files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556373" y="5718650"/>
            <a:ext cx="2743200" cy="46148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Master File Table Copy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16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5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Da ponovimo...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Kad upalimo računar</a:t>
            </a:r>
          </a:p>
          <a:p>
            <a:pPr lvl="1"/>
            <a:r>
              <a:rPr lang="sr-Latn-RS" dirty="0" smtClean="0"/>
              <a:t>učitava se bootstrap program</a:t>
            </a:r>
          </a:p>
          <a:p>
            <a:pPr lvl="1"/>
            <a:r>
              <a:rPr lang="sr-Latn-RS" dirty="0" smtClean="0"/>
              <a:t>pokreće se operativni sistem</a:t>
            </a:r>
          </a:p>
          <a:p>
            <a:pPr lvl="1"/>
            <a:r>
              <a:rPr lang="sr-Latn-RS" dirty="0" smtClean="0"/>
              <a:t>operativni sistem sa diska učitava strukture fajl sistema</a:t>
            </a:r>
          </a:p>
          <a:p>
            <a:r>
              <a:rPr lang="sr-Latn-RS" dirty="0" smtClean="0"/>
              <a:t>Kad kliknemo na fajl</a:t>
            </a:r>
          </a:p>
          <a:p>
            <a:pPr lvl="1"/>
            <a:r>
              <a:rPr lang="en-US" dirty="0" err="1" smtClean="0"/>
              <a:t>pomo</a:t>
            </a:r>
            <a:r>
              <a:rPr lang="sr-Latn-RS" dirty="0" smtClean="0"/>
              <a:t>ću fajl sistema i njegovih struktura (tabela)</a:t>
            </a:r>
            <a:br>
              <a:rPr lang="sr-Latn-RS" dirty="0" smtClean="0"/>
            </a:br>
            <a:r>
              <a:rPr lang="sr-Latn-RS" dirty="0" smtClean="0"/>
              <a:t>nalazimo gde je sadržaj fajla smešten na disku</a:t>
            </a:r>
          </a:p>
          <a:p>
            <a:pPr lvl="1"/>
            <a:r>
              <a:rPr lang="sr-Latn-RS" dirty="0" smtClean="0"/>
              <a:t>iz bloka sa diska učitavamo fajl u operativnu memoriju</a:t>
            </a:r>
          </a:p>
          <a:p>
            <a:pPr lvl="1"/>
            <a:endParaRPr lang="sr-Latn-RS" dirty="0"/>
          </a:p>
          <a:p>
            <a:r>
              <a:rPr lang="sr-Latn-RS" dirty="0" smtClean="0"/>
              <a:t>Sve ovo nam omogućava fajl sistem!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49F83D39-FACF-43C7-9C4E-3C002A13A54D}" type="slidenum">
              <a:rPr lang="en-US" smtClean="0"/>
              <a:pPr/>
              <a:t>17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953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smtClean="0"/>
              <a:t>Hvala na pažnji!	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Pitanja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sr-Latn-RS" sz="1200" dirty="0" smtClean="0"/>
          </a:p>
          <a:p>
            <a:r>
              <a:rPr lang="en-US" sz="1200" dirty="0" err="1" smtClean="0"/>
              <a:t>Literatura</a:t>
            </a:r>
            <a:r>
              <a:rPr lang="en-US" sz="1200" dirty="0" smtClean="0"/>
              <a:t> </a:t>
            </a:r>
            <a:r>
              <a:rPr lang="en-US" sz="1200" dirty="0" err="1" smtClean="0"/>
              <a:t>preuzeta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</a:t>
            </a:r>
            <a:r>
              <a:rPr lang="en-US" sz="1200" dirty="0" err="1" smtClean="0"/>
              <a:t>prezentacija</a:t>
            </a:r>
            <a:r>
              <a:rPr lang="en-US" sz="1200" dirty="0" smtClean="0"/>
              <a:t> </a:t>
            </a:r>
            <a:r>
              <a:rPr lang="en-US" sz="1200" dirty="0" err="1" smtClean="0"/>
              <a:t>sa</a:t>
            </a:r>
            <a:r>
              <a:rPr lang="en-US" sz="1200" dirty="0" smtClean="0"/>
              <a:t> OS1 </a:t>
            </a:r>
            <a:r>
              <a:rPr lang="en-US" sz="1200" dirty="0" err="1" smtClean="0"/>
              <a:t>i</a:t>
            </a:r>
            <a:r>
              <a:rPr lang="en-US" sz="1200" dirty="0" smtClean="0"/>
              <a:t> </a:t>
            </a:r>
            <a:r>
              <a:rPr lang="en-US" sz="1200" dirty="0" err="1" smtClean="0"/>
              <a:t>zvani</a:t>
            </a:r>
            <a:r>
              <a:rPr lang="sr-Latn-RS" sz="1200" dirty="0" smtClean="0"/>
              <a:t>čnog NTFS sajta (</a:t>
            </a:r>
            <a:r>
              <a:rPr lang="sr-Latn-RS" sz="1200" dirty="0" smtClean="0">
                <a:hlinkClick r:id="rId2" action="ppaction://hlinksldjump"/>
              </a:rPr>
              <a:t>www.ntfs.com</a:t>
            </a:r>
            <a:r>
              <a:rPr lang="sr-Latn-RS" sz="1200" dirty="0" smtClean="0"/>
              <a:t>).</a:t>
            </a:r>
            <a:endParaRPr lang="en-US" sz="12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70000" lnSpcReduction="20000"/>
          </a:bodyPr>
          <a:lstStyle/>
          <a:p>
            <a:fld id="{55C7D454-9F4F-4B3E-9E94-B0A69F152E47}" type="slidenum">
              <a:rPr lang="en-US" smtClean="0"/>
              <a:pPr/>
              <a:t>18</a:t>
            </a:fld>
            <a:r>
              <a:rPr lang="en-US" smtClean="0"/>
              <a:t>/18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8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Sadr</a:t>
            </a:r>
            <a:r>
              <a:rPr lang="sr-Latn-RS" smtClean="0"/>
              <a:t>žaj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r-Latn-RS" dirty="0" smtClean="0"/>
              <a:t>Uvod</a:t>
            </a:r>
          </a:p>
          <a:p>
            <a:pPr lvl="1"/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</a:p>
          <a:p>
            <a:pPr lvl="1"/>
            <a:r>
              <a:rPr lang="sr-Latn-RS" dirty="0" smtClean="0"/>
              <a:t>Šta je fajl</a:t>
            </a:r>
            <a:r>
              <a:rPr lang="en-US" dirty="0" smtClean="0"/>
              <a:t>?</a:t>
            </a:r>
            <a:endParaRPr lang="sr-Latn-RS" dirty="0" smtClean="0"/>
          </a:p>
          <a:p>
            <a:pPr lvl="1"/>
            <a:r>
              <a:rPr lang="sr-Latn-RS" dirty="0"/>
              <a:t>Šta je direktorijum i FCB</a:t>
            </a:r>
            <a:r>
              <a:rPr lang="en-US" dirty="0"/>
              <a:t>?</a:t>
            </a:r>
            <a:endParaRPr lang="sr-Latn-RS" dirty="0" smtClean="0"/>
          </a:p>
          <a:p>
            <a:r>
              <a:rPr lang="sr-Latn-RS" dirty="0" smtClean="0"/>
              <a:t>Šta je fajl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sr-Latn-RS" dirty="0" smtClean="0"/>
          </a:p>
          <a:p>
            <a:r>
              <a:rPr lang="sr-Latn-RS" dirty="0"/>
              <a:t>Metode alokacije </a:t>
            </a:r>
            <a:r>
              <a:rPr lang="sr-Latn-RS" dirty="0" smtClean="0"/>
              <a:t>fajla</a:t>
            </a:r>
          </a:p>
          <a:p>
            <a:r>
              <a:rPr lang="en-US" dirty="0" err="1"/>
              <a:t>Istorija</a:t>
            </a:r>
            <a:r>
              <a:rPr lang="en-US" dirty="0"/>
              <a:t> </a:t>
            </a:r>
            <a:r>
              <a:rPr lang="en-US" dirty="0" err="1"/>
              <a:t>fajl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Windowsu</a:t>
            </a:r>
            <a:endParaRPr lang="sr-Latn-RS" dirty="0" smtClean="0"/>
          </a:p>
          <a:p>
            <a:r>
              <a:rPr lang="sr-Latn-RS" dirty="0" smtClean="0"/>
              <a:t>FAT</a:t>
            </a:r>
          </a:p>
          <a:p>
            <a:pPr lvl="1"/>
            <a:r>
              <a:rPr lang="sr-Latn-RS" dirty="0" smtClean="0"/>
              <a:t>Struktura FAT</a:t>
            </a:r>
            <a:endParaRPr lang="en-US" dirty="0" smtClean="0"/>
          </a:p>
          <a:p>
            <a:pPr lvl="1"/>
            <a:r>
              <a:rPr lang="sr-Latn-RS" dirty="0" smtClean="0"/>
              <a:t>FAT 12, 16, 32</a:t>
            </a:r>
          </a:p>
          <a:p>
            <a:r>
              <a:rPr lang="sr-Latn-RS" dirty="0" smtClean="0"/>
              <a:t>exFAT</a:t>
            </a:r>
          </a:p>
          <a:p>
            <a:r>
              <a:rPr lang="sr-Latn-RS" dirty="0" smtClean="0"/>
              <a:t>NTFS</a:t>
            </a:r>
          </a:p>
          <a:p>
            <a:pPr lvl="1"/>
            <a:r>
              <a:rPr lang="sr-Latn-RS" dirty="0" smtClean="0"/>
              <a:t>Struktura NTFS</a:t>
            </a:r>
          </a:p>
          <a:p>
            <a:r>
              <a:rPr lang="sr-Latn-RS" dirty="0" smtClean="0"/>
              <a:t>Rekapitulacija</a:t>
            </a:r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2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3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Uvod</a:t>
            </a:r>
            <a:r>
              <a:rPr lang="en-US" dirty="0" smtClean="0"/>
              <a:t> - </a:t>
            </a:r>
            <a:r>
              <a:rPr lang="sr-Latn-RS" dirty="0" smtClean="0"/>
              <a:t>Šta je operativni s</a:t>
            </a:r>
            <a:r>
              <a:rPr lang="en-US" dirty="0" err="1" smtClean="0"/>
              <a:t>i</a:t>
            </a:r>
            <a:r>
              <a:rPr lang="sr-Latn-RS" dirty="0" smtClean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Operativni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smtClean="0"/>
              <a:t>program (</a:t>
            </a:r>
            <a:r>
              <a:rPr lang="en-US" dirty="0" err="1" smtClean="0"/>
              <a:t>softver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omogućava</a:t>
            </a:r>
            <a:r>
              <a:rPr lang="en-US" dirty="0" smtClean="0"/>
              <a:t> </a:t>
            </a:r>
            <a:r>
              <a:rPr lang="en-US" dirty="0" err="1" smtClean="0"/>
              <a:t>izvršavanje</a:t>
            </a:r>
            <a:r>
              <a:rPr lang="en-US" dirty="0" smtClean="0"/>
              <a:t> </a:t>
            </a:r>
            <a:r>
              <a:rPr lang="en-US" dirty="0" err="1" smtClean="0"/>
              <a:t>korisničkih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sr-Latn-RS" dirty="0" smtClean="0"/>
              <a:t>čunaru</a:t>
            </a:r>
          </a:p>
          <a:p>
            <a:pPr lvl="1"/>
            <a:r>
              <a:rPr lang="en-US" dirty="0" err="1" smtClean="0"/>
              <a:t>služi</a:t>
            </a:r>
            <a:r>
              <a:rPr lang="en-US" dirty="0" smtClean="0"/>
              <a:t> </a:t>
            </a:r>
            <a:r>
              <a:rPr lang="en-US" dirty="0" err="1" smtClean="0"/>
              <a:t>kao</a:t>
            </a:r>
            <a:r>
              <a:rPr lang="en-US" dirty="0" smtClean="0"/>
              <a:t> </a:t>
            </a:r>
            <a:r>
              <a:rPr lang="en-US" dirty="0" err="1" smtClean="0"/>
              <a:t>posrednik</a:t>
            </a:r>
            <a:r>
              <a:rPr lang="en-US" dirty="0" smtClean="0"/>
              <a:t> </a:t>
            </a:r>
            <a:r>
              <a:rPr lang="en-US" dirty="0" err="1" smtClean="0"/>
              <a:t>između</a:t>
            </a:r>
            <a:r>
              <a:rPr lang="en-US" dirty="0" smtClean="0"/>
              <a:t> </a:t>
            </a:r>
            <a:r>
              <a:rPr lang="en-US" dirty="0" err="1" smtClean="0"/>
              <a:t>tih</a:t>
            </a:r>
            <a:r>
              <a:rPr lang="en-US" dirty="0" smtClean="0"/>
              <a:t> </a:t>
            </a:r>
            <a:r>
              <a:rPr lang="en-US" dirty="0" err="1" smtClean="0"/>
              <a:t>programa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računarskog</a:t>
            </a:r>
            <a:r>
              <a:rPr lang="en-US" dirty="0" smtClean="0"/>
              <a:t> </a:t>
            </a:r>
            <a:r>
              <a:rPr lang="en-US" dirty="0" err="1" smtClean="0"/>
              <a:t>hardvera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err="1" smtClean="0"/>
              <a:t>pružajući</a:t>
            </a:r>
            <a:r>
              <a:rPr lang="en-US" dirty="0" smtClean="0"/>
              <a:t> </a:t>
            </a:r>
            <a:r>
              <a:rPr lang="en-US" dirty="0" err="1" smtClean="0"/>
              <a:t>usluge</a:t>
            </a:r>
            <a:r>
              <a:rPr lang="en-US" dirty="0" smtClean="0"/>
              <a:t> </a:t>
            </a:r>
            <a:r>
              <a:rPr lang="en-US" dirty="0" err="1" smtClean="0"/>
              <a:t>tim</a:t>
            </a:r>
            <a:r>
              <a:rPr lang="en-US" dirty="0" smtClean="0"/>
              <a:t> </a:t>
            </a:r>
            <a:r>
              <a:rPr lang="en-US" dirty="0" err="1" smtClean="0"/>
              <a:t>programima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9078" y="5584192"/>
            <a:ext cx="7600951" cy="733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Hardver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59078" y="4850766"/>
            <a:ext cx="7600951" cy="7334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Operativni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759078" y="4096069"/>
            <a:ext cx="2222373" cy="733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37655" y="4096068"/>
            <a:ext cx="2222373" cy="733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18076" y="4096066"/>
            <a:ext cx="2222373" cy="7334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759078" y="3352005"/>
            <a:ext cx="4881372" cy="733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Korisnik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640449" y="3352005"/>
            <a:ext cx="2719579" cy="7334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Korisnik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3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0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je </a:t>
            </a:r>
            <a:r>
              <a:rPr lang="en-US" dirty="0" err="1" smtClean="0"/>
              <a:t>fajl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2"/>
            <a:ext cx="9692640" cy="4351337"/>
          </a:xfrm>
        </p:spPr>
        <p:txBody>
          <a:bodyPr/>
          <a:lstStyle/>
          <a:p>
            <a:r>
              <a:rPr lang="en-US" b="1" dirty="0" err="1" smtClean="0"/>
              <a:t>Fajl</a:t>
            </a:r>
            <a:r>
              <a:rPr lang="en-US" b="1" dirty="0"/>
              <a:t> </a:t>
            </a:r>
            <a:r>
              <a:rPr lang="en-US" b="1" dirty="0" smtClean="0"/>
              <a:t>(file)</a:t>
            </a:r>
            <a:endParaRPr lang="en-US" b="1" dirty="0"/>
          </a:p>
          <a:p>
            <a:pPr lvl="1"/>
            <a:r>
              <a:rPr lang="sr-Latn-RS" dirty="0"/>
              <a:t>l</a:t>
            </a:r>
            <a:r>
              <a:rPr lang="sr-Latn-RS" dirty="0" smtClean="0"/>
              <a:t>ogički koncept (različite implementacije)</a:t>
            </a:r>
            <a:endParaRPr lang="en-US" dirty="0"/>
          </a:p>
          <a:p>
            <a:pPr lvl="1"/>
            <a:r>
              <a:rPr lang="sr-Latn-RS" dirty="0"/>
              <a:t>o</a:t>
            </a:r>
            <a:r>
              <a:rPr lang="sr-Latn-RS" dirty="0" smtClean="0"/>
              <a:t>mogućava čuvanje sadržaja i pristup tom sadržaju nezavisno od uređaja</a:t>
            </a:r>
            <a:endParaRPr lang="sr-Latn-RS" dirty="0"/>
          </a:p>
          <a:p>
            <a:pPr lvl="1"/>
            <a:r>
              <a:rPr lang="sr-Latn-RS" dirty="0" smtClean="0"/>
              <a:t>jedini način da korisnički proces smešta podatke</a:t>
            </a:r>
            <a:endParaRPr lang="en-US" dirty="0"/>
          </a:p>
          <a:p>
            <a:endParaRPr lang="sr-Latn-RS" dirty="0" smtClean="0"/>
          </a:p>
          <a:p>
            <a:endParaRPr lang="sr-Latn-RS" dirty="0"/>
          </a:p>
          <a:p>
            <a:r>
              <a:rPr lang="sr-Latn-RS" dirty="0" smtClean="0"/>
              <a:t>Fajl je osmišljen da bi programe učinio </a:t>
            </a:r>
            <a:r>
              <a:rPr lang="sr-Latn-RS" b="1" dirty="0" smtClean="0"/>
              <a:t>nezavisnim</a:t>
            </a:r>
            <a:r>
              <a:rPr lang="sr-Latn-RS" dirty="0" smtClean="0"/>
              <a:t> </a:t>
            </a:r>
            <a:br>
              <a:rPr lang="sr-Latn-RS" dirty="0" smtClean="0"/>
            </a:br>
            <a:r>
              <a:rPr lang="sr-Latn-RS" dirty="0" smtClean="0"/>
              <a:t>od različitosti u načinu smeštanja sadržaja.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13" y="3163042"/>
            <a:ext cx="2953062" cy="2902797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4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27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Uvod</a:t>
            </a:r>
            <a:r>
              <a:rPr lang="en-US" dirty="0"/>
              <a:t> - </a:t>
            </a:r>
            <a:r>
              <a:rPr lang="sr-Latn-RS" dirty="0"/>
              <a:t>Šta </a:t>
            </a:r>
            <a:r>
              <a:rPr lang="sr-Latn-RS" dirty="0" smtClean="0"/>
              <a:t>je direktorijum i FCB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Direktorijum</a:t>
            </a:r>
            <a:r>
              <a:rPr lang="en-US" b="1" dirty="0" smtClean="0"/>
              <a:t> (folder)</a:t>
            </a:r>
            <a:endParaRPr lang="en-US" b="1" dirty="0"/>
          </a:p>
          <a:p>
            <a:pPr lvl="1"/>
            <a:r>
              <a:rPr lang="sr-Latn-RS" dirty="0"/>
              <a:t>logički koncept (različite implementacije)</a:t>
            </a:r>
            <a:endParaRPr lang="en-US" dirty="0"/>
          </a:p>
          <a:p>
            <a:pPr lvl="1"/>
            <a:r>
              <a:rPr lang="en-US" dirty="0" err="1" smtClean="0"/>
              <a:t>omogućava</a:t>
            </a:r>
            <a:r>
              <a:rPr lang="sr-Latn-RS" dirty="0" smtClean="0"/>
              <a:t> grupisanje fajlova u smislenu</a:t>
            </a:r>
            <a:r>
              <a:rPr lang="en-US" dirty="0" smtClean="0"/>
              <a:t> (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sr-Latn-RS" dirty="0" smtClean="0"/>
              <a:t>hijerarhijsku</a:t>
            </a:r>
            <a:r>
              <a:rPr lang="en-US" dirty="0" smtClean="0"/>
              <a:t>) </a:t>
            </a:r>
            <a:r>
              <a:rPr lang="sr-Latn-RS" dirty="0" smtClean="0"/>
              <a:t>strukturu</a:t>
            </a:r>
            <a:endParaRPr lang="en-US" dirty="0" smtClean="0"/>
          </a:p>
          <a:p>
            <a:r>
              <a:rPr lang="en-US" dirty="0" smtClean="0"/>
              <a:t>O</a:t>
            </a:r>
            <a:r>
              <a:rPr lang="sr-Latn-RS" dirty="0" smtClean="0"/>
              <a:t>snovni zadatak direktorijuma</a:t>
            </a:r>
            <a:endParaRPr lang="en-US" dirty="0" smtClean="0"/>
          </a:p>
          <a:p>
            <a:pPr lvl="1"/>
            <a:r>
              <a:rPr lang="sr-Latn-RS" dirty="0" smtClean="0"/>
              <a:t>da logičko ime fajla preslika</a:t>
            </a:r>
            <a:r>
              <a:rPr lang="en-US" dirty="0" smtClean="0"/>
              <a:t> u </a:t>
            </a:r>
            <a:r>
              <a:rPr lang="en-US" dirty="0" err="1" smtClean="0"/>
              <a:t>njegov</a:t>
            </a:r>
            <a:r>
              <a:rPr lang="en-US" dirty="0" smtClean="0"/>
              <a:t> </a:t>
            </a:r>
            <a:r>
              <a:rPr lang="en-US" b="1" dirty="0" smtClean="0"/>
              <a:t>FCB</a:t>
            </a:r>
          </a:p>
          <a:p>
            <a:r>
              <a:rPr lang="en-US" b="1" dirty="0" smtClean="0"/>
              <a:t>FCB (File Control Block)</a:t>
            </a:r>
          </a:p>
          <a:p>
            <a:pPr lvl="1"/>
            <a:r>
              <a:rPr lang="en-US" dirty="0" err="1" smtClean="0"/>
              <a:t>struktura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dirty="0" err="1" smtClean="0"/>
              <a:t>sadr</a:t>
            </a:r>
            <a:r>
              <a:rPr lang="sr-Latn-RS" dirty="0" smtClean="0"/>
              <a:t>ži sve atribute fajla učitane sa uređaja</a:t>
            </a:r>
          </a:p>
          <a:p>
            <a:pPr lvl="1"/>
            <a:r>
              <a:rPr lang="sr-Latn-RS" dirty="0" smtClean="0"/>
              <a:t>pomoću njega, operativni sistem obavlja operacije sa fajlom</a:t>
            </a:r>
            <a:br>
              <a:rPr lang="sr-Latn-RS" dirty="0" smtClean="0"/>
            </a:br>
            <a:r>
              <a:rPr lang="sr-Latn-RS" dirty="0" smtClean="0"/>
              <a:t>(čitanje, upis, menjanje privilegija...)</a:t>
            </a:r>
          </a:p>
          <a:p>
            <a:pPr lvl="1"/>
            <a:r>
              <a:rPr lang="sr-Latn-RS" dirty="0" smtClean="0"/>
              <a:t>u suštini, FCB se može smatrati da je implementacija fajla</a:t>
            </a:r>
            <a:endParaRPr lang="en-US" dirty="0" smtClean="0"/>
          </a:p>
          <a:p>
            <a:r>
              <a:rPr lang="sr-Latn-RS" dirty="0" smtClean="0"/>
              <a:t>Sam direktorijum </a:t>
            </a:r>
            <a:r>
              <a:rPr lang="en-US" dirty="0" err="1" smtClean="0"/>
              <a:t>mo</a:t>
            </a:r>
            <a:r>
              <a:rPr lang="sr-Latn-RS" dirty="0" smtClean="0"/>
              <a:t>že biti realizovan kao heš mapa</a:t>
            </a:r>
            <a:r>
              <a:rPr lang="en-US" dirty="0" smtClean="0"/>
              <a:t>, </a:t>
            </a:r>
            <a:r>
              <a:rPr lang="sr-Latn-RS" dirty="0" smtClean="0"/>
              <a:t>ulančana lista, stablo, graf...</a:t>
            </a:r>
            <a:br>
              <a:rPr lang="sr-Latn-RS" dirty="0" smtClean="0"/>
            </a:br>
            <a:r>
              <a:rPr lang="sr-Latn-RS" dirty="0" smtClean="0"/>
              <a:t>Učitava se sa diska sa unapred određenog mesta.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5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261872" y="5440680"/>
            <a:ext cx="4480560" cy="731520"/>
          </a:xfrm>
        </p:spPr>
        <p:txBody>
          <a:bodyPr/>
          <a:lstStyle/>
          <a:p>
            <a:pPr algn="ctr"/>
            <a:r>
              <a:rPr lang="en-US" b="1" i="1" dirty="0" err="1" smtClean="0"/>
              <a:t>Hijerarhijska</a:t>
            </a:r>
            <a:r>
              <a:rPr lang="en-US" b="1" i="1" dirty="0" smtClean="0"/>
              <a:t> </a:t>
            </a:r>
            <a:r>
              <a:rPr lang="en-US" b="1" i="1" dirty="0" err="1" smtClean="0"/>
              <a:t>struktura</a:t>
            </a:r>
            <a:r>
              <a:rPr lang="en-US" b="1" i="1" dirty="0" smtClean="0"/>
              <a:t> </a:t>
            </a:r>
            <a:r>
              <a:rPr lang="en-US" b="1" i="1" dirty="0" err="1" smtClean="0"/>
              <a:t>direktorijuma</a:t>
            </a:r>
            <a:endParaRPr lang="en-US" b="1" i="1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473952" y="5440680"/>
            <a:ext cx="4480560" cy="731520"/>
          </a:xfrm>
        </p:spPr>
        <p:txBody>
          <a:bodyPr/>
          <a:lstStyle/>
          <a:p>
            <a:pPr algn="ctr"/>
            <a:r>
              <a:rPr lang="en-US" b="1" i="1" dirty="0" smtClean="0"/>
              <a:t>FCB</a:t>
            </a:r>
            <a:endParaRPr lang="en-US" b="1" i="1" dirty="0"/>
          </a:p>
        </p:txBody>
      </p:sp>
      <p:sp>
        <p:nvSpPr>
          <p:cNvPr id="15" name="Oval 14"/>
          <p:cNvSpPr/>
          <p:nvPr/>
        </p:nvSpPr>
        <p:spPr>
          <a:xfrm>
            <a:off x="3216402" y="752475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\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292477" y="1733550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4168902" y="1733550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216402" y="2724150"/>
            <a:ext cx="571500" cy="571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2292477" y="3796665"/>
            <a:ext cx="571500" cy="571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f1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168902" y="3796665"/>
            <a:ext cx="571500" cy="5715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f2</a:t>
            </a:r>
            <a:endParaRPr lang="en-US" sz="1400" dirty="0"/>
          </a:p>
        </p:txBody>
      </p:sp>
      <p:cxnSp>
        <p:nvCxnSpPr>
          <p:cNvPr id="22" name="Straight Connector 21"/>
          <p:cNvCxnSpPr>
            <a:stCxn id="15" idx="5"/>
            <a:endCxn id="17" idx="1"/>
          </p:cNvCxnSpPr>
          <p:nvPr/>
        </p:nvCxnSpPr>
        <p:spPr>
          <a:xfrm>
            <a:off x="3704208" y="1240281"/>
            <a:ext cx="548388" cy="57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18" idx="7"/>
          </p:cNvCxnSpPr>
          <p:nvPr/>
        </p:nvCxnSpPr>
        <p:spPr>
          <a:xfrm flipH="1">
            <a:off x="3704208" y="2221356"/>
            <a:ext cx="548388" cy="586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8" idx="5"/>
            <a:endCxn id="20" idx="1"/>
          </p:cNvCxnSpPr>
          <p:nvPr/>
        </p:nvCxnSpPr>
        <p:spPr>
          <a:xfrm>
            <a:off x="3704208" y="3211956"/>
            <a:ext cx="548388" cy="66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3"/>
            <a:endCxn id="19" idx="7"/>
          </p:cNvCxnSpPr>
          <p:nvPr/>
        </p:nvCxnSpPr>
        <p:spPr>
          <a:xfrm flipH="1">
            <a:off x="2780283" y="3211956"/>
            <a:ext cx="519813" cy="6684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5" idx="3"/>
            <a:endCxn id="16" idx="7"/>
          </p:cNvCxnSpPr>
          <p:nvPr/>
        </p:nvCxnSpPr>
        <p:spPr>
          <a:xfrm flipH="1">
            <a:off x="2780283" y="1240281"/>
            <a:ext cx="519813" cy="576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248525" y="904876"/>
            <a:ext cx="2771775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permissions</a:t>
            </a:r>
            <a:endParaRPr lang="en-US" dirty="0"/>
          </a:p>
        </p:txBody>
      </p:sp>
      <p:cxnSp>
        <p:nvCxnSpPr>
          <p:cNvPr id="36" name="Straight Arrow Connector 35"/>
          <p:cNvCxnSpPr>
            <a:endCxn id="19" idx="3"/>
          </p:cNvCxnSpPr>
          <p:nvPr/>
        </p:nvCxnSpPr>
        <p:spPr>
          <a:xfrm flipV="1">
            <a:off x="1628775" y="4284471"/>
            <a:ext cx="747396" cy="7447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0" idx="3"/>
          </p:cNvCxnSpPr>
          <p:nvPr/>
        </p:nvCxnSpPr>
        <p:spPr>
          <a:xfrm flipV="1">
            <a:off x="1714500" y="4284471"/>
            <a:ext cx="2538096" cy="81140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50469" y="4968478"/>
            <a:ext cx="1425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Fajlovi</a:t>
            </a:r>
            <a:endParaRPr lang="en-US" dirty="0"/>
          </a:p>
        </p:txBody>
      </p:sp>
      <p:cxnSp>
        <p:nvCxnSpPr>
          <p:cNvPr id="42" name="Straight Arrow Connector 41"/>
          <p:cNvCxnSpPr>
            <a:endCxn id="15" idx="7"/>
          </p:cNvCxnSpPr>
          <p:nvPr/>
        </p:nvCxnSpPr>
        <p:spPr>
          <a:xfrm flipH="1">
            <a:off x="3704208" y="457200"/>
            <a:ext cx="548388" cy="378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252595" y="323850"/>
            <a:ext cx="141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Koreni</a:t>
            </a:r>
            <a:r>
              <a:rPr lang="en-US" dirty="0" smtClean="0"/>
              <a:t> </a:t>
            </a:r>
            <a:r>
              <a:rPr lang="en-US" dirty="0" err="1" smtClean="0"/>
              <a:t>direktorijum</a:t>
            </a:r>
            <a:endParaRPr lang="en-US" dirty="0"/>
          </a:p>
        </p:txBody>
      </p:sp>
      <p:cxnSp>
        <p:nvCxnSpPr>
          <p:cNvPr id="45" name="Straight Arrow Connector 44"/>
          <p:cNvCxnSpPr>
            <a:endCxn id="16" idx="1"/>
          </p:cNvCxnSpPr>
          <p:nvPr/>
        </p:nvCxnSpPr>
        <p:spPr>
          <a:xfrm>
            <a:off x="1714500" y="1438275"/>
            <a:ext cx="661671" cy="3789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18" idx="1"/>
          </p:cNvCxnSpPr>
          <p:nvPr/>
        </p:nvCxnSpPr>
        <p:spPr>
          <a:xfrm>
            <a:off x="1628775" y="1609725"/>
            <a:ext cx="1671321" cy="119811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endCxn id="17" idx="2"/>
          </p:cNvCxnSpPr>
          <p:nvPr/>
        </p:nvCxnSpPr>
        <p:spPr>
          <a:xfrm>
            <a:off x="1800225" y="1323975"/>
            <a:ext cx="2368677" cy="6953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5" idx="2"/>
          </p:cNvCxnSpPr>
          <p:nvPr/>
        </p:nvCxnSpPr>
        <p:spPr>
          <a:xfrm flipV="1">
            <a:off x="1876425" y="1038225"/>
            <a:ext cx="1339977" cy="20205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89002" y="1158485"/>
            <a:ext cx="1656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Direktorijumi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248525" y="1333501"/>
            <a:ext cx="2771775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dates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248525" y="1762126"/>
            <a:ext cx="2771775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owner, group, ACL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248525" y="2190751"/>
            <a:ext cx="2771775" cy="419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size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248524" y="2619375"/>
            <a:ext cx="2771775" cy="17487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 data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7248523" y="2619375"/>
            <a:ext cx="2771775" cy="4191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***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2" idx="2"/>
          </p:cNvCxnSpPr>
          <p:nvPr/>
        </p:nvCxnSpPr>
        <p:spPr>
          <a:xfrm>
            <a:off x="8634411" y="3038475"/>
            <a:ext cx="4764" cy="84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16B7588-0C4F-49E0-B1AB-2BC6867C93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73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-3.125E-6 0.18773 " pathEditMode="relative" rAng="0" ptsTypes="AA">
                                      <p:cBhvr>
                                        <p:cTn id="3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/>
      <p:bldP spid="57" grpId="0"/>
      <p:bldP spid="61" grpId="0" animBg="1"/>
      <p:bldP spid="6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Šta je fajl s</a:t>
            </a:r>
            <a:r>
              <a:rPr lang="en-US" dirty="0" err="1"/>
              <a:t>i</a:t>
            </a:r>
            <a:r>
              <a:rPr lang="sr-Latn-RS" dirty="0"/>
              <a:t>stem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Fajl</a:t>
            </a:r>
            <a:r>
              <a:rPr lang="en-US" b="1" dirty="0" smtClean="0"/>
              <a:t> </a:t>
            </a:r>
            <a:r>
              <a:rPr lang="en-US" b="1" dirty="0" err="1" smtClean="0"/>
              <a:t>sistem</a:t>
            </a:r>
            <a:endParaRPr lang="en-US" b="1" dirty="0" smtClean="0"/>
          </a:p>
          <a:p>
            <a:pPr lvl="1"/>
            <a:r>
              <a:rPr lang="en-US" dirty="0" err="1" smtClean="0"/>
              <a:t>na</a:t>
            </a:r>
            <a:r>
              <a:rPr lang="sr-Latn-RS" dirty="0" smtClean="0"/>
              <a:t>čin organizacije fajlova na memorijski uređajima (HDD, SSD, USB...)</a:t>
            </a:r>
          </a:p>
          <a:p>
            <a:pPr lvl="1"/>
            <a:r>
              <a:rPr lang="sr-Latn-RS" dirty="0" smtClean="0"/>
              <a:t>najčešće </a:t>
            </a:r>
            <a:r>
              <a:rPr lang="en-US" dirty="0" smtClean="0"/>
              <a:t>se </a:t>
            </a:r>
            <a:r>
              <a:rPr lang="en-US" dirty="0" err="1" smtClean="0"/>
              <a:t>sastoji</a:t>
            </a:r>
            <a:r>
              <a:rPr lang="en-US" dirty="0" smtClean="0"/>
              <a:t> od </a:t>
            </a:r>
            <a:r>
              <a:rPr lang="en-US" dirty="0" err="1" smtClean="0"/>
              <a:t>jedne</a:t>
            </a:r>
            <a:r>
              <a:rPr lang="en-US" dirty="0" smtClean="0"/>
              <a:t> </a:t>
            </a:r>
            <a:r>
              <a:rPr lang="en-US" dirty="0" err="1" smtClean="0"/>
              <a:t>ili</a:t>
            </a:r>
            <a:r>
              <a:rPr lang="en-US" dirty="0" smtClean="0"/>
              <a:t> vi</a:t>
            </a:r>
            <a:r>
              <a:rPr lang="sr-Latn-RS" dirty="0" smtClean="0"/>
              <a:t>še tabela</a:t>
            </a:r>
            <a:br>
              <a:rPr lang="sr-Latn-RS" dirty="0" smtClean="0"/>
            </a:br>
            <a:r>
              <a:rPr lang="sr-Latn-RS" dirty="0" smtClean="0"/>
              <a:t>pomoću čijih ulaza je moguće odrediti gde se na disku nalazi sadržaj fajla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sr-Latn-RS" dirty="0" smtClean="0"/>
          </a:p>
          <a:p>
            <a:r>
              <a:rPr lang="sr-Latn-RS" dirty="0" smtClean="0"/>
              <a:t>Disk je najčešće podeljen na adresibilne blokove memorije</a:t>
            </a:r>
            <a:br>
              <a:rPr lang="sr-Latn-RS" dirty="0" smtClean="0"/>
            </a:br>
            <a:r>
              <a:rPr lang="sr-Latn-RS" dirty="0" smtClean="0"/>
              <a:t>i pomoću broja bloka se može adresirati lokacija na disku.</a:t>
            </a:r>
            <a:endParaRPr lang="en-US" dirty="0" smtClean="0"/>
          </a:p>
        </p:txBody>
      </p:sp>
      <p:grpSp>
        <p:nvGrpSpPr>
          <p:cNvPr id="25" name="Group 24"/>
          <p:cNvGrpSpPr/>
          <p:nvPr/>
        </p:nvGrpSpPr>
        <p:grpSpPr>
          <a:xfrm>
            <a:off x="7813167" y="3432970"/>
            <a:ext cx="2495550" cy="2370930"/>
            <a:chOff x="4625975" y="4156870"/>
            <a:chExt cx="2495550" cy="2370930"/>
          </a:xfrm>
        </p:grpSpPr>
        <p:sp>
          <p:nvSpPr>
            <p:cNvPr id="8" name="Flowchart: Magnetic Disk 7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7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8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Metode alokacije fajla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2"/>
            <a:ext cx="8595360" cy="4743448"/>
          </a:xfrm>
        </p:spPr>
        <p:txBody>
          <a:bodyPr>
            <a:normAutofit/>
          </a:bodyPr>
          <a:lstStyle/>
          <a:p>
            <a:r>
              <a:rPr lang="sr-Latn-RS" dirty="0" smtClean="0"/>
              <a:t>Pošto u dosta slučajeva, veličina fajla je veća od jednog bloka</a:t>
            </a:r>
            <a:br>
              <a:rPr lang="sr-Latn-RS" dirty="0" smtClean="0"/>
            </a:br>
            <a:r>
              <a:rPr lang="sr-Latn-RS" dirty="0" smtClean="0"/>
              <a:t>moramo nekako voditi računa o tome koji blok se odnosi na koji fajl.</a:t>
            </a:r>
          </a:p>
          <a:p>
            <a:r>
              <a:rPr lang="sr-Latn-RS" dirty="0" smtClean="0"/>
              <a:t>Neke od metoda su:</a:t>
            </a:r>
          </a:p>
          <a:p>
            <a:pPr lvl="1"/>
            <a:r>
              <a:rPr lang="sr-Latn-RS" b="1" dirty="0" smtClean="0"/>
              <a:t>kontinualna alokacija</a:t>
            </a:r>
            <a:endParaRPr lang="en-US" b="1" dirty="0" smtClean="0"/>
          </a:p>
          <a:p>
            <a:pPr lvl="2"/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 smtClean="0"/>
              <a:t>susedni</a:t>
            </a:r>
            <a:endParaRPr lang="en-US" dirty="0" smtClean="0"/>
          </a:p>
          <a:p>
            <a:pPr lvl="2"/>
            <a:r>
              <a:rPr lang="en-US" dirty="0" smtClean="0"/>
              <a:t>u FCB se </a:t>
            </a:r>
            <a:r>
              <a:rPr lang="sr-Latn-RS" dirty="0" smtClean="0"/>
              <a:t>čuva početak i veličina</a:t>
            </a:r>
          </a:p>
          <a:p>
            <a:pPr lvl="1"/>
            <a:r>
              <a:rPr lang="sr-Latn-RS" b="1" dirty="0" smtClean="0"/>
              <a:t>ulančana alokacija</a:t>
            </a:r>
            <a:endParaRPr lang="en-US" b="1" dirty="0" smtClean="0"/>
          </a:p>
          <a:p>
            <a:pPr lvl="2"/>
            <a:r>
              <a:rPr lang="en-US" dirty="0" err="1" smtClean="0"/>
              <a:t>blokovi</a:t>
            </a:r>
            <a:r>
              <a:rPr lang="en-US" dirty="0" smtClean="0"/>
              <a:t> </a:t>
            </a:r>
            <a:r>
              <a:rPr lang="en-US" dirty="0" err="1" smtClean="0"/>
              <a:t>bilo</a:t>
            </a:r>
            <a:r>
              <a:rPr lang="en-US" dirty="0" smtClean="0"/>
              <a:t> </a:t>
            </a:r>
            <a:r>
              <a:rPr lang="en-US" dirty="0" err="1" smtClean="0"/>
              <a:t>gde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disku</a:t>
            </a:r>
            <a:r>
              <a:rPr lang="en-US" dirty="0" smtClean="0"/>
              <a:t> </a:t>
            </a:r>
            <a:endParaRPr lang="sr-Latn-RS" dirty="0" smtClean="0"/>
          </a:p>
          <a:p>
            <a:pPr lvl="2"/>
            <a:r>
              <a:rPr lang="en-US" dirty="0" err="1" smtClean="0"/>
              <a:t>pomo</a:t>
            </a:r>
            <a:r>
              <a:rPr lang="sr-Latn-RS" dirty="0" smtClean="0"/>
              <a:t>ću neke strukture ili pokazivača se zna sledeći blok na disku</a:t>
            </a:r>
          </a:p>
          <a:p>
            <a:pPr lvl="1"/>
            <a:r>
              <a:rPr lang="sr-Latn-RS" b="1" dirty="0" smtClean="0"/>
              <a:t>indeksna alokacija</a:t>
            </a:r>
          </a:p>
          <a:p>
            <a:pPr lvl="2"/>
            <a:r>
              <a:rPr lang="sr-Latn-RS" dirty="0" smtClean="0"/>
              <a:t>blokovi bilo gde na disku</a:t>
            </a:r>
          </a:p>
          <a:p>
            <a:pPr lvl="2"/>
            <a:r>
              <a:rPr lang="sr-Latn-RS" dirty="0" smtClean="0"/>
              <a:t>pomoću indeksne tabele se zna gde su svi blokovi</a:t>
            </a:r>
          </a:p>
          <a:p>
            <a:pPr lvl="1"/>
            <a:r>
              <a:rPr lang="sr-Latn-RS" b="1" dirty="0" smtClean="0"/>
              <a:t>kombinovana alokacija</a:t>
            </a:r>
          </a:p>
          <a:p>
            <a:pPr lvl="2"/>
            <a:r>
              <a:rPr lang="sr-Latn-RS" dirty="0" smtClean="0"/>
              <a:t>indeksna, samo indeksna tabela ugrađena u FCB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8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71695" y="184945"/>
            <a:ext cx="2495550" cy="2370930"/>
            <a:chOff x="1571695" y="184945"/>
            <a:chExt cx="2495550" cy="2370930"/>
          </a:xfrm>
        </p:grpSpPr>
        <p:sp>
          <p:nvSpPr>
            <p:cNvPr id="6" name="Flowchart: Magnetic Disk 5"/>
            <p:cNvSpPr/>
            <p:nvPr/>
          </p:nvSpPr>
          <p:spPr>
            <a:xfrm>
              <a:off x="1571695" y="184945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3513603" y="1067990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231301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658735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08780" y="106600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86169" y="107434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510030" y="1526939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03865" y="19760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86169" y="1526938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658735" y="152059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31300" y="152257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803866" y="1529320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95979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2327342" y="2207422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2462680" y="2207421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010404" y="184945"/>
            <a:ext cx="2495550" cy="2370930"/>
            <a:chOff x="4625975" y="4156870"/>
            <a:chExt cx="2495550" cy="2370930"/>
          </a:xfrm>
        </p:grpSpPr>
        <p:sp>
          <p:nvSpPr>
            <p:cNvPr id="22" name="Flowchart: Magnetic Disk 21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 Placeholder 10"/>
          <p:cNvSpPr txBox="1">
            <a:spLocks/>
          </p:cNvSpPr>
          <p:nvPr/>
        </p:nvSpPr>
        <p:spPr>
          <a:xfrm>
            <a:off x="579189" y="2751697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err="1" smtClean="0"/>
              <a:t>Kontinualna</a:t>
            </a:r>
            <a:r>
              <a:rPr lang="en-US" b="1" i="1" dirty="0" smtClean="0"/>
              <a:t> </a:t>
            </a:r>
            <a:r>
              <a:rPr lang="en-US" b="1" i="1" dirty="0" err="1" smtClean="0"/>
              <a:t>alokacija</a:t>
            </a:r>
            <a:endParaRPr lang="en-US" b="1" i="1" dirty="0"/>
          </a:p>
        </p:txBody>
      </p:sp>
      <p:sp>
        <p:nvSpPr>
          <p:cNvPr id="70" name="Text Placeholder 10"/>
          <p:cNvSpPr txBox="1">
            <a:spLocks/>
          </p:cNvSpPr>
          <p:nvPr/>
        </p:nvSpPr>
        <p:spPr>
          <a:xfrm>
            <a:off x="6017898" y="2751697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smtClean="0"/>
              <a:t>Ulan</a:t>
            </a:r>
            <a:r>
              <a:rPr lang="sr-Latn-RS" b="1" i="1" dirty="0" smtClean="0"/>
              <a:t>čana alokacija</a:t>
            </a:r>
            <a:endParaRPr lang="en-US" b="1" i="1" dirty="0"/>
          </a:p>
        </p:txBody>
      </p:sp>
      <p:cxnSp>
        <p:nvCxnSpPr>
          <p:cNvPr id="74" name="Curved Connector 73"/>
          <p:cNvCxnSpPr>
            <a:stCxn id="26" idx="0"/>
            <a:endCxn id="25" idx="0"/>
          </p:cNvCxnSpPr>
          <p:nvPr/>
        </p:nvCxnSpPr>
        <p:spPr>
          <a:xfrm rot="5400000" flipH="1" flipV="1">
            <a:off x="7833201" y="641029"/>
            <a:ext cx="12700" cy="84995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25" idx="2"/>
            <a:endCxn id="33" idx="0"/>
          </p:cNvCxnSpPr>
          <p:nvPr/>
        </p:nvCxnSpPr>
        <p:spPr>
          <a:xfrm rot="5400000">
            <a:off x="7759823" y="1030963"/>
            <a:ext cx="141845" cy="85486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27" idx="0"/>
            <a:endCxn id="24" idx="0"/>
          </p:cNvCxnSpPr>
          <p:nvPr/>
        </p:nvCxnSpPr>
        <p:spPr>
          <a:xfrm rot="16200000" flipV="1">
            <a:off x="8254012" y="642740"/>
            <a:ext cx="8335" cy="854868"/>
          </a:xfrm>
          <a:prstGeom prst="curvedConnector3">
            <a:avLst>
              <a:gd name="adj1" fmla="val 2842651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4236226" y="1007004"/>
            <a:ext cx="1345494" cy="1027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err="1" smtClean="0"/>
              <a:t>first_block</a:t>
            </a:r>
            <a:r>
              <a:rPr lang="en-US" sz="1400" dirty="0" smtClean="0"/>
              <a:t> = 3</a:t>
            </a:r>
          </a:p>
          <a:p>
            <a:pPr algn="ctr"/>
            <a:r>
              <a:rPr lang="en-US" sz="1400" dirty="0" smtClean="0"/>
              <a:t>size = 2 </a:t>
            </a:r>
            <a:r>
              <a:rPr lang="en-US" sz="1400" dirty="0" err="1" smtClean="0"/>
              <a:t>blks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680738" y="1007004"/>
            <a:ext cx="1345494" cy="1027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err="1" smtClean="0"/>
              <a:t>head_block</a:t>
            </a:r>
            <a:r>
              <a:rPr lang="en-US" sz="1400" dirty="0" smtClean="0"/>
              <a:t> = 3</a:t>
            </a:r>
          </a:p>
          <a:p>
            <a:pPr algn="ctr"/>
            <a:r>
              <a:rPr lang="en-US" sz="1400" dirty="0" smtClean="0"/>
              <a:t>size = 2 </a:t>
            </a:r>
            <a:r>
              <a:rPr lang="en-US" sz="1400" dirty="0" err="1" smtClean="0"/>
              <a:t>blks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2" name="Text Placeholder 10"/>
          <p:cNvSpPr txBox="1">
            <a:spLocks/>
          </p:cNvSpPr>
          <p:nvPr/>
        </p:nvSpPr>
        <p:spPr>
          <a:xfrm>
            <a:off x="574349" y="6102119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err="1" smtClean="0"/>
              <a:t>Indeksna</a:t>
            </a:r>
            <a:r>
              <a:rPr lang="en-US" b="1" i="1" dirty="0" smtClean="0"/>
              <a:t> </a:t>
            </a:r>
            <a:r>
              <a:rPr lang="en-US" b="1" i="1" dirty="0" err="1" smtClean="0"/>
              <a:t>alokacija</a:t>
            </a:r>
            <a:endParaRPr lang="en-US" b="1" i="1" dirty="0"/>
          </a:p>
        </p:txBody>
      </p:sp>
      <p:sp>
        <p:nvSpPr>
          <p:cNvPr id="63" name="Rectangle 62"/>
          <p:cNvSpPr/>
          <p:nvPr/>
        </p:nvSpPr>
        <p:spPr>
          <a:xfrm>
            <a:off x="4231386" y="4357426"/>
            <a:ext cx="1345494" cy="102717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err="1" smtClean="0"/>
              <a:t>index_block</a:t>
            </a:r>
            <a:r>
              <a:rPr lang="en-US" sz="1400" dirty="0" smtClean="0"/>
              <a:t> = 7</a:t>
            </a:r>
          </a:p>
          <a:p>
            <a:pPr algn="ctr"/>
            <a:r>
              <a:rPr lang="en-US" sz="1400" dirty="0" smtClean="0"/>
              <a:t>size = 2 </a:t>
            </a:r>
            <a:r>
              <a:rPr lang="en-US" sz="1400" dirty="0" err="1" smtClean="0"/>
              <a:t>blks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64" name="Group 63"/>
          <p:cNvGrpSpPr/>
          <p:nvPr/>
        </p:nvGrpSpPr>
        <p:grpSpPr>
          <a:xfrm>
            <a:off x="1566854" y="3445736"/>
            <a:ext cx="2495550" cy="2370930"/>
            <a:chOff x="4625975" y="4156870"/>
            <a:chExt cx="2495550" cy="2370930"/>
          </a:xfrm>
        </p:grpSpPr>
        <p:sp>
          <p:nvSpPr>
            <p:cNvPr id="65" name="Flowchart: Magnetic Disk 64"/>
            <p:cNvSpPr/>
            <p:nvPr/>
          </p:nvSpPr>
          <p:spPr>
            <a:xfrm>
              <a:off x="4625975" y="4156870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567883" y="5039915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85581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713015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63060" y="5037931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6140449" y="5046266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6564310" y="549886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858145" y="594796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140449" y="5498863"/>
              <a:ext cx="321469" cy="321469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5713015" y="5492515"/>
              <a:ext cx="321469" cy="32146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285580" y="5494500"/>
              <a:ext cx="321469" cy="321469"/>
            </a:xfrm>
            <a:prstGeom prst="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58146" y="5501245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5250259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381622" y="617934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5516960" y="6179346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/>
          <p:cNvCxnSpPr>
            <a:stCxn id="79" idx="1"/>
          </p:cNvCxnSpPr>
          <p:nvPr/>
        </p:nvCxnSpPr>
        <p:spPr>
          <a:xfrm flipH="1" flipV="1">
            <a:off x="1362075" y="4495867"/>
            <a:ext cx="1291819" cy="4462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521215" y="4095055"/>
            <a:ext cx="789924" cy="228355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Index Block</a:t>
            </a:r>
          </a:p>
          <a:p>
            <a:pPr algn="ctr"/>
            <a:r>
              <a:rPr lang="en-US" dirty="0" smtClean="0"/>
              <a:t>03</a:t>
            </a:r>
          </a:p>
          <a:p>
            <a:pPr algn="ctr"/>
            <a:r>
              <a:rPr lang="en-US" dirty="0" smtClean="0"/>
              <a:t>01</a:t>
            </a:r>
          </a:p>
          <a:p>
            <a:pPr algn="ctr"/>
            <a:r>
              <a:rPr lang="en-US" dirty="0" smtClean="0"/>
              <a:t>-1</a:t>
            </a:r>
          </a:p>
          <a:p>
            <a:pPr algn="ctr"/>
            <a:r>
              <a:rPr lang="en-US" dirty="0" smtClean="0"/>
              <a:t>-1</a:t>
            </a:r>
          </a:p>
          <a:p>
            <a:pPr algn="ctr"/>
            <a:r>
              <a:rPr lang="en-US" dirty="0" smtClean="0"/>
              <a:t>-1</a:t>
            </a:r>
          </a:p>
          <a:p>
            <a:pPr algn="ctr"/>
            <a:r>
              <a:rPr lang="en-US" dirty="0" smtClean="0"/>
              <a:t>...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6" name="Text Placeholder 10"/>
          <p:cNvSpPr txBox="1">
            <a:spLocks/>
          </p:cNvSpPr>
          <p:nvPr/>
        </p:nvSpPr>
        <p:spPr>
          <a:xfrm>
            <a:off x="6042574" y="5954135"/>
            <a:ext cx="4480560" cy="73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75" indent="-182875" algn="l" defTabSz="914377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1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02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15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28" indent="-182875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9960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899953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199945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499938" indent="-228594" algn="l" defTabSz="914377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i="1" dirty="0" err="1" smtClean="0"/>
              <a:t>Kombinovana</a:t>
            </a:r>
            <a:r>
              <a:rPr lang="en-US" b="1" i="1" dirty="0" smtClean="0"/>
              <a:t> </a:t>
            </a:r>
            <a:r>
              <a:rPr lang="en-US" b="1" i="1" dirty="0" err="1" smtClean="0"/>
              <a:t>alokacija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r>
              <a:rPr lang="en-US" b="1" i="1" dirty="0" smtClean="0"/>
              <a:t>(</a:t>
            </a:r>
            <a:r>
              <a:rPr lang="en-US" b="1" i="1" dirty="0" err="1" smtClean="0"/>
              <a:t>mo</a:t>
            </a:r>
            <a:r>
              <a:rPr lang="sr-Latn-RS" b="1" i="1" dirty="0" smtClean="0"/>
              <a:t>že i u više nivoa ako je fajl veći)</a:t>
            </a:r>
            <a:endParaRPr lang="en-US" b="1" i="1" dirty="0"/>
          </a:p>
        </p:txBody>
      </p:sp>
      <p:sp>
        <p:nvSpPr>
          <p:cNvPr id="87" name="Rectangle 86"/>
          <p:cNvSpPr/>
          <p:nvPr/>
        </p:nvSpPr>
        <p:spPr>
          <a:xfrm>
            <a:off x="8846347" y="3687152"/>
            <a:ext cx="1345494" cy="64798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FCB</a:t>
            </a:r>
            <a:endParaRPr lang="en-US" dirty="0"/>
          </a:p>
          <a:p>
            <a:pPr algn="ctr"/>
            <a:r>
              <a:rPr lang="en-US" sz="1400" dirty="0" smtClean="0"/>
              <a:t>...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029328" y="3533211"/>
            <a:ext cx="2495550" cy="2370930"/>
            <a:chOff x="6029328" y="3533211"/>
            <a:chExt cx="2495550" cy="2370930"/>
          </a:xfrm>
        </p:grpSpPr>
        <p:sp>
          <p:nvSpPr>
            <p:cNvPr id="106" name="Flowchart: Magnetic Disk 105"/>
            <p:cNvSpPr/>
            <p:nvPr/>
          </p:nvSpPr>
          <p:spPr>
            <a:xfrm>
              <a:off x="6029328" y="3533211"/>
              <a:ext cx="2495550" cy="237093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971236" y="4416256"/>
              <a:ext cx="321469" cy="32146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688934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7116368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66413" y="4414272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7543802" y="4422607"/>
              <a:ext cx="321469" cy="321469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7967663" y="4875205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9</a:t>
              </a:r>
              <a:endParaRPr lang="en-US" dirty="0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261498" y="5324307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543802" y="4875204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8</a:t>
              </a:r>
              <a:endParaRPr lang="en-US" dirty="0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7116368" y="4868856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6688933" y="4870841"/>
              <a:ext cx="321469" cy="32146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1499" y="4877586"/>
              <a:ext cx="321469" cy="32146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18" name="Oval 117"/>
            <p:cNvSpPr/>
            <p:nvPr/>
          </p:nvSpPr>
          <p:spPr>
            <a:xfrm>
              <a:off x="6653612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784975" y="5555688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/>
            <p:cNvSpPr/>
            <p:nvPr/>
          </p:nvSpPr>
          <p:spPr>
            <a:xfrm>
              <a:off x="6920313" y="5555687"/>
              <a:ext cx="61115" cy="6111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1" name="Rectangle 120"/>
          <p:cNvSpPr/>
          <p:nvPr/>
        </p:nvSpPr>
        <p:spPr>
          <a:xfrm>
            <a:off x="8846347" y="4335131"/>
            <a:ext cx="1345494" cy="971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03</a:t>
            </a:r>
          </a:p>
          <a:p>
            <a:pPr algn="ctr"/>
            <a:r>
              <a:rPr lang="en-US" dirty="0" smtClean="0"/>
              <a:t>01</a:t>
            </a:r>
          </a:p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22" name="Rectangle 121"/>
          <p:cNvSpPr/>
          <p:nvPr/>
        </p:nvSpPr>
        <p:spPr>
          <a:xfrm>
            <a:off x="8846347" y="5306155"/>
            <a:ext cx="1345494" cy="33360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49F83D39-FACF-43C7-9C4E-3C002A13A54D}" type="slidenum">
              <a:rPr lang="en-US" smtClean="0"/>
              <a:pPr/>
              <a:t>9</a:t>
            </a:fld>
            <a:r>
              <a:rPr lang="en-US" smtClean="0"/>
              <a:t>/1</a:t>
            </a:r>
            <a:r>
              <a:rPr lang="sr-Latn-RS" smtClean="0"/>
              <a:t>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797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39" grpId="0" animBg="1"/>
      <p:bldP spid="45" grpId="0" animBg="1"/>
      <p:bldP spid="62" grpId="0"/>
      <p:bldP spid="63" grpId="0" animBg="1"/>
      <p:bldP spid="85" grpId="0" animBg="1"/>
      <p:bldP spid="86" grpId="0"/>
      <p:bldP spid="87" grpId="0" animBg="1"/>
      <p:bldP spid="121" grpId="0" animBg="1"/>
      <p:bldP spid="122" grpId="0" animBg="1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456</TotalTime>
  <Words>1382</Words>
  <Application>Microsoft Office PowerPoint</Application>
  <PresentationFormat>Widescreen</PresentationFormat>
  <Paragraphs>415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Wingdings</vt:lpstr>
      <vt:lpstr>Wingdings 2</vt:lpstr>
      <vt:lpstr>View</vt:lpstr>
      <vt:lpstr>Fajl sistemi na operativnom sistemu Windows</vt:lpstr>
      <vt:lpstr>Sadržaj</vt:lpstr>
      <vt:lpstr>Uvod - Šta je operativni sistem?</vt:lpstr>
      <vt:lpstr>Uvod - Šta je fajl?</vt:lpstr>
      <vt:lpstr>Uvod - Šta je direktorijum i FCB?</vt:lpstr>
      <vt:lpstr>PowerPoint Presentation</vt:lpstr>
      <vt:lpstr>Šta je fajl sistem?</vt:lpstr>
      <vt:lpstr>Metode alokacije fajla</vt:lpstr>
      <vt:lpstr>PowerPoint Presentation</vt:lpstr>
      <vt:lpstr>Istorija fajl sistema na Windowsu </vt:lpstr>
      <vt:lpstr>FAT - File Allocation Table</vt:lpstr>
      <vt:lpstr>FAT 12/16</vt:lpstr>
      <vt:lpstr>FAT 32</vt:lpstr>
      <vt:lpstr>exFAT</vt:lpstr>
      <vt:lpstr>NTFS - New Technology File System</vt:lpstr>
      <vt:lpstr>Struktura NTFS</vt:lpstr>
      <vt:lpstr>Da ponovimo...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Fajl sistemi na operativnom sistemu Windows</dc:title>
  <dc:creator>Mateja Bogdanovic</dc:creator>
  <cp:lastModifiedBy>Mateja Bogdanovic</cp:lastModifiedBy>
  <cp:revision>565</cp:revision>
  <dcterms:created xsi:type="dcterms:W3CDTF">2024-12-05T12:00:46Z</dcterms:created>
  <dcterms:modified xsi:type="dcterms:W3CDTF">2024-12-08T12:14:51Z</dcterms:modified>
</cp:coreProperties>
</file>