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558" autoAdjust="0"/>
  </p:normalViewPr>
  <p:slideViewPr>
    <p:cSldViewPr snapToGrid="0">
      <p:cViewPr varScale="1">
        <p:scale>
          <a:sx n="103" d="100"/>
          <a:sy n="103" d="100"/>
        </p:scale>
        <p:origin x="70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D97EF-130B-42E0-9B98-4D244BF14443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51782-EC33-442E-B182-33B1939D21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406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6CF5D-F655-440A-BE65-76D6779DA5FA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F9F61-4C28-4726-866D-D0CC9F660A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693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A5E91FA6-C544-49D5-8940-10331607EBD0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516B7588-0C4F-49E0-B1AB-2BC6867C93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876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88C3-36D7-4A4D-8D70-AF40E0EB543B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B7588-0C4F-49E0-B1AB-2BC6867C93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36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2178-2A31-4F76-8DF6-95FE175C2486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B7588-0C4F-49E0-B1AB-2BC6867C93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526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365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tx2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4860" y="1713655"/>
            <a:ext cx="336042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15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marL="0" lvl="0" indent="0" algn="l" defTabSz="685783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EC154-C763-4958-ACE8-673F153B4791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B7588-0C4F-49E0-B1AB-2BC6867C93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796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342892" indent="-137156">
              <a:buFont typeface="Wingdings" panose="05000000000000000000" pitchFamily="2" charset="2"/>
              <a:buChar char="Ø"/>
              <a:defRPr/>
            </a:lvl2pPr>
            <a:lvl3pPr marL="548627" indent="-137156">
              <a:buFont typeface="Wingdings" panose="05000000000000000000" pitchFamily="2" charset="2"/>
              <a:buChar char="Ø"/>
              <a:defRPr/>
            </a:lvl3pPr>
            <a:lvl4pPr marL="754361" indent="-137156">
              <a:buFont typeface="Wingdings" panose="05000000000000000000" pitchFamily="2" charset="2"/>
              <a:buChar char="Ø"/>
              <a:defRPr/>
            </a:lvl4pPr>
            <a:lvl5pPr marL="960096" indent="-137156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E596-9BC8-4784-AAA4-8D9C50DFB017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F83D39-FACF-43C7-9C4E-3C002A13A54D}" type="slidenum">
              <a:rPr lang="en-US" smtClean="0"/>
              <a:pPr/>
              <a:t>‹#›</a:t>
            </a:fld>
            <a:r>
              <a:rPr lang="en-US" dirty="0" smtClean="0"/>
              <a:t>/1</a:t>
            </a:r>
            <a:r>
              <a:rPr lang="sr-Latn-R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925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457200" indent="-182880">
              <a:buFont typeface="Wingdings" panose="05000000000000000000" pitchFamily="2" charset="2"/>
              <a:buChar char="Ø"/>
              <a:defRPr/>
            </a:lvl2pPr>
            <a:lvl3pPr marL="731520" indent="-182880">
              <a:buFont typeface="Wingdings" panose="05000000000000000000" pitchFamily="2" charset="2"/>
              <a:buChar char="Ø"/>
              <a:defRPr/>
            </a:lvl3pPr>
            <a:lvl4pPr marL="1005840" indent="-182880">
              <a:buFont typeface="Wingdings" panose="05000000000000000000" pitchFamily="2" charset="2"/>
              <a:buChar char="Ø"/>
              <a:defRPr/>
            </a:lvl4pPr>
            <a:lvl5pPr marL="1280160" indent="-182880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E596-9BC8-4784-AAA4-8D9C50DFB017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 sz="2000"/>
            </a:lvl1pPr>
          </a:lstStyle>
          <a:p>
            <a:fld id="{49F83D39-FACF-43C7-9C4E-3C002A13A54D}" type="slidenum">
              <a:rPr lang="en-US" smtClean="0"/>
              <a:pPr/>
              <a:t>‹#›</a:t>
            </a:fld>
            <a:r>
              <a:rPr lang="en-US" dirty="0" smtClean="0"/>
              <a:t>/1</a:t>
            </a:r>
            <a:r>
              <a:rPr lang="sr-Latn-R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922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416B9-1F6E-44FA-9EC1-23CE64701978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 sz="2000"/>
            </a:lvl1pPr>
          </a:lstStyle>
          <a:p>
            <a:fld id="{55C7D454-9F4F-4B3E-9E94-B0A69F152E47}" type="slidenum">
              <a:rPr lang="en-US" smtClean="0"/>
              <a:pPr/>
              <a:t>‹#›</a:t>
            </a:fld>
            <a:r>
              <a:rPr lang="en-US" dirty="0" smtClean="0"/>
              <a:t>/18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9702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4386-2DFC-43E8-8E62-3DBD65049015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B7588-0C4F-49E0-B1AB-2BC6867C93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72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635A-45E4-4B86-A96D-8BD0C6B77173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B7588-0C4F-49E0-B1AB-2BC6867C93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95564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1C29-0EAD-46D2-B688-10DDC19E7A13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B7588-0C4F-49E0-B1AB-2BC6867C93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499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A57AD-9CA3-4411-9ED5-068986D125AC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B7588-0C4F-49E0-B1AB-2BC6867C93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557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F7B3B-20A7-4F4E-92E7-09825E6DBA54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B7588-0C4F-49E0-B1AB-2BC6867C93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6716-C975-49DB-8528-ACA815B19C69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B7588-0C4F-49E0-B1AB-2BC6867C93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875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362635A-45E4-4B86-A96D-8BD0C6B77173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16B7588-0C4F-49E0-B1AB-2BC6867C93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50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62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Fajl</a:t>
            </a:r>
            <a:r>
              <a:rPr lang="en-US" dirty="0" smtClean="0"/>
              <a:t> </a:t>
            </a:r>
            <a:r>
              <a:rPr lang="en-US" dirty="0" err="1" smtClean="0"/>
              <a:t>sistemi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operativnom</a:t>
            </a:r>
            <a:r>
              <a:rPr lang="en-US" dirty="0" smtClean="0"/>
              <a:t> </a:t>
            </a:r>
            <a:r>
              <a:rPr lang="en-US" dirty="0" err="1" smtClean="0"/>
              <a:t>sistemu</a:t>
            </a:r>
            <a:r>
              <a:rPr lang="en-US" dirty="0" smtClean="0"/>
              <a:t> Windows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Predmet</a:t>
            </a:r>
            <a:r>
              <a:rPr lang="en-US" dirty="0" smtClean="0"/>
              <a:t>: </a:t>
            </a:r>
            <a:r>
              <a:rPr lang="en-US" dirty="0" err="1" smtClean="0"/>
              <a:t>Praktikum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poslovne</a:t>
            </a:r>
            <a:r>
              <a:rPr lang="en-US" dirty="0" smtClean="0"/>
              <a:t> </a:t>
            </a:r>
            <a:r>
              <a:rPr lang="en-US" dirty="0" err="1" smtClean="0"/>
              <a:t>komunikacije</a:t>
            </a:r>
            <a:r>
              <a:rPr lang="en-US" dirty="0" smtClean="0"/>
              <a:t> I </a:t>
            </a:r>
            <a:r>
              <a:rPr lang="en-US" dirty="0" err="1" smtClean="0"/>
              <a:t>prezentacije</a:t>
            </a:r>
            <a:endParaRPr lang="en-US" dirty="0" smtClean="0"/>
          </a:p>
          <a:p>
            <a:r>
              <a:rPr lang="en-US" dirty="0" smtClean="0"/>
              <a:t>Student: Mateja </a:t>
            </a:r>
            <a:r>
              <a:rPr lang="en-US" dirty="0" err="1" smtClean="0"/>
              <a:t>Bogdanovi</a:t>
            </a:r>
            <a:r>
              <a:rPr lang="sr-Latn-RS" dirty="0" smtClean="0"/>
              <a:t>ć </a:t>
            </a:r>
            <a:r>
              <a:rPr lang="en-US" dirty="0" smtClean="0"/>
              <a:t>2022/</a:t>
            </a:r>
            <a:r>
              <a:rPr lang="sr-Latn-RS" dirty="0" smtClean="0"/>
              <a:t>0511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264" y="971551"/>
            <a:ext cx="970919" cy="11339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6405" y="1376929"/>
            <a:ext cx="721956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50" dirty="0">
                <a:solidFill>
                  <a:schemeClr val="tx1">
                    <a:lumMod val="75000"/>
                  </a:schemeClr>
                </a:solidFill>
              </a:rPr>
              <a:t>Univerzitet u Beogradu </a:t>
            </a:r>
            <a:r>
              <a:rPr lang="en-US" sz="1650" dirty="0">
                <a:solidFill>
                  <a:schemeClr val="tx1">
                    <a:lumMod val="75000"/>
                  </a:schemeClr>
                </a:solidFill>
              </a:rPr>
              <a:t>– </a:t>
            </a:r>
            <a:r>
              <a:rPr lang="en-US" sz="1650" dirty="0" err="1">
                <a:solidFill>
                  <a:schemeClr val="tx1">
                    <a:lumMod val="75000"/>
                  </a:schemeClr>
                </a:solidFill>
              </a:rPr>
              <a:t>Elektrotehni</a:t>
            </a:r>
            <a:r>
              <a:rPr lang="sr-Latn-RS" sz="1650" dirty="0">
                <a:solidFill>
                  <a:schemeClr val="tx1">
                    <a:lumMod val="75000"/>
                  </a:schemeClr>
                </a:solidFill>
              </a:rPr>
              <a:t>čki fakultet</a:t>
            </a:r>
            <a:endParaRPr lang="en-US" sz="165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77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Istorija</a:t>
            </a:r>
            <a:r>
              <a:rPr lang="en-US" dirty="0" smtClean="0"/>
              <a:t> </a:t>
            </a:r>
            <a:r>
              <a:rPr lang="en-US" dirty="0" err="1" smtClean="0"/>
              <a:t>fajl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Windowsu</a:t>
            </a:r>
            <a:r>
              <a:rPr lang="sr-Latn-RS" dirty="0" smtClean="0"/>
              <a:t>	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49F83D39-FACF-43C7-9C4E-3C002A13A54D}" type="slidenum">
              <a:rPr lang="en-US" smtClean="0"/>
              <a:pPr/>
              <a:t>10</a:t>
            </a:fld>
            <a:r>
              <a:rPr lang="en-US" smtClean="0"/>
              <a:t>/1</a:t>
            </a:r>
            <a:r>
              <a:rPr lang="sr-Latn-RS" smtClean="0"/>
              <a:t>8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037844" y="2438997"/>
            <a:ext cx="0" cy="30986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48351" y="2438996"/>
            <a:ext cx="315285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1980 - FAT12 – File Allocation Table 12-bit</a:t>
            </a:r>
            <a:endParaRPr lang="en-US" sz="135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048350" y="2819105"/>
            <a:ext cx="10894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1984 - FAT16</a:t>
            </a:r>
            <a:endParaRPr lang="en-US" sz="135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048351" y="3098965"/>
            <a:ext cx="370614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1988 - </a:t>
            </a:r>
            <a:r>
              <a:rPr lang="en-US" sz="1350" dirty="0"/>
              <a:t>ISO 9660 / CDFS - </a:t>
            </a:r>
            <a:r>
              <a:rPr lang="en-US" sz="1350" dirty="0"/>
              <a:t>Compact </a:t>
            </a:r>
            <a:r>
              <a:rPr lang="en-US" sz="1350" dirty="0"/>
              <a:t>Disc File </a:t>
            </a:r>
            <a:r>
              <a:rPr lang="en-US" sz="1350" dirty="0"/>
              <a:t>System</a:t>
            </a:r>
            <a:endParaRPr lang="en-US" sz="1350" dirty="0"/>
          </a:p>
          <a:p>
            <a:r>
              <a:rPr lang="en-US" sz="1350" dirty="0"/>
              <a:t>	 - HPFS - High Performance File System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7339" y="3621949"/>
            <a:ext cx="32047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1993 - </a:t>
            </a:r>
            <a:r>
              <a:rPr lang="sr-Latn-RS" sz="1350" b="1" dirty="0"/>
              <a:t>NTFS </a:t>
            </a:r>
            <a:r>
              <a:rPr lang="en-US" sz="1350" b="1" dirty="0"/>
              <a:t>– New Technology File </a:t>
            </a:r>
            <a:r>
              <a:rPr lang="en-US" sz="1350" b="1" dirty="0"/>
              <a:t>System</a:t>
            </a:r>
            <a:endParaRPr lang="sr-Latn-RS" sz="135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027338" y="4211891"/>
            <a:ext cx="19622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1996 - </a:t>
            </a:r>
            <a:r>
              <a:rPr lang="sr-Latn-RS" sz="1350" b="1" dirty="0"/>
              <a:t>FAT32</a:t>
            </a:r>
            <a:r>
              <a:rPr lang="en-US" sz="1350" b="1" dirty="0"/>
              <a:t> – FAT 32-bit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27338" y="4029925"/>
            <a:ext cx="265752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1995 - </a:t>
            </a:r>
            <a:r>
              <a:rPr lang="sr-Latn-RS" sz="1350" dirty="0"/>
              <a:t>UDF</a:t>
            </a:r>
            <a:r>
              <a:rPr lang="en-US" sz="1350" dirty="0"/>
              <a:t> </a:t>
            </a:r>
            <a:r>
              <a:rPr lang="en-US" sz="1350" dirty="0"/>
              <a:t>– Universal Disk </a:t>
            </a:r>
            <a:r>
              <a:rPr lang="en-US" sz="1350" dirty="0"/>
              <a:t>Format</a:t>
            </a:r>
            <a:endParaRPr lang="sr-Latn-RS" sz="1350" dirty="0"/>
          </a:p>
        </p:txBody>
      </p:sp>
      <p:sp>
        <p:nvSpPr>
          <p:cNvPr id="24" name="TextBox 23"/>
          <p:cNvSpPr txBox="1"/>
          <p:nvPr/>
        </p:nvSpPr>
        <p:spPr>
          <a:xfrm>
            <a:off x="1041238" y="4645650"/>
            <a:ext cx="34526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2006 - e</a:t>
            </a:r>
            <a:r>
              <a:rPr lang="sr-Latn-RS" sz="1350" b="1" dirty="0"/>
              <a:t>xFAT</a:t>
            </a:r>
            <a:r>
              <a:rPr lang="en-US" sz="1350" b="1" dirty="0"/>
              <a:t> </a:t>
            </a:r>
            <a:r>
              <a:rPr lang="en-US" sz="1350" b="1" dirty="0"/>
              <a:t>– Extensible</a:t>
            </a:r>
            <a:r>
              <a:rPr lang="en-US" sz="1350" b="1" dirty="0"/>
              <a:t> </a:t>
            </a:r>
            <a:r>
              <a:rPr lang="en-US" sz="1350" b="1" dirty="0"/>
              <a:t>File Allocation </a:t>
            </a:r>
            <a:r>
              <a:rPr lang="en-US" sz="1350" b="1" dirty="0"/>
              <a:t>Table</a:t>
            </a:r>
            <a:endParaRPr lang="sr-Latn-RS" sz="135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050765" y="5152252"/>
            <a:ext cx="25716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2012 - </a:t>
            </a:r>
            <a:r>
              <a:rPr lang="en-US" sz="1350" dirty="0" err="1"/>
              <a:t>ReFS</a:t>
            </a:r>
            <a:r>
              <a:rPr lang="en-US" sz="1350" dirty="0"/>
              <a:t> </a:t>
            </a:r>
            <a:r>
              <a:rPr lang="en-US" sz="1350" dirty="0"/>
              <a:t>(Resilient File System</a:t>
            </a:r>
            <a:r>
              <a:rPr lang="en-US" sz="1350" dirty="0"/>
              <a:t>)</a:t>
            </a:r>
            <a:endParaRPr lang="sr-Latn-RS" sz="1350" dirty="0"/>
          </a:p>
        </p:txBody>
      </p:sp>
      <p:sp>
        <p:nvSpPr>
          <p:cNvPr id="26" name="TextBox 25"/>
          <p:cNvSpPr txBox="1"/>
          <p:nvPr/>
        </p:nvSpPr>
        <p:spPr>
          <a:xfrm>
            <a:off x="6236494" y="2438996"/>
            <a:ext cx="181165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err="1"/>
              <a:t>Diskete</a:t>
            </a:r>
            <a:r>
              <a:rPr lang="en-US" sz="1350" b="1" dirty="0"/>
              <a:t> </a:t>
            </a:r>
            <a:r>
              <a:rPr lang="en-US" sz="1350" b="1" dirty="0" err="1"/>
              <a:t>i</a:t>
            </a:r>
            <a:r>
              <a:rPr lang="en-US" sz="1350" b="1" dirty="0"/>
              <a:t> </a:t>
            </a:r>
            <a:r>
              <a:rPr lang="en-US" sz="1350" b="1" dirty="0" err="1"/>
              <a:t>mali</a:t>
            </a:r>
            <a:r>
              <a:rPr lang="en-US" sz="1350" b="1" dirty="0"/>
              <a:t> </a:t>
            </a:r>
            <a:r>
              <a:rPr lang="en-US" sz="1350" b="1" dirty="0" err="1"/>
              <a:t>ure</a:t>
            </a:r>
            <a:r>
              <a:rPr lang="sr-Latn-RS" sz="1350" b="1" dirty="0"/>
              <a:t>đaji</a:t>
            </a:r>
            <a:endParaRPr lang="en-US" sz="135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236494" y="3096104"/>
            <a:ext cx="181165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CD</a:t>
            </a:r>
            <a:endParaRPr lang="en-US" sz="1350" dirty="0"/>
          </a:p>
        </p:txBody>
      </p:sp>
      <p:sp>
        <p:nvSpPr>
          <p:cNvPr id="28" name="TextBox 27"/>
          <p:cNvSpPr txBox="1"/>
          <p:nvPr/>
        </p:nvSpPr>
        <p:spPr>
          <a:xfrm>
            <a:off x="6236494" y="4025311"/>
            <a:ext cx="181165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DVD </a:t>
            </a:r>
            <a:r>
              <a:rPr lang="en-US" sz="1350" dirty="0" err="1"/>
              <a:t>i</a:t>
            </a:r>
            <a:r>
              <a:rPr lang="en-US" sz="1350" dirty="0"/>
              <a:t> Blu-ray</a:t>
            </a:r>
            <a:endParaRPr lang="en-US" sz="1350" dirty="0"/>
          </a:p>
        </p:txBody>
      </p:sp>
      <p:sp>
        <p:nvSpPr>
          <p:cNvPr id="29" name="TextBox 28"/>
          <p:cNvSpPr txBox="1"/>
          <p:nvPr/>
        </p:nvSpPr>
        <p:spPr>
          <a:xfrm>
            <a:off x="6236494" y="4645650"/>
            <a:ext cx="18158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Flash </a:t>
            </a:r>
            <a:r>
              <a:rPr lang="en-US" sz="1350" b="1" dirty="0" err="1"/>
              <a:t>i</a:t>
            </a:r>
            <a:r>
              <a:rPr lang="en-US" sz="1350" b="1" dirty="0"/>
              <a:t> </a:t>
            </a:r>
            <a:r>
              <a:rPr lang="en-US" sz="1350" b="1" dirty="0" err="1"/>
              <a:t>moderni</a:t>
            </a:r>
            <a:r>
              <a:rPr lang="en-US" sz="1350" b="1" dirty="0"/>
              <a:t> </a:t>
            </a:r>
            <a:r>
              <a:rPr lang="en-US" sz="1350" b="1" dirty="0" err="1"/>
              <a:t>ure</a:t>
            </a:r>
            <a:r>
              <a:rPr lang="sr-Latn-RS" sz="1350" b="1" dirty="0"/>
              <a:t>đaji</a:t>
            </a:r>
            <a:endParaRPr lang="en-US" sz="135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236494" y="5152252"/>
            <a:ext cx="23288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350" dirty="0"/>
              <a:t>Serveri i skladišni sistemi</a:t>
            </a:r>
            <a:endParaRPr lang="en-US" sz="1350" dirty="0"/>
          </a:p>
        </p:txBody>
      </p:sp>
      <p:sp>
        <p:nvSpPr>
          <p:cNvPr id="31" name="TextBox 30"/>
          <p:cNvSpPr txBox="1"/>
          <p:nvPr/>
        </p:nvSpPr>
        <p:spPr>
          <a:xfrm>
            <a:off x="6236494" y="4246090"/>
            <a:ext cx="181165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350" b="1" dirty="0"/>
              <a:t>USB i prenosivi uređaji</a:t>
            </a:r>
            <a:endParaRPr lang="en-US" sz="135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236494" y="3616926"/>
            <a:ext cx="18116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350" b="1" dirty="0"/>
              <a:t>Glavni fajl sistem danas</a:t>
            </a:r>
            <a:endParaRPr lang="en-US" sz="135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236494" y="2807099"/>
            <a:ext cx="22331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350" b="1" dirty="0"/>
              <a:t>Za starije </a:t>
            </a:r>
            <a:r>
              <a:rPr lang="sr-Latn-RS" sz="1350" b="1" dirty="0" smtClean="0"/>
              <a:t>verzije</a:t>
            </a:r>
            <a:r>
              <a:rPr lang="en-US" sz="1350" b="1" dirty="0" smtClean="0"/>
              <a:t> OS</a:t>
            </a:r>
            <a:endParaRPr lang="en-US" sz="135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6236493" y="3325708"/>
            <a:ext cx="217884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350" dirty="0"/>
              <a:t>Unapređenje FAT 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51779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 - File Allocation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3" y="1828801"/>
            <a:ext cx="6851569" cy="4351337"/>
          </a:xfrm>
        </p:spPr>
        <p:txBody>
          <a:bodyPr/>
          <a:lstStyle/>
          <a:p>
            <a:r>
              <a:rPr lang="en-US" dirty="0" err="1" smtClean="0"/>
              <a:t>Jedan</a:t>
            </a:r>
            <a:r>
              <a:rPr lang="en-US" dirty="0" smtClean="0"/>
              <a:t> od </a:t>
            </a:r>
            <a:r>
              <a:rPr lang="en-US" dirty="0" err="1" smtClean="0"/>
              <a:t>najstarijih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najjednostavnijih</a:t>
            </a:r>
            <a:r>
              <a:rPr lang="en-US" dirty="0" smtClean="0"/>
              <a:t> </a:t>
            </a:r>
            <a:r>
              <a:rPr lang="en-US" dirty="0" err="1" smtClean="0"/>
              <a:t>fajl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Zasniva</a:t>
            </a:r>
            <a:r>
              <a:rPr lang="en-US" dirty="0" smtClean="0"/>
              <a:t> se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tabeli</a:t>
            </a:r>
            <a:r>
              <a:rPr lang="sr-Latn-RS" dirty="0" smtClean="0"/>
              <a:t> koja ima ulaza koliko i blokova na disku,</a:t>
            </a:r>
            <a:r>
              <a:rPr lang="sr-Latn-RS" dirty="0"/>
              <a:t/>
            </a:r>
            <a:br>
              <a:rPr lang="sr-Latn-RS" dirty="0"/>
            </a:br>
            <a:r>
              <a:rPr lang="sr-Latn-RS" dirty="0" smtClean="0"/>
              <a:t>a ulazi su </a:t>
            </a:r>
            <a:r>
              <a:rPr lang="sr-Latn-RS" b="1" dirty="0" smtClean="0"/>
              <a:t>ulančani</a:t>
            </a:r>
            <a:r>
              <a:rPr lang="sr-Latn-RS" dirty="0" smtClean="0"/>
              <a:t> koristeći indekse.</a:t>
            </a:r>
          </a:p>
          <a:p>
            <a:r>
              <a:rPr lang="sr-Latn-RS" dirty="0" smtClean="0"/>
              <a:t>Tabela se nalazi na unapred definisanom mestu na disku.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Po</a:t>
            </a:r>
            <a:r>
              <a:rPr lang="sr-Latn-RS" dirty="0" smtClean="0"/>
              <a:t>što je pristup disku spor, kao i svi podaci, </a:t>
            </a:r>
            <a:br>
              <a:rPr lang="sr-Latn-RS" dirty="0" smtClean="0"/>
            </a:br>
            <a:r>
              <a:rPr lang="sr-Latn-RS" dirty="0" smtClean="0"/>
              <a:t>tabela se učitava u operativnu memoriju i kešira.</a:t>
            </a:r>
            <a:endParaRPr lang="en-US" dirty="0" smtClean="0"/>
          </a:p>
          <a:p>
            <a:pPr marL="0" indent="0">
              <a:buNone/>
            </a:pPr>
            <a:endParaRPr lang="sr-Latn-R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9F83D39-FACF-43C7-9C4E-3C002A13A54D}" type="slidenum">
              <a:rPr lang="en-US" smtClean="0"/>
              <a:pPr/>
              <a:t>11</a:t>
            </a:fld>
            <a:r>
              <a:rPr lang="en-US" smtClean="0"/>
              <a:t>/1</a:t>
            </a:r>
            <a:r>
              <a:rPr lang="sr-Latn-RS" smtClean="0"/>
              <a:t>8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6344221" y="3993059"/>
            <a:ext cx="1871663" cy="1778198"/>
            <a:chOff x="4625975" y="4156870"/>
            <a:chExt cx="2495550" cy="2370930"/>
          </a:xfrm>
        </p:grpSpPr>
        <p:sp>
          <p:nvSpPr>
            <p:cNvPr id="28" name="Flowchart: Magnetic Disk 27"/>
            <p:cNvSpPr/>
            <p:nvPr/>
          </p:nvSpPr>
          <p:spPr>
            <a:xfrm>
              <a:off x="4625975" y="4156870"/>
              <a:ext cx="2495550" cy="237093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567883" y="5039915"/>
              <a:ext cx="321469" cy="32146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4</a:t>
              </a:r>
              <a:endParaRPr lang="en-US" sz="135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285581" y="5037931"/>
              <a:ext cx="321469" cy="32146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1</a:t>
              </a:r>
              <a:endParaRPr lang="en-US" sz="135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713015" y="5037931"/>
              <a:ext cx="321469" cy="32146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2</a:t>
              </a:r>
              <a:endParaRPr lang="en-US" sz="135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63060" y="5037931"/>
              <a:ext cx="321469" cy="32146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0</a:t>
              </a:r>
              <a:endParaRPr lang="en-US" sz="135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140449" y="5046266"/>
              <a:ext cx="321469" cy="32146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3</a:t>
              </a:r>
              <a:endParaRPr lang="en-US" sz="135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564310" y="5498864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9</a:t>
              </a:r>
              <a:endParaRPr lang="en-US" sz="135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858145" y="5947966"/>
              <a:ext cx="321469" cy="321469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A</a:t>
              </a:r>
              <a:endParaRPr lang="en-US" sz="135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140449" y="5498863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8</a:t>
              </a:r>
              <a:endParaRPr lang="en-US" sz="135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713015" y="5492515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7</a:t>
              </a:r>
              <a:endParaRPr lang="en-US" sz="135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285580" y="5494500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6</a:t>
              </a:r>
              <a:endParaRPr lang="en-US" sz="135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858146" y="5501245"/>
              <a:ext cx="321469" cy="32146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5</a:t>
              </a:r>
              <a:endParaRPr lang="en-US" sz="1350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5250259" y="6179347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1" name="Oval 40"/>
            <p:cNvSpPr/>
            <p:nvPr/>
          </p:nvSpPr>
          <p:spPr>
            <a:xfrm>
              <a:off x="5381622" y="6179347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" name="Oval 41"/>
            <p:cNvSpPr/>
            <p:nvPr/>
          </p:nvSpPr>
          <p:spPr>
            <a:xfrm>
              <a:off x="5516960" y="6179346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cxnSp>
        <p:nvCxnSpPr>
          <p:cNvPr id="43" name="Curved Connector 42"/>
          <p:cNvCxnSpPr>
            <a:stCxn id="32" idx="0"/>
            <a:endCxn id="31" idx="0"/>
          </p:cNvCxnSpPr>
          <p:nvPr/>
        </p:nvCxnSpPr>
        <p:spPr>
          <a:xfrm rot="5400000" flipH="1" flipV="1">
            <a:off x="6961319" y="4335123"/>
            <a:ext cx="9525" cy="63746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31" idx="2"/>
            <a:endCxn id="39" idx="0"/>
          </p:cNvCxnSpPr>
          <p:nvPr/>
        </p:nvCxnSpPr>
        <p:spPr>
          <a:xfrm rot="5400000">
            <a:off x="6906286" y="4627573"/>
            <a:ext cx="106384" cy="64115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33" idx="0"/>
            <a:endCxn id="30" idx="0"/>
          </p:cNvCxnSpPr>
          <p:nvPr/>
        </p:nvCxnSpPr>
        <p:spPr>
          <a:xfrm rot="16200000" flipV="1">
            <a:off x="7276928" y="4336406"/>
            <a:ext cx="6251" cy="641151"/>
          </a:xfrm>
          <a:prstGeom prst="curvedConnector3">
            <a:avLst>
              <a:gd name="adj1" fmla="val 2842651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5" idx="1"/>
          </p:cNvCxnSpPr>
          <p:nvPr/>
        </p:nvCxnSpPr>
        <p:spPr>
          <a:xfrm flipH="1" flipV="1">
            <a:off x="4937988" y="4378302"/>
            <a:ext cx="1580361" cy="10786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617074" y="4369715"/>
            <a:ext cx="1233761" cy="2500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2</a:t>
            </a:r>
            <a:endParaRPr lang="en-US" sz="1350" dirty="0"/>
          </a:p>
        </p:txBody>
      </p:sp>
      <p:sp>
        <p:nvSpPr>
          <p:cNvPr id="49" name="Rectangle 48"/>
          <p:cNvSpPr/>
          <p:nvPr/>
        </p:nvSpPr>
        <p:spPr>
          <a:xfrm>
            <a:off x="3617074" y="4619746"/>
            <a:ext cx="1233761" cy="2500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-1</a:t>
            </a:r>
            <a:endParaRPr lang="en-US" sz="1350" dirty="0"/>
          </a:p>
        </p:txBody>
      </p:sp>
      <p:sp>
        <p:nvSpPr>
          <p:cNvPr id="50" name="Rectangle 49"/>
          <p:cNvSpPr/>
          <p:nvPr/>
        </p:nvSpPr>
        <p:spPr>
          <a:xfrm>
            <a:off x="3617074" y="4869777"/>
            <a:ext cx="1233761" cy="2500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5</a:t>
            </a:r>
            <a:endParaRPr lang="en-US" sz="1350" dirty="0"/>
          </a:p>
        </p:txBody>
      </p:sp>
      <p:sp>
        <p:nvSpPr>
          <p:cNvPr id="51" name="Rectangle 50"/>
          <p:cNvSpPr/>
          <p:nvPr/>
        </p:nvSpPr>
        <p:spPr>
          <a:xfrm>
            <a:off x="3617074" y="5119808"/>
            <a:ext cx="1233761" cy="2500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1</a:t>
            </a:r>
            <a:endParaRPr lang="en-US" sz="1350" dirty="0"/>
          </a:p>
        </p:txBody>
      </p:sp>
      <p:sp>
        <p:nvSpPr>
          <p:cNvPr id="52" name="Rectangle 51"/>
          <p:cNvSpPr/>
          <p:nvPr/>
        </p:nvSpPr>
        <p:spPr>
          <a:xfrm>
            <a:off x="3617074" y="5369840"/>
            <a:ext cx="1233761" cy="2500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-1</a:t>
            </a:r>
            <a:endParaRPr lang="en-US" sz="1350" dirty="0"/>
          </a:p>
        </p:txBody>
      </p:sp>
      <p:sp>
        <p:nvSpPr>
          <p:cNvPr id="53" name="Rectangle 52"/>
          <p:cNvSpPr/>
          <p:nvPr/>
        </p:nvSpPr>
        <p:spPr>
          <a:xfrm>
            <a:off x="3617074" y="5619871"/>
            <a:ext cx="1233761" cy="2500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-1</a:t>
            </a:r>
            <a:endParaRPr lang="en-US" sz="1350" dirty="0"/>
          </a:p>
        </p:txBody>
      </p:sp>
      <p:sp>
        <p:nvSpPr>
          <p:cNvPr id="54" name="Rectangle 53"/>
          <p:cNvSpPr/>
          <p:nvPr/>
        </p:nvSpPr>
        <p:spPr>
          <a:xfrm>
            <a:off x="3617074" y="5869902"/>
            <a:ext cx="1233761" cy="2500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-7</a:t>
            </a:r>
            <a:endParaRPr lang="en-US" sz="1350" dirty="0"/>
          </a:p>
        </p:txBody>
      </p:sp>
      <p:sp>
        <p:nvSpPr>
          <p:cNvPr id="65" name="Rectangle 64"/>
          <p:cNvSpPr/>
          <p:nvPr/>
        </p:nvSpPr>
        <p:spPr>
          <a:xfrm>
            <a:off x="3318252" y="4369715"/>
            <a:ext cx="278765" cy="250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0</a:t>
            </a:r>
            <a:endParaRPr lang="en-US" sz="1350" dirty="0"/>
          </a:p>
        </p:txBody>
      </p:sp>
      <p:sp>
        <p:nvSpPr>
          <p:cNvPr id="66" name="Rectangle 65"/>
          <p:cNvSpPr/>
          <p:nvPr/>
        </p:nvSpPr>
        <p:spPr>
          <a:xfrm>
            <a:off x="3318252" y="4619746"/>
            <a:ext cx="278765" cy="250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1</a:t>
            </a:r>
            <a:endParaRPr lang="en-US" sz="1350" dirty="0"/>
          </a:p>
        </p:txBody>
      </p:sp>
      <p:sp>
        <p:nvSpPr>
          <p:cNvPr id="67" name="Rectangle 66"/>
          <p:cNvSpPr/>
          <p:nvPr/>
        </p:nvSpPr>
        <p:spPr>
          <a:xfrm>
            <a:off x="3318252" y="4869777"/>
            <a:ext cx="278765" cy="250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2</a:t>
            </a:r>
            <a:endParaRPr lang="en-US" sz="1350" dirty="0"/>
          </a:p>
        </p:txBody>
      </p:sp>
      <p:sp>
        <p:nvSpPr>
          <p:cNvPr id="68" name="Rectangle 67"/>
          <p:cNvSpPr/>
          <p:nvPr/>
        </p:nvSpPr>
        <p:spPr>
          <a:xfrm>
            <a:off x="3318252" y="5119808"/>
            <a:ext cx="278765" cy="250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3</a:t>
            </a:r>
            <a:endParaRPr lang="en-US" sz="1350" dirty="0"/>
          </a:p>
        </p:txBody>
      </p:sp>
      <p:sp>
        <p:nvSpPr>
          <p:cNvPr id="69" name="Rectangle 68"/>
          <p:cNvSpPr/>
          <p:nvPr/>
        </p:nvSpPr>
        <p:spPr>
          <a:xfrm>
            <a:off x="3318252" y="5369840"/>
            <a:ext cx="278765" cy="250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4</a:t>
            </a:r>
            <a:endParaRPr lang="en-US" sz="1350" dirty="0"/>
          </a:p>
        </p:txBody>
      </p:sp>
      <p:sp>
        <p:nvSpPr>
          <p:cNvPr id="70" name="Rectangle 69"/>
          <p:cNvSpPr/>
          <p:nvPr/>
        </p:nvSpPr>
        <p:spPr>
          <a:xfrm>
            <a:off x="3318252" y="5619871"/>
            <a:ext cx="278765" cy="250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5</a:t>
            </a:r>
            <a:endParaRPr lang="en-US" sz="1350" dirty="0"/>
          </a:p>
        </p:txBody>
      </p:sp>
      <p:sp>
        <p:nvSpPr>
          <p:cNvPr id="71" name="Rectangle 70"/>
          <p:cNvSpPr/>
          <p:nvPr/>
        </p:nvSpPr>
        <p:spPr>
          <a:xfrm>
            <a:off x="3318252" y="5869902"/>
            <a:ext cx="278765" cy="250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6</a:t>
            </a:r>
            <a:endParaRPr lang="en-US" sz="1350" dirty="0"/>
          </a:p>
        </p:txBody>
      </p:sp>
      <p:sp>
        <p:nvSpPr>
          <p:cNvPr id="74" name="Rectangle 73"/>
          <p:cNvSpPr/>
          <p:nvPr/>
        </p:nvSpPr>
        <p:spPr>
          <a:xfrm>
            <a:off x="952562" y="4378302"/>
            <a:ext cx="1009121" cy="7703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r>
              <a:rPr lang="en-US" sz="1350" dirty="0"/>
              <a:t>FCB</a:t>
            </a:r>
            <a:endParaRPr lang="en-US" sz="1350" dirty="0"/>
          </a:p>
          <a:p>
            <a:pPr algn="ctr"/>
            <a:r>
              <a:rPr lang="en-US" sz="1050" dirty="0" err="1" smtClean="0"/>
              <a:t>head_idx</a:t>
            </a:r>
            <a:r>
              <a:rPr lang="en-US" sz="1050" dirty="0" smtClean="0"/>
              <a:t> </a:t>
            </a:r>
            <a:r>
              <a:rPr lang="en-US" sz="1050" dirty="0"/>
              <a:t>= 3</a:t>
            </a:r>
          </a:p>
          <a:p>
            <a:pPr algn="ctr"/>
            <a:r>
              <a:rPr lang="en-US" sz="1050" dirty="0"/>
              <a:t>size = 2 </a:t>
            </a:r>
            <a:r>
              <a:rPr lang="en-US" sz="1050" dirty="0" err="1"/>
              <a:t>blks</a:t>
            </a:r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</p:txBody>
      </p:sp>
      <p:sp>
        <p:nvSpPr>
          <p:cNvPr id="75" name="Rectangle 74"/>
          <p:cNvSpPr/>
          <p:nvPr/>
        </p:nvSpPr>
        <p:spPr>
          <a:xfrm>
            <a:off x="2093365" y="4378302"/>
            <a:ext cx="1009121" cy="770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r>
              <a:rPr lang="en-US" sz="1350" dirty="0"/>
              <a:t>FCB</a:t>
            </a:r>
            <a:endParaRPr lang="en-US" sz="1350" dirty="0"/>
          </a:p>
          <a:p>
            <a:pPr algn="ctr"/>
            <a:r>
              <a:rPr lang="en-US" sz="1050" dirty="0" err="1" smtClean="0"/>
              <a:t>head_idx</a:t>
            </a:r>
            <a:r>
              <a:rPr lang="en-US" sz="1050" dirty="0" smtClean="0"/>
              <a:t> </a:t>
            </a:r>
            <a:r>
              <a:rPr lang="en-US" sz="1050" dirty="0"/>
              <a:t>= 0</a:t>
            </a:r>
          </a:p>
          <a:p>
            <a:pPr algn="ctr"/>
            <a:r>
              <a:rPr lang="en-US" sz="1050" dirty="0"/>
              <a:t>size = 3 </a:t>
            </a:r>
            <a:r>
              <a:rPr lang="en-US" sz="1050" dirty="0" err="1"/>
              <a:t>blks</a:t>
            </a:r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</p:txBody>
      </p:sp>
      <p:sp>
        <p:nvSpPr>
          <p:cNvPr id="76" name="Rectangle 75"/>
          <p:cNvSpPr/>
          <p:nvPr/>
        </p:nvSpPr>
        <p:spPr>
          <a:xfrm>
            <a:off x="952562" y="5226193"/>
            <a:ext cx="1009121" cy="7703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r>
              <a:rPr lang="en-US" sz="1350" dirty="0"/>
              <a:t>FCB</a:t>
            </a:r>
            <a:endParaRPr lang="en-US" sz="1350" dirty="0"/>
          </a:p>
          <a:p>
            <a:pPr algn="ctr"/>
            <a:r>
              <a:rPr lang="en-US" sz="1050" dirty="0" err="1" smtClean="0"/>
              <a:t>head_idx</a:t>
            </a:r>
            <a:r>
              <a:rPr lang="en-US" sz="1050" dirty="0" smtClean="0"/>
              <a:t> </a:t>
            </a:r>
            <a:r>
              <a:rPr lang="en-US" sz="1050" dirty="0"/>
              <a:t>= 4</a:t>
            </a:r>
          </a:p>
          <a:p>
            <a:pPr algn="ctr"/>
            <a:r>
              <a:rPr lang="en-US" sz="1050" dirty="0"/>
              <a:t>size = 1 </a:t>
            </a:r>
            <a:r>
              <a:rPr lang="en-US" sz="1050" dirty="0" err="1"/>
              <a:t>blks</a:t>
            </a:r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</p:txBody>
      </p:sp>
      <p:sp>
        <p:nvSpPr>
          <p:cNvPr id="77" name="Rectangle 76"/>
          <p:cNvSpPr/>
          <p:nvPr/>
        </p:nvSpPr>
        <p:spPr>
          <a:xfrm>
            <a:off x="2096720" y="5234681"/>
            <a:ext cx="1009121" cy="7703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r>
              <a:rPr lang="en-US" sz="1350" dirty="0"/>
              <a:t>FREE BLOCKS</a:t>
            </a:r>
          </a:p>
          <a:p>
            <a:pPr algn="ctr"/>
            <a:r>
              <a:rPr lang="en-US" sz="1350" dirty="0"/>
              <a:t>head = 6</a:t>
            </a:r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</p:txBody>
      </p:sp>
      <p:sp>
        <p:nvSpPr>
          <p:cNvPr id="79" name="TextBox 78"/>
          <p:cNvSpPr txBox="1"/>
          <p:nvPr/>
        </p:nvSpPr>
        <p:spPr>
          <a:xfrm>
            <a:off x="5182487" y="5901453"/>
            <a:ext cx="41951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 </a:t>
            </a:r>
            <a:r>
              <a:rPr lang="en-US" sz="900" dirty="0" err="1"/>
              <a:t>ovom</a:t>
            </a:r>
            <a:r>
              <a:rPr lang="en-US" sz="900" dirty="0"/>
              <a:t> </a:t>
            </a:r>
            <a:r>
              <a:rPr lang="en-US" sz="900" dirty="0" err="1"/>
              <a:t>slu</a:t>
            </a:r>
            <a:r>
              <a:rPr lang="sr-Latn-RS" sz="900" dirty="0"/>
              <a:t>čaju, strelice ne označavaju pokazivače,</a:t>
            </a:r>
            <a:br>
              <a:rPr lang="sr-Latn-RS" sz="900" dirty="0"/>
            </a:br>
            <a:r>
              <a:rPr lang="sr-Latn-RS" sz="900" dirty="0"/>
              <a:t>već kako su blokovi logički uvezani pomoću tabele</a:t>
            </a:r>
            <a:r>
              <a:rPr lang="en-US" sz="900" dirty="0"/>
              <a:t> </a:t>
            </a:r>
            <a:r>
              <a:rPr lang="en-US" sz="900" dirty="0" err="1"/>
              <a:t>alokacije</a:t>
            </a:r>
            <a:r>
              <a:rPr lang="sr-Latn-RS" sz="900" dirty="0"/>
              <a:t>.</a:t>
            </a: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71990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4" grpId="0" animBg="1"/>
      <p:bldP spid="75" grpId="0" animBg="1"/>
      <p:bldP spid="76" grpId="0" animBg="1"/>
      <p:bldP spid="77" grpId="0" animBg="1"/>
      <p:bldP spid="7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7055133" y="3285542"/>
            <a:ext cx="1096280" cy="524847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Rectangle 18"/>
          <p:cNvSpPr/>
          <p:nvPr/>
        </p:nvSpPr>
        <p:spPr>
          <a:xfrm>
            <a:off x="5787801" y="3285542"/>
            <a:ext cx="1096280" cy="524847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 12/16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Broj</a:t>
            </a:r>
            <a:r>
              <a:rPr lang="en-US" dirty="0" smtClean="0"/>
              <a:t> pored </a:t>
            </a:r>
            <a:r>
              <a:rPr lang="en-US" dirty="0" err="1" smtClean="0"/>
              <a:t>naziva</a:t>
            </a:r>
            <a:r>
              <a:rPr lang="en-US" dirty="0" smtClean="0"/>
              <a:t> se </a:t>
            </a:r>
            <a:r>
              <a:rPr lang="en-US" dirty="0" err="1" smtClean="0"/>
              <a:t>odnosi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sr-Latn-RS" dirty="0" smtClean="0"/>
              <a:t>širinu tabele u bitima.</a:t>
            </a:r>
            <a:endParaRPr lang="en-US" dirty="0" smtClean="0"/>
          </a:p>
          <a:p>
            <a:pPr lvl="1"/>
            <a:r>
              <a:rPr lang="sr-Latn-RS" dirty="0" smtClean="0"/>
              <a:t>12</a:t>
            </a:r>
            <a:r>
              <a:rPr lang="en-US" dirty="0" smtClean="0"/>
              <a:t>-bit </a:t>
            </a:r>
            <a:r>
              <a:rPr lang="en-US" dirty="0" err="1" smtClean="0"/>
              <a:t>zna</a:t>
            </a:r>
            <a:r>
              <a:rPr lang="sr-Latn-RS" dirty="0" smtClean="0"/>
              <a:t>či da je ulaz u tabelu alokacije 12 bita,</a:t>
            </a:r>
            <a:br>
              <a:rPr lang="sr-Latn-RS" dirty="0" smtClean="0"/>
            </a:br>
            <a:r>
              <a:rPr lang="sr-Latn-RS" dirty="0" smtClean="0"/>
              <a:t>samim tim, broj blokova na disku je maksimalno 2</a:t>
            </a:r>
            <a:r>
              <a:rPr lang="en-US" baseline="30000" dirty="0" smtClean="0"/>
              <a:t>12</a:t>
            </a:r>
          </a:p>
          <a:p>
            <a:r>
              <a:rPr lang="sr-Latn-RS" dirty="0" smtClean="0"/>
              <a:t>FAT organizuje sektore na disku u klastere.</a:t>
            </a:r>
            <a:br>
              <a:rPr lang="sr-Latn-RS" dirty="0" smtClean="0"/>
            </a:br>
            <a:r>
              <a:rPr lang="sr-Latn-RS" dirty="0" smtClean="0"/>
              <a:t>Klasteri odgovaraju </a:t>
            </a:r>
            <a:r>
              <a:rPr lang="sr-Latn-RS" dirty="0" smtClean="0"/>
              <a:t>blokovima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 </a:t>
            </a:r>
            <a:r>
              <a:rPr lang="en-US" dirty="0" err="1" smtClean="0"/>
              <a:t>kojima</a:t>
            </a:r>
            <a:r>
              <a:rPr lang="en-US" dirty="0" smtClean="0"/>
              <a:t> je </a:t>
            </a:r>
            <a:r>
              <a:rPr lang="en-US" dirty="0" err="1" smtClean="0"/>
              <a:t>pri</a:t>
            </a:r>
            <a:r>
              <a:rPr lang="sr-Latn-RS" dirty="0" smtClean="0"/>
              <a:t>čano.</a:t>
            </a:r>
          </a:p>
          <a:p>
            <a:r>
              <a:rPr lang="en-US" dirty="0" smtClean="0"/>
              <a:t>FAT 12</a:t>
            </a:r>
            <a:r>
              <a:rPr lang="sr-Latn-RS" dirty="0" smtClean="0"/>
              <a:t> </a:t>
            </a:r>
            <a:r>
              <a:rPr lang="en-US" dirty="0" smtClean="0"/>
              <a:t>– ne </a:t>
            </a:r>
            <a:r>
              <a:rPr lang="en-US" dirty="0" err="1" smtClean="0"/>
              <a:t>koristi</a:t>
            </a:r>
            <a:r>
              <a:rPr lang="en-US" dirty="0" smtClean="0"/>
              <a:t> se		 </a:t>
            </a:r>
            <a:endParaRPr lang="sr-Latn-RS" dirty="0" smtClean="0"/>
          </a:p>
          <a:p>
            <a:pPr lvl="1"/>
            <a:r>
              <a:rPr lang="sr-Latn-RS" dirty="0" smtClean="0"/>
              <a:t>maksimalna veličina volumena: 16MB</a:t>
            </a:r>
          </a:p>
          <a:p>
            <a:pPr lvl="1"/>
            <a:r>
              <a:rPr lang="sr-Latn-RS" dirty="0" smtClean="0"/>
              <a:t>maksimalna veličina fajla:</a:t>
            </a:r>
            <a:r>
              <a:rPr lang="en-US" dirty="0" smtClean="0"/>
              <a:t> </a:t>
            </a:r>
            <a:r>
              <a:rPr lang="en-US" dirty="0" err="1" smtClean="0"/>
              <a:t>ispod</a:t>
            </a:r>
            <a:r>
              <a:rPr lang="en-US" dirty="0" smtClean="0"/>
              <a:t> 16MB</a:t>
            </a:r>
            <a:endParaRPr lang="sr-Latn-RS" dirty="0" smtClean="0"/>
          </a:p>
          <a:p>
            <a:pPr lvl="1"/>
            <a:r>
              <a:rPr lang="sr-Latn-RS" dirty="0" smtClean="0"/>
              <a:t>klaster: 512B</a:t>
            </a:r>
            <a:r>
              <a:rPr lang="en-US" dirty="0" smtClean="0"/>
              <a:t>-4KB</a:t>
            </a:r>
            <a:endParaRPr lang="sr-Latn-RS" dirty="0" smtClean="0"/>
          </a:p>
          <a:p>
            <a:r>
              <a:rPr lang="en-US" dirty="0" smtClean="0"/>
              <a:t>FAT 16 – ne </a:t>
            </a:r>
            <a:r>
              <a:rPr lang="en-US" dirty="0" err="1" smtClean="0"/>
              <a:t>koristi</a:t>
            </a:r>
            <a:r>
              <a:rPr lang="en-US" dirty="0" smtClean="0"/>
              <a:t> se</a:t>
            </a:r>
          </a:p>
          <a:p>
            <a:pPr lvl="1"/>
            <a:r>
              <a:rPr lang="en-US" dirty="0" err="1" smtClean="0"/>
              <a:t>maksimalna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sr-Latn-RS" dirty="0" smtClean="0"/>
              <a:t>ličina volumena: 2GB</a:t>
            </a:r>
            <a:endParaRPr lang="en-US" dirty="0" smtClean="0"/>
          </a:p>
          <a:p>
            <a:pPr lvl="1"/>
            <a:r>
              <a:rPr lang="en-US" dirty="0" err="1" smtClean="0"/>
              <a:t>maksimalna</a:t>
            </a:r>
            <a:r>
              <a:rPr lang="en-US" dirty="0" smtClean="0"/>
              <a:t> </a:t>
            </a:r>
            <a:r>
              <a:rPr lang="en-US" dirty="0" err="1" smtClean="0"/>
              <a:t>veli</a:t>
            </a:r>
            <a:r>
              <a:rPr lang="sr-Latn-RS" dirty="0" smtClean="0"/>
              <a:t>čina fajla: 2GB</a:t>
            </a:r>
            <a:endParaRPr lang="sr-Latn-RS" dirty="0"/>
          </a:p>
          <a:p>
            <a:pPr lvl="1"/>
            <a:r>
              <a:rPr lang="sr-Latn-RS" dirty="0" smtClean="0"/>
              <a:t>klaster: </a:t>
            </a:r>
            <a:r>
              <a:rPr lang="en-US" dirty="0" smtClean="0"/>
              <a:t>2KB-32KB</a:t>
            </a:r>
            <a:endParaRPr lang="sr-Latn-RS" dirty="0" smtClean="0"/>
          </a:p>
          <a:p>
            <a:pPr marL="0" indent="0">
              <a:buNone/>
            </a:pPr>
            <a:endParaRPr lang="sr-Latn-R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49F83D39-FACF-43C7-9C4E-3C002A13A54D}" type="slidenum">
              <a:rPr lang="en-US" smtClean="0"/>
              <a:pPr/>
              <a:t>12</a:t>
            </a:fld>
            <a:r>
              <a:rPr lang="en-US" smtClean="0"/>
              <a:t>/1</a:t>
            </a:r>
            <a:r>
              <a:rPr lang="sr-Latn-RS" smtClean="0"/>
              <a:t>8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87801" y="3285542"/>
            <a:ext cx="426877" cy="5248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6179199" y="3285542"/>
            <a:ext cx="426877" cy="5248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6606075" y="3285542"/>
            <a:ext cx="278006" cy="52484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ectangle 12"/>
          <p:cNvSpPr/>
          <p:nvPr/>
        </p:nvSpPr>
        <p:spPr>
          <a:xfrm>
            <a:off x="7055133" y="3285542"/>
            <a:ext cx="426877" cy="524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Rectangle 13"/>
          <p:cNvSpPr/>
          <p:nvPr/>
        </p:nvSpPr>
        <p:spPr>
          <a:xfrm>
            <a:off x="7446531" y="3285542"/>
            <a:ext cx="426877" cy="5248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ectangle 14"/>
          <p:cNvSpPr/>
          <p:nvPr/>
        </p:nvSpPr>
        <p:spPr>
          <a:xfrm>
            <a:off x="7873407" y="3285542"/>
            <a:ext cx="278006" cy="524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15"/>
          <p:cNvSpPr/>
          <p:nvPr/>
        </p:nvSpPr>
        <p:spPr>
          <a:xfrm>
            <a:off x="6392637" y="4228517"/>
            <a:ext cx="426877" cy="5248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Rectangle 16"/>
          <p:cNvSpPr/>
          <p:nvPr/>
        </p:nvSpPr>
        <p:spPr>
          <a:xfrm>
            <a:off x="6822207" y="4228517"/>
            <a:ext cx="426877" cy="524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Rectangle 17"/>
          <p:cNvSpPr/>
          <p:nvPr/>
        </p:nvSpPr>
        <p:spPr>
          <a:xfrm>
            <a:off x="7249084" y="4228517"/>
            <a:ext cx="278006" cy="52484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2" name="Straight Arrow Connector 31"/>
          <p:cNvCxnSpPr>
            <a:stCxn id="19" idx="0"/>
          </p:cNvCxnSpPr>
          <p:nvPr/>
        </p:nvCxnSpPr>
        <p:spPr>
          <a:xfrm flipV="1">
            <a:off x="6335941" y="2846070"/>
            <a:ext cx="396329" cy="439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0"/>
          </p:cNvCxnSpPr>
          <p:nvPr/>
        </p:nvCxnSpPr>
        <p:spPr>
          <a:xfrm flipH="1" flipV="1">
            <a:off x="6960870" y="2846070"/>
            <a:ext cx="642403" cy="439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578115" y="2622195"/>
            <a:ext cx="6798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Diskovi</a:t>
            </a:r>
            <a:endParaRPr lang="en-US" sz="1350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5349240" y="3646170"/>
            <a:ext cx="782955" cy="531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5486891" y="3651994"/>
            <a:ext cx="2134042" cy="544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5441117" y="3645370"/>
            <a:ext cx="951519" cy="525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996907" y="4183489"/>
            <a:ext cx="75482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Particije</a:t>
            </a:r>
            <a:endParaRPr lang="en-US" sz="1350" dirty="0"/>
          </a:p>
        </p:txBody>
      </p:sp>
      <p:sp>
        <p:nvSpPr>
          <p:cNvPr id="43" name="TextBox 42"/>
          <p:cNvSpPr txBox="1"/>
          <p:nvPr/>
        </p:nvSpPr>
        <p:spPr>
          <a:xfrm>
            <a:off x="6114319" y="4811036"/>
            <a:ext cx="179966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Volumen</a:t>
            </a:r>
            <a:r>
              <a:rPr lang="en-US" sz="1350" dirty="0"/>
              <a:t> C: </a:t>
            </a:r>
            <a:r>
              <a:rPr lang="en-US" sz="1350" dirty="0" err="1"/>
              <a:t>ili</a:t>
            </a:r>
            <a:r>
              <a:rPr lang="en-US" sz="1350" dirty="0"/>
              <a:t> D: </a:t>
            </a:r>
            <a:r>
              <a:rPr lang="en-US" sz="1350" dirty="0" err="1"/>
              <a:t>ili</a:t>
            </a:r>
            <a:r>
              <a:rPr lang="en-US" sz="1350" dirty="0"/>
              <a:t> E:...</a:t>
            </a:r>
            <a:endParaRPr lang="en-US" sz="1350" dirty="0"/>
          </a:p>
        </p:txBody>
      </p:sp>
      <p:sp>
        <p:nvSpPr>
          <p:cNvPr id="50" name="TextBox 49"/>
          <p:cNvSpPr txBox="1"/>
          <p:nvPr/>
        </p:nvSpPr>
        <p:spPr>
          <a:xfrm>
            <a:off x="6060757" y="5252893"/>
            <a:ext cx="180022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Na </a:t>
            </a:r>
            <a:r>
              <a:rPr lang="en-US" sz="1350" dirty="0" err="1"/>
              <a:t>volumenu</a:t>
            </a:r>
            <a:r>
              <a:rPr lang="en-US" sz="1350" dirty="0"/>
              <a:t> se </a:t>
            </a:r>
            <a:r>
              <a:rPr lang="en-US" sz="1350" dirty="0" err="1"/>
              <a:t>mo</a:t>
            </a:r>
            <a:r>
              <a:rPr lang="sr-Latn-RS" sz="1350" dirty="0"/>
              <a:t>že organizovati fajl sistem.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17255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5" grpId="0"/>
      <p:bldP spid="42" grpId="0"/>
      <p:bldP spid="43" grpId="0"/>
      <p:bldP spid="5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 32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Koristi</a:t>
            </a:r>
            <a:r>
              <a:rPr lang="en-US" dirty="0" smtClean="0"/>
              <a:t> 28 od </a:t>
            </a:r>
            <a:r>
              <a:rPr lang="en-US" dirty="0" err="1" smtClean="0"/>
              <a:t>mogu</a:t>
            </a:r>
            <a:r>
              <a:rPr lang="sr-Latn-RS" dirty="0" smtClean="0"/>
              <a:t>ćih 32 bita</a:t>
            </a:r>
            <a:r>
              <a:rPr lang="en-US" dirty="0" smtClean="0"/>
              <a:t> (</a:t>
            </a:r>
            <a:r>
              <a:rPr lang="en-US" dirty="0" err="1" smtClean="0"/>
              <a:t>gornja</a:t>
            </a:r>
            <a:r>
              <a:rPr lang="en-US" dirty="0" smtClean="0"/>
              <a:t> 4 </a:t>
            </a:r>
            <a:r>
              <a:rPr lang="en-US" dirty="0" err="1" smtClean="0"/>
              <a:t>bita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r>
              <a:rPr lang="en-US" dirty="0" err="1" smtClean="0"/>
              <a:t>rezervisana</a:t>
            </a:r>
            <a:r>
              <a:rPr lang="en-US" dirty="0" smtClean="0"/>
              <a:t>).</a:t>
            </a:r>
            <a:endParaRPr lang="sr-Latn-RS" dirty="0" smtClean="0"/>
          </a:p>
          <a:p>
            <a:r>
              <a:rPr lang="sr-Latn-RS" dirty="0" smtClean="0"/>
              <a:t>Specifikacije:</a:t>
            </a:r>
          </a:p>
          <a:p>
            <a:pPr lvl="1"/>
            <a:r>
              <a:rPr lang="en-US" dirty="0" err="1"/>
              <a:t>maksimalna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sr-Latn-RS" dirty="0"/>
              <a:t>ličina volumena: </a:t>
            </a:r>
            <a:r>
              <a:rPr lang="sr-Latn-RS" dirty="0" smtClean="0"/>
              <a:t>8</a:t>
            </a:r>
            <a:r>
              <a:rPr lang="en-US" dirty="0" smtClean="0"/>
              <a:t>T</a:t>
            </a:r>
            <a:r>
              <a:rPr lang="sr-Latn-RS" dirty="0" smtClean="0"/>
              <a:t>B</a:t>
            </a:r>
            <a:endParaRPr lang="en-US" dirty="0"/>
          </a:p>
          <a:p>
            <a:pPr lvl="1"/>
            <a:r>
              <a:rPr lang="en-US" dirty="0" err="1"/>
              <a:t>maksimalna</a:t>
            </a:r>
            <a:r>
              <a:rPr lang="en-US" dirty="0"/>
              <a:t> </a:t>
            </a:r>
            <a:r>
              <a:rPr lang="en-US" dirty="0" err="1"/>
              <a:t>veli</a:t>
            </a:r>
            <a:r>
              <a:rPr lang="sr-Latn-RS" dirty="0"/>
              <a:t>čina fajla: </a:t>
            </a:r>
            <a:r>
              <a:rPr lang="en-US" dirty="0" smtClean="0"/>
              <a:t>4</a:t>
            </a:r>
            <a:r>
              <a:rPr lang="sr-Latn-RS" dirty="0" smtClean="0"/>
              <a:t>GB</a:t>
            </a:r>
            <a:endParaRPr lang="sr-Latn-RS" dirty="0"/>
          </a:p>
          <a:p>
            <a:pPr lvl="1"/>
            <a:r>
              <a:rPr lang="sr-Latn-RS" dirty="0"/>
              <a:t>klaster: </a:t>
            </a:r>
            <a:r>
              <a:rPr lang="en-US" dirty="0" smtClean="0"/>
              <a:t>do 64KB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 smtClean="0"/>
              <a:t>Partition boot sector </a:t>
            </a:r>
            <a:endParaRPr lang="en-US" dirty="0" smtClean="0"/>
          </a:p>
          <a:p>
            <a:pPr lvl="1"/>
            <a:r>
              <a:rPr lang="en-US" dirty="0" err="1" smtClean="0"/>
              <a:t>polja</a:t>
            </a:r>
            <a:r>
              <a:rPr lang="en-US" dirty="0" smtClean="0"/>
              <a:t> </a:t>
            </a:r>
            <a:r>
              <a:rPr lang="en-US" dirty="0" err="1" smtClean="0"/>
              <a:t>koja</a:t>
            </a:r>
            <a:r>
              <a:rPr lang="en-US" dirty="0" smtClean="0"/>
              <a:t> se </a:t>
            </a:r>
            <a:r>
              <a:rPr lang="en-US" dirty="0" err="1" smtClean="0"/>
              <a:t>odnose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sam</a:t>
            </a:r>
            <a:r>
              <a:rPr lang="en-US" dirty="0" smtClean="0"/>
              <a:t> </a:t>
            </a:r>
            <a:r>
              <a:rPr lang="en-US" dirty="0" err="1" smtClean="0"/>
              <a:t>volumen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kojem</a:t>
            </a:r>
            <a:r>
              <a:rPr lang="en-US" dirty="0" smtClean="0"/>
              <a:t> je FAT </a:t>
            </a:r>
            <a:r>
              <a:rPr lang="en-US" dirty="0" err="1" smtClean="0"/>
              <a:t>organizovan</a:t>
            </a:r>
            <a:endParaRPr lang="en-US" dirty="0"/>
          </a:p>
          <a:p>
            <a:pPr lvl="1"/>
            <a:r>
              <a:rPr lang="en-US" b="1" dirty="0" smtClean="0"/>
              <a:t>Bootstrap Code</a:t>
            </a:r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podizanje</a:t>
            </a:r>
            <a:r>
              <a:rPr lang="en-US" dirty="0" smtClean="0"/>
              <a:t> </a:t>
            </a:r>
            <a:r>
              <a:rPr lang="en-US" dirty="0" err="1" smtClean="0"/>
              <a:t>operativnog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.</a:t>
            </a:r>
            <a:endParaRPr lang="sr-Latn-RS" dirty="0"/>
          </a:p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49F83D39-FACF-43C7-9C4E-3C002A13A54D}" type="slidenum">
              <a:rPr lang="en-US" smtClean="0"/>
              <a:pPr/>
              <a:t>13</a:t>
            </a:fld>
            <a:r>
              <a:rPr lang="en-US" smtClean="0"/>
              <a:t>/1</a:t>
            </a:r>
            <a:r>
              <a:rPr lang="sr-Latn-RS" smtClean="0"/>
              <a:t>8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68137" y="1845183"/>
            <a:ext cx="2057400" cy="243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Partition Boot Sector</a:t>
            </a:r>
            <a:endParaRPr lang="en-US" sz="1350" dirty="0"/>
          </a:p>
        </p:txBody>
      </p:sp>
      <p:sp>
        <p:nvSpPr>
          <p:cNvPr id="7" name="Rectangle 6"/>
          <p:cNvSpPr/>
          <p:nvPr/>
        </p:nvSpPr>
        <p:spPr>
          <a:xfrm>
            <a:off x="5668137" y="2433060"/>
            <a:ext cx="2057400" cy="3461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/>
              <a:t>FAT Copy</a:t>
            </a:r>
            <a:endParaRPr lang="en-US" sz="1350" dirty="0"/>
          </a:p>
        </p:txBody>
      </p:sp>
      <p:sp>
        <p:nvSpPr>
          <p:cNvPr id="9" name="Rectangle 8"/>
          <p:cNvSpPr/>
          <p:nvPr/>
        </p:nvSpPr>
        <p:spPr>
          <a:xfrm>
            <a:off x="5668137" y="2779177"/>
            <a:ext cx="2057400" cy="2735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Root Folder</a:t>
            </a:r>
            <a:endParaRPr lang="en-US" sz="1350" dirty="0"/>
          </a:p>
        </p:txBody>
      </p:sp>
      <p:sp>
        <p:nvSpPr>
          <p:cNvPr id="10" name="Rectangle 9"/>
          <p:cNvSpPr/>
          <p:nvPr/>
        </p:nvSpPr>
        <p:spPr>
          <a:xfrm>
            <a:off x="5668137" y="2086942"/>
            <a:ext cx="2057400" cy="3461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File Allocation Table</a:t>
            </a:r>
            <a:endParaRPr lang="en-US" sz="1350" dirty="0"/>
          </a:p>
        </p:txBody>
      </p:sp>
      <p:sp>
        <p:nvSpPr>
          <p:cNvPr id="11" name="Rectangle 10"/>
          <p:cNvSpPr/>
          <p:nvPr/>
        </p:nvSpPr>
        <p:spPr>
          <a:xfrm>
            <a:off x="5668137" y="3052763"/>
            <a:ext cx="2057400" cy="24395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/>
              <a:t>Directory</a:t>
            </a:r>
          </a:p>
          <a:p>
            <a:pPr algn="ctr"/>
            <a:r>
              <a:rPr lang="en-US" sz="1350"/>
              <a:t>File</a:t>
            </a:r>
          </a:p>
          <a:p>
            <a:pPr algn="ctr"/>
            <a:r>
              <a:rPr lang="en-US" sz="1350"/>
              <a:t>Directory</a:t>
            </a:r>
          </a:p>
          <a:p>
            <a:pPr algn="ctr"/>
            <a:r>
              <a:rPr lang="en-US" sz="1350"/>
              <a:t>File</a:t>
            </a:r>
          </a:p>
          <a:p>
            <a:pPr algn="ctr"/>
            <a:r>
              <a:rPr lang="en-US" sz="1350"/>
              <a:t>File</a:t>
            </a:r>
          </a:p>
          <a:p>
            <a:pPr algn="ctr"/>
            <a:r>
              <a:rPr lang="en-US" sz="1350"/>
              <a:t>...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9925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exFAT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6446520" cy="4665305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Najnovija</a:t>
            </a:r>
            <a:r>
              <a:rPr lang="en-US" dirty="0" smtClean="0"/>
              <a:t> </a:t>
            </a:r>
            <a:r>
              <a:rPr lang="en-US" dirty="0" err="1" smtClean="0"/>
              <a:t>verzija</a:t>
            </a:r>
            <a:r>
              <a:rPr lang="en-US" dirty="0" smtClean="0"/>
              <a:t> FAT </a:t>
            </a:r>
            <a:r>
              <a:rPr lang="en-US" dirty="0" err="1" smtClean="0"/>
              <a:t>fajl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sr-Latn-RS" dirty="0"/>
              <a:t>Specifikacije:</a:t>
            </a:r>
          </a:p>
          <a:p>
            <a:pPr lvl="1"/>
            <a:r>
              <a:rPr lang="en-US" dirty="0" err="1"/>
              <a:t>maksimalna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sr-Latn-RS" dirty="0"/>
              <a:t>ličina volumena</a:t>
            </a:r>
            <a:r>
              <a:rPr lang="sr-Latn-RS" dirty="0" smtClean="0"/>
              <a:t>:</a:t>
            </a:r>
            <a:r>
              <a:rPr lang="en-US" dirty="0" smtClean="0"/>
              <a:t> </a:t>
            </a:r>
            <a:endParaRPr lang="en-US" dirty="0"/>
          </a:p>
          <a:p>
            <a:pPr lvl="2"/>
            <a:r>
              <a:rPr lang="en-US" dirty="0" err="1" smtClean="0"/>
              <a:t>nema</a:t>
            </a:r>
            <a:r>
              <a:rPr lang="en-US" dirty="0" smtClean="0"/>
              <a:t> </a:t>
            </a:r>
            <a:r>
              <a:rPr lang="en-US" dirty="0" err="1" smtClean="0"/>
              <a:t>ograni</a:t>
            </a:r>
            <a:r>
              <a:rPr lang="sr-Latn-RS" dirty="0" smtClean="0"/>
              <a:t>čenja (128PB)</a:t>
            </a:r>
            <a:endParaRPr lang="en-US" dirty="0"/>
          </a:p>
          <a:p>
            <a:pPr lvl="1"/>
            <a:r>
              <a:rPr lang="en-US" dirty="0" err="1"/>
              <a:t>maksimalna</a:t>
            </a:r>
            <a:r>
              <a:rPr lang="en-US" dirty="0"/>
              <a:t> </a:t>
            </a:r>
            <a:r>
              <a:rPr lang="en-US" dirty="0" err="1"/>
              <a:t>veli</a:t>
            </a:r>
            <a:r>
              <a:rPr lang="sr-Latn-RS" dirty="0"/>
              <a:t>čina </a:t>
            </a:r>
            <a:r>
              <a:rPr lang="sr-Latn-RS" dirty="0" smtClean="0"/>
              <a:t>fajla: </a:t>
            </a:r>
            <a:endParaRPr lang="en-US" dirty="0" smtClean="0"/>
          </a:p>
          <a:p>
            <a:pPr lvl="2"/>
            <a:r>
              <a:rPr lang="sr-Latn-RS" dirty="0" smtClean="0"/>
              <a:t>nema </a:t>
            </a:r>
            <a:r>
              <a:rPr lang="sr-Latn-RS" dirty="0" smtClean="0"/>
              <a:t>ograničenja (</a:t>
            </a:r>
            <a:r>
              <a:rPr lang="en-US" dirty="0" smtClean="0"/>
              <a:t>16 EB</a:t>
            </a:r>
            <a:r>
              <a:rPr lang="sr-Latn-RS" dirty="0"/>
              <a:t>)</a:t>
            </a:r>
            <a:endParaRPr lang="sr-Latn-RS" dirty="0" smtClean="0"/>
          </a:p>
          <a:p>
            <a:pPr lvl="1"/>
            <a:r>
              <a:rPr lang="sr-Latn-RS" dirty="0" smtClean="0"/>
              <a:t>klaster:</a:t>
            </a:r>
            <a:r>
              <a:rPr lang="en-US" dirty="0" smtClean="0"/>
              <a:t> </a:t>
            </a:r>
            <a:r>
              <a:rPr lang="en-US" dirty="0"/>
              <a:t>do 64KB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Allocation </a:t>
            </a:r>
            <a:r>
              <a:rPr lang="en-US" b="1" dirty="0" smtClean="0"/>
              <a:t>Bitmap</a:t>
            </a:r>
          </a:p>
          <a:p>
            <a:pPr lvl="1"/>
            <a:r>
              <a:rPr lang="en-US" dirty="0" err="1" smtClean="0"/>
              <a:t>vektor</a:t>
            </a:r>
            <a:r>
              <a:rPr lang="en-US" dirty="0" smtClean="0"/>
              <a:t> </a:t>
            </a:r>
            <a:r>
              <a:rPr lang="sr-Latn-RS" dirty="0" smtClean="0"/>
              <a:t>čiji svaki bit govori da li je klaster slobodan ili ne</a:t>
            </a:r>
          </a:p>
          <a:p>
            <a:pPr lvl="1"/>
            <a:r>
              <a:rPr lang="sr-Latn-RS" dirty="0" smtClean="0"/>
              <a:t>u prethodnim FAT verzijama </a:t>
            </a:r>
            <a:r>
              <a:rPr lang="en-US" dirty="0" smtClean="0"/>
              <a:t>– </a:t>
            </a:r>
            <a:r>
              <a:rPr lang="en-US" dirty="0" err="1" smtClean="0"/>
              <a:t>preko</a:t>
            </a:r>
            <a:r>
              <a:rPr lang="en-US" dirty="0" smtClean="0"/>
              <a:t> </a:t>
            </a:r>
            <a:r>
              <a:rPr lang="en-US" dirty="0" err="1" smtClean="0"/>
              <a:t>samog</a:t>
            </a:r>
            <a:r>
              <a:rPr lang="en-US" dirty="0" smtClean="0"/>
              <a:t> FAT (0 – free)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49F83D39-FACF-43C7-9C4E-3C002A13A54D}" type="slidenum">
              <a:rPr lang="en-US" smtClean="0"/>
              <a:pPr/>
              <a:t>14</a:t>
            </a:fld>
            <a:r>
              <a:rPr lang="en-US" smtClean="0"/>
              <a:t>/1</a:t>
            </a:r>
            <a:r>
              <a:rPr lang="sr-Latn-RS" smtClean="0"/>
              <a:t>8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68137" y="1947046"/>
            <a:ext cx="2057400" cy="243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Main Boot Region</a:t>
            </a:r>
            <a:endParaRPr lang="en-US" sz="1350" dirty="0"/>
          </a:p>
        </p:txBody>
      </p:sp>
      <p:sp>
        <p:nvSpPr>
          <p:cNvPr id="7" name="Rectangle 6"/>
          <p:cNvSpPr/>
          <p:nvPr/>
        </p:nvSpPr>
        <p:spPr>
          <a:xfrm>
            <a:off x="5668137" y="2190053"/>
            <a:ext cx="2057400" cy="243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Backup Boot Region</a:t>
            </a:r>
            <a:endParaRPr lang="en-US" sz="1350" dirty="0"/>
          </a:p>
        </p:txBody>
      </p:sp>
      <p:sp>
        <p:nvSpPr>
          <p:cNvPr id="8" name="Rectangle 7"/>
          <p:cNvSpPr/>
          <p:nvPr/>
        </p:nvSpPr>
        <p:spPr>
          <a:xfrm>
            <a:off x="5668137" y="2433059"/>
            <a:ext cx="2057400" cy="3461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File Allocation Table</a:t>
            </a:r>
            <a:endParaRPr lang="en-US" sz="1350" dirty="0"/>
          </a:p>
        </p:txBody>
      </p:sp>
      <p:sp>
        <p:nvSpPr>
          <p:cNvPr id="9" name="Rectangle 8"/>
          <p:cNvSpPr/>
          <p:nvPr/>
        </p:nvSpPr>
        <p:spPr>
          <a:xfrm>
            <a:off x="5668137" y="2779177"/>
            <a:ext cx="2057400" cy="27131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Data Region</a:t>
            </a:r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</p:txBody>
      </p:sp>
      <p:sp>
        <p:nvSpPr>
          <p:cNvPr id="6" name="Rectangle 5"/>
          <p:cNvSpPr/>
          <p:nvPr/>
        </p:nvSpPr>
        <p:spPr>
          <a:xfrm>
            <a:off x="5943600" y="3275308"/>
            <a:ext cx="1506474" cy="18073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Allocation Bitmap</a:t>
            </a:r>
          </a:p>
          <a:p>
            <a:pPr algn="ctr"/>
            <a:r>
              <a:rPr lang="en-US" sz="1350" dirty="0"/>
              <a:t>Directory</a:t>
            </a:r>
          </a:p>
          <a:p>
            <a:pPr algn="ctr"/>
            <a:r>
              <a:rPr lang="en-US" sz="1350" dirty="0"/>
              <a:t>File</a:t>
            </a:r>
          </a:p>
          <a:p>
            <a:pPr algn="ctr"/>
            <a:r>
              <a:rPr lang="en-US" sz="1350" dirty="0"/>
              <a:t>Directory</a:t>
            </a:r>
          </a:p>
          <a:p>
            <a:pPr algn="ctr"/>
            <a:r>
              <a:rPr lang="en-US" sz="1350" dirty="0"/>
              <a:t>File</a:t>
            </a:r>
          </a:p>
          <a:p>
            <a:pPr algn="ctr"/>
            <a:r>
              <a:rPr lang="en-US" sz="1350" dirty="0"/>
              <a:t>File</a:t>
            </a:r>
          </a:p>
          <a:p>
            <a:pPr algn="ctr"/>
            <a:r>
              <a:rPr lang="en-US" sz="1350" dirty="0"/>
              <a:t>...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10895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NTFS - New </a:t>
            </a:r>
            <a:r>
              <a:rPr lang="en-US" dirty="0"/>
              <a:t>Technology File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Primarni</a:t>
            </a:r>
            <a:r>
              <a:rPr lang="en-US" dirty="0" smtClean="0"/>
              <a:t> </a:t>
            </a:r>
            <a:r>
              <a:rPr lang="en-US" dirty="0" err="1" smtClean="0"/>
              <a:t>fajl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Windows.</a:t>
            </a:r>
            <a:endParaRPr lang="en-US" dirty="0"/>
          </a:p>
          <a:p>
            <a:r>
              <a:rPr lang="en-US" dirty="0" err="1" smtClean="0"/>
              <a:t>Popularan</a:t>
            </a:r>
            <a:r>
              <a:rPr lang="en-US" dirty="0" smtClean="0"/>
              <a:t> </a:t>
            </a:r>
            <a:r>
              <a:rPr lang="en-US" dirty="0" err="1" smtClean="0"/>
              <a:t>nakon</a:t>
            </a:r>
            <a:r>
              <a:rPr lang="en-US" dirty="0" smtClean="0"/>
              <a:t> </a:t>
            </a:r>
            <a:r>
              <a:rPr lang="en-US" dirty="0" err="1" smtClean="0"/>
              <a:t>objave</a:t>
            </a:r>
            <a:r>
              <a:rPr lang="en-US" dirty="0" smtClean="0"/>
              <a:t> Windows XP.</a:t>
            </a:r>
          </a:p>
          <a:p>
            <a:r>
              <a:rPr lang="en-US" dirty="0" err="1" smtClean="0"/>
              <a:t>Donosi</a:t>
            </a:r>
            <a:r>
              <a:rPr lang="en-US" dirty="0" smtClean="0"/>
              <a:t> </a:t>
            </a:r>
            <a:r>
              <a:rPr lang="en-US" dirty="0" err="1" smtClean="0"/>
              <a:t>brojna</a:t>
            </a:r>
            <a:r>
              <a:rPr lang="en-US" dirty="0" smtClean="0"/>
              <a:t> </a:t>
            </a:r>
            <a:r>
              <a:rPr lang="en-US" dirty="0" err="1" smtClean="0"/>
              <a:t>pobolj</a:t>
            </a:r>
            <a:r>
              <a:rPr lang="sr-Latn-RS" dirty="0" smtClean="0"/>
              <a:t>šanja kao što su</a:t>
            </a:r>
          </a:p>
          <a:p>
            <a:pPr lvl="1"/>
            <a:r>
              <a:rPr lang="sr-Latn-RS" dirty="0" smtClean="0"/>
              <a:t>enkripcija</a:t>
            </a:r>
          </a:p>
          <a:p>
            <a:pPr lvl="1"/>
            <a:r>
              <a:rPr lang="sr-Latn-RS" dirty="0" smtClean="0"/>
              <a:t>kompresija</a:t>
            </a:r>
          </a:p>
          <a:p>
            <a:pPr lvl="1"/>
            <a:r>
              <a:rPr lang="sr-Latn-RS" dirty="0" smtClean="0"/>
              <a:t>oporavak od grešaka</a:t>
            </a:r>
          </a:p>
          <a:p>
            <a:pPr lvl="1"/>
            <a:r>
              <a:rPr lang="sr-Latn-RS" dirty="0" smtClean="0"/>
              <a:t>journaling </a:t>
            </a:r>
            <a:r>
              <a:rPr lang="en-US" dirty="0" smtClean="0"/>
              <a:t>– </a:t>
            </a:r>
            <a:r>
              <a:rPr lang="en-US" dirty="0" err="1" smtClean="0"/>
              <a:t>vo</a:t>
            </a:r>
            <a:r>
              <a:rPr lang="sr-Latn-RS" dirty="0" smtClean="0"/>
              <a:t>đenje zapisnika</a:t>
            </a:r>
            <a:endParaRPr lang="en-US" dirty="0" smtClean="0"/>
          </a:p>
          <a:p>
            <a:r>
              <a:rPr lang="sr-Latn-RS" dirty="0" smtClean="0"/>
              <a:t>Specifikacije</a:t>
            </a:r>
            <a:r>
              <a:rPr lang="sr-Latn-RS" dirty="0"/>
              <a:t>:</a:t>
            </a:r>
          </a:p>
          <a:p>
            <a:pPr lvl="1"/>
            <a:r>
              <a:rPr lang="en-US" dirty="0" err="1"/>
              <a:t>maksimalna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sr-Latn-RS" dirty="0"/>
              <a:t>ličina volumena</a:t>
            </a:r>
            <a:r>
              <a:rPr lang="sr-Latn-RS" dirty="0" smtClean="0"/>
              <a:t>: nema ograničenja (</a:t>
            </a:r>
            <a:r>
              <a:rPr lang="en-US" dirty="0" smtClean="0"/>
              <a:t>u </a:t>
            </a:r>
            <a:r>
              <a:rPr lang="en-US" dirty="0" err="1" smtClean="0"/>
              <a:t>praksi</a:t>
            </a:r>
            <a:r>
              <a:rPr lang="en-US" dirty="0" smtClean="0"/>
              <a:t> do 8PB</a:t>
            </a:r>
            <a:r>
              <a:rPr lang="sr-Latn-RS" dirty="0" smtClean="0"/>
              <a:t>)</a:t>
            </a:r>
            <a:endParaRPr lang="en-US" dirty="0"/>
          </a:p>
          <a:p>
            <a:pPr lvl="1"/>
            <a:r>
              <a:rPr lang="en-US" dirty="0" err="1"/>
              <a:t>maksimalna</a:t>
            </a:r>
            <a:r>
              <a:rPr lang="en-US" dirty="0"/>
              <a:t> </a:t>
            </a:r>
            <a:r>
              <a:rPr lang="en-US" dirty="0" err="1"/>
              <a:t>veli</a:t>
            </a:r>
            <a:r>
              <a:rPr lang="sr-Latn-RS" dirty="0"/>
              <a:t>čina fajla</a:t>
            </a:r>
            <a:r>
              <a:rPr lang="sr-Latn-RS" dirty="0" smtClean="0"/>
              <a:t>:</a:t>
            </a:r>
            <a:r>
              <a:rPr lang="sr-Latn-RS" dirty="0"/>
              <a:t> nema </a:t>
            </a:r>
            <a:r>
              <a:rPr lang="sr-Latn-RS" dirty="0" smtClean="0"/>
              <a:t>ograničenja  (</a:t>
            </a:r>
            <a:r>
              <a:rPr lang="en-US" dirty="0" smtClean="0"/>
              <a:t>u </a:t>
            </a:r>
            <a:r>
              <a:rPr lang="en-US" dirty="0" err="1"/>
              <a:t>praksi</a:t>
            </a:r>
            <a:r>
              <a:rPr lang="en-US" dirty="0"/>
              <a:t> do </a:t>
            </a:r>
            <a:r>
              <a:rPr lang="en-US" dirty="0" smtClean="0"/>
              <a:t>8PB</a:t>
            </a:r>
            <a:r>
              <a:rPr lang="sr-Latn-RS" dirty="0"/>
              <a:t>)</a:t>
            </a:r>
            <a:r>
              <a:rPr lang="en-US" dirty="0" smtClean="0"/>
              <a:t> </a:t>
            </a:r>
          </a:p>
          <a:p>
            <a:pPr lvl="1"/>
            <a:r>
              <a:rPr lang="sr-Latn-RS" dirty="0" smtClean="0"/>
              <a:t>klaster:</a:t>
            </a:r>
            <a:r>
              <a:rPr lang="en-US" dirty="0" smtClean="0"/>
              <a:t> do 2MB</a:t>
            </a:r>
          </a:p>
          <a:p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49F83D39-FACF-43C7-9C4E-3C002A13A54D}" type="slidenum">
              <a:rPr lang="en-US" smtClean="0"/>
              <a:pPr/>
              <a:t>15</a:t>
            </a:fld>
            <a:r>
              <a:rPr lang="en-US" smtClean="0"/>
              <a:t>/1</a:t>
            </a:r>
            <a:r>
              <a:rPr lang="sr-Latn-RS" smtClean="0"/>
              <a:t>8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053" y="3131837"/>
            <a:ext cx="2536385" cy="73590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265069" y="3400425"/>
            <a:ext cx="1035844" cy="114300"/>
          </a:xfrm>
          <a:prstGeom prst="rect">
            <a:avLst/>
          </a:prstGeom>
          <a:noFill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786563" y="2807494"/>
            <a:ext cx="57150" cy="59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67201" y="2582045"/>
            <a:ext cx="10141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Nove</a:t>
            </a:r>
            <a:r>
              <a:rPr lang="en-US" sz="1350" dirty="0"/>
              <a:t> </a:t>
            </a:r>
            <a:r>
              <a:rPr lang="en-US" sz="1350" dirty="0" err="1"/>
              <a:t>opcije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79010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Struktura</a:t>
            </a:r>
            <a:r>
              <a:rPr lang="en-US" dirty="0"/>
              <a:t> NTFS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b="1" dirty="0" smtClean="0"/>
              <a:t>Partition Boot Sector </a:t>
            </a:r>
            <a:r>
              <a:rPr lang="en-US" dirty="0" smtClean="0"/>
              <a:t>– </a:t>
            </a:r>
            <a:r>
              <a:rPr lang="en-US" dirty="0" err="1" smtClean="0"/>
              <a:t>sli</a:t>
            </a:r>
            <a:r>
              <a:rPr lang="sr-Latn-RS" dirty="0" smtClean="0"/>
              <a:t>čno kao FAT.</a:t>
            </a:r>
          </a:p>
          <a:p>
            <a:endParaRPr lang="sr-Latn-RS" b="1" dirty="0" smtClean="0"/>
          </a:p>
          <a:p>
            <a:r>
              <a:rPr lang="sr-Latn-RS" b="1" dirty="0" smtClean="0"/>
              <a:t>Master File Table</a:t>
            </a:r>
          </a:p>
          <a:p>
            <a:pPr lvl="1"/>
            <a:r>
              <a:rPr lang="sr-Latn-RS" dirty="0" smtClean="0"/>
              <a:t>sastoji se od zapisa za svaki fajl</a:t>
            </a:r>
          </a:p>
          <a:p>
            <a:pPr lvl="1"/>
            <a:r>
              <a:rPr lang="sr-Latn-RS" dirty="0" smtClean="0"/>
              <a:t>vodi računa o tome kad je koji fajl promenjen</a:t>
            </a:r>
          </a:p>
          <a:p>
            <a:pPr lvl="1"/>
            <a:r>
              <a:rPr lang="sr-Latn-RS" dirty="0" smtClean="0"/>
              <a:t>čak i ako se obriše fajl,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sr-Latn-RS" dirty="0" smtClean="0"/>
              <a:t>postojaće </a:t>
            </a:r>
            <a:r>
              <a:rPr lang="sr-Latn-RS" dirty="0" smtClean="0"/>
              <a:t>zapisnik da je postojao</a:t>
            </a:r>
          </a:p>
          <a:p>
            <a:pPr lvl="1"/>
            <a:r>
              <a:rPr lang="sr-Latn-RS" dirty="0" smtClean="0"/>
              <a:t>bitmap </a:t>
            </a:r>
            <a:endParaRPr lang="en-US" dirty="0"/>
          </a:p>
          <a:p>
            <a:pPr lvl="2"/>
            <a:r>
              <a:rPr lang="sr-Latn-RS" dirty="0" smtClean="0"/>
              <a:t>za </a:t>
            </a:r>
            <a:r>
              <a:rPr lang="sr-Latn-RS" dirty="0" smtClean="0"/>
              <a:t>vođenje računa o slobodnim klasterima</a:t>
            </a:r>
            <a:endParaRPr lang="sr-Latn-RS" dirty="0"/>
          </a:p>
          <a:p>
            <a:endParaRPr lang="sr-Latn-RS" b="1" dirty="0" smtClean="0"/>
          </a:p>
          <a:p>
            <a:r>
              <a:rPr lang="sr-Latn-RS" b="1" dirty="0" smtClean="0"/>
              <a:t>System Files</a:t>
            </a:r>
          </a:p>
          <a:p>
            <a:pPr lvl="1"/>
            <a:r>
              <a:rPr lang="sr-Latn-RS" dirty="0" smtClean="0"/>
              <a:t>sistemski fajlovi koji su sakriveni od korisnika</a:t>
            </a:r>
          </a:p>
          <a:p>
            <a:pPr lvl="1"/>
            <a:r>
              <a:rPr lang="sr-Latn-RS" dirty="0" smtClean="0"/>
              <a:t>korisi ih sam fajl sistem</a:t>
            </a:r>
          </a:p>
          <a:p>
            <a:pPr lvl="1"/>
            <a:endParaRPr lang="sr-Latn-RS" dirty="0" smtClean="0"/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49F83D39-FACF-43C7-9C4E-3C002A13A54D}" type="slidenum">
              <a:rPr lang="en-US" smtClean="0"/>
              <a:pPr/>
              <a:t>16</a:t>
            </a:fld>
            <a:r>
              <a:rPr lang="en-US" smtClean="0"/>
              <a:t>/1</a:t>
            </a:r>
            <a:r>
              <a:rPr lang="sr-Latn-RS" smtClean="0"/>
              <a:t>8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68137" y="2190053"/>
            <a:ext cx="2057400" cy="243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Partition Boot Sector</a:t>
            </a:r>
            <a:endParaRPr lang="en-US" sz="1350" dirty="0"/>
          </a:p>
        </p:txBody>
      </p:sp>
      <p:sp>
        <p:nvSpPr>
          <p:cNvPr id="6" name="Rectangle 5"/>
          <p:cNvSpPr/>
          <p:nvPr/>
        </p:nvSpPr>
        <p:spPr>
          <a:xfrm>
            <a:off x="5668137" y="2433059"/>
            <a:ext cx="2057400" cy="3461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Master File Table</a:t>
            </a:r>
            <a:endParaRPr lang="en-US" sz="1350" dirty="0"/>
          </a:p>
        </p:txBody>
      </p:sp>
      <p:sp>
        <p:nvSpPr>
          <p:cNvPr id="7" name="Rectangle 6"/>
          <p:cNvSpPr/>
          <p:nvPr/>
        </p:nvSpPr>
        <p:spPr>
          <a:xfrm>
            <a:off x="5668137" y="3052764"/>
            <a:ext cx="2057400" cy="20934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Files Area</a:t>
            </a:r>
          </a:p>
        </p:txBody>
      </p:sp>
      <p:sp>
        <p:nvSpPr>
          <p:cNvPr id="8" name="Rectangle 7"/>
          <p:cNvSpPr/>
          <p:nvPr/>
        </p:nvSpPr>
        <p:spPr>
          <a:xfrm>
            <a:off x="5668137" y="2779177"/>
            <a:ext cx="2057400" cy="2735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System Files</a:t>
            </a:r>
            <a:endParaRPr lang="en-US" sz="1350" dirty="0"/>
          </a:p>
        </p:txBody>
      </p:sp>
      <p:sp>
        <p:nvSpPr>
          <p:cNvPr id="9" name="Rectangle 8"/>
          <p:cNvSpPr/>
          <p:nvPr/>
        </p:nvSpPr>
        <p:spPr>
          <a:xfrm>
            <a:off x="5667280" y="5146238"/>
            <a:ext cx="2057400" cy="3461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Master File Table Copy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74552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Da ponovimo...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Kad upalimo računar</a:t>
            </a:r>
          </a:p>
          <a:p>
            <a:pPr lvl="1"/>
            <a:r>
              <a:rPr lang="sr-Latn-RS" dirty="0" smtClean="0"/>
              <a:t>učitava se bootstrap program</a:t>
            </a:r>
          </a:p>
          <a:p>
            <a:pPr lvl="1"/>
            <a:r>
              <a:rPr lang="sr-Latn-RS" dirty="0" smtClean="0"/>
              <a:t>pokreće se operativni sistem</a:t>
            </a:r>
          </a:p>
          <a:p>
            <a:pPr lvl="1"/>
            <a:r>
              <a:rPr lang="sr-Latn-RS" dirty="0" smtClean="0"/>
              <a:t>operativni sistem sa diska učitava strukture fajl sistema</a:t>
            </a:r>
          </a:p>
          <a:p>
            <a:r>
              <a:rPr lang="sr-Latn-RS" dirty="0" smtClean="0"/>
              <a:t>Kad kliknemo na fajl</a:t>
            </a:r>
          </a:p>
          <a:p>
            <a:pPr lvl="1"/>
            <a:r>
              <a:rPr lang="en-US" dirty="0" err="1" smtClean="0"/>
              <a:t>pomo</a:t>
            </a:r>
            <a:r>
              <a:rPr lang="sr-Latn-RS" dirty="0" smtClean="0"/>
              <a:t>ću fajl sistema i njegovih struktura (tabela)</a:t>
            </a:r>
            <a:br>
              <a:rPr lang="sr-Latn-RS" dirty="0" smtClean="0"/>
            </a:br>
            <a:r>
              <a:rPr lang="sr-Latn-RS" dirty="0" smtClean="0"/>
              <a:t>nalazimo gde je sadržaj fajla smešten na disku</a:t>
            </a:r>
          </a:p>
          <a:p>
            <a:pPr lvl="1"/>
            <a:r>
              <a:rPr lang="sr-Latn-RS" dirty="0" smtClean="0"/>
              <a:t>iz bloka sa diska učitavamo fajl u operativnu memoriju</a:t>
            </a:r>
          </a:p>
          <a:p>
            <a:pPr lvl="1"/>
            <a:endParaRPr lang="sr-Latn-RS" dirty="0"/>
          </a:p>
          <a:p>
            <a:r>
              <a:rPr lang="sr-Latn-RS" dirty="0" smtClean="0"/>
              <a:t>Sve ovo nam omogućava fajl sistem!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49F83D39-FACF-43C7-9C4E-3C002A13A54D}" type="slidenum">
              <a:rPr lang="en-US" smtClean="0"/>
              <a:pPr/>
              <a:t>17</a:t>
            </a:fld>
            <a:r>
              <a:rPr lang="en-US" smtClean="0"/>
              <a:t>/1</a:t>
            </a:r>
            <a:r>
              <a:rPr lang="sr-Latn-RS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95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Hvala na pažnji!	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Pitanja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endParaRPr lang="sr-Latn-RS" sz="900" dirty="0"/>
          </a:p>
          <a:p>
            <a:r>
              <a:rPr lang="en-US" sz="900" dirty="0" err="1"/>
              <a:t>Literatura</a:t>
            </a:r>
            <a:r>
              <a:rPr lang="en-US" sz="900" dirty="0"/>
              <a:t> </a:t>
            </a:r>
            <a:r>
              <a:rPr lang="en-US" sz="900" dirty="0" err="1"/>
              <a:t>preuzeta</a:t>
            </a:r>
            <a:r>
              <a:rPr lang="en-US" sz="900" dirty="0"/>
              <a:t> </a:t>
            </a:r>
            <a:r>
              <a:rPr lang="en-US" sz="900" dirty="0" err="1"/>
              <a:t>sa</a:t>
            </a:r>
            <a:r>
              <a:rPr lang="en-US" sz="900" dirty="0"/>
              <a:t> </a:t>
            </a:r>
            <a:r>
              <a:rPr lang="en-US" sz="900" dirty="0" err="1"/>
              <a:t>prezentacija</a:t>
            </a:r>
            <a:r>
              <a:rPr lang="en-US" sz="900" dirty="0"/>
              <a:t> </a:t>
            </a:r>
            <a:r>
              <a:rPr lang="en-US" sz="900" dirty="0" err="1"/>
              <a:t>sa</a:t>
            </a:r>
            <a:r>
              <a:rPr lang="en-US" sz="900" dirty="0"/>
              <a:t> OS1 </a:t>
            </a:r>
            <a:r>
              <a:rPr lang="en-US" sz="900" dirty="0" err="1"/>
              <a:t>i</a:t>
            </a:r>
            <a:r>
              <a:rPr lang="en-US" sz="900" dirty="0"/>
              <a:t> </a:t>
            </a:r>
            <a:r>
              <a:rPr lang="en-US" sz="900" dirty="0" err="1"/>
              <a:t>zvani</a:t>
            </a:r>
            <a:r>
              <a:rPr lang="sr-Latn-RS" sz="900" dirty="0"/>
              <a:t>čnog NTFS sajta (</a:t>
            </a:r>
            <a:r>
              <a:rPr lang="sr-Latn-RS" sz="900" dirty="0">
                <a:hlinkClick r:id="rId2" action="ppaction://hlinksldjump"/>
              </a:rPr>
              <a:t>www.ntfs.com</a:t>
            </a:r>
            <a:r>
              <a:rPr lang="sr-Latn-RS" sz="900" dirty="0"/>
              <a:t>).</a:t>
            </a:r>
            <a:endParaRPr lang="en-US" sz="9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55C7D454-9F4F-4B3E-9E94-B0A69F152E47}" type="slidenum">
              <a:rPr lang="en-US" smtClean="0"/>
              <a:pPr/>
              <a:t>18</a:t>
            </a:fld>
            <a:r>
              <a:rPr lang="en-US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58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Sadr</a:t>
            </a:r>
            <a:r>
              <a:rPr lang="sr-Latn-RS" smtClean="0"/>
              <a:t>žaj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 smtClean="0"/>
              <a:t>Uvod</a:t>
            </a:r>
          </a:p>
          <a:p>
            <a:pPr lvl="1"/>
            <a:r>
              <a:rPr lang="sr-Latn-RS" dirty="0" smtClean="0"/>
              <a:t>Šta je operativni s</a:t>
            </a:r>
            <a:r>
              <a:rPr lang="en-US" dirty="0" err="1" smtClean="0"/>
              <a:t>i</a:t>
            </a:r>
            <a:r>
              <a:rPr lang="sr-Latn-RS" dirty="0" smtClean="0"/>
              <a:t>stem</a:t>
            </a:r>
            <a:r>
              <a:rPr lang="en-US" dirty="0" smtClean="0"/>
              <a:t>?</a:t>
            </a:r>
          </a:p>
          <a:p>
            <a:pPr lvl="1"/>
            <a:r>
              <a:rPr lang="sr-Latn-RS" dirty="0" smtClean="0"/>
              <a:t>Šta je fajl</a:t>
            </a:r>
            <a:r>
              <a:rPr lang="en-US" dirty="0" smtClean="0"/>
              <a:t>?</a:t>
            </a:r>
            <a:endParaRPr lang="sr-Latn-RS" dirty="0" smtClean="0"/>
          </a:p>
          <a:p>
            <a:pPr lvl="1"/>
            <a:r>
              <a:rPr lang="sr-Latn-RS" dirty="0"/>
              <a:t>Šta je direktorijum i FCB</a:t>
            </a:r>
            <a:r>
              <a:rPr lang="en-US" dirty="0"/>
              <a:t>?</a:t>
            </a:r>
            <a:endParaRPr lang="sr-Latn-RS" dirty="0" smtClean="0"/>
          </a:p>
          <a:p>
            <a:r>
              <a:rPr lang="sr-Latn-RS" dirty="0" smtClean="0"/>
              <a:t>Šta je fajl s</a:t>
            </a:r>
            <a:r>
              <a:rPr lang="en-US" dirty="0" err="1" smtClean="0"/>
              <a:t>i</a:t>
            </a:r>
            <a:r>
              <a:rPr lang="sr-Latn-RS" dirty="0" smtClean="0"/>
              <a:t>stem</a:t>
            </a:r>
            <a:r>
              <a:rPr lang="en-US" dirty="0" smtClean="0"/>
              <a:t>?</a:t>
            </a:r>
            <a:endParaRPr lang="sr-Latn-RS" dirty="0" smtClean="0"/>
          </a:p>
          <a:p>
            <a:r>
              <a:rPr lang="sr-Latn-RS" dirty="0"/>
              <a:t>Metode alokacije </a:t>
            </a:r>
            <a:r>
              <a:rPr lang="sr-Latn-RS" dirty="0" smtClean="0"/>
              <a:t>fajla</a:t>
            </a:r>
          </a:p>
          <a:p>
            <a:r>
              <a:rPr lang="en-US" dirty="0" err="1"/>
              <a:t>Istorija</a:t>
            </a:r>
            <a:r>
              <a:rPr lang="en-US" dirty="0"/>
              <a:t> </a:t>
            </a:r>
            <a:r>
              <a:rPr lang="en-US" dirty="0" err="1"/>
              <a:t>fajl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 smtClean="0"/>
              <a:t>Windowsu</a:t>
            </a:r>
            <a:endParaRPr lang="sr-Latn-RS" dirty="0" smtClean="0"/>
          </a:p>
          <a:p>
            <a:r>
              <a:rPr lang="sr-Latn-RS" dirty="0" smtClean="0"/>
              <a:t>FAT</a:t>
            </a:r>
          </a:p>
          <a:p>
            <a:pPr lvl="1"/>
            <a:r>
              <a:rPr lang="sr-Latn-RS" dirty="0" smtClean="0"/>
              <a:t>Struktura FAT</a:t>
            </a:r>
            <a:endParaRPr lang="en-US" dirty="0" smtClean="0"/>
          </a:p>
          <a:p>
            <a:pPr lvl="1"/>
            <a:r>
              <a:rPr lang="sr-Latn-RS" dirty="0" smtClean="0"/>
              <a:t>FAT 12, 16, 32</a:t>
            </a:r>
          </a:p>
          <a:p>
            <a:r>
              <a:rPr lang="sr-Latn-RS" dirty="0" smtClean="0"/>
              <a:t>exFAT</a:t>
            </a:r>
          </a:p>
          <a:p>
            <a:r>
              <a:rPr lang="sr-Latn-RS" dirty="0" smtClean="0"/>
              <a:t>NTFS</a:t>
            </a:r>
          </a:p>
          <a:p>
            <a:pPr lvl="1"/>
            <a:r>
              <a:rPr lang="sr-Latn-RS" dirty="0" smtClean="0"/>
              <a:t>Struktura NTFS</a:t>
            </a:r>
          </a:p>
          <a:p>
            <a:r>
              <a:rPr lang="sr-Latn-RS" dirty="0" smtClean="0"/>
              <a:t>Rekapitulacija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9F83D39-FACF-43C7-9C4E-3C002A13A54D}" type="slidenum">
              <a:rPr lang="en-US" smtClean="0"/>
              <a:pPr/>
              <a:t>2</a:t>
            </a:fld>
            <a:r>
              <a:rPr lang="en-US" smtClean="0"/>
              <a:t>/1</a:t>
            </a:r>
            <a:r>
              <a:rPr lang="sr-Latn-RS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73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Uvod</a:t>
            </a:r>
            <a:r>
              <a:rPr lang="en-US" dirty="0" smtClean="0"/>
              <a:t> - </a:t>
            </a:r>
            <a:r>
              <a:rPr lang="sr-Latn-RS" dirty="0" smtClean="0"/>
              <a:t>Šta je operativni s</a:t>
            </a:r>
            <a:r>
              <a:rPr lang="en-US" dirty="0" err="1" smtClean="0"/>
              <a:t>i</a:t>
            </a:r>
            <a:r>
              <a:rPr lang="sr-Latn-RS" dirty="0" smtClean="0"/>
              <a:t>stem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3" y="1828801"/>
            <a:ext cx="6779343" cy="4351337"/>
          </a:xfrm>
        </p:spPr>
        <p:txBody>
          <a:bodyPr/>
          <a:lstStyle/>
          <a:p>
            <a:r>
              <a:rPr lang="en-US" b="1" dirty="0" err="1" smtClean="0"/>
              <a:t>Operativni</a:t>
            </a:r>
            <a:r>
              <a:rPr lang="en-US" b="1" dirty="0" smtClean="0"/>
              <a:t> </a:t>
            </a:r>
            <a:r>
              <a:rPr lang="en-US" b="1" dirty="0" err="1" smtClean="0"/>
              <a:t>sistem</a:t>
            </a:r>
            <a:endParaRPr lang="en-US" b="1" dirty="0" smtClean="0"/>
          </a:p>
          <a:p>
            <a:pPr lvl="1"/>
            <a:r>
              <a:rPr lang="en-US" dirty="0" smtClean="0"/>
              <a:t>program (</a:t>
            </a:r>
            <a:r>
              <a:rPr lang="en-US" dirty="0" err="1" smtClean="0"/>
              <a:t>softver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omogućava</a:t>
            </a:r>
            <a:r>
              <a:rPr lang="en-US" dirty="0" smtClean="0"/>
              <a:t> </a:t>
            </a:r>
            <a:r>
              <a:rPr lang="en-US" dirty="0" err="1" smtClean="0"/>
              <a:t>izvršavanje</a:t>
            </a:r>
            <a:r>
              <a:rPr lang="en-US" dirty="0" smtClean="0"/>
              <a:t> </a:t>
            </a:r>
            <a:r>
              <a:rPr lang="en-US" dirty="0" err="1" smtClean="0"/>
              <a:t>korisničkih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sr-Latn-RS" dirty="0" smtClean="0"/>
              <a:t>čunaru</a:t>
            </a:r>
          </a:p>
          <a:p>
            <a:pPr lvl="1"/>
            <a:r>
              <a:rPr lang="en-US" dirty="0" err="1" smtClean="0"/>
              <a:t>služi</a:t>
            </a:r>
            <a:r>
              <a:rPr lang="en-US" dirty="0" smtClean="0"/>
              <a:t> </a:t>
            </a:r>
            <a:r>
              <a:rPr lang="en-US" dirty="0" err="1" smtClean="0"/>
              <a:t>kao</a:t>
            </a:r>
            <a:r>
              <a:rPr lang="en-US" dirty="0" smtClean="0"/>
              <a:t> </a:t>
            </a:r>
            <a:r>
              <a:rPr lang="en-US" dirty="0" err="1" smtClean="0"/>
              <a:t>posrednik</a:t>
            </a:r>
            <a:r>
              <a:rPr lang="en-US" dirty="0" smtClean="0"/>
              <a:t> </a:t>
            </a:r>
            <a:r>
              <a:rPr lang="en-US" dirty="0" err="1" smtClean="0"/>
              <a:t>između</a:t>
            </a:r>
            <a:r>
              <a:rPr lang="en-US" dirty="0" smtClean="0"/>
              <a:t> </a:t>
            </a:r>
            <a:r>
              <a:rPr lang="en-US" dirty="0" err="1" smtClean="0"/>
              <a:t>tih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računarskog</a:t>
            </a:r>
            <a:r>
              <a:rPr lang="en-US" dirty="0"/>
              <a:t> </a:t>
            </a:r>
            <a:r>
              <a:rPr lang="en-US" dirty="0" err="1" smtClean="0"/>
              <a:t>hardvera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err="1" smtClean="0"/>
              <a:t>pružajući</a:t>
            </a:r>
            <a:r>
              <a:rPr lang="en-US" dirty="0" smtClean="0"/>
              <a:t> </a:t>
            </a:r>
            <a:r>
              <a:rPr lang="en-US" dirty="0" err="1" smtClean="0"/>
              <a:t>usluge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programima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9F83D39-FACF-43C7-9C4E-3C002A13A54D}" type="slidenum">
              <a:rPr lang="en-US" smtClean="0"/>
              <a:pPr/>
              <a:t>3</a:t>
            </a:fld>
            <a:r>
              <a:rPr lang="en-US" smtClean="0"/>
              <a:t>/1</a:t>
            </a:r>
            <a:r>
              <a:rPr lang="sr-Latn-RS" smtClean="0"/>
              <a:t>8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09979" y="5315982"/>
            <a:ext cx="5700713" cy="550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Hardver</a:t>
            </a:r>
            <a:endParaRPr lang="en-US" sz="1350" dirty="0"/>
          </a:p>
        </p:txBody>
      </p:sp>
      <p:sp>
        <p:nvSpPr>
          <p:cNvPr id="8" name="Rectangle 7"/>
          <p:cNvSpPr/>
          <p:nvPr/>
        </p:nvSpPr>
        <p:spPr>
          <a:xfrm>
            <a:off x="1309979" y="4765913"/>
            <a:ext cx="5700713" cy="5500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Operativni</a:t>
            </a:r>
            <a:r>
              <a:rPr lang="en-US" sz="1350" dirty="0"/>
              <a:t> </a:t>
            </a:r>
            <a:r>
              <a:rPr lang="en-US" sz="1350" dirty="0" err="1"/>
              <a:t>sistem</a:t>
            </a:r>
            <a:endParaRPr lang="en-US" sz="1350" dirty="0"/>
          </a:p>
        </p:txBody>
      </p:sp>
      <p:sp>
        <p:nvSpPr>
          <p:cNvPr id="10" name="Rectangle 9"/>
          <p:cNvSpPr/>
          <p:nvPr/>
        </p:nvSpPr>
        <p:spPr>
          <a:xfrm>
            <a:off x="1309979" y="4199890"/>
            <a:ext cx="1666780" cy="5500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Program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43912" y="4199889"/>
            <a:ext cx="1666780" cy="5500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Program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04227" y="4199888"/>
            <a:ext cx="1666780" cy="5500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Program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309979" y="3641842"/>
            <a:ext cx="3661029" cy="5500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Korisnik</a:t>
            </a:r>
            <a:endParaRPr lang="en-US" sz="1350" dirty="0"/>
          </a:p>
        </p:txBody>
      </p:sp>
      <p:sp>
        <p:nvSpPr>
          <p:cNvPr id="14" name="Rectangle 13"/>
          <p:cNvSpPr/>
          <p:nvPr/>
        </p:nvSpPr>
        <p:spPr>
          <a:xfrm>
            <a:off x="4971007" y="3641842"/>
            <a:ext cx="2039684" cy="5500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Korisnik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12280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Uvod</a:t>
            </a:r>
            <a:r>
              <a:rPr lang="en-US" dirty="0"/>
              <a:t> - </a:t>
            </a:r>
            <a:r>
              <a:rPr lang="sr-Latn-RS" dirty="0"/>
              <a:t>Šta je </a:t>
            </a:r>
            <a:r>
              <a:rPr lang="en-US" dirty="0" err="1" smtClean="0"/>
              <a:t>fajl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2228852"/>
            <a:ext cx="7269480" cy="4321238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Fajl</a:t>
            </a:r>
            <a:r>
              <a:rPr lang="en-US" b="1" dirty="0"/>
              <a:t> </a:t>
            </a:r>
            <a:r>
              <a:rPr lang="en-US" b="1" dirty="0" smtClean="0"/>
              <a:t>(file)</a:t>
            </a:r>
            <a:endParaRPr lang="en-US" b="1" dirty="0"/>
          </a:p>
          <a:p>
            <a:pPr lvl="1"/>
            <a:r>
              <a:rPr lang="sr-Latn-RS" dirty="0"/>
              <a:t>l</a:t>
            </a:r>
            <a:r>
              <a:rPr lang="sr-Latn-RS" dirty="0" smtClean="0"/>
              <a:t>ogički koncept (različite implementacije)</a:t>
            </a:r>
            <a:endParaRPr lang="en-US" dirty="0"/>
          </a:p>
          <a:p>
            <a:pPr lvl="1"/>
            <a:r>
              <a:rPr lang="sr-Latn-RS" dirty="0"/>
              <a:t>o</a:t>
            </a:r>
            <a:r>
              <a:rPr lang="sr-Latn-RS" dirty="0" smtClean="0"/>
              <a:t>mogućava čuvanje sadržaja i pristup tom sadržaju nezavisno od uređaja</a:t>
            </a:r>
            <a:endParaRPr lang="sr-Latn-RS" dirty="0"/>
          </a:p>
          <a:p>
            <a:pPr lvl="1"/>
            <a:r>
              <a:rPr lang="sr-Latn-RS" dirty="0" smtClean="0"/>
              <a:t>jedini način da korisnički proces smešta </a:t>
            </a:r>
            <a:r>
              <a:rPr lang="sr-Latn-RS" dirty="0" smtClean="0"/>
              <a:t>podatke</a:t>
            </a:r>
            <a:endParaRPr lang="en-US" dirty="0" smtClean="0"/>
          </a:p>
          <a:p>
            <a:r>
              <a:rPr lang="sr-Latn-RS" dirty="0" smtClean="0"/>
              <a:t>Fajl </a:t>
            </a:r>
            <a:r>
              <a:rPr lang="sr-Latn-RS" dirty="0" smtClean="0"/>
              <a:t>je osmišljen da bi programe učinio </a:t>
            </a:r>
            <a:r>
              <a:rPr lang="sr-Latn-RS" b="1" dirty="0" smtClean="0"/>
              <a:t>nezavisnim</a:t>
            </a:r>
            <a:r>
              <a:rPr lang="sr-Latn-RS" dirty="0" smtClean="0"/>
              <a:t> </a:t>
            </a:r>
            <a:br>
              <a:rPr lang="sr-Latn-RS" dirty="0" smtClean="0"/>
            </a:br>
            <a:r>
              <a:rPr lang="sr-Latn-RS" dirty="0" smtClean="0"/>
              <a:t>od različitosti u načinu smeštanja sadržaja.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9F83D39-FACF-43C7-9C4E-3C002A13A54D}" type="slidenum">
              <a:rPr lang="en-US" smtClean="0"/>
              <a:pPr/>
              <a:t>4</a:t>
            </a:fld>
            <a:r>
              <a:rPr lang="en-US" smtClean="0"/>
              <a:t>/1</a:t>
            </a:r>
            <a:r>
              <a:rPr lang="sr-Latn-RS" smtClean="0"/>
              <a:t>8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752" y="4097740"/>
            <a:ext cx="2214797" cy="217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7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Uvod</a:t>
            </a:r>
            <a:r>
              <a:rPr lang="en-US" dirty="0"/>
              <a:t> - </a:t>
            </a:r>
            <a:r>
              <a:rPr lang="sr-Latn-RS" dirty="0"/>
              <a:t>Šta </a:t>
            </a:r>
            <a:r>
              <a:rPr lang="sr-Latn-RS" dirty="0" smtClean="0"/>
              <a:t>je direktorijum i FCB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3" y="1828801"/>
            <a:ext cx="7423155" cy="4351337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Direktorijum</a:t>
            </a:r>
            <a:r>
              <a:rPr lang="en-US" b="1" dirty="0" smtClean="0"/>
              <a:t> (folder)</a:t>
            </a:r>
            <a:endParaRPr lang="en-US" b="1" dirty="0"/>
          </a:p>
          <a:p>
            <a:pPr lvl="1"/>
            <a:r>
              <a:rPr lang="sr-Latn-RS" dirty="0"/>
              <a:t>logički koncept (različite implementacije)</a:t>
            </a:r>
            <a:endParaRPr lang="en-US" dirty="0"/>
          </a:p>
          <a:p>
            <a:pPr lvl="1"/>
            <a:r>
              <a:rPr lang="en-US" dirty="0" err="1" smtClean="0"/>
              <a:t>omogućava</a:t>
            </a:r>
            <a:r>
              <a:rPr lang="sr-Latn-RS" dirty="0" smtClean="0"/>
              <a:t> grupisanje fajlova u smislenu</a:t>
            </a:r>
            <a:r>
              <a:rPr lang="en-US" dirty="0" smtClean="0"/>
              <a:t> (</a:t>
            </a:r>
            <a:r>
              <a:rPr lang="en-US" dirty="0" err="1" smtClean="0"/>
              <a:t>npr</a:t>
            </a:r>
            <a:r>
              <a:rPr lang="en-US" dirty="0" smtClean="0"/>
              <a:t>. </a:t>
            </a:r>
            <a:r>
              <a:rPr lang="sr-Latn-RS" dirty="0" smtClean="0"/>
              <a:t>hijerarhijsku</a:t>
            </a:r>
            <a:r>
              <a:rPr lang="en-US" dirty="0" smtClean="0"/>
              <a:t>) </a:t>
            </a:r>
            <a:r>
              <a:rPr lang="sr-Latn-RS" dirty="0" smtClean="0"/>
              <a:t>strukturu</a:t>
            </a:r>
            <a:endParaRPr lang="en-US" dirty="0" smtClean="0"/>
          </a:p>
          <a:p>
            <a:r>
              <a:rPr lang="en-US" dirty="0" smtClean="0"/>
              <a:t>O</a:t>
            </a:r>
            <a:r>
              <a:rPr lang="sr-Latn-RS" dirty="0" smtClean="0"/>
              <a:t>snovni zadatak direktorijuma</a:t>
            </a:r>
            <a:endParaRPr lang="en-US" dirty="0" smtClean="0"/>
          </a:p>
          <a:p>
            <a:pPr lvl="1"/>
            <a:r>
              <a:rPr lang="sr-Latn-RS" dirty="0" smtClean="0"/>
              <a:t>da logičko ime fajla preslika</a:t>
            </a:r>
            <a:r>
              <a:rPr lang="en-US" dirty="0" smtClean="0"/>
              <a:t> u </a:t>
            </a:r>
            <a:r>
              <a:rPr lang="en-US" dirty="0" err="1" smtClean="0"/>
              <a:t>njegov</a:t>
            </a:r>
            <a:r>
              <a:rPr lang="en-US" dirty="0" smtClean="0"/>
              <a:t> </a:t>
            </a:r>
            <a:r>
              <a:rPr lang="en-US" b="1" dirty="0" smtClean="0"/>
              <a:t>FCB</a:t>
            </a:r>
          </a:p>
          <a:p>
            <a:r>
              <a:rPr lang="en-US" b="1" dirty="0" smtClean="0"/>
              <a:t>FCB (File Control Block)</a:t>
            </a:r>
          </a:p>
          <a:p>
            <a:pPr lvl="1"/>
            <a:r>
              <a:rPr lang="en-US" dirty="0" err="1" smtClean="0"/>
              <a:t>struktura</a:t>
            </a:r>
            <a:r>
              <a:rPr lang="en-US" dirty="0" smtClean="0"/>
              <a:t> </a:t>
            </a:r>
            <a:r>
              <a:rPr lang="en-US" dirty="0" err="1" smtClean="0"/>
              <a:t>koja</a:t>
            </a:r>
            <a:r>
              <a:rPr lang="en-US" dirty="0" smtClean="0"/>
              <a:t> </a:t>
            </a:r>
            <a:r>
              <a:rPr lang="en-US" dirty="0" err="1" smtClean="0"/>
              <a:t>sadr</a:t>
            </a:r>
            <a:r>
              <a:rPr lang="sr-Latn-RS" dirty="0" smtClean="0"/>
              <a:t>ži sve atribute fajla učitane sa uređaja</a:t>
            </a:r>
          </a:p>
          <a:p>
            <a:pPr lvl="1"/>
            <a:r>
              <a:rPr lang="sr-Latn-RS" dirty="0" smtClean="0"/>
              <a:t>pomoću njega, operativni sistem obavlja operacije sa fajlom</a:t>
            </a:r>
            <a:br>
              <a:rPr lang="sr-Latn-RS" dirty="0" smtClean="0"/>
            </a:br>
            <a:r>
              <a:rPr lang="sr-Latn-RS" dirty="0" smtClean="0"/>
              <a:t>(čitanje, upis, menjanje privilegija...)</a:t>
            </a:r>
          </a:p>
          <a:p>
            <a:pPr lvl="1"/>
            <a:r>
              <a:rPr lang="sr-Latn-RS" dirty="0" smtClean="0"/>
              <a:t>u suštini, FCB se može smatrati da je implementacija fajla</a:t>
            </a:r>
            <a:endParaRPr lang="en-US" dirty="0" smtClean="0"/>
          </a:p>
          <a:p>
            <a:r>
              <a:rPr lang="sr-Latn-RS" dirty="0" smtClean="0"/>
              <a:t>Sam direktorijum </a:t>
            </a:r>
            <a:r>
              <a:rPr lang="en-US" dirty="0" err="1" smtClean="0"/>
              <a:t>mo</a:t>
            </a:r>
            <a:r>
              <a:rPr lang="sr-Latn-RS" dirty="0" smtClean="0"/>
              <a:t>že biti realizovan kao heš mapa</a:t>
            </a:r>
            <a:r>
              <a:rPr lang="en-US" dirty="0" smtClean="0"/>
              <a:t>, </a:t>
            </a:r>
            <a:r>
              <a:rPr lang="sr-Latn-RS" dirty="0" smtClean="0"/>
              <a:t>ulančana lista, stablo, graf...</a:t>
            </a:r>
            <a:br>
              <a:rPr lang="sr-Latn-RS" dirty="0" smtClean="0"/>
            </a:br>
            <a:r>
              <a:rPr lang="sr-Latn-RS" dirty="0" smtClean="0"/>
              <a:t>Učitava se sa diska sa unapred određenog mesta.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9F83D39-FACF-43C7-9C4E-3C002A13A54D}" type="slidenum">
              <a:rPr lang="en-US" smtClean="0"/>
              <a:pPr/>
              <a:t>5</a:t>
            </a:fld>
            <a:r>
              <a:rPr lang="en-US" smtClean="0"/>
              <a:t>/1</a:t>
            </a:r>
            <a:r>
              <a:rPr lang="sr-Latn-RS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5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712852" y="5824168"/>
            <a:ext cx="3360420" cy="548640"/>
          </a:xfrm>
        </p:spPr>
        <p:txBody>
          <a:bodyPr/>
          <a:lstStyle/>
          <a:p>
            <a:pPr algn="ctr"/>
            <a:r>
              <a:rPr lang="en-US" b="1" i="1" dirty="0" err="1" smtClean="0"/>
              <a:t>Hijerarhijska</a:t>
            </a:r>
            <a:r>
              <a:rPr lang="en-US" b="1" i="1" dirty="0" smtClean="0"/>
              <a:t> </a:t>
            </a:r>
            <a:r>
              <a:rPr lang="en-US" b="1" i="1" dirty="0" err="1" smtClean="0"/>
              <a:t>struktura</a:t>
            </a:r>
            <a:r>
              <a:rPr lang="en-US" b="1" i="1" dirty="0" smtClean="0"/>
              <a:t> </a:t>
            </a:r>
            <a:r>
              <a:rPr lang="en-US" b="1" i="1" dirty="0" err="1" smtClean="0"/>
              <a:t>direktorijuma</a:t>
            </a:r>
            <a:endParaRPr lang="en-US" b="1" i="1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>
          <a:xfrm>
            <a:off x="4795598" y="5824168"/>
            <a:ext cx="3360420" cy="548640"/>
          </a:xfrm>
        </p:spPr>
        <p:txBody>
          <a:bodyPr/>
          <a:lstStyle/>
          <a:p>
            <a:pPr algn="ctr"/>
            <a:r>
              <a:rPr lang="en-US" b="1" i="1" dirty="0" smtClean="0"/>
              <a:t>FCB</a:t>
            </a:r>
            <a:endParaRPr lang="en-US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16B7588-0C4F-49E0-B1AB-2BC6867C93B8}" type="slidenum">
              <a:rPr lang="en-US" smtClean="0"/>
              <a:t>6</a:t>
            </a:fld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412302" y="1421606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\</a:t>
            </a:r>
            <a:endParaRPr lang="en-US" sz="1350" dirty="0"/>
          </a:p>
        </p:txBody>
      </p:sp>
      <p:sp>
        <p:nvSpPr>
          <p:cNvPr id="16" name="Oval 15"/>
          <p:cNvSpPr/>
          <p:nvPr/>
        </p:nvSpPr>
        <p:spPr>
          <a:xfrm>
            <a:off x="1719358" y="2157413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</a:t>
            </a:r>
            <a:endParaRPr lang="en-US" sz="1350" dirty="0"/>
          </a:p>
        </p:txBody>
      </p:sp>
      <p:sp>
        <p:nvSpPr>
          <p:cNvPr id="17" name="Oval 16"/>
          <p:cNvSpPr/>
          <p:nvPr/>
        </p:nvSpPr>
        <p:spPr>
          <a:xfrm>
            <a:off x="3126677" y="2157413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B</a:t>
            </a:r>
            <a:endParaRPr lang="en-US" sz="1350" dirty="0"/>
          </a:p>
        </p:txBody>
      </p:sp>
      <p:sp>
        <p:nvSpPr>
          <p:cNvPr id="18" name="Oval 17"/>
          <p:cNvSpPr/>
          <p:nvPr/>
        </p:nvSpPr>
        <p:spPr>
          <a:xfrm>
            <a:off x="2412302" y="2900363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</a:t>
            </a:r>
            <a:endParaRPr lang="en-US" sz="1350" dirty="0"/>
          </a:p>
        </p:txBody>
      </p:sp>
      <p:sp>
        <p:nvSpPr>
          <p:cNvPr id="19" name="Oval 18"/>
          <p:cNvSpPr/>
          <p:nvPr/>
        </p:nvSpPr>
        <p:spPr>
          <a:xfrm>
            <a:off x="1719358" y="3704749"/>
            <a:ext cx="428625" cy="4286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f1</a:t>
            </a:r>
            <a:endParaRPr lang="en-US" sz="1350" dirty="0"/>
          </a:p>
        </p:txBody>
      </p:sp>
      <p:sp>
        <p:nvSpPr>
          <p:cNvPr id="20" name="Oval 19"/>
          <p:cNvSpPr/>
          <p:nvPr/>
        </p:nvSpPr>
        <p:spPr>
          <a:xfrm>
            <a:off x="3126677" y="3704749"/>
            <a:ext cx="428625" cy="4286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f2</a:t>
            </a:r>
            <a:endParaRPr lang="en-US" sz="1050" dirty="0"/>
          </a:p>
        </p:txBody>
      </p:sp>
      <p:cxnSp>
        <p:nvCxnSpPr>
          <p:cNvPr id="22" name="Straight Connector 21"/>
          <p:cNvCxnSpPr>
            <a:stCxn id="15" idx="5"/>
            <a:endCxn id="17" idx="1"/>
          </p:cNvCxnSpPr>
          <p:nvPr/>
        </p:nvCxnSpPr>
        <p:spPr>
          <a:xfrm>
            <a:off x="2778156" y="1787461"/>
            <a:ext cx="411291" cy="432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7" idx="3"/>
            <a:endCxn id="18" idx="7"/>
          </p:cNvCxnSpPr>
          <p:nvPr/>
        </p:nvCxnSpPr>
        <p:spPr>
          <a:xfrm flipH="1">
            <a:off x="2778156" y="2523267"/>
            <a:ext cx="411291" cy="439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8" idx="5"/>
            <a:endCxn id="20" idx="1"/>
          </p:cNvCxnSpPr>
          <p:nvPr/>
        </p:nvCxnSpPr>
        <p:spPr>
          <a:xfrm>
            <a:off x="2778156" y="3266218"/>
            <a:ext cx="411291" cy="501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8" idx="3"/>
            <a:endCxn id="19" idx="7"/>
          </p:cNvCxnSpPr>
          <p:nvPr/>
        </p:nvCxnSpPr>
        <p:spPr>
          <a:xfrm flipH="1">
            <a:off x="2085213" y="3266218"/>
            <a:ext cx="389860" cy="501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5" idx="3"/>
            <a:endCxn id="16" idx="7"/>
          </p:cNvCxnSpPr>
          <p:nvPr/>
        </p:nvCxnSpPr>
        <p:spPr>
          <a:xfrm flipH="1">
            <a:off x="2085213" y="1787461"/>
            <a:ext cx="389860" cy="432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436394" y="1535907"/>
            <a:ext cx="2078831" cy="3143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File permissions</a:t>
            </a:r>
            <a:endParaRPr lang="en-US" sz="1350" dirty="0"/>
          </a:p>
        </p:txBody>
      </p:sp>
      <p:cxnSp>
        <p:nvCxnSpPr>
          <p:cNvPr id="36" name="Straight Arrow Connector 35"/>
          <p:cNvCxnSpPr>
            <a:endCxn id="19" idx="3"/>
          </p:cNvCxnSpPr>
          <p:nvPr/>
        </p:nvCxnSpPr>
        <p:spPr>
          <a:xfrm flipV="1">
            <a:off x="1221581" y="4070604"/>
            <a:ext cx="560547" cy="55854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0" idx="3"/>
          </p:cNvCxnSpPr>
          <p:nvPr/>
        </p:nvCxnSpPr>
        <p:spPr>
          <a:xfrm flipV="1">
            <a:off x="1285875" y="4070603"/>
            <a:ext cx="1903572" cy="60855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12852" y="4583608"/>
            <a:ext cx="10692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Fajlovi</a:t>
            </a:r>
            <a:endParaRPr lang="en-US" sz="1350" dirty="0"/>
          </a:p>
        </p:txBody>
      </p:sp>
      <p:cxnSp>
        <p:nvCxnSpPr>
          <p:cNvPr id="42" name="Straight Arrow Connector 41"/>
          <p:cNvCxnSpPr>
            <a:endCxn id="15" idx="7"/>
          </p:cNvCxnSpPr>
          <p:nvPr/>
        </p:nvCxnSpPr>
        <p:spPr>
          <a:xfrm flipH="1">
            <a:off x="2778156" y="1200150"/>
            <a:ext cx="411291" cy="28422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189447" y="1100138"/>
            <a:ext cx="10610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Koreni</a:t>
            </a:r>
            <a:r>
              <a:rPr lang="en-US" sz="1350" dirty="0"/>
              <a:t> </a:t>
            </a:r>
            <a:r>
              <a:rPr lang="en-US" sz="1350" dirty="0" err="1"/>
              <a:t>direktorijum</a:t>
            </a:r>
            <a:endParaRPr lang="en-US" sz="1350" dirty="0"/>
          </a:p>
        </p:txBody>
      </p:sp>
      <p:cxnSp>
        <p:nvCxnSpPr>
          <p:cNvPr id="45" name="Straight Arrow Connector 44"/>
          <p:cNvCxnSpPr>
            <a:endCxn id="16" idx="1"/>
          </p:cNvCxnSpPr>
          <p:nvPr/>
        </p:nvCxnSpPr>
        <p:spPr>
          <a:xfrm>
            <a:off x="1285876" y="1935957"/>
            <a:ext cx="496253" cy="28422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18" idx="1"/>
          </p:cNvCxnSpPr>
          <p:nvPr/>
        </p:nvCxnSpPr>
        <p:spPr>
          <a:xfrm>
            <a:off x="1221582" y="2064544"/>
            <a:ext cx="1253491" cy="89858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17" idx="2"/>
          </p:cNvCxnSpPr>
          <p:nvPr/>
        </p:nvCxnSpPr>
        <p:spPr>
          <a:xfrm>
            <a:off x="1350169" y="1850232"/>
            <a:ext cx="1776508" cy="5214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15" idx="2"/>
          </p:cNvCxnSpPr>
          <p:nvPr/>
        </p:nvCxnSpPr>
        <p:spPr>
          <a:xfrm flipV="1">
            <a:off x="1407319" y="1635919"/>
            <a:ext cx="1004983" cy="1515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91752" y="1726114"/>
            <a:ext cx="12422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Direktorijumi</a:t>
            </a:r>
            <a:endParaRPr lang="en-US" sz="1350" dirty="0"/>
          </a:p>
        </p:txBody>
      </p:sp>
      <p:sp>
        <p:nvSpPr>
          <p:cNvPr id="58" name="Rectangle 57"/>
          <p:cNvSpPr/>
          <p:nvPr/>
        </p:nvSpPr>
        <p:spPr>
          <a:xfrm>
            <a:off x="5436394" y="1857376"/>
            <a:ext cx="2078831" cy="3143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File dates</a:t>
            </a:r>
            <a:endParaRPr lang="en-US" sz="1350" dirty="0"/>
          </a:p>
        </p:txBody>
      </p:sp>
      <p:sp>
        <p:nvSpPr>
          <p:cNvPr id="59" name="Rectangle 58"/>
          <p:cNvSpPr/>
          <p:nvPr/>
        </p:nvSpPr>
        <p:spPr>
          <a:xfrm>
            <a:off x="5436394" y="2178845"/>
            <a:ext cx="2078831" cy="3143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File owner, group, ACL</a:t>
            </a:r>
            <a:endParaRPr lang="en-US" sz="1350" dirty="0"/>
          </a:p>
        </p:txBody>
      </p:sp>
      <p:sp>
        <p:nvSpPr>
          <p:cNvPr id="60" name="Rectangle 59"/>
          <p:cNvSpPr/>
          <p:nvPr/>
        </p:nvSpPr>
        <p:spPr>
          <a:xfrm>
            <a:off x="5436394" y="2500313"/>
            <a:ext cx="2078831" cy="3143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File size</a:t>
            </a:r>
            <a:endParaRPr lang="en-US" sz="1350" dirty="0"/>
          </a:p>
        </p:txBody>
      </p:sp>
      <p:sp>
        <p:nvSpPr>
          <p:cNvPr id="61" name="Rectangle 60"/>
          <p:cNvSpPr/>
          <p:nvPr/>
        </p:nvSpPr>
        <p:spPr>
          <a:xfrm>
            <a:off x="5436394" y="2821782"/>
            <a:ext cx="2078831" cy="13115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File data</a:t>
            </a:r>
            <a:endParaRPr lang="en-US" sz="1350" dirty="0"/>
          </a:p>
        </p:txBody>
      </p:sp>
      <p:sp>
        <p:nvSpPr>
          <p:cNvPr id="62" name="Rectangle 61"/>
          <p:cNvSpPr/>
          <p:nvPr/>
        </p:nvSpPr>
        <p:spPr>
          <a:xfrm>
            <a:off x="5436393" y="2821781"/>
            <a:ext cx="2078831" cy="3143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***</a:t>
            </a:r>
            <a:endParaRPr lang="en-US" sz="1350" dirty="0"/>
          </a:p>
        </p:txBody>
      </p:sp>
      <p:cxnSp>
        <p:nvCxnSpPr>
          <p:cNvPr id="64" name="Straight Arrow Connector 63"/>
          <p:cNvCxnSpPr>
            <a:stCxn id="62" idx="2"/>
          </p:cNvCxnSpPr>
          <p:nvPr/>
        </p:nvCxnSpPr>
        <p:spPr>
          <a:xfrm>
            <a:off x="6475808" y="3136106"/>
            <a:ext cx="3573" cy="631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73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7.40741E-7 L -3.125E-6 0.18773 " pathEditMode="relative" rAng="0" ptsTypes="AA">
                                      <p:cBhvr>
                                        <p:cTn id="32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3" grpId="0"/>
      <p:bldP spid="57" grpId="0"/>
      <p:bldP spid="61" grpId="0" animBg="1"/>
      <p:bldP spid="6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Šta je fajl s</a:t>
            </a:r>
            <a:r>
              <a:rPr lang="en-US" dirty="0" err="1"/>
              <a:t>i</a:t>
            </a:r>
            <a:r>
              <a:rPr lang="sr-Latn-RS" dirty="0"/>
              <a:t>stem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7376502" cy="4351337"/>
          </a:xfrm>
        </p:spPr>
        <p:txBody>
          <a:bodyPr/>
          <a:lstStyle/>
          <a:p>
            <a:r>
              <a:rPr lang="en-US" b="1" dirty="0" err="1" smtClean="0"/>
              <a:t>Fajl</a:t>
            </a:r>
            <a:r>
              <a:rPr lang="en-US" b="1" dirty="0" smtClean="0"/>
              <a:t> </a:t>
            </a:r>
            <a:r>
              <a:rPr lang="en-US" b="1" dirty="0" err="1" smtClean="0"/>
              <a:t>sistem</a:t>
            </a:r>
            <a:endParaRPr lang="en-US" b="1" dirty="0" smtClean="0"/>
          </a:p>
          <a:p>
            <a:pPr lvl="1"/>
            <a:r>
              <a:rPr lang="en-US" dirty="0" err="1" smtClean="0"/>
              <a:t>na</a:t>
            </a:r>
            <a:r>
              <a:rPr lang="sr-Latn-RS" dirty="0" smtClean="0"/>
              <a:t>čin organizacije fajlova na memorijski uređajima (HDD, SSD, USB...)</a:t>
            </a:r>
          </a:p>
          <a:p>
            <a:pPr lvl="1"/>
            <a:r>
              <a:rPr lang="sr-Latn-RS" dirty="0" smtClean="0"/>
              <a:t>najčešće </a:t>
            </a:r>
            <a:r>
              <a:rPr lang="en-US" dirty="0" smtClean="0"/>
              <a:t>se </a:t>
            </a:r>
            <a:r>
              <a:rPr lang="en-US" dirty="0" err="1" smtClean="0"/>
              <a:t>sastoji</a:t>
            </a:r>
            <a:r>
              <a:rPr lang="en-US" dirty="0" smtClean="0"/>
              <a:t> od </a:t>
            </a:r>
            <a:r>
              <a:rPr lang="en-US" dirty="0" err="1" smtClean="0"/>
              <a:t>jedne</a:t>
            </a:r>
            <a:r>
              <a:rPr lang="en-US" dirty="0" smtClean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vi</a:t>
            </a:r>
            <a:r>
              <a:rPr lang="sr-Latn-RS" dirty="0" smtClean="0"/>
              <a:t>še tabela</a:t>
            </a:r>
            <a:br>
              <a:rPr lang="sr-Latn-RS" dirty="0" smtClean="0"/>
            </a:br>
            <a:r>
              <a:rPr lang="sr-Latn-RS" dirty="0" smtClean="0"/>
              <a:t>pomoću čijih ulaza je moguće odrediti gde se na disku nalazi sadržaj fajla</a:t>
            </a:r>
            <a:endParaRPr lang="en-US" dirty="0" smtClean="0"/>
          </a:p>
          <a:p>
            <a:pPr marL="274320" lvl="1" indent="0">
              <a:buNone/>
            </a:pPr>
            <a:endParaRPr lang="sr-Latn-RS" dirty="0" smtClean="0"/>
          </a:p>
          <a:p>
            <a:r>
              <a:rPr lang="sr-Latn-RS" dirty="0" smtClean="0"/>
              <a:t>Disk je najčešće podeljen na adresibilne blokove memorije</a:t>
            </a:r>
            <a:br>
              <a:rPr lang="sr-Latn-RS" dirty="0" smtClean="0"/>
            </a:br>
            <a:r>
              <a:rPr lang="sr-Latn-RS" dirty="0" smtClean="0"/>
              <a:t>i pomoću broja bloka se može adresirati lokacija na disku.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9F83D39-FACF-43C7-9C4E-3C002A13A54D}" type="slidenum">
              <a:rPr lang="en-US" smtClean="0"/>
              <a:pPr/>
              <a:t>7</a:t>
            </a:fld>
            <a:r>
              <a:rPr lang="en-US" smtClean="0"/>
              <a:t>/1</a:t>
            </a:r>
            <a:r>
              <a:rPr lang="sr-Latn-RS" smtClean="0"/>
              <a:t>8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3645312" y="4539419"/>
            <a:ext cx="1871663" cy="1778198"/>
            <a:chOff x="4625975" y="4156870"/>
            <a:chExt cx="2495550" cy="2370930"/>
          </a:xfrm>
        </p:grpSpPr>
        <p:sp>
          <p:nvSpPr>
            <p:cNvPr id="8" name="Flowchart: Magnetic Disk 7"/>
            <p:cNvSpPr/>
            <p:nvPr/>
          </p:nvSpPr>
          <p:spPr>
            <a:xfrm>
              <a:off x="4625975" y="4156870"/>
              <a:ext cx="2495550" cy="237093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67883" y="5039915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4</a:t>
              </a:r>
              <a:endParaRPr lang="en-US" sz="135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85581" y="5037931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1</a:t>
              </a:r>
              <a:endParaRPr lang="en-US" sz="135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13015" y="5037931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2</a:t>
              </a:r>
              <a:endParaRPr lang="en-US" sz="135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63060" y="5037931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0</a:t>
              </a:r>
              <a:endParaRPr lang="en-US" sz="135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40449" y="5046266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3</a:t>
              </a:r>
              <a:endParaRPr lang="en-US" sz="135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564310" y="5498864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9</a:t>
              </a:r>
              <a:endParaRPr lang="en-US" sz="135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58145" y="5947966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A</a:t>
              </a:r>
              <a:endParaRPr lang="en-US" sz="135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40449" y="5498863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8</a:t>
              </a:r>
              <a:endParaRPr lang="en-US" sz="135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713015" y="5492515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7</a:t>
              </a:r>
              <a:endParaRPr lang="en-US" sz="135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85580" y="5494500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6</a:t>
              </a:r>
              <a:endParaRPr lang="en-US" sz="135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58146" y="5501245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5</a:t>
              </a:r>
              <a:endParaRPr lang="en-US" sz="1350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5250259" y="6179347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" name="Oval 22"/>
            <p:cNvSpPr/>
            <p:nvPr/>
          </p:nvSpPr>
          <p:spPr>
            <a:xfrm>
              <a:off x="5381622" y="6179347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Oval 23"/>
            <p:cNvSpPr/>
            <p:nvPr/>
          </p:nvSpPr>
          <p:spPr>
            <a:xfrm>
              <a:off x="5516960" y="6179346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96628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Metode alokacije fajla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2228852"/>
            <a:ext cx="6446520" cy="3557586"/>
          </a:xfrm>
        </p:spPr>
        <p:txBody>
          <a:bodyPr>
            <a:normAutofit fontScale="92500" lnSpcReduction="20000"/>
          </a:bodyPr>
          <a:lstStyle/>
          <a:p>
            <a:r>
              <a:rPr lang="sr-Latn-RS" dirty="0" smtClean="0"/>
              <a:t>Pošto u dosta slučajeva, veličina fajla je veća od jednog bloka</a:t>
            </a:r>
            <a:br>
              <a:rPr lang="sr-Latn-RS" dirty="0" smtClean="0"/>
            </a:br>
            <a:r>
              <a:rPr lang="sr-Latn-RS" dirty="0" smtClean="0"/>
              <a:t>moramo nekako voditi računa o tome koji blok se odnosi na koji fajl.</a:t>
            </a:r>
          </a:p>
          <a:p>
            <a:r>
              <a:rPr lang="sr-Latn-RS" dirty="0" smtClean="0"/>
              <a:t>Neke od metoda su:</a:t>
            </a:r>
          </a:p>
          <a:p>
            <a:pPr lvl="1"/>
            <a:r>
              <a:rPr lang="sr-Latn-RS" b="1" dirty="0" smtClean="0"/>
              <a:t>kontinualna alokacija</a:t>
            </a:r>
            <a:endParaRPr lang="en-US" b="1" dirty="0" smtClean="0"/>
          </a:p>
          <a:p>
            <a:pPr lvl="2"/>
            <a:r>
              <a:rPr lang="en-US" dirty="0" err="1" smtClean="0"/>
              <a:t>blokovi</a:t>
            </a:r>
            <a:r>
              <a:rPr lang="en-US" dirty="0" smtClean="0"/>
              <a:t> </a:t>
            </a:r>
            <a:r>
              <a:rPr lang="en-US" dirty="0" err="1" smtClean="0"/>
              <a:t>susedni</a:t>
            </a:r>
            <a:endParaRPr lang="en-US" dirty="0" smtClean="0"/>
          </a:p>
          <a:p>
            <a:pPr lvl="2"/>
            <a:r>
              <a:rPr lang="en-US" dirty="0" smtClean="0"/>
              <a:t>u FCB se </a:t>
            </a:r>
            <a:r>
              <a:rPr lang="sr-Latn-RS" dirty="0" smtClean="0"/>
              <a:t>čuva početak i veličina</a:t>
            </a:r>
          </a:p>
          <a:p>
            <a:pPr lvl="1"/>
            <a:r>
              <a:rPr lang="sr-Latn-RS" b="1" dirty="0" smtClean="0"/>
              <a:t>ulančana alokacija</a:t>
            </a:r>
            <a:endParaRPr lang="en-US" b="1" dirty="0" smtClean="0"/>
          </a:p>
          <a:p>
            <a:pPr lvl="2"/>
            <a:r>
              <a:rPr lang="en-US" dirty="0" err="1" smtClean="0"/>
              <a:t>blokovi</a:t>
            </a:r>
            <a:r>
              <a:rPr lang="en-US" dirty="0" smtClean="0"/>
              <a:t> </a:t>
            </a:r>
            <a:r>
              <a:rPr lang="en-US" dirty="0" err="1" smtClean="0"/>
              <a:t>bilo</a:t>
            </a:r>
            <a:r>
              <a:rPr lang="en-US" dirty="0" smtClean="0"/>
              <a:t> </a:t>
            </a:r>
            <a:r>
              <a:rPr lang="en-US" dirty="0" err="1" smtClean="0"/>
              <a:t>gde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disku</a:t>
            </a:r>
            <a:r>
              <a:rPr lang="en-US" dirty="0" smtClean="0"/>
              <a:t> </a:t>
            </a:r>
            <a:endParaRPr lang="sr-Latn-RS" dirty="0" smtClean="0"/>
          </a:p>
          <a:p>
            <a:pPr lvl="2"/>
            <a:r>
              <a:rPr lang="en-US" dirty="0" err="1" smtClean="0"/>
              <a:t>pomo</a:t>
            </a:r>
            <a:r>
              <a:rPr lang="sr-Latn-RS" dirty="0" smtClean="0"/>
              <a:t>ću neke strukture ili pokazivača se zna sledeći blok na disku</a:t>
            </a:r>
          </a:p>
          <a:p>
            <a:pPr lvl="1"/>
            <a:r>
              <a:rPr lang="sr-Latn-RS" b="1" dirty="0" smtClean="0"/>
              <a:t>indeksna alokacija</a:t>
            </a:r>
          </a:p>
          <a:p>
            <a:pPr lvl="2"/>
            <a:r>
              <a:rPr lang="sr-Latn-RS" dirty="0" smtClean="0"/>
              <a:t>blokovi bilo gde na disku</a:t>
            </a:r>
          </a:p>
          <a:p>
            <a:pPr lvl="2"/>
            <a:r>
              <a:rPr lang="sr-Latn-RS" dirty="0" smtClean="0"/>
              <a:t>pomoću indeksne tabele se zna gde su svi blokovi</a:t>
            </a:r>
          </a:p>
          <a:p>
            <a:pPr lvl="1"/>
            <a:r>
              <a:rPr lang="sr-Latn-RS" b="1" dirty="0" smtClean="0"/>
              <a:t>kombinovana alokacija</a:t>
            </a:r>
          </a:p>
          <a:p>
            <a:pPr lvl="2"/>
            <a:r>
              <a:rPr lang="sr-Latn-RS" dirty="0" smtClean="0"/>
              <a:t>indeksna, samo indeksna tabela ugrađena u FCB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9F83D39-FACF-43C7-9C4E-3C002A13A54D}" type="slidenum">
              <a:rPr lang="en-US" smtClean="0"/>
              <a:pPr/>
              <a:t>8</a:t>
            </a:fld>
            <a:r>
              <a:rPr lang="en-US" smtClean="0"/>
              <a:t>/1</a:t>
            </a:r>
            <a:r>
              <a:rPr lang="sr-Latn-RS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3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1178771" y="995959"/>
            <a:ext cx="1871663" cy="1778198"/>
            <a:chOff x="1571695" y="184945"/>
            <a:chExt cx="2495550" cy="2370930"/>
          </a:xfrm>
        </p:grpSpPr>
        <p:sp>
          <p:nvSpPr>
            <p:cNvPr id="6" name="Flowchart: Magnetic Disk 5"/>
            <p:cNvSpPr/>
            <p:nvPr/>
          </p:nvSpPr>
          <p:spPr>
            <a:xfrm>
              <a:off x="1571695" y="184945"/>
              <a:ext cx="2495550" cy="237093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513603" y="1067990"/>
              <a:ext cx="321469" cy="32146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4</a:t>
              </a:r>
              <a:endParaRPr lang="en-US" sz="135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31301" y="1066006"/>
              <a:ext cx="321469" cy="32146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1</a:t>
              </a:r>
              <a:endParaRPr lang="en-US" sz="135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658735" y="1066006"/>
              <a:ext cx="321469" cy="32146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2</a:t>
              </a:r>
              <a:endParaRPr lang="en-US" sz="135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08780" y="1066006"/>
              <a:ext cx="321469" cy="32146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0</a:t>
              </a:r>
              <a:endParaRPr lang="en-US" sz="135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86169" y="1074341"/>
              <a:ext cx="321469" cy="32146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3</a:t>
              </a:r>
              <a:endParaRPr lang="en-US" sz="135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10030" y="1526939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9</a:t>
              </a:r>
              <a:endParaRPr lang="en-US" sz="135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03865" y="1976041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A</a:t>
              </a:r>
              <a:endParaRPr lang="en-US" sz="135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86169" y="1526938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8</a:t>
              </a:r>
              <a:endParaRPr lang="en-US" sz="135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58735" y="1520590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7</a:t>
              </a:r>
              <a:endParaRPr lang="en-US" sz="135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31300" y="1522575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6</a:t>
              </a:r>
              <a:endParaRPr lang="en-US" sz="135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03866" y="1529320"/>
              <a:ext cx="321469" cy="32146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5</a:t>
              </a:r>
              <a:endParaRPr lang="en-US" sz="135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195979" y="2207422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Oval 18"/>
            <p:cNvSpPr/>
            <p:nvPr/>
          </p:nvSpPr>
          <p:spPr>
            <a:xfrm>
              <a:off x="2327342" y="2207422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Oval 19"/>
            <p:cNvSpPr/>
            <p:nvPr/>
          </p:nvSpPr>
          <p:spPr>
            <a:xfrm>
              <a:off x="2462680" y="2207421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257803" y="995959"/>
            <a:ext cx="1871663" cy="1778198"/>
            <a:chOff x="4625975" y="4156870"/>
            <a:chExt cx="2495550" cy="2370930"/>
          </a:xfrm>
        </p:grpSpPr>
        <p:sp>
          <p:nvSpPr>
            <p:cNvPr id="22" name="Flowchart: Magnetic Disk 21"/>
            <p:cNvSpPr/>
            <p:nvPr/>
          </p:nvSpPr>
          <p:spPr>
            <a:xfrm>
              <a:off x="4625975" y="4156870"/>
              <a:ext cx="2495550" cy="237093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567883" y="5039915"/>
              <a:ext cx="321469" cy="32146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4</a:t>
              </a:r>
              <a:endParaRPr lang="en-US" sz="135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85581" y="5037931"/>
              <a:ext cx="321469" cy="32146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1</a:t>
              </a:r>
              <a:endParaRPr lang="en-US" sz="135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713015" y="5037931"/>
              <a:ext cx="321469" cy="32146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2</a:t>
              </a:r>
              <a:endParaRPr lang="en-US" sz="135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863060" y="5037931"/>
              <a:ext cx="321469" cy="32146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0</a:t>
              </a:r>
              <a:endParaRPr lang="en-US" sz="135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140449" y="5046266"/>
              <a:ext cx="321469" cy="32146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3</a:t>
              </a:r>
              <a:endParaRPr lang="en-US" sz="135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564310" y="5498864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9</a:t>
              </a:r>
              <a:endParaRPr lang="en-US" sz="135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58145" y="5947966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A</a:t>
              </a:r>
              <a:endParaRPr lang="en-US" sz="135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140449" y="5498863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8</a:t>
              </a:r>
              <a:endParaRPr lang="en-US" sz="135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713015" y="5492515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7</a:t>
              </a:r>
              <a:endParaRPr lang="en-US" sz="135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285580" y="5494500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6</a:t>
              </a:r>
              <a:endParaRPr lang="en-US" sz="135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858146" y="5501245"/>
              <a:ext cx="321469" cy="32146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5</a:t>
              </a:r>
              <a:endParaRPr lang="en-US" sz="1350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5250259" y="6179347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Oval 34"/>
            <p:cNvSpPr/>
            <p:nvPr/>
          </p:nvSpPr>
          <p:spPr>
            <a:xfrm>
              <a:off x="5381622" y="6179347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Oval 35"/>
            <p:cNvSpPr/>
            <p:nvPr/>
          </p:nvSpPr>
          <p:spPr>
            <a:xfrm>
              <a:off x="5516960" y="6179346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69" name="Text Placeholder 10"/>
          <p:cNvSpPr txBox="1">
            <a:spLocks/>
          </p:cNvSpPr>
          <p:nvPr/>
        </p:nvSpPr>
        <p:spPr>
          <a:xfrm>
            <a:off x="434392" y="2921023"/>
            <a:ext cx="3360420" cy="5486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82875" indent="-182875" algn="l" defTabSz="914377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-182875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02" indent="-182875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15" indent="-182875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28" indent="-182875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9960" indent="-228594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99953" indent="-228594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9945" indent="-228594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99938" indent="-228594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350" b="1" i="1" dirty="0" err="1"/>
              <a:t>Kontinualna</a:t>
            </a:r>
            <a:r>
              <a:rPr lang="en-US" sz="1350" b="1" i="1" dirty="0"/>
              <a:t> </a:t>
            </a:r>
            <a:r>
              <a:rPr lang="en-US" sz="1350" b="1" i="1" dirty="0" err="1"/>
              <a:t>alokacija</a:t>
            </a:r>
            <a:endParaRPr lang="en-US" sz="1350" b="1" i="1" dirty="0"/>
          </a:p>
        </p:txBody>
      </p:sp>
      <p:sp>
        <p:nvSpPr>
          <p:cNvPr id="70" name="Text Placeholder 10"/>
          <p:cNvSpPr txBox="1">
            <a:spLocks/>
          </p:cNvSpPr>
          <p:nvPr/>
        </p:nvSpPr>
        <p:spPr>
          <a:xfrm>
            <a:off x="4513424" y="2921023"/>
            <a:ext cx="3360420" cy="5486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82875" indent="-182875" algn="l" defTabSz="914377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-182875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02" indent="-182875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15" indent="-182875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28" indent="-182875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9960" indent="-228594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99953" indent="-228594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9945" indent="-228594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99938" indent="-228594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350" b="1" i="1" dirty="0"/>
              <a:t>Ulan</a:t>
            </a:r>
            <a:r>
              <a:rPr lang="sr-Latn-RS" sz="1350" b="1" i="1" dirty="0"/>
              <a:t>čana alokacija</a:t>
            </a:r>
            <a:endParaRPr lang="en-US" sz="1350" b="1" i="1" dirty="0"/>
          </a:p>
        </p:txBody>
      </p:sp>
      <p:cxnSp>
        <p:nvCxnSpPr>
          <p:cNvPr id="74" name="Curved Connector 73"/>
          <p:cNvCxnSpPr>
            <a:stCxn id="26" idx="0"/>
            <a:endCxn id="25" idx="0"/>
          </p:cNvCxnSpPr>
          <p:nvPr/>
        </p:nvCxnSpPr>
        <p:spPr>
          <a:xfrm rot="5400000" flipH="1" flipV="1">
            <a:off x="5874901" y="1338022"/>
            <a:ext cx="9525" cy="63746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25" idx="2"/>
            <a:endCxn id="33" idx="0"/>
          </p:cNvCxnSpPr>
          <p:nvPr/>
        </p:nvCxnSpPr>
        <p:spPr>
          <a:xfrm rot="5400000">
            <a:off x="5819868" y="1630473"/>
            <a:ext cx="106384" cy="64115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27" idx="0"/>
            <a:endCxn id="24" idx="0"/>
          </p:cNvCxnSpPr>
          <p:nvPr/>
        </p:nvCxnSpPr>
        <p:spPr>
          <a:xfrm rot="16200000" flipV="1">
            <a:off x="6190510" y="1339305"/>
            <a:ext cx="6251" cy="641151"/>
          </a:xfrm>
          <a:prstGeom prst="curvedConnector3">
            <a:avLst>
              <a:gd name="adj1" fmla="val 2842651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177169" y="1612503"/>
            <a:ext cx="1009121" cy="7703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r>
              <a:rPr lang="en-US" sz="1350" dirty="0"/>
              <a:t>FCB</a:t>
            </a:r>
            <a:endParaRPr lang="en-US" sz="1350" dirty="0"/>
          </a:p>
          <a:p>
            <a:pPr algn="ctr"/>
            <a:r>
              <a:rPr lang="en-US" sz="1050" dirty="0" err="1" smtClean="0"/>
              <a:t>first_blk</a:t>
            </a:r>
            <a:r>
              <a:rPr lang="en-US" sz="1050" dirty="0" smtClean="0"/>
              <a:t> </a:t>
            </a:r>
            <a:r>
              <a:rPr lang="en-US" sz="1050" dirty="0"/>
              <a:t>= 3</a:t>
            </a:r>
          </a:p>
          <a:p>
            <a:pPr algn="ctr"/>
            <a:r>
              <a:rPr lang="en-US" sz="1050" dirty="0"/>
              <a:t>size = 2 </a:t>
            </a:r>
            <a:r>
              <a:rPr lang="en-US" sz="1050" dirty="0" err="1"/>
              <a:t>blks</a:t>
            </a:r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</p:txBody>
      </p:sp>
      <p:sp>
        <p:nvSpPr>
          <p:cNvPr id="45" name="Rectangle 44"/>
          <p:cNvSpPr/>
          <p:nvPr/>
        </p:nvSpPr>
        <p:spPr>
          <a:xfrm>
            <a:off x="7260553" y="1612503"/>
            <a:ext cx="1009121" cy="7703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r>
              <a:rPr lang="en-US" sz="1350" dirty="0"/>
              <a:t>FCB</a:t>
            </a:r>
            <a:endParaRPr lang="en-US" sz="1350" dirty="0"/>
          </a:p>
          <a:p>
            <a:pPr algn="ctr"/>
            <a:r>
              <a:rPr lang="en-US" sz="1050" dirty="0" err="1" smtClean="0"/>
              <a:t>head_blk</a:t>
            </a:r>
            <a:r>
              <a:rPr lang="en-US" sz="1050" dirty="0" smtClean="0"/>
              <a:t> </a:t>
            </a:r>
            <a:r>
              <a:rPr lang="en-US" sz="1050" dirty="0"/>
              <a:t>= 3</a:t>
            </a:r>
          </a:p>
          <a:p>
            <a:pPr algn="ctr"/>
            <a:r>
              <a:rPr lang="en-US" sz="1050" dirty="0"/>
              <a:t>size = 2 </a:t>
            </a:r>
            <a:r>
              <a:rPr lang="en-US" sz="1050" dirty="0" err="1"/>
              <a:t>blks</a:t>
            </a:r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</p:txBody>
      </p:sp>
      <p:sp>
        <p:nvSpPr>
          <p:cNvPr id="62" name="Text Placeholder 10"/>
          <p:cNvSpPr txBox="1">
            <a:spLocks/>
          </p:cNvSpPr>
          <p:nvPr/>
        </p:nvSpPr>
        <p:spPr>
          <a:xfrm>
            <a:off x="430762" y="5433839"/>
            <a:ext cx="3360420" cy="5486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82875" indent="-182875" algn="l" defTabSz="914377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-182875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02" indent="-182875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15" indent="-182875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28" indent="-182875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9960" indent="-228594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99953" indent="-228594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9945" indent="-228594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99938" indent="-228594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350" b="1" i="1" dirty="0" err="1"/>
              <a:t>Indeksna</a:t>
            </a:r>
            <a:r>
              <a:rPr lang="en-US" sz="1350" b="1" i="1" dirty="0"/>
              <a:t> </a:t>
            </a:r>
            <a:r>
              <a:rPr lang="en-US" sz="1350" b="1" i="1" dirty="0" err="1"/>
              <a:t>alokacija</a:t>
            </a:r>
            <a:endParaRPr lang="en-US" sz="1350" b="1" i="1" dirty="0"/>
          </a:p>
        </p:txBody>
      </p:sp>
      <p:sp>
        <p:nvSpPr>
          <p:cNvPr id="63" name="Rectangle 62"/>
          <p:cNvSpPr/>
          <p:nvPr/>
        </p:nvSpPr>
        <p:spPr>
          <a:xfrm>
            <a:off x="3173539" y="4125320"/>
            <a:ext cx="1009121" cy="7703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r>
              <a:rPr lang="en-US" sz="1350" dirty="0"/>
              <a:t>FCB</a:t>
            </a:r>
            <a:endParaRPr lang="en-US" sz="1350" dirty="0"/>
          </a:p>
          <a:p>
            <a:pPr algn="ctr"/>
            <a:r>
              <a:rPr lang="en-US" sz="1050" dirty="0" err="1" smtClean="0"/>
              <a:t>index_blk</a:t>
            </a:r>
            <a:r>
              <a:rPr lang="en-US" sz="1050" dirty="0" smtClean="0"/>
              <a:t> </a:t>
            </a:r>
            <a:r>
              <a:rPr lang="en-US" sz="1050" dirty="0"/>
              <a:t>= 7</a:t>
            </a:r>
          </a:p>
          <a:p>
            <a:pPr algn="ctr"/>
            <a:r>
              <a:rPr lang="en-US" sz="1050" dirty="0"/>
              <a:t>size = 2 </a:t>
            </a:r>
            <a:r>
              <a:rPr lang="en-US" sz="1050" dirty="0" err="1"/>
              <a:t>blks</a:t>
            </a:r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</p:txBody>
      </p:sp>
      <p:grpSp>
        <p:nvGrpSpPr>
          <p:cNvPr id="64" name="Group 63"/>
          <p:cNvGrpSpPr/>
          <p:nvPr/>
        </p:nvGrpSpPr>
        <p:grpSpPr>
          <a:xfrm>
            <a:off x="1175140" y="3441552"/>
            <a:ext cx="1871663" cy="1778198"/>
            <a:chOff x="4625975" y="4156870"/>
            <a:chExt cx="2495550" cy="2370930"/>
          </a:xfrm>
        </p:grpSpPr>
        <p:sp>
          <p:nvSpPr>
            <p:cNvPr id="65" name="Flowchart: Magnetic Disk 64"/>
            <p:cNvSpPr/>
            <p:nvPr/>
          </p:nvSpPr>
          <p:spPr>
            <a:xfrm>
              <a:off x="4625975" y="4156870"/>
              <a:ext cx="2495550" cy="237093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567883" y="5039915"/>
              <a:ext cx="321469" cy="32146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4</a:t>
              </a:r>
              <a:endParaRPr lang="en-US" sz="135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285581" y="5037931"/>
              <a:ext cx="321469" cy="32146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1</a:t>
              </a:r>
              <a:endParaRPr lang="en-US" sz="135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713015" y="5037931"/>
              <a:ext cx="321469" cy="32146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2</a:t>
              </a:r>
              <a:endParaRPr lang="en-US" sz="135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863060" y="5037931"/>
              <a:ext cx="321469" cy="32146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0</a:t>
              </a:r>
              <a:endParaRPr lang="en-US" sz="1350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140449" y="5046266"/>
              <a:ext cx="321469" cy="32146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3</a:t>
              </a:r>
              <a:endParaRPr lang="en-US" sz="1350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564310" y="5498864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9</a:t>
              </a:r>
              <a:endParaRPr lang="en-US" sz="135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858145" y="5947966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A</a:t>
              </a:r>
              <a:endParaRPr lang="en-US" sz="1350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140449" y="5498863"/>
              <a:ext cx="321469" cy="321469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8</a:t>
              </a:r>
              <a:endParaRPr lang="en-US" sz="1350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713015" y="5492515"/>
              <a:ext cx="321469" cy="32146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7</a:t>
              </a:r>
              <a:endParaRPr lang="en-US" sz="1350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285580" y="5494500"/>
              <a:ext cx="321469" cy="321469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6</a:t>
              </a:r>
              <a:endParaRPr lang="en-US" sz="1350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858146" y="5501245"/>
              <a:ext cx="321469" cy="32146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5</a:t>
              </a:r>
              <a:endParaRPr lang="en-US" sz="1350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5250259" y="6179347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3" name="Oval 82"/>
            <p:cNvSpPr/>
            <p:nvPr/>
          </p:nvSpPr>
          <p:spPr>
            <a:xfrm>
              <a:off x="5381622" y="6179347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4" name="Oval 83"/>
            <p:cNvSpPr/>
            <p:nvPr/>
          </p:nvSpPr>
          <p:spPr>
            <a:xfrm>
              <a:off x="5516960" y="6179346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cxnSp>
        <p:nvCxnSpPr>
          <p:cNvPr id="41" name="Straight Arrow Connector 40"/>
          <p:cNvCxnSpPr>
            <a:stCxn id="79" idx="1"/>
          </p:cNvCxnSpPr>
          <p:nvPr/>
        </p:nvCxnSpPr>
        <p:spPr>
          <a:xfrm flipH="1" flipV="1">
            <a:off x="1021557" y="4229151"/>
            <a:ext cx="968864" cy="334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390911" y="3928542"/>
            <a:ext cx="592443" cy="1712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r>
              <a:rPr lang="en-US" sz="1100" dirty="0"/>
              <a:t>Index Block</a:t>
            </a:r>
          </a:p>
          <a:p>
            <a:pPr algn="ctr"/>
            <a:r>
              <a:rPr lang="en-US" sz="1350" dirty="0"/>
              <a:t>03</a:t>
            </a:r>
          </a:p>
          <a:p>
            <a:pPr algn="ctr"/>
            <a:r>
              <a:rPr lang="en-US" sz="1350" dirty="0"/>
              <a:t>01</a:t>
            </a:r>
          </a:p>
          <a:p>
            <a:pPr algn="ctr"/>
            <a:r>
              <a:rPr lang="en-US" sz="1350" dirty="0"/>
              <a:t>-1</a:t>
            </a:r>
          </a:p>
          <a:p>
            <a:pPr algn="ctr"/>
            <a:r>
              <a:rPr lang="en-US" sz="1350" dirty="0"/>
              <a:t>-1</a:t>
            </a:r>
          </a:p>
          <a:p>
            <a:pPr algn="ctr"/>
            <a:r>
              <a:rPr lang="en-US" sz="1350" dirty="0"/>
              <a:t>-1</a:t>
            </a:r>
          </a:p>
          <a:p>
            <a:pPr algn="ctr"/>
            <a:r>
              <a:rPr lang="en-US" sz="1350" dirty="0"/>
              <a:t>...</a:t>
            </a:r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</p:txBody>
      </p:sp>
      <p:sp>
        <p:nvSpPr>
          <p:cNvPr id="86" name="Text Placeholder 10"/>
          <p:cNvSpPr txBox="1">
            <a:spLocks/>
          </p:cNvSpPr>
          <p:nvPr/>
        </p:nvSpPr>
        <p:spPr>
          <a:xfrm>
            <a:off x="4531931" y="5322851"/>
            <a:ext cx="3360420" cy="5486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82875" indent="-182875" algn="l" defTabSz="914377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-182875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02" indent="-182875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15" indent="-182875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28" indent="-182875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9960" indent="-228594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99953" indent="-228594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9945" indent="-228594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99938" indent="-228594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350" b="1" i="1" dirty="0" err="1"/>
              <a:t>Kombinovana</a:t>
            </a:r>
            <a:r>
              <a:rPr lang="en-US" sz="1350" b="1" i="1" dirty="0"/>
              <a:t> </a:t>
            </a:r>
            <a:r>
              <a:rPr lang="en-US" sz="1350" b="1" i="1" dirty="0" err="1"/>
              <a:t>alokacija</a:t>
            </a:r>
            <a:r>
              <a:rPr lang="en-US" sz="1350" b="1" i="1" dirty="0"/>
              <a:t/>
            </a:r>
            <a:br>
              <a:rPr lang="en-US" sz="1350" b="1" i="1" dirty="0"/>
            </a:br>
            <a:r>
              <a:rPr lang="en-US" sz="1350" b="1" i="1" dirty="0"/>
              <a:t>(</a:t>
            </a:r>
            <a:r>
              <a:rPr lang="en-US" sz="1350" b="1" i="1" dirty="0" err="1"/>
              <a:t>mo</a:t>
            </a:r>
            <a:r>
              <a:rPr lang="sr-Latn-RS" sz="1350" b="1" i="1" dirty="0"/>
              <a:t>že i u više nivoa ako je fajl veći)</a:t>
            </a:r>
            <a:endParaRPr lang="en-US" sz="1350" b="1" i="1" dirty="0"/>
          </a:p>
        </p:txBody>
      </p:sp>
      <p:sp>
        <p:nvSpPr>
          <p:cNvPr id="87" name="Rectangle 86"/>
          <p:cNvSpPr/>
          <p:nvPr/>
        </p:nvSpPr>
        <p:spPr>
          <a:xfrm>
            <a:off x="6634760" y="3622614"/>
            <a:ext cx="1009121" cy="4859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r>
              <a:rPr lang="en-US" sz="1350" dirty="0"/>
              <a:t>FCB</a:t>
            </a:r>
            <a:endParaRPr lang="en-US" sz="1350" dirty="0"/>
          </a:p>
          <a:p>
            <a:pPr algn="ctr"/>
            <a:r>
              <a:rPr lang="en-US" sz="1050" dirty="0"/>
              <a:t>...</a:t>
            </a:r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</p:txBody>
      </p:sp>
      <p:grpSp>
        <p:nvGrpSpPr>
          <p:cNvPr id="44" name="Group 43"/>
          <p:cNvGrpSpPr/>
          <p:nvPr/>
        </p:nvGrpSpPr>
        <p:grpSpPr>
          <a:xfrm>
            <a:off x="4521996" y="3507158"/>
            <a:ext cx="1871663" cy="1778198"/>
            <a:chOff x="6029328" y="3533211"/>
            <a:chExt cx="2495550" cy="2370930"/>
          </a:xfrm>
        </p:grpSpPr>
        <p:sp>
          <p:nvSpPr>
            <p:cNvPr id="106" name="Flowchart: Magnetic Disk 105"/>
            <p:cNvSpPr/>
            <p:nvPr/>
          </p:nvSpPr>
          <p:spPr>
            <a:xfrm>
              <a:off x="6029328" y="3533211"/>
              <a:ext cx="2495550" cy="237093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7971236" y="4416256"/>
              <a:ext cx="321469" cy="32146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4</a:t>
              </a:r>
              <a:endParaRPr lang="en-US" sz="1350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688934" y="4414272"/>
              <a:ext cx="321469" cy="32146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1</a:t>
              </a:r>
              <a:endParaRPr lang="en-US" sz="1350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7116368" y="4414272"/>
              <a:ext cx="321469" cy="32146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2</a:t>
              </a:r>
              <a:endParaRPr lang="en-US" sz="1350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266413" y="4414272"/>
              <a:ext cx="321469" cy="32146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0</a:t>
              </a:r>
              <a:endParaRPr lang="en-US" sz="1350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7543802" y="4422607"/>
              <a:ext cx="321469" cy="32146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3</a:t>
              </a:r>
              <a:endParaRPr lang="en-US" sz="135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7967663" y="4875205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9</a:t>
              </a:r>
              <a:endParaRPr lang="en-US" sz="135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261498" y="5324307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A</a:t>
              </a:r>
              <a:endParaRPr lang="en-US" sz="1350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7543802" y="4875204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8</a:t>
              </a:r>
              <a:endParaRPr lang="en-US" sz="1350" dirty="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7116368" y="4868856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7</a:t>
              </a:r>
              <a:endParaRPr lang="en-US" sz="135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688933" y="4870841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6</a:t>
              </a:r>
              <a:endParaRPr lang="en-US" sz="1350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6261499" y="4877586"/>
              <a:ext cx="321469" cy="32146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5</a:t>
              </a:r>
              <a:endParaRPr lang="en-US" sz="1350" dirty="0"/>
            </a:p>
          </p:txBody>
        </p:sp>
        <p:sp>
          <p:nvSpPr>
            <p:cNvPr id="118" name="Oval 117"/>
            <p:cNvSpPr/>
            <p:nvPr/>
          </p:nvSpPr>
          <p:spPr>
            <a:xfrm>
              <a:off x="6653612" y="5555688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9" name="Oval 118"/>
            <p:cNvSpPr/>
            <p:nvPr/>
          </p:nvSpPr>
          <p:spPr>
            <a:xfrm>
              <a:off x="6784975" y="5555688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0" name="Oval 119"/>
            <p:cNvSpPr/>
            <p:nvPr/>
          </p:nvSpPr>
          <p:spPr>
            <a:xfrm>
              <a:off x="6920313" y="5555687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21" name="Rectangle 120"/>
          <p:cNvSpPr/>
          <p:nvPr/>
        </p:nvSpPr>
        <p:spPr>
          <a:xfrm>
            <a:off x="6634760" y="4108599"/>
            <a:ext cx="1009121" cy="72826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03</a:t>
            </a:r>
          </a:p>
          <a:p>
            <a:pPr algn="ctr"/>
            <a:r>
              <a:rPr lang="en-US" sz="1350" dirty="0"/>
              <a:t>01</a:t>
            </a:r>
          </a:p>
          <a:p>
            <a:pPr algn="ctr"/>
            <a:r>
              <a:rPr lang="en-US" sz="1350" dirty="0"/>
              <a:t>-1</a:t>
            </a:r>
            <a:endParaRPr lang="en-US" sz="1350" dirty="0"/>
          </a:p>
        </p:txBody>
      </p:sp>
      <p:sp>
        <p:nvSpPr>
          <p:cNvPr id="122" name="Rectangle 121"/>
          <p:cNvSpPr/>
          <p:nvPr/>
        </p:nvSpPr>
        <p:spPr>
          <a:xfrm>
            <a:off x="6634760" y="4836866"/>
            <a:ext cx="1009121" cy="2502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...</a:t>
            </a:r>
            <a:endParaRPr lang="en-US" sz="135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9F83D39-FACF-43C7-9C4E-3C002A13A54D}" type="slidenum">
              <a:rPr lang="en-US" smtClean="0"/>
              <a:pPr/>
              <a:t>9</a:t>
            </a:fld>
            <a:r>
              <a:rPr lang="en-US" smtClean="0"/>
              <a:t>/1</a:t>
            </a:r>
            <a:r>
              <a:rPr lang="sr-Latn-RS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79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39" grpId="0" animBg="1"/>
      <p:bldP spid="45" grpId="0" animBg="1"/>
      <p:bldP spid="62" grpId="0"/>
      <p:bldP spid="63" grpId="0" animBg="1"/>
      <p:bldP spid="85" grpId="0" animBg="1"/>
      <p:bldP spid="86" grpId="0"/>
      <p:bldP spid="87" grpId="0" animBg="1"/>
      <p:bldP spid="121" grpId="0" animBg="1"/>
      <p:bldP spid="122" grpId="0" animBg="1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481</TotalTime>
  <Words>1383</Words>
  <Application>Microsoft Office PowerPoint</Application>
  <PresentationFormat>On-screen Show (4:3)</PresentationFormat>
  <Paragraphs>415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Schoolbook</vt:lpstr>
      <vt:lpstr>Wingdings</vt:lpstr>
      <vt:lpstr>Wingdings 2</vt:lpstr>
      <vt:lpstr>View</vt:lpstr>
      <vt:lpstr>Fajl sistemi na operativnom sistemu Windows</vt:lpstr>
      <vt:lpstr>Sadržaj</vt:lpstr>
      <vt:lpstr>Uvod - Šta je operativni sistem?</vt:lpstr>
      <vt:lpstr>Uvod - Šta je fajl?</vt:lpstr>
      <vt:lpstr>Uvod - Šta je direktorijum i FCB?</vt:lpstr>
      <vt:lpstr>PowerPoint Presentation</vt:lpstr>
      <vt:lpstr>Šta je fajl sistem?</vt:lpstr>
      <vt:lpstr>Metode alokacije fajla</vt:lpstr>
      <vt:lpstr>PowerPoint Presentation</vt:lpstr>
      <vt:lpstr>Istorija fajl sistema na Windowsu </vt:lpstr>
      <vt:lpstr>FAT - File Allocation Table</vt:lpstr>
      <vt:lpstr>FAT 12/16</vt:lpstr>
      <vt:lpstr>FAT 32</vt:lpstr>
      <vt:lpstr>exFAT</vt:lpstr>
      <vt:lpstr>NTFS - New Technology File System</vt:lpstr>
      <vt:lpstr>Struktura NTFS</vt:lpstr>
      <vt:lpstr>Da ponovimo...</vt:lpstr>
      <vt:lpstr>Hvala na pažnji!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Fajl sistemi na operativnom sistemu Windows</dc:title>
  <dc:creator>Mateja Bogdanovic</dc:creator>
  <cp:lastModifiedBy>Mateja Bogdanovic</cp:lastModifiedBy>
  <cp:revision>592</cp:revision>
  <dcterms:created xsi:type="dcterms:W3CDTF">2024-12-05T12:00:46Z</dcterms:created>
  <dcterms:modified xsi:type="dcterms:W3CDTF">2024-12-08T12:12:53Z</dcterms:modified>
</cp:coreProperties>
</file>