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  <p:sldId id="264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558" autoAdjust="0"/>
  </p:normalViewPr>
  <p:slideViewPr>
    <p:cSldViewPr snapToGrid="0">
      <p:cViewPr varScale="1">
        <p:scale>
          <a:sx n="103" d="100"/>
          <a:sy n="103" d="100"/>
        </p:scale>
        <p:origin x="18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D97EF-130B-42E0-9B98-4D244BF14443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51782-EC33-442E-B182-33B1939D2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6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CF5D-F655-440A-BE65-76D6779DA5FA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9F61-4C28-4726-866D-D0CC9F660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9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5E91FA6-C544-49D5-8940-10331607EBD0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88C3-36D7-4A4D-8D70-AF40E0EB543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178-2A31-4F76-8DF6-95FE175C2486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C154-C763-4958-ACE8-673F153B4791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9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892" indent="-137156">
              <a:buFont typeface="Wingdings" panose="05000000000000000000" pitchFamily="2" charset="2"/>
              <a:buChar char="Ø"/>
              <a:defRPr/>
            </a:lvl2pPr>
            <a:lvl3pPr marL="548627" indent="-137156">
              <a:buFont typeface="Wingdings" panose="05000000000000000000" pitchFamily="2" charset="2"/>
              <a:buChar char="Ø"/>
              <a:defRPr/>
            </a:lvl3pPr>
            <a:lvl4pPr marL="754361" indent="-137156">
              <a:buFont typeface="Wingdings" panose="05000000000000000000" pitchFamily="2" charset="2"/>
              <a:buChar char="Ø"/>
              <a:defRPr/>
            </a:lvl4pPr>
            <a:lvl5pPr marL="960096" indent="-137156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E596-9BC8-4784-AAA4-8D9C50DFB017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83D39-FACF-43C7-9C4E-3C002A13A54D}" type="slidenum">
              <a:rPr lang="en-US" smtClean="0"/>
              <a:pPr/>
              <a:t>‹#›</a:t>
            </a:fld>
            <a:r>
              <a:rPr lang="en-US" dirty="0" smtClean="0"/>
              <a:t>/1</a:t>
            </a:r>
            <a:r>
              <a:rPr lang="sr-Latn-R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Ø"/>
              <a:defRPr/>
            </a:lvl3pPr>
            <a:lvl4pPr marL="1005840" indent="-182880">
              <a:buFont typeface="Wingdings" panose="05000000000000000000" pitchFamily="2" charset="2"/>
              <a:buChar char="Ø"/>
              <a:defRPr/>
            </a:lvl4pPr>
            <a:lvl5pPr marL="1280160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E596-9BC8-4784-AAA4-8D9C50DFB017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fld id="{49F83D39-FACF-43C7-9C4E-3C002A13A54D}" type="slidenum">
              <a:rPr lang="en-US" smtClean="0"/>
              <a:pPr/>
              <a:t>‹#›</a:t>
            </a:fld>
            <a:r>
              <a:rPr lang="en-US" dirty="0" smtClean="0"/>
              <a:t>/1</a:t>
            </a:r>
            <a:r>
              <a:rPr lang="sr-Latn-R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16B9-1F6E-44FA-9EC1-23CE64701978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fld id="{55C7D454-9F4F-4B3E-9E94-B0A69F152E47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970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386-2DFC-43E8-8E62-3DBD6504901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2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635A-45E4-4B86-A96D-8BD0C6B77173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56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C29-0EAD-46D2-B688-10DDC19E7A13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57AD-9CA3-4411-9ED5-068986D125AC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5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7B3B-20A7-4F4E-92E7-09825E6DBA54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6716-C975-49DB-8528-ACA815B19C69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7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libri (Body)"/>
              </a:defRPr>
            </a:lvl1pPr>
          </a:lstStyle>
          <a:p>
            <a:fld id="{A362635A-45E4-4B86-A96D-8BD0C6B77173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Calibri (Body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</a:defRPr>
            </a:lvl1pPr>
          </a:lstStyle>
          <a:p>
            <a:fld id="{516B7588-0C4F-49E0-B1AB-2BC6867C9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Calibri (Body)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libri (Body)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operativnom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Predmet</a:t>
            </a:r>
            <a:r>
              <a:rPr lang="en-US" dirty="0" smtClean="0"/>
              <a:t>: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poslovne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r>
              <a:rPr lang="en-US" dirty="0" smtClean="0"/>
              <a:t> I </a:t>
            </a:r>
            <a:r>
              <a:rPr lang="en-US" dirty="0" err="1" smtClean="0"/>
              <a:t>prezentacije</a:t>
            </a:r>
            <a:endParaRPr lang="en-US" dirty="0" smtClean="0"/>
          </a:p>
          <a:p>
            <a:r>
              <a:rPr lang="en-US" dirty="0" smtClean="0"/>
              <a:t>Student: Mateja </a:t>
            </a:r>
            <a:r>
              <a:rPr lang="en-US" dirty="0" err="1" smtClean="0"/>
              <a:t>Bogdanovi</a:t>
            </a:r>
            <a:r>
              <a:rPr lang="sr-Latn-RS" dirty="0" smtClean="0"/>
              <a:t>ć </a:t>
            </a:r>
            <a:r>
              <a:rPr lang="en-US" dirty="0" smtClean="0"/>
              <a:t>2022/</a:t>
            </a:r>
            <a:r>
              <a:rPr lang="sr-Latn-RS" dirty="0" smtClean="0"/>
              <a:t>0511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64" y="971551"/>
            <a:ext cx="970919" cy="1133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405" y="1376929"/>
            <a:ext cx="721956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50" dirty="0">
                <a:solidFill>
                  <a:schemeClr val="tx1">
                    <a:lumMod val="75000"/>
                  </a:schemeClr>
                </a:solidFill>
              </a:rPr>
              <a:t>Univerzitet u Beogradu </a:t>
            </a:r>
            <a:r>
              <a:rPr lang="en-US" sz="1650" dirty="0">
                <a:solidFill>
                  <a:schemeClr val="tx1">
                    <a:lumMod val="75000"/>
                  </a:schemeClr>
                </a:solidFill>
              </a:rPr>
              <a:t>– </a:t>
            </a:r>
            <a:r>
              <a:rPr lang="en-US" sz="1650" dirty="0" err="1">
                <a:solidFill>
                  <a:schemeClr val="tx1">
                    <a:lumMod val="75000"/>
                  </a:schemeClr>
                </a:solidFill>
              </a:rPr>
              <a:t>Elektrotehni</a:t>
            </a:r>
            <a:r>
              <a:rPr lang="sr-Latn-RS" sz="1650" dirty="0">
                <a:solidFill>
                  <a:schemeClr val="tx1">
                    <a:lumMod val="75000"/>
                  </a:schemeClr>
                </a:solidFill>
              </a:rPr>
              <a:t>čki fakultet</a:t>
            </a:r>
            <a:endParaRPr lang="en-US" sz="165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78771" y="995959"/>
            <a:ext cx="1871663" cy="1778198"/>
            <a:chOff x="1571695" y="184945"/>
            <a:chExt cx="2495550" cy="2370930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71695" y="184945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3603" y="1067990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1301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8735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8780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86169" y="107434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0030" y="1526939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3865" y="197604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86169" y="1526938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58735" y="152059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31300" y="152257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3866" y="1529320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195979" y="2207422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27342" y="2207422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462680" y="2207421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57803" y="995959"/>
            <a:ext cx="1871663" cy="1778198"/>
            <a:chOff x="4625975" y="4156870"/>
            <a:chExt cx="2495550" cy="2370930"/>
          </a:xfrm>
        </p:grpSpPr>
        <p:sp>
          <p:nvSpPr>
            <p:cNvPr id="22" name="Flowchart: Magnetic Disk 21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sp>
        <p:nvSpPr>
          <p:cNvPr id="69" name="Text Placeholder 10"/>
          <p:cNvSpPr txBox="1">
            <a:spLocks/>
          </p:cNvSpPr>
          <p:nvPr/>
        </p:nvSpPr>
        <p:spPr>
          <a:xfrm>
            <a:off x="434392" y="2921023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>
                <a:latin typeface="Calibri (Body)"/>
              </a:rPr>
              <a:t>Kontinualna</a:t>
            </a:r>
            <a:r>
              <a:rPr lang="en-US" sz="1350" b="1" i="1" dirty="0">
                <a:latin typeface="Calibri (Body)"/>
              </a:rPr>
              <a:t> </a:t>
            </a:r>
            <a:r>
              <a:rPr lang="en-US" sz="1350" b="1" i="1" dirty="0" err="1">
                <a:latin typeface="Calibri (Body)"/>
              </a:rPr>
              <a:t>alokacija</a:t>
            </a:r>
            <a:endParaRPr lang="en-US" sz="1350" b="1" i="1" dirty="0">
              <a:latin typeface="Calibri (Body)"/>
            </a:endParaRPr>
          </a:p>
        </p:txBody>
      </p:sp>
      <p:sp>
        <p:nvSpPr>
          <p:cNvPr id="70" name="Text Placeholder 10"/>
          <p:cNvSpPr txBox="1">
            <a:spLocks/>
          </p:cNvSpPr>
          <p:nvPr/>
        </p:nvSpPr>
        <p:spPr>
          <a:xfrm>
            <a:off x="4513424" y="2921023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>
                <a:latin typeface="Calibri (Body)"/>
              </a:rPr>
              <a:t>Ulan</a:t>
            </a:r>
            <a:r>
              <a:rPr lang="sr-Latn-RS" sz="1350" b="1" i="1" dirty="0">
                <a:latin typeface="Calibri (Body)"/>
              </a:rPr>
              <a:t>čana alokacija</a:t>
            </a:r>
            <a:endParaRPr lang="en-US" sz="1350" b="1" i="1" dirty="0">
              <a:latin typeface="Calibri (Body)"/>
            </a:endParaRPr>
          </a:p>
        </p:txBody>
      </p:sp>
      <p:cxnSp>
        <p:nvCxnSpPr>
          <p:cNvPr id="74" name="Curved Connector 73"/>
          <p:cNvCxnSpPr>
            <a:stCxn id="26" idx="0"/>
            <a:endCxn id="25" idx="0"/>
          </p:cNvCxnSpPr>
          <p:nvPr/>
        </p:nvCxnSpPr>
        <p:spPr>
          <a:xfrm rot="5400000" flipH="1" flipV="1">
            <a:off x="5874901" y="1338022"/>
            <a:ext cx="9525" cy="6374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5" idx="2"/>
            <a:endCxn id="33" idx="0"/>
          </p:cNvCxnSpPr>
          <p:nvPr/>
        </p:nvCxnSpPr>
        <p:spPr>
          <a:xfrm rot="5400000">
            <a:off x="5819868" y="1630473"/>
            <a:ext cx="106384" cy="6411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" idx="0"/>
            <a:endCxn id="24" idx="0"/>
          </p:cNvCxnSpPr>
          <p:nvPr/>
        </p:nvCxnSpPr>
        <p:spPr>
          <a:xfrm rot="16200000" flipV="1">
            <a:off x="6190510" y="1339305"/>
            <a:ext cx="6251" cy="641151"/>
          </a:xfrm>
          <a:prstGeom prst="curvedConnector3">
            <a:avLst>
              <a:gd name="adj1" fmla="val 2842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77169" y="1612503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first_blk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3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60553" y="1612503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head_blk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3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62" name="Text Placeholder 10"/>
          <p:cNvSpPr txBox="1">
            <a:spLocks/>
          </p:cNvSpPr>
          <p:nvPr/>
        </p:nvSpPr>
        <p:spPr>
          <a:xfrm>
            <a:off x="430762" y="5433839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>
                <a:latin typeface="Calibri (Body)"/>
              </a:rPr>
              <a:t>Indeksna</a:t>
            </a:r>
            <a:r>
              <a:rPr lang="en-US" sz="1350" b="1" i="1" dirty="0">
                <a:latin typeface="Calibri (Body)"/>
              </a:rPr>
              <a:t> </a:t>
            </a:r>
            <a:r>
              <a:rPr lang="en-US" sz="1350" b="1" i="1" dirty="0" err="1">
                <a:latin typeface="Calibri (Body)"/>
              </a:rPr>
              <a:t>alokacija</a:t>
            </a:r>
            <a:endParaRPr lang="en-US" sz="1350" b="1" i="1" dirty="0">
              <a:latin typeface="Calibri (Body)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73539" y="4125320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index_blk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7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75140" y="3441552"/>
            <a:ext cx="1871663" cy="1778198"/>
            <a:chOff x="4625975" y="4156870"/>
            <a:chExt cx="2495550" cy="2370930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cxnSp>
        <p:nvCxnSpPr>
          <p:cNvPr id="41" name="Straight Arrow Connector 40"/>
          <p:cNvCxnSpPr>
            <a:stCxn id="79" idx="1"/>
          </p:cNvCxnSpPr>
          <p:nvPr/>
        </p:nvCxnSpPr>
        <p:spPr>
          <a:xfrm flipH="1" flipV="1">
            <a:off x="1021557" y="4229151"/>
            <a:ext cx="968864" cy="33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0911" y="3928542"/>
            <a:ext cx="592443" cy="1712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100" dirty="0">
                <a:latin typeface="Calibri (Body)"/>
              </a:rPr>
              <a:t>Index Block</a:t>
            </a:r>
          </a:p>
          <a:p>
            <a:pPr algn="ctr"/>
            <a:r>
              <a:rPr lang="en-US" sz="1350" dirty="0">
                <a:latin typeface="Calibri (Body)"/>
              </a:rPr>
              <a:t>03</a:t>
            </a:r>
          </a:p>
          <a:p>
            <a:pPr algn="ctr"/>
            <a:r>
              <a:rPr lang="en-US" sz="1350" dirty="0">
                <a:latin typeface="Calibri (Body)"/>
              </a:rPr>
              <a:t>01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  <a:p>
            <a:pPr algn="ctr"/>
            <a:r>
              <a:rPr lang="en-US" sz="1350" dirty="0">
                <a:latin typeface="Calibri (Body)"/>
              </a:rPr>
              <a:t>...</a:t>
            </a: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86" name="Text Placeholder 10"/>
          <p:cNvSpPr txBox="1">
            <a:spLocks/>
          </p:cNvSpPr>
          <p:nvPr/>
        </p:nvSpPr>
        <p:spPr>
          <a:xfrm>
            <a:off x="4531931" y="5322851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>
                <a:latin typeface="Calibri (Body)"/>
              </a:rPr>
              <a:t>Kombinovana</a:t>
            </a:r>
            <a:r>
              <a:rPr lang="en-US" sz="1350" b="1" i="1" dirty="0">
                <a:latin typeface="Calibri (Body)"/>
              </a:rPr>
              <a:t> </a:t>
            </a:r>
            <a:r>
              <a:rPr lang="en-US" sz="1350" b="1" i="1" dirty="0" err="1">
                <a:latin typeface="Calibri (Body)"/>
              </a:rPr>
              <a:t>alokacija</a:t>
            </a:r>
            <a:r>
              <a:rPr lang="en-US" sz="1350" b="1" i="1" dirty="0">
                <a:latin typeface="Calibri (Body)"/>
              </a:rPr>
              <a:t/>
            </a:r>
            <a:br>
              <a:rPr lang="en-US" sz="1350" b="1" i="1" dirty="0">
                <a:latin typeface="Calibri (Body)"/>
              </a:rPr>
            </a:br>
            <a:r>
              <a:rPr lang="en-US" sz="1350" b="1" i="1" dirty="0">
                <a:latin typeface="Calibri (Body)"/>
              </a:rPr>
              <a:t>(</a:t>
            </a:r>
            <a:r>
              <a:rPr lang="en-US" sz="1350" b="1" i="1" dirty="0" err="1">
                <a:latin typeface="Calibri (Body)"/>
              </a:rPr>
              <a:t>mo</a:t>
            </a:r>
            <a:r>
              <a:rPr lang="sr-Latn-RS" sz="1350" b="1" i="1" dirty="0">
                <a:latin typeface="Calibri (Body)"/>
              </a:rPr>
              <a:t>že i u više nivoa ako je fajl veći)</a:t>
            </a:r>
            <a:endParaRPr lang="en-US" sz="1350" b="1" i="1" dirty="0">
              <a:latin typeface="Calibri (Body)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34760" y="3622614"/>
            <a:ext cx="1009121" cy="485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>
                <a:latin typeface="Calibri (Body)"/>
              </a:rPr>
              <a:t>...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521996" y="3507158"/>
            <a:ext cx="1871663" cy="1778198"/>
            <a:chOff x="6029328" y="3533211"/>
            <a:chExt cx="2495550" cy="2370930"/>
          </a:xfrm>
        </p:grpSpPr>
        <p:sp>
          <p:nvSpPr>
            <p:cNvPr id="106" name="Flowchart: Magnetic Disk 105"/>
            <p:cNvSpPr/>
            <p:nvPr/>
          </p:nvSpPr>
          <p:spPr>
            <a:xfrm>
              <a:off x="6029328" y="3533211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71236" y="4416256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688934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16368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66413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43802" y="4422607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967663" y="487520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261498" y="5324307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43802" y="487520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116368" y="486885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88933" y="487084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61499" y="487758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6653612" y="5555688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6784975" y="5555688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920313" y="555568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634760" y="4108599"/>
            <a:ext cx="1009121" cy="728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03</a:t>
            </a:r>
          </a:p>
          <a:p>
            <a:pPr algn="ctr"/>
            <a:r>
              <a:rPr lang="en-US" sz="1350" dirty="0">
                <a:latin typeface="Calibri (Body)"/>
              </a:rPr>
              <a:t>01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634760" y="4836866"/>
            <a:ext cx="1009121" cy="250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10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39" grpId="0" animBg="1"/>
      <p:bldP spid="45" grpId="0" animBg="1"/>
      <p:bldP spid="62" grpId="0"/>
      <p:bldP spid="63" grpId="0" animBg="1"/>
      <p:bldP spid="85" grpId="0" animBg="1"/>
      <p:bldP spid="86" grpId="0"/>
      <p:bldP spid="87" grpId="0" animBg="1"/>
      <p:bldP spid="121" grpId="0" animBg="1"/>
      <p:bldP spid="1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- File Allocation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851569" cy="4351337"/>
          </a:xfrm>
        </p:spPr>
        <p:txBody>
          <a:bodyPr/>
          <a:lstStyle/>
          <a:p>
            <a:r>
              <a:rPr lang="en-US" dirty="0" err="1" smtClean="0"/>
              <a:t>Jedan</a:t>
            </a:r>
            <a:r>
              <a:rPr lang="en-US" dirty="0" smtClean="0"/>
              <a:t> od </a:t>
            </a:r>
            <a:r>
              <a:rPr lang="en-US" dirty="0" err="1" smtClean="0"/>
              <a:t>najstarijih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najjednostavnijih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Zasniva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tabeli</a:t>
            </a:r>
            <a:r>
              <a:rPr lang="sr-Latn-RS" dirty="0" smtClean="0"/>
              <a:t> koja ima ulaza koliko i blokova na disku,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>a ulazi su </a:t>
            </a:r>
            <a:r>
              <a:rPr lang="sr-Latn-RS" b="1" dirty="0" smtClean="0"/>
              <a:t>ulančani</a:t>
            </a:r>
            <a:r>
              <a:rPr lang="sr-Latn-RS" dirty="0" smtClean="0"/>
              <a:t> koristeći indekse.</a:t>
            </a:r>
          </a:p>
          <a:p>
            <a:r>
              <a:rPr lang="sr-Latn-RS" dirty="0" smtClean="0"/>
              <a:t>Tabela se nalazi na unapred definisanom mestu na disku.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</a:t>
            </a:r>
            <a:r>
              <a:rPr lang="sr-Latn-RS" dirty="0" smtClean="0"/>
              <a:t>što je pristup disku spor, kao i svi podaci, </a:t>
            </a:r>
            <a:br>
              <a:rPr lang="sr-Latn-RS" dirty="0" smtClean="0"/>
            </a:br>
            <a:r>
              <a:rPr lang="sr-Latn-RS" dirty="0" smtClean="0"/>
              <a:t>tabela se učitava u operativnu memoriju i kešira.</a:t>
            </a:r>
            <a:endParaRPr lang="en-US" dirty="0" smtClean="0"/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11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344221" y="3993059"/>
            <a:ext cx="1871663" cy="1778198"/>
            <a:chOff x="4625975" y="4156870"/>
            <a:chExt cx="2495550" cy="2370930"/>
          </a:xfrm>
        </p:grpSpPr>
        <p:sp>
          <p:nvSpPr>
            <p:cNvPr id="28" name="Flowchart: Magnetic Disk 27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cxnSp>
        <p:nvCxnSpPr>
          <p:cNvPr id="43" name="Curved Connector 42"/>
          <p:cNvCxnSpPr>
            <a:stCxn id="32" idx="0"/>
            <a:endCxn id="31" idx="0"/>
          </p:cNvCxnSpPr>
          <p:nvPr/>
        </p:nvCxnSpPr>
        <p:spPr>
          <a:xfrm rot="5400000" flipH="1" flipV="1">
            <a:off x="6961319" y="4335123"/>
            <a:ext cx="9525" cy="6374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2"/>
            <a:endCxn id="39" idx="0"/>
          </p:cNvCxnSpPr>
          <p:nvPr/>
        </p:nvCxnSpPr>
        <p:spPr>
          <a:xfrm rot="5400000">
            <a:off x="6906286" y="4627573"/>
            <a:ext cx="106384" cy="6411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3" idx="0"/>
            <a:endCxn id="30" idx="0"/>
          </p:cNvCxnSpPr>
          <p:nvPr/>
        </p:nvCxnSpPr>
        <p:spPr>
          <a:xfrm rot="16200000" flipV="1">
            <a:off x="7276928" y="4336406"/>
            <a:ext cx="6251" cy="641151"/>
          </a:xfrm>
          <a:prstGeom prst="curvedConnector3">
            <a:avLst>
              <a:gd name="adj1" fmla="val 2842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1"/>
          </p:cNvCxnSpPr>
          <p:nvPr/>
        </p:nvCxnSpPr>
        <p:spPr>
          <a:xfrm flipH="1" flipV="1">
            <a:off x="4937988" y="4378302"/>
            <a:ext cx="1580361" cy="107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17074" y="4369715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17074" y="4619746"/>
            <a:ext cx="1233761" cy="250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17074" y="4869777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17074" y="5119808"/>
            <a:ext cx="1233761" cy="250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17074" y="5369840"/>
            <a:ext cx="1233761" cy="250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17074" y="5619871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17074" y="5869902"/>
            <a:ext cx="1233761" cy="250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18252" y="4369715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18252" y="4619746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318252" y="4869777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18252" y="5119808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18252" y="5369840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18252" y="5619871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18252" y="5869902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52562" y="4378302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head_idx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3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93365" y="4378302"/>
            <a:ext cx="1009121" cy="770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head_idx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0</a:t>
            </a:r>
          </a:p>
          <a:p>
            <a:pPr algn="ctr"/>
            <a:r>
              <a:rPr lang="en-US" sz="1050" dirty="0">
                <a:latin typeface="Calibri (Body)"/>
              </a:rPr>
              <a:t>size = 3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52562" y="5226193"/>
            <a:ext cx="1009121" cy="770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head_idx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4</a:t>
            </a:r>
          </a:p>
          <a:p>
            <a:pPr algn="ctr"/>
            <a:r>
              <a:rPr lang="en-US" sz="1050" dirty="0">
                <a:latin typeface="Calibri (Body)"/>
              </a:rPr>
              <a:t>size = 1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96720" y="5234681"/>
            <a:ext cx="1009121" cy="7703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FREE BLOCKS</a:t>
            </a:r>
          </a:p>
          <a:p>
            <a:pPr algn="ctr"/>
            <a:r>
              <a:rPr lang="en-US" sz="1350" dirty="0">
                <a:latin typeface="Calibri (Body)"/>
              </a:rPr>
              <a:t>head = 6</a:t>
            </a: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2487" y="5901453"/>
            <a:ext cx="4195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 (Body)"/>
              </a:rPr>
              <a:t>U </a:t>
            </a:r>
            <a:r>
              <a:rPr lang="en-US" sz="900" dirty="0" err="1">
                <a:latin typeface="Calibri (Body)"/>
              </a:rPr>
              <a:t>ovom</a:t>
            </a:r>
            <a:r>
              <a:rPr lang="en-US" sz="900" dirty="0">
                <a:latin typeface="Calibri (Body)"/>
              </a:rPr>
              <a:t> </a:t>
            </a:r>
            <a:r>
              <a:rPr lang="en-US" sz="900" dirty="0" err="1">
                <a:latin typeface="Calibri (Body)"/>
              </a:rPr>
              <a:t>slu</a:t>
            </a:r>
            <a:r>
              <a:rPr lang="sr-Latn-RS" sz="900" dirty="0">
                <a:latin typeface="Calibri (Body)"/>
              </a:rPr>
              <a:t>čaju, strelice ne označavaju pokazivače,</a:t>
            </a:r>
            <a:br>
              <a:rPr lang="sr-Latn-RS" sz="900" dirty="0">
                <a:latin typeface="Calibri (Body)"/>
              </a:rPr>
            </a:br>
            <a:r>
              <a:rPr lang="sr-Latn-RS" sz="900" dirty="0">
                <a:latin typeface="Calibri (Body)"/>
              </a:rPr>
              <a:t>već kako su blokovi logički uvezani pomoću tabele</a:t>
            </a:r>
            <a:r>
              <a:rPr lang="en-US" sz="900" dirty="0">
                <a:latin typeface="Calibri (Body)"/>
              </a:rPr>
              <a:t> </a:t>
            </a:r>
            <a:r>
              <a:rPr lang="en-US" sz="900" dirty="0" err="1">
                <a:latin typeface="Calibri (Body)"/>
              </a:rPr>
              <a:t>alokacije</a:t>
            </a:r>
            <a:r>
              <a:rPr lang="sr-Latn-RS" sz="900" dirty="0">
                <a:latin typeface="Calibri (Body)"/>
              </a:rPr>
              <a:t>.</a:t>
            </a:r>
          </a:p>
          <a:p>
            <a:endParaRPr lang="en-US" sz="9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99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055133" y="3285542"/>
            <a:ext cx="1096280" cy="52484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7801" y="3285542"/>
            <a:ext cx="1096280" cy="52484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12/16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Broj</a:t>
            </a:r>
            <a:r>
              <a:rPr lang="en-US" dirty="0" smtClean="0"/>
              <a:t> pored </a:t>
            </a:r>
            <a:r>
              <a:rPr lang="en-US" dirty="0" err="1" smtClean="0"/>
              <a:t>naziva</a:t>
            </a:r>
            <a:r>
              <a:rPr lang="en-US" dirty="0" smtClean="0"/>
              <a:t> se </a:t>
            </a:r>
            <a:r>
              <a:rPr lang="en-US" dirty="0" err="1" smtClean="0"/>
              <a:t>odnosi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sr-Latn-RS" dirty="0" smtClean="0"/>
              <a:t>širinu tabele u bitima.</a:t>
            </a:r>
            <a:endParaRPr lang="en-US" dirty="0" smtClean="0"/>
          </a:p>
          <a:p>
            <a:pPr lvl="1"/>
            <a:r>
              <a:rPr lang="sr-Latn-RS" dirty="0" smtClean="0"/>
              <a:t>12</a:t>
            </a:r>
            <a:r>
              <a:rPr lang="en-US" dirty="0" smtClean="0"/>
              <a:t>-bit </a:t>
            </a:r>
            <a:r>
              <a:rPr lang="en-US" dirty="0" err="1" smtClean="0"/>
              <a:t>zna</a:t>
            </a:r>
            <a:r>
              <a:rPr lang="sr-Latn-RS" dirty="0" smtClean="0"/>
              <a:t>či da je ulaz u tabelu alokacije 12 bita,</a:t>
            </a:r>
            <a:br>
              <a:rPr lang="sr-Latn-RS" dirty="0" smtClean="0"/>
            </a:br>
            <a:r>
              <a:rPr lang="sr-Latn-RS" dirty="0" smtClean="0"/>
              <a:t>samim tim, broj blokova na disku je maksimalno 2</a:t>
            </a:r>
            <a:r>
              <a:rPr lang="en-US" baseline="30000" dirty="0" smtClean="0"/>
              <a:t>12</a:t>
            </a:r>
          </a:p>
          <a:p>
            <a:r>
              <a:rPr lang="sr-Latn-RS" dirty="0" smtClean="0"/>
              <a:t>FAT organizuje sektore na disku u klastere.</a:t>
            </a:r>
            <a:br>
              <a:rPr lang="sr-Latn-RS" dirty="0" smtClean="0"/>
            </a:br>
            <a:r>
              <a:rPr lang="sr-Latn-RS" dirty="0" smtClean="0"/>
              <a:t>Klasteri odgovaraju blokovima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 </a:t>
            </a:r>
            <a:r>
              <a:rPr lang="en-US" dirty="0" err="1" smtClean="0"/>
              <a:t>kojima</a:t>
            </a:r>
            <a:r>
              <a:rPr lang="en-US" dirty="0" smtClean="0"/>
              <a:t> je </a:t>
            </a:r>
            <a:r>
              <a:rPr lang="en-US" dirty="0" err="1" smtClean="0"/>
              <a:t>pri</a:t>
            </a:r>
            <a:r>
              <a:rPr lang="sr-Latn-RS" dirty="0" smtClean="0"/>
              <a:t>čano.</a:t>
            </a:r>
          </a:p>
          <a:p>
            <a:r>
              <a:rPr lang="en-US" dirty="0" smtClean="0"/>
              <a:t>FAT 12</a:t>
            </a:r>
            <a:r>
              <a:rPr lang="sr-Latn-RS" dirty="0" smtClean="0"/>
              <a:t> </a:t>
            </a:r>
            <a:r>
              <a:rPr lang="en-US" dirty="0" smtClean="0"/>
              <a:t>– ne </a:t>
            </a:r>
            <a:r>
              <a:rPr lang="en-US" dirty="0" err="1" smtClean="0"/>
              <a:t>koristi</a:t>
            </a:r>
            <a:r>
              <a:rPr lang="en-US" dirty="0" smtClean="0"/>
              <a:t> se		 </a:t>
            </a:r>
            <a:endParaRPr lang="sr-Latn-RS" dirty="0" smtClean="0"/>
          </a:p>
          <a:p>
            <a:pPr lvl="1"/>
            <a:r>
              <a:rPr lang="sr-Latn-RS" dirty="0" smtClean="0"/>
              <a:t>maksimalna veličina volumena: 16MB</a:t>
            </a:r>
          </a:p>
          <a:p>
            <a:pPr lvl="1"/>
            <a:r>
              <a:rPr lang="sr-Latn-RS" dirty="0" smtClean="0"/>
              <a:t>maksimalna veličina fajla:</a:t>
            </a:r>
            <a:r>
              <a:rPr lang="en-US" dirty="0" smtClean="0"/>
              <a:t> </a:t>
            </a:r>
            <a:r>
              <a:rPr lang="en-US" dirty="0" err="1" smtClean="0"/>
              <a:t>ispod</a:t>
            </a:r>
            <a:r>
              <a:rPr lang="en-US" dirty="0" smtClean="0"/>
              <a:t> 16MB</a:t>
            </a:r>
            <a:endParaRPr lang="sr-Latn-RS" dirty="0" smtClean="0"/>
          </a:p>
          <a:p>
            <a:pPr lvl="1"/>
            <a:r>
              <a:rPr lang="sr-Latn-RS" dirty="0" smtClean="0"/>
              <a:t>klaster: 512B</a:t>
            </a:r>
            <a:r>
              <a:rPr lang="en-US" dirty="0" smtClean="0"/>
              <a:t>-4KB</a:t>
            </a:r>
            <a:endParaRPr lang="sr-Latn-RS" dirty="0" smtClean="0"/>
          </a:p>
          <a:p>
            <a:r>
              <a:rPr lang="en-US" dirty="0" smtClean="0"/>
              <a:t>FAT 16 – ne </a:t>
            </a:r>
            <a:r>
              <a:rPr lang="en-US" dirty="0" err="1" smtClean="0"/>
              <a:t>koristi</a:t>
            </a:r>
            <a:r>
              <a:rPr lang="en-US" dirty="0" smtClean="0"/>
              <a:t> se</a:t>
            </a:r>
          </a:p>
          <a:p>
            <a:pPr lvl="1"/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ličina volumena: 2GB</a:t>
            </a:r>
            <a:endParaRPr lang="en-US" dirty="0" smtClean="0"/>
          </a:p>
          <a:p>
            <a:pPr lvl="1"/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veli</a:t>
            </a:r>
            <a:r>
              <a:rPr lang="sr-Latn-RS" dirty="0" smtClean="0"/>
              <a:t>čina fajla: 2GB</a:t>
            </a:r>
            <a:endParaRPr lang="sr-Latn-RS" dirty="0"/>
          </a:p>
          <a:p>
            <a:pPr lvl="1"/>
            <a:r>
              <a:rPr lang="sr-Latn-RS" dirty="0" smtClean="0"/>
              <a:t>klaster: </a:t>
            </a:r>
            <a:r>
              <a:rPr lang="en-US" dirty="0" smtClean="0"/>
              <a:t>2KB-32KB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12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87801" y="3285542"/>
            <a:ext cx="426877" cy="524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9199" y="3285542"/>
            <a:ext cx="426877" cy="524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06075" y="3285542"/>
            <a:ext cx="278006" cy="524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55133" y="3285542"/>
            <a:ext cx="426877" cy="52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6531" y="3285542"/>
            <a:ext cx="426877" cy="524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73407" y="3285542"/>
            <a:ext cx="278006" cy="52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2637" y="4228517"/>
            <a:ext cx="426877" cy="524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22207" y="4228517"/>
            <a:ext cx="426877" cy="52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49084" y="4228517"/>
            <a:ext cx="278006" cy="524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cxnSp>
        <p:nvCxnSpPr>
          <p:cNvPr id="32" name="Straight Arrow Connector 31"/>
          <p:cNvCxnSpPr>
            <a:stCxn id="19" idx="0"/>
          </p:cNvCxnSpPr>
          <p:nvPr/>
        </p:nvCxnSpPr>
        <p:spPr>
          <a:xfrm flipV="1">
            <a:off x="6335941" y="2846070"/>
            <a:ext cx="396329" cy="43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0"/>
          </p:cNvCxnSpPr>
          <p:nvPr/>
        </p:nvCxnSpPr>
        <p:spPr>
          <a:xfrm flipH="1" flipV="1">
            <a:off x="6960870" y="2846070"/>
            <a:ext cx="642403" cy="43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78115" y="2622195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Diskovi</a:t>
            </a:r>
            <a:endParaRPr lang="en-US" sz="1350" dirty="0">
              <a:latin typeface="Calibri (Body)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349240" y="3646170"/>
            <a:ext cx="782955" cy="53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486891" y="3651994"/>
            <a:ext cx="2134042" cy="5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41117" y="3645370"/>
            <a:ext cx="951519" cy="52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96907" y="4183489"/>
            <a:ext cx="8002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Particije</a:t>
            </a:r>
            <a:endParaRPr lang="en-US" sz="1350" dirty="0">
              <a:latin typeface="Calibri (Body)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4319" y="4811036"/>
            <a:ext cx="19833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Volumen</a:t>
            </a:r>
            <a:r>
              <a:rPr lang="en-US" sz="1350" dirty="0">
                <a:latin typeface="Calibri (Body)"/>
              </a:rPr>
              <a:t> C: </a:t>
            </a:r>
            <a:r>
              <a:rPr lang="en-US" sz="1350" dirty="0" err="1">
                <a:latin typeface="Calibri (Body)"/>
              </a:rPr>
              <a:t>ili</a:t>
            </a:r>
            <a:r>
              <a:rPr lang="en-US" sz="1350" dirty="0">
                <a:latin typeface="Calibri (Body)"/>
              </a:rPr>
              <a:t> D: </a:t>
            </a:r>
            <a:r>
              <a:rPr lang="en-US" sz="1350" dirty="0" err="1">
                <a:latin typeface="Calibri (Body)"/>
              </a:rPr>
              <a:t>ili</a:t>
            </a:r>
            <a:r>
              <a:rPr lang="en-US" sz="1350" dirty="0">
                <a:latin typeface="Calibri (Body)"/>
              </a:rPr>
              <a:t> E:...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60757" y="5252893"/>
            <a:ext cx="18002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 (Body)"/>
              </a:rPr>
              <a:t>Na </a:t>
            </a:r>
            <a:r>
              <a:rPr lang="en-US" sz="1350" dirty="0" err="1">
                <a:latin typeface="Calibri (Body)"/>
              </a:rPr>
              <a:t>volumenu</a:t>
            </a:r>
            <a:r>
              <a:rPr lang="en-US" sz="1350" dirty="0">
                <a:latin typeface="Calibri (Body)"/>
              </a:rPr>
              <a:t> se </a:t>
            </a:r>
            <a:r>
              <a:rPr lang="en-US" sz="1350" dirty="0" err="1">
                <a:latin typeface="Calibri (Body)"/>
              </a:rPr>
              <a:t>mo</a:t>
            </a:r>
            <a:r>
              <a:rPr lang="sr-Latn-RS" sz="1350" dirty="0">
                <a:latin typeface="Calibri (Body)"/>
              </a:rPr>
              <a:t>že organizovati fajl sistem.</a:t>
            </a:r>
            <a:endParaRPr lang="en-US" sz="135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725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/>
      <p:bldP spid="42" grpId="0"/>
      <p:bldP spid="43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Koristi</a:t>
            </a:r>
            <a:r>
              <a:rPr lang="en-US" dirty="0" smtClean="0"/>
              <a:t> 28 od </a:t>
            </a:r>
            <a:r>
              <a:rPr lang="en-US" dirty="0" err="1" smtClean="0"/>
              <a:t>mogu</a:t>
            </a:r>
            <a:r>
              <a:rPr lang="sr-Latn-RS" dirty="0" smtClean="0"/>
              <a:t>ćih 32 bita</a:t>
            </a:r>
            <a:r>
              <a:rPr lang="en-US" dirty="0" smtClean="0"/>
              <a:t> (</a:t>
            </a:r>
            <a:r>
              <a:rPr lang="en-US" dirty="0" err="1" smtClean="0"/>
              <a:t>gornja</a:t>
            </a:r>
            <a:r>
              <a:rPr lang="en-US" dirty="0" smtClean="0"/>
              <a:t> </a:t>
            </a:r>
            <a:r>
              <a:rPr lang="en-US" dirty="0" smtClean="0"/>
              <a:t>4b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err="1" smtClean="0"/>
              <a:t>rezervisana</a:t>
            </a:r>
            <a:r>
              <a:rPr lang="en-US" dirty="0" smtClean="0"/>
              <a:t>).</a:t>
            </a:r>
            <a:endParaRPr lang="sr-Latn-RS" dirty="0" smtClean="0"/>
          </a:p>
          <a:p>
            <a:r>
              <a:rPr lang="sr-Latn-RS" dirty="0" smtClean="0"/>
              <a:t>Specifikacije: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volumena: </a:t>
            </a:r>
            <a:r>
              <a:rPr lang="sr-Latn-RS" dirty="0" smtClean="0"/>
              <a:t>8</a:t>
            </a:r>
            <a:r>
              <a:rPr lang="en-US" dirty="0" smtClean="0"/>
              <a:t>T</a:t>
            </a:r>
            <a:r>
              <a:rPr lang="sr-Latn-RS" dirty="0" smtClean="0"/>
              <a:t>B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fajla: </a:t>
            </a:r>
            <a:r>
              <a:rPr lang="en-US" dirty="0" smtClean="0"/>
              <a:t>4</a:t>
            </a:r>
            <a:r>
              <a:rPr lang="sr-Latn-RS" dirty="0" smtClean="0"/>
              <a:t>GB</a:t>
            </a:r>
            <a:endParaRPr lang="sr-Latn-RS" dirty="0"/>
          </a:p>
          <a:p>
            <a:pPr lvl="1"/>
            <a:r>
              <a:rPr lang="sr-Latn-RS" dirty="0"/>
              <a:t>klaster: </a:t>
            </a:r>
            <a:r>
              <a:rPr lang="en-US" dirty="0" smtClean="0"/>
              <a:t>do 64KB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Partition boot sector </a:t>
            </a:r>
            <a:endParaRPr lang="en-US" dirty="0" smtClean="0"/>
          </a:p>
          <a:p>
            <a:pPr lvl="1"/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odnose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volumen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kojem</a:t>
            </a:r>
            <a:r>
              <a:rPr lang="en-US" dirty="0" smtClean="0"/>
              <a:t> je FAT </a:t>
            </a:r>
            <a:r>
              <a:rPr lang="en-US" dirty="0" err="1" smtClean="0"/>
              <a:t>organizovan</a:t>
            </a:r>
            <a:endParaRPr lang="en-US" dirty="0"/>
          </a:p>
          <a:p>
            <a:pPr lvl="1"/>
            <a:r>
              <a:rPr lang="en-US" b="1" dirty="0" smtClean="0"/>
              <a:t>Bootstrap Code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podizanje</a:t>
            </a:r>
            <a:r>
              <a:rPr lang="en-US" dirty="0" smtClean="0"/>
              <a:t> </a:t>
            </a:r>
            <a:r>
              <a:rPr lang="en-US" dirty="0" err="1" smtClean="0"/>
              <a:t>operativnog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  <a:endParaRPr lang="sr-Latn-RS" dirty="0"/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13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184518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Partition Boot Sector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8137" y="2433060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Calibri (Body)"/>
              </a:rPr>
              <a:t>FAT Copy</a:t>
            </a:r>
            <a:endParaRPr lang="en-US" sz="1350" dirty="0">
              <a:latin typeface="Calibri (Body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8137" y="2779177"/>
            <a:ext cx="2057400" cy="27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Root Folder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8137" y="2086942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Allocation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68137" y="3052763"/>
            <a:ext cx="2057400" cy="2439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latin typeface="Calibri (Body)"/>
              </a:rPr>
              <a:t>Directory</a:t>
            </a:r>
          </a:p>
          <a:p>
            <a:pPr algn="ctr"/>
            <a:r>
              <a:rPr lang="en-US" sz="1350">
                <a:latin typeface="Calibri (Body)"/>
              </a:rPr>
              <a:t>File</a:t>
            </a:r>
          </a:p>
          <a:p>
            <a:pPr algn="ctr"/>
            <a:r>
              <a:rPr lang="en-US" sz="1350">
                <a:latin typeface="Calibri (Body)"/>
              </a:rPr>
              <a:t>Directory</a:t>
            </a:r>
          </a:p>
          <a:p>
            <a:pPr algn="ctr"/>
            <a:r>
              <a:rPr lang="en-US" sz="1350">
                <a:latin typeface="Calibri (Body)"/>
              </a:rPr>
              <a:t>File</a:t>
            </a:r>
          </a:p>
          <a:p>
            <a:pPr algn="ctr"/>
            <a:r>
              <a:rPr lang="en-US" sz="1350">
                <a:latin typeface="Calibri (Body)"/>
              </a:rPr>
              <a:t>File</a:t>
            </a:r>
          </a:p>
          <a:p>
            <a:pPr algn="ctr"/>
            <a:r>
              <a:rPr lang="en-US" sz="1350">
                <a:latin typeface="Calibri (Body)"/>
              </a:rPr>
              <a:t>...</a:t>
            </a:r>
            <a:endParaRPr lang="en-US" sz="135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992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66530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Najnovija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r>
              <a:rPr lang="en-US" dirty="0" smtClean="0"/>
              <a:t> FAT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sr-Latn-RS" dirty="0"/>
              <a:t>Specifikacije: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</a:t>
            </a:r>
            <a:r>
              <a:rPr lang="sr-Latn-RS" dirty="0" smtClean="0"/>
              <a:t>: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ograni</a:t>
            </a:r>
            <a:r>
              <a:rPr lang="sr-Latn-RS" dirty="0" smtClean="0"/>
              <a:t>čenja (128PB)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</a:t>
            </a:r>
            <a:r>
              <a:rPr lang="sr-Latn-RS" dirty="0" smtClean="0"/>
              <a:t>fajla: </a:t>
            </a:r>
            <a:endParaRPr lang="en-US" dirty="0" smtClean="0"/>
          </a:p>
          <a:p>
            <a:pPr lvl="2"/>
            <a:r>
              <a:rPr lang="sr-Latn-RS" dirty="0" smtClean="0"/>
              <a:t>nema ograničenja (</a:t>
            </a:r>
            <a:r>
              <a:rPr lang="en-US" dirty="0" smtClean="0"/>
              <a:t>16 EB</a:t>
            </a:r>
            <a:r>
              <a:rPr lang="sr-Latn-RS" dirty="0"/>
              <a:t>)</a:t>
            </a:r>
            <a:endParaRPr lang="sr-Latn-RS" dirty="0" smtClean="0"/>
          </a:p>
          <a:p>
            <a:pPr lvl="1"/>
            <a:r>
              <a:rPr lang="sr-Latn-RS" dirty="0" smtClean="0"/>
              <a:t>klaster:</a:t>
            </a:r>
            <a:r>
              <a:rPr lang="en-US" dirty="0" smtClean="0"/>
              <a:t> </a:t>
            </a:r>
            <a:r>
              <a:rPr lang="en-US" dirty="0"/>
              <a:t>do 64KB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Allocation Bitmap</a:t>
            </a:r>
          </a:p>
          <a:p>
            <a:pPr lvl="1"/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sr-Latn-RS" dirty="0" smtClean="0"/>
              <a:t>čiji svaki bit govori da li je klaster slobodan ili ne</a:t>
            </a:r>
          </a:p>
          <a:p>
            <a:pPr lvl="1"/>
            <a:r>
              <a:rPr lang="sr-Latn-RS" dirty="0" smtClean="0"/>
              <a:t>u prethodnim FAT verzijama </a:t>
            </a:r>
            <a:r>
              <a:rPr lang="en-US" dirty="0" smtClean="0"/>
              <a:t>–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samog</a:t>
            </a:r>
            <a:r>
              <a:rPr lang="en-US" dirty="0" smtClean="0"/>
              <a:t> FAT (0 – free)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14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1947046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Main Boot Region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8137" y="219005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Backup Boot Region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8137" y="2433059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Allocation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8137" y="2779177"/>
            <a:ext cx="2057400" cy="2713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Data Region</a:t>
            </a: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3275308"/>
            <a:ext cx="1506474" cy="1807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Allocation Bitmap</a:t>
            </a:r>
          </a:p>
          <a:p>
            <a:pPr algn="ctr"/>
            <a:r>
              <a:rPr lang="en-US" sz="1350" dirty="0">
                <a:latin typeface="Calibri (Body)"/>
              </a:rPr>
              <a:t>Directory</a:t>
            </a:r>
          </a:p>
          <a:p>
            <a:pPr algn="ctr"/>
            <a:r>
              <a:rPr lang="en-US" sz="1350" dirty="0">
                <a:latin typeface="Calibri (Body)"/>
              </a:rPr>
              <a:t>File</a:t>
            </a:r>
          </a:p>
          <a:p>
            <a:pPr algn="ctr"/>
            <a:r>
              <a:rPr lang="en-US" sz="1350" dirty="0">
                <a:latin typeface="Calibri (Body)"/>
              </a:rPr>
              <a:t>Directory</a:t>
            </a:r>
          </a:p>
          <a:p>
            <a:pPr algn="ctr"/>
            <a:r>
              <a:rPr lang="en-US" sz="1350" dirty="0">
                <a:latin typeface="Calibri (Body)"/>
              </a:rPr>
              <a:t>File</a:t>
            </a:r>
          </a:p>
          <a:p>
            <a:pPr algn="ctr"/>
            <a:r>
              <a:rPr lang="en-US" sz="1350" dirty="0">
                <a:latin typeface="Calibri (Body)"/>
              </a:rPr>
              <a:t>File</a:t>
            </a:r>
          </a:p>
          <a:p>
            <a:pPr algn="ctr"/>
            <a:r>
              <a:rPr lang="en-US" sz="1350" dirty="0">
                <a:latin typeface="Calibri (Body)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089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- New </a:t>
            </a:r>
            <a:r>
              <a:rPr lang="en-US" dirty="0"/>
              <a:t>Technology File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Primarni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Windows.</a:t>
            </a:r>
            <a:endParaRPr lang="en-US" dirty="0"/>
          </a:p>
          <a:p>
            <a:r>
              <a:rPr lang="en-US" dirty="0" err="1" smtClean="0"/>
              <a:t>Popularan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objave</a:t>
            </a:r>
            <a:r>
              <a:rPr lang="en-US" dirty="0" smtClean="0"/>
              <a:t> Windows XP.</a:t>
            </a:r>
          </a:p>
          <a:p>
            <a:r>
              <a:rPr lang="en-US" dirty="0" err="1" smtClean="0"/>
              <a:t>Donosi</a:t>
            </a:r>
            <a:r>
              <a:rPr lang="en-US" dirty="0" smtClean="0"/>
              <a:t> </a:t>
            </a:r>
            <a:r>
              <a:rPr lang="en-US" dirty="0" err="1" smtClean="0"/>
              <a:t>brojna</a:t>
            </a:r>
            <a:r>
              <a:rPr lang="en-US" dirty="0" smtClean="0"/>
              <a:t> </a:t>
            </a:r>
            <a:r>
              <a:rPr lang="en-US" dirty="0" err="1" smtClean="0"/>
              <a:t>pobolj</a:t>
            </a:r>
            <a:r>
              <a:rPr lang="sr-Latn-RS" dirty="0" smtClean="0"/>
              <a:t>šanja kao što su</a:t>
            </a:r>
          </a:p>
          <a:p>
            <a:pPr lvl="1"/>
            <a:r>
              <a:rPr lang="sr-Latn-RS" dirty="0" smtClean="0"/>
              <a:t>enkripcija</a:t>
            </a:r>
          </a:p>
          <a:p>
            <a:pPr lvl="1"/>
            <a:r>
              <a:rPr lang="sr-Latn-RS" dirty="0" smtClean="0"/>
              <a:t>kompresija</a:t>
            </a:r>
          </a:p>
          <a:p>
            <a:pPr lvl="1"/>
            <a:r>
              <a:rPr lang="sr-Latn-RS" dirty="0" smtClean="0"/>
              <a:t>oporavak od grešaka</a:t>
            </a:r>
          </a:p>
          <a:p>
            <a:pPr lvl="1"/>
            <a:r>
              <a:rPr lang="sr-Latn-RS" dirty="0" smtClean="0"/>
              <a:t>journaling </a:t>
            </a:r>
            <a:r>
              <a:rPr lang="en-US" dirty="0" smtClean="0"/>
              <a:t>– </a:t>
            </a:r>
            <a:r>
              <a:rPr lang="en-US" dirty="0" err="1" smtClean="0"/>
              <a:t>vo</a:t>
            </a:r>
            <a:r>
              <a:rPr lang="sr-Latn-RS" dirty="0" smtClean="0"/>
              <a:t>đenje zapisnika</a:t>
            </a:r>
            <a:endParaRPr lang="en-US" dirty="0" smtClean="0"/>
          </a:p>
          <a:p>
            <a:r>
              <a:rPr lang="sr-Latn-RS" dirty="0" smtClean="0"/>
              <a:t>Specifikacije</a:t>
            </a:r>
            <a:r>
              <a:rPr lang="sr-Latn-RS" dirty="0"/>
              <a:t>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</a:t>
            </a:r>
            <a:r>
              <a:rPr lang="sr-Latn-RS" dirty="0" smtClean="0"/>
              <a:t>: nema ograničenja (</a:t>
            </a:r>
            <a:r>
              <a:rPr lang="en-US" dirty="0" smtClean="0"/>
              <a:t>u </a:t>
            </a:r>
            <a:r>
              <a:rPr lang="en-US" dirty="0" err="1" smtClean="0"/>
              <a:t>praksi</a:t>
            </a:r>
            <a:r>
              <a:rPr lang="en-US" dirty="0" smtClean="0"/>
              <a:t> do 8PB</a:t>
            </a:r>
            <a:r>
              <a:rPr lang="sr-Latn-RS" dirty="0" smtClean="0"/>
              <a:t>)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fajla</a:t>
            </a:r>
            <a:r>
              <a:rPr lang="sr-Latn-RS" dirty="0" smtClean="0"/>
              <a:t>:</a:t>
            </a:r>
            <a:r>
              <a:rPr lang="sr-Latn-RS" dirty="0"/>
              <a:t> nema </a:t>
            </a:r>
            <a:r>
              <a:rPr lang="sr-Latn-RS" dirty="0" smtClean="0"/>
              <a:t>ograničenja  (</a:t>
            </a:r>
            <a:r>
              <a:rPr lang="en-US" dirty="0" smtClean="0"/>
              <a:t>u </a:t>
            </a:r>
            <a:r>
              <a:rPr lang="en-US" dirty="0" err="1"/>
              <a:t>praksi</a:t>
            </a:r>
            <a:r>
              <a:rPr lang="en-US" dirty="0"/>
              <a:t> do </a:t>
            </a:r>
            <a:r>
              <a:rPr lang="en-US" dirty="0" smtClean="0"/>
              <a:t>8PB</a:t>
            </a:r>
            <a:r>
              <a:rPr lang="sr-Latn-R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klaster:</a:t>
            </a:r>
            <a:r>
              <a:rPr lang="en-US" dirty="0" smtClean="0"/>
              <a:t> do 2MB</a:t>
            </a:r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15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53" y="3131837"/>
            <a:ext cx="2536385" cy="7359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65069" y="3400425"/>
            <a:ext cx="1035844" cy="114300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6563" y="2807494"/>
            <a:ext cx="57150" cy="59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67201" y="2582045"/>
            <a:ext cx="10887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Nove</a:t>
            </a:r>
            <a:r>
              <a:rPr lang="en-US" sz="1350" dirty="0">
                <a:latin typeface="Calibri (Body)"/>
              </a:rPr>
              <a:t> </a:t>
            </a:r>
            <a:r>
              <a:rPr lang="en-US" sz="1350" dirty="0" err="1">
                <a:latin typeface="Calibri (Body)"/>
              </a:rPr>
              <a:t>opcije</a:t>
            </a:r>
            <a:endParaRPr lang="en-US" sz="135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901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 smtClean="0"/>
              <a:t>Partition Boot Sector </a:t>
            </a:r>
            <a:r>
              <a:rPr lang="en-US" dirty="0" smtClean="0"/>
              <a:t>– </a:t>
            </a:r>
            <a:r>
              <a:rPr lang="en-US" dirty="0" err="1" smtClean="0"/>
              <a:t>sli</a:t>
            </a:r>
            <a:r>
              <a:rPr lang="sr-Latn-RS" dirty="0" smtClean="0"/>
              <a:t>čno kao FAT.</a:t>
            </a:r>
          </a:p>
          <a:p>
            <a:endParaRPr lang="sr-Latn-RS" b="1" dirty="0" smtClean="0"/>
          </a:p>
          <a:p>
            <a:r>
              <a:rPr lang="sr-Latn-RS" b="1" dirty="0" smtClean="0"/>
              <a:t>Master File Table</a:t>
            </a:r>
          </a:p>
          <a:p>
            <a:pPr lvl="1"/>
            <a:r>
              <a:rPr lang="sr-Latn-RS" dirty="0" smtClean="0"/>
              <a:t>sastoji se od zapisa za svaki fajl</a:t>
            </a:r>
          </a:p>
          <a:p>
            <a:pPr lvl="1"/>
            <a:r>
              <a:rPr lang="sr-Latn-RS" dirty="0" smtClean="0"/>
              <a:t>vodi računa o tome kad je koji fajl promenjen</a:t>
            </a:r>
          </a:p>
          <a:p>
            <a:pPr lvl="1"/>
            <a:r>
              <a:rPr lang="sr-Latn-RS" dirty="0" smtClean="0"/>
              <a:t>čak i ako se obriše fajl,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postojaće zapisnik da je postojao</a:t>
            </a:r>
          </a:p>
          <a:p>
            <a:pPr lvl="1"/>
            <a:r>
              <a:rPr lang="sr-Latn-RS" dirty="0" smtClean="0"/>
              <a:t>bitmap </a:t>
            </a:r>
            <a:endParaRPr lang="en-US" dirty="0"/>
          </a:p>
          <a:p>
            <a:pPr lvl="2"/>
            <a:r>
              <a:rPr lang="sr-Latn-RS" dirty="0" smtClean="0"/>
              <a:t>za vođenje računa o slobodnim klasterima</a:t>
            </a:r>
            <a:endParaRPr lang="sr-Latn-RS" dirty="0"/>
          </a:p>
          <a:p>
            <a:endParaRPr lang="sr-Latn-RS" b="1" dirty="0" smtClean="0"/>
          </a:p>
          <a:p>
            <a:r>
              <a:rPr lang="sr-Latn-RS" b="1" dirty="0" smtClean="0"/>
              <a:t>System Files</a:t>
            </a:r>
          </a:p>
          <a:p>
            <a:pPr lvl="1"/>
            <a:r>
              <a:rPr lang="sr-Latn-RS" dirty="0" smtClean="0"/>
              <a:t>sistemski fajlovi koji su sakriveni od korisnika</a:t>
            </a:r>
          </a:p>
          <a:p>
            <a:pPr lvl="1"/>
            <a:r>
              <a:rPr lang="sr-Latn-RS" dirty="0" smtClean="0"/>
              <a:t>korisi ih sam fajl sistem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16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219005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Partition Boot Sector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8137" y="2433059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Master File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8137" y="3052764"/>
            <a:ext cx="2057400" cy="2093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Files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8137" y="2779177"/>
            <a:ext cx="2057400" cy="27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System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7280" y="5146238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Master File Table Copy</a:t>
            </a:r>
          </a:p>
        </p:txBody>
      </p:sp>
    </p:spTree>
    <p:extLst>
      <p:ext uri="{BB962C8B-B14F-4D97-AF65-F5344CB8AC3E}">
        <p14:creationId xmlns:p14="http://schemas.microsoft.com/office/powerpoint/2010/main" val="7455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 ponovimo...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 upalimo računar</a:t>
            </a:r>
          </a:p>
          <a:p>
            <a:pPr lvl="1"/>
            <a:r>
              <a:rPr lang="sr-Latn-RS" dirty="0" smtClean="0"/>
              <a:t>učitava se bootstrap program</a:t>
            </a:r>
          </a:p>
          <a:p>
            <a:pPr lvl="1"/>
            <a:r>
              <a:rPr lang="sr-Latn-RS" dirty="0" smtClean="0"/>
              <a:t>pokreće se operativni sistem</a:t>
            </a:r>
          </a:p>
          <a:p>
            <a:pPr lvl="1"/>
            <a:r>
              <a:rPr lang="sr-Latn-RS" dirty="0" smtClean="0"/>
              <a:t>operativni sistem sa diska učitava strukture fajl sistema</a:t>
            </a:r>
          </a:p>
          <a:p>
            <a:r>
              <a:rPr lang="sr-Latn-RS" dirty="0" smtClean="0"/>
              <a:t>Kad kliknemo na fajl</a:t>
            </a:r>
          </a:p>
          <a:p>
            <a:pPr lvl="1"/>
            <a:r>
              <a:rPr lang="en-US" dirty="0" err="1" smtClean="0"/>
              <a:t>pomo</a:t>
            </a:r>
            <a:r>
              <a:rPr lang="sr-Latn-RS" dirty="0" smtClean="0"/>
              <a:t>ću fajl sistema i </a:t>
            </a:r>
            <a:r>
              <a:rPr lang="sr-Latn-RS" dirty="0" smtClean="0"/>
              <a:t>struktura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sr-Latn-RS" dirty="0" smtClean="0"/>
              <a:t>(tabela</a:t>
            </a:r>
            <a:r>
              <a:rPr lang="sr-Latn-RS" dirty="0" smtClean="0"/>
              <a:t>)</a:t>
            </a:r>
            <a:br>
              <a:rPr lang="sr-Latn-RS" dirty="0" smtClean="0"/>
            </a:br>
            <a:r>
              <a:rPr lang="sr-Latn-RS" dirty="0" smtClean="0"/>
              <a:t>nalazimo gde je sadržaj fajla smešten na disku</a:t>
            </a:r>
          </a:p>
          <a:p>
            <a:pPr lvl="1"/>
            <a:r>
              <a:rPr lang="sr-Latn-RS" dirty="0" smtClean="0"/>
              <a:t>iz bloka sa diska učitavamo fajl u operativnu memoriju</a:t>
            </a:r>
          </a:p>
          <a:p>
            <a:pPr lvl="1"/>
            <a:r>
              <a:rPr lang="en-US" dirty="0" err="1" smtClean="0"/>
              <a:t>preko</a:t>
            </a:r>
            <a:r>
              <a:rPr lang="en-US" dirty="0" smtClean="0"/>
              <a:t> FCB </a:t>
            </a:r>
            <a:r>
              <a:rPr lang="en-US" dirty="0" err="1" smtClean="0"/>
              <a:t>vr</a:t>
            </a:r>
            <a:r>
              <a:rPr lang="sr-Latn-RS" dirty="0" smtClean="0"/>
              <a:t>šimo operacije nad fajlom</a:t>
            </a:r>
            <a:endParaRPr lang="sr-Latn-RS" dirty="0"/>
          </a:p>
          <a:p>
            <a:r>
              <a:rPr lang="sr-Latn-RS" dirty="0" smtClean="0"/>
              <a:t>Sve ovo nam omogućava fajl sistem!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17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Hvala na pažnji!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Pitanja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sr-Latn-RS" sz="900" dirty="0"/>
          </a:p>
          <a:p>
            <a:r>
              <a:rPr lang="en-US" sz="900" dirty="0" err="1"/>
              <a:t>Literatura</a:t>
            </a:r>
            <a:r>
              <a:rPr lang="en-US" sz="900" dirty="0"/>
              <a:t> </a:t>
            </a:r>
            <a:r>
              <a:rPr lang="en-US" sz="900" dirty="0" err="1"/>
              <a:t>preuzeta</a:t>
            </a:r>
            <a:r>
              <a:rPr lang="en-US" sz="900" dirty="0"/>
              <a:t> </a:t>
            </a:r>
            <a:r>
              <a:rPr lang="en-US" sz="900" dirty="0" err="1"/>
              <a:t>sa</a:t>
            </a:r>
            <a:r>
              <a:rPr lang="en-US" sz="900" dirty="0"/>
              <a:t> </a:t>
            </a:r>
            <a:r>
              <a:rPr lang="en-US" sz="900" dirty="0" err="1"/>
              <a:t>prezentacija</a:t>
            </a:r>
            <a:r>
              <a:rPr lang="en-US" sz="900" dirty="0"/>
              <a:t> </a:t>
            </a:r>
            <a:r>
              <a:rPr lang="en-US" sz="900" dirty="0" err="1"/>
              <a:t>sa</a:t>
            </a:r>
            <a:r>
              <a:rPr lang="en-US" sz="900" dirty="0"/>
              <a:t> OS1 </a:t>
            </a:r>
            <a:r>
              <a:rPr lang="en-US" sz="900" dirty="0" err="1"/>
              <a:t>i</a:t>
            </a:r>
            <a:r>
              <a:rPr lang="en-US" sz="900" dirty="0"/>
              <a:t> </a:t>
            </a:r>
            <a:r>
              <a:rPr lang="en-US" sz="900" dirty="0" err="1"/>
              <a:t>zvani</a:t>
            </a:r>
            <a:r>
              <a:rPr lang="sr-Latn-RS" sz="900" dirty="0"/>
              <a:t>čnog NTFS sajta (</a:t>
            </a:r>
            <a:r>
              <a:rPr lang="sr-Latn-RS" sz="900" dirty="0">
                <a:hlinkClick r:id="rId2" action="ppaction://hlinksldjump"/>
              </a:rPr>
              <a:t>www.ntfs.com</a:t>
            </a:r>
            <a:r>
              <a:rPr lang="sr-Latn-RS" sz="900" dirty="0"/>
              <a:t>).</a:t>
            </a:r>
            <a:endParaRPr lang="en-US" sz="9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55C7D454-9F4F-4B3E-9E94-B0A69F152E47}" type="slidenum">
              <a:rPr lang="en-US" smtClean="0"/>
              <a:pPr/>
              <a:t>18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Uvod</a:t>
            </a:r>
          </a:p>
          <a:p>
            <a:pPr lvl="1"/>
            <a:r>
              <a:rPr lang="sr-Latn-RS" dirty="0" smtClean="0"/>
              <a:t>Šta je operativni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</a:p>
          <a:p>
            <a:pPr lvl="1"/>
            <a:r>
              <a:rPr lang="sr-Latn-RS" dirty="0" smtClean="0"/>
              <a:t>Šta je fajl</a:t>
            </a:r>
            <a:r>
              <a:rPr lang="en-US" dirty="0" smtClean="0"/>
              <a:t>?</a:t>
            </a:r>
            <a:endParaRPr lang="sr-Latn-RS" dirty="0" smtClean="0"/>
          </a:p>
          <a:p>
            <a:pPr lvl="1"/>
            <a:r>
              <a:rPr lang="sr-Latn-RS" dirty="0"/>
              <a:t>Šta je direktorijum i FCB</a:t>
            </a:r>
            <a:r>
              <a:rPr lang="en-US" dirty="0"/>
              <a:t>?</a:t>
            </a:r>
            <a:endParaRPr lang="sr-Latn-RS" dirty="0" smtClean="0"/>
          </a:p>
          <a:p>
            <a:r>
              <a:rPr lang="sr-Latn-RS" dirty="0" smtClean="0"/>
              <a:t>Šta je fajl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en-US" dirty="0" err="1" smtClean="0"/>
              <a:t>Istorija</a:t>
            </a:r>
            <a:r>
              <a:rPr lang="en-US" dirty="0" smtClean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Windowsu</a:t>
            </a:r>
            <a:endParaRPr lang="sr-Latn-RS" dirty="0" smtClean="0"/>
          </a:p>
          <a:p>
            <a:r>
              <a:rPr lang="sr-Latn-RS" dirty="0" smtClean="0"/>
              <a:t>Metode alokacije fajla</a:t>
            </a:r>
          </a:p>
          <a:p>
            <a:r>
              <a:rPr lang="sr-Latn-RS" dirty="0" smtClean="0"/>
              <a:t>FAT</a:t>
            </a:r>
            <a:endParaRPr lang="sr-Latn-RS" dirty="0" smtClean="0"/>
          </a:p>
          <a:p>
            <a:pPr lvl="1"/>
            <a:r>
              <a:rPr lang="sr-Latn-RS" dirty="0" smtClean="0"/>
              <a:t>Struktura FAT</a:t>
            </a:r>
            <a:endParaRPr lang="en-US" dirty="0" smtClean="0"/>
          </a:p>
          <a:p>
            <a:pPr lvl="1"/>
            <a:r>
              <a:rPr lang="sr-Latn-RS" dirty="0" smtClean="0"/>
              <a:t>FAT 12, 16, 32</a:t>
            </a:r>
          </a:p>
          <a:p>
            <a:r>
              <a:rPr lang="sr-Latn-RS" dirty="0" smtClean="0"/>
              <a:t>exFAT</a:t>
            </a:r>
          </a:p>
          <a:p>
            <a:r>
              <a:rPr lang="sr-Latn-RS" dirty="0" smtClean="0"/>
              <a:t>NTFS</a:t>
            </a:r>
          </a:p>
          <a:p>
            <a:pPr lvl="1"/>
            <a:r>
              <a:rPr lang="sr-Latn-RS" dirty="0" smtClean="0"/>
              <a:t>Struktura NTFS</a:t>
            </a:r>
          </a:p>
          <a:p>
            <a:r>
              <a:rPr lang="sr-Latn-RS" dirty="0" smtClean="0"/>
              <a:t>Rekapitulacija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2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r>
              <a:rPr lang="en-US" dirty="0" smtClean="0"/>
              <a:t> - </a:t>
            </a:r>
            <a:r>
              <a:rPr lang="sr-Latn-RS" dirty="0" smtClean="0"/>
              <a:t>Šta je operativni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779343" cy="4351337"/>
          </a:xfrm>
        </p:spPr>
        <p:txBody>
          <a:bodyPr/>
          <a:lstStyle/>
          <a:p>
            <a:r>
              <a:rPr lang="en-US" b="1" dirty="0" err="1" smtClean="0"/>
              <a:t>Operativni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1"/>
            <a:r>
              <a:rPr lang="en-US" dirty="0" smtClean="0"/>
              <a:t>program (</a:t>
            </a:r>
            <a:r>
              <a:rPr lang="en-US" dirty="0" err="1" smtClean="0"/>
              <a:t>softver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izvršavanje</a:t>
            </a:r>
            <a:r>
              <a:rPr lang="en-US" dirty="0" smtClean="0"/>
              <a:t> </a:t>
            </a:r>
            <a:r>
              <a:rPr lang="en-US" dirty="0" err="1" smtClean="0"/>
              <a:t>korisničkih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čunaru</a:t>
            </a:r>
          </a:p>
          <a:p>
            <a:pPr lvl="1"/>
            <a:r>
              <a:rPr lang="en-US" dirty="0" err="1" smtClean="0"/>
              <a:t>služi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posrednik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tih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računarskog</a:t>
            </a:r>
            <a:r>
              <a:rPr lang="en-US" dirty="0"/>
              <a:t> </a:t>
            </a:r>
            <a:r>
              <a:rPr lang="en-US" dirty="0" err="1" smtClean="0"/>
              <a:t>hardvera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pružajući</a:t>
            </a:r>
            <a:r>
              <a:rPr lang="en-US" dirty="0" smtClean="0"/>
              <a:t> </a:t>
            </a:r>
            <a:r>
              <a:rPr lang="en-US" dirty="0" err="1" smtClean="0"/>
              <a:t>usluge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programima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3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9979" y="5315982"/>
            <a:ext cx="5700713" cy="55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Hardver</a:t>
            </a:r>
            <a:endParaRPr lang="en-US" sz="1350" dirty="0">
              <a:latin typeface="Calibri (Body)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9979" y="4765913"/>
            <a:ext cx="5700713" cy="5500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Operativni</a:t>
            </a:r>
            <a:r>
              <a:rPr lang="en-US" sz="1350" dirty="0">
                <a:latin typeface="Calibri (Body)"/>
              </a:rPr>
              <a:t> </a:t>
            </a:r>
            <a:r>
              <a:rPr lang="en-US" sz="1350" dirty="0" err="1">
                <a:latin typeface="Calibri (Body)"/>
              </a:rPr>
              <a:t>sistem</a:t>
            </a:r>
            <a:endParaRPr lang="en-US" sz="1350" dirty="0">
              <a:latin typeface="Calibri (Body)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9979" y="4199890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3912" y="4199889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Program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04227" y="4199888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9979" y="3641842"/>
            <a:ext cx="3661029" cy="550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Korisnik</a:t>
            </a:r>
            <a:endParaRPr lang="en-US" sz="1350" dirty="0">
              <a:latin typeface="Calibri (Body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71007" y="3641842"/>
            <a:ext cx="2039684" cy="550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Korisnik</a:t>
            </a:r>
            <a:endParaRPr lang="en-US" sz="135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228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- </a:t>
            </a:r>
            <a:r>
              <a:rPr lang="sr-Latn-RS" dirty="0"/>
              <a:t>Šta je </a:t>
            </a:r>
            <a:r>
              <a:rPr lang="en-US" dirty="0" err="1" smtClean="0"/>
              <a:t>fajl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28852"/>
            <a:ext cx="7269480" cy="432123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Fajl</a:t>
            </a:r>
            <a:r>
              <a:rPr lang="en-US" b="1" dirty="0"/>
              <a:t> </a:t>
            </a:r>
            <a:r>
              <a:rPr lang="en-US" b="1" dirty="0" smtClean="0"/>
              <a:t>(file)</a:t>
            </a:r>
            <a:endParaRPr lang="en-US" b="1" dirty="0"/>
          </a:p>
          <a:p>
            <a:pPr lvl="1"/>
            <a:r>
              <a:rPr lang="sr-Latn-RS" dirty="0"/>
              <a:t>l</a:t>
            </a:r>
            <a:r>
              <a:rPr lang="sr-Latn-RS" dirty="0" smtClean="0"/>
              <a:t>ogički koncept (različite implementacije)</a:t>
            </a:r>
            <a:endParaRPr lang="en-US" dirty="0"/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mogućava čuvanje sadržaja i pristup tom sadržaju nezavisno od uređaja</a:t>
            </a:r>
            <a:endParaRPr lang="sr-Latn-RS" dirty="0"/>
          </a:p>
          <a:p>
            <a:pPr lvl="1"/>
            <a:r>
              <a:rPr lang="sr-Latn-RS" dirty="0" smtClean="0"/>
              <a:t>jedini način da korisnički proces smešta podatke</a:t>
            </a:r>
            <a:endParaRPr lang="en-US" dirty="0" smtClean="0"/>
          </a:p>
          <a:p>
            <a:r>
              <a:rPr lang="sr-Latn-RS" dirty="0" smtClean="0"/>
              <a:t>Fajl je osmišljen da bi programe učinio </a:t>
            </a:r>
            <a:r>
              <a:rPr lang="sr-Latn-RS" b="1" dirty="0" smtClean="0"/>
              <a:t>nezavisnim</a:t>
            </a:r>
            <a:r>
              <a:rPr lang="sr-Latn-RS" dirty="0" smtClean="0"/>
              <a:t> </a:t>
            </a:r>
            <a:br>
              <a:rPr lang="sr-Latn-RS" dirty="0" smtClean="0"/>
            </a:br>
            <a:r>
              <a:rPr lang="sr-Latn-RS" dirty="0" smtClean="0"/>
              <a:t>od različitosti u načinu smeštanja sadržaja.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4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52" y="4097740"/>
            <a:ext cx="2214797" cy="21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- </a:t>
            </a:r>
            <a:r>
              <a:rPr lang="sr-Latn-RS" dirty="0"/>
              <a:t>Šta </a:t>
            </a:r>
            <a:r>
              <a:rPr lang="sr-Latn-RS" dirty="0" smtClean="0"/>
              <a:t>je direktorijum i FCB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23155" cy="435133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Direktorijum</a:t>
            </a:r>
            <a:r>
              <a:rPr lang="en-US" b="1" dirty="0" smtClean="0"/>
              <a:t> (folder)</a:t>
            </a:r>
            <a:endParaRPr lang="en-US" b="1" dirty="0"/>
          </a:p>
          <a:p>
            <a:pPr lvl="1"/>
            <a:r>
              <a:rPr lang="sr-Latn-RS" dirty="0"/>
              <a:t>logički koncept (različite implementacije)</a:t>
            </a:r>
            <a:endParaRPr lang="en-US" dirty="0"/>
          </a:p>
          <a:p>
            <a:pPr lvl="1"/>
            <a:r>
              <a:rPr lang="en-US" dirty="0" err="1" smtClean="0"/>
              <a:t>omogućava</a:t>
            </a:r>
            <a:r>
              <a:rPr lang="sr-Latn-RS" dirty="0" smtClean="0"/>
              <a:t> grupisanje fajlova u smislenu</a:t>
            </a:r>
            <a:r>
              <a:rPr lang="en-US" dirty="0" smtClean="0"/>
              <a:t>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sr-Latn-RS" dirty="0" smtClean="0"/>
              <a:t>hijerarhijsku</a:t>
            </a:r>
            <a:r>
              <a:rPr lang="en-US" dirty="0" smtClean="0"/>
              <a:t>) </a:t>
            </a:r>
            <a:r>
              <a:rPr lang="sr-Latn-RS" dirty="0" smtClean="0"/>
              <a:t>strukturu</a:t>
            </a:r>
            <a:endParaRPr lang="en-US" dirty="0" smtClean="0"/>
          </a:p>
          <a:p>
            <a:r>
              <a:rPr lang="en-US" dirty="0" smtClean="0"/>
              <a:t>O</a:t>
            </a:r>
            <a:r>
              <a:rPr lang="sr-Latn-RS" dirty="0" smtClean="0"/>
              <a:t>snovni zadatak direktorijuma</a:t>
            </a:r>
            <a:endParaRPr lang="en-US" dirty="0" smtClean="0"/>
          </a:p>
          <a:p>
            <a:pPr lvl="1"/>
            <a:r>
              <a:rPr lang="sr-Latn-RS" dirty="0" smtClean="0"/>
              <a:t>da logičko ime fajla preslika</a:t>
            </a:r>
            <a:r>
              <a:rPr lang="en-US" dirty="0" smtClean="0"/>
              <a:t> u </a:t>
            </a:r>
            <a:r>
              <a:rPr lang="en-US" dirty="0" err="1" smtClean="0"/>
              <a:t>njegov</a:t>
            </a:r>
            <a:r>
              <a:rPr lang="en-US" dirty="0" smtClean="0"/>
              <a:t> </a:t>
            </a:r>
            <a:r>
              <a:rPr lang="en-US" b="1" dirty="0" smtClean="0"/>
              <a:t>FCB</a:t>
            </a:r>
          </a:p>
          <a:p>
            <a:r>
              <a:rPr lang="en-US" b="1" dirty="0" smtClean="0"/>
              <a:t>FCB (File Control Block)</a:t>
            </a:r>
          </a:p>
          <a:p>
            <a:pPr lvl="1"/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 smtClean="0"/>
              <a:t>ži sve atribute fajla učitane sa uređaja</a:t>
            </a:r>
          </a:p>
          <a:p>
            <a:pPr lvl="1"/>
            <a:r>
              <a:rPr lang="sr-Latn-RS" dirty="0" smtClean="0"/>
              <a:t>pomoću njega, operativni sistem obavlja operacije sa fajlom</a:t>
            </a:r>
            <a:br>
              <a:rPr lang="sr-Latn-RS" dirty="0" smtClean="0"/>
            </a:br>
            <a:r>
              <a:rPr lang="sr-Latn-RS" dirty="0" smtClean="0"/>
              <a:t>(čitanje, upis, menjanje privilegija...)</a:t>
            </a:r>
          </a:p>
          <a:p>
            <a:pPr lvl="1"/>
            <a:r>
              <a:rPr lang="sr-Latn-RS" dirty="0" smtClean="0"/>
              <a:t>u suštini, FCB se može smatrati da je implementacija fajla</a:t>
            </a:r>
            <a:endParaRPr lang="en-US" dirty="0" smtClean="0"/>
          </a:p>
          <a:p>
            <a:r>
              <a:rPr lang="sr-Latn-RS" dirty="0" smtClean="0"/>
              <a:t>Sam direktorijum </a:t>
            </a:r>
            <a:r>
              <a:rPr lang="en-US" dirty="0" err="1" smtClean="0"/>
              <a:t>mo</a:t>
            </a:r>
            <a:r>
              <a:rPr lang="sr-Latn-RS" dirty="0" smtClean="0"/>
              <a:t>že biti realizovan kao heš mapa</a:t>
            </a:r>
            <a:r>
              <a:rPr lang="en-US" dirty="0" smtClean="0"/>
              <a:t>, </a:t>
            </a:r>
            <a:r>
              <a:rPr lang="sr-Latn-RS" dirty="0" smtClean="0"/>
              <a:t>ulančana lista, stablo, graf...</a:t>
            </a:r>
            <a:br>
              <a:rPr lang="sr-Latn-RS" dirty="0" smtClean="0"/>
            </a:br>
            <a:r>
              <a:rPr lang="sr-Latn-RS" dirty="0" smtClean="0"/>
              <a:t>Učitava se sa diska sa unapred određenog mesta.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5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12852" y="5824168"/>
            <a:ext cx="3360420" cy="548640"/>
          </a:xfrm>
        </p:spPr>
        <p:txBody>
          <a:bodyPr/>
          <a:lstStyle/>
          <a:p>
            <a:pPr algn="ctr"/>
            <a:r>
              <a:rPr lang="en-US" b="1" i="1" dirty="0" err="1" smtClean="0"/>
              <a:t>Hijerarhijska</a:t>
            </a:r>
            <a:r>
              <a:rPr lang="en-US" b="1" i="1" dirty="0" smtClean="0"/>
              <a:t> </a:t>
            </a:r>
            <a:r>
              <a:rPr lang="en-US" b="1" i="1" dirty="0" err="1" smtClean="0"/>
              <a:t>struktura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direktorijuma</a:t>
            </a:r>
            <a:endParaRPr lang="en-US" b="1" i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795598" y="5824168"/>
            <a:ext cx="3360420" cy="548640"/>
          </a:xfrm>
        </p:spPr>
        <p:txBody>
          <a:bodyPr/>
          <a:lstStyle/>
          <a:p>
            <a:pPr algn="ctr"/>
            <a:r>
              <a:rPr lang="en-US" b="1" i="1" dirty="0" smtClean="0"/>
              <a:t>FCB</a:t>
            </a:r>
            <a:endParaRPr lang="en-US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16B7588-0C4F-49E0-B1AB-2BC6867C93B8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412302" y="1421606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\</a:t>
            </a:r>
          </a:p>
        </p:txBody>
      </p:sp>
      <p:sp>
        <p:nvSpPr>
          <p:cNvPr id="16" name="Oval 15"/>
          <p:cNvSpPr/>
          <p:nvPr/>
        </p:nvSpPr>
        <p:spPr>
          <a:xfrm>
            <a:off x="1719358" y="21574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3126677" y="21574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412302" y="29003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C</a:t>
            </a:r>
          </a:p>
        </p:txBody>
      </p:sp>
      <p:sp>
        <p:nvSpPr>
          <p:cNvPr id="19" name="Oval 18"/>
          <p:cNvSpPr/>
          <p:nvPr/>
        </p:nvSpPr>
        <p:spPr>
          <a:xfrm>
            <a:off x="1719358" y="3704749"/>
            <a:ext cx="428625" cy="42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 (Body)"/>
              </a:rPr>
              <a:t>f1</a:t>
            </a:r>
            <a:endParaRPr lang="en-US" sz="1350" dirty="0">
              <a:latin typeface="Calibri (Body)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26677" y="3704749"/>
            <a:ext cx="428625" cy="42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 (Body)"/>
              </a:rPr>
              <a:t>f2</a:t>
            </a:r>
          </a:p>
        </p:txBody>
      </p:sp>
      <p:cxnSp>
        <p:nvCxnSpPr>
          <p:cNvPr id="22" name="Straight Connector 21"/>
          <p:cNvCxnSpPr>
            <a:stCxn id="15" idx="5"/>
            <a:endCxn id="17" idx="1"/>
          </p:cNvCxnSpPr>
          <p:nvPr/>
        </p:nvCxnSpPr>
        <p:spPr>
          <a:xfrm>
            <a:off x="2778156" y="1787461"/>
            <a:ext cx="411291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7"/>
          </p:cNvCxnSpPr>
          <p:nvPr/>
        </p:nvCxnSpPr>
        <p:spPr>
          <a:xfrm flipH="1">
            <a:off x="2778156" y="2523267"/>
            <a:ext cx="411291" cy="43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5"/>
            <a:endCxn id="20" idx="1"/>
          </p:cNvCxnSpPr>
          <p:nvPr/>
        </p:nvCxnSpPr>
        <p:spPr>
          <a:xfrm>
            <a:off x="2778156" y="3266218"/>
            <a:ext cx="411291" cy="50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19" idx="7"/>
          </p:cNvCxnSpPr>
          <p:nvPr/>
        </p:nvCxnSpPr>
        <p:spPr>
          <a:xfrm flipH="1">
            <a:off x="2085213" y="3266218"/>
            <a:ext cx="389860" cy="50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3"/>
            <a:endCxn id="16" idx="7"/>
          </p:cNvCxnSpPr>
          <p:nvPr/>
        </p:nvCxnSpPr>
        <p:spPr>
          <a:xfrm flipH="1">
            <a:off x="2085213" y="1787461"/>
            <a:ext cx="389860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36394" y="1535907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permissions</a:t>
            </a:r>
          </a:p>
        </p:txBody>
      </p:sp>
      <p:cxnSp>
        <p:nvCxnSpPr>
          <p:cNvPr id="36" name="Straight Arrow Connector 35"/>
          <p:cNvCxnSpPr>
            <a:endCxn id="19" idx="3"/>
          </p:cNvCxnSpPr>
          <p:nvPr/>
        </p:nvCxnSpPr>
        <p:spPr>
          <a:xfrm flipV="1">
            <a:off x="1221581" y="4070604"/>
            <a:ext cx="560547" cy="5585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3"/>
          </p:cNvCxnSpPr>
          <p:nvPr/>
        </p:nvCxnSpPr>
        <p:spPr>
          <a:xfrm flipV="1">
            <a:off x="1285875" y="4070603"/>
            <a:ext cx="1903572" cy="6085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852" y="4583608"/>
            <a:ext cx="10692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Fajlovi</a:t>
            </a:r>
            <a:endParaRPr lang="en-US" sz="1350" dirty="0">
              <a:latin typeface="Calibri (Body)"/>
            </a:endParaRPr>
          </a:p>
        </p:txBody>
      </p:sp>
      <p:cxnSp>
        <p:nvCxnSpPr>
          <p:cNvPr id="42" name="Straight Arrow Connector 41"/>
          <p:cNvCxnSpPr>
            <a:endCxn id="15" idx="7"/>
          </p:cNvCxnSpPr>
          <p:nvPr/>
        </p:nvCxnSpPr>
        <p:spPr>
          <a:xfrm flipH="1">
            <a:off x="2778156" y="1200150"/>
            <a:ext cx="411291" cy="2842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9446" y="1100138"/>
            <a:ext cx="14198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Koreni</a:t>
            </a:r>
            <a:r>
              <a:rPr lang="en-US" sz="1350" dirty="0">
                <a:latin typeface="Calibri (Body)"/>
              </a:rPr>
              <a:t> </a:t>
            </a:r>
            <a:r>
              <a:rPr lang="en-US" sz="1350" dirty="0" err="1">
                <a:latin typeface="Calibri (Body)"/>
              </a:rPr>
              <a:t>direktorijum</a:t>
            </a:r>
            <a:endParaRPr lang="en-US" sz="1350" dirty="0">
              <a:latin typeface="Calibri (Body)"/>
            </a:endParaRPr>
          </a:p>
        </p:txBody>
      </p:sp>
      <p:cxnSp>
        <p:nvCxnSpPr>
          <p:cNvPr id="45" name="Straight Arrow Connector 44"/>
          <p:cNvCxnSpPr>
            <a:endCxn id="16" idx="1"/>
          </p:cNvCxnSpPr>
          <p:nvPr/>
        </p:nvCxnSpPr>
        <p:spPr>
          <a:xfrm>
            <a:off x="1285876" y="1935957"/>
            <a:ext cx="496253" cy="2842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1"/>
          </p:cNvCxnSpPr>
          <p:nvPr/>
        </p:nvCxnSpPr>
        <p:spPr>
          <a:xfrm>
            <a:off x="1221582" y="2064544"/>
            <a:ext cx="1253491" cy="8985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>
          <a:xfrm>
            <a:off x="1350169" y="1850232"/>
            <a:ext cx="1776508" cy="5214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5" idx="2"/>
          </p:cNvCxnSpPr>
          <p:nvPr/>
        </p:nvCxnSpPr>
        <p:spPr>
          <a:xfrm flipV="1">
            <a:off x="1407319" y="1635919"/>
            <a:ext cx="1004983" cy="1515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9932" y="1689386"/>
            <a:ext cx="1242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Direktorijumi</a:t>
            </a:r>
            <a:endParaRPr lang="en-US" sz="1350" dirty="0">
              <a:latin typeface="Calibri (Body)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36394" y="1857376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dates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36394" y="2178845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owner, group, ACL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36394" y="2500313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size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36394" y="2821782"/>
            <a:ext cx="2078831" cy="1311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436393" y="2821781"/>
            <a:ext cx="2078831" cy="314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***</a:t>
            </a:r>
          </a:p>
        </p:txBody>
      </p:sp>
      <p:cxnSp>
        <p:nvCxnSpPr>
          <p:cNvPr id="64" name="Straight Arrow Connector 63"/>
          <p:cNvCxnSpPr>
            <a:stCxn id="62" idx="2"/>
          </p:cNvCxnSpPr>
          <p:nvPr/>
        </p:nvCxnSpPr>
        <p:spPr>
          <a:xfrm>
            <a:off x="6475808" y="3136106"/>
            <a:ext cx="3573" cy="63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18773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57" grpId="0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fajl s</a:t>
            </a:r>
            <a:r>
              <a:rPr lang="en-US" dirty="0" err="1"/>
              <a:t>i</a:t>
            </a:r>
            <a:r>
              <a:rPr lang="sr-Latn-RS" dirty="0"/>
              <a:t>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376502" cy="4351337"/>
          </a:xfrm>
        </p:spPr>
        <p:txBody>
          <a:bodyPr/>
          <a:lstStyle/>
          <a:p>
            <a:r>
              <a:rPr lang="en-US" b="1" dirty="0" err="1" smtClean="0"/>
              <a:t>Fajl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1"/>
            <a:r>
              <a:rPr lang="en-US" dirty="0" err="1" smtClean="0"/>
              <a:t>na</a:t>
            </a:r>
            <a:r>
              <a:rPr lang="sr-Latn-RS" dirty="0" smtClean="0"/>
              <a:t>čin organizacije fajlova na memorijski uređajima (HDD, SSD, USB...)</a:t>
            </a:r>
          </a:p>
          <a:p>
            <a:pPr lvl="1"/>
            <a:r>
              <a:rPr lang="sr-Latn-RS" dirty="0" smtClean="0"/>
              <a:t>najčešće </a:t>
            </a:r>
            <a:r>
              <a:rPr lang="en-US" dirty="0" smtClean="0"/>
              <a:t>se </a:t>
            </a:r>
            <a:r>
              <a:rPr lang="en-US" dirty="0" err="1" smtClean="0"/>
              <a:t>sastoji</a:t>
            </a:r>
            <a:r>
              <a:rPr lang="en-US" dirty="0" smtClean="0"/>
              <a:t> od </a:t>
            </a:r>
            <a:r>
              <a:rPr lang="en-US" dirty="0" err="1" smtClean="0"/>
              <a:t>jedne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vi</a:t>
            </a:r>
            <a:r>
              <a:rPr lang="sr-Latn-RS" dirty="0" smtClean="0"/>
              <a:t>še tabela</a:t>
            </a:r>
            <a:br>
              <a:rPr lang="sr-Latn-RS" dirty="0" smtClean="0"/>
            </a:br>
            <a:r>
              <a:rPr lang="sr-Latn-RS" dirty="0" smtClean="0"/>
              <a:t>pomoću čijih ulaza je moguće odrediti gde se na disku nalazi sadržaj fajla</a:t>
            </a:r>
            <a:endParaRPr lang="en-US" dirty="0" smtClean="0"/>
          </a:p>
          <a:p>
            <a:pPr marL="274320" lvl="1" indent="0">
              <a:buNone/>
            </a:pPr>
            <a:endParaRPr lang="sr-Latn-RS" dirty="0" smtClean="0"/>
          </a:p>
          <a:p>
            <a:r>
              <a:rPr lang="sr-Latn-RS" dirty="0" smtClean="0"/>
              <a:t>Disk je najčešće podeljen na adresibilne blokove memorije</a:t>
            </a:r>
            <a:br>
              <a:rPr lang="sr-Latn-RS" dirty="0" smtClean="0"/>
            </a:br>
            <a:r>
              <a:rPr lang="sr-Latn-RS" dirty="0" smtClean="0"/>
              <a:t>i pomoću broja bloka se može adresirati lokacija na disku.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7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45312" y="4539419"/>
            <a:ext cx="1871663" cy="1778198"/>
            <a:chOff x="4625975" y="4156870"/>
            <a:chExt cx="2495550" cy="2370930"/>
          </a:xfrm>
        </p:grpSpPr>
        <p:sp>
          <p:nvSpPr>
            <p:cNvPr id="8" name="Flowchart: Magnetic Disk 7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2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Istorija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Windowsu</a:t>
            </a:r>
            <a:r>
              <a:rPr lang="sr-Latn-R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8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37844" y="2438997"/>
            <a:ext cx="0" cy="3098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351" y="2438996"/>
            <a:ext cx="35959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1980 - FAT12 – File Allocation Table 12-bit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8350" y="2819105"/>
            <a:ext cx="12298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1984 - FAT16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8351" y="3098965"/>
            <a:ext cx="42530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 (Body)"/>
              </a:rPr>
              <a:t>1988 - ISO 9660 / CDFS - Compact Disc File System</a:t>
            </a:r>
          </a:p>
          <a:p>
            <a:r>
              <a:rPr lang="en-US" sz="1350" dirty="0">
                <a:latin typeface="Calibri (Body)"/>
              </a:rPr>
              <a:t>	 - HPFS - High Performance File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339" y="3621949"/>
            <a:ext cx="37401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1993 - </a:t>
            </a:r>
            <a:r>
              <a:rPr lang="sr-Latn-RS" sz="1350" b="1" dirty="0">
                <a:latin typeface="Calibri (Body)"/>
              </a:rPr>
              <a:t>NTFS </a:t>
            </a:r>
            <a:r>
              <a:rPr lang="en-US" sz="1350" b="1" dirty="0">
                <a:latin typeface="Calibri (Body)"/>
              </a:rPr>
              <a:t>– New Technology File System</a:t>
            </a:r>
            <a:endParaRPr lang="sr-Latn-RS" sz="1350" b="1" dirty="0">
              <a:latin typeface="Calibri (Body)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7338" y="4211891"/>
            <a:ext cx="224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1996 - </a:t>
            </a:r>
            <a:r>
              <a:rPr lang="sr-Latn-RS" sz="1350" b="1" dirty="0">
                <a:latin typeface="Calibri (Body)"/>
              </a:rPr>
              <a:t>FAT32</a:t>
            </a:r>
            <a:r>
              <a:rPr lang="en-US" sz="1350" b="1" dirty="0">
                <a:latin typeface="Calibri (Body)"/>
              </a:rPr>
              <a:t> – FAT 32-bit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7338" y="4029925"/>
            <a:ext cx="29738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 (Body)"/>
              </a:rPr>
              <a:t>1995 - </a:t>
            </a:r>
            <a:r>
              <a:rPr lang="sr-Latn-RS" sz="1350" dirty="0">
                <a:latin typeface="Calibri (Body)"/>
              </a:rPr>
              <a:t>UDF</a:t>
            </a:r>
            <a:r>
              <a:rPr lang="en-US" sz="1350" dirty="0">
                <a:latin typeface="Calibri (Body)"/>
              </a:rPr>
              <a:t> – Universal Disk Format</a:t>
            </a:r>
            <a:endParaRPr lang="sr-Latn-RS" sz="1350" dirty="0">
              <a:latin typeface="Calibri (Body)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238" y="4645650"/>
            <a:ext cx="39998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2006 - e</a:t>
            </a:r>
            <a:r>
              <a:rPr lang="sr-Latn-RS" sz="1350" b="1" dirty="0">
                <a:latin typeface="Calibri (Body)"/>
              </a:rPr>
              <a:t>xFAT</a:t>
            </a:r>
            <a:r>
              <a:rPr lang="en-US" sz="1350" b="1" dirty="0">
                <a:latin typeface="Calibri (Body)"/>
              </a:rPr>
              <a:t> – Extensible File Allocation Table</a:t>
            </a:r>
            <a:endParaRPr lang="sr-Latn-RS" sz="1350" b="1" dirty="0">
              <a:latin typeface="Calibri (Body)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0765" y="5152252"/>
            <a:ext cx="2945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 (Body)"/>
              </a:rPr>
              <a:t>2012 - </a:t>
            </a:r>
            <a:r>
              <a:rPr lang="en-US" sz="1350" dirty="0" err="1">
                <a:latin typeface="Calibri (Body)"/>
              </a:rPr>
              <a:t>ReFS</a:t>
            </a:r>
            <a:r>
              <a:rPr lang="en-US" sz="1350" dirty="0">
                <a:latin typeface="Calibri (Body)"/>
              </a:rPr>
              <a:t> (Resilient File System)</a:t>
            </a:r>
            <a:endParaRPr lang="sr-Latn-RS" sz="1350" dirty="0">
              <a:latin typeface="Calibri (Body)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6494" y="2438996"/>
            <a:ext cx="1811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libri (Body)"/>
              </a:rPr>
              <a:t>Diskete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mali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ure</a:t>
            </a:r>
            <a:r>
              <a:rPr lang="sr-Latn-RS" sz="1350" b="1" dirty="0">
                <a:latin typeface="Calibri (Body)"/>
              </a:rPr>
              <a:t>đaji</a:t>
            </a:r>
            <a:endParaRPr lang="en-US" sz="1350" b="1" dirty="0">
              <a:latin typeface="Calibri (Body)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36494" y="3096104"/>
            <a:ext cx="1811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 (Body)"/>
              </a:rPr>
              <a:t>CD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36494" y="4025311"/>
            <a:ext cx="1811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 (Body)"/>
              </a:rPr>
              <a:t>DVD </a:t>
            </a:r>
            <a:r>
              <a:rPr lang="en-US" sz="1350" dirty="0" err="1">
                <a:latin typeface="Calibri (Body)"/>
              </a:rPr>
              <a:t>i</a:t>
            </a:r>
            <a:r>
              <a:rPr lang="en-US" sz="1350" dirty="0">
                <a:latin typeface="Calibri (Body)"/>
              </a:rPr>
              <a:t> Blu-ray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36494" y="4645650"/>
            <a:ext cx="1815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 (Body)"/>
              </a:rPr>
              <a:t>Flash </a:t>
            </a:r>
            <a:r>
              <a:rPr lang="en-US" sz="1350" b="1" dirty="0" err="1">
                <a:latin typeface="Calibri (Body)"/>
              </a:rPr>
              <a:t>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moderni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ure</a:t>
            </a:r>
            <a:r>
              <a:rPr lang="sr-Latn-RS" sz="1350" b="1" dirty="0">
                <a:latin typeface="Calibri (Body)"/>
              </a:rPr>
              <a:t>đaji</a:t>
            </a:r>
            <a:endParaRPr lang="en-US" sz="1350" b="1" dirty="0">
              <a:latin typeface="Calibri (Body)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6494" y="5152252"/>
            <a:ext cx="23288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dirty="0">
                <a:latin typeface="Calibri (Body)"/>
              </a:rPr>
              <a:t>Serveri i skladišni sistemi</a:t>
            </a:r>
            <a:endParaRPr lang="en-US" sz="1350" dirty="0">
              <a:latin typeface="Calibri (Body)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6494" y="4246090"/>
            <a:ext cx="1811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>
                <a:latin typeface="Calibri (Body)"/>
              </a:rPr>
              <a:t>USB i prenosivi uređaji</a:t>
            </a:r>
            <a:endParaRPr lang="en-US" sz="1350" b="1" dirty="0">
              <a:latin typeface="Calibri (Body)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6494" y="3616926"/>
            <a:ext cx="1811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>
                <a:latin typeface="Calibri (Body)"/>
              </a:rPr>
              <a:t>Glavni fajl sistem danas</a:t>
            </a:r>
            <a:endParaRPr lang="en-US" sz="1350" b="1" dirty="0">
              <a:latin typeface="Calibri (Body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6494" y="2807099"/>
            <a:ext cx="22331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>
                <a:latin typeface="Calibri (Body)"/>
              </a:rPr>
              <a:t>Za starije </a:t>
            </a:r>
            <a:r>
              <a:rPr lang="sr-Latn-RS" sz="1350" b="1" dirty="0" smtClean="0">
                <a:latin typeface="Calibri (Body)"/>
              </a:rPr>
              <a:t>verzije</a:t>
            </a:r>
            <a:r>
              <a:rPr lang="en-US" sz="1350" b="1" dirty="0" smtClean="0">
                <a:latin typeface="Calibri (Body)"/>
              </a:rPr>
              <a:t> OS</a:t>
            </a:r>
            <a:endParaRPr lang="en-US" sz="1350" b="1" dirty="0">
              <a:latin typeface="Calibri (Body)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36493" y="3325708"/>
            <a:ext cx="21788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dirty="0">
                <a:latin typeface="Calibri (Body)"/>
              </a:rPr>
              <a:t>Unapređenje FAT </a:t>
            </a:r>
            <a:endParaRPr lang="en-US" sz="135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177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alokacije fajla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28852"/>
            <a:ext cx="6446520" cy="3557586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Pošto u dosta slučajeva, veličina fajla je veća od jednog bloka</a:t>
            </a:r>
            <a:br>
              <a:rPr lang="sr-Latn-RS" dirty="0" smtClean="0"/>
            </a:br>
            <a:r>
              <a:rPr lang="sr-Latn-RS" dirty="0" smtClean="0"/>
              <a:t>moramo nekako voditi računa o tome koji blok se odnosi na koji fajl.</a:t>
            </a:r>
          </a:p>
          <a:p>
            <a:r>
              <a:rPr lang="sr-Latn-RS" dirty="0" smtClean="0"/>
              <a:t>Neke od metoda su:</a:t>
            </a:r>
          </a:p>
          <a:p>
            <a:pPr lvl="1"/>
            <a:r>
              <a:rPr lang="sr-Latn-RS" b="1" dirty="0" smtClean="0"/>
              <a:t>kontinualna alokacija</a:t>
            </a:r>
            <a:endParaRPr lang="en-US" b="1" dirty="0" smtClean="0"/>
          </a:p>
          <a:p>
            <a:pPr lvl="2"/>
            <a:r>
              <a:rPr lang="en-US" dirty="0" err="1" smtClean="0"/>
              <a:t>blokovi</a:t>
            </a:r>
            <a:r>
              <a:rPr lang="en-US" dirty="0" smtClean="0"/>
              <a:t> </a:t>
            </a:r>
            <a:r>
              <a:rPr lang="en-US" dirty="0" err="1" smtClean="0"/>
              <a:t>susedni</a:t>
            </a:r>
            <a:endParaRPr lang="en-US" dirty="0" smtClean="0"/>
          </a:p>
          <a:p>
            <a:pPr lvl="2"/>
            <a:r>
              <a:rPr lang="en-US" dirty="0" smtClean="0"/>
              <a:t>u FCB se </a:t>
            </a:r>
            <a:r>
              <a:rPr lang="sr-Latn-RS" dirty="0" smtClean="0"/>
              <a:t>čuva početak i veličina</a:t>
            </a:r>
          </a:p>
          <a:p>
            <a:pPr lvl="1"/>
            <a:r>
              <a:rPr lang="sr-Latn-RS" b="1" dirty="0" smtClean="0"/>
              <a:t>ulančana alokacija</a:t>
            </a:r>
            <a:endParaRPr lang="en-US" b="1" dirty="0" smtClean="0"/>
          </a:p>
          <a:p>
            <a:pPr lvl="2"/>
            <a:r>
              <a:rPr lang="en-US" dirty="0" err="1" smtClean="0"/>
              <a:t>blokovi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disku</a:t>
            </a:r>
            <a:r>
              <a:rPr lang="en-US" dirty="0" smtClean="0"/>
              <a:t> </a:t>
            </a:r>
            <a:endParaRPr lang="sr-Latn-RS" dirty="0" smtClean="0"/>
          </a:p>
          <a:p>
            <a:pPr lvl="2"/>
            <a:r>
              <a:rPr lang="en-US" dirty="0" err="1" smtClean="0"/>
              <a:t>pomo</a:t>
            </a:r>
            <a:r>
              <a:rPr lang="sr-Latn-RS" dirty="0" smtClean="0"/>
              <a:t>ću neke strukture ili pokazivača se zna sledeći blok na disku</a:t>
            </a:r>
          </a:p>
          <a:p>
            <a:pPr lvl="1"/>
            <a:r>
              <a:rPr lang="sr-Latn-RS" b="1" dirty="0" smtClean="0"/>
              <a:t>indeksna alokacija</a:t>
            </a:r>
          </a:p>
          <a:p>
            <a:pPr lvl="2"/>
            <a:r>
              <a:rPr lang="sr-Latn-RS" dirty="0" smtClean="0"/>
              <a:t>blokovi bilo gde na disku</a:t>
            </a:r>
          </a:p>
          <a:p>
            <a:pPr lvl="2"/>
            <a:r>
              <a:rPr lang="sr-Latn-RS" dirty="0" smtClean="0"/>
              <a:t>pomoću indeksne tabele se zna gde su svi blokovi</a:t>
            </a:r>
          </a:p>
          <a:p>
            <a:pPr lvl="1"/>
            <a:r>
              <a:rPr lang="sr-Latn-RS" b="1" dirty="0" smtClean="0"/>
              <a:t>kombinovana alokacija</a:t>
            </a:r>
          </a:p>
          <a:p>
            <a:pPr lvl="2"/>
            <a:r>
              <a:rPr lang="sr-Latn-RS" dirty="0" smtClean="0"/>
              <a:t>indeksna, samo indeksna tabela ugrađena u FCB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9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500</TotalTime>
  <Words>1389</Words>
  <Application>Microsoft Office PowerPoint</Application>
  <PresentationFormat>On-screen Show (4:3)</PresentationFormat>
  <Paragraphs>415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(Body)</vt:lpstr>
      <vt:lpstr>Century Schoolbook</vt:lpstr>
      <vt:lpstr>Wingdings</vt:lpstr>
      <vt:lpstr>Wingdings 2</vt:lpstr>
      <vt:lpstr>View</vt:lpstr>
      <vt:lpstr>Fajl sistemi na operativnom sistemu Windows</vt:lpstr>
      <vt:lpstr>Sadržaj</vt:lpstr>
      <vt:lpstr>Uvod - Šta je operativni sistem?</vt:lpstr>
      <vt:lpstr>Uvod - Šta je fajl?</vt:lpstr>
      <vt:lpstr>Uvod - Šta je direktorijum i FCB?</vt:lpstr>
      <vt:lpstr>PowerPoint Presentation</vt:lpstr>
      <vt:lpstr>Šta je fajl sistem?</vt:lpstr>
      <vt:lpstr>Istorija fajl sistema na Windowsu </vt:lpstr>
      <vt:lpstr>Metode alokacije fajla</vt:lpstr>
      <vt:lpstr>PowerPoint Presentation</vt:lpstr>
      <vt:lpstr>FAT - File Allocation Table</vt:lpstr>
      <vt:lpstr>FAT 12/16</vt:lpstr>
      <vt:lpstr>FAT 32</vt:lpstr>
      <vt:lpstr>exFAT</vt:lpstr>
      <vt:lpstr>NTFS - New Technology File System</vt:lpstr>
      <vt:lpstr>Struktura NTFS</vt:lpstr>
      <vt:lpstr>Da ponovimo...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Fajl sistemi na operativnom sistemu Windows</dc:title>
  <dc:creator>Mateja Bogdanovic</dc:creator>
  <cp:lastModifiedBy>Mateja Bogdanovic</cp:lastModifiedBy>
  <cp:revision>607</cp:revision>
  <dcterms:created xsi:type="dcterms:W3CDTF">2024-12-05T12:00:46Z</dcterms:created>
  <dcterms:modified xsi:type="dcterms:W3CDTF">2024-12-13T14:17:03Z</dcterms:modified>
</cp:coreProperties>
</file>