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45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54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3D19-0F07-4173-B02C-39D13252DAE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D5BBD9-F760-49CC-BC63-BA6A24A4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209" y="545893"/>
            <a:ext cx="9144000" cy="2387600"/>
          </a:xfrm>
        </p:spPr>
        <p:txBody>
          <a:bodyPr/>
          <a:lstStyle/>
          <a:p>
            <a:r>
              <a:rPr lang="de-DE" dirty="0" smtClean="0">
                <a:latin typeface="Bahnschrift SemiCondensed" panose="020B0502040204020203" pitchFamily="34" charset="0"/>
              </a:rPr>
              <a:t>Body </a:t>
            </a:r>
            <a:r>
              <a:rPr lang="de-DE" dirty="0" err="1" smtClean="0">
                <a:latin typeface="Bahnschrift SemiCondensed" panose="020B0502040204020203" pitchFamily="34" charset="0"/>
              </a:rPr>
              <a:t>types</a:t>
            </a:r>
            <a:r>
              <a:rPr lang="de-DE" dirty="0" smtClean="0">
                <a:latin typeface="Bahnschrift SemiCondensed" panose="020B0502040204020203" pitchFamily="34" charset="0"/>
              </a:rPr>
              <a:t> </a:t>
            </a:r>
            <a:r>
              <a:rPr lang="de-DE" dirty="0" err="1" smtClean="0">
                <a:latin typeface="Bahnschrift SemiCondensed" panose="020B0502040204020203" pitchFamily="34" charset="0"/>
              </a:rPr>
              <a:t>prediction</a:t>
            </a:r>
            <a:r>
              <a:rPr lang="de-DE" dirty="0" smtClean="0">
                <a:latin typeface="Bahnschrift SemiCondensed" panose="020B0502040204020203" pitchFamily="34" charset="0"/>
              </a:rPr>
              <a:t> in </a:t>
            </a:r>
            <a:r>
              <a:rPr lang="de-DE" dirty="0" err="1" smtClean="0">
                <a:latin typeface="Bahnschrift SemiCondensed" panose="020B0502040204020203" pitchFamily="34" charset="0"/>
              </a:rPr>
              <a:t>OKCupid</a:t>
            </a:r>
            <a:r>
              <a:rPr lang="de-DE" dirty="0" smtClean="0">
                <a:latin typeface="Bahnschrift SemiCondensed" panose="020B0502040204020203" pitchFamily="34" charset="0"/>
              </a:rPr>
              <a:t> </a:t>
            </a:r>
            <a:r>
              <a:rPr lang="de-DE" dirty="0" err="1" smtClean="0">
                <a:latin typeface="Bahnschrift SemiCondensed" panose="020B0502040204020203" pitchFamily="34" charset="0"/>
              </a:rPr>
              <a:t>data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3209" y="5104297"/>
            <a:ext cx="9144000" cy="1655762"/>
          </a:xfrm>
        </p:spPr>
        <p:txBody>
          <a:bodyPr/>
          <a:lstStyle/>
          <a:p>
            <a:pPr algn="l"/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Learning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Fundamentals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Matej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Bobnar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18th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2019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0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11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59231"/>
              </p:ext>
            </p:extLst>
          </p:nvPr>
        </p:nvGraphicFramePr>
        <p:xfrm>
          <a:off x="4526723" y="1921565"/>
          <a:ext cx="684364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15">
                  <a:extLst>
                    <a:ext uri="{9D8B030D-6E8A-4147-A177-3AD203B41FA5}">
                      <a16:colId xmlns:a16="http://schemas.microsoft.com/office/drawing/2014/main" val="638429011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3357829684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1289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Body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Random</a:t>
                      </a:r>
                      <a:r>
                        <a:rPr lang="de-DE" baseline="0" dirty="0" smtClean="0"/>
                        <a:t> prob.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SVC Precision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Jacked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3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Athletic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32.7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Skinny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27.7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1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Curvy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3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 </a:t>
                      </a:r>
                      <a:r>
                        <a:rPr lang="de-DE" dirty="0" err="1" smtClean="0"/>
                        <a:t>little</a:t>
                      </a:r>
                      <a:r>
                        <a:rPr lang="de-DE" dirty="0" smtClean="0"/>
                        <a:t> 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Full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figured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Overweight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842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3061" y="2285999"/>
            <a:ext cx="2912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Gamma = 10, C = 5</a:t>
            </a:r>
          </a:p>
          <a:p>
            <a:r>
              <a:rPr lang="de-DE" dirty="0" err="1" smtClean="0"/>
              <a:t>Accuracy</a:t>
            </a:r>
            <a:r>
              <a:rPr lang="de-DE" dirty="0" smtClean="0"/>
              <a:t>: 29.7 %</a:t>
            </a:r>
          </a:p>
          <a:p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  <a:endParaRPr lang="en-US" dirty="0"/>
          </a:p>
          <a:p>
            <a:r>
              <a:rPr lang="en-US" dirty="0" smtClean="0"/>
              <a:t>Better than guessing randomly!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4026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11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1" y="3007138"/>
            <a:ext cx="4777408" cy="3184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0" y="3008197"/>
            <a:ext cx="4775821" cy="3183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0870" y="226612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approaching</a:t>
            </a:r>
            <a:r>
              <a:rPr lang="de-DE" dirty="0" smtClean="0"/>
              <a:t> 28 %,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4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Multinomial</a:t>
            </a:r>
            <a:r>
              <a:rPr lang="de-DE" dirty="0" smtClean="0"/>
              <a:t> Naive </a:t>
            </a:r>
            <a:r>
              <a:rPr lang="de-DE" dirty="0" err="1" smtClean="0"/>
              <a:t>Bayes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26417"/>
              </p:ext>
            </p:extLst>
          </p:nvPr>
        </p:nvGraphicFramePr>
        <p:xfrm>
          <a:off x="4526723" y="1921565"/>
          <a:ext cx="68436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15">
                  <a:extLst>
                    <a:ext uri="{9D8B030D-6E8A-4147-A177-3AD203B41FA5}">
                      <a16:colId xmlns:a16="http://schemas.microsoft.com/office/drawing/2014/main" val="638429011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3357829684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1289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Body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Random</a:t>
                      </a:r>
                      <a:r>
                        <a:rPr lang="de-DE" baseline="0" dirty="0" smtClean="0"/>
                        <a:t> prob.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MNB Precision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Sporty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44.4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3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28.3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35.6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Above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5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3061" y="2285999"/>
            <a:ext cx="2912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Accuracy</a:t>
            </a:r>
            <a:r>
              <a:rPr lang="de-DE" dirty="0" smtClean="0"/>
              <a:t>: 44.1 %</a:t>
            </a:r>
          </a:p>
          <a:p>
            <a:endParaRPr lang="de-DE" dirty="0"/>
          </a:p>
          <a:p>
            <a:r>
              <a:rPr lang="de-DE" dirty="0" smtClean="0"/>
              <a:t>Poor </a:t>
            </a:r>
            <a:r>
              <a:rPr lang="de-DE" dirty="0" err="1" smtClean="0"/>
              <a:t>results</a:t>
            </a:r>
            <a:r>
              <a:rPr lang="de-DE" dirty="0" smtClean="0"/>
              <a:t> still:</a:t>
            </a:r>
            <a:endParaRPr lang="en-US" dirty="0"/>
          </a:p>
          <a:p>
            <a:r>
              <a:rPr lang="en-US" dirty="0" smtClean="0"/>
              <a:t>Only two categories found with precision not much above guessing randomly!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849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4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1" y="3007138"/>
            <a:ext cx="4777408" cy="3184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0" y="3008197"/>
            <a:ext cx="4775820" cy="3183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531" y="2047464"/>
            <a:ext cx="1012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approaching</a:t>
            </a:r>
            <a:r>
              <a:rPr lang="de-DE" dirty="0" smtClean="0"/>
              <a:t> 46 %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Somewhat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thin</a:t>
            </a:r>
            <a:r>
              <a:rPr lang="de-DE" dirty="0" smtClean="0"/>
              <a:t> &amp;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681" y="306058"/>
            <a:ext cx="8911687" cy="1280890"/>
          </a:xfrm>
        </p:spPr>
        <p:txBody>
          <a:bodyPr/>
          <a:lstStyle/>
          <a:p>
            <a:pPr algn="ctr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4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2504"/>
              </p:ext>
            </p:extLst>
          </p:nvPr>
        </p:nvGraphicFramePr>
        <p:xfrm>
          <a:off x="4522304" y="1745974"/>
          <a:ext cx="68436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15">
                  <a:extLst>
                    <a:ext uri="{9D8B030D-6E8A-4147-A177-3AD203B41FA5}">
                      <a16:colId xmlns:a16="http://schemas.microsoft.com/office/drawing/2014/main" val="638429011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3357829684"/>
                    </a:ext>
                  </a:extLst>
                </a:gridCol>
                <a:gridCol w="2281215">
                  <a:extLst>
                    <a:ext uri="{9D8B030D-6E8A-4147-A177-3AD203B41FA5}">
                      <a16:colId xmlns:a16="http://schemas.microsoft.com/office/drawing/2014/main" val="1289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Body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Random</a:t>
                      </a:r>
                      <a:r>
                        <a:rPr lang="de-DE" baseline="0" dirty="0" smtClean="0"/>
                        <a:t> prob.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SVC Precision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Sporty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44.4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3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28.3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Above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5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6104" y="1742661"/>
            <a:ext cx="380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gamma</a:t>
            </a:r>
            <a:r>
              <a:rPr lang="de-DE" dirty="0" smtClean="0"/>
              <a:t> = 10 &amp; C = 5:</a:t>
            </a:r>
          </a:p>
          <a:p>
            <a:r>
              <a:rPr lang="de-DE" dirty="0" err="1" smtClean="0"/>
              <a:t>Accuracy</a:t>
            </a:r>
            <a:r>
              <a:rPr lang="de-DE" dirty="0" smtClean="0"/>
              <a:t>: 46.0 %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8" y="2388992"/>
            <a:ext cx="2867440" cy="1911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3" y="4697156"/>
            <a:ext cx="2867441" cy="1911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4" y="4687217"/>
            <a:ext cx="2882348" cy="1921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42" y="4697154"/>
            <a:ext cx="2867441" cy="1911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90" y="4697154"/>
            <a:ext cx="2887871" cy="19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9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4049"/>
            <a:ext cx="8911687" cy="1280890"/>
          </a:xfrm>
        </p:spPr>
        <p:txBody>
          <a:bodyPr/>
          <a:lstStyle/>
          <a:p>
            <a:pPr algn="ctr"/>
            <a:r>
              <a:rPr lang="de-DE" dirty="0" smtClean="0"/>
              <a:t>Income vs. Age &amp; Essays‘ </a:t>
            </a:r>
            <a:r>
              <a:rPr lang="de-DE" dirty="0" err="1" smtClean="0"/>
              <a:t>Length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59" y="3322633"/>
            <a:ext cx="3597906" cy="2398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322633"/>
            <a:ext cx="3597905" cy="23986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534" y="1274494"/>
            <a:ext cx="9621078" cy="5583506"/>
          </a:xfrm>
        </p:spPr>
        <p:txBody>
          <a:bodyPr/>
          <a:lstStyle/>
          <a:p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</a:t>
            </a:r>
            <a:r>
              <a:rPr lang="de-DE" dirty="0" err="1" smtClean="0"/>
              <a:t>income</a:t>
            </a:r>
            <a:r>
              <a:rPr lang="de-DE" dirty="0" smtClean="0"/>
              <a:t>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essays</a:t>
            </a:r>
            <a:r>
              <a:rPr lang="de-DE" dirty="0" smtClean="0"/>
              <a:t>‘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Income: </a:t>
            </a:r>
            <a:r>
              <a:rPr lang="de-DE" dirty="0" err="1" smtClean="0"/>
              <a:t>replace</a:t>
            </a:r>
            <a:r>
              <a:rPr lang="de-DE" dirty="0" smtClean="0"/>
              <a:t> -1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NaN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all </a:t>
            </a:r>
            <a:r>
              <a:rPr lang="de-DE" dirty="0" err="1" smtClean="0"/>
              <a:t>NaN</a:t>
            </a:r>
            <a:r>
              <a:rPr lang="de-DE" dirty="0" smtClean="0"/>
              <a:t> </a:t>
            </a:r>
            <a:r>
              <a:rPr lang="de-DE" dirty="0" err="1" smtClean="0"/>
              <a:t>raws</a:t>
            </a:r>
            <a:endParaRPr lang="de-DE" dirty="0" smtClean="0"/>
          </a:p>
          <a:p>
            <a:r>
              <a:rPr lang="de-DE" dirty="0" smtClean="0"/>
              <a:t>Age: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NaNs</a:t>
            </a:r>
            <a:endParaRPr lang="de-DE" dirty="0" smtClean="0"/>
          </a:p>
          <a:p>
            <a:r>
              <a:rPr lang="de-DE" dirty="0" smtClean="0"/>
              <a:t>Essays‘ </a:t>
            </a:r>
            <a:r>
              <a:rPr lang="de-DE" dirty="0" err="1" smtClean="0"/>
              <a:t>Length</a:t>
            </a:r>
            <a:r>
              <a:rPr lang="de-DE" dirty="0" smtClean="0"/>
              <a:t>: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NaNs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, </a:t>
            </a:r>
            <a:r>
              <a:rPr lang="de-DE" dirty="0" err="1" smtClean="0"/>
              <a:t>get</a:t>
            </a:r>
            <a:r>
              <a:rPr lang="de-DE" dirty="0" smtClean="0"/>
              <a:t> total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essays</a:t>
            </a:r>
            <a:endParaRPr lang="de-DE" dirty="0" smtClean="0"/>
          </a:p>
          <a:p>
            <a:r>
              <a:rPr lang="de-DE" dirty="0" smtClean="0"/>
              <a:t>Regression on </a:t>
            </a:r>
            <a:r>
              <a:rPr lang="de-DE" dirty="0" err="1" smtClean="0"/>
              <a:t>each</a:t>
            </a:r>
            <a:r>
              <a:rPr lang="de-DE" dirty="0" smtClean="0"/>
              <a:t>: Income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on Age </a:t>
            </a:r>
            <a:r>
              <a:rPr lang="de-DE" dirty="0" err="1" smtClean="0"/>
              <a:t>or</a:t>
            </a:r>
            <a:r>
              <a:rPr lang="de-DE" dirty="0" smtClean="0"/>
              <a:t> Essays‘ </a:t>
            </a:r>
            <a:r>
              <a:rPr lang="de-DE" dirty="0" err="1" smtClean="0"/>
              <a:t>Length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smtClean="0"/>
              <a:t>                                         </a:t>
            </a:r>
            <a:r>
              <a:rPr lang="de-DE" dirty="0" smtClean="0"/>
              <a:t>R</a:t>
            </a:r>
            <a:r>
              <a:rPr lang="de-DE" baseline="30000" dirty="0" smtClean="0"/>
              <a:t>2</a:t>
            </a:r>
            <a:r>
              <a:rPr lang="de-DE" dirty="0" smtClean="0"/>
              <a:t> = 8e-5                                                          R</a:t>
            </a:r>
            <a:r>
              <a:rPr lang="de-DE" baseline="30000" dirty="0" smtClean="0"/>
              <a:t>2</a:t>
            </a:r>
            <a:r>
              <a:rPr lang="de-DE" dirty="0" smtClean="0"/>
              <a:t> = 7e-6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Multiple Linear Regression: R</a:t>
            </a:r>
            <a:r>
              <a:rPr lang="de-DE" baseline="30000" dirty="0" smtClean="0"/>
              <a:t>2</a:t>
            </a:r>
            <a:r>
              <a:rPr lang="de-DE" dirty="0" smtClean="0"/>
              <a:t> = 9e-5</a:t>
            </a:r>
            <a:endParaRPr lang="de-DE" dirty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reported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peaple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randomly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habbits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r>
              <a:rPr lang="de-DE" dirty="0" err="1" smtClean="0"/>
              <a:t>Simplification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11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/>
              <a:t>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Naive </a:t>
            </a:r>
            <a:r>
              <a:rPr lang="de-DE" dirty="0" err="1" smtClean="0"/>
              <a:t>Bayes</a:t>
            </a:r>
            <a:r>
              <a:rPr lang="de-DE" dirty="0" smtClean="0"/>
              <a:t>, but</a:t>
            </a:r>
            <a:r>
              <a:rPr lang="en-DE" dirty="0" smtClean="0"/>
              <a:t>…</a:t>
            </a:r>
            <a:endParaRPr lang="de-DE" dirty="0" smtClean="0"/>
          </a:p>
          <a:p>
            <a:r>
              <a:rPr lang="de-DE" dirty="0" smtClean="0"/>
              <a:t>Best </a:t>
            </a:r>
            <a:r>
              <a:rPr lang="de-DE" dirty="0" err="1" smtClean="0"/>
              <a:t>predictions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, but also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time </a:t>
            </a:r>
            <a:r>
              <a:rPr lang="de-DE" dirty="0" err="1" smtClean="0"/>
              <a:t>consumming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simplifications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Regression: Independence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essays</a:t>
            </a:r>
            <a:r>
              <a:rPr lang="de-DE" dirty="0" smtClean="0"/>
              <a:t>‘ </a:t>
            </a:r>
            <a:r>
              <a:rPr lang="de-DE" dirty="0" err="1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&amp;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exploration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augmentation</a:t>
            </a:r>
            <a:endParaRPr lang="de-DE" dirty="0" smtClean="0"/>
          </a:p>
          <a:p>
            <a:r>
              <a:rPr lang="de-DE" dirty="0" err="1" smtClean="0"/>
              <a:t>Predictions</a:t>
            </a:r>
            <a:endParaRPr lang="de-DE" dirty="0" smtClean="0"/>
          </a:p>
          <a:p>
            <a:r>
              <a:rPr lang="de-DE" dirty="0" err="1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&amp; </a:t>
            </a:r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</a:t>
            </a:r>
            <a:r>
              <a:rPr lang="en-US" dirty="0" smtClean="0"/>
              <a:t>age, height, “income”.</a:t>
            </a:r>
          </a:p>
          <a:p>
            <a:r>
              <a:rPr lang="de-DE" dirty="0" err="1" smtClean="0"/>
              <a:t>Categorical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: </a:t>
            </a:r>
            <a:r>
              <a:rPr lang="de-DE" dirty="0" err="1" smtClean="0"/>
              <a:t>body_type</a:t>
            </a:r>
            <a:r>
              <a:rPr lang="de-DE" dirty="0" smtClean="0"/>
              <a:t>, </a:t>
            </a:r>
            <a:r>
              <a:rPr lang="de-DE" dirty="0" err="1" smtClean="0"/>
              <a:t>diet</a:t>
            </a:r>
            <a:r>
              <a:rPr lang="de-DE" dirty="0" smtClean="0"/>
              <a:t>, </a:t>
            </a:r>
            <a:r>
              <a:rPr lang="de-DE" dirty="0" err="1" smtClean="0"/>
              <a:t>drinks</a:t>
            </a:r>
            <a:r>
              <a:rPr lang="de-DE" dirty="0" smtClean="0"/>
              <a:t>, </a:t>
            </a:r>
            <a:r>
              <a:rPr lang="de-DE" dirty="0" err="1" smtClean="0"/>
              <a:t>drugs</a:t>
            </a:r>
            <a:r>
              <a:rPr lang="de-DE" dirty="0" smtClean="0"/>
              <a:t>, </a:t>
            </a:r>
            <a:r>
              <a:rPr lang="de-DE" dirty="0" err="1" smtClean="0"/>
              <a:t>education</a:t>
            </a:r>
            <a:r>
              <a:rPr lang="de-DE" dirty="0" smtClean="0"/>
              <a:t>, </a:t>
            </a:r>
            <a:r>
              <a:rPr lang="de-DE" dirty="0" err="1" smtClean="0"/>
              <a:t>ethnicity</a:t>
            </a:r>
            <a:r>
              <a:rPr lang="de-DE" dirty="0" smtClean="0"/>
              <a:t>, </a:t>
            </a:r>
            <a:r>
              <a:rPr lang="de-DE" dirty="0" err="1" smtClean="0"/>
              <a:t>job</a:t>
            </a:r>
            <a:r>
              <a:rPr lang="de-DE" dirty="0" smtClean="0"/>
              <a:t>, </a:t>
            </a:r>
            <a:r>
              <a:rPr lang="de-DE" dirty="0" err="1" smtClean="0"/>
              <a:t>last_online</a:t>
            </a:r>
            <a:r>
              <a:rPr lang="de-DE" dirty="0" smtClean="0"/>
              <a:t>,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offspring</a:t>
            </a:r>
            <a:r>
              <a:rPr lang="de-DE" dirty="0" smtClean="0"/>
              <a:t>, </a:t>
            </a:r>
            <a:r>
              <a:rPr lang="de-DE" dirty="0" err="1" smtClean="0"/>
              <a:t>orientation</a:t>
            </a:r>
            <a:r>
              <a:rPr lang="de-DE" dirty="0" smtClean="0"/>
              <a:t>, </a:t>
            </a:r>
            <a:r>
              <a:rPr lang="de-DE" dirty="0" err="1" smtClean="0"/>
              <a:t>pets</a:t>
            </a:r>
            <a:r>
              <a:rPr lang="de-DE" dirty="0" smtClean="0"/>
              <a:t>, </a:t>
            </a:r>
            <a:r>
              <a:rPr lang="de-DE" dirty="0" err="1" smtClean="0"/>
              <a:t>religion</a:t>
            </a:r>
            <a:r>
              <a:rPr lang="de-DE" dirty="0" smtClean="0"/>
              <a:t>, </a:t>
            </a:r>
            <a:r>
              <a:rPr lang="de-DE" dirty="0" err="1" smtClean="0"/>
              <a:t>sex</a:t>
            </a:r>
            <a:r>
              <a:rPr lang="de-DE" dirty="0" smtClean="0"/>
              <a:t>, </a:t>
            </a:r>
            <a:r>
              <a:rPr lang="de-DE" dirty="0" err="1" smtClean="0"/>
              <a:t>sign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smokes</a:t>
            </a:r>
            <a:r>
              <a:rPr lang="de-DE" dirty="0" smtClean="0"/>
              <a:t>, </a:t>
            </a:r>
            <a:r>
              <a:rPr lang="de-DE" dirty="0" err="1" smtClean="0"/>
              <a:t>speaks</a:t>
            </a:r>
            <a:r>
              <a:rPr lang="de-DE" dirty="0" smtClean="0"/>
              <a:t>, </a:t>
            </a:r>
            <a:r>
              <a:rPr lang="de-DE" dirty="0" err="1" smtClean="0"/>
              <a:t>status</a:t>
            </a:r>
            <a:r>
              <a:rPr lang="de-DE" dirty="0" smtClean="0"/>
              <a:t>.</a:t>
            </a:r>
          </a:p>
          <a:p>
            <a:r>
              <a:rPr lang="de-DE" dirty="0" smtClean="0"/>
              <a:t>10 Essays</a:t>
            </a:r>
          </a:p>
          <a:p>
            <a:endParaRPr lang="de-DE" dirty="0"/>
          </a:p>
          <a:p>
            <a:r>
              <a:rPr lang="de-DE" dirty="0" smtClean="0"/>
              <a:t>Can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type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habbits</a:t>
            </a:r>
            <a:r>
              <a:rPr lang="de-DE" dirty="0" smtClean="0"/>
              <a:t> (</a:t>
            </a:r>
            <a:r>
              <a:rPr lang="de-DE" dirty="0" err="1" smtClean="0"/>
              <a:t>diet</a:t>
            </a:r>
            <a:r>
              <a:rPr lang="de-DE" dirty="0" smtClean="0"/>
              <a:t>, </a:t>
            </a:r>
            <a:r>
              <a:rPr lang="de-DE" dirty="0" err="1" smtClean="0"/>
              <a:t>drinks</a:t>
            </a:r>
            <a:r>
              <a:rPr lang="de-DE" dirty="0" smtClean="0"/>
              <a:t>, </a:t>
            </a:r>
            <a:r>
              <a:rPr lang="de-DE" dirty="0" err="1" smtClean="0"/>
              <a:t>drugs</a:t>
            </a:r>
            <a:r>
              <a:rPr lang="de-DE" dirty="0" smtClean="0"/>
              <a:t>, </a:t>
            </a:r>
            <a:r>
              <a:rPr lang="de-DE" dirty="0" err="1" smtClean="0"/>
              <a:t>smoking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atributes</a:t>
            </a:r>
            <a:r>
              <a:rPr lang="de-DE" dirty="0" smtClean="0"/>
              <a:t> (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height</a:t>
            </a:r>
            <a:r>
              <a:rPr lang="de-DE" dirty="0" smtClean="0"/>
              <a:t>, </a:t>
            </a:r>
            <a:r>
              <a:rPr lang="de-DE" dirty="0" err="1" smtClean="0"/>
              <a:t>sex</a:t>
            </a:r>
            <a:r>
              <a:rPr lang="de-DE" dirty="0" smtClean="0"/>
              <a:t>)?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income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(e.g. </a:t>
            </a:r>
            <a:r>
              <a:rPr lang="de-DE" dirty="0" err="1" smtClean="0"/>
              <a:t>essays</a:t>
            </a:r>
            <a:r>
              <a:rPr lang="de-DE" dirty="0" smtClean="0"/>
              <a:t>‘ </a:t>
            </a:r>
            <a:r>
              <a:rPr lang="de-DE" dirty="0" err="1" smtClean="0"/>
              <a:t>length</a:t>
            </a:r>
            <a:r>
              <a:rPr lang="de-DE" dirty="0" smtClean="0"/>
              <a:t> &amp; </a:t>
            </a:r>
            <a:r>
              <a:rPr lang="de-DE" dirty="0" err="1" smtClean="0"/>
              <a:t>age</a:t>
            </a:r>
            <a:r>
              <a:rPr lang="de-DE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exploration</a:t>
            </a:r>
            <a:r>
              <a:rPr lang="de-DE" dirty="0" smtClean="0"/>
              <a:t> &amp; </a:t>
            </a:r>
            <a:r>
              <a:rPr lang="de-DE" dirty="0" err="1" smtClean="0"/>
              <a:t>augmentation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Body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523534"/>
              </p:ext>
            </p:extLst>
          </p:nvPr>
        </p:nvGraphicFramePr>
        <p:xfrm>
          <a:off x="462242" y="1875179"/>
          <a:ext cx="727040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256">
                  <a:extLst>
                    <a:ext uri="{9D8B030D-6E8A-4147-A177-3AD203B41FA5}">
                      <a16:colId xmlns:a16="http://schemas.microsoft.com/office/drawing/2014/main" val="4008419870"/>
                    </a:ext>
                  </a:extLst>
                </a:gridCol>
                <a:gridCol w="863278">
                  <a:extLst>
                    <a:ext uri="{9D8B030D-6E8A-4147-A177-3AD203B41FA5}">
                      <a16:colId xmlns:a16="http://schemas.microsoft.com/office/drawing/2014/main" val="1003122536"/>
                    </a:ext>
                  </a:extLst>
                </a:gridCol>
                <a:gridCol w="1633137">
                  <a:extLst>
                    <a:ext uri="{9D8B030D-6E8A-4147-A177-3AD203B41FA5}">
                      <a16:colId xmlns:a16="http://schemas.microsoft.com/office/drawing/2014/main" val="1125382399"/>
                    </a:ext>
                  </a:extLst>
                </a:gridCol>
                <a:gridCol w="1515680">
                  <a:extLst>
                    <a:ext uri="{9D8B030D-6E8A-4147-A177-3AD203B41FA5}">
                      <a16:colId xmlns:a16="http://schemas.microsoft.com/office/drawing/2014/main" val="2097579325"/>
                    </a:ext>
                  </a:extLst>
                </a:gridCol>
                <a:gridCol w="1771053">
                  <a:extLst>
                    <a:ext uri="{9D8B030D-6E8A-4147-A177-3AD203B41FA5}">
                      <a16:colId xmlns:a16="http://schemas.microsoft.com/office/drawing/2014/main" val="177705206"/>
                    </a:ext>
                  </a:extLst>
                </a:gridCol>
              </a:tblGrid>
              <a:tr h="56542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Random prob.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Join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Rand. Prob. (%)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85735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Jacked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0.7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Sporty</a:t>
                      </a:r>
                      <a:endParaRPr lang="de-DE" sz="1600" dirty="0" smtClean="0"/>
                    </a:p>
                    <a:p>
                      <a:pPr algn="ctr"/>
                      <a:endParaRPr lang="de-DE" sz="1600" dirty="0" smtClean="0"/>
                    </a:p>
                    <a:p>
                      <a:pPr algn="ctr"/>
                      <a:r>
                        <a:rPr lang="de-DE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44.4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75481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Athletic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21.3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2146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22.3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31722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8.6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Thin</a:t>
                      </a:r>
                      <a:endParaRPr lang="en-US" sz="1600" dirty="0"/>
                    </a:p>
                    <a:p>
                      <a:pPr algn="ctr"/>
                      <a:r>
                        <a:rPr lang="de-DE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11.9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66236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Skinny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3.3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8476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27.7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  <a:p>
                      <a:pPr algn="ctr"/>
                      <a:r>
                        <a:rPr lang="de-DE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28.3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4440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8869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Curvy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7.2</a:t>
                      </a:r>
                      <a:endParaRPr 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Above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average</a:t>
                      </a:r>
                      <a:endParaRPr lang="en-US" sz="1600" dirty="0"/>
                    </a:p>
                    <a:p>
                      <a:pPr algn="ctr"/>
                      <a:endParaRPr lang="de-DE" sz="1600" dirty="0" smtClean="0"/>
                    </a:p>
                    <a:p>
                      <a:pPr algn="ctr"/>
                      <a:r>
                        <a:rPr lang="de-DE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15.5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71665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 </a:t>
                      </a:r>
                      <a:r>
                        <a:rPr lang="de-DE" sz="1600" dirty="0" err="1" smtClean="0"/>
                        <a:t>little</a:t>
                      </a:r>
                      <a:r>
                        <a:rPr lang="de-DE" sz="1600" dirty="0" smtClean="0"/>
                        <a:t> extra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5.2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56229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Ful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figured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30369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Overweight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9767"/>
                  </a:ext>
                </a:extLst>
              </a:tr>
              <a:tr h="56542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Rather</a:t>
                      </a:r>
                      <a:r>
                        <a:rPr lang="de-DE" sz="1600" dirty="0" smtClean="0"/>
                        <a:t> not </a:t>
                      </a:r>
                      <a:r>
                        <a:rPr lang="de-DE" sz="1600" dirty="0" err="1" smtClean="0"/>
                        <a:t>say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NaN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N. 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N.</a:t>
                      </a:r>
                      <a:r>
                        <a:rPr lang="de-DE" sz="1600" baseline="0" dirty="0" smtClean="0"/>
                        <a:t> 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N. a.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9913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82" y="4358949"/>
            <a:ext cx="3543825" cy="236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82" y="1833372"/>
            <a:ext cx="3543825" cy="23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&amp; </a:t>
            </a:r>
            <a:r>
              <a:rPr lang="de-DE" dirty="0" err="1"/>
              <a:t>augmentation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Diet</a:t>
            </a:r>
            <a:r>
              <a:rPr lang="de-DE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veg</a:t>
            </a:r>
            <a:r>
              <a:rPr lang="de-DE" dirty="0" smtClean="0"/>
              <a:t>“ </a:t>
            </a:r>
            <a:r>
              <a:rPr lang="de-DE" dirty="0" err="1" smtClean="0"/>
              <a:t>considered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vegan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vegetarian</a:t>
            </a:r>
            <a:r>
              <a:rPr lang="de-DE" dirty="0" smtClean="0"/>
              <a:t> -&gt; </a:t>
            </a:r>
            <a:r>
              <a:rPr lang="de-DE" dirty="0" err="1" smtClean="0"/>
              <a:t>code</a:t>
            </a:r>
            <a:r>
              <a:rPr lang="de-DE" dirty="0" smtClean="0"/>
              <a:t> 1</a:t>
            </a:r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NaN</a:t>
            </a:r>
            <a:r>
              <a:rPr lang="de-DE" dirty="0" smtClean="0"/>
              <a:t>) -&gt; </a:t>
            </a:r>
            <a:r>
              <a:rPr lang="de-DE" dirty="0" err="1" smtClean="0"/>
              <a:t>code</a:t>
            </a:r>
            <a:r>
              <a:rPr lang="de-DE" dirty="0" smtClean="0"/>
              <a:t>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27498"/>
            <a:ext cx="4025586" cy="2683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69" y="3227498"/>
            <a:ext cx="4025588" cy="26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&amp; </a:t>
            </a:r>
            <a:r>
              <a:rPr lang="de-DE" dirty="0" err="1"/>
              <a:t>augmentation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Drinking</a:t>
            </a:r>
            <a:r>
              <a:rPr lang="de-DE" dirty="0" smtClean="0"/>
              <a:t> </a:t>
            </a:r>
            <a:r>
              <a:rPr lang="de-DE" dirty="0" err="1" smtClean="0"/>
              <a:t>habbits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35" y="2355570"/>
            <a:ext cx="5162075" cy="344138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18470"/>
              </p:ext>
            </p:extLst>
          </p:nvPr>
        </p:nvGraphicFramePr>
        <p:xfrm>
          <a:off x="1594679" y="2355570"/>
          <a:ext cx="4040808" cy="307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781">
                  <a:extLst>
                    <a:ext uri="{9D8B030D-6E8A-4147-A177-3AD203B41FA5}">
                      <a16:colId xmlns:a16="http://schemas.microsoft.com/office/drawing/2014/main" val="2618161722"/>
                    </a:ext>
                  </a:extLst>
                </a:gridCol>
                <a:gridCol w="1289027">
                  <a:extLst>
                    <a:ext uri="{9D8B030D-6E8A-4147-A177-3AD203B41FA5}">
                      <a16:colId xmlns:a16="http://schemas.microsoft.com/office/drawing/2014/main" val="1076596177"/>
                    </a:ext>
                  </a:extLst>
                </a:gridCol>
              </a:tblGrid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Drinking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habbits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6990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Not at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82069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Rarely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24983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Socially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2153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Often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91850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Very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2016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Desperately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8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4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&amp; </a:t>
            </a:r>
            <a:r>
              <a:rPr lang="de-DE" dirty="0" err="1"/>
              <a:t>augmentation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Smoking </a:t>
            </a:r>
            <a:r>
              <a:rPr lang="de-DE" dirty="0" err="1" smtClean="0"/>
              <a:t>habbits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37" y="2355570"/>
            <a:ext cx="5162071" cy="344138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1328"/>
              </p:ext>
            </p:extLst>
          </p:nvPr>
        </p:nvGraphicFramePr>
        <p:xfrm>
          <a:off x="1902792" y="3120883"/>
          <a:ext cx="4040808" cy="175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781">
                  <a:extLst>
                    <a:ext uri="{9D8B030D-6E8A-4147-A177-3AD203B41FA5}">
                      <a16:colId xmlns:a16="http://schemas.microsoft.com/office/drawing/2014/main" val="2618161722"/>
                    </a:ext>
                  </a:extLst>
                </a:gridCol>
                <a:gridCol w="1289027">
                  <a:extLst>
                    <a:ext uri="{9D8B030D-6E8A-4147-A177-3AD203B41FA5}">
                      <a16:colId xmlns:a16="http://schemas.microsoft.com/office/drawing/2014/main" val="1076596177"/>
                    </a:ext>
                  </a:extLst>
                </a:gridCol>
              </a:tblGrid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Smoking </a:t>
                      </a:r>
                      <a:r>
                        <a:rPr lang="de-DE" dirty="0" err="1" smtClean="0"/>
                        <a:t>habbits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6990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82069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Sometimes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24983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0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&amp; </a:t>
            </a:r>
            <a:r>
              <a:rPr lang="de-DE" dirty="0" err="1"/>
              <a:t>augmentation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Sex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37" y="2355570"/>
            <a:ext cx="5162071" cy="34413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0328"/>
              </p:ext>
            </p:extLst>
          </p:nvPr>
        </p:nvGraphicFramePr>
        <p:xfrm>
          <a:off x="1902792" y="3120883"/>
          <a:ext cx="4458251" cy="131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95">
                  <a:extLst>
                    <a:ext uri="{9D8B030D-6E8A-4147-A177-3AD203B41FA5}">
                      <a16:colId xmlns:a16="http://schemas.microsoft.com/office/drawing/2014/main" val="2618161722"/>
                    </a:ext>
                  </a:extLst>
                </a:gridCol>
                <a:gridCol w="1083365">
                  <a:extLst>
                    <a:ext uri="{9D8B030D-6E8A-4147-A177-3AD203B41FA5}">
                      <a16:colId xmlns:a16="http://schemas.microsoft.com/office/drawing/2014/main" val="2560222473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1076596177"/>
                    </a:ext>
                  </a:extLst>
                </a:gridCol>
              </a:tblGrid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Total</a:t>
                      </a:r>
                      <a:r>
                        <a:rPr lang="de-DE" baseline="0" dirty="0" smtClean="0"/>
                        <a:t> Prob.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6990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Male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59.8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82069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Female</a:t>
                      </a:r>
                      <a:r>
                        <a:rPr lang="de-DE" dirty="0" smtClean="0"/>
                        <a:t> 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2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2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r>
              <a:rPr lang="de-DE" dirty="0"/>
              <a:t> &amp; </a:t>
            </a:r>
            <a:r>
              <a:rPr lang="de-DE" dirty="0" err="1"/>
              <a:t>augmentation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Drugs </a:t>
            </a:r>
            <a:r>
              <a:rPr lang="de-DE" dirty="0" err="1" smtClean="0"/>
              <a:t>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355569"/>
            <a:ext cx="5310244" cy="354016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0776"/>
              </p:ext>
            </p:extLst>
          </p:nvPr>
        </p:nvGraphicFramePr>
        <p:xfrm>
          <a:off x="1594679" y="2355570"/>
          <a:ext cx="4110381" cy="195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53">
                  <a:extLst>
                    <a:ext uri="{9D8B030D-6E8A-4147-A177-3AD203B41FA5}">
                      <a16:colId xmlns:a16="http://schemas.microsoft.com/office/drawing/2014/main" val="2618161722"/>
                    </a:ext>
                  </a:extLst>
                </a:gridCol>
                <a:gridCol w="1308264">
                  <a:extLst>
                    <a:ext uri="{9D8B030D-6E8A-4147-A177-3AD203B41FA5}">
                      <a16:colId xmlns:a16="http://schemas.microsoft.com/office/drawing/2014/main" val="1076596177"/>
                    </a:ext>
                  </a:extLst>
                </a:gridCol>
                <a:gridCol w="1308264">
                  <a:extLst>
                    <a:ext uri="{9D8B030D-6E8A-4147-A177-3AD203B41FA5}">
                      <a16:colId xmlns:a16="http://schemas.microsoft.com/office/drawing/2014/main" val="1750555475"/>
                    </a:ext>
                  </a:extLst>
                </a:gridCol>
              </a:tblGrid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Drugs </a:t>
                      </a:r>
                      <a:r>
                        <a:rPr lang="de-DE" dirty="0" err="1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Users (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plotting</a:t>
                      </a:r>
                      <a:r>
                        <a:rPr lang="de-DE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6990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82069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Sometimes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24983"/>
                  </a:ext>
                </a:extLst>
              </a:tr>
              <a:tr h="438742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Often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215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94" y="2651236"/>
            <a:ext cx="2047462" cy="13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22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680</Words>
  <Application>Microsoft Office PowerPoint</Application>
  <PresentationFormat>Widescreen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SemiCondensed</vt:lpstr>
      <vt:lpstr>Century Gothic</vt:lpstr>
      <vt:lpstr>Wingdings 3</vt:lpstr>
      <vt:lpstr>Wisp</vt:lpstr>
      <vt:lpstr>Body types prediction in OKCupid data</vt:lpstr>
      <vt:lpstr>Contents</vt:lpstr>
      <vt:lpstr>Data &amp; questions</vt:lpstr>
      <vt:lpstr>Data exploration &amp; augmentation Body Type</vt:lpstr>
      <vt:lpstr>Data exploration &amp; augmentation Diet type</vt:lpstr>
      <vt:lpstr>Data exploration &amp; augmentation Drinking habbits</vt:lpstr>
      <vt:lpstr>Data exploration &amp; augmentation Smoking habbits</vt:lpstr>
      <vt:lpstr>Data exploration &amp; augmentation Sex distribution</vt:lpstr>
      <vt:lpstr>Data exploration &amp; augmentation Drugs users</vt:lpstr>
      <vt:lpstr>Classification of 11 body types Support Vector Machine</vt:lpstr>
      <vt:lpstr>Classification of 11 body types K Nearest Neighbors</vt:lpstr>
      <vt:lpstr>Classification of 4 body types Multinomial Naive Bayes</vt:lpstr>
      <vt:lpstr>Classification of 4 body types K Nearest Neighbors</vt:lpstr>
      <vt:lpstr>Classification of 4 body types Support Vector Machine</vt:lpstr>
      <vt:lpstr>Income vs. Age &amp; Essays‘ Length</vt:lpstr>
      <vt:lpstr>Conclusions</vt:lpstr>
    </vt:vector>
  </TitlesOfParts>
  <Company>MPI.CPfS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types prediction in OKCupid data</dc:title>
  <dc:creator>root</dc:creator>
  <cp:lastModifiedBy>root</cp:lastModifiedBy>
  <cp:revision>27</cp:revision>
  <dcterms:created xsi:type="dcterms:W3CDTF">2019-02-12T12:50:42Z</dcterms:created>
  <dcterms:modified xsi:type="dcterms:W3CDTF">2019-02-19T13:08:33Z</dcterms:modified>
</cp:coreProperties>
</file>