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3" r:id="rId9"/>
    <p:sldId id="264" r:id="rId10"/>
    <p:sldId id="259" r:id="rId11"/>
    <p:sldId id="265" r:id="rId12"/>
    <p:sldId id="266" r:id="rId13"/>
    <p:sldId id="269" r:id="rId14"/>
    <p:sldId id="267" r:id="rId15"/>
    <p:sldId id="268" r:id="rId16"/>
    <p:sldId id="260" r:id="rId17"/>
    <p:sldId id="261" r:id="rId18"/>
    <p:sldId id="270" r:id="rId19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4D4DD3"/>
    <a:srgbClr val="171717"/>
    <a:srgbClr val="3333CC"/>
    <a:srgbClr val="3333FF"/>
    <a:srgbClr val="1C1C1C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BD5382-C0F5-5399-1B19-EC50E14CC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35AD2B9-12B4-C9E0-097D-4C0713478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F9E2B92-AB35-AF3A-1B82-9317ADFD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C3377E3-FE68-9457-4B87-093CCA31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CD69585-CAAD-4B4C-BB0B-DB0B73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5269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65D152-90AD-7A67-9983-4F839C5A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A92BFE0F-B263-BD47-CBC3-0B3A14A5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5F35551-A15B-5273-29E9-29BF1331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92EE1B36-EDC7-C3EE-A5B7-45AE3BC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F5568FC-432E-B57F-0F3D-400B4488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746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740DB6D2-6A32-C3DC-EF30-5A7615CC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D3A75813-10E6-9695-8749-821C38B55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B46A9BE-A55D-3425-62F6-7514513E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657F1778-B4C6-1E20-D92B-B5DD6422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9E8BA6E9-1399-8351-9F0D-E9DDABD6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5504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316041-394A-0ADF-211A-47E0BCE6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0CF2A5B-1648-82EB-1BCA-7979DE84B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EA66EEF-5F83-F962-63EE-9723E0A2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C0C25A06-707A-734C-FAF8-8A5FA036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9994B57-1E81-385B-2200-887D6E78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39464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5CF7E32-3D7F-505D-4526-358A14CB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28697D6B-092D-7382-430E-7C4AF9921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2675FA5-FDF3-953A-637B-6219C41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EFD6A5A-C927-32ED-8A20-3A691284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DA7D238-3081-CD0B-B629-D93A8E29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944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211E8E-6438-884A-5A4F-9D133BD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03721C5-D029-5CF8-5CFB-09687D80E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CAFF2E2F-15F8-AC7C-2AE0-8683DB147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4FDCB46-62A8-B39B-BC12-4218E701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FFA7021-3424-F2E5-B6E4-63E8EFABB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5ACA7937-BEB4-F317-C501-B759B23A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1184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02C8C-C73A-0543-37FF-A51BD9DE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F973CF73-498A-6352-2426-C059DBE7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AFD3C8B7-F449-6372-FB08-A2D491BD3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E6A5E5DB-30E3-E33B-D4B5-15BF1C010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EC94B259-01A3-386F-4298-AF327AA02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75E2736B-8C40-EDDE-B532-5CD0BF65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264AD1FE-607B-9DBF-F3C0-E338D02B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F567EF9C-34E5-FB41-2545-9E6BB6FF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0166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ACF43ED-13A3-816B-1442-F61A8418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BD813401-B726-F45F-9B1B-9674C5D9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59F51108-87FD-22E4-56AB-41D6AC7A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2FE37102-588A-F5EF-F216-97BFB1E31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7020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021B583A-11D9-485C-2B84-5F7B0E67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F7E6FD68-48F3-90FC-1626-2E167154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0447EA06-A155-8BC5-0B80-39AB3F15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6300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5FC06F-0242-2D04-171C-2145798B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BB001525-A239-4985-F347-C61BFA021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792748A2-F968-4DF7-F9A9-1DA72C336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F838AE4A-A6B5-BEAB-0765-DA03FC53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0D521C85-9377-50EB-C132-8F2C191D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AE89283B-7D91-2B45-D0F5-5A2EA167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6905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31A847-F5D6-1197-6F39-00120334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5CDF2098-8004-9294-7B13-EB5F8DCA6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D5C85842-24D0-5201-B102-92C5F51F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216C954-E235-DCCF-99A0-E553B943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2061779-EDE2-E3DE-749C-5C958F90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C60271A3-6A38-B1AA-459B-B76BED52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77052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5E544122-83E9-7C7B-8288-DAFD375F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14173BB-D301-AC7B-0246-F192F479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E7DF87F-ED5F-77E9-3227-814D5ADE4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7ADC2-01FB-4DF2-91C1-7B466B2A7D5F}" type="datetimeFigureOut">
              <a:rPr lang="sl-SI" smtClean="0"/>
              <a:t>29. 05. 2025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A3CC355-F2F0-171D-EFCD-CAE4A39B0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4C60056-B06E-24C0-D6E1-1DCB8A3A3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8219F-81A9-4B31-80AF-F60BCC21AD0C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3909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ingclub.com/" TargetMode="External"/><Relationship Id="rId2" Type="http://schemas.openxmlformats.org/officeDocument/2006/relationships/hyperlink" Target="https://monkeytyp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ksl.si/cenik/" TargetMode="External"/><Relationship Id="rId4" Type="http://schemas.openxmlformats.org/officeDocument/2006/relationships/hyperlink" Target="https://www.semrush.com/websit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3000">
              <a:srgbClr val="080808"/>
            </a:gs>
            <a:gs pos="33000">
              <a:srgbClr val="080808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F716D6-6C70-A857-CAC6-C5139D5D0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776"/>
            <a:ext cx="8839200" cy="2322847"/>
          </a:xfrm>
        </p:spPr>
        <p:txBody>
          <a:bodyPr>
            <a:normAutofit/>
          </a:bodyPr>
          <a:lstStyle/>
          <a:p>
            <a:r>
              <a:rPr lang="en-US" sz="9600" b="1" dirty="0" err="1">
                <a:solidFill>
                  <a:srgbClr val="4D4DD3"/>
                </a:solidFill>
              </a:rPr>
              <a:t>Type</a:t>
            </a:r>
            <a:r>
              <a:rPr lang="en-US" sz="9600" b="1" dirty="0" err="1">
                <a:solidFill>
                  <a:schemeClr val="bg1"/>
                </a:solidFill>
              </a:rPr>
              <a:t>Master</a:t>
            </a:r>
            <a:endParaRPr lang="sl-SI" sz="9600" b="1" dirty="0">
              <a:solidFill>
                <a:srgbClr val="3333FF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14792943-975D-3A38-BF61-293A3A37B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2761623"/>
            <a:ext cx="8991600" cy="1655762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“Learn Blind, Learn Fast”</a:t>
            </a:r>
            <a:endParaRPr lang="sl-SI" sz="4400" dirty="0">
              <a:solidFill>
                <a:schemeClr val="bg1"/>
              </a:solidFill>
            </a:endParaRPr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DFB8E9C0-C104-3F24-BC6E-618D433C657B}"/>
              </a:ext>
            </a:extLst>
          </p:cNvPr>
          <p:cNvSpPr/>
          <p:nvPr/>
        </p:nvSpPr>
        <p:spPr>
          <a:xfrm>
            <a:off x="2960484" y="2498756"/>
            <a:ext cx="2444436" cy="90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Pravokotnik 4">
            <a:extLst>
              <a:ext uri="{FF2B5EF4-FFF2-40B4-BE49-F238E27FC236}">
                <a16:creationId xmlns:a16="http://schemas.microsoft.com/office/drawing/2014/main" id="{996ACD7B-3519-30AE-DAC7-499FD0125540}"/>
              </a:ext>
            </a:extLst>
          </p:cNvPr>
          <p:cNvSpPr/>
          <p:nvPr/>
        </p:nvSpPr>
        <p:spPr>
          <a:xfrm>
            <a:off x="5439623" y="2498755"/>
            <a:ext cx="3450879" cy="90535"/>
          </a:xfrm>
          <a:prstGeom prst="rect">
            <a:avLst/>
          </a:prstGeom>
          <a:solidFill>
            <a:srgbClr val="4D4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67563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90C1002-0945-B536-7539-A4717C02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Članarine</a:t>
            </a:r>
            <a:r>
              <a:rPr lang="en-US" dirty="0">
                <a:solidFill>
                  <a:schemeClr val="bg1"/>
                </a:solidFill>
              </a:rPr>
              <a:t> :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8E4EDC3-A798-E616-F34C-1F6D76B16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7321"/>
            <a:ext cx="5499226" cy="49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71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209CD1-D5D3-8AED-6C5E-DA0D138F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STROŠKI</a:t>
            </a:r>
            <a:endParaRPr lang="sl-SI" dirty="0">
              <a:solidFill>
                <a:srgbClr val="4D4DD3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62FC4FE-A76D-F4B8-D798-7455462C1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Začetni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razvoj</a:t>
            </a:r>
            <a:r>
              <a:rPr lang="en-US" dirty="0">
                <a:solidFill>
                  <a:schemeClr val="bg1"/>
                </a:solidFill>
              </a:rPr>
              <a:t>: 0€ (</a:t>
            </a:r>
            <a:r>
              <a:rPr lang="en-US" dirty="0" err="1">
                <a:solidFill>
                  <a:schemeClr val="bg1"/>
                </a:solidFill>
              </a:rPr>
              <a:t>delamo</a:t>
            </a:r>
            <a:r>
              <a:rPr lang="en-US" dirty="0">
                <a:solidFill>
                  <a:schemeClr val="bg1"/>
                </a:solidFill>
              </a:rPr>
              <a:t> v </a:t>
            </a:r>
            <a:r>
              <a:rPr lang="en-US" dirty="0" err="1">
                <a:solidFill>
                  <a:schemeClr val="bg1"/>
                </a:solidFill>
              </a:rPr>
              <a:t>šoli</a:t>
            </a:r>
            <a:r>
              <a:rPr lang="en-US" dirty="0">
                <a:solidFill>
                  <a:schemeClr val="bg1"/>
                </a:solidFill>
              </a:rPr>
              <a:t>),</a:t>
            </a:r>
          </a:p>
          <a:p>
            <a:r>
              <a:rPr lang="en-US" dirty="0">
                <a:solidFill>
                  <a:srgbClr val="4D4DD3"/>
                </a:solidFill>
              </a:rPr>
              <a:t>Marketing: 500€/</a:t>
            </a:r>
            <a:r>
              <a:rPr lang="en-US" dirty="0" err="1">
                <a:solidFill>
                  <a:srgbClr val="4D4DD3"/>
                </a:solidFill>
              </a:rPr>
              <a:t>mesec</a:t>
            </a:r>
            <a:r>
              <a:rPr lang="en-US" dirty="0">
                <a:solidFill>
                  <a:srgbClr val="4D4DD3"/>
                </a:solidFill>
              </a:rPr>
              <a:t> (</a:t>
            </a:r>
            <a:r>
              <a:rPr lang="en-US" dirty="0" err="1">
                <a:solidFill>
                  <a:srgbClr val="4D4DD3"/>
                </a:solidFill>
              </a:rPr>
              <a:t>Oglaševanje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na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Youtubu</a:t>
            </a:r>
            <a:r>
              <a:rPr lang="en-US" dirty="0">
                <a:solidFill>
                  <a:srgbClr val="4D4DD3"/>
                </a:solidFill>
              </a:rPr>
              <a:t>, </a:t>
            </a:r>
            <a:r>
              <a:rPr lang="en-US" dirty="0" err="1">
                <a:solidFill>
                  <a:srgbClr val="4D4DD3"/>
                </a:solidFill>
              </a:rPr>
              <a:t>izobraževalnih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straneh</a:t>
            </a:r>
            <a:r>
              <a:rPr lang="en-US" dirty="0">
                <a:solidFill>
                  <a:srgbClr val="4D4DD3"/>
                </a:solidFill>
              </a:rPr>
              <a:t>, </a:t>
            </a:r>
            <a:r>
              <a:rPr lang="en-US" dirty="0" err="1">
                <a:solidFill>
                  <a:srgbClr val="4D4DD3"/>
                </a:solidFill>
              </a:rPr>
              <a:t>mobilnih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igrah</a:t>
            </a:r>
            <a:r>
              <a:rPr lang="en-US" dirty="0">
                <a:solidFill>
                  <a:srgbClr val="4D4DD3"/>
                </a:solidFill>
              </a:rPr>
              <a:t>),</a:t>
            </a:r>
          </a:p>
          <a:p>
            <a:r>
              <a:rPr lang="en-US" dirty="0">
                <a:solidFill>
                  <a:schemeClr val="bg1"/>
                </a:solidFill>
              </a:rPr>
              <a:t>Domena: 8€/</a:t>
            </a:r>
            <a:r>
              <a:rPr lang="en-US" dirty="0" err="1">
                <a:solidFill>
                  <a:schemeClr val="bg1"/>
                </a:solidFill>
              </a:rPr>
              <a:t>leto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rgbClr val="4D4DD3"/>
                </a:solidFill>
              </a:rPr>
              <a:t>Gostovanje</a:t>
            </a:r>
            <a:r>
              <a:rPr lang="en-US" dirty="0">
                <a:solidFill>
                  <a:srgbClr val="4D4DD3"/>
                </a:solidFill>
              </a:rPr>
              <a:t>: 2€/</a:t>
            </a:r>
            <a:r>
              <a:rPr lang="en-US" dirty="0" err="1">
                <a:solidFill>
                  <a:srgbClr val="4D4DD3"/>
                </a:solidFill>
              </a:rPr>
              <a:t>leto</a:t>
            </a:r>
            <a:r>
              <a:rPr lang="en-US" dirty="0">
                <a:solidFill>
                  <a:srgbClr val="4D4DD3"/>
                </a:solidFill>
              </a:rPr>
              <a:t>,</a:t>
            </a:r>
            <a:endParaRPr lang="sl-SI" dirty="0">
              <a:solidFill>
                <a:srgbClr val="4D4D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020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2CF416-F14C-4BBD-437F-EF410AA4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STRATEGIJA PRIDOBIVANJE UPORABNIKOV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F5A04F1-549D-9F05-ACED-4B8BC4672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4D4DD3"/>
                </a:solidFill>
              </a:rPr>
              <a:t>Oglaševanje</a:t>
            </a:r>
            <a:r>
              <a:rPr lang="en-US" dirty="0">
                <a:solidFill>
                  <a:srgbClr val="4D4DD3"/>
                </a:solidFill>
              </a:rPr>
              <a:t> (Google Ads, </a:t>
            </a:r>
            <a:r>
              <a:rPr lang="en-US" dirty="0" err="1">
                <a:solidFill>
                  <a:srgbClr val="4D4DD3"/>
                </a:solidFill>
              </a:rPr>
              <a:t>Socialni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mediji</a:t>
            </a:r>
            <a:r>
              <a:rPr lang="en-US" dirty="0">
                <a:solidFill>
                  <a:srgbClr val="4D4DD3"/>
                </a:solidFill>
              </a:rPr>
              <a:t>),</a:t>
            </a:r>
          </a:p>
          <a:p>
            <a:r>
              <a:rPr lang="en-US" dirty="0" err="1">
                <a:solidFill>
                  <a:schemeClr val="bg1"/>
                </a:solidFill>
              </a:rPr>
              <a:t>Širjenje</a:t>
            </a:r>
            <a:r>
              <a:rPr lang="en-US" dirty="0">
                <a:solidFill>
                  <a:schemeClr val="bg1"/>
                </a:solidFill>
              </a:rPr>
              <a:t> po community-</a:t>
            </a:r>
            <a:r>
              <a:rPr lang="en-US" dirty="0" err="1">
                <a:solidFill>
                  <a:schemeClr val="bg1"/>
                </a:solidFill>
              </a:rPr>
              <a:t>jih</a:t>
            </a:r>
            <a:r>
              <a:rPr lang="en-US" dirty="0">
                <a:solidFill>
                  <a:schemeClr val="bg1"/>
                </a:solidFill>
              </a:rPr>
              <a:t> (Reddit, Discord),</a:t>
            </a:r>
          </a:p>
          <a:p>
            <a:r>
              <a:rPr lang="en-US" dirty="0" err="1">
                <a:solidFill>
                  <a:srgbClr val="4D4DD3"/>
                </a:solidFill>
              </a:rPr>
              <a:t>Promocijski</a:t>
            </a:r>
            <a:r>
              <a:rPr lang="en-US" dirty="0">
                <a:solidFill>
                  <a:srgbClr val="4D4DD3"/>
                </a:solidFill>
              </a:rPr>
              <a:t> video </a:t>
            </a:r>
            <a:r>
              <a:rPr lang="en-US" dirty="0" err="1">
                <a:solidFill>
                  <a:srgbClr val="4D4DD3"/>
                </a:solidFill>
              </a:rPr>
              <a:t>tutoriali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Aktivno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komuniciranje</a:t>
            </a:r>
            <a:r>
              <a:rPr lang="en-US" dirty="0">
                <a:solidFill>
                  <a:schemeClr val="bg1"/>
                </a:solidFill>
              </a:rPr>
              <a:t> z </a:t>
            </a:r>
            <a:r>
              <a:rPr lang="en-US" dirty="0" err="1">
                <a:solidFill>
                  <a:schemeClr val="bg1"/>
                </a:solidFill>
              </a:rPr>
              <a:t>uporabniki</a:t>
            </a:r>
            <a:r>
              <a:rPr lang="en-US" dirty="0">
                <a:solidFill>
                  <a:schemeClr val="bg1"/>
                </a:solidFill>
              </a:rPr>
              <a:t> (Discord, </a:t>
            </a:r>
            <a:r>
              <a:rPr lang="en-US" dirty="0" err="1">
                <a:solidFill>
                  <a:schemeClr val="bg1"/>
                </a:solidFill>
              </a:rPr>
              <a:t>Socialnih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omrežjih</a:t>
            </a:r>
            <a:r>
              <a:rPr lang="en-US" dirty="0">
                <a:solidFill>
                  <a:schemeClr val="bg1"/>
                </a:solidFill>
              </a:rPr>
              <a:t>, Forumi),</a:t>
            </a:r>
            <a:endParaRPr lang="sl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34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23908AC-2D60-7F3B-00C6-3B7ABA16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PREDSTAVITEV FUNKCIJ</a:t>
            </a:r>
            <a:endParaRPr lang="sl-SI" dirty="0">
              <a:solidFill>
                <a:srgbClr val="4D4DD3"/>
              </a:solidFill>
            </a:endParaRP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62E7170D-4E07-1257-A6EC-249E72B4E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283323"/>
            <a:ext cx="4048125" cy="538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8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C48061D-0C31-CA43-E866-DBCD750D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2812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4D4DD3"/>
                </a:solidFill>
              </a:rPr>
              <a:t>PRIKAZ</a:t>
            </a:r>
            <a:r>
              <a:rPr lang="en-US" dirty="0">
                <a:solidFill>
                  <a:schemeClr val="bg1"/>
                </a:solidFill>
              </a:rPr>
              <a:t> APIKACIJE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4" name="Pravokotnik 3">
            <a:extLst>
              <a:ext uri="{FF2B5EF4-FFF2-40B4-BE49-F238E27FC236}">
                <a16:creationId xmlns:a16="http://schemas.microsoft.com/office/drawing/2014/main" id="{0D4803CB-9B4E-BE08-0D40-13B379307BF6}"/>
              </a:ext>
            </a:extLst>
          </p:cNvPr>
          <p:cNvSpPr/>
          <p:nvPr/>
        </p:nvSpPr>
        <p:spPr>
          <a:xfrm>
            <a:off x="5803272" y="3585172"/>
            <a:ext cx="2444436" cy="90535"/>
          </a:xfrm>
          <a:prstGeom prst="rect">
            <a:avLst/>
          </a:prstGeom>
          <a:solidFill>
            <a:srgbClr val="4D4D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5" name="Pravokotnik 4">
            <a:extLst>
              <a:ext uri="{FF2B5EF4-FFF2-40B4-BE49-F238E27FC236}">
                <a16:creationId xmlns:a16="http://schemas.microsoft.com/office/drawing/2014/main" id="{6C1771C5-6182-A598-14A2-B81B3E388367}"/>
              </a:ext>
            </a:extLst>
          </p:cNvPr>
          <p:cNvSpPr/>
          <p:nvPr/>
        </p:nvSpPr>
        <p:spPr>
          <a:xfrm>
            <a:off x="4010684" y="3585172"/>
            <a:ext cx="1692999" cy="90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7714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BBBA87-BBD9-6741-A0FB-A8DF77F7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VIRI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4C1D8FE1-4FCB-5EC4-AE4E-D36E6EDB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solidFill>
                  <a:schemeClr val="bg1"/>
                </a:solidFill>
                <a:hlinkClick r:id="rId2"/>
              </a:rPr>
              <a:t>https://monkeytype.com/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https://www.typingclub.com/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https://www.semrush.com/website/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https://piksl.si/cenik/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sl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302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E002CC-D6EB-1529-C54C-2A9FF18C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UVOD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A63853B3-CF64-266A-A547-1D55AD15E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7931" cy="4351338"/>
          </a:xfrm>
        </p:spPr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Kaj je </a:t>
            </a:r>
            <a:r>
              <a:rPr lang="en-US" dirty="0" err="1">
                <a:solidFill>
                  <a:srgbClr val="4D4DD3"/>
                </a:solidFill>
              </a:rPr>
              <a:t>TypeMaster</a:t>
            </a:r>
            <a:r>
              <a:rPr lang="en-US" dirty="0">
                <a:solidFill>
                  <a:srgbClr val="4D4DD3"/>
                </a:solidFill>
              </a:rPr>
              <a:t>?</a:t>
            </a:r>
          </a:p>
          <a:p>
            <a:r>
              <a:rPr lang="en-US" dirty="0" err="1">
                <a:solidFill>
                  <a:schemeClr val="bg1"/>
                </a:solidFill>
              </a:rPr>
              <a:t>TypeMaster</a:t>
            </a:r>
            <a:r>
              <a:rPr lang="en-US" dirty="0">
                <a:solidFill>
                  <a:schemeClr val="bg1"/>
                </a:solidFill>
              </a:rPr>
              <a:t> je </a:t>
            </a:r>
            <a:r>
              <a:rPr lang="en-US" dirty="0" err="1">
                <a:solidFill>
                  <a:schemeClr val="bg1"/>
                </a:solidFill>
              </a:rPr>
              <a:t>spletna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stran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kjer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učiš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utrdiš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svoje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slepo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pisanje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79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94324E-4009-E1FD-1257-51639A0F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PROBLEM</a:t>
            </a:r>
            <a:endParaRPr lang="sl-SI" dirty="0">
              <a:solidFill>
                <a:srgbClr val="4D4DD3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8A33227F-9307-202A-4917-4973E3C4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Kateri Problem </a:t>
            </a:r>
            <a:r>
              <a:rPr lang="en-US" dirty="0" err="1">
                <a:solidFill>
                  <a:schemeClr val="bg1"/>
                </a:solidFill>
              </a:rPr>
              <a:t>Rešujemo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  <a:p>
            <a:r>
              <a:rPr lang="en-US" dirty="0" err="1">
                <a:solidFill>
                  <a:srgbClr val="4D4DD3"/>
                </a:solidFill>
              </a:rPr>
              <a:t>TypeMaster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združuje</a:t>
            </a:r>
            <a:r>
              <a:rPr lang="en-US" dirty="0">
                <a:solidFill>
                  <a:srgbClr val="4D4DD3"/>
                </a:solidFill>
              </a:rPr>
              <a:t> test </a:t>
            </a:r>
            <a:r>
              <a:rPr lang="en-US" dirty="0" err="1">
                <a:solidFill>
                  <a:srgbClr val="4D4DD3"/>
                </a:solidFill>
              </a:rPr>
              <a:t>hitrosti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pisanja</a:t>
            </a:r>
            <a:r>
              <a:rPr lang="en-US" dirty="0">
                <a:solidFill>
                  <a:srgbClr val="4D4DD3"/>
                </a:solidFill>
              </a:rPr>
              <a:t> in </a:t>
            </a:r>
            <a:r>
              <a:rPr lang="en-US" dirty="0" err="1">
                <a:solidFill>
                  <a:srgbClr val="4D4DD3"/>
                </a:solidFill>
              </a:rPr>
              <a:t>učne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ure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slepega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pisanja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Take </a:t>
            </a:r>
            <a:r>
              <a:rPr lang="en-US" dirty="0" err="1">
                <a:solidFill>
                  <a:schemeClr val="bg1"/>
                </a:solidFill>
              </a:rPr>
              <a:t>spletne</a:t>
            </a:r>
            <a:r>
              <a:rPr lang="en-US" dirty="0">
                <a:solidFill>
                  <a:schemeClr val="bg1"/>
                </a:solidFill>
              </a:rPr>
              <a:t> strain </a:t>
            </a:r>
            <a:r>
              <a:rPr lang="en-US" dirty="0" err="1">
                <a:solidFill>
                  <a:schemeClr val="bg1"/>
                </a:solidFill>
              </a:rPr>
              <a:t>še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zato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sva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midva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potrudila</a:t>
            </a:r>
            <a:r>
              <a:rPr lang="en-US" dirty="0">
                <a:solidFill>
                  <a:schemeClr val="bg1"/>
                </a:solidFill>
              </a:rPr>
              <a:t>, da </a:t>
            </a:r>
            <a:r>
              <a:rPr lang="en-US" dirty="0" err="1">
                <a:solidFill>
                  <a:schemeClr val="bg1"/>
                </a:solidFill>
              </a:rPr>
              <a:t>sva</a:t>
            </a:r>
            <a:r>
              <a:rPr lang="en-US" dirty="0">
                <a:solidFill>
                  <a:schemeClr val="bg1"/>
                </a:solidFill>
              </a:rPr>
              <a:t> jo </a:t>
            </a:r>
            <a:r>
              <a:rPr lang="en-US" dirty="0" err="1">
                <a:solidFill>
                  <a:schemeClr val="bg1"/>
                </a:solidFill>
              </a:rPr>
              <a:t>naredila</a:t>
            </a:r>
            <a:r>
              <a:rPr lang="en-US" dirty="0">
                <a:solidFill>
                  <a:schemeClr val="bg1"/>
                </a:solidFill>
              </a:rPr>
              <a:t>,</a:t>
            </a:r>
            <a:endParaRPr lang="sl-SI" dirty="0">
              <a:solidFill>
                <a:schemeClr val="bg1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B82DC19A-612D-9A76-42AA-AF2FB6B4F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5" y="3539904"/>
            <a:ext cx="3612332" cy="1428908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A3683D86-FF97-2CB7-9FA2-6E776C32A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531" y="3539904"/>
            <a:ext cx="3560931" cy="1428908"/>
          </a:xfrm>
          <a:prstGeom prst="rect">
            <a:avLst/>
          </a:prstGeom>
        </p:spPr>
      </p:pic>
      <p:pic>
        <p:nvPicPr>
          <p:cNvPr id="16" name="Slika 15">
            <a:extLst>
              <a:ext uri="{FF2B5EF4-FFF2-40B4-BE49-F238E27FC236}">
                <a16:creationId xmlns:a16="http://schemas.microsoft.com/office/drawing/2014/main" id="{7EC47D25-027D-FD65-B856-701E89814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211" y="3804274"/>
            <a:ext cx="2862919" cy="900168"/>
          </a:xfrm>
          <a:prstGeom prst="rect">
            <a:avLst/>
          </a:prstGeom>
        </p:spPr>
      </p:pic>
      <p:sp>
        <p:nvSpPr>
          <p:cNvPr id="9" name="PoljeZBesedilom 8">
            <a:extLst>
              <a:ext uri="{FF2B5EF4-FFF2-40B4-BE49-F238E27FC236}">
                <a16:creationId xmlns:a16="http://schemas.microsoft.com/office/drawing/2014/main" id="{04C11CF4-8715-CD65-1A41-9A76E059575F}"/>
              </a:ext>
            </a:extLst>
          </p:cNvPr>
          <p:cNvSpPr txBox="1"/>
          <p:nvPr/>
        </p:nvSpPr>
        <p:spPr>
          <a:xfrm>
            <a:off x="8161661" y="3700360"/>
            <a:ext cx="3348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=</a:t>
            </a:r>
            <a:endParaRPr lang="sl-SI" sz="6600" dirty="0">
              <a:solidFill>
                <a:schemeClr val="bg1"/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C368F911-9897-62BB-A6B3-CA6C0BA4F5B8}"/>
              </a:ext>
            </a:extLst>
          </p:cNvPr>
          <p:cNvSpPr txBox="1"/>
          <p:nvPr/>
        </p:nvSpPr>
        <p:spPr>
          <a:xfrm>
            <a:off x="3802581" y="3700360"/>
            <a:ext cx="3950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+</a:t>
            </a:r>
            <a:endParaRPr lang="sl-SI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68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307B6FE-CFC6-E2F6-5806-C8D4BD8E3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POTENCIAL PROJEKTA</a:t>
            </a:r>
            <a:endParaRPr lang="sl-SI" dirty="0">
              <a:solidFill>
                <a:schemeClr val="bg2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C7BDEF9-04A9-9D19-C2A0-59008305F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4D4DD3"/>
                </a:solidFill>
              </a:rPr>
              <a:t>Potencail</a:t>
            </a:r>
            <a:r>
              <a:rPr lang="en-US" dirty="0">
                <a:solidFill>
                  <a:srgbClr val="4D4DD3"/>
                </a:solidFill>
              </a:rPr>
              <a:t> je </a:t>
            </a:r>
            <a:r>
              <a:rPr lang="en-US" dirty="0" err="1">
                <a:solidFill>
                  <a:srgbClr val="4D4DD3"/>
                </a:solidFill>
              </a:rPr>
              <a:t>ogromen</a:t>
            </a:r>
            <a:r>
              <a:rPr lang="en-US" dirty="0">
                <a:solidFill>
                  <a:srgbClr val="4D4DD3"/>
                </a:solidFill>
              </a:rPr>
              <a:t>, </a:t>
            </a:r>
            <a:r>
              <a:rPr lang="en-US" dirty="0" err="1">
                <a:solidFill>
                  <a:srgbClr val="4D4DD3"/>
                </a:solidFill>
              </a:rPr>
              <a:t>saj</a:t>
            </a:r>
            <a:r>
              <a:rPr lang="en-US" dirty="0">
                <a:solidFill>
                  <a:srgbClr val="4D4DD3"/>
                </a:solidFill>
              </a:rPr>
              <a:t> take </a:t>
            </a:r>
            <a:r>
              <a:rPr lang="en-US" dirty="0" err="1">
                <a:solidFill>
                  <a:srgbClr val="4D4DD3"/>
                </a:solidFill>
              </a:rPr>
              <a:t>spletne</a:t>
            </a:r>
            <a:r>
              <a:rPr lang="en-US" dirty="0">
                <a:solidFill>
                  <a:srgbClr val="4D4DD3"/>
                </a:solidFill>
              </a:rPr>
              <a:t> strain </a:t>
            </a:r>
            <a:r>
              <a:rPr lang="en-US" dirty="0" err="1">
                <a:solidFill>
                  <a:srgbClr val="4D4DD3"/>
                </a:solidFill>
              </a:rPr>
              <a:t>še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ni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>
                <a:solidFill>
                  <a:schemeClr val="bg2"/>
                </a:solidFill>
              </a:rPr>
              <a:t>Cilja </a:t>
            </a:r>
            <a:r>
              <a:rPr lang="en-US" dirty="0" err="1">
                <a:solidFill>
                  <a:schemeClr val="bg2"/>
                </a:solidFill>
              </a:rPr>
              <a:t>skupina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err="1">
                <a:solidFill>
                  <a:schemeClr val="bg2"/>
                </a:solidFill>
              </a:rPr>
              <a:t>ljudi</a:t>
            </a:r>
            <a:r>
              <a:rPr lang="en-US" dirty="0">
                <a:solidFill>
                  <a:schemeClr val="bg2"/>
                </a:solidFill>
              </a:rPr>
              <a:t> : 13-30let,</a:t>
            </a:r>
          </a:p>
          <a:p>
            <a:pPr marL="0" indent="0">
              <a:buNone/>
            </a:pPr>
            <a:endParaRPr lang="sl-SI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518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4E72A00-F99D-C292-25AC-FB6E13BD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ANALIZA TRGA</a:t>
            </a:r>
            <a:endParaRPr lang="sl-SI" dirty="0">
              <a:solidFill>
                <a:srgbClr val="4D4DD3"/>
              </a:solidFill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0F7115C9-97A1-1CB5-6238-2B7F5B0F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9534" cy="25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4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F644FDC-1EB6-63CC-26A6-0FBD2A51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SWOT ANALIZA</a:t>
            </a:r>
            <a:endParaRPr lang="sl-SI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CCE07077-417F-ADEC-7A41-616772D5B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SWOT – </a:t>
            </a:r>
            <a:r>
              <a:rPr lang="en-US" dirty="0" err="1">
                <a:solidFill>
                  <a:srgbClr val="4D4DD3"/>
                </a:solidFill>
              </a:rPr>
              <a:t>Strenghts</a:t>
            </a:r>
            <a:r>
              <a:rPr lang="en-US" dirty="0">
                <a:solidFill>
                  <a:srgbClr val="4D4DD3"/>
                </a:solidFill>
              </a:rPr>
              <a:t>, Weaknesses, Opportunities, Threats,</a:t>
            </a:r>
            <a:endParaRPr lang="sl-SI" dirty="0">
              <a:solidFill>
                <a:srgbClr val="4D4DD3"/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9A189CFE-D1F5-4D0C-AA5C-1A9A5F47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29" y="2450472"/>
            <a:ext cx="8840807" cy="27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0545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CFF85C-A7B4-27EA-B83A-5D8DE1B2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OSNOVNI FINANČNI PLAN</a:t>
            </a:r>
            <a:endParaRPr lang="sl-SI" dirty="0">
              <a:solidFill>
                <a:srgbClr val="4D4DD3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04842A5D-A5E6-AD2C-E7C2-44846A62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Brezplačne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funkcionalnosti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rgbClr val="4D4DD3"/>
                </a:solidFill>
              </a:rPr>
              <a:t>Viri </a:t>
            </a:r>
            <a:r>
              <a:rPr lang="en-US" dirty="0" err="1">
                <a:solidFill>
                  <a:srgbClr val="4D4DD3"/>
                </a:solidFill>
              </a:rPr>
              <a:t>prihodkov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Stroški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rgbClr val="4D4DD3"/>
                </a:solidFill>
              </a:rPr>
              <a:t>Strategija</a:t>
            </a:r>
            <a:r>
              <a:rPr lang="en-US" dirty="0">
                <a:solidFill>
                  <a:srgbClr val="4D4DD3"/>
                </a:solidFill>
              </a:rPr>
              <a:t> za </a:t>
            </a:r>
            <a:r>
              <a:rPr lang="en-US" dirty="0" err="1">
                <a:solidFill>
                  <a:srgbClr val="4D4DD3"/>
                </a:solidFill>
              </a:rPr>
              <a:t>pridobivanje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uporabnikov</a:t>
            </a:r>
            <a:r>
              <a:rPr lang="en-US" dirty="0">
                <a:solidFill>
                  <a:srgbClr val="4D4DD3"/>
                </a:solidFill>
              </a:rPr>
              <a:t>,</a:t>
            </a:r>
            <a:endParaRPr lang="sl-SI" dirty="0">
              <a:solidFill>
                <a:srgbClr val="4D4DD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84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D016A8-59AE-B73B-480D-F2B637B7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BREZPLAČNE FUNKCIONALNOSTI</a:t>
            </a:r>
            <a:endParaRPr lang="sl-SI" dirty="0">
              <a:solidFill>
                <a:schemeClr val="bg1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FAF0CEA6-A326-6F7C-82C3-FD2F863D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Test </a:t>
            </a:r>
            <a:r>
              <a:rPr lang="en-US" dirty="0" err="1">
                <a:solidFill>
                  <a:srgbClr val="4D4DD3"/>
                </a:solidFill>
              </a:rPr>
              <a:t>hitrosti</a:t>
            </a:r>
            <a:r>
              <a:rPr lang="en-US" dirty="0">
                <a:solidFill>
                  <a:srgbClr val="4D4DD3"/>
                </a:solidFill>
              </a:rPr>
              <a:t> </a:t>
            </a:r>
            <a:r>
              <a:rPr lang="en-US" dirty="0" err="1">
                <a:solidFill>
                  <a:srgbClr val="4D4DD3"/>
                </a:solidFill>
              </a:rPr>
              <a:t>tipkanja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Vse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učne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ure</a:t>
            </a:r>
            <a:r>
              <a:rPr lang="en-US" dirty="0">
                <a:solidFill>
                  <a:schemeClr val="bg1"/>
                </a:solidFill>
              </a:rPr>
              <a:t> za </a:t>
            </a:r>
            <a:r>
              <a:rPr lang="en-US" dirty="0" err="1">
                <a:solidFill>
                  <a:schemeClr val="bg1"/>
                </a:solidFill>
              </a:rPr>
              <a:t>slepo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tipkanje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 err="1">
                <a:solidFill>
                  <a:srgbClr val="4D4DD3"/>
                </a:solidFill>
              </a:rPr>
              <a:t>Osnovni</a:t>
            </a:r>
            <a:r>
              <a:rPr lang="en-US" dirty="0">
                <a:solidFill>
                  <a:srgbClr val="4D4DD3"/>
                </a:solidFill>
              </a:rPr>
              <a:t> “Coding” </a:t>
            </a:r>
            <a:r>
              <a:rPr lang="en-US" dirty="0" err="1">
                <a:solidFill>
                  <a:srgbClr val="4D4DD3"/>
                </a:solidFill>
              </a:rPr>
              <a:t>gamemode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Leaderboard,</a:t>
            </a:r>
          </a:p>
        </p:txBody>
      </p:sp>
    </p:spTree>
    <p:extLst>
      <p:ext uri="{BB962C8B-B14F-4D97-AF65-F5344CB8AC3E}">
        <p14:creationId xmlns:p14="http://schemas.microsoft.com/office/powerpoint/2010/main" val="39823150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F9FEDEA-A2A6-6DD0-719F-607A492B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D4DD3"/>
                </a:solidFill>
              </a:rPr>
              <a:t>VIRI PRIHODKOV</a:t>
            </a:r>
            <a:endParaRPr lang="sl-SI" dirty="0">
              <a:solidFill>
                <a:srgbClr val="4D4DD3"/>
              </a:solidFill>
            </a:endParaRP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D4CD1659-42BA-7D91-EAE4-932C68FF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Donacije</a:t>
            </a:r>
            <a:r>
              <a:rPr lang="en-US" dirty="0">
                <a:solidFill>
                  <a:schemeClr val="bg1"/>
                </a:solidFill>
              </a:rPr>
              <a:t> (0 - </a:t>
            </a:r>
            <a:r>
              <a:rPr lang="en-US" sz="3200" dirty="0">
                <a:solidFill>
                  <a:schemeClr val="bg1"/>
                </a:solidFill>
              </a:rPr>
              <a:t>∞</a:t>
            </a:r>
            <a:r>
              <a:rPr lang="en-US" dirty="0">
                <a:solidFill>
                  <a:schemeClr val="bg1"/>
                </a:solidFill>
              </a:rPr>
              <a:t>€),</a:t>
            </a:r>
          </a:p>
          <a:p>
            <a:r>
              <a:rPr lang="en-US" dirty="0" err="1">
                <a:solidFill>
                  <a:srgbClr val="4D4DD3"/>
                </a:solidFill>
              </a:rPr>
              <a:t>Članarine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Premium </a:t>
            </a:r>
            <a:r>
              <a:rPr lang="en-US" dirty="0" err="1">
                <a:solidFill>
                  <a:schemeClr val="bg1"/>
                </a:solidFill>
              </a:rPr>
              <a:t>teme</a:t>
            </a:r>
            <a:r>
              <a:rPr lang="en-US" dirty="0">
                <a:solidFill>
                  <a:schemeClr val="bg1"/>
                </a:solidFill>
              </a:rPr>
              <a:t> (5€),</a:t>
            </a:r>
          </a:p>
          <a:p>
            <a:r>
              <a:rPr lang="en-US" dirty="0" err="1">
                <a:solidFill>
                  <a:srgbClr val="4D4DD3"/>
                </a:solidFill>
              </a:rPr>
              <a:t>Oglasi</a:t>
            </a:r>
            <a:r>
              <a:rPr lang="en-US" dirty="0">
                <a:solidFill>
                  <a:srgbClr val="4D4DD3"/>
                </a:solidFill>
              </a:rPr>
              <a:t>,</a:t>
            </a:r>
          </a:p>
          <a:p>
            <a:r>
              <a:rPr lang="en-US" dirty="0" err="1">
                <a:solidFill>
                  <a:schemeClr val="bg1"/>
                </a:solidFill>
              </a:rPr>
              <a:t>Certifikati</a:t>
            </a:r>
            <a:r>
              <a:rPr lang="en-US" dirty="0">
                <a:solidFill>
                  <a:schemeClr val="bg1"/>
                </a:solidFill>
              </a:rPr>
              <a:t> (3€),</a:t>
            </a:r>
            <a:endParaRPr lang="sl-SI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2583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1E310A65A94348A3449DC2A14E51C9" ma:contentTypeVersion="14" ma:contentTypeDescription="Create a new document." ma:contentTypeScope="" ma:versionID="e1d7e5ad55ceb8c5df111b60c9e0f839">
  <xsd:schema xmlns:xsd="http://www.w3.org/2001/XMLSchema" xmlns:xs="http://www.w3.org/2001/XMLSchema" xmlns:p="http://schemas.microsoft.com/office/2006/metadata/properties" xmlns:ns3="82b26bc8-a486-4add-928d-c599c44a69bd" xmlns:ns4="a0f99291-0028-47db-b698-9b2a15bf963f" targetNamespace="http://schemas.microsoft.com/office/2006/metadata/properties" ma:root="true" ma:fieldsID="ec15fbf8e6401bead1a2356c88806d6c" ns3:_="" ns4:_="">
    <xsd:import namespace="82b26bc8-a486-4add-928d-c599c44a69bd"/>
    <xsd:import namespace="a0f99291-0028-47db-b698-9b2a15bf96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26bc8-a486-4add-928d-c599c44a6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f99291-0028-47db-b698-9b2a15bf963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b26bc8-a486-4add-928d-c599c44a69bd" xsi:nil="true"/>
  </documentManagement>
</p:properties>
</file>

<file path=customXml/itemProps1.xml><?xml version="1.0" encoding="utf-8"?>
<ds:datastoreItem xmlns:ds="http://schemas.openxmlformats.org/officeDocument/2006/customXml" ds:itemID="{DD929951-28B1-491A-9040-FA72BFA74E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635C4B-683B-49F4-9D7D-2F7F63DC00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26bc8-a486-4add-928d-c599c44a69bd"/>
    <ds:schemaRef ds:uri="a0f99291-0028-47db-b698-9b2a15bf9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BF572F-F82C-4A3D-9907-377FBD6BF49E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a0f99291-0028-47db-b698-9b2a15bf963f"/>
    <ds:schemaRef ds:uri="82b26bc8-a486-4add-928d-c599c44a69bd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271</Words>
  <Application>Microsoft Office PowerPoint</Application>
  <PresentationFormat>Širokozaslonsko</PresentationFormat>
  <Paragraphs>52</Paragraphs>
  <Slides>15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Officeova tema</vt:lpstr>
      <vt:lpstr>TypeMaster</vt:lpstr>
      <vt:lpstr>UVOD</vt:lpstr>
      <vt:lpstr>PROBLEM</vt:lpstr>
      <vt:lpstr>POTENCIAL PROJEKTA</vt:lpstr>
      <vt:lpstr>ANALIZA TRGA</vt:lpstr>
      <vt:lpstr>SWOT ANALIZA</vt:lpstr>
      <vt:lpstr>OSNOVNI FINANČNI PLAN</vt:lpstr>
      <vt:lpstr>BREZPLAČNE FUNKCIONALNOSTI</vt:lpstr>
      <vt:lpstr>VIRI PRIHODKOV</vt:lpstr>
      <vt:lpstr>Članarine :</vt:lpstr>
      <vt:lpstr>STROŠKI</vt:lpstr>
      <vt:lpstr>STRATEGIJA PRIDOBIVANJE UPORABNIKOV</vt:lpstr>
      <vt:lpstr>PREDSTAVITEV FUNKCIJ</vt:lpstr>
      <vt:lpstr>PRIKAZ APIKACIJE</vt:lpstr>
      <vt:lpstr>VIRI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Matej Prezelj</dc:creator>
  <cp:lastModifiedBy>Matej Prezelj</cp:lastModifiedBy>
  <cp:revision>6</cp:revision>
  <dcterms:created xsi:type="dcterms:W3CDTF">2025-05-28T22:29:44Z</dcterms:created>
  <dcterms:modified xsi:type="dcterms:W3CDTF">2025-05-29T20:05:34Z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0x010100F91E310A65A94348A3449DC2A14E51C9</vt:lpwstr>
  </property>
</Properties>
</file>