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8" r:id="rId10"/>
    <p:sldId id="265" r:id="rId11"/>
    <p:sldId id="266" r:id="rId12"/>
    <p:sldId id="269" r:id="rId13"/>
    <p:sldId id="260" r:id="rId14"/>
    <p:sldId id="261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88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6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6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30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0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3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08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3" descr="Obraz zawierający Jaskrawoniebieski, zrzut ekranu, Wielobarwność, Majorelle blue&#10;&#10;Opis wygenerowany automatycznie">
            <a:extLst>
              <a:ext uri="{FF2B5EF4-FFF2-40B4-BE49-F238E27FC236}">
                <a16:creationId xmlns:a16="http://schemas.microsoft.com/office/drawing/2014/main" id="{ED12B8E6-A162-DAD7-B6DB-2C68EE4FE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706" b="97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6858BC-A27D-6644-4FFB-5A5D906D5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080" y="795509"/>
            <a:ext cx="3507023" cy="3011340"/>
          </a:xfrm>
        </p:spPr>
        <p:txBody>
          <a:bodyPr>
            <a:normAutofit/>
          </a:bodyPr>
          <a:lstStyle/>
          <a:p>
            <a:r>
              <a:rPr lang="pl-PL" sz="3900" dirty="0"/>
              <a:t>Klasteryzacja danych o chorobach serca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2827A4-535D-9C6E-4CAD-276495F8A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080" y="3898924"/>
            <a:ext cx="3507023" cy="1777878"/>
          </a:xfrm>
        </p:spPr>
        <p:txBody>
          <a:bodyPr>
            <a:normAutofit/>
          </a:bodyPr>
          <a:lstStyle/>
          <a:p>
            <a:r>
              <a:rPr lang="pl-PL" dirty="0"/>
              <a:t>Jakub Lange, Michał Matejczuk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8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3FD1F7-2D20-72B7-C6F1-3D9E814B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 + </a:t>
            </a:r>
            <a:r>
              <a:rPr lang="pl-PL" dirty="0" err="1"/>
              <a:t>Gower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F6CEF3-A35A-9E04-4F2A-39A29491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867" cy="3859742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 racji na obecność danych ciągłych i dyskretnych zdecydowaliśmy się zbudować model w oparciu o macierz odległości </a:t>
            </a:r>
            <a:r>
              <a:rPr lang="pl-PL" dirty="0" err="1"/>
              <a:t>Gowera</a:t>
            </a:r>
            <a:endParaRPr lang="pl-PL" dirty="0"/>
          </a:p>
          <a:p>
            <a:r>
              <a:rPr lang="pl-PL" dirty="0"/>
              <a:t>Sprawdziliśmy Silhouette dla kolejnych liczb klastrów dla różnych </a:t>
            </a:r>
            <a:r>
              <a:rPr lang="pl-PL" dirty="0" err="1"/>
              <a:t>linkage</a:t>
            </a:r>
            <a:endParaRPr lang="pl-PL" dirty="0"/>
          </a:p>
          <a:p>
            <a:r>
              <a:rPr lang="pl-PL" dirty="0"/>
              <a:t>Zdecydowaliśmy się przetestować 9 klastrów z </a:t>
            </a:r>
            <a:r>
              <a:rPr lang="pl-PL" dirty="0" err="1"/>
              <a:t>complete</a:t>
            </a:r>
            <a:r>
              <a:rPr lang="pl-PL" dirty="0"/>
              <a:t> </a:t>
            </a:r>
            <a:r>
              <a:rPr lang="pl-PL" dirty="0" err="1"/>
              <a:t>linkage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0C015F-61DC-DF23-DE8F-7D3F6161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66" y="1825624"/>
            <a:ext cx="5261323" cy="3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71FC82-9F6E-1819-AAA8-9B21454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 + </a:t>
            </a:r>
            <a:r>
              <a:rPr lang="pl-PL" dirty="0" err="1"/>
              <a:t>Gower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EA3A6C-C0AA-40FA-4DF7-0C4A535D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3937000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A5D3DEA-24EF-284A-F7E9-19150FEB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690688"/>
            <a:ext cx="6372225" cy="42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71FC82-9F6E-1819-AAA8-9B21454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 + </a:t>
            </a:r>
            <a:r>
              <a:rPr lang="pl-PL" dirty="0" err="1"/>
              <a:t>Gower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EA3A6C-C0AA-40FA-4DF7-0C4A535D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3937000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468201-005E-FADE-33A1-A21DB614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5" y="1682750"/>
            <a:ext cx="3658033" cy="27051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94FABB1-8CE2-6336-B8C1-92CFEA6A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03" y="1690688"/>
            <a:ext cx="3619394" cy="27051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86E3454-A1D4-5DCE-B3A0-97EA21B0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75" y="4246562"/>
            <a:ext cx="3620632" cy="247967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F51D757-13F6-1897-FEE8-9C53612A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50" y="1879598"/>
            <a:ext cx="2571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3DB84-666B-1324-46AE-DD73F09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C40EF0-2C1E-06C8-8350-2304DEDD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75" cy="3859742"/>
          </a:xfrm>
        </p:spPr>
        <p:txBody>
          <a:bodyPr/>
          <a:lstStyle/>
          <a:p>
            <a:r>
              <a:rPr lang="pl-PL" dirty="0"/>
              <a:t>Sprawdziliśmy Silhouette dla różnych </a:t>
            </a:r>
            <a:r>
              <a:rPr lang="pl-PL" dirty="0" err="1"/>
              <a:t>linkage</a:t>
            </a:r>
            <a:r>
              <a:rPr lang="pl-PL" dirty="0"/>
              <a:t> w modelu </a:t>
            </a:r>
            <a:r>
              <a:rPr lang="pl-PL" dirty="0" err="1"/>
              <a:t>Agglomerative</a:t>
            </a:r>
            <a:r>
              <a:rPr lang="pl-PL" dirty="0"/>
              <a:t> Clustering</a:t>
            </a:r>
          </a:p>
          <a:p>
            <a:r>
              <a:rPr lang="pl-PL" dirty="0"/>
              <a:t>Zdecydowaliśmy się na 5 klastrów z </a:t>
            </a:r>
            <a:r>
              <a:rPr lang="pl-PL" dirty="0" err="1"/>
              <a:t>ward</a:t>
            </a:r>
            <a:r>
              <a:rPr lang="pl-PL" dirty="0"/>
              <a:t> </a:t>
            </a:r>
            <a:r>
              <a:rPr lang="pl-PL" dirty="0" err="1"/>
              <a:t>linkage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C740E7-537A-EAB5-4B03-3F90BB5D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189298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128AB8-CA71-34B0-EC3A-1ED3A0A2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6DF213-9A7A-4AAF-6426-28AF899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62450" cy="385974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CA48B9-4F0E-95B8-54DE-396DE809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825625"/>
            <a:ext cx="6591300" cy="43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57BDFE-0A01-B5F4-C5C9-F0048A8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Agglomerative</a:t>
            </a:r>
            <a:r>
              <a:rPr lang="pl-PL" dirty="0"/>
              <a:t> Clustering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B8048F6-2737-C141-6C57-7185AC570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957" y="2738439"/>
            <a:ext cx="3806998" cy="2720434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C861DC5-BD8B-5D3C-510D-ED481933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1" y="2671763"/>
            <a:ext cx="3663067" cy="270033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C86027A-16D2-FF25-9547-1EAF07F4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59" y="2671763"/>
            <a:ext cx="3806998" cy="2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3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33CC2-7548-0AC1-8105-FA17509E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Kmeds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429B3B-6FE2-1D3A-88CE-9168D0E1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275" cy="3859742"/>
          </a:xfrm>
        </p:spPr>
        <p:txBody>
          <a:bodyPr/>
          <a:lstStyle/>
          <a:p>
            <a:r>
              <a:rPr lang="pl-PL" dirty="0"/>
              <a:t>Zbadaliśmy inercję dla modelu </a:t>
            </a:r>
            <a:r>
              <a:rPr lang="pl-PL" dirty="0" err="1"/>
              <a:t>Kmeds</a:t>
            </a:r>
            <a:endParaRPr lang="pl-PL" dirty="0"/>
          </a:p>
          <a:p>
            <a:r>
              <a:rPr lang="pl-PL" dirty="0"/>
              <a:t>Inercja nie dała nam jednoznacznych rezultatów, więc zbadaliśmy </a:t>
            </a:r>
            <a:r>
              <a:rPr lang="pl-PL" dirty="0" err="1"/>
              <a:t>silhouette</a:t>
            </a:r>
            <a:endParaRPr lang="pl-PL" dirty="0"/>
          </a:p>
          <a:p>
            <a:r>
              <a:rPr lang="pl-PL" dirty="0"/>
              <a:t>Zdecydowaliśmy się na 3 klastry</a:t>
            </a:r>
          </a:p>
        </p:txBody>
      </p:sp>
      <p:pic>
        <p:nvPicPr>
          <p:cNvPr id="9" name="Obraz 8" descr="Obraz zawierający linia&#10;&#10;Opis wygenerowany automatycznie">
            <a:extLst>
              <a:ext uri="{FF2B5EF4-FFF2-40B4-BE49-F238E27FC236}">
                <a16:creationId xmlns:a16="http://schemas.microsoft.com/office/drawing/2014/main" id="{87474623-1F8B-B6D4-3E10-490FED42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6" y="3923241"/>
            <a:ext cx="3701122" cy="2572280"/>
          </a:xfrm>
          <a:prstGeom prst="rect">
            <a:avLst/>
          </a:prstGeom>
        </p:spPr>
      </p:pic>
      <p:pic>
        <p:nvPicPr>
          <p:cNvPr id="10" name="Obraz 9" descr="Obraz zawierający linia, zrzut ekranu&#10;&#10;Opis wygenerowany automatycznie">
            <a:extLst>
              <a:ext uri="{FF2B5EF4-FFF2-40B4-BE49-F238E27FC236}">
                <a16:creationId xmlns:a16="http://schemas.microsoft.com/office/drawing/2014/main" id="{18F42CE5-88E7-249E-0B15-921016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222904"/>
            <a:ext cx="3656354" cy="26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D5B4A-4F63-0400-D30E-FD7A3A4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Kmeds</a:t>
            </a:r>
            <a:r>
              <a:rPr lang="pl-PL" dirty="0"/>
              <a:t> Clustering</a:t>
            </a:r>
          </a:p>
        </p:txBody>
      </p:sp>
      <p:pic>
        <p:nvPicPr>
          <p:cNvPr id="5" name="Symbol zastępczy zawartości 4" descr="Obraz zawierający zrzut ekranu, Wielobarwność&#10;&#10;Opis wygenerowany automatycznie">
            <a:extLst>
              <a:ext uri="{FF2B5EF4-FFF2-40B4-BE49-F238E27FC236}">
                <a16:creationId xmlns:a16="http://schemas.microsoft.com/office/drawing/2014/main" id="{0AE1E1C7-D2F4-1F14-EC8A-5EA4E676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62" y="1690688"/>
            <a:ext cx="6632276" cy="4362877"/>
          </a:xfrm>
        </p:spPr>
      </p:pic>
    </p:spTree>
    <p:extLst>
      <p:ext uri="{BB962C8B-B14F-4D97-AF65-F5344CB8AC3E}">
        <p14:creationId xmlns:p14="http://schemas.microsoft.com/office/powerpoint/2010/main" val="423299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6E70C-FB37-67E0-B946-06B3239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Kmeds</a:t>
            </a:r>
            <a:r>
              <a:rPr lang="pl-PL" dirty="0"/>
              <a:t> Clustering</a:t>
            </a:r>
          </a:p>
        </p:txBody>
      </p:sp>
      <p:pic>
        <p:nvPicPr>
          <p:cNvPr id="9" name="Symbol zastępczy zawartości 8" descr="Obraz zawierający Prostokąt, zrzut ekranu, Wielobarwność, kwadrat&#10;&#10;Opis wygenerowany automatycznie">
            <a:extLst>
              <a:ext uri="{FF2B5EF4-FFF2-40B4-BE49-F238E27FC236}">
                <a16:creationId xmlns:a16="http://schemas.microsoft.com/office/drawing/2014/main" id="{CEC02AA2-D3B5-C68A-6968-81489278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" y="1913950"/>
            <a:ext cx="3616736" cy="259137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96EAD6E-8129-98A9-FACC-C7F9B59D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67" y="1858523"/>
            <a:ext cx="3790949" cy="2646800"/>
          </a:xfrm>
          <a:prstGeom prst="rect">
            <a:avLst/>
          </a:prstGeom>
        </p:spPr>
      </p:pic>
      <p:pic>
        <p:nvPicPr>
          <p:cNvPr id="11" name="Obraz 10" descr="Obraz zawierający Prostokąt, zrzut ekranu, kwadrat, Wielobarwność&#10;&#10;Opis wygenerowany automatycznie">
            <a:extLst>
              <a:ext uri="{FF2B5EF4-FFF2-40B4-BE49-F238E27FC236}">
                <a16:creationId xmlns:a16="http://schemas.microsoft.com/office/drawing/2014/main" id="{CD685397-E6D8-C893-F80F-F0E6AF65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6" y="1858524"/>
            <a:ext cx="3591971" cy="26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95EB3F-0091-59F8-40BE-63E3C20D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36AAE8-B5E1-FD49-26ED-506089A8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Uznaliśmy, że naszym najlepszym modelem jest model </a:t>
            </a:r>
            <a:r>
              <a:rPr lang="pl-PL" dirty="0" err="1"/>
              <a:t>Kmeans</a:t>
            </a:r>
            <a:r>
              <a:rPr lang="pl-PL" dirty="0"/>
              <a:t> dla 6 klastrów</a:t>
            </a:r>
          </a:p>
          <a:p>
            <a:r>
              <a:rPr lang="pl-PL" dirty="0"/>
              <a:t>Widać w nim zależności dotyczące poziomu cholesterolu i </a:t>
            </a:r>
            <a:r>
              <a:rPr lang="pl-PL" dirty="0" err="1"/>
              <a:t>tchalach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86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4CD3A1-CBDF-BD4B-72B2-1F4418E3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62538-B2A7-E1E4-8EFC-D7FD8970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Opis zagadnienia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Preprocessing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K-</a:t>
            </a:r>
            <a:r>
              <a:rPr lang="pl-PL" dirty="0" err="1"/>
              <a:t>mean</a:t>
            </a:r>
            <a:r>
              <a:rPr lang="pl-PL" dirty="0"/>
              <a:t>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Agglomerative</a:t>
            </a:r>
            <a:r>
              <a:rPr lang="pl-PL" dirty="0"/>
              <a:t>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Agglomerative</a:t>
            </a:r>
            <a:r>
              <a:rPr lang="pl-PL" dirty="0"/>
              <a:t> Clustering + </a:t>
            </a:r>
            <a:r>
              <a:rPr lang="pl-PL" dirty="0" err="1"/>
              <a:t>Gower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Kmeds</a:t>
            </a:r>
            <a:r>
              <a:rPr lang="pl-PL" dirty="0"/>
              <a:t>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24545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E956FF-E278-9625-EB1C-7FEB5A6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zagadnienia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47640-6954-9F2B-8FB7-96371F8E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Korzystając z danych pacjentów, u których zdiagnozowano choroby serca stworzyć model </a:t>
            </a:r>
            <a:r>
              <a:rPr lang="pl-PL" dirty="0" err="1"/>
              <a:t>klasteryzujący</a:t>
            </a:r>
            <a:endParaRPr lang="pl-PL" dirty="0"/>
          </a:p>
          <a:p>
            <a:r>
              <a:rPr lang="pl-PL" dirty="0"/>
              <a:t>Może być on przydatny we wstępnej diagnozie chorób serca w oparciu o łatwo i szybko dostępne dane</a:t>
            </a:r>
          </a:p>
        </p:txBody>
      </p:sp>
    </p:spTree>
    <p:extLst>
      <p:ext uri="{BB962C8B-B14F-4D97-AF65-F5344CB8AC3E}">
        <p14:creationId xmlns:p14="http://schemas.microsoft.com/office/powerpoint/2010/main" val="7692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A551AE-F556-0756-7F8C-A096A9BC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4072D-C70D-5A60-0383-4979B31B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3859742"/>
          </a:xfrm>
        </p:spPr>
        <p:txBody>
          <a:bodyPr/>
          <a:lstStyle/>
          <a:p>
            <a:r>
              <a:rPr lang="pl-PL" dirty="0"/>
              <a:t>Dane nie zawierały braków ani </a:t>
            </a:r>
            <a:r>
              <a:rPr lang="pl-PL" dirty="0" err="1"/>
              <a:t>outlierów</a:t>
            </a:r>
            <a:endParaRPr lang="pl-PL" dirty="0"/>
          </a:p>
          <a:p>
            <a:r>
              <a:rPr lang="pl-PL" dirty="0"/>
              <a:t>Zastosowaliśmy one-hot </a:t>
            </a:r>
            <a:r>
              <a:rPr lang="pl-PL" dirty="0" err="1"/>
              <a:t>encoding</a:t>
            </a:r>
            <a:r>
              <a:rPr lang="pl-PL" dirty="0"/>
              <a:t> i standaryzację</a:t>
            </a:r>
          </a:p>
        </p:txBody>
      </p:sp>
      <p:pic>
        <p:nvPicPr>
          <p:cNvPr id="5" name="Obraz 4" descr="Obraz zawierający kwadrat, zrzut ekranu, Prostokąt, linia&#10;&#10;Opis wygenerowany automatycznie">
            <a:extLst>
              <a:ext uri="{FF2B5EF4-FFF2-40B4-BE49-F238E27FC236}">
                <a16:creationId xmlns:a16="http://schemas.microsoft.com/office/drawing/2014/main" id="{2046B93F-42E6-C2C5-2A0A-E93BE7D98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76" y="1643063"/>
            <a:ext cx="6799349" cy="45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3CDF3D-85CB-3F7F-01F8-ECE81465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6170F9-A95E-8FC3-3F44-6DC3FF9E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3531" cy="3859742"/>
          </a:xfrm>
        </p:spPr>
        <p:txBody>
          <a:bodyPr/>
          <a:lstStyle/>
          <a:p>
            <a:r>
              <a:rPr lang="pl-PL" dirty="0"/>
              <a:t>Zbadaliśmy inercję dla modeli o różnych liczbach klastrów</a:t>
            </a:r>
          </a:p>
          <a:p>
            <a:r>
              <a:rPr lang="pl-PL" dirty="0"/>
              <a:t>Wybraliśmy 5 jako optymalną liczbę klastrów </a:t>
            </a:r>
          </a:p>
        </p:txBody>
      </p:sp>
      <p:pic>
        <p:nvPicPr>
          <p:cNvPr id="6" name="Obraz 5" descr="Obraz zawierający linia&#10;&#10;Opis wygenerowany automatycznie">
            <a:extLst>
              <a:ext uri="{FF2B5EF4-FFF2-40B4-BE49-F238E27FC236}">
                <a16:creationId xmlns:a16="http://schemas.microsoft.com/office/drawing/2014/main" id="{CCD8FFFD-C5B5-6B29-0667-40C9B89AB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60" y="1690688"/>
            <a:ext cx="516311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B3B0B-5F98-6582-8F4D-F556461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46084-4D2D-6DA0-74CB-F101B20D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6954" cy="3859742"/>
          </a:xfrm>
        </p:spPr>
        <p:txBody>
          <a:bodyPr/>
          <a:lstStyle/>
          <a:p>
            <a:r>
              <a:rPr lang="pl-PL" dirty="0"/>
              <a:t>W celu redukcji wymiarów zbadaliśmy wariancję dla modelu</a:t>
            </a:r>
          </a:p>
          <a:p>
            <a:r>
              <a:rPr lang="pl-PL" dirty="0"/>
              <a:t>Niestety wszystkie kolumny znacznie wpływają na wariancję, więc nie możemy się żadnych pozbyć</a:t>
            </a:r>
          </a:p>
        </p:txBody>
      </p:sp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A9F08B2F-08CB-9933-80F4-F0946A40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46" y="1825625"/>
            <a:ext cx="526695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0FDFE-982D-8BD9-1212-37F1E862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Clustering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B624F2-7639-BFD5-C437-ECCF2AB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72100" cy="3859742"/>
          </a:xfrm>
        </p:spPr>
        <p:txBody>
          <a:bodyPr/>
          <a:lstStyle/>
          <a:p>
            <a:r>
              <a:rPr lang="pl-PL" dirty="0"/>
              <a:t>Użyliśmy PCA aby otrzymać 3 wymiary w celu zwizualizowania klastrów </a:t>
            </a:r>
          </a:p>
        </p:txBody>
      </p:sp>
      <p:pic>
        <p:nvPicPr>
          <p:cNvPr id="6" name="Obraz 5" descr="Obraz zawierający zrzut ekranu, Wielobarwność&#10;&#10;Opis wygenerowany automatycznie">
            <a:extLst>
              <a:ext uri="{FF2B5EF4-FFF2-40B4-BE49-F238E27FC236}">
                <a16:creationId xmlns:a16="http://schemas.microsoft.com/office/drawing/2014/main" id="{A4788748-81A3-5241-1152-827B0067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97" y="1690687"/>
            <a:ext cx="5712178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8394CA-0708-8FDA-2E5C-865D268B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Clustering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8B1FBFA-C840-DFA5-27FB-36488E068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1299369"/>
            <a:ext cx="3695710" cy="246882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2ADA176-9D5C-68F8-1B7E-BD34AA99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97" y="3896122"/>
            <a:ext cx="3619501" cy="26204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612E40C-6C3E-85CF-426B-3C0A333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4" y="1299369"/>
            <a:ext cx="3581216" cy="51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ADE158-3A8C-CB88-8B88-F49BF0A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Clustering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B1EBF13-162F-F384-1B50-F2B475F82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812" y="2266950"/>
            <a:ext cx="2790825" cy="332422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026DEF-A427-4766-2A06-87B4E63F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266950"/>
            <a:ext cx="2733675" cy="32480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4B39D22-76BD-B499-5AC0-6B99A3FE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49" y="2266950"/>
            <a:ext cx="2762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597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kiet 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243</Words>
  <Application>Microsoft Office PowerPoint</Application>
  <PresentationFormat>Panoramiczny</PresentationFormat>
  <Paragraphs>46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Aharoni</vt:lpstr>
      <vt:lpstr>Arial</vt:lpstr>
      <vt:lpstr>Avenir Next LT Pro</vt:lpstr>
      <vt:lpstr>Calibri</vt:lpstr>
      <vt:lpstr>ShapesVTI</vt:lpstr>
      <vt:lpstr>Klasteryzacja danych o chorobach serca</vt:lpstr>
      <vt:lpstr>Agenda</vt:lpstr>
      <vt:lpstr>Opis zagadnienia</vt:lpstr>
      <vt:lpstr>Preprocessing</vt:lpstr>
      <vt:lpstr>K-means Clustering</vt:lpstr>
      <vt:lpstr>K-means Clustering</vt:lpstr>
      <vt:lpstr>K-means Clustering</vt:lpstr>
      <vt:lpstr>K-means Clustering</vt:lpstr>
      <vt:lpstr>K-means Clustering</vt:lpstr>
      <vt:lpstr>Agglomerative Clustering + Gower</vt:lpstr>
      <vt:lpstr>Agglomerative Clustering + Gower</vt:lpstr>
      <vt:lpstr>Agglomerative Clustering + Gower</vt:lpstr>
      <vt:lpstr>Agglomerative Clustering</vt:lpstr>
      <vt:lpstr>Agglomerative Clustering</vt:lpstr>
      <vt:lpstr>Agglomerative Clustering</vt:lpstr>
      <vt:lpstr>Kmeds Clustering</vt:lpstr>
      <vt:lpstr>Kmeds Clustering</vt:lpstr>
      <vt:lpstr>Kmeds Clustering</vt:lpstr>
      <vt:lpstr>Wnioski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Klasteryzacja danych o chorobach serca</dc:title>
  <dc:creator>Michał Matejczuk</dc:creator>
  <cp:lastModifiedBy>Michał Matejczuk</cp:lastModifiedBy>
  <cp:revision>5</cp:revision>
  <dcterms:created xsi:type="dcterms:W3CDTF">2023-05-23T16:18:00Z</dcterms:created>
  <dcterms:modified xsi:type="dcterms:W3CDTF">2023-06-14T22:30:42Z</dcterms:modified>
</cp:coreProperties>
</file>