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11092C-D47A-4A30-AC03-85F3A4CE4F7F}">
  <a:tblStyle styleId="{E311092C-D47A-4A30-AC03-85F3A4CE4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7e4e378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7e4e378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d7e4e3788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d7e4e3788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l"/>
              <a:t>Zraven še malo naprednejša (razcep matrik)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l"/>
              <a:t>Omeni, zakaj je taka razlika v času napovedovanja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d7e4e3788_1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d7e4e3788_1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Testi so narejeni na celi množici ml-1m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Pretty Woman - 1 =&gt; dober primer.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 </a:t>
            </a:r>
            <a:r>
              <a:rPr lang="sl"/>
              <a:t>funkcija recommending_user(u_id): - vzamemo filme, ki jih ni pogledal uporabnik u_id in katere so ocenili partnerji(?) od u_id v "CommonMovieAggregate"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 - gledamo partnerje, ki imajo kosinusno podobnost z u_id večjo od 0.975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- dobimo ocene filmov z cofi_user(u_id,film), jih sortiramo v array (padajoče) ter vrnemo array z ID-ji filmov z najvišjimi ocenami (pomožna funkcija za izpis naslovov)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- v našem primeru vzamemo prvih 5 filmov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7e4e3788_1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7e4e3788_1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Pretty Woman - 5 =&gt; slab primer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7e4e3788_1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7e4e3788_1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Najdaljši čas izvajanja, najmanjše število ocenjenih filmov. Pravilno tko-tko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7e4e378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d7e4e378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Na priporočanje lahko gledamo iz dveh vidikov: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l"/>
              <a:t>pri prvem vidiku nas za določenega uporabnika in določen film zanima, kako bo uporabnik ocenil film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l"/>
              <a:t>pri drugem vidiku hočemo za določenega uporabnika napovedati, katerih N filmov bi si ta uporabnik najverjetneje rad ogledal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Pri drugem vidiku nas dejansko zanima 10 filmov, za katere je napovedana ocena uporabnika najboljša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7e4e378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7e4e378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Na priporočanje lahko gledamo iz dveh vidikov: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l"/>
              <a:t>pri prvem vidiku nas za določenega uporabnika in določen film zanima, kako bo uporabnik ocenil film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l"/>
              <a:t>pri drugem vidiku hočemo za določenega uporabnika napovedati, katerih N filmov bi si ta uporabnik najverjetneje rad ogledal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Pri drugem vidiku nas dejansko zanima 10 filmov, za katere je napovedana ocena uporabnika najboljša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7e4e3788_1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7e4e3788_1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Na priporočanje lahko gledamo iz dveh vidikov: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l"/>
              <a:t>pri prvem vidiku nas za določenega uporabnika in določen film zanima, kako bo uporabnik ocenil film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l"/>
              <a:t>pri drugem vidiku hočemo za določenega uporabnika napovedati, katerih N filmov bi si ta uporabnik najverjetneje rad ogledal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Pri drugem vidiku nas dejansko zanima 10 filmov, za katere je napovedana ocena uporabnika najboljša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7e4e378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7e4e378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Najprej si poglejmo skupinsko filtriranje na podlagi uporabnikov, najbolje kar na primeru. Zanima nas, kako je Tracy ocenila film M4.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Ideja je v tem, da predpostavimo, da bo Tracy ta film ocenila približno tako, kot ostali uporabniki, ki so ta film že ocenili in ocenjujejo ostale filme podobno kot ona.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Bolj konkretno: podobnost(Eric, Tracy) * ocena(Eric, M4) + ...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d7e4e378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d7e4e378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Drug, zelo podoben pristop, pa je na podlagi filmov</a:t>
            </a:r>
            <a:r>
              <a:rPr lang="sl"/>
              <a:t>. Spet nas zanima, kako je Tracy ocenila film M4.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Tukaj pa naredimo drugačno predpostavko.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Predpostavimo, da bo Tracy film ocenila približno tako, kot je ocenila ostale filme, ki imajo (s strani ostalih uporabnikov) podobne ocene, kot film M4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7e4e378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7e4e378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Za hitrejše računanje napovedi sva najprej naredila novo tabelo, kamor sva vnaprej izračunala kosinusne podobnosti med uporabniki.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Omeni nezgodo s ključem?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7e4e378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7e4e378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d7e4e378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d7e4e378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Zelo podobna implementacija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Priporočanje s skupinskim filtriranjem v PostgreSQL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(metode na podlagi sosedov)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517300" y="4204800"/>
            <a:ext cx="41094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2400">
                <a:solidFill>
                  <a:srgbClr val="FFFFFF"/>
                </a:solidFill>
              </a:rPr>
              <a:t>Matej Klemen, Katarina Nađ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23500"/>
            <a:ext cx="85206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851" y="0"/>
            <a:ext cx="73962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194850"/>
            <a:ext cx="8520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4800"/>
              <a:t>Rezultati</a:t>
            </a:r>
            <a:endParaRPr b="1" sz="4800"/>
          </a:p>
        </p:txBody>
      </p:sp>
      <p:graphicFrame>
        <p:nvGraphicFramePr>
          <p:cNvPr id="119" name="Google Shape;119;p23"/>
          <p:cNvGraphicFramePr/>
          <p:nvPr/>
        </p:nvGraphicFramePr>
        <p:xfrm>
          <a:off x="57063" y="100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{E311092C-D47A-4A30-AC03-85F3A4CE4F7F}</a:tableStyleId>
              </a:tblPr>
              <a:tblGrid>
                <a:gridCol w="2308450"/>
                <a:gridCol w="2240475"/>
                <a:gridCol w="2240475"/>
                <a:gridCol w="2240475"/>
              </a:tblGrid>
              <a:tr h="85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l" sz="3000">
                          <a:solidFill>
                            <a:srgbClr val="FFFFFF"/>
                          </a:solidFill>
                        </a:rPr>
                        <a:t>Metoda</a:t>
                      </a:r>
                      <a:endParaRPr b="1" sz="3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l" sz="3000">
                          <a:solidFill>
                            <a:srgbClr val="FFFFFF"/>
                          </a:solidFill>
                        </a:rPr>
                        <a:t>RMSE</a:t>
                      </a:r>
                      <a:endParaRPr b="1" sz="3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l" sz="3000">
                          <a:solidFill>
                            <a:srgbClr val="FFFFFF"/>
                          </a:solidFill>
                        </a:rPr>
                        <a:t>Čas (učenje)</a:t>
                      </a:r>
                      <a:endParaRPr b="1" sz="3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l" sz="3000">
                          <a:solidFill>
                            <a:srgbClr val="FFFFFF"/>
                          </a:solidFill>
                        </a:rPr>
                        <a:t>Čas (napoved)</a:t>
                      </a:r>
                      <a:endParaRPr b="1" sz="3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400">
                          <a:solidFill>
                            <a:srgbClr val="FFFFFF"/>
                          </a:solidFill>
                        </a:rPr>
                        <a:t>Na podlagi uporabnikov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400">
                          <a:solidFill>
                            <a:srgbClr val="FFFFFF"/>
                          </a:solidFill>
                        </a:rPr>
                        <a:t>0,977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400">
                          <a:solidFill>
                            <a:srgbClr val="FFFFFF"/>
                          </a:solidFill>
                        </a:rPr>
                        <a:t>706s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400">
                          <a:solidFill>
                            <a:srgbClr val="FFFFFF"/>
                          </a:solidFill>
                        </a:rPr>
                        <a:t>17468s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400">
                          <a:solidFill>
                            <a:srgbClr val="FFFFFF"/>
                          </a:solidFill>
                        </a:rPr>
                        <a:t>Na podlagi filmov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400">
                          <a:solidFill>
                            <a:srgbClr val="FFFFFF"/>
                          </a:solidFill>
                        </a:rPr>
                        <a:t>1,033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400">
                          <a:solidFill>
                            <a:srgbClr val="FFFFFF"/>
                          </a:solidFill>
                        </a:rPr>
                        <a:t>266s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400">
                          <a:solidFill>
                            <a:srgbClr val="FFFFFF"/>
                          </a:solidFill>
                        </a:rPr>
                        <a:t>698s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400">
                          <a:solidFill>
                            <a:srgbClr val="FFFFFF"/>
                          </a:solidFill>
                        </a:rPr>
                        <a:t>SVD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400">
                          <a:solidFill>
                            <a:srgbClr val="FFFFFF"/>
                          </a:solidFill>
                        </a:rPr>
                        <a:t>0,880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400">
                          <a:solidFill>
                            <a:srgbClr val="FFFFFF"/>
                          </a:solidFill>
                        </a:rPr>
                        <a:t>48s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400">
                          <a:solidFill>
                            <a:srgbClr val="FFFFFF"/>
                          </a:solidFill>
                        </a:rPr>
                        <a:t>3 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64400"/>
            <a:ext cx="8520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4800"/>
              <a:t>Priporočanje uporabniku</a:t>
            </a:r>
            <a:endParaRPr b="1" sz="4800"/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887200" y="103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{E311092C-D47A-4A30-AC03-85F3A4CE4F7F}</a:tableStyleId>
              </a:tblPr>
              <a:tblGrid>
                <a:gridCol w="2002125"/>
                <a:gridCol w="5367475"/>
              </a:tblGrid>
              <a:tr h="36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ID uporabnika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4647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Št. filmov, ki jih je ocenil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893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Filmi (ocena 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Gost Dog, The Godfather, Psyco, Mr.Death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Filmi (ocena 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Pretty Woman, Toy story,Mary Poppins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Priporočila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Sanjuro, Paths of Glory, To Kill a Mockingbird, Yojimbo,City Lights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Čas izvajanja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1min 40sec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Google Shape;126;p24"/>
          <p:cNvGraphicFramePr/>
          <p:nvPr/>
        </p:nvGraphicFramePr>
        <p:xfrm>
          <a:off x="1645650" y="35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{E311092C-D47A-4A30-AC03-85F3A4CE4F7F}</a:tableStyleId>
              </a:tblPr>
              <a:tblGrid>
                <a:gridCol w="1473575"/>
                <a:gridCol w="705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Uporabnik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Comedy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69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Drama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Romance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29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Google Shape;127;p24"/>
          <p:cNvGraphicFramePr/>
          <p:nvPr/>
        </p:nvGraphicFramePr>
        <p:xfrm>
          <a:off x="4965825" y="35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{E311092C-D47A-4A30-AC03-85F3A4CE4F7F}</a:tableStyleId>
              </a:tblPr>
              <a:tblGrid>
                <a:gridCol w="1690700"/>
                <a:gridCol w="625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Priporočila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Action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Crime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Drama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211250" y="7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Rezultati priporočanja</a:t>
            </a:r>
            <a:endParaRPr/>
          </a:p>
        </p:txBody>
      </p:sp>
      <p:graphicFrame>
        <p:nvGraphicFramePr>
          <p:cNvPr id="133" name="Google Shape;133;p25"/>
          <p:cNvGraphicFramePr/>
          <p:nvPr/>
        </p:nvGraphicFramePr>
        <p:xfrm>
          <a:off x="902300" y="73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{E311092C-D47A-4A30-AC03-85F3A4CE4F7F}</a:tableStyleId>
              </a:tblPr>
              <a:tblGrid>
                <a:gridCol w="2002125"/>
                <a:gridCol w="5367475"/>
              </a:tblGrid>
              <a:tr h="36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ID uporabnika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2777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Št. filmov, ki jih je ocenil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875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Filmi (ocena 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The Shawshank Redemption,Rudy,RainMan, Pretty Woman, Die Hard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Filmi (ocena 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Nightmare Before Christmas, Snake Eyes, Fallen, Problem Child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Priporočila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Lured,Sanjuro,Seven Samurai, The Godfather, A Close Shave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Čas izvajanja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8min 37sec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Google Shape;134;p25"/>
          <p:cNvGraphicFramePr/>
          <p:nvPr/>
        </p:nvGraphicFramePr>
        <p:xfrm>
          <a:off x="1937000" y="35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{E311092C-D47A-4A30-AC03-85F3A4CE4F7F}</a:tableStyleId>
              </a:tblPr>
              <a:tblGrid>
                <a:gridCol w="1025250"/>
                <a:gridCol w="877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Uporabnik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Comedy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69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Drama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Romance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29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25"/>
          <p:cNvGraphicFramePr/>
          <p:nvPr/>
        </p:nvGraphicFramePr>
        <p:xfrm>
          <a:off x="5026100" y="35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{E311092C-D47A-4A30-AC03-85F3A4CE4F7F}</a:tableStyleId>
              </a:tblPr>
              <a:tblGrid>
                <a:gridCol w="1168200"/>
                <a:gridCol w="73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Priporočila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Action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Crime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Drama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7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Rezultati priporočanja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6"/>
          <p:cNvGraphicFramePr/>
          <p:nvPr/>
        </p:nvGraphicFramePr>
        <p:xfrm>
          <a:off x="1707350" y="35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{E311092C-D47A-4A30-AC03-85F3A4CE4F7F}</a:tableStyleId>
              </a:tblPr>
              <a:tblGrid>
                <a:gridCol w="1483625"/>
                <a:gridCol w="844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Uporabnik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Drama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War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Action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p26"/>
          <p:cNvGraphicFramePr/>
          <p:nvPr/>
        </p:nvGraphicFramePr>
        <p:xfrm>
          <a:off x="4664450" y="35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{E311092C-D47A-4A30-AC03-85F3A4CE4F7F}</a:tableStyleId>
              </a:tblPr>
              <a:tblGrid>
                <a:gridCol w="1315775"/>
                <a:gridCol w="872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Priporočilo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Drama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Comedy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Documentary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6"/>
          <p:cNvGraphicFramePr/>
          <p:nvPr/>
        </p:nvGraphicFramePr>
        <p:xfrm>
          <a:off x="882050" y="987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{E311092C-D47A-4A30-AC03-85F3A4CE4F7F}</a:tableStyleId>
              </a:tblPr>
              <a:tblGrid>
                <a:gridCol w="2170050"/>
                <a:gridCol w="5109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ID uporabnika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Št. filmov, ki jih je ocenil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Filmi (ocena 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Airplane! ,Gladiator,The Shawshank Redemption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Filmi (ocena 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The Rocky Horror Picture Show, The Exorcist</a:t>
                      </a:r>
                      <a:endParaRPr>
                        <a:solidFill>
                          <a:srgbClr val="FFFFFF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Priporočila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Smashing Time, The Gate of Heavenly Peace,One Little Indian, Lamerica, The Apple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Čas izvajanja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>
                          <a:solidFill>
                            <a:srgbClr val="FFFFFF"/>
                          </a:solidFill>
                        </a:rPr>
                        <a:t>17min38sec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94850"/>
            <a:ext cx="8520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4800"/>
              <a:t>Definicija problema</a:t>
            </a:r>
            <a:endParaRPr b="1" sz="48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10775"/>
            <a:ext cx="85206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-"/>
            </a:pPr>
            <a:r>
              <a:rPr lang="sl" sz="3000">
                <a:solidFill>
                  <a:srgbClr val="FFFFFF"/>
                </a:solidFill>
              </a:rPr>
              <a:t>dva vidika: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-"/>
            </a:pPr>
            <a:r>
              <a:rPr lang="sl" sz="3000">
                <a:solidFill>
                  <a:srgbClr val="FFFFFF"/>
                </a:solidFill>
              </a:rPr>
              <a:t>(uporabnik, film) → ocena</a:t>
            </a:r>
            <a:endParaRPr sz="3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sl" sz="3000">
                <a:solidFill>
                  <a:srgbClr val="FFFFFF"/>
                </a:solidFill>
              </a:rPr>
              <a:t>“Kako je uporabnik ocenil film?”</a:t>
            </a:r>
            <a:endParaRPr i="1"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000"/>
              <a:buChar char="-"/>
            </a:pPr>
            <a:r>
              <a:rPr lang="sl" sz="3000">
                <a:solidFill>
                  <a:srgbClr val="FFFFFF"/>
                </a:solidFill>
              </a:rPr>
              <a:t>uporabnik → N predlaganih filmov</a:t>
            </a:r>
            <a:endParaRPr sz="3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sl" sz="3000">
                <a:solidFill>
                  <a:srgbClr val="FFFFFF"/>
                </a:solidFill>
              </a:rPr>
              <a:t>“Katere filme priporočim uporabniku?”</a:t>
            </a:r>
            <a:endParaRPr i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94850"/>
            <a:ext cx="8520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4800"/>
              <a:t>Podatki</a:t>
            </a:r>
            <a:endParaRPr b="1" sz="48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10775"/>
            <a:ext cx="88911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-"/>
            </a:pPr>
            <a:r>
              <a:rPr lang="sl" sz="3000">
                <a:solidFill>
                  <a:srgbClr val="FFFFFF"/>
                </a:solidFill>
              </a:rPr>
              <a:t>množica MovieLens 1M (70%: 10%: 20% delitev)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100" y="152400"/>
            <a:ext cx="71398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94850"/>
            <a:ext cx="8520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4800"/>
              <a:t>Skupinsko filtriranje</a:t>
            </a:r>
            <a:endParaRPr b="1" sz="48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23500"/>
            <a:ext cx="85206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-"/>
            </a:pPr>
            <a:r>
              <a:rPr lang="sl" sz="3000">
                <a:solidFill>
                  <a:srgbClr val="FFFFFF"/>
                </a:solidFill>
              </a:rPr>
              <a:t>na podlagi </a:t>
            </a:r>
            <a:br>
              <a:rPr lang="sl" sz="3000">
                <a:solidFill>
                  <a:srgbClr val="FFFFFF"/>
                </a:solidFill>
              </a:rPr>
            </a:br>
            <a:r>
              <a:rPr lang="sl" sz="3000">
                <a:solidFill>
                  <a:srgbClr val="FFFFFF"/>
                </a:solidFill>
              </a:rPr>
              <a:t>uporabnikov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750" y="1060650"/>
            <a:ext cx="5883400" cy="39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94850"/>
            <a:ext cx="8520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4800"/>
              <a:t>Skupinsko filtriranje</a:t>
            </a:r>
            <a:endParaRPr b="1" sz="48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23500"/>
            <a:ext cx="85206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-"/>
            </a:pPr>
            <a:r>
              <a:rPr lang="sl" sz="3000">
                <a:solidFill>
                  <a:srgbClr val="FFFFFF"/>
                </a:solidFill>
              </a:rPr>
              <a:t>na podlagi </a:t>
            </a:r>
            <a:br>
              <a:rPr lang="sl" sz="3000">
                <a:solidFill>
                  <a:srgbClr val="FFFFFF"/>
                </a:solidFill>
              </a:rPr>
            </a:br>
            <a:r>
              <a:rPr lang="sl" sz="3000">
                <a:solidFill>
                  <a:srgbClr val="FFFFFF"/>
                </a:solidFill>
              </a:rPr>
              <a:t>filmov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750" y="1047225"/>
            <a:ext cx="5944874" cy="39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94850"/>
            <a:ext cx="8520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4800"/>
              <a:t>Implementacija (1)</a:t>
            </a:r>
            <a:endParaRPr b="1" sz="48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3500"/>
            <a:ext cx="85206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37" y="1254775"/>
            <a:ext cx="8930725" cy="35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3500"/>
            <a:ext cx="85206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16" y="0"/>
            <a:ext cx="725834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94850"/>
            <a:ext cx="8520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4800"/>
              <a:t>Implementacija (2)</a:t>
            </a:r>
            <a:endParaRPr b="1" sz="480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23500"/>
            <a:ext cx="85206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25" y="1223500"/>
            <a:ext cx="8774966" cy="352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