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21"/>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6/8/20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6/8/20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Caribbean_cuisi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hyperlink" Target="https://developer.foursquare.com/docs/build-with-foursquare/categor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E87E-C15E-344C-B9A2-3DB660423059}"/>
              </a:ext>
            </a:extLst>
          </p:cNvPr>
          <p:cNvSpPr>
            <a:spLocks noGrp="1"/>
          </p:cNvSpPr>
          <p:nvPr>
            <p:ph type="ctrTitle"/>
          </p:nvPr>
        </p:nvSpPr>
        <p:spPr/>
        <p:txBody>
          <a:bodyPr>
            <a:normAutofit fontScale="90000"/>
          </a:bodyPr>
          <a:lstStyle/>
          <a:p>
            <a:r>
              <a:rPr lang="en-GB" b="1" dirty="0"/>
              <a:t>Caribbean restaurants in New York</a:t>
            </a:r>
            <a:endParaRPr lang="en-GB" dirty="0"/>
          </a:p>
        </p:txBody>
      </p:sp>
      <p:sp>
        <p:nvSpPr>
          <p:cNvPr id="3" name="Subtitle 2">
            <a:extLst>
              <a:ext uri="{FF2B5EF4-FFF2-40B4-BE49-F238E27FC236}">
                <a16:creationId xmlns:a16="http://schemas.microsoft.com/office/drawing/2014/main" id="{A329CAD8-2655-4949-AD54-E2931FCE1F9F}"/>
              </a:ext>
            </a:extLst>
          </p:cNvPr>
          <p:cNvSpPr>
            <a:spLocks noGrp="1"/>
          </p:cNvSpPr>
          <p:nvPr>
            <p:ph type="subTitle" idx="1"/>
          </p:nvPr>
        </p:nvSpPr>
        <p:spPr/>
        <p:txBody>
          <a:bodyPr/>
          <a:lstStyle/>
          <a:p>
            <a:r>
              <a:rPr lang="en-GB" dirty="0"/>
              <a:t>Matej </a:t>
            </a:r>
            <a:r>
              <a:rPr lang="en-GB" dirty="0" err="1"/>
              <a:t>Kuchar</a:t>
            </a:r>
            <a:endParaRPr lang="en-GB" dirty="0"/>
          </a:p>
        </p:txBody>
      </p:sp>
    </p:spTree>
    <p:extLst>
      <p:ext uri="{BB962C8B-B14F-4D97-AF65-F5344CB8AC3E}">
        <p14:creationId xmlns:p14="http://schemas.microsoft.com/office/powerpoint/2010/main" val="3956632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4266-13F1-8C41-9193-1D163E14FFC7}"/>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812BB794-D412-2047-A2D3-15C0A83F9C10}"/>
              </a:ext>
            </a:extLst>
          </p:cNvPr>
          <p:cNvSpPr>
            <a:spLocks noGrp="1"/>
          </p:cNvSpPr>
          <p:nvPr>
            <p:ph idx="1"/>
          </p:nvPr>
        </p:nvSpPr>
        <p:spPr/>
        <p:txBody>
          <a:bodyPr/>
          <a:lstStyle/>
          <a:p>
            <a:r>
              <a:rPr lang="en-GB" dirty="0"/>
              <a:t>Caribbean cuisine is a fusion of African, Creole, Cajun, Amerindian, European, Latin American, Indian/South Asian, Middle Eastern, and Chinese. These traditions were brought from many different countries when they came to the Caribbean. In addition, the population has created styles that are unique to the region. (Source: </a:t>
            </a:r>
            <a:r>
              <a:rPr lang="en-GB" dirty="0">
                <a:hlinkClick r:id="rId2"/>
              </a:rPr>
              <a:t>https://en.wikipedia.org/wiki/Caribbean_cuisine</a:t>
            </a:r>
            <a:r>
              <a:rPr lang="en-GB" dirty="0"/>
              <a:t>)</a:t>
            </a:r>
          </a:p>
        </p:txBody>
      </p:sp>
    </p:spTree>
    <p:extLst>
      <p:ext uri="{BB962C8B-B14F-4D97-AF65-F5344CB8AC3E}">
        <p14:creationId xmlns:p14="http://schemas.microsoft.com/office/powerpoint/2010/main" val="2762890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F799-AE06-E844-A3AB-05F51627AA74}"/>
              </a:ext>
            </a:extLst>
          </p:cNvPr>
          <p:cNvSpPr>
            <a:spLocks noGrp="1"/>
          </p:cNvSpPr>
          <p:nvPr>
            <p:ph type="title"/>
          </p:nvPr>
        </p:nvSpPr>
        <p:spPr/>
        <p:txBody>
          <a:bodyPr/>
          <a:lstStyle/>
          <a:p>
            <a:r>
              <a:rPr lang="en-GB" dirty="0"/>
              <a:t>Business Goal Description</a:t>
            </a:r>
          </a:p>
        </p:txBody>
      </p:sp>
      <p:sp>
        <p:nvSpPr>
          <p:cNvPr id="3" name="Content Placeholder 2">
            <a:extLst>
              <a:ext uri="{FF2B5EF4-FFF2-40B4-BE49-F238E27FC236}">
                <a16:creationId xmlns:a16="http://schemas.microsoft.com/office/drawing/2014/main" id="{76E63FDD-9C26-8244-8B58-A8AE971C7B45}"/>
              </a:ext>
            </a:extLst>
          </p:cNvPr>
          <p:cNvSpPr>
            <a:spLocks noGrp="1"/>
          </p:cNvSpPr>
          <p:nvPr>
            <p:ph idx="1"/>
          </p:nvPr>
        </p:nvSpPr>
        <p:spPr/>
        <p:txBody>
          <a:bodyPr/>
          <a:lstStyle/>
          <a:p>
            <a:r>
              <a:rPr lang="en-GB" dirty="0"/>
              <a:t>The client wants to expand his network of </a:t>
            </a:r>
            <a:r>
              <a:rPr lang="en-GB" dirty="0" err="1"/>
              <a:t>caribbean</a:t>
            </a:r>
            <a:r>
              <a:rPr lang="en-GB" dirty="0"/>
              <a:t> restaurants to New York City and is asking to </a:t>
            </a:r>
            <a:r>
              <a:rPr lang="en-GB" dirty="0" err="1"/>
              <a:t>analyze</a:t>
            </a:r>
            <a:r>
              <a:rPr lang="en-GB" dirty="0"/>
              <a:t> and recommend a few </a:t>
            </a:r>
            <a:r>
              <a:rPr lang="en-GB" dirty="0" err="1"/>
              <a:t>neighborhoods</a:t>
            </a:r>
            <a:r>
              <a:rPr lang="en-GB" dirty="0"/>
              <a:t> in NY with low density of </a:t>
            </a:r>
            <a:r>
              <a:rPr lang="en-GB" dirty="0" err="1"/>
              <a:t>caribbean</a:t>
            </a:r>
            <a:r>
              <a:rPr lang="en-GB" dirty="0"/>
              <a:t> restaurants to open a restaurant in.</a:t>
            </a:r>
          </a:p>
        </p:txBody>
      </p:sp>
    </p:spTree>
    <p:extLst>
      <p:ext uri="{BB962C8B-B14F-4D97-AF65-F5344CB8AC3E}">
        <p14:creationId xmlns:p14="http://schemas.microsoft.com/office/powerpoint/2010/main" val="118149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4BE5-1F65-D747-9934-1901B290A896}"/>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0F315CD2-EEE5-1E40-BE35-E1E411EA15DC}"/>
              </a:ext>
            </a:extLst>
          </p:cNvPr>
          <p:cNvSpPr>
            <a:spLocks noGrp="1"/>
          </p:cNvSpPr>
          <p:nvPr>
            <p:ph idx="1"/>
          </p:nvPr>
        </p:nvSpPr>
        <p:spPr/>
        <p:txBody>
          <a:bodyPr/>
          <a:lstStyle/>
          <a:p>
            <a:r>
              <a:rPr lang="en-GB" dirty="0"/>
              <a:t>For information about the venues, Foursquare API, category "Caribbean Restaurant" (ID 4bf58dd8d48988d144941735) will be used. </a:t>
            </a:r>
            <a:r>
              <a:rPr lang="en-GB" dirty="0">
                <a:hlinkClick r:id="rId2"/>
              </a:rPr>
              <a:t>https://developer.foursquare.com/docs/build-with-foursquare/categories/</a:t>
            </a:r>
            <a:endParaRPr lang="en-GB" dirty="0"/>
          </a:p>
          <a:p>
            <a:r>
              <a:rPr lang="en-GB" dirty="0"/>
              <a:t>Dataset which contains the New York </a:t>
            </a:r>
            <a:r>
              <a:rPr lang="en-GB" dirty="0" err="1"/>
              <a:t>borroughs</a:t>
            </a:r>
            <a:r>
              <a:rPr lang="en-GB" dirty="0"/>
              <a:t> and </a:t>
            </a:r>
            <a:r>
              <a:rPr lang="en-GB" dirty="0" err="1"/>
              <a:t>neighborhoods</a:t>
            </a:r>
            <a:r>
              <a:rPr lang="en-GB" dirty="0"/>
              <a:t> with their latitudes and longitudes will be used. The dataset can be found in the NYU Spatial Data Repository pages: </a:t>
            </a:r>
            <a:r>
              <a:rPr lang="en-GB" dirty="0">
                <a:hlinkClick r:id="rId3"/>
              </a:rPr>
              <a:t>https://geo.nyu.edu/catalog/nyu_2451_34572</a:t>
            </a:r>
            <a:endParaRPr lang="en-GB" dirty="0"/>
          </a:p>
        </p:txBody>
      </p:sp>
    </p:spTree>
    <p:extLst>
      <p:ext uri="{BB962C8B-B14F-4D97-AF65-F5344CB8AC3E}">
        <p14:creationId xmlns:p14="http://schemas.microsoft.com/office/powerpoint/2010/main" val="200673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23D9-C3FA-5646-92FA-93C4C1E7CA94}"/>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D01CF452-08BE-4545-8EE2-DE11D2D4D1E4}"/>
              </a:ext>
            </a:extLst>
          </p:cNvPr>
          <p:cNvSpPr>
            <a:spLocks noGrp="1"/>
          </p:cNvSpPr>
          <p:nvPr>
            <p:ph idx="1"/>
          </p:nvPr>
        </p:nvSpPr>
        <p:spPr/>
        <p:txBody>
          <a:bodyPr/>
          <a:lstStyle/>
          <a:p>
            <a:r>
              <a:rPr lang="en-GB" dirty="0"/>
              <a:t>Dataset containing New York </a:t>
            </a:r>
            <a:r>
              <a:rPr lang="en-GB" dirty="0" err="1"/>
              <a:t>borroughs</a:t>
            </a:r>
            <a:r>
              <a:rPr lang="en-GB" dirty="0"/>
              <a:t> and </a:t>
            </a:r>
            <a:r>
              <a:rPr lang="en-GB" dirty="0" err="1"/>
              <a:t>neighboorhoods</a:t>
            </a:r>
            <a:r>
              <a:rPr lang="en-GB" dirty="0"/>
              <a:t> with their latitudes and longitudes was used and converted into Pandas </a:t>
            </a:r>
            <a:r>
              <a:rPr lang="en-GB" dirty="0" err="1"/>
              <a:t>dataframe</a:t>
            </a:r>
            <a:r>
              <a:rPr lang="en-GB" dirty="0"/>
              <a:t>. After that using Foursquare API and Folium map, New York </a:t>
            </a:r>
            <a:r>
              <a:rPr lang="en-GB" dirty="0" err="1"/>
              <a:t>neighboorhoods</a:t>
            </a:r>
            <a:r>
              <a:rPr lang="en-GB" dirty="0"/>
              <a:t> were explored for their density of </a:t>
            </a:r>
            <a:r>
              <a:rPr lang="en-GB" dirty="0" err="1"/>
              <a:t>caribbean</a:t>
            </a:r>
            <a:r>
              <a:rPr lang="en-GB" dirty="0"/>
              <a:t> restaurants. Finally using k-means clustering the </a:t>
            </a:r>
            <a:r>
              <a:rPr lang="en-GB" dirty="0" err="1"/>
              <a:t>neighborhoods</a:t>
            </a:r>
            <a:r>
              <a:rPr lang="en-GB" dirty="0"/>
              <a:t> in New York were divided to 5 clusters based on the density of </a:t>
            </a:r>
            <a:r>
              <a:rPr lang="en-GB" dirty="0" err="1"/>
              <a:t>caribbean</a:t>
            </a:r>
            <a:r>
              <a:rPr lang="en-GB" dirty="0"/>
              <a:t> restaurants.</a:t>
            </a:r>
          </a:p>
        </p:txBody>
      </p:sp>
    </p:spTree>
    <p:extLst>
      <p:ext uri="{BB962C8B-B14F-4D97-AF65-F5344CB8AC3E}">
        <p14:creationId xmlns:p14="http://schemas.microsoft.com/office/powerpoint/2010/main" val="222799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23EA-5196-DA40-8E93-088B0494590E}"/>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D0EE08C9-1D4A-6945-A33D-EAB0F9B8A165}"/>
              </a:ext>
            </a:extLst>
          </p:cNvPr>
          <p:cNvSpPr>
            <a:spLocks noGrp="1"/>
          </p:cNvSpPr>
          <p:nvPr>
            <p:ph idx="1"/>
          </p:nvPr>
        </p:nvSpPr>
        <p:spPr/>
        <p:txBody>
          <a:bodyPr/>
          <a:lstStyle/>
          <a:p>
            <a:r>
              <a:rPr lang="en-GB" dirty="0"/>
              <a:t>Using K-means clustering, New York </a:t>
            </a:r>
            <a:r>
              <a:rPr lang="en-GB" dirty="0" err="1"/>
              <a:t>neighborhoods</a:t>
            </a:r>
            <a:r>
              <a:rPr lang="en-GB" dirty="0"/>
              <a:t> were divided to 5 clusters based on density of </a:t>
            </a:r>
            <a:r>
              <a:rPr lang="en-GB" dirty="0" err="1"/>
              <a:t>caribbean</a:t>
            </a:r>
            <a:r>
              <a:rPr lang="en-GB" dirty="0"/>
              <a:t> restaurants and then displayed on the Folium map. Two clusters had really low number of restaurants. Also, in the beginning of the analysis I found out, that there are around 100 </a:t>
            </a:r>
            <a:r>
              <a:rPr lang="en-GB" dirty="0" err="1"/>
              <a:t>neighboorhoods</a:t>
            </a:r>
            <a:r>
              <a:rPr lang="en-GB" dirty="0"/>
              <a:t> where there is no </a:t>
            </a:r>
            <a:r>
              <a:rPr lang="en-GB" dirty="0" err="1"/>
              <a:t>caribbean</a:t>
            </a:r>
            <a:r>
              <a:rPr lang="en-GB" dirty="0"/>
              <a:t> restaurant at all. So, to answer the initial request we could recommend places to open the restaurant in.</a:t>
            </a:r>
          </a:p>
        </p:txBody>
      </p:sp>
    </p:spTree>
    <p:extLst>
      <p:ext uri="{BB962C8B-B14F-4D97-AF65-F5344CB8AC3E}">
        <p14:creationId xmlns:p14="http://schemas.microsoft.com/office/powerpoint/2010/main" val="163898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512B9E8-AD95-B340-B92A-17F0245EA408}"/>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results</a:t>
            </a:r>
          </a:p>
        </p:txBody>
      </p:sp>
      <p:cxnSp>
        <p:nvCxnSpPr>
          <p:cNvPr id="23"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001ED69-06A2-AB45-A861-1BBEDF7B9DE8}"/>
              </a:ext>
            </a:extLst>
          </p:cNvPr>
          <p:cNvPicPr>
            <a:picLocks noGrp="1" noChangeAspect="1"/>
          </p:cNvPicPr>
          <p:nvPr>
            <p:ph idx="1"/>
          </p:nvPr>
        </p:nvPicPr>
        <p:blipFill>
          <a:blip r:embed="rId3"/>
          <a:stretch>
            <a:fillRect/>
          </a:stretch>
        </p:blipFill>
        <p:spPr>
          <a:xfrm>
            <a:off x="5029843" y="1116345"/>
            <a:ext cx="5459981" cy="3866172"/>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32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FB42FE4-4440-3140-962C-8A65C3C1231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results</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FEA53F2-E20F-7142-AB2E-580D4167E1DA}"/>
              </a:ext>
            </a:extLst>
          </p:cNvPr>
          <p:cNvPicPr>
            <a:picLocks noGrp="1" noChangeAspect="1"/>
          </p:cNvPicPr>
          <p:nvPr>
            <p:ph idx="1"/>
          </p:nvPr>
        </p:nvPicPr>
        <p:blipFill>
          <a:blip r:embed="rId3"/>
          <a:stretch>
            <a:fillRect/>
          </a:stretch>
        </p:blipFill>
        <p:spPr>
          <a:xfrm>
            <a:off x="4618374" y="1164556"/>
            <a:ext cx="6282919" cy="3769749"/>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9080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353</Words>
  <Application>Microsoft Macintosh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Caribbean restaurants in New York</vt:lpstr>
      <vt:lpstr>introduction</vt:lpstr>
      <vt:lpstr>Business Goal Description</vt:lpstr>
      <vt:lpstr>data</vt:lpstr>
      <vt:lpstr>Methodology</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Caribbean restaurants in New York</dc:title>
  <dc:creator>matej.kuchar</dc:creator>
  <cp:lastModifiedBy>matej.kuchar</cp:lastModifiedBy>
  <cp:revision>2</cp:revision>
  <dcterms:created xsi:type="dcterms:W3CDTF">2020-06-08T08:18:12Z</dcterms:created>
  <dcterms:modified xsi:type="dcterms:W3CDTF">2020-06-08T08:19:12Z</dcterms:modified>
</cp:coreProperties>
</file>