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12adddf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f12adddf6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12adddf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f12adddf6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2adddf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f12adddf6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2adddf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f12adddf6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12adddf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items = loads(f.read())[</a:t>
            </a:r>
            <a:r>
              <a:rPr lang="en-US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'Items'</a:t>
            </a:r>
            <a:r>
              <a:rPr lang="en-US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creates a Python dictionary of Items for the supplied json file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f12adddf67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12adddf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1F1F24"/>
                </a:highlight>
              </a:rPr>
              <a:t>sort -u items.dat -o itemsUnique.dat</a:t>
            </a:r>
            <a:endParaRPr sz="900">
              <a:solidFill>
                <a:schemeClr val="dk1"/>
              </a:solidFill>
              <a:highlight>
                <a:srgbClr val="1F1F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f12adddf67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12adddf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f12adddf67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12adddf6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f12adddf67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-black" showMasterSp="0">
  <p:cSld name="End-blac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7092" y="2911281"/>
            <a:ext cx="3077817" cy="10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light">
  <p:cSld name="Title Slide_ligh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852523" y="905691"/>
            <a:ext cx="8334246" cy="21065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sz="40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5733906"/>
            <a:ext cx="12192000" cy="112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851889" y="3519488"/>
            <a:ext cx="8334246" cy="70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0"/>
              <a:buNone/>
              <a:defRPr sz="23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851889" y="5953913"/>
            <a:ext cx="10311412" cy="5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1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dark">
  <p:cSld name="Title Slide_dar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2192000" cy="57339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52523" y="905691"/>
            <a:ext cx="8334246" cy="21065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851889" y="3519488"/>
            <a:ext cx="8334246" cy="70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0"/>
              <a:buNone/>
              <a:defRPr sz="2300">
                <a:solidFill>
                  <a:srgbClr val="C7C7C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851889" y="5953913"/>
            <a:ext cx="10311412" cy="5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35353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11506200" y="9797"/>
            <a:ext cx="570641" cy="102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3459" y="232022"/>
            <a:ext cx="456122" cy="71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1 column">
  <p:cSld name="Title and Content_1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60"/>
              <a:buNone/>
              <a:defRPr b="1" sz="3400">
                <a:solidFill>
                  <a:srgbClr val="353535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2pPr>
            <a:lvl3pPr indent="-431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3pPr>
            <a:lvl4pPr indent="-431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4pPr>
            <a:lvl5pPr indent="-431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1485900" y="1840447"/>
            <a:ext cx="9677400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7719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Char char="•"/>
              <a:defRPr sz="2600">
                <a:solidFill>
                  <a:srgbClr val="353535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body"/>
          </p:nvPr>
        </p:nvSpPr>
        <p:spPr>
          <a:xfrm>
            <a:off x="0" y="6498902"/>
            <a:ext cx="6345327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red">
  <p:cSld name="Section Header_red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"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23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0" y="1024128"/>
            <a:ext cx="11163300" cy="5825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485900" y="2514600"/>
            <a:ext cx="8279202" cy="13672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lt1"/>
                </a:solidFill>
              </a:defRPr>
            </a:lvl1pPr>
            <a:lvl2pPr indent="-457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2pPr>
            <a:lvl3pPr indent="-457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57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4pPr>
            <a:lvl5pPr indent="-457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1485900" y="4226928"/>
            <a:ext cx="5264150" cy="35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0"/>
              <a:buNone/>
              <a:defRPr sz="2300">
                <a:solidFill>
                  <a:srgbClr val="E8E8E8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8714232" y="1024128"/>
            <a:ext cx="2449068" cy="5833872"/>
          </a:xfrm>
          <a:custGeom>
            <a:rect b="b" l="l" r="r" t="t"/>
            <a:pathLst>
              <a:path extrusionOk="0" h="6193766" w="329031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rgbClr val="930309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11507059" y="0"/>
            <a:ext cx="570641" cy="102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318" y="222225"/>
            <a:ext cx="456122" cy="71676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black">
  <p:cSld name="Section Header_blac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"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23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0" y="1024128"/>
            <a:ext cx="11163300" cy="58338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485900" y="2514600"/>
            <a:ext cx="8279202" cy="13672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lt1"/>
                </a:solidFill>
              </a:defRPr>
            </a:lvl1pPr>
            <a:lvl2pPr indent="-457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2pPr>
            <a:lvl3pPr indent="-457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57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4pPr>
            <a:lvl5pPr indent="-457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485900" y="4226928"/>
            <a:ext cx="5264150" cy="35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0"/>
              <a:buNone/>
              <a:defRPr sz="2300">
                <a:solidFill>
                  <a:srgbClr val="C7C7C7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11507059" y="0"/>
            <a:ext cx="570641" cy="102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318" y="222225"/>
            <a:ext cx="456122" cy="7167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714232" y="1024128"/>
            <a:ext cx="2449068" cy="5833872"/>
          </a:xfrm>
          <a:custGeom>
            <a:rect b="b" l="l" r="r" t="t"/>
            <a:pathLst>
              <a:path extrusionOk="0" h="6193766" w="329031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rgbClr val="575757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2 columns">
  <p:cSld name="Title and Content_2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2pPr>
            <a:lvl3pPr indent="-431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3pPr>
            <a:lvl4pPr indent="-431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4pPr>
            <a:lvl5pPr indent="-431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485900" y="1840447"/>
            <a:ext cx="4482548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7719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0" y="6498902"/>
            <a:ext cx="6345327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223554" y="1840447"/>
            <a:ext cx="4939746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7719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-red" showMasterSp="0">
  <p:cSld name="End-red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7092" y="2911281"/>
            <a:ext cx="3077817" cy="10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85900" y="1828799"/>
            <a:ext cx="9677400" cy="445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7719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11507059" y="0"/>
            <a:ext cx="570641" cy="102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64318" y="222225"/>
            <a:ext cx="456122" cy="7167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2">
          <p15:clr>
            <a:srgbClr val="F26B43"/>
          </p15:clr>
        </p15:guide>
        <p15:guide id="2" pos="72">
          <p15:clr>
            <a:srgbClr val="F26B43"/>
          </p15:clr>
        </p15:guide>
        <p15:guide id="3" pos="7608">
          <p15:clr>
            <a:srgbClr val="F26B43"/>
          </p15:clr>
        </p15:guide>
        <p15:guide id="4" pos="312">
          <p15:clr>
            <a:srgbClr val="F26B43"/>
          </p15:clr>
        </p15:guide>
        <p15:guide id="5" pos="7248">
          <p15:clr>
            <a:srgbClr val="F26B43"/>
          </p15:clr>
        </p15:guide>
        <p15:guide id="6" orient="horz" pos="4248">
          <p15:clr>
            <a:srgbClr val="F26B43"/>
          </p15:clr>
        </p15:guide>
        <p15:guide id="7" orient="horz" pos="288">
          <p15:clr>
            <a:srgbClr val="F26B43"/>
          </p15:clr>
        </p15:guide>
        <p15:guide id="8" orient="horz" pos="960">
          <p15:clr>
            <a:srgbClr val="F26B43"/>
          </p15:clr>
        </p15:guide>
        <p15:guide id="9" pos="7032">
          <p15:clr>
            <a:srgbClr val="F26B43"/>
          </p15:clr>
        </p15:guide>
        <p15:guide id="10" pos="936">
          <p15:clr>
            <a:srgbClr val="F26B43"/>
          </p15:clr>
        </p15:guide>
        <p15:guide id="11" orient="horz" pos="1152">
          <p15:clr>
            <a:srgbClr val="F26B43"/>
          </p15:clr>
        </p15:guide>
        <p15:guide id="12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51876" y="927375"/>
            <a:ext cx="91776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717"/>
              <a:t>Homework 2 -</a:t>
            </a:r>
            <a:endParaRPr sz="471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400"/>
              <a:t> 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200"/>
              <a:t>ER Modeling &amp; Schema Design</a:t>
            </a:r>
            <a:r>
              <a:rPr b="0" lang="en-US" sz="1500">
                <a:solidFill>
                  <a:srgbClr val="000000"/>
                </a:solidFill>
              </a:rPr>
              <a:t>	</a:t>
            </a:r>
            <a:r>
              <a:rPr b="0" lang="en-US" sz="1100">
                <a:solidFill>
                  <a:srgbClr val="000000"/>
                </a:solidFill>
              </a:rPr>
              <a:t> 	 	 		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</a:rPr>
              <a:t>		</a:t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</a:rPr>
              <a:t>				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</a:rPr>
              <a:t>			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</a:rPr>
              <a:t>		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851889" y="3519488"/>
            <a:ext cx="8334246" cy="70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 sz="3000"/>
              <a:t>Sweksha Sinha</a:t>
            </a:r>
            <a:endParaRPr sz="3000"/>
          </a:p>
        </p:txBody>
      </p:sp>
      <p:sp>
        <p:nvSpPr>
          <p:cNvPr id="73" name="Google Shape;73;p12"/>
          <p:cNvSpPr txBox="1"/>
          <p:nvPr>
            <p:ph idx="3" type="body"/>
          </p:nvPr>
        </p:nvSpPr>
        <p:spPr>
          <a:xfrm>
            <a:off x="851889" y="5953913"/>
            <a:ext cx="10311412" cy="5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771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ER diagram and </a:t>
            </a:r>
            <a:r>
              <a:rPr lang="en-US"/>
              <a:t>schema definitions </a:t>
            </a:r>
            <a:r>
              <a:rPr lang="en-US"/>
              <a:t>in </a:t>
            </a:r>
            <a:r>
              <a:rPr i="1" lang="en-US"/>
              <a:t>design.pdf</a:t>
            </a:r>
            <a:endParaRPr i="1"/>
          </a:p>
          <a:p>
            <a:pPr indent="-3771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i="1" lang="en-US"/>
              <a:t>{your_parser_name}.py</a:t>
            </a:r>
            <a:endParaRPr i="1"/>
          </a:p>
          <a:p>
            <a:pPr indent="-3771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i="1" lang="en-US"/>
              <a:t>runParser.sh</a:t>
            </a:r>
            <a:endParaRPr i="1"/>
          </a:p>
          <a:p>
            <a:pPr indent="-3771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i="1" lang="en-US"/>
              <a:t>create.sql</a:t>
            </a:r>
            <a:endParaRPr i="1"/>
          </a:p>
          <a:p>
            <a:pPr indent="-3771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i="1" lang="en-US"/>
              <a:t>load.txt</a:t>
            </a:r>
            <a:endParaRPr i="1"/>
          </a:p>
          <a:p>
            <a:pPr indent="-3771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i="1" lang="en-US"/>
              <a:t>query1.sql </a:t>
            </a:r>
            <a:r>
              <a:rPr lang="en-US"/>
              <a:t>to </a:t>
            </a:r>
            <a:r>
              <a:rPr i="1" lang="en-US"/>
              <a:t>query7.sql</a:t>
            </a:r>
            <a:r>
              <a:rPr lang="en-US"/>
              <a:t> - total 7 .</a:t>
            </a:r>
            <a:r>
              <a:rPr i="1" lang="en-US"/>
              <a:t>sql</a:t>
            </a:r>
            <a:r>
              <a:rPr lang="en-US"/>
              <a:t> files</a:t>
            </a:r>
            <a:endParaRPr/>
          </a:p>
        </p:txBody>
      </p:sp>
      <p:sp>
        <p:nvSpPr>
          <p:cNvPr id="138" name="Google Shape;138;p21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Learning objectives -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Understanding the application data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ER modelling and schema design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Creating schema and loading data to SQLite</a:t>
            </a:r>
            <a:endParaRPr/>
          </a:p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Data provided</a:t>
            </a:r>
            <a:endParaRPr/>
          </a:p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Implementing the sub-tasks</a:t>
            </a:r>
            <a:endParaRPr/>
          </a:p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Deliverables</a:t>
            </a:r>
            <a:endParaRPr/>
          </a:p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Data given</a:t>
            </a:r>
            <a:endParaRPr/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In </a:t>
            </a:r>
            <a:r>
              <a:rPr i="1" lang="en-US"/>
              <a:t>ebay_data, </a:t>
            </a:r>
            <a:r>
              <a:rPr lang="en-US"/>
              <a:t>40 JSON files each containing 500 auctions and </a:t>
            </a:r>
            <a:r>
              <a:rPr i="1" lang="en-US"/>
              <a:t>items_schema.txt</a:t>
            </a:r>
            <a:r>
              <a:rPr lang="en-US"/>
              <a:t> </a:t>
            </a:r>
            <a:endParaRPr/>
          </a:p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For experimentation, look at </a:t>
            </a:r>
            <a:r>
              <a:rPr i="1" lang="en-US"/>
              <a:t>ebay_data/items-0.json</a:t>
            </a:r>
            <a:endParaRPr i="1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JSON has types number, strings, bool, null, array and objects(key-value)</a:t>
            </a:r>
            <a:endParaRPr/>
          </a:p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JSON schema file </a:t>
            </a:r>
            <a:r>
              <a:rPr i="1" lang="en-US"/>
              <a:t>ebay_data/items_schema.txt</a:t>
            </a:r>
            <a:endParaRPr i="1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Key to understanding application constraints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Which fields are unique? Which fields can be null?</a:t>
            </a:r>
            <a:endParaRPr/>
          </a:p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Data snapshot at a single point in time.</a:t>
            </a:r>
            <a:endParaRPr/>
          </a:p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ER diagram  (Task B)</a:t>
            </a:r>
            <a:endParaRPr/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To simplify schema design by visual representation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Figure out the entity sets and their attributes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Establish 1:1/ M:1/ M:M relationships between ES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Understand key constraints from </a:t>
            </a:r>
            <a:r>
              <a:rPr i="1" lang="en-US" sz="2400"/>
              <a:t>items_schema.txt</a:t>
            </a:r>
            <a:endParaRPr i="1"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Must indicate primary keys in ER diagram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Don’t exclude seemingly redundant JSON fields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Follow lecture notation; Hand-drawn or s/w generated</a:t>
            </a:r>
            <a:endParaRPr sz="2400"/>
          </a:p>
          <a:p>
            <a:pPr indent="-800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Schema design</a:t>
            </a:r>
            <a:r>
              <a:rPr lang="en-US"/>
              <a:t>  (Task B)</a:t>
            </a:r>
            <a:endParaRPr/>
          </a:p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Relational schema definitions in text form</a:t>
            </a:r>
            <a:endParaRPr/>
          </a:p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Evaluate what relationships require a </a:t>
            </a:r>
            <a:r>
              <a:rPr lang="en-US"/>
              <a:t>separate</a:t>
            </a:r>
            <a:r>
              <a:rPr lang="en-US"/>
              <a:t> table</a:t>
            </a:r>
            <a:endParaRPr/>
          </a:p>
          <a:p>
            <a:pPr indent="-3771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Include attributes and primary keys in the schema.</a:t>
            </a:r>
            <a:endParaRPr/>
          </a:p>
          <a:p>
            <a:pPr indent="-8001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 one correct solution!</a:t>
            </a:r>
            <a:endParaRPr sz="2400"/>
          </a:p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3439272"/>
            <a:ext cx="7945676" cy="12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Data transformation Script</a:t>
            </a:r>
            <a:r>
              <a:rPr lang="en-US"/>
              <a:t>  (Task C)</a:t>
            </a:r>
            <a:endParaRPr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1485900" y="1840450"/>
            <a:ext cx="99060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T</a:t>
            </a:r>
            <a:r>
              <a:rPr lang="en-US" sz="2400"/>
              <a:t>ransform the JSON data into SQLite load files (</a:t>
            </a:r>
            <a:r>
              <a:rPr i="1" lang="en-US" sz="2400"/>
              <a:t>.dat</a:t>
            </a:r>
            <a:r>
              <a:rPr lang="en-US" sz="2400"/>
              <a:t> extension)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Understand ‘</a:t>
            </a:r>
            <a:r>
              <a:rPr i="1" lang="en-US" sz="2400"/>
              <a:t>Bulk-Loading Data into SQLite Databases</a:t>
            </a:r>
            <a:r>
              <a:rPr lang="en-US" sz="2400"/>
              <a:t>’ pdf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Implement </a:t>
            </a:r>
            <a:r>
              <a:rPr b="1" i="1" lang="en-US" sz="2400"/>
              <a:t>parseJson()</a:t>
            </a:r>
            <a:r>
              <a:rPr lang="en-US" sz="2400"/>
              <a:t> in </a:t>
            </a:r>
            <a:r>
              <a:rPr i="1" lang="en-US" sz="2400"/>
              <a:t>supporting_material/skeleton_parser.py</a:t>
            </a:r>
            <a:endParaRPr i="1" sz="24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Open/close ‘n’ .dat files if your schema has ‘n’ tables outside the ‘items’ loop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Iterate over each item and append the JSON fields relevant to each table in their respective files </a:t>
            </a:r>
            <a:r>
              <a:rPr lang="en-US"/>
              <a:t>separated</a:t>
            </a:r>
            <a:r>
              <a:rPr lang="en-US"/>
              <a:t> by ‘|’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Handle null values by loading some stand-in value for null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Dollar value and </a:t>
            </a:r>
            <a:r>
              <a:rPr lang="en-US"/>
              <a:t>Date/time</a:t>
            </a:r>
            <a:r>
              <a:rPr lang="en-US"/>
              <a:t> conversions helper functions</a:t>
            </a:r>
            <a:endParaRPr/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Remove duplicate tuples - either in python script or Unix commands</a:t>
            </a:r>
            <a:endParaRPr sz="2350"/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Experiment with items-0.json first; </a:t>
            </a:r>
            <a:r>
              <a:rPr lang="en-US" sz="2350"/>
              <a:t>Acceptable</a:t>
            </a:r>
            <a:r>
              <a:rPr lang="en-US" sz="2350"/>
              <a:t> code runtime!</a:t>
            </a:r>
            <a:endParaRPr sz="2350"/>
          </a:p>
        </p:txBody>
      </p:sp>
      <p:sp>
        <p:nvSpPr>
          <p:cNvPr id="109" name="Google Shape;109;p17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378" y="4260575"/>
            <a:ext cx="135572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Automation via runParser.sh</a:t>
            </a:r>
            <a:r>
              <a:rPr lang="en-US"/>
              <a:t>  (Task C)</a:t>
            </a:r>
            <a:endParaRPr/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Automate running the </a:t>
            </a:r>
            <a:r>
              <a:rPr lang="en-US" sz="2400"/>
              <a:t>parser</a:t>
            </a:r>
            <a:r>
              <a:rPr lang="en-US" sz="2400"/>
              <a:t> python script and generation of .dat files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b="1" lang="en-US" sz="2400"/>
              <a:t>runParser.sh</a:t>
            </a:r>
            <a:r>
              <a:rPr lang="en-US" sz="2400"/>
              <a:t> - Invokes parser over the full data set</a:t>
            </a:r>
            <a:endParaRPr sz="24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python my_parser.py ebay_data/items-*.json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r</a:t>
            </a:r>
            <a:r>
              <a:rPr lang="en-US" sz="2400"/>
              <a:t>emoving duplicate tuples via Unix commands (Sort/uniq), add in runParser.sh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Only runParser.sh will be run.</a:t>
            </a:r>
            <a:endParaRPr sz="2400"/>
          </a:p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Loading data into SQLite  (Task D)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990600" y="2083725"/>
            <a:ext cx="96774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-3635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•"/>
            </a:pPr>
            <a:r>
              <a:rPr lang="en-US" sz="2385"/>
              <a:t>Create </a:t>
            </a:r>
            <a:r>
              <a:rPr b="1" i="1" lang="en-US" sz="2385"/>
              <a:t>create.sql</a:t>
            </a:r>
            <a:r>
              <a:rPr lang="en-US" sz="2385"/>
              <a:t> to remove old tables and create new tables with the decided schema</a:t>
            </a:r>
            <a:endParaRPr sz="2385"/>
          </a:p>
          <a:p>
            <a:pPr indent="-3610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85"/>
              <a:buFont typeface="Courier New"/>
              <a:buChar char="•"/>
            </a:pPr>
            <a:r>
              <a:rPr lang="en-US" sz="2085">
                <a:latin typeface="Courier New"/>
                <a:ea typeface="Courier New"/>
                <a:cs typeface="Courier New"/>
                <a:sym typeface="Courier New"/>
              </a:rPr>
              <a:t>drop table if exists Item;</a:t>
            </a:r>
            <a:endParaRPr sz="2085">
              <a:latin typeface="Courier New"/>
              <a:ea typeface="Courier New"/>
              <a:cs typeface="Courier New"/>
              <a:sym typeface="Courier New"/>
            </a:endParaRPr>
          </a:p>
          <a:p>
            <a:pPr indent="-36736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85"/>
              <a:buChar char="•"/>
            </a:pPr>
            <a:r>
              <a:rPr lang="en-US" sz="2085">
                <a:latin typeface="Courier New"/>
                <a:ea typeface="Courier New"/>
                <a:cs typeface="Courier New"/>
                <a:sym typeface="Courier New"/>
              </a:rPr>
              <a:t>create table Item ( .... );</a:t>
            </a:r>
            <a:r>
              <a:rPr lang="en-US" sz="218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85"/>
              <a:t>- Attributes with types, PK, FK</a:t>
            </a:r>
            <a:endParaRPr sz="218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35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25"/>
              <a:buChar char="•"/>
            </a:pPr>
            <a:r>
              <a:rPr lang="en-US" sz="2385"/>
              <a:t>Create </a:t>
            </a:r>
            <a:r>
              <a:rPr b="1" i="1" lang="en-US" sz="2385"/>
              <a:t>load.txt</a:t>
            </a:r>
            <a:r>
              <a:rPr lang="en-US" sz="2385"/>
              <a:t> to load data from .dat files created in Task C into the empty tables created using </a:t>
            </a:r>
            <a:r>
              <a:rPr i="1" lang="en-US" sz="2385"/>
              <a:t>create.sql</a:t>
            </a:r>
            <a:endParaRPr i="1" sz="2385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91">
                <a:latin typeface="Courier New"/>
                <a:ea typeface="Courier New"/>
                <a:cs typeface="Courier New"/>
                <a:sym typeface="Courier New"/>
              </a:rPr>
              <a:t>.separator |</a:t>
            </a:r>
            <a:endParaRPr sz="209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1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91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91">
                <a:latin typeface="Courier New"/>
                <a:ea typeface="Courier New"/>
                <a:cs typeface="Courier New"/>
                <a:sym typeface="Courier New"/>
              </a:rPr>
              <a:t>import items.dat Items</a:t>
            </a:r>
            <a:endParaRPr sz="209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1">
                <a:latin typeface="Courier New"/>
                <a:ea typeface="Courier New"/>
                <a:cs typeface="Courier New"/>
                <a:sym typeface="Courier New"/>
              </a:rPr>
              <a:t>      UPDATE Items SET … </a:t>
            </a:r>
            <a:r>
              <a:rPr lang="en-US" sz="2091">
                <a:latin typeface="Courier New"/>
                <a:ea typeface="Courier New"/>
                <a:cs typeface="Courier New"/>
                <a:sym typeface="Courier New"/>
              </a:rPr>
              <a:t>WHERE …</a:t>
            </a:r>
            <a:r>
              <a:rPr lang="en-US" sz="2091"/>
              <a:t>   -- </a:t>
            </a:r>
            <a:r>
              <a:rPr lang="en-US" sz="1740">
                <a:solidFill>
                  <a:srgbClr val="575757"/>
                </a:solidFill>
              </a:rPr>
              <a:t>Replace all token ‘NULL‘ values with null</a:t>
            </a:r>
            <a:endParaRPr sz="1740">
              <a:solidFill>
                <a:srgbClr val="57575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1"/>
              <a:t>  </a:t>
            </a:r>
            <a:r>
              <a:rPr lang="en-US" sz="2091">
                <a:latin typeface="Courier New"/>
                <a:ea typeface="Courier New"/>
                <a:cs typeface="Courier New"/>
                <a:sym typeface="Courier New"/>
              </a:rPr>
              <a:t>    .import auctionuser.dat AuctionUser</a:t>
            </a:r>
            <a:endParaRPr sz="209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1"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en-US" sz="1691">
                <a:solidFill>
                  <a:srgbClr val="575757"/>
                </a:solidFill>
                <a:latin typeface="Courier New"/>
                <a:ea typeface="Courier New"/>
                <a:cs typeface="Courier New"/>
                <a:sym typeface="Courier New"/>
              </a:rPr>
              <a:t>Format - .import &lt;loadFile&gt; &lt;tableName&gt;)</a:t>
            </a:r>
            <a:endParaRPr sz="1691">
              <a:solidFill>
                <a:srgbClr val="57575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Validation via queries</a:t>
            </a:r>
            <a:r>
              <a:rPr lang="en-US"/>
              <a:t>(Task E)</a:t>
            </a:r>
            <a:endParaRPr/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Run all scripts to create tables and load data(start small!)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575757"/>
                </a:solidFill>
              </a:rPr>
              <a:t>run</a:t>
            </a:r>
            <a:r>
              <a:rPr lang="en-US" sz="2300">
                <a:solidFill>
                  <a:srgbClr val="575757"/>
                </a:solidFill>
              </a:rPr>
              <a:t> </a:t>
            </a:r>
            <a:r>
              <a:rPr i="1" lang="en-US" sz="2300">
                <a:solidFill>
                  <a:srgbClr val="575757"/>
                </a:solidFill>
              </a:rPr>
              <a:t>runParser.sh</a:t>
            </a:r>
            <a:endParaRPr i="1" sz="2300">
              <a:solidFill>
                <a:srgbClr val="575757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sqlite3 db_name &lt; create.sql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sqlite3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db_name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&lt; load.txt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Once confident, load all 40 json files</a:t>
            </a:r>
            <a:endParaRPr sz="2400"/>
          </a:p>
          <a:p>
            <a:pPr indent="-3644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400"/>
              <a:t>Write SQL queries for the 7 tasks and validate with the solutions provided.</a:t>
            </a:r>
            <a:endParaRPr sz="2400"/>
          </a:p>
        </p:txBody>
      </p:sp>
      <p:sp>
        <p:nvSpPr>
          <p:cNvPr id="131" name="Google Shape;131;p20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