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3"/>
  </p:notesMasterIdLst>
  <p:handoutMasterIdLst>
    <p:handoutMasterId r:id="rId24"/>
  </p:handoutMasterIdLst>
  <p:sldIdLst>
    <p:sldId id="355" r:id="rId7"/>
    <p:sldId id="399" r:id="rId8"/>
    <p:sldId id="369" r:id="rId9"/>
    <p:sldId id="330" r:id="rId10"/>
    <p:sldId id="410" r:id="rId11"/>
    <p:sldId id="370" r:id="rId12"/>
    <p:sldId id="392" r:id="rId13"/>
    <p:sldId id="371" r:id="rId14"/>
    <p:sldId id="398" r:id="rId15"/>
    <p:sldId id="400" r:id="rId16"/>
    <p:sldId id="413" r:id="rId17"/>
    <p:sldId id="414" r:id="rId18"/>
    <p:sldId id="404" r:id="rId19"/>
    <p:sldId id="412" r:id="rId20"/>
    <p:sldId id="405" r:id="rId21"/>
    <p:sldId id="407" r:id="rId22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FB40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31" autoAdjust="0"/>
    <p:restoredTop sz="88272" autoAdjust="0"/>
  </p:normalViewPr>
  <p:slideViewPr>
    <p:cSldViewPr snapToGrid="0">
      <p:cViewPr varScale="1">
        <p:scale>
          <a:sx n="72" d="100"/>
          <a:sy n="72" d="100"/>
        </p:scale>
        <p:origin x="169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19/05/2019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19/05/2019</a:t>
            </a:fld>
            <a:endParaRPr lang="en-GB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9F7713F-F276-4D99-902A-2B487E52E911}"/>
              </a:ext>
            </a:extLst>
          </p:cNvPr>
          <p:cNvGrpSpPr/>
          <p:nvPr userDrawn="1"/>
        </p:nvGrpSpPr>
        <p:grpSpPr>
          <a:xfrm>
            <a:off x="132400" y="2843202"/>
            <a:ext cx="9011600" cy="2513903"/>
            <a:chOff x="0" y="1905002"/>
            <a:chExt cx="13312790" cy="2463102"/>
          </a:xfrm>
        </p:grpSpPr>
        <p:grpSp>
          <p:nvGrpSpPr>
            <p:cNvPr id="6" name="Group 13">
              <a:extLst>
                <a:ext uri="{FF2B5EF4-FFF2-40B4-BE49-F238E27FC236}">
                  <a16:creationId xmlns:a16="http://schemas.microsoft.com/office/drawing/2014/main" id="{31419B6E-6072-486F-934D-334D97AE707D}"/>
                </a:ext>
              </a:extLst>
            </p:cNvPr>
            <p:cNvGrpSpPr/>
            <p:nvPr/>
          </p:nvGrpSpPr>
          <p:grpSpPr>
            <a:xfrm rot="16200000">
              <a:off x="617101" y="2518213"/>
              <a:ext cx="1232788" cy="2466989"/>
              <a:chOff x="292800" y="3047985"/>
              <a:chExt cx="1232788" cy="2466989"/>
            </a:xfrm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F82E582C-1395-49A6-B9CA-BE4DC6F73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00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dirty="0"/>
              </a:p>
            </p:txBody>
          </p:sp>
          <p:sp>
            <p:nvSpPr>
              <p:cNvPr id="26" name="Freeform 27">
                <a:extLst>
                  <a:ext uri="{FF2B5EF4-FFF2-40B4-BE49-F238E27FC236}">
                    <a16:creationId xmlns:a16="http://schemas.microsoft.com/office/drawing/2014/main" id="{329A4C95-10DC-4612-ADA5-41B6C2D8C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dirty="0"/>
              </a:p>
            </p:txBody>
          </p:sp>
        </p:grpSp>
        <p:grpSp>
          <p:nvGrpSpPr>
            <p:cNvPr id="7" name="Group 16">
              <a:extLst>
                <a:ext uri="{FF2B5EF4-FFF2-40B4-BE49-F238E27FC236}">
                  <a16:creationId xmlns:a16="http://schemas.microsoft.com/office/drawing/2014/main" id="{77AC8E05-0CD8-45C2-9372-8742EEBBFCAC}"/>
                </a:ext>
              </a:extLst>
            </p:cNvPr>
            <p:cNvGrpSpPr/>
            <p:nvPr/>
          </p:nvGrpSpPr>
          <p:grpSpPr>
            <a:xfrm rot="5400000">
              <a:off x="2423662" y="1298320"/>
              <a:ext cx="1232788" cy="2466989"/>
              <a:chOff x="303219" y="3047985"/>
              <a:chExt cx="1232788" cy="2466989"/>
            </a:xfrm>
          </p:grpSpPr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8FDB3D1A-56C8-4976-BE8F-931105C126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219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dirty="0"/>
              </a:p>
            </p:txBody>
          </p:sp>
          <p:sp>
            <p:nvSpPr>
              <p:cNvPr id="24" name="Freeform 27">
                <a:extLst>
                  <a:ext uri="{FF2B5EF4-FFF2-40B4-BE49-F238E27FC236}">
                    <a16:creationId xmlns:a16="http://schemas.microsoft.com/office/drawing/2014/main" id="{7ED97A46-131E-497B-B782-D4AD9EE0F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2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dirty="0"/>
              </a:p>
            </p:txBody>
          </p:sp>
        </p:grpSp>
        <p:grpSp>
          <p:nvGrpSpPr>
            <p:cNvPr id="8" name="Group 13">
              <a:extLst>
                <a:ext uri="{FF2B5EF4-FFF2-40B4-BE49-F238E27FC236}">
                  <a16:creationId xmlns:a16="http://schemas.microsoft.com/office/drawing/2014/main" id="{51BD5918-9B51-448F-9715-0A7E8777BAB1}"/>
                </a:ext>
              </a:extLst>
            </p:cNvPr>
            <p:cNvGrpSpPr/>
            <p:nvPr/>
          </p:nvGrpSpPr>
          <p:grpSpPr>
            <a:xfrm rot="16200000">
              <a:off x="4231840" y="2515040"/>
              <a:ext cx="1232788" cy="2466989"/>
              <a:chOff x="292799" y="3047985"/>
              <a:chExt cx="1232788" cy="2466989"/>
            </a:xfrm>
          </p:grpSpPr>
          <p:sp>
            <p:nvSpPr>
              <p:cNvPr id="21" name="Freeform 5">
                <a:extLst>
                  <a:ext uri="{FF2B5EF4-FFF2-40B4-BE49-F238E27FC236}">
                    <a16:creationId xmlns:a16="http://schemas.microsoft.com/office/drawing/2014/main" id="{21035402-F15D-462E-AA2F-10DE26AF25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799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dirty="0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62AE57B7-4AF7-4F93-980A-79A30DE612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dirty="0"/>
              </a:p>
            </p:txBody>
          </p:sp>
        </p:grpSp>
        <p:grpSp>
          <p:nvGrpSpPr>
            <p:cNvPr id="9" name="Group 16">
              <a:extLst>
                <a:ext uri="{FF2B5EF4-FFF2-40B4-BE49-F238E27FC236}">
                  <a16:creationId xmlns:a16="http://schemas.microsoft.com/office/drawing/2014/main" id="{6F3EF161-B073-4FD9-A023-8623005CE0EC}"/>
                </a:ext>
              </a:extLst>
            </p:cNvPr>
            <p:cNvGrpSpPr/>
            <p:nvPr/>
          </p:nvGrpSpPr>
          <p:grpSpPr>
            <a:xfrm rot="5400000">
              <a:off x="6038401" y="1291076"/>
              <a:ext cx="1232788" cy="2466989"/>
              <a:chOff x="292799" y="3047985"/>
              <a:chExt cx="1232788" cy="2466989"/>
            </a:xfrm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8DE69C74-7D9F-4747-B31C-98C2C61912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799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dirty="0"/>
              </a:p>
            </p:txBody>
          </p:sp>
          <p:sp>
            <p:nvSpPr>
              <p:cNvPr id="20" name="Freeform 27">
                <a:extLst>
                  <a:ext uri="{FF2B5EF4-FFF2-40B4-BE49-F238E27FC236}">
                    <a16:creationId xmlns:a16="http://schemas.microsoft.com/office/drawing/2014/main" id="{FB6CC4C4-EF42-4290-8862-1E806EA87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dirty="0"/>
              </a:p>
            </p:txBody>
          </p:sp>
        </p:grpSp>
        <p:grpSp>
          <p:nvGrpSpPr>
            <p:cNvPr id="10" name="Group 13">
              <a:extLst>
                <a:ext uri="{FF2B5EF4-FFF2-40B4-BE49-F238E27FC236}">
                  <a16:creationId xmlns:a16="http://schemas.microsoft.com/office/drawing/2014/main" id="{7F0FA6F7-DB24-4AD6-B9C7-FDF8281A43EC}"/>
                </a:ext>
              </a:extLst>
            </p:cNvPr>
            <p:cNvGrpSpPr/>
            <p:nvPr/>
          </p:nvGrpSpPr>
          <p:grpSpPr>
            <a:xfrm rot="16200000">
              <a:off x="7848163" y="2518215"/>
              <a:ext cx="1232788" cy="2466989"/>
              <a:chOff x="292799" y="3047985"/>
              <a:chExt cx="1232788" cy="2466989"/>
            </a:xfrm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id="{C4E97A3B-C471-470E-9365-7D8D7B9629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799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dirty="0"/>
              </a:p>
            </p:txBody>
          </p:sp>
          <p:sp>
            <p:nvSpPr>
              <p:cNvPr id="18" name="Freeform 27">
                <a:extLst>
                  <a:ext uri="{FF2B5EF4-FFF2-40B4-BE49-F238E27FC236}">
                    <a16:creationId xmlns:a16="http://schemas.microsoft.com/office/drawing/2014/main" id="{8BE79C95-D5B4-44D5-B163-4B7716D4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dirty="0"/>
              </a:p>
            </p:txBody>
          </p:sp>
        </p:grpSp>
        <p:grpSp>
          <p:nvGrpSpPr>
            <p:cNvPr id="11" name="Group 16">
              <a:extLst>
                <a:ext uri="{FF2B5EF4-FFF2-40B4-BE49-F238E27FC236}">
                  <a16:creationId xmlns:a16="http://schemas.microsoft.com/office/drawing/2014/main" id="{1027B088-C4B0-4E02-A887-0959049DB257}"/>
                </a:ext>
              </a:extLst>
            </p:cNvPr>
            <p:cNvGrpSpPr/>
            <p:nvPr/>
          </p:nvGrpSpPr>
          <p:grpSpPr>
            <a:xfrm rot="5400000">
              <a:off x="9654724" y="1287901"/>
              <a:ext cx="1232788" cy="2466989"/>
              <a:chOff x="292799" y="3047985"/>
              <a:chExt cx="1232788" cy="2466989"/>
            </a:xfrm>
          </p:grpSpPr>
          <p:sp>
            <p:nvSpPr>
              <p:cNvPr id="15" name="Freeform 5">
                <a:extLst>
                  <a:ext uri="{FF2B5EF4-FFF2-40B4-BE49-F238E27FC236}">
                    <a16:creationId xmlns:a16="http://schemas.microsoft.com/office/drawing/2014/main" id="{AA42CD71-BAAA-4142-B9B9-E34C9A5719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799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dirty="0"/>
              </a:p>
            </p:txBody>
          </p:sp>
          <p:sp>
            <p:nvSpPr>
              <p:cNvPr id="16" name="Freeform 27">
                <a:extLst>
                  <a:ext uri="{FF2B5EF4-FFF2-40B4-BE49-F238E27FC236}">
                    <a16:creationId xmlns:a16="http://schemas.microsoft.com/office/drawing/2014/main" id="{FE4C56CF-A26E-45E4-AD2F-C6A02C770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dirty="0"/>
              </a:p>
            </p:txBody>
          </p:sp>
        </p:grpSp>
        <p:grpSp>
          <p:nvGrpSpPr>
            <p:cNvPr id="12" name="Group 13">
              <a:extLst>
                <a:ext uri="{FF2B5EF4-FFF2-40B4-BE49-F238E27FC236}">
                  <a16:creationId xmlns:a16="http://schemas.microsoft.com/office/drawing/2014/main" id="{73372373-127F-4667-8D74-51A76A996447}"/>
                </a:ext>
              </a:extLst>
            </p:cNvPr>
            <p:cNvGrpSpPr/>
            <p:nvPr/>
          </p:nvGrpSpPr>
          <p:grpSpPr>
            <a:xfrm rot="16200000">
              <a:off x="11462902" y="2515041"/>
              <a:ext cx="1232788" cy="2466989"/>
              <a:chOff x="292799" y="3047985"/>
              <a:chExt cx="1232788" cy="2466989"/>
            </a:xfrm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0FBC8564-CAE3-436E-B228-B1A53CE33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799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dirty="0"/>
              </a:p>
            </p:txBody>
          </p:sp>
          <p:sp>
            <p:nvSpPr>
              <p:cNvPr id="14" name="Freeform 27">
                <a:extLst>
                  <a:ext uri="{FF2B5EF4-FFF2-40B4-BE49-F238E27FC236}">
                    <a16:creationId xmlns:a16="http://schemas.microsoft.com/office/drawing/2014/main" id="{D3638C20-B3DC-47FF-8234-FCB20F834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dirty="0"/>
              </a:p>
            </p:txBody>
          </p:sp>
        </p:grp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72F663C8-0A3D-4772-B788-8645CCA72B0E}"/>
              </a:ext>
            </a:extLst>
          </p:cNvPr>
          <p:cNvSpPr/>
          <p:nvPr userDrawn="1"/>
        </p:nvSpPr>
        <p:spPr>
          <a:xfrm>
            <a:off x="649916" y="3677145"/>
            <a:ext cx="596503" cy="7951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3FDCF70-1877-410D-BB9A-F351D77EC67C}"/>
              </a:ext>
            </a:extLst>
          </p:cNvPr>
          <p:cNvSpPr/>
          <p:nvPr userDrawn="1"/>
        </p:nvSpPr>
        <p:spPr>
          <a:xfrm>
            <a:off x="3116310" y="3703065"/>
            <a:ext cx="596503" cy="7951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85F80D3-A651-4CF6-83E3-F2BD79B93603}"/>
              </a:ext>
            </a:extLst>
          </p:cNvPr>
          <p:cNvSpPr/>
          <p:nvPr userDrawn="1"/>
        </p:nvSpPr>
        <p:spPr>
          <a:xfrm>
            <a:off x="5563917" y="3703065"/>
            <a:ext cx="596503" cy="7951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1C79335-FF45-41DA-A195-8967ED85B79A}"/>
              </a:ext>
            </a:extLst>
          </p:cNvPr>
          <p:cNvSpPr/>
          <p:nvPr userDrawn="1"/>
        </p:nvSpPr>
        <p:spPr>
          <a:xfrm>
            <a:off x="4328454" y="3676244"/>
            <a:ext cx="596503" cy="7951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D8FE2A3-0F9E-4EB5-A820-2A0946179A16}"/>
              </a:ext>
            </a:extLst>
          </p:cNvPr>
          <p:cNvSpPr/>
          <p:nvPr/>
        </p:nvSpPr>
        <p:spPr>
          <a:xfrm>
            <a:off x="1870923" y="3677760"/>
            <a:ext cx="596503" cy="7951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DB8694D-C5FF-4561-8CCF-8D073E5179B1}"/>
              </a:ext>
            </a:extLst>
          </p:cNvPr>
          <p:cNvSpPr/>
          <p:nvPr userDrawn="1"/>
        </p:nvSpPr>
        <p:spPr>
          <a:xfrm>
            <a:off x="6802289" y="3698083"/>
            <a:ext cx="596503" cy="7951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5A5B67-D80B-4B4D-B8DF-F73DCB11E72D}"/>
              </a:ext>
            </a:extLst>
          </p:cNvPr>
          <p:cNvSpPr/>
          <p:nvPr userDrawn="1"/>
        </p:nvSpPr>
        <p:spPr>
          <a:xfrm>
            <a:off x="8022217" y="3715078"/>
            <a:ext cx="596503" cy="7951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73C2D20-F522-46E5-9A5F-10773C6078F4}"/>
              </a:ext>
            </a:extLst>
          </p:cNvPr>
          <p:cNvGrpSpPr/>
          <p:nvPr userDrawn="1"/>
        </p:nvGrpSpPr>
        <p:grpSpPr>
          <a:xfrm>
            <a:off x="3264061" y="4816492"/>
            <a:ext cx="373114" cy="349584"/>
            <a:chOff x="8340054" y="2449652"/>
            <a:chExt cx="819143" cy="575614"/>
          </a:xfrm>
          <a:solidFill>
            <a:schemeClr val="bg1"/>
          </a:solidFill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9D4128B-A2BA-455C-A62F-6A83C9277544}"/>
                </a:ext>
              </a:extLst>
            </p:cNvPr>
            <p:cNvSpPr/>
            <p:nvPr/>
          </p:nvSpPr>
          <p:spPr>
            <a:xfrm>
              <a:off x="8340054" y="2449652"/>
              <a:ext cx="819143" cy="575614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C5D6C7E-0218-4A06-AE4B-ED84977F7C0C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3DFD51A6-AAEE-40B2-88C6-EF9138C55A1D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A153B77-3B65-49C2-A456-EF1213190A7F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8341A32-CFA7-4544-A551-9CC8E2729ECE}"/>
              </a:ext>
            </a:extLst>
          </p:cNvPr>
          <p:cNvGrpSpPr/>
          <p:nvPr userDrawn="1"/>
        </p:nvGrpSpPr>
        <p:grpSpPr>
          <a:xfrm>
            <a:off x="4450970" y="2871823"/>
            <a:ext cx="373114" cy="349584"/>
            <a:chOff x="8340054" y="2449652"/>
            <a:chExt cx="819143" cy="575614"/>
          </a:xfrm>
          <a:solidFill>
            <a:schemeClr val="bg1"/>
          </a:solidFill>
        </p:grpSpPr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C5B82C1C-014F-4153-90BA-F7AF283F479F}"/>
                </a:ext>
              </a:extLst>
            </p:cNvPr>
            <p:cNvSpPr/>
            <p:nvPr/>
          </p:nvSpPr>
          <p:spPr>
            <a:xfrm>
              <a:off x="8340054" y="2449652"/>
              <a:ext cx="819143" cy="575614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5FF83976-2B9E-490E-899A-C8F87288DC8A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67199B39-2F76-42DD-B848-5D0458B960D7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A44131B-3995-48F9-AC9C-49CADCF14A3A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1F18E26-1F96-4ADE-8203-50B5C784AE1B}"/>
              </a:ext>
            </a:extLst>
          </p:cNvPr>
          <p:cNvGrpSpPr/>
          <p:nvPr userDrawn="1"/>
        </p:nvGrpSpPr>
        <p:grpSpPr>
          <a:xfrm>
            <a:off x="5691493" y="4971499"/>
            <a:ext cx="373114" cy="349584"/>
            <a:chOff x="8340054" y="2449652"/>
            <a:chExt cx="819143" cy="575614"/>
          </a:xfrm>
          <a:solidFill>
            <a:schemeClr val="bg1"/>
          </a:solidFill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928412D-C5CB-4ECA-94CE-C1485AC9ECB4}"/>
                </a:ext>
              </a:extLst>
            </p:cNvPr>
            <p:cNvSpPr/>
            <p:nvPr/>
          </p:nvSpPr>
          <p:spPr>
            <a:xfrm>
              <a:off x="8340054" y="2449652"/>
              <a:ext cx="819143" cy="575614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32ACC48-791A-4A91-A05A-829BD94937F4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A22D6B7-1768-4BC8-A128-AEAD2FCF109F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3E4517E-3541-4A61-A416-DD71B49B6F8E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20E940B-AE45-4176-8B91-0DF96D42AAC1}"/>
              </a:ext>
            </a:extLst>
          </p:cNvPr>
          <p:cNvGrpSpPr/>
          <p:nvPr userDrawn="1"/>
        </p:nvGrpSpPr>
        <p:grpSpPr>
          <a:xfrm>
            <a:off x="8157304" y="4988435"/>
            <a:ext cx="373114" cy="349584"/>
            <a:chOff x="8340054" y="2449652"/>
            <a:chExt cx="819143" cy="575614"/>
          </a:xfrm>
          <a:solidFill>
            <a:schemeClr val="bg1"/>
          </a:solidFill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446AA38C-90C3-49C3-9EBF-B74A3BA04DE5}"/>
                </a:ext>
              </a:extLst>
            </p:cNvPr>
            <p:cNvSpPr/>
            <p:nvPr/>
          </p:nvSpPr>
          <p:spPr>
            <a:xfrm>
              <a:off x="8340054" y="2449652"/>
              <a:ext cx="819143" cy="575614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0D7B2B6-07AE-404E-B804-8574056E34D6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3F911EE-8C3F-4321-BA0E-AB8E82DADF1A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1041C398-57AC-472C-B6FB-FC5E17D8C7BB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02BA0F0-442E-44F8-A886-69995C42C34E}"/>
              </a:ext>
            </a:extLst>
          </p:cNvPr>
          <p:cNvGrpSpPr/>
          <p:nvPr userDrawn="1"/>
        </p:nvGrpSpPr>
        <p:grpSpPr>
          <a:xfrm>
            <a:off x="2003696" y="3180453"/>
            <a:ext cx="373114" cy="349584"/>
            <a:chOff x="8340057" y="2449650"/>
            <a:chExt cx="819143" cy="575613"/>
          </a:xfrm>
          <a:solidFill>
            <a:schemeClr val="bg1"/>
          </a:solidFill>
        </p:grpSpPr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7B6121EA-FB34-4620-93AA-BB11E0A57F3D}"/>
                </a:ext>
              </a:extLst>
            </p:cNvPr>
            <p:cNvSpPr/>
            <p:nvPr/>
          </p:nvSpPr>
          <p:spPr>
            <a:xfrm>
              <a:off x="8340057" y="2449650"/>
              <a:ext cx="819143" cy="575613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F53B81C-2403-4A12-BDDC-711F5016B855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8E5D688A-D230-4677-AE79-69DC029A333D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55B473D-F0E5-4A42-B4DD-D925B89A1A2D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C30F300-2BBC-4703-A383-28CE2AF3E918}"/>
              </a:ext>
            </a:extLst>
          </p:cNvPr>
          <p:cNvGrpSpPr/>
          <p:nvPr userDrawn="1"/>
        </p:nvGrpSpPr>
        <p:grpSpPr>
          <a:xfrm>
            <a:off x="761610" y="4993973"/>
            <a:ext cx="373114" cy="349584"/>
            <a:chOff x="8340054" y="2449652"/>
            <a:chExt cx="819143" cy="575614"/>
          </a:xfrm>
          <a:solidFill>
            <a:schemeClr val="bg1"/>
          </a:solidFill>
        </p:grpSpPr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622E0544-8A82-4619-8048-C939B2716F26}"/>
                </a:ext>
              </a:extLst>
            </p:cNvPr>
            <p:cNvSpPr/>
            <p:nvPr/>
          </p:nvSpPr>
          <p:spPr>
            <a:xfrm>
              <a:off x="8340054" y="2449652"/>
              <a:ext cx="819143" cy="575614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2A26A3D8-14B2-4503-9F66-814040A7D84E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3C0749D3-C798-4770-9F5D-3CE89ECC3FC9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2024011-EE34-48DC-BBCF-0320C1145D84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D52505A-92C2-48D7-B0AE-C7A9761D6B27}"/>
              </a:ext>
            </a:extLst>
          </p:cNvPr>
          <p:cNvGrpSpPr/>
          <p:nvPr userDrawn="1"/>
        </p:nvGrpSpPr>
        <p:grpSpPr>
          <a:xfrm>
            <a:off x="6923755" y="2889135"/>
            <a:ext cx="373114" cy="349584"/>
            <a:chOff x="8340054" y="2449652"/>
            <a:chExt cx="819143" cy="575614"/>
          </a:xfrm>
          <a:solidFill>
            <a:schemeClr val="bg1"/>
          </a:solidFill>
        </p:grpSpPr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E2FAAE1-A323-4A9B-92E1-0C77C35F4ACC}"/>
                </a:ext>
              </a:extLst>
            </p:cNvPr>
            <p:cNvSpPr/>
            <p:nvPr/>
          </p:nvSpPr>
          <p:spPr>
            <a:xfrm>
              <a:off x="8340054" y="2449652"/>
              <a:ext cx="819143" cy="575614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8B0E3F9-20BB-43A0-8846-08825ED3FDA6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B3FF6AF-E7FF-4ED0-BB0F-B220EA65D03C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778D9B29-5F4C-4869-9A08-98CE398084F9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568608-6FD2-334D-B17E-2A6443FD1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68" y="274103"/>
            <a:ext cx="8278761" cy="484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32" tIns="18293" rIns="27439" bIns="18293"/>
          <a:lstStyle>
            <a:lvl1pPr>
              <a:defRPr lang="en-US" sz="3001">
                <a:solidFill>
                  <a:srgbClr val="000000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marL="0" lvl="0" defTabSz="342900">
              <a:lnSpc>
                <a:spcPct val="85000"/>
              </a:lnSpc>
              <a:spcBef>
                <a:spcPts val="150"/>
              </a:spcBef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C6883-E69E-804D-B128-8EEEC5357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9368" y="831764"/>
            <a:ext cx="82784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350" smtClean="0">
                <a:latin typeface="+mj-lt"/>
                <a:cs typeface="Arial" panose="020B0604020202020204" pitchFamily="34" charset="0"/>
              </a:defRPr>
            </a:lvl1pPr>
            <a:lvl2pPr>
              <a:defRPr lang="en-US" sz="1350" smtClean="0"/>
            </a:lvl2pPr>
            <a:lvl3pPr>
              <a:defRPr lang="en-US" sz="135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342900"/>
            <a:r>
              <a:rPr lang="en-US"/>
              <a:t>Edit Master text styles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AEF4995D-9D4A-E445-AB65-BD8097A687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2861" y="1686431"/>
            <a:ext cx="19526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350" smtClean="0">
                <a:latin typeface="+mj-lt"/>
                <a:cs typeface="Arial" panose="020B0604020202020204" pitchFamily="34" charset="0"/>
              </a:defRPr>
            </a:lvl1pPr>
            <a:lvl2pPr>
              <a:defRPr lang="en-US" sz="1350" smtClean="0"/>
            </a:lvl2pPr>
            <a:lvl3pPr>
              <a:defRPr lang="en-US" sz="135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342900"/>
            <a:r>
              <a:rPr lang="en-US"/>
              <a:t>Edit Master text styles</a:t>
            </a:r>
          </a:p>
        </p:txBody>
      </p:sp>
      <p:sp>
        <p:nvSpPr>
          <p:cNvPr id="105" name="Text Placeholder 32">
            <a:extLst>
              <a:ext uri="{FF2B5EF4-FFF2-40B4-BE49-F238E27FC236}">
                <a16:creationId xmlns:a16="http://schemas.microsoft.com/office/drawing/2014/main" id="{C1FCF8A8-FDCC-A34B-A413-FF59A1E1D4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60804" y="1706149"/>
            <a:ext cx="19526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350" smtClean="0">
                <a:latin typeface="+mj-lt"/>
                <a:cs typeface="Arial" panose="020B0604020202020204" pitchFamily="34" charset="0"/>
              </a:defRPr>
            </a:lvl1pPr>
            <a:lvl2pPr>
              <a:defRPr lang="en-US" sz="1350" smtClean="0"/>
            </a:lvl2pPr>
            <a:lvl3pPr>
              <a:defRPr lang="en-US" sz="135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342900"/>
            <a:r>
              <a:rPr lang="en-US"/>
              <a:t>Edit Master text styles</a:t>
            </a:r>
          </a:p>
        </p:txBody>
      </p:sp>
      <p:sp>
        <p:nvSpPr>
          <p:cNvPr id="106" name="Text Placeholder 32">
            <a:extLst>
              <a:ext uri="{FF2B5EF4-FFF2-40B4-BE49-F238E27FC236}">
                <a16:creationId xmlns:a16="http://schemas.microsoft.com/office/drawing/2014/main" id="{330415E3-2C06-824C-B84C-579994CBD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43650" y="1698964"/>
            <a:ext cx="19526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350" smtClean="0">
                <a:latin typeface="+mj-lt"/>
                <a:cs typeface="Arial" panose="020B0604020202020204" pitchFamily="34" charset="0"/>
              </a:defRPr>
            </a:lvl1pPr>
            <a:lvl2pPr>
              <a:defRPr lang="en-US" sz="1350" smtClean="0"/>
            </a:lvl2pPr>
            <a:lvl3pPr>
              <a:defRPr lang="en-US" sz="135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342900"/>
            <a:r>
              <a:rPr lang="en-US"/>
              <a:t>Edit Master text styles</a:t>
            </a:r>
          </a:p>
        </p:txBody>
      </p:sp>
      <p:sp>
        <p:nvSpPr>
          <p:cNvPr id="107" name="Text Placeholder 32">
            <a:extLst>
              <a:ext uri="{FF2B5EF4-FFF2-40B4-BE49-F238E27FC236}">
                <a16:creationId xmlns:a16="http://schemas.microsoft.com/office/drawing/2014/main" id="{A1E8DFFC-47D1-5C4E-B4C9-086B7EEA8D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19925" y="5615629"/>
            <a:ext cx="19526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350" smtClean="0">
                <a:latin typeface="+mj-lt"/>
                <a:cs typeface="Arial" panose="020B0604020202020204" pitchFamily="34" charset="0"/>
              </a:defRPr>
            </a:lvl1pPr>
            <a:lvl2pPr>
              <a:defRPr lang="en-US" sz="1350" smtClean="0"/>
            </a:lvl2pPr>
            <a:lvl3pPr>
              <a:defRPr lang="en-US" sz="135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342900"/>
            <a:r>
              <a:rPr lang="en-US"/>
              <a:t>Edit Master text styles</a:t>
            </a:r>
          </a:p>
        </p:txBody>
      </p:sp>
      <p:sp>
        <p:nvSpPr>
          <p:cNvPr id="108" name="Text Placeholder 32">
            <a:extLst>
              <a:ext uri="{FF2B5EF4-FFF2-40B4-BE49-F238E27FC236}">
                <a16:creationId xmlns:a16="http://schemas.microsoft.com/office/drawing/2014/main" id="{9E2AEA22-DCFC-D041-BABC-ED53F77098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16117" y="5609984"/>
            <a:ext cx="19526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350" smtClean="0">
                <a:latin typeface="+mj-lt"/>
                <a:cs typeface="Arial" panose="020B0604020202020204" pitchFamily="34" charset="0"/>
              </a:defRPr>
            </a:lvl1pPr>
            <a:lvl2pPr>
              <a:defRPr lang="en-US" sz="1350" smtClean="0"/>
            </a:lvl2pPr>
            <a:lvl3pPr>
              <a:defRPr lang="en-US" sz="135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342900"/>
            <a:r>
              <a:rPr lang="en-US"/>
              <a:t>Edit Master text styles</a:t>
            </a:r>
          </a:p>
        </p:txBody>
      </p:sp>
      <p:sp>
        <p:nvSpPr>
          <p:cNvPr id="109" name="Text Placeholder 32">
            <a:extLst>
              <a:ext uri="{FF2B5EF4-FFF2-40B4-BE49-F238E27FC236}">
                <a16:creationId xmlns:a16="http://schemas.microsoft.com/office/drawing/2014/main" id="{E87D9E4F-4C55-484C-B2B6-A1ECDFCB8C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74258" y="5493718"/>
            <a:ext cx="19526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350" smtClean="0">
                <a:latin typeface="+mj-lt"/>
                <a:cs typeface="Arial" panose="020B0604020202020204" pitchFamily="34" charset="0"/>
              </a:defRPr>
            </a:lvl1pPr>
            <a:lvl2pPr>
              <a:defRPr lang="en-US" sz="1350" smtClean="0"/>
            </a:lvl2pPr>
            <a:lvl3pPr>
              <a:defRPr lang="en-US" sz="135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342900"/>
            <a:r>
              <a:rPr lang="en-US"/>
              <a:t>Edit Master text styles</a:t>
            </a:r>
          </a:p>
        </p:txBody>
      </p:sp>
      <p:sp>
        <p:nvSpPr>
          <p:cNvPr id="110" name="Text Placeholder 32">
            <a:extLst>
              <a:ext uri="{FF2B5EF4-FFF2-40B4-BE49-F238E27FC236}">
                <a16:creationId xmlns:a16="http://schemas.microsoft.com/office/drawing/2014/main" id="{797E3136-5302-414A-ABCF-5F194BDAC5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2400" y="5609984"/>
            <a:ext cx="19526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350" smtClean="0">
                <a:latin typeface="+mj-lt"/>
                <a:cs typeface="Arial" panose="020B0604020202020204" pitchFamily="34" charset="0"/>
              </a:defRPr>
            </a:lvl1pPr>
            <a:lvl2pPr>
              <a:defRPr lang="en-US" sz="1350" smtClean="0"/>
            </a:lvl2pPr>
            <a:lvl3pPr>
              <a:defRPr lang="en-US" sz="135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342900"/>
            <a:r>
              <a:rPr lang="en-US"/>
              <a:t>Edit Master text styles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6EEA99AC-3C9D-2A4A-A338-A25EC300FF6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06251" y="2114264"/>
            <a:ext cx="1968002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05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14313" lvl="0" indent="-214313" defTabSz="342900"/>
            <a:r>
              <a:rPr lang="en-US"/>
              <a:t>Edit Master text styles</a:t>
            </a:r>
          </a:p>
          <a:p>
            <a:pPr marL="214313" lvl="1" indent="-214313" defTabSz="342900"/>
            <a:r>
              <a:rPr lang="en-US"/>
              <a:t>Second level</a:t>
            </a:r>
          </a:p>
        </p:txBody>
      </p:sp>
      <p:sp>
        <p:nvSpPr>
          <p:cNvPr id="111" name="Text Placeholder 36">
            <a:extLst>
              <a:ext uri="{FF2B5EF4-FFF2-40B4-BE49-F238E27FC236}">
                <a16:creationId xmlns:a16="http://schemas.microsoft.com/office/drawing/2014/main" id="{09CFC8FC-3BEE-EE48-8642-AA1FEF2F3CF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4644" y="6021111"/>
            <a:ext cx="1968002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05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14313" lvl="0" indent="-214313" defTabSz="342900"/>
            <a:r>
              <a:rPr lang="en-US"/>
              <a:t>Edit Master text styles</a:t>
            </a:r>
          </a:p>
          <a:p>
            <a:pPr marL="214313" lvl="1" indent="-214313" defTabSz="342900"/>
            <a:r>
              <a:rPr lang="en-US"/>
              <a:t>Second level</a:t>
            </a:r>
          </a:p>
        </p:txBody>
      </p:sp>
      <p:sp>
        <p:nvSpPr>
          <p:cNvPr id="112" name="Text Placeholder 36">
            <a:extLst>
              <a:ext uri="{FF2B5EF4-FFF2-40B4-BE49-F238E27FC236}">
                <a16:creationId xmlns:a16="http://schemas.microsoft.com/office/drawing/2014/main" id="{C0C1F08E-EB45-4040-B1DE-F5C9F74D41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489138" y="5939374"/>
            <a:ext cx="1968002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05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14313" lvl="0" indent="-214313" defTabSz="342900"/>
            <a:r>
              <a:rPr lang="en-US" dirty="0"/>
              <a:t>Edit Master text styles</a:t>
            </a:r>
          </a:p>
          <a:p>
            <a:pPr marL="214313" lvl="1" indent="-214313" defTabSz="342900"/>
            <a:r>
              <a:rPr lang="en-US" dirty="0"/>
              <a:t>Second level</a:t>
            </a:r>
          </a:p>
        </p:txBody>
      </p:sp>
      <p:sp>
        <p:nvSpPr>
          <p:cNvPr id="113" name="Text Placeholder 36">
            <a:extLst>
              <a:ext uri="{FF2B5EF4-FFF2-40B4-BE49-F238E27FC236}">
                <a16:creationId xmlns:a16="http://schemas.microsoft.com/office/drawing/2014/main" id="{8FC76C4F-CD1A-D746-B1D3-B44153933A8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816435" y="6011205"/>
            <a:ext cx="1968002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05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14313" lvl="0" indent="-214313" defTabSz="342900"/>
            <a:r>
              <a:rPr lang="en-US"/>
              <a:t>Edit Master text styles</a:t>
            </a:r>
          </a:p>
          <a:p>
            <a:pPr marL="214313" lvl="1" indent="-214313" defTabSz="342900"/>
            <a:r>
              <a:rPr lang="en-US"/>
              <a:t>Second level</a:t>
            </a:r>
          </a:p>
        </p:txBody>
      </p:sp>
      <p:sp>
        <p:nvSpPr>
          <p:cNvPr id="114" name="Text Placeholder 36">
            <a:extLst>
              <a:ext uri="{FF2B5EF4-FFF2-40B4-BE49-F238E27FC236}">
                <a16:creationId xmlns:a16="http://schemas.microsoft.com/office/drawing/2014/main" id="{0757525E-87E6-B848-B4D2-3CC4A79F57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019925" y="6026373"/>
            <a:ext cx="1968002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05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14313" lvl="0" indent="-214313" defTabSz="342900"/>
            <a:r>
              <a:rPr lang="en-US"/>
              <a:t>Edit Master text styles</a:t>
            </a:r>
          </a:p>
          <a:p>
            <a:pPr marL="214313" lvl="1" indent="-214313" defTabSz="342900"/>
            <a:r>
              <a:rPr lang="en-US"/>
              <a:t>Second level</a:t>
            </a:r>
          </a:p>
        </p:txBody>
      </p:sp>
      <p:sp>
        <p:nvSpPr>
          <p:cNvPr id="115" name="Text Placeholder 36">
            <a:extLst>
              <a:ext uri="{FF2B5EF4-FFF2-40B4-BE49-F238E27FC236}">
                <a16:creationId xmlns:a16="http://schemas.microsoft.com/office/drawing/2014/main" id="{C932B98E-D4A1-224D-AE02-BA44EC59F6C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60804" y="2100991"/>
            <a:ext cx="1968002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05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14313" lvl="0" indent="-214313" defTabSz="342900"/>
            <a:r>
              <a:rPr lang="en-US"/>
              <a:t>Edit Master text styles</a:t>
            </a:r>
          </a:p>
          <a:p>
            <a:pPr marL="214313" lvl="1" indent="-214313" defTabSz="342900"/>
            <a:r>
              <a:rPr lang="en-US"/>
              <a:t>Second level</a:t>
            </a:r>
          </a:p>
        </p:txBody>
      </p:sp>
      <p:sp>
        <p:nvSpPr>
          <p:cNvPr id="116" name="Text Placeholder 36">
            <a:extLst>
              <a:ext uri="{FF2B5EF4-FFF2-40B4-BE49-F238E27FC236}">
                <a16:creationId xmlns:a16="http://schemas.microsoft.com/office/drawing/2014/main" id="{E6B8CE9E-C819-6341-8CC9-A687095C617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53477" y="2107370"/>
            <a:ext cx="1968002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05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14313" lvl="0" indent="-214313" defTabSz="342900"/>
            <a:r>
              <a:rPr lang="en-US"/>
              <a:t>Edit Master text styles</a:t>
            </a:r>
          </a:p>
          <a:p>
            <a:pPr marL="214313" lvl="1" indent="-214313" defTabSz="342900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8662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  <p:sldLayoutId id="2147483719" r:id="rId9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featlean.com/what-is-the-racing-line/" TargetMode="External"/><Relationship Id="rId7" Type="http://schemas.openxmlformats.org/officeDocument/2006/relationships/image" Target="../media/image11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3239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An Application to Optimize Lap-times for Race Cars </a:t>
            </a:r>
            <a:endParaRPr lang="de-DE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E02A603-B71A-46AF-8551-BE2CF5BD1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927451"/>
              </p:ext>
            </p:extLst>
          </p:nvPr>
        </p:nvGraphicFramePr>
        <p:xfrm>
          <a:off x="641967" y="3038908"/>
          <a:ext cx="3574933" cy="200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0590">
                  <a:extLst>
                    <a:ext uri="{9D8B030D-6E8A-4147-A177-3AD203B41FA5}">
                      <a16:colId xmlns:a16="http://schemas.microsoft.com/office/drawing/2014/main" val="2878467922"/>
                    </a:ext>
                  </a:extLst>
                </a:gridCol>
                <a:gridCol w="1214343">
                  <a:extLst>
                    <a:ext uri="{9D8B030D-6E8A-4147-A177-3AD203B41FA5}">
                      <a16:colId xmlns:a16="http://schemas.microsoft.com/office/drawing/2014/main" val="174834086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sz="1400" b="1" dirty="0">
                          <a:latin typeface="+mj-lt"/>
                        </a:rPr>
                        <a:t>Group</a:t>
                      </a:r>
                      <a:r>
                        <a:rPr lang="de-DE" sz="1400" b="1" baseline="0" dirty="0">
                          <a:latin typeface="+mj-lt"/>
                        </a:rPr>
                        <a:t> Members:</a:t>
                      </a:r>
                      <a:endParaRPr lang="de-DE" sz="1400" b="1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50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j-lt"/>
                        </a:rPr>
                        <a:t>Alaa Bashir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+mj-lt"/>
                        </a:rPr>
                        <a:t>ge73cec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2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j-lt"/>
                        </a:rPr>
                        <a:t>Ankit Khot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+mj-lt"/>
                        </a:rPr>
                        <a:t>ge73xuq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87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j-lt"/>
                        </a:rPr>
                        <a:t>M</a:t>
                      </a:r>
                      <a:r>
                        <a:rPr lang="en-US" sz="1400" dirty="0">
                          <a:latin typeface="+mj-lt"/>
                          <a:ea typeface="Cambria Math" panose="02040503050406030204" pitchFamily="18" charset="0"/>
                        </a:rPr>
                        <a:t>áté Kelemen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+mj-lt"/>
                        </a:rPr>
                        <a:t>ge49pil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50716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+mj-lt"/>
                        </a:rPr>
                        <a:t>Supervised by:</a:t>
                      </a:r>
                      <a:r>
                        <a:rPr lang="en-US" sz="1400" b="1" baseline="0" dirty="0">
                          <a:latin typeface="+mj-lt"/>
                        </a:rPr>
                        <a:t> </a:t>
                      </a:r>
                      <a:r>
                        <a:rPr lang="de-DE" sz="1400" dirty="0">
                          <a:effectLst/>
                          <a:latin typeface="Arial" panose="020B0604020202020204" pitchFamily="34" charset="0"/>
                        </a:rPr>
                        <a:t>Jan Janse van</a:t>
                      </a:r>
                      <a:r>
                        <a:rPr lang="de-DE" sz="1400" baseline="0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de-DE" sz="1400" dirty="0">
                          <a:effectLst/>
                          <a:latin typeface="Arial" panose="020B0604020202020204" pitchFamily="34" charset="0"/>
                        </a:rPr>
                        <a:t>Rensburg</a:t>
                      </a:r>
                      <a:r>
                        <a:rPr lang="de-DE" sz="1400" baseline="0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aseline="0" dirty="0">
                          <a:effectLst/>
                          <a:latin typeface="Arial" panose="020B0604020202020204" pitchFamily="34" charset="0"/>
                        </a:rPr>
                        <a:t>                           </a:t>
                      </a:r>
                      <a:r>
                        <a:rPr lang="de-DE" sz="1400" dirty="0">
                          <a:effectLst/>
                          <a:latin typeface="Arial" panose="020B0604020202020204" pitchFamily="34" charset="0"/>
                        </a:rPr>
                        <a:t>and Steve Schaefer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0564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8A9B696-22CE-4CCD-87A3-482CEF8CF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5" y="203928"/>
            <a:ext cx="2415475" cy="5589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384416-A4F2-4DCD-A408-8B774FF46D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44" y="218399"/>
            <a:ext cx="544482" cy="54448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7C3BC8-EF8B-49F2-A9F6-BBB3FF317E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4CBAC2-EEF8-453A-8E96-FC9B21CF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8571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Trajectory Planning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44" y="218399"/>
            <a:ext cx="544482" cy="544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5" y="203928"/>
            <a:ext cx="2415475" cy="558953"/>
          </a:xfrm>
          <a:prstGeom prst="rect">
            <a:avLst/>
          </a:prstGeom>
        </p:spPr>
      </p:pic>
      <p:sp>
        <p:nvSpPr>
          <p:cNvPr id="17" name="Inhaltsplatzhalter 1"/>
          <p:cNvSpPr>
            <a:spLocks noGrp="1"/>
          </p:cNvSpPr>
          <p:nvPr>
            <p:ph idx="1"/>
          </p:nvPr>
        </p:nvSpPr>
        <p:spPr>
          <a:xfrm>
            <a:off x="316009" y="1819810"/>
            <a:ext cx="4577012" cy="142941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Track Discretization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1" dirty="0"/>
          </a:p>
          <a:p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086" y="3929083"/>
            <a:ext cx="4435896" cy="258299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5"/>
          <a:srcRect b="30942"/>
          <a:stretch/>
        </p:blipFill>
        <p:spPr>
          <a:xfrm>
            <a:off x="968433" y="2229485"/>
            <a:ext cx="4047318" cy="910742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316008" y="3261315"/>
            <a:ext cx="7559444" cy="831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b="1" dirty="0" err="1"/>
              <a:t>Shortest</a:t>
            </a:r>
            <a:r>
              <a:rPr lang="de-DE" b="1" dirty="0"/>
              <a:t> Trajectory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de-DE" sz="1600" dirty="0" err="1"/>
          </a:p>
        </p:txBody>
      </p:sp>
      <p:pic>
        <p:nvPicPr>
          <p:cNvPr id="13" name="Grafik 9">
            <a:extLst>
              <a:ext uri="{FF2B5EF4-FFF2-40B4-BE49-F238E27FC236}">
                <a16:creationId xmlns:a16="http://schemas.microsoft.com/office/drawing/2014/main" id="{ED060728-C771-4EEB-B216-FF1C548FE8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433" y="4300832"/>
            <a:ext cx="3150805" cy="700946"/>
          </a:xfrm>
          <a:prstGeom prst="rect">
            <a:avLst/>
          </a:prstGeom>
        </p:spPr>
      </p:pic>
      <p:sp>
        <p:nvSpPr>
          <p:cNvPr id="14" name="Rechteck 8">
            <a:extLst>
              <a:ext uri="{FF2B5EF4-FFF2-40B4-BE49-F238E27FC236}">
                <a16:creationId xmlns:a16="http://schemas.microsoft.com/office/drawing/2014/main" id="{4A14814E-F083-41E9-82B9-B7CA80EF9B12}"/>
              </a:ext>
            </a:extLst>
          </p:cNvPr>
          <p:cNvSpPr/>
          <p:nvPr/>
        </p:nvSpPr>
        <p:spPr>
          <a:xfrm>
            <a:off x="711113" y="3655270"/>
            <a:ext cx="7559444" cy="508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Estimate line integral of the track: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7A1E1A-57D2-435C-A2EC-23D445F812D7}"/>
              </a:ext>
            </a:extLst>
          </p:cNvPr>
          <p:cNvSpPr/>
          <p:nvPr/>
        </p:nvSpPr>
        <p:spPr>
          <a:xfrm>
            <a:off x="1944209" y="2761623"/>
            <a:ext cx="216259" cy="28211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18" name="Rechteck 8">
            <a:extLst>
              <a:ext uri="{FF2B5EF4-FFF2-40B4-BE49-F238E27FC236}">
                <a16:creationId xmlns:a16="http://schemas.microsoft.com/office/drawing/2014/main" id="{0BA3B581-DA65-4E19-AA6D-342BBD4FE6E3}"/>
              </a:ext>
            </a:extLst>
          </p:cNvPr>
          <p:cNvSpPr/>
          <p:nvPr/>
        </p:nvSpPr>
        <p:spPr>
          <a:xfrm>
            <a:off x="316008" y="4952470"/>
            <a:ext cx="7750620" cy="3047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b="1" dirty="0"/>
              <a:t>Minimum curvature trajectory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Find the track curvature </a:t>
            </a:r>
            <a:r>
              <a:rPr lang="az-Cyrl-AZ" sz="1600" dirty="0"/>
              <a:t>Ѓ</a:t>
            </a:r>
            <a:r>
              <a:rPr lang="de-DE" sz="1600" dirty="0"/>
              <a:t> </a:t>
            </a:r>
            <a:r>
              <a:rPr lang="de-DE" sz="1600" dirty="0" err="1"/>
              <a:t>using</a:t>
            </a:r>
            <a:r>
              <a:rPr lang="de-DE" sz="1600" dirty="0"/>
              <a:t>: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endParaRPr lang="de-DE" sz="16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endParaRPr lang="de-DE" sz="16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endParaRPr lang="de-DE" sz="16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endParaRPr lang="de-DE" sz="16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endParaRPr lang="de-DE" sz="1600" dirty="0"/>
          </a:p>
          <a:p>
            <a:pPr lvl="2">
              <a:lnSpc>
                <a:spcPct val="150000"/>
              </a:lnSpc>
            </a:pPr>
            <a:endParaRPr lang="de-DE" sz="1600" dirty="0"/>
          </a:p>
        </p:txBody>
      </p:sp>
      <p:pic>
        <p:nvPicPr>
          <p:cNvPr id="19" name="Grafik 9">
            <a:extLst>
              <a:ext uri="{FF2B5EF4-FFF2-40B4-BE49-F238E27FC236}">
                <a16:creationId xmlns:a16="http://schemas.microsoft.com/office/drawing/2014/main" id="{D5FFEEEE-B36E-414C-87C9-66F24EC152B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5806" b="71434"/>
          <a:stretch/>
        </p:blipFill>
        <p:spPr>
          <a:xfrm>
            <a:off x="968433" y="5942740"/>
            <a:ext cx="2635901" cy="56934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02B76D0-39A4-42CE-9DA8-DF6A3D1FAC33}"/>
              </a:ext>
            </a:extLst>
          </p:cNvPr>
          <p:cNvSpPr/>
          <p:nvPr/>
        </p:nvSpPr>
        <p:spPr>
          <a:xfrm>
            <a:off x="3813574" y="2794441"/>
            <a:ext cx="216259" cy="28211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61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7C3BC8-EF8B-49F2-A9F6-BBB3FF317E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4CBAC2-EEF8-453A-8E96-FC9B21CF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8571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Trajectory Planning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44" y="218399"/>
            <a:ext cx="544482" cy="544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5" y="203928"/>
            <a:ext cx="2415475" cy="558953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333506" y="1596423"/>
            <a:ext cx="775062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b="1" dirty="0"/>
              <a:t>Minimum </a:t>
            </a:r>
            <a:r>
              <a:rPr lang="de-DE" b="1" dirty="0" err="1"/>
              <a:t>curvature</a:t>
            </a:r>
            <a:r>
              <a:rPr lang="de-DE" b="1" dirty="0"/>
              <a:t> trajectory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BA9811FC-1C52-4365-9FDB-722AAD3A1E6F}"/>
                  </a:ext>
                </a:extLst>
              </p:cNvPr>
              <p:cNvSpPr txBox="1"/>
              <p:nvPr/>
            </p:nvSpPr>
            <p:spPr>
              <a:xfrm>
                <a:off x="957301" y="5371279"/>
                <a:ext cx="1119602" cy="5863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num>
                        <m:den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BA9811FC-1C52-4365-9FDB-722AAD3A1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01" y="5371279"/>
                <a:ext cx="1119602" cy="5863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zövegdoboz 10">
            <a:extLst>
              <a:ext uri="{FF2B5EF4-FFF2-40B4-BE49-F238E27FC236}">
                <a16:creationId xmlns:a16="http://schemas.microsoft.com/office/drawing/2014/main" id="{37E0177A-F143-4949-A671-93A8F5F9F1FE}"/>
              </a:ext>
            </a:extLst>
          </p:cNvPr>
          <p:cNvSpPr txBox="1"/>
          <p:nvPr/>
        </p:nvSpPr>
        <p:spPr>
          <a:xfrm>
            <a:off x="641507" y="5006465"/>
            <a:ext cx="287079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Curvature of a spline segment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AB6CFAF-F341-4C7D-9DD3-663437F30756}"/>
              </a:ext>
            </a:extLst>
          </p:cNvPr>
          <p:cNvSpPr txBox="1"/>
          <p:nvPr/>
        </p:nvSpPr>
        <p:spPr>
          <a:xfrm>
            <a:off x="632230" y="3367059"/>
            <a:ext cx="7442619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Spline segment and its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B309707F-A908-4CD1-B68A-C025DB9A96AB}"/>
                  </a:ext>
                </a:extLst>
              </p:cNvPr>
              <p:cNvSpPr txBox="1"/>
              <p:nvPr/>
            </p:nvSpPr>
            <p:spPr>
              <a:xfrm>
                <a:off x="942950" y="3721581"/>
                <a:ext cx="2833468" cy="314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B309707F-A908-4CD1-B68A-C025DB9A9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50" y="3721581"/>
                <a:ext cx="2833468" cy="314958"/>
              </a:xfrm>
              <a:prstGeom prst="rect">
                <a:avLst/>
              </a:prstGeom>
              <a:blipFill>
                <a:blip r:embed="rId5"/>
                <a:stretch>
                  <a:fillRect l="-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65FBCB13-59AC-4AB1-ACC7-56586E890B29}"/>
                  </a:ext>
                </a:extLst>
              </p:cNvPr>
              <p:cNvSpPr txBox="1"/>
              <p:nvPr/>
            </p:nvSpPr>
            <p:spPr>
              <a:xfrm>
                <a:off x="942949" y="4086395"/>
                <a:ext cx="2465227" cy="314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65FBCB13-59AC-4AB1-ACC7-56586E890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49" y="4086395"/>
                <a:ext cx="2465227" cy="314958"/>
              </a:xfrm>
              <a:prstGeom prst="rect">
                <a:avLst/>
              </a:prstGeom>
              <a:blipFill>
                <a:blip r:embed="rId6"/>
                <a:stretch>
                  <a:fillRect l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B1E443DF-01C0-470A-928C-E1FEE33DAC37}"/>
                  </a:ext>
                </a:extLst>
              </p:cNvPr>
              <p:cNvSpPr txBox="1"/>
              <p:nvPr/>
            </p:nvSpPr>
            <p:spPr>
              <a:xfrm>
                <a:off x="952226" y="4508535"/>
                <a:ext cx="1862689" cy="314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′′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B1E443DF-01C0-470A-928C-E1FEE33DA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26" y="4508535"/>
                <a:ext cx="1862689" cy="314958"/>
              </a:xfrm>
              <a:prstGeom prst="rect">
                <a:avLst/>
              </a:prstGeom>
              <a:blipFill>
                <a:blip r:embed="rId7"/>
                <a:stretch>
                  <a:fillRect l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zövegdoboz 17">
            <a:extLst>
              <a:ext uri="{FF2B5EF4-FFF2-40B4-BE49-F238E27FC236}">
                <a16:creationId xmlns:a16="http://schemas.microsoft.com/office/drawing/2014/main" id="{A0F7ABD5-0995-4BF2-B082-645BC33677B6}"/>
              </a:ext>
            </a:extLst>
          </p:cNvPr>
          <p:cNvSpPr txBox="1"/>
          <p:nvPr/>
        </p:nvSpPr>
        <p:spPr>
          <a:xfrm>
            <a:off x="641507" y="2132092"/>
            <a:ext cx="7442619" cy="10623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</a:rPr>
              <a:t>Interpolate track points with piecewise cubic splines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</a:rPr>
              <a:t>(Numerically) integrate curvature on the entire path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</a:rPr>
              <a:t>Minimize integrated curvature with respect to the track point coefficients</a:t>
            </a:r>
          </a:p>
        </p:txBody>
      </p:sp>
      <p:pic>
        <p:nvPicPr>
          <p:cNvPr id="19" name="Grafik 1">
            <a:extLst>
              <a:ext uri="{FF2B5EF4-FFF2-40B4-BE49-F238E27FC236}">
                <a16:creationId xmlns:a16="http://schemas.microsoft.com/office/drawing/2014/main" id="{D7FE0E1D-4ED8-4983-8736-3E60870CB3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8024" y="4036539"/>
            <a:ext cx="4086878" cy="230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47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7C3BC8-EF8B-49F2-A9F6-BBB3FF317E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4CBAC2-EEF8-453A-8E96-FC9B21CF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8571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Trajectory Planning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44" y="218399"/>
            <a:ext cx="544482" cy="544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5" y="203928"/>
            <a:ext cx="2415475" cy="558953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333506" y="1596423"/>
            <a:ext cx="775062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b="1" dirty="0"/>
              <a:t>Minimum curvature trajectory (MATLAB)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80734E00-CB53-49D0-ADBF-A6E2D3BACF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000" t="4023" r="23256" b="7112"/>
          <a:stretch/>
        </p:blipFill>
        <p:spPr>
          <a:xfrm>
            <a:off x="1968020" y="2277045"/>
            <a:ext cx="5207959" cy="437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81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7C3BC8-EF8B-49F2-A9F6-BBB3FF317E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4CBAC2-EEF8-453A-8E96-FC9B21CF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8571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Interface to a 3D engine (Unreal+ Simulink) </a:t>
            </a:r>
            <a:endParaRPr lang="de-DE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44" y="218399"/>
            <a:ext cx="544482" cy="544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5" y="203928"/>
            <a:ext cx="2415475" cy="558953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F41F8DF9-F18B-4465-B480-9D5434D5C847}"/>
              </a:ext>
            </a:extLst>
          </p:cNvPr>
          <p:cNvSpPr txBox="1"/>
          <p:nvPr/>
        </p:nvSpPr>
        <p:spPr>
          <a:xfrm>
            <a:off x="659219" y="1818168"/>
            <a:ext cx="3015249" cy="5379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</a:rPr>
              <a:t>User-controlled simulation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</a:rPr>
              <a:t>Provides a reference lap time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3A78812A-1A03-4DE0-80D1-F0A66EDBC4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75" t="3333" r="1163" b="2040"/>
          <a:stretch/>
        </p:blipFill>
        <p:spPr>
          <a:xfrm>
            <a:off x="175437" y="2356136"/>
            <a:ext cx="8793126" cy="413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45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7C3BC8-EF8B-49F2-A9F6-BBB3FF317E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4CBAC2-EEF8-453A-8E96-FC9B21CF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8571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Interface to a 3D engine (Unreal+ Simuink) </a:t>
            </a:r>
            <a:endParaRPr lang="de-DE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44" y="218399"/>
            <a:ext cx="544482" cy="544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5" y="203928"/>
            <a:ext cx="2415475" cy="558953"/>
          </a:xfrm>
          <a:prstGeom prst="rect">
            <a:avLst/>
          </a:prstGeom>
        </p:spPr>
      </p:pic>
      <p:pic>
        <p:nvPicPr>
          <p:cNvPr id="2" name="double_lane_change_nailedIt">
            <a:hlinkClick r:id="" action="ppaction://media"/>
            <a:extLst>
              <a:ext uri="{FF2B5EF4-FFF2-40B4-BE49-F238E27FC236}">
                <a16:creationId xmlns:a16="http://schemas.microsoft.com/office/drawing/2014/main" id="{A438C920-5F59-4D5B-B598-419FC24F91F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18009" y="1724749"/>
            <a:ext cx="8508999" cy="479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5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77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7C3BC8-EF8B-49F2-A9F6-BBB3FF317E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4CBAC2-EEF8-453A-8E96-FC9B21CF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22" y="1092038"/>
            <a:ext cx="8508999" cy="48571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de-DE" sz="2800" b="1" dirty="0">
                <a:solidFill>
                  <a:schemeClr val="bg2">
                    <a:lumMod val="75000"/>
                  </a:schemeClr>
                </a:solidFill>
              </a:rPr>
              <a:t>Summary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44" y="218399"/>
            <a:ext cx="544482" cy="544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5" y="203928"/>
            <a:ext cx="2415475" cy="55895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44AE57-49B8-4C68-809F-ECF1199B49E0}"/>
              </a:ext>
            </a:extLst>
          </p:cNvPr>
          <p:cNvSpPr/>
          <p:nvPr/>
        </p:nvSpPr>
        <p:spPr>
          <a:xfrm>
            <a:off x="553278" y="1711497"/>
            <a:ext cx="803744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6113" lvl="2" indent="-285750" algn="just">
              <a:lnSpc>
                <a:spcPct val="200000"/>
              </a:lnSpc>
              <a:buSzPct val="130000"/>
              <a:buFont typeface="Wingdings" panose="05000000000000000000" pitchFamily="2" charset="2"/>
              <a:buChar char="Ø"/>
            </a:pPr>
            <a:r>
              <a:rPr lang="en-US" sz="1600" dirty="0"/>
              <a:t>Project goals, importance and challenges</a:t>
            </a:r>
          </a:p>
          <a:p>
            <a:pPr marL="646113" lvl="2" indent="-285750" algn="just">
              <a:lnSpc>
                <a:spcPct val="200000"/>
              </a:lnSpc>
              <a:buSzPct val="130000"/>
              <a:buFont typeface="Wingdings" panose="05000000000000000000" pitchFamily="2" charset="2"/>
              <a:buChar char="Ø"/>
            </a:pPr>
            <a:r>
              <a:rPr lang="en-US" sz="1600" dirty="0"/>
              <a:t>Literature Review : two solutions possible </a:t>
            </a:r>
          </a:p>
          <a:p>
            <a:pPr marL="1103313" lvl="3" indent="-285750" algn="just">
              <a:lnSpc>
                <a:spcPct val="20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US" sz="1600" dirty="0"/>
              <a:t>Shortest path</a:t>
            </a:r>
          </a:p>
          <a:p>
            <a:pPr marL="1103313" lvl="3" indent="-285750" algn="just">
              <a:lnSpc>
                <a:spcPct val="20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US" sz="1600" dirty="0"/>
              <a:t>Least curvature path</a:t>
            </a:r>
          </a:p>
          <a:p>
            <a:pPr marL="646113" lvl="2" indent="-285750" algn="just">
              <a:lnSpc>
                <a:spcPct val="200000"/>
              </a:lnSpc>
              <a:buSzPct val="130000"/>
              <a:buFont typeface="Wingdings" panose="05000000000000000000" pitchFamily="2" charset="2"/>
              <a:buChar char="Ø"/>
            </a:pPr>
            <a:r>
              <a:rPr lang="en-US" sz="1600" dirty="0"/>
              <a:t>Illustrative example with a simple L-bend.</a:t>
            </a:r>
          </a:p>
          <a:p>
            <a:pPr marL="646113" lvl="2" indent="-285750" algn="just">
              <a:lnSpc>
                <a:spcPct val="200000"/>
              </a:lnSpc>
              <a:buSzPct val="130000"/>
              <a:buFont typeface="Wingdings" panose="05000000000000000000" pitchFamily="2" charset="2"/>
              <a:buChar char="Ø"/>
            </a:pPr>
            <a:r>
              <a:rPr lang="en-US" sz="1600" dirty="0"/>
              <a:t>MATLAB script for path optimization</a:t>
            </a:r>
          </a:p>
          <a:p>
            <a:pPr marL="646113" lvl="2" indent="-285750" algn="just">
              <a:lnSpc>
                <a:spcPct val="200000"/>
              </a:lnSpc>
              <a:buSzPct val="130000"/>
              <a:buFont typeface="Wingdings" panose="05000000000000000000" pitchFamily="2" charset="2"/>
              <a:buChar char="Ø"/>
            </a:pPr>
            <a:r>
              <a:rPr lang="en-US" sz="1600" dirty="0"/>
              <a:t>Simulink model with 3D visualization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Image result for summary clipart">
            <a:extLst>
              <a:ext uri="{FF2B5EF4-FFF2-40B4-BE49-F238E27FC236}">
                <a16:creationId xmlns:a16="http://schemas.microsoft.com/office/drawing/2014/main" id="{63918A50-3E6A-4CE5-9438-9C4E6A9C4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304" y="4113183"/>
            <a:ext cx="2526418" cy="252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406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7C3BC8-EF8B-49F2-A9F6-BBB3FF317E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44" y="218399"/>
            <a:ext cx="544482" cy="544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5" y="203928"/>
            <a:ext cx="2415475" cy="558953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5" t="10926" r="7396" b="21296"/>
          <a:stretch/>
        </p:blipFill>
        <p:spPr>
          <a:xfrm>
            <a:off x="0" y="1676400"/>
            <a:ext cx="9144000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2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6317" y="1589222"/>
            <a:ext cx="8508999" cy="4699572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1800" dirty="0"/>
              <a:t>Goals and Problem Statement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1800" dirty="0"/>
              <a:t>Introduction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1800" dirty="0"/>
              <a:t>Literature Review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Interface to a 3D engine (Unreal)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1800" dirty="0"/>
              <a:t> Summary 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bg2">
                    <a:lumMod val="75000"/>
                  </a:schemeClr>
                </a:solidFill>
              </a:rPr>
              <a:t>Outline: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1" y="4097983"/>
            <a:ext cx="2190811" cy="21908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97C638-8B1D-4852-A4DC-9310D8E95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5" y="203928"/>
            <a:ext cx="2415475" cy="5589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640893-A95C-4ECC-8D92-CF849C3669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44" y="218399"/>
            <a:ext cx="544482" cy="5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1972" y="1636156"/>
            <a:ext cx="8234704" cy="1701848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Goals :</a:t>
            </a:r>
            <a:endParaRPr lang="en-US" dirty="0"/>
          </a:p>
          <a:p>
            <a:pPr marL="646113" lvl="2" indent="-285750" algn="just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US" dirty="0"/>
              <a:t>Determine optimal racing lines</a:t>
            </a:r>
          </a:p>
          <a:p>
            <a:pPr marL="646113" lvl="2" indent="-285750" algn="just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de-DE" dirty="0"/>
              <a:t>Minimize total lap time</a:t>
            </a:r>
          </a:p>
          <a:p>
            <a:pPr marL="646113" lvl="2" indent="-285750" algn="just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de-DE" dirty="0"/>
              <a:t>Simulate the results for different tracks</a:t>
            </a:r>
          </a:p>
          <a:p>
            <a:pPr algn="just">
              <a:lnSpc>
                <a:spcPct val="150000"/>
              </a:lnSpc>
            </a:pPr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1088202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sz="3000" b="1" dirty="0">
                <a:solidFill>
                  <a:schemeClr val="bg2">
                    <a:lumMod val="75000"/>
                  </a:schemeClr>
                </a:solidFill>
              </a:rPr>
              <a:t>Goals and Problem Statement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44" y="218399"/>
            <a:ext cx="544482" cy="5444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5" y="203928"/>
            <a:ext cx="2415475" cy="5589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2437" y="3898190"/>
            <a:ext cx="3276685" cy="245390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11162" y="3855446"/>
            <a:ext cx="5540998" cy="2026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000" b="1" dirty="0"/>
              <a:t>Problem Statement:</a:t>
            </a:r>
            <a:endParaRPr lang="de-DE" dirty="0"/>
          </a:p>
          <a:p>
            <a:pPr marL="646113" lvl="2" indent="-285750" algn="just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de-DE" sz="1600" dirty="0"/>
              <a:t>Optimal race lines is a dual problem</a:t>
            </a:r>
          </a:p>
          <a:p>
            <a:pPr marL="646113" lvl="2" indent="-285750" algn="just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de-DE" sz="1600" dirty="0"/>
              <a:t>Compromises are needed</a:t>
            </a:r>
          </a:p>
          <a:p>
            <a:pPr marL="646113" lvl="2" indent="-285750" algn="just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de-DE" sz="1600" dirty="0"/>
              <a:t>Car dynamics must be considered</a:t>
            </a:r>
          </a:p>
          <a:p>
            <a:pPr algn="just">
              <a:lnSpc>
                <a:spcPct val="150000"/>
              </a:lnSpc>
            </a:pP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B08B28F-AC61-8B49-9876-EE4254A9CC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03691" y="2106209"/>
            <a:ext cx="1968002" cy="523220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0065BD">
                    <a:lumMod val="50000"/>
                  </a:srgbClr>
                </a:solidFill>
              </a:rPr>
              <a:t>Literature Review</a:t>
            </a:r>
          </a:p>
          <a:p>
            <a:pPr algn="ctr"/>
            <a:r>
              <a:rPr lang="en-US" sz="1400" dirty="0">
                <a:solidFill>
                  <a:srgbClr val="0065BD">
                    <a:lumMod val="50000"/>
                  </a:srgbClr>
                </a:solidFill>
              </a:rPr>
              <a:t>(Optimizing the path)</a:t>
            </a:r>
            <a:endParaRPr lang="en-US" dirty="0"/>
          </a:p>
        </p:txBody>
      </p:sp>
      <p:grpSp>
        <p:nvGrpSpPr>
          <p:cNvPr id="133" name="Group 2" title="mobile device icon">
            <a:extLst>
              <a:ext uri="{FF2B5EF4-FFF2-40B4-BE49-F238E27FC236}">
                <a16:creationId xmlns:a16="http://schemas.microsoft.com/office/drawing/2014/main" id="{C31418C4-967A-4A68-A74F-C901B111A455}"/>
              </a:ext>
            </a:extLst>
          </p:cNvPr>
          <p:cNvGrpSpPr>
            <a:grpSpLocks/>
          </p:cNvGrpSpPr>
          <p:nvPr/>
        </p:nvGrpSpPr>
        <p:grpSpPr bwMode="auto">
          <a:xfrm>
            <a:off x="292513" y="3718578"/>
            <a:ext cx="250097" cy="419210"/>
            <a:chOff x="7002463" y="2176463"/>
            <a:chExt cx="333375" cy="558800"/>
          </a:xfrm>
          <a:solidFill>
            <a:schemeClr val="bg1"/>
          </a:solidFill>
        </p:grpSpPr>
        <p:sp>
          <p:nvSpPr>
            <p:cNvPr id="134" name="Freeform 47">
              <a:extLst>
                <a:ext uri="{FF2B5EF4-FFF2-40B4-BE49-F238E27FC236}">
                  <a16:creationId xmlns:a16="http://schemas.microsoft.com/office/drawing/2014/main" id="{AE93FB4F-A7E4-4589-A76F-FDAD5EAAC6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02463" y="2176463"/>
              <a:ext cx="333375" cy="558800"/>
            </a:xfrm>
            <a:custGeom>
              <a:avLst/>
              <a:gdLst>
                <a:gd name="T0" fmla="*/ 0 w 925"/>
                <a:gd name="T1" fmla="*/ 0 h 1554"/>
                <a:gd name="T2" fmla="*/ 0 w 925"/>
                <a:gd name="T3" fmla="*/ 200808412 h 1554"/>
                <a:gd name="T4" fmla="*/ 120020406 w 925"/>
                <a:gd name="T5" fmla="*/ 200808412 h 1554"/>
                <a:gd name="T6" fmla="*/ 120020406 w 925"/>
                <a:gd name="T7" fmla="*/ 0 h 1554"/>
                <a:gd name="T8" fmla="*/ 0 w 925"/>
                <a:gd name="T9" fmla="*/ 0 h 1554"/>
                <a:gd name="T10" fmla="*/ 109368985 w 925"/>
                <a:gd name="T11" fmla="*/ 10602816 h 1554"/>
                <a:gd name="T12" fmla="*/ 109368985 w 925"/>
                <a:gd name="T13" fmla="*/ 26507401 h 1554"/>
                <a:gd name="T14" fmla="*/ 10651061 w 925"/>
                <a:gd name="T15" fmla="*/ 26507401 h 1554"/>
                <a:gd name="T16" fmla="*/ 10651061 w 925"/>
                <a:gd name="T17" fmla="*/ 10602816 h 1554"/>
                <a:gd name="T18" fmla="*/ 109368985 w 925"/>
                <a:gd name="T19" fmla="*/ 10602816 h 1554"/>
                <a:gd name="T20" fmla="*/ 109368985 w 925"/>
                <a:gd name="T21" fmla="*/ 37110217 h 1554"/>
                <a:gd name="T22" fmla="*/ 109368985 w 925"/>
                <a:gd name="T23" fmla="*/ 148828505 h 1554"/>
                <a:gd name="T24" fmla="*/ 10651061 w 925"/>
                <a:gd name="T25" fmla="*/ 148828505 h 1554"/>
                <a:gd name="T26" fmla="*/ 10651061 w 925"/>
                <a:gd name="T27" fmla="*/ 37110217 h 1554"/>
                <a:gd name="T28" fmla="*/ 109368985 w 925"/>
                <a:gd name="T29" fmla="*/ 37110217 h 1554"/>
                <a:gd name="T30" fmla="*/ 10651061 w 925"/>
                <a:gd name="T31" fmla="*/ 190205595 h 1554"/>
                <a:gd name="T32" fmla="*/ 10651061 w 925"/>
                <a:gd name="T33" fmla="*/ 159431321 h 1554"/>
                <a:gd name="T34" fmla="*/ 109368985 w 925"/>
                <a:gd name="T35" fmla="*/ 159431321 h 1554"/>
                <a:gd name="T36" fmla="*/ 109368985 w 925"/>
                <a:gd name="T37" fmla="*/ 190205595 h 1554"/>
                <a:gd name="T38" fmla="*/ 10651061 w 925"/>
                <a:gd name="T39" fmla="*/ 190205595 h 155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25" h="1554">
                  <a:moveTo>
                    <a:pt x="0" y="0"/>
                  </a:moveTo>
                  <a:lnTo>
                    <a:pt x="0" y="1553"/>
                  </a:lnTo>
                  <a:lnTo>
                    <a:pt x="924" y="1553"/>
                  </a:lnTo>
                  <a:lnTo>
                    <a:pt x="924" y="0"/>
                  </a:lnTo>
                  <a:lnTo>
                    <a:pt x="0" y="0"/>
                  </a:lnTo>
                  <a:close/>
                  <a:moveTo>
                    <a:pt x="842" y="82"/>
                  </a:moveTo>
                  <a:lnTo>
                    <a:pt x="842" y="205"/>
                  </a:lnTo>
                  <a:lnTo>
                    <a:pt x="82" y="205"/>
                  </a:lnTo>
                  <a:lnTo>
                    <a:pt x="82" y="82"/>
                  </a:lnTo>
                  <a:lnTo>
                    <a:pt x="842" y="82"/>
                  </a:lnTo>
                  <a:close/>
                  <a:moveTo>
                    <a:pt x="842" y="287"/>
                  </a:moveTo>
                  <a:lnTo>
                    <a:pt x="842" y="1151"/>
                  </a:lnTo>
                  <a:lnTo>
                    <a:pt x="82" y="1151"/>
                  </a:lnTo>
                  <a:lnTo>
                    <a:pt x="82" y="287"/>
                  </a:lnTo>
                  <a:lnTo>
                    <a:pt x="842" y="287"/>
                  </a:lnTo>
                  <a:close/>
                  <a:moveTo>
                    <a:pt x="82" y="1471"/>
                  </a:moveTo>
                  <a:lnTo>
                    <a:pt x="82" y="1233"/>
                  </a:lnTo>
                  <a:lnTo>
                    <a:pt x="842" y="1233"/>
                  </a:lnTo>
                  <a:lnTo>
                    <a:pt x="842" y="1471"/>
                  </a:lnTo>
                  <a:lnTo>
                    <a:pt x="82" y="147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1" dirty="0"/>
            </a:p>
          </p:txBody>
        </p:sp>
        <p:sp>
          <p:nvSpPr>
            <p:cNvPr id="135" name="Freeform 48">
              <a:extLst>
                <a:ext uri="{FF2B5EF4-FFF2-40B4-BE49-F238E27FC236}">
                  <a16:creationId xmlns:a16="http://schemas.microsoft.com/office/drawing/2014/main" id="{0D7150F3-F6FA-4B93-AC09-C7836003C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1688" y="2636838"/>
              <a:ext cx="36512" cy="38100"/>
            </a:xfrm>
            <a:custGeom>
              <a:avLst/>
              <a:gdLst>
                <a:gd name="T0" fmla="*/ 1829577 w 101"/>
                <a:gd name="T1" fmla="*/ 2364669 h 108"/>
                <a:gd name="T2" fmla="*/ 0 w 101"/>
                <a:gd name="T3" fmla="*/ 6969478 h 108"/>
                <a:gd name="T4" fmla="*/ 261368 w 101"/>
                <a:gd name="T5" fmla="*/ 8213725 h 108"/>
                <a:gd name="T6" fmla="*/ 522736 w 101"/>
                <a:gd name="T7" fmla="*/ 9458325 h 108"/>
                <a:gd name="T8" fmla="*/ 1045472 w 101"/>
                <a:gd name="T9" fmla="*/ 10453864 h 108"/>
                <a:gd name="T10" fmla="*/ 1829577 w 101"/>
                <a:gd name="T11" fmla="*/ 11449756 h 108"/>
                <a:gd name="T12" fmla="*/ 6665067 w 101"/>
                <a:gd name="T13" fmla="*/ 13316303 h 108"/>
                <a:gd name="T14" fmla="*/ 11500195 w 101"/>
                <a:gd name="T15" fmla="*/ 11449756 h 108"/>
                <a:gd name="T16" fmla="*/ 12284300 w 101"/>
                <a:gd name="T17" fmla="*/ 10453864 h 108"/>
                <a:gd name="T18" fmla="*/ 12807036 w 101"/>
                <a:gd name="T19" fmla="*/ 9458325 h 108"/>
                <a:gd name="T20" fmla="*/ 13068404 w 101"/>
                <a:gd name="T21" fmla="*/ 8213725 h 108"/>
                <a:gd name="T22" fmla="*/ 13068404 w 101"/>
                <a:gd name="T23" fmla="*/ 6969478 h 108"/>
                <a:gd name="T24" fmla="*/ 11238827 w 101"/>
                <a:gd name="T25" fmla="*/ 2364669 h 108"/>
                <a:gd name="T26" fmla="*/ 1829577 w 101"/>
                <a:gd name="T27" fmla="*/ 2364669 h 10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1" h="108">
                  <a:moveTo>
                    <a:pt x="14" y="19"/>
                  </a:moveTo>
                  <a:cubicBezTo>
                    <a:pt x="4" y="29"/>
                    <a:pt x="0" y="41"/>
                    <a:pt x="0" y="56"/>
                  </a:cubicBezTo>
                  <a:cubicBezTo>
                    <a:pt x="0" y="60"/>
                    <a:pt x="0" y="62"/>
                    <a:pt x="2" y="66"/>
                  </a:cubicBezTo>
                  <a:cubicBezTo>
                    <a:pt x="2" y="70"/>
                    <a:pt x="4" y="72"/>
                    <a:pt x="4" y="76"/>
                  </a:cubicBezTo>
                  <a:cubicBezTo>
                    <a:pt x="6" y="80"/>
                    <a:pt x="6" y="82"/>
                    <a:pt x="8" y="84"/>
                  </a:cubicBezTo>
                  <a:cubicBezTo>
                    <a:pt x="10" y="86"/>
                    <a:pt x="12" y="90"/>
                    <a:pt x="14" y="92"/>
                  </a:cubicBezTo>
                  <a:cubicBezTo>
                    <a:pt x="25" y="103"/>
                    <a:pt x="37" y="107"/>
                    <a:pt x="51" y="107"/>
                  </a:cubicBezTo>
                  <a:cubicBezTo>
                    <a:pt x="66" y="107"/>
                    <a:pt x="78" y="101"/>
                    <a:pt x="88" y="92"/>
                  </a:cubicBezTo>
                  <a:cubicBezTo>
                    <a:pt x="90" y="90"/>
                    <a:pt x="92" y="88"/>
                    <a:pt x="94" y="84"/>
                  </a:cubicBezTo>
                  <a:cubicBezTo>
                    <a:pt x="96" y="82"/>
                    <a:pt x="98" y="78"/>
                    <a:pt x="98" y="76"/>
                  </a:cubicBezTo>
                  <a:cubicBezTo>
                    <a:pt x="100" y="74"/>
                    <a:pt x="100" y="70"/>
                    <a:pt x="100" y="66"/>
                  </a:cubicBezTo>
                  <a:cubicBezTo>
                    <a:pt x="100" y="62"/>
                    <a:pt x="100" y="60"/>
                    <a:pt x="100" y="56"/>
                  </a:cubicBezTo>
                  <a:cubicBezTo>
                    <a:pt x="100" y="41"/>
                    <a:pt x="94" y="29"/>
                    <a:pt x="86" y="19"/>
                  </a:cubicBezTo>
                  <a:cubicBezTo>
                    <a:pt x="68" y="0"/>
                    <a:pt x="33" y="0"/>
                    <a:pt x="14" y="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1" dirty="0"/>
            </a:p>
          </p:txBody>
        </p:sp>
      </p:grpSp>
      <p:sp>
        <p:nvSpPr>
          <p:cNvPr id="136" name="Freeform 1" title="magnifying glass">
            <a:extLst>
              <a:ext uri="{FF2B5EF4-FFF2-40B4-BE49-F238E27FC236}">
                <a16:creationId xmlns:a16="http://schemas.microsoft.com/office/drawing/2014/main" id="{65571521-AD42-42E5-A477-13D53F361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6901" y="3752754"/>
            <a:ext cx="288206" cy="292894"/>
          </a:xfrm>
          <a:custGeom>
            <a:avLst/>
            <a:gdLst>
              <a:gd name="T0" fmla="*/ 138063790 w 1068"/>
              <a:gd name="T1" fmla="*/ 132270638 h 1085"/>
              <a:gd name="T2" fmla="*/ 101445222 w 1068"/>
              <a:gd name="T3" fmla="*/ 91591970 h 1085"/>
              <a:gd name="T4" fmla="*/ 113479108 w 1068"/>
              <a:gd name="T5" fmla="*/ 56613527 h 1085"/>
              <a:gd name="T6" fmla="*/ 56674805 w 1068"/>
              <a:gd name="T7" fmla="*/ 0 h 1085"/>
              <a:gd name="T8" fmla="*/ 0 w 1068"/>
              <a:gd name="T9" fmla="*/ 56613527 h 1085"/>
              <a:gd name="T10" fmla="*/ 56674805 w 1068"/>
              <a:gd name="T11" fmla="*/ 113356630 h 1085"/>
              <a:gd name="T12" fmla="*/ 92775744 w 1068"/>
              <a:gd name="T13" fmla="*/ 100401278 h 1085"/>
              <a:gd name="T14" fmla="*/ 128747546 w 1068"/>
              <a:gd name="T15" fmla="*/ 140432430 h 1085"/>
              <a:gd name="T16" fmla="*/ 138063790 w 1068"/>
              <a:gd name="T17" fmla="*/ 132270638 h 1085"/>
              <a:gd name="T18" fmla="*/ 56674805 w 1068"/>
              <a:gd name="T19" fmla="*/ 101178729 h 1085"/>
              <a:gd name="T20" fmla="*/ 12422018 w 1068"/>
              <a:gd name="T21" fmla="*/ 56872678 h 1085"/>
              <a:gd name="T22" fmla="*/ 56674805 w 1068"/>
              <a:gd name="T23" fmla="*/ 12695842 h 1085"/>
              <a:gd name="T24" fmla="*/ 100927593 w 1068"/>
              <a:gd name="T25" fmla="*/ 56872678 h 1085"/>
              <a:gd name="T26" fmla="*/ 56674805 w 1068"/>
              <a:gd name="T27" fmla="*/ 101178729 h 108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068" h="1085">
                <a:moveTo>
                  <a:pt x="1067" y="1021"/>
                </a:moveTo>
                <a:lnTo>
                  <a:pt x="784" y="707"/>
                </a:lnTo>
                <a:cubicBezTo>
                  <a:pt x="842" y="634"/>
                  <a:pt x="877" y="539"/>
                  <a:pt x="877" y="437"/>
                </a:cubicBezTo>
                <a:cubicBezTo>
                  <a:pt x="877" y="195"/>
                  <a:pt x="680" y="0"/>
                  <a:pt x="438" y="0"/>
                </a:cubicBezTo>
                <a:cubicBezTo>
                  <a:pt x="197" y="0"/>
                  <a:pt x="0" y="195"/>
                  <a:pt x="0" y="437"/>
                </a:cubicBezTo>
                <a:cubicBezTo>
                  <a:pt x="0" y="679"/>
                  <a:pt x="197" y="875"/>
                  <a:pt x="438" y="875"/>
                </a:cubicBezTo>
                <a:cubicBezTo>
                  <a:pt x="545" y="875"/>
                  <a:pt x="641" y="838"/>
                  <a:pt x="717" y="775"/>
                </a:cubicBezTo>
                <a:lnTo>
                  <a:pt x="995" y="1084"/>
                </a:lnTo>
                <a:lnTo>
                  <a:pt x="1067" y="1021"/>
                </a:lnTo>
                <a:close/>
                <a:moveTo>
                  <a:pt x="438" y="781"/>
                </a:moveTo>
                <a:cubicBezTo>
                  <a:pt x="250" y="781"/>
                  <a:pt x="96" y="627"/>
                  <a:pt x="96" y="439"/>
                </a:cubicBezTo>
                <a:cubicBezTo>
                  <a:pt x="96" y="251"/>
                  <a:pt x="250" y="98"/>
                  <a:pt x="438" y="98"/>
                </a:cubicBezTo>
                <a:cubicBezTo>
                  <a:pt x="627" y="98"/>
                  <a:pt x="780" y="251"/>
                  <a:pt x="780" y="439"/>
                </a:cubicBezTo>
                <a:cubicBezTo>
                  <a:pt x="780" y="627"/>
                  <a:pt x="627" y="781"/>
                  <a:pt x="438" y="7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1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DEA6CFD-E091-CC4A-9924-9339C6000F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350707" y="5507869"/>
            <a:ext cx="2166039" cy="900246"/>
          </a:xfrm>
        </p:spPr>
        <p:txBody>
          <a:bodyPr/>
          <a:lstStyle/>
          <a:p>
            <a:pPr algn="ctr"/>
            <a:r>
              <a:rPr lang="en-US" sz="1400" dirty="0"/>
              <a:t>Controller controlled Vehicle in Unreal engine</a:t>
            </a:r>
          </a:p>
          <a:p>
            <a:pPr algn="ctr"/>
            <a:endParaRPr lang="en-US" sz="1400" dirty="0"/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4D9A5A0-2AFE-7446-AE78-EF3AA00161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862371" y="5505927"/>
            <a:ext cx="1968002" cy="684803"/>
          </a:xfrm>
        </p:spPr>
        <p:txBody>
          <a:bodyPr/>
          <a:lstStyle/>
          <a:p>
            <a:pPr algn="ctr"/>
            <a:r>
              <a:rPr lang="en-US" sz="1400" dirty="0"/>
              <a:t>Finding </a:t>
            </a:r>
            <a:r>
              <a:rPr lang="en-US" sz="1400" b="1" dirty="0"/>
              <a:t>Optimum path </a:t>
            </a:r>
            <a:r>
              <a:rPr lang="en-US" sz="1400" dirty="0"/>
              <a:t>for a point mass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44" y="218399"/>
            <a:ext cx="544482" cy="54448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9" y="211163"/>
            <a:ext cx="2415475" cy="558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035" y="873522"/>
            <a:ext cx="8278761" cy="484735"/>
          </a:xfrm>
        </p:spPr>
        <p:txBody>
          <a:bodyPr/>
          <a:lstStyle/>
          <a:p>
            <a:r>
              <a:rPr lang="en-US" sz="3000" b="1" dirty="0">
                <a:solidFill>
                  <a:schemeClr val="bg2">
                    <a:lumMod val="75000"/>
                  </a:schemeClr>
                </a:solidFill>
                <a:ea typeface="+mj-ea"/>
                <a:cs typeface="+mj-cs"/>
              </a:rPr>
              <a:t>Milestones</a:t>
            </a:r>
            <a:br>
              <a:rPr lang="en-US" dirty="0"/>
            </a:br>
            <a:endParaRPr lang="de-DE" dirty="0"/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DEA6CFD-E091-CC4A-9924-9339C6000F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30403" y="2071584"/>
            <a:ext cx="2166039" cy="1115690"/>
          </a:xfrm>
        </p:spPr>
        <p:txBody>
          <a:bodyPr/>
          <a:lstStyle/>
          <a:p>
            <a:pPr algn="ctr"/>
            <a:r>
              <a:rPr lang="en-US" sz="1400" dirty="0"/>
              <a:t>Familiarize ourselves with MATLAB and Simulink</a:t>
            </a:r>
          </a:p>
          <a:p>
            <a:pPr algn="ctr"/>
            <a:endParaRPr lang="en-US" sz="1400" dirty="0"/>
          </a:p>
          <a:p>
            <a:endParaRPr lang="en-US" dirty="0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3B08B28F-AC61-8B49-9876-EE4254A9CC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34610" y="2094473"/>
            <a:ext cx="1968002" cy="738664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0065BD">
                    <a:lumMod val="50000"/>
                  </a:srgbClr>
                </a:solidFill>
              </a:rPr>
              <a:t>Literature Review</a:t>
            </a:r>
          </a:p>
          <a:p>
            <a:pPr algn="ctr"/>
            <a:r>
              <a:rPr lang="en-US" sz="1400" dirty="0">
                <a:solidFill>
                  <a:srgbClr val="0065BD">
                    <a:lumMod val="50000"/>
                  </a:srgbClr>
                </a:solidFill>
              </a:rPr>
              <a:t>(Vehicle dynamics constraints)</a:t>
            </a:r>
            <a:endParaRPr lang="en-US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F4D9A5A0-2AFE-7446-AE78-EF3AA00161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75998" y="5505926"/>
            <a:ext cx="1968002" cy="684803"/>
          </a:xfrm>
        </p:spPr>
        <p:txBody>
          <a:bodyPr/>
          <a:lstStyle/>
          <a:p>
            <a:pPr algn="ctr"/>
            <a:r>
              <a:rPr lang="en-US" sz="1400" dirty="0"/>
              <a:t>Finding </a:t>
            </a:r>
            <a:r>
              <a:rPr lang="en-US" sz="1400" b="1" dirty="0"/>
              <a:t>Optimum lap time</a:t>
            </a:r>
            <a:r>
              <a:rPr lang="en-US" sz="1400" dirty="0"/>
              <a:t> for a point mass</a:t>
            </a:r>
          </a:p>
          <a:p>
            <a:endParaRPr lang="en-US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C7614143-D163-3744-A685-52199201DF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55" y="5505927"/>
            <a:ext cx="1952625" cy="300082"/>
          </a:xfrm>
        </p:spPr>
        <p:txBody>
          <a:bodyPr/>
          <a:lstStyle/>
          <a:p>
            <a:pPr algn="ctr"/>
            <a:r>
              <a:rPr lang="en-US" dirty="0"/>
              <a:t>Start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D26E413-F85F-5446-9C55-9A0EF5C023E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13217" y="1997660"/>
            <a:ext cx="2142627" cy="1115690"/>
          </a:xfrm>
        </p:spPr>
        <p:txBody>
          <a:bodyPr/>
          <a:lstStyle/>
          <a:p>
            <a:pPr algn="ctr"/>
            <a:r>
              <a:rPr lang="en-US" sz="1400" dirty="0"/>
              <a:t>Extending point mass model for single track and double track models </a:t>
            </a:r>
          </a:p>
          <a:p>
            <a:endParaRPr lang="en-US" dirty="0"/>
          </a:p>
        </p:txBody>
      </p:sp>
      <p:grpSp>
        <p:nvGrpSpPr>
          <p:cNvPr id="133" name="Group 2" title="mobile device icon">
            <a:extLst>
              <a:ext uri="{FF2B5EF4-FFF2-40B4-BE49-F238E27FC236}">
                <a16:creationId xmlns:a16="http://schemas.microsoft.com/office/drawing/2014/main" id="{C31418C4-967A-4A68-A74F-C901B111A455}"/>
              </a:ext>
            </a:extLst>
          </p:cNvPr>
          <p:cNvGrpSpPr>
            <a:grpSpLocks/>
          </p:cNvGrpSpPr>
          <p:nvPr/>
        </p:nvGrpSpPr>
        <p:grpSpPr bwMode="auto">
          <a:xfrm>
            <a:off x="292513" y="3718578"/>
            <a:ext cx="250097" cy="419210"/>
            <a:chOff x="7002463" y="2176463"/>
            <a:chExt cx="333375" cy="558800"/>
          </a:xfrm>
          <a:solidFill>
            <a:schemeClr val="bg1"/>
          </a:solidFill>
        </p:grpSpPr>
        <p:sp>
          <p:nvSpPr>
            <p:cNvPr id="134" name="Freeform 47">
              <a:extLst>
                <a:ext uri="{FF2B5EF4-FFF2-40B4-BE49-F238E27FC236}">
                  <a16:creationId xmlns:a16="http://schemas.microsoft.com/office/drawing/2014/main" id="{AE93FB4F-A7E4-4589-A76F-FDAD5EAAC6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02463" y="2176463"/>
              <a:ext cx="333375" cy="558800"/>
            </a:xfrm>
            <a:custGeom>
              <a:avLst/>
              <a:gdLst>
                <a:gd name="T0" fmla="*/ 0 w 925"/>
                <a:gd name="T1" fmla="*/ 0 h 1554"/>
                <a:gd name="T2" fmla="*/ 0 w 925"/>
                <a:gd name="T3" fmla="*/ 200808412 h 1554"/>
                <a:gd name="T4" fmla="*/ 120020406 w 925"/>
                <a:gd name="T5" fmla="*/ 200808412 h 1554"/>
                <a:gd name="T6" fmla="*/ 120020406 w 925"/>
                <a:gd name="T7" fmla="*/ 0 h 1554"/>
                <a:gd name="T8" fmla="*/ 0 w 925"/>
                <a:gd name="T9" fmla="*/ 0 h 1554"/>
                <a:gd name="T10" fmla="*/ 109368985 w 925"/>
                <a:gd name="T11" fmla="*/ 10602816 h 1554"/>
                <a:gd name="T12" fmla="*/ 109368985 w 925"/>
                <a:gd name="T13" fmla="*/ 26507401 h 1554"/>
                <a:gd name="T14" fmla="*/ 10651061 w 925"/>
                <a:gd name="T15" fmla="*/ 26507401 h 1554"/>
                <a:gd name="T16" fmla="*/ 10651061 w 925"/>
                <a:gd name="T17" fmla="*/ 10602816 h 1554"/>
                <a:gd name="T18" fmla="*/ 109368985 w 925"/>
                <a:gd name="T19" fmla="*/ 10602816 h 1554"/>
                <a:gd name="T20" fmla="*/ 109368985 w 925"/>
                <a:gd name="T21" fmla="*/ 37110217 h 1554"/>
                <a:gd name="T22" fmla="*/ 109368985 w 925"/>
                <a:gd name="T23" fmla="*/ 148828505 h 1554"/>
                <a:gd name="T24" fmla="*/ 10651061 w 925"/>
                <a:gd name="T25" fmla="*/ 148828505 h 1554"/>
                <a:gd name="T26" fmla="*/ 10651061 w 925"/>
                <a:gd name="T27" fmla="*/ 37110217 h 1554"/>
                <a:gd name="T28" fmla="*/ 109368985 w 925"/>
                <a:gd name="T29" fmla="*/ 37110217 h 1554"/>
                <a:gd name="T30" fmla="*/ 10651061 w 925"/>
                <a:gd name="T31" fmla="*/ 190205595 h 1554"/>
                <a:gd name="T32" fmla="*/ 10651061 w 925"/>
                <a:gd name="T33" fmla="*/ 159431321 h 1554"/>
                <a:gd name="T34" fmla="*/ 109368985 w 925"/>
                <a:gd name="T35" fmla="*/ 159431321 h 1554"/>
                <a:gd name="T36" fmla="*/ 109368985 w 925"/>
                <a:gd name="T37" fmla="*/ 190205595 h 1554"/>
                <a:gd name="T38" fmla="*/ 10651061 w 925"/>
                <a:gd name="T39" fmla="*/ 190205595 h 155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25" h="1554">
                  <a:moveTo>
                    <a:pt x="0" y="0"/>
                  </a:moveTo>
                  <a:lnTo>
                    <a:pt x="0" y="1553"/>
                  </a:lnTo>
                  <a:lnTo>
                    <a:pt x="924" y="1553"/>
                  </a:lnTo>
                  <a:lnTo>
                    <a:pt x="924" y="0"/>
                  </a:lnTo>
                  <a:lnTo>
                    <a:pt x="0" y="0"/>
                  </a:lnTo>
                  <a:close/>
                  <a:moveTo>
                    <a:pt x="842" y="82"/>
                  </a:moveTo>
                  <a:lnTo>
                    <a:pt x="842" y="205"/>
                  </a:lnTo>
                  <a:lnTo>
                    <a:pt x="82" y="205"/>
                  </a:lnTo>
                  <a:lnTo>
                    <a:pt x="82" y="82"/>
                  </a:lnTo>
                  <a:lnTo>
                    <a:pt x="842" y="82"/>
                  </a:lnTo>
                  <a:close/>
                  <a:moveTo>
                    <a:pt x="842" y="287"/>
                  </a:moveTo>
                  <a:lnTo>
                    <a:pt x="842" y="1151"/>
                  </a:lnTo>
                  <a:lnTo>
                    <a:pt x="82" y="1151"/>
                  </a:lnTo>
                  <a:lnTo>
                    <a:pt x="82" y="287"/>
                  </a:lnTo>
                  <a:lnTo>
                    <a:pt x="842" y="287"/>
                  </a:lnTo>
                  <a:close/>
                  <a:moveTo>
                    <a:pt x="82" y="1471"/>
                  </a:moveTo>
                  <a:lnTo>
                    <a:pt x="82" y="1233"/>
                  </a:lnTo>
                  <a:lnTo>
                    <a:pt x="842" y="1233"/>
                  </a:lnTo>
                  <a:lnTo>
                    <a:pt x="842" y="1471"/>
                  </a:lnTo>
                  <a:lnTo>
                    <a:pt x="82" y="147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1" dirty="0"/>
            </a:p>
          </p:txBody>
        </p:sp>
        <p:sp>
          <p:nvSpPr>
            <p:cNvPr id="135" name="Freeform 48">
              <a:extLst>
                <a:ext uri="{FF2B5EF4-FFF2-40B4-BE49-F238E27FC236}">
                  <a16:creationId xmlns:a16="http://schemas.microsoft.com/office/drawing/2014/main" id="{0D7150F3-F6FA-4B93-AC09-C7836003C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1688" y="2636838"/>
              <a:ext cx="36512" cy="38100"/>
            </a:xfrm>
            <a:custGeom>
              <a:avLst/>
              <a:gdLst>
                <a:gd name="T0" fmla="*/ 1829577 w 101"/>
                <a:gd name="T1" fmla="*/ 2364669 h 108"/>
                <a:gd name="T2" fmla="*/ 0 w 101"/>
                <a:gd name="T3" fmla="*/ 6969478 h 108"/>
                <a:gd name="T4" fmla="*/ 261368 w 101"/>
                <a:gd name="T5" fmla="*/ 8213725 h 108"/>
                <a:gd name="T6" fmla="*/ 522736 w 101"/>
                <a:gd name="T7" fmla="*/ 9458325 h 108"/>
                <a:gd name="T8" fmla="*/ 1045472 w 101"/>
                <a:gd name="T9" fmla="*/ 10453864 h 108"/>
                <a:gd name="T10" fmla="*/ 1829577 w 101"/>
                <a:gd name="T11" fmla="*/ 11449756 h 108"/>
                <a:gd name="T12" fmla="*/ 6665067 w 101"/>
                <a:gd name="T13" fmla="*/ 13316303 h 108"/>
                <a:gd name="T14" fmla="*/ 11500195 w 101"/>
                <a:gd name="T15" fmla="*/ 11449756 h 108"/>
                <a:gd name="T16" fmla="*/ 12284300 w 101"/>
                <a:gd name="T17" fmla="*/ 10453864 h 108"/>
                <a:gd name="T18" fmla="*/ 12807036 w 101"/>
                <a:gd name="T19" fmla="*/ 9458325 h 108"/>
                <a:gd name="T20" fmla="*/ 13068404 w 101"/>
                <a:gd name="T21" fmla="*/ 8213725 h 108"/>
                <a:gd name="T22" fmla="*/ 13068404 w 101"/>
                <a:gd name="T23" fmla="*/ 6969478 h 108"/>
                <a:gd name="T24" fmla="*/ 11238827 w 101"/>
                <a:gd name="T25" fmla="*/ 2364669 h 108"/>
                <a:gd name="T26" fmla="*/ 1829577 w 101"/>
                <a:gd name="T27" fmla="*/ 2364669 h 10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1" h="108">
                  <a:moveTo>
                    <a:pt x="14" y="19"/>
                  </a:moveTo>
                  <a:cubicBezTo>
                    <a:pt x="4" y="29"/>
                    <a:pt x="0" y="41"/>
                    <a:pt x="0" y="56"/>
                  </a:cubicBezTo>
                  <a:cubicBezTo>
                    <a:pt x="0" y="60"/>
                    <a:pt x="0" y="62"/>
                    <a:pt x="2" y="66"/>
                  </a:cubicBezTo>
                  <a:cubicBezTo>
                    <a:pt x="2" y="70"/>
                    <a:pt x="4" y="72"/>
                    <a:pt x="4" y="76"/>
                  </a:cubicBezTo>
                  <a:cubicBezTo>
                    <a:pt x="6" y="80"/>
                    <a:pt x="6" y="82"/>
                    <a:pt x="8" y="84"/>
                  </a:cubicBezTo>
                  <a:cubicBezTo>
                    <a:pt x="10" y="86"/>
                    <a:pt x="12" y="90"/>
                    <a:pt x="14" y="92"/>
                  </a:cubicBezTo>
                  <a:cubicBezTo>
                    <a:pt x="25" y="103"/>
                    <a:pt x="37" y="107"/>
                    <a:pt x="51" y="107"/>
                  </a:cubicBezTo>
                  <a:cubicBezTo>
                    <a:pt x="66" y="107"/>
                    <a:pt x="78" y="101"/>
                    <a:pt x="88" y="92"/>
                  </a:cubicBezTo>
                  <a:cubicBezTo>
                    <a:pt x="90" y="90"/>
                    <a:pt x="92" y="88"/>
                    <a:pt x="94" y="84"/>
                  </a:cubicBezTo>
                  <a:cubicBezTo>
                    <a:pt x="96" y="82"/>
                    <a:pt x="98" y="78"/>
                    <a:pt x="98" y="76"/>
                  </a:cubicBezTo>
                  <a:cubicBezTo>
                    <a:pt x="100" y="74"/>
                    <a:pt x="100" y="70"/>
                    <a:pt x="100" y="66"/>
                  </a:cubicBezTo>
                  <a:cubicBezTo>
                    <a:pt x="100" y="62"/>
                    <a:pt x="100" y="60"/>
                    <a:pt x="100" y="56"/>
                  </a:cubicBezTo>
                  <a:cubicBezTo>
                    <a:pt x="100" y="41"/>
                    <a:pt x="94" y="29"/>
                    <a:pt x="86" y="19"/>
                  </a:cubicBezTo>
                  <a:cubicBezTo>
                    <a:pt x="68" y="0"/>
                    <a:pt x="33" y="0"/>
                    <a:pt x="14" y="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1" dirty="0"/>
            </a:p>
          </p:txBody>
        </p:sp>
      </p:grpSp>
      <p:sp>
        <p:nvSpPr>
          <p:cNvPr id="136" name="Freeform 1" title="magnifying glass">
            <a:extLst>
              <a:ext uri="{FF2B5EF4-FFF2-40B4-BE49-F238E27FC236}">
                <a16:creationId xmlns:a16="http://schemas.microsoft.com/office/drawing/2014/main" id="{65571521-AD42-42E5-A477-13D53F361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6901" y="3752754"/>
            <a:ext cx="288206" cy="292894"/>
          </a:xfrm>
          <a:custGeom>
            <a:avLst/>
            <a:gdLst>
              <a:gd name="T0" fmla="*/ 138063790 w 1068"/>
              <a:gd name="T1" fmla="*/ 132270638 h 1085"/>
              <a:gd name="T2" fmla="*/ 101445222 w 1068"/>
              <a:gd name="T3" fmla="*/ 91591970 h 1085"/>
              <a:gd name="T4" fmla="*/ 113479108 w 1068"/>
              <a:gd name="T5" fmla="*/ 56613527 h 1085"/>
              <a:gd name="T6" fmla="*/ 56674805 w 1068"/>
              <a:gd name="T7" fmla="*/ 0 h 1085"/>
              <a:gd name="T8" fmla="*/ 0 w 1068"/>
              <a:gd name="T9" fmla="*/ 56613527 h 1085"/>
              <a:gd name="T10" fmla="*/ 56674805 w 1068"/>
              <a:gd name="T11" fmla="*/ 113356630 h 1085"/>
              <a:gd name="T12" fmla="*/ 92775744 w 1068"/>
              <a:gd name="T13" fmla="*/ 100401278 h 1085"/>
              <a:gd name="T14" fmla="*/ 128747546 w 1068"/>
              <a:gd name="T15" fmla="*/ 140432430 h 1085"/>
              <a:gd name="T16" fmla="*/ 138063790 w 1068"/>
              <a:gd name="T17" fmla="*/ 132270638 h 1085"/>
              <a:gd name="T18" fmla="*/ 56674805 w 1068"/>
              <a:gd name="T19" fmla="*/ 101178729 h 1085"/>
              <a:gd name="T20" fmla="*/ 12422018 w 1068"/>
              <a:gd name="T21" fmla="*/ 56872678 h 1085"/>
              <a:gd name="T22" fmla="*/ 56674805 w 1068"/>
              <a:gd name="T23" fmla="*/ 12695842 h 1085"/>
              <a:gd name="T24" fmla="*/ 100927593 w 1068"/>
              <a:gd name="T25" fmla="*/ 56872678 h 1085"/>
              <a:gd name="T26" fmla="*/ 56674805 w 1068"/>
              <a:gd name="T27" fmla="*/ 101178729 h 108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068" h="1085">
                <a:moveTo>
                  <a:pt x="1067" y="1021"/>
                </a:moveTo>
                <a:lnTo>
                  <a:pt x="784" y="707"/>
                </a:lnTo>
                <a:cubicBezTo>
                  <a:pt x="842" y="634"/>
                  <a:pt x="877" y="539"/>
                  <a:pt x="877" y="437"/>
                </a:cubicBezTo>
                <a:cubicBezTo>
                  <a:pt x="877" y="195"/>
                  <a:pt x="680" y="0"/>
                  <a:pt x="438" y="0"/>
                </a:cubicBezTo>
                <a:cubicBezTo>
                  <a:pt x="197" y="0"/>
                  <a:pt x="0" y="195"/>
                  <a:pt x="0" y="437"/>
                </a:cubicBezTo>
                <a:cubicBezTo>
                  <a:pt x="0" y="679"/>
                  <a:pt x="197" y="875"/>
                  <a:pt x="438" y="875"/>
                </a:cubicBezTo>
                <a:cubicBezTo>
                  <a:pt x="545" y="875"/>
                  <a:pt x="641" y="838"/>
                  <a:pt x="717" y="775"/>
                </a:cubicBezTo>
                <a:lnTo>
                  <a:pt x="995" y="1084"/>
                </a:lnTo>
                <a:lnTo>
                  <a:pt x="1067" y="1021"/>
                </a:lnTo>
                <a:close/>
                <a:moveTo>
                  <a:pt x="438" y="781"/>
                </a:moveTo>
                <a:cubicBezTo>
                  <a:pt x="250" y="781"/>
                  <a:pt x="96" y="627"/>
                  <a:pt x="96" y="439"/>
                </a:cubicBezTo>
                <a:cubicBezTo>
                  <a:pt x="96" y="251"/>
                  <a:pt x="250" y="98"/>
                  <a:pt x="438" y="98"/>
                </a:cubicBezTo>
                <a:cubicBezTo>
                  <a:pt x="627" y="98"/>
                  <a:pt x="780" y="251"/>
                  <a:pt x="780" y="439"/>
                </a:cubicBezTo>
                <a:cubicBezTo>
                  <a:pt x="780" y="627"/>
                  <a:pt x="627" y="781"/>
                  <a:pt x="438" y="7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1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7B2A7B3-91A7-F64B-98D8-FF569E96930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8939" y="5401628"/>
            <a:ext cx="1752878" cy="900246"/>
          </a:xfrm>
        </p:spPr>
        <p:txBody>
          <a:bodyPr/>
          <a:lstStyle/>
          <a:p>
            <a:pPr algn="ctr"/>
            <a:r>
              <a:rPr lang="en-US" sz="1400" dirty="0"/>
              <a:t>Generalizing the model for different race tracks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44" y="218399"/>
            <a:ext cx="544482" cy="54448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9" y="211163"/>
            <a:ext cx="2415475" cy="558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035" y="873522"/>
            <a:ext cx="8278761" cy="484735"/>
          </a:xfrm>
        </p:spPr>
        <p:txBody>
          <a:bodyPr/>
          <a:lstStyle/>
          <a:p>
            <a:r>
              <a:rPr lang="en-US" sz="3000" b="1" dirty="0">
                <a:solidFill>
                  <a:schemeClr val="bg2">
                    <a:lumMod val="75000"/>
                  </a:schemeClr>
                </a:solidFill>
                <a:ea typeface="+mj-ea"/>
                <a:cs typeface="+mj-cs"/>
              </a:rPr>
              <a:t>Milestones</a:t>
            </a:r>
            <a:br>
              <a:rPr lang="en-US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4318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3403" y="1760659"/>
            <a:ext cx="7580723" cy="4604225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/>
              <a:t>Project significance:</a:t>
            </a:r>
          </a:p>
          <a:p>
            <a:pPr marL="646113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Racing, gaming industries and transportation analysis</a:t>
            </a:r>
          </a:p>
          <a:p>
            <a:pPr lvl="2" indent="0" algn="just">
              <a:lnSpc>
                <a:spcPct val="150000"/>
              </a:lnSpc>
              <a:buNone/>
            </a:pPr>
            <a:endParaRPr lang="en-US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/>
              <a:t>Challenges:</a:t>
            </a:r>
          </a:p>
          <a:p>
            <a:pPr marL="646113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Complex and nonlinear</a:t>
            </a:r>
          </a:p>
          <a:p>
            <a:pPr marL="646113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Numerous parameters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7500" y="1075398"/>
            <a:ext cx="8508999" cy="48571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  <a:endParaRPr lang="de-DE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44" y="218399"/>
            <a:ext cx="544482" cy="5444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5" y="203928"/>
            <a:ext cx="2415475" cy="5589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434" y="4638906"/>
            <a:ext cx="3612660" cy="19255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8009" y="896099"/>
            <a:ext cx="8508999" cy="53860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</a:pPr>
            <a:r>
              <a:rPr lang="de-DE" sz="2800" b="1" dirty="0">
                <a:solidFill>
                  <a:schemeClr val="bg2">
                    <a:lumMod val="75000"/>
                  </a:schemeClr>
                </a:solidFill>
              </a:rPr>
              <a:t>Illustrative example : L-bend</a:t>
            </a:r>
          </a:p>
        </p:txBody>
      </p:sp>
      <p:pic>
        <p:nvPicPr>
          <p:cNvPr id="1026" name="Picture 2" descr="source: https://lifeatlean.com/what-is-the-racing-line/">
            <a:extLst>
              <a:ext uri="{FF2B5EF4-FFF2-40B4-BE49-F238E27FC236}">
                <a16:creationId xmlns:a16="http://schemas.microsoft.com/office/drawing/2014/main" id="{AA7D8379-CC53-43DA-AF9A-F8ADA40A67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7" y="3743609"/>
            <a:ext cx="3507003" cy="260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AD0B89-AC13-4BDA-8D4C-C153D7CBDC88}"/>
              </a:ext>
            </a:extLst>
          </p:cNvPr>
          <p:cNvSpPr txBox="1"/>
          <p:nvPr/>
        </p:nvSpPr>
        <p:spPr>
          <a:xfrm>
            <a:off x="401670" y="6418225"/>
            <a:ext cx="3178755" cy="1688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5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 : https://lifeatlean.com/what-is-the-racing-line/</a:t>
            </a:r>
            <a:endParaRPr lang="en-US" sz="1050" dirty="0">
              <a:latin typeface="+mn-l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814086-155A-473E-86CE-C13DC7579BF1}"/>
              </a:ext>
            </a:extLst>
          </p:cNvPr>
          <p:cNvCxnSpPr>
            <a:cxnSpLocks/>
          </p:cNvCxnSpPr>
          <p:nvPr/>
        </p:nvCxnSpPr>
        <p:spPr>
          <a:xfrm flipH="1" flipV="1">
            <a:off x="1180407" y="4942765"/>
            <a:ext cx="908369" cy="496924"/>
          </a:xfrm>
          <a:prstGeom prst="straightConnector1">
            <a:avLst/>
          </a:prstGeom>
          <a:ln>
            <a:solidFill>
              <a:srgbClr val="37FB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5B814F-426E-4105-8894-2E64682DEC29}"/>
              </a:ext>
            </a:extLst>
          </p:cNvPr>
          <p:cNvCxnSpPr>
            <a:cxnSpLocks/>
          </p:cNvCxnSpPr>
          <p:nvPr/>
        </p:nvCxnSpPr>
        <p:spPr>
          <a:xfrm flipH="1" flipV="1">
            <a:off x="1363249" y="4177208"/>
            <a:ext cx="725527" cy="126248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583FF1-A6D9-4358-B719-E7DB2FF744D7}"/>
              </a:ext>
            </a:extLst>
          </p:cNvPr>
          <p:cNvCxnSpPr>
            <a:cxnSpLocks/>
          </p:cNvCxnSpPr>
          <p:nvPr/>
        </p:nvCxnSpPr>
        <p:spPr>
          <a:xfrm flipH="1" flipV="1">
            <a:off x="1845821" y="4350058"/>
            <a:ext cx="484756" cy="14967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62F3F00-3C4B-42D1-B9F2-97A06E8C461D}"/>
              </a:ext>
            </a:extLst>
          </p:cNvPr>
          <p:cNvSpPr txBox="1"/>
          <p:nvPr/>
        </p:nvSpPr>
        <p:spPr>
          <a:xfrm>
            <a:off x="2133407" y="4942765"/>
            <a:ext cx="197170" cy="2455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400" b="1" dirty="0">
                <a:latin typeface="+mn-lt"/>
              </a:rPr>
              <a:t>R</a:t>
            </a:r>
            <a:r>
              <a:rPr lang="en-US" sz="1400" b="1" baseline="-25000" dirty="0">
                <a:latin typeface="+mn-lt"/>
              </a:rPr>
              <a:t>c</a:t>
            </a:r>
            <a:endParaRPr lang="en-US" sz="1400" b="1" dirty="0"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01797B-B73C-4C5F-BE88-34EA02AFEEFA}"/>
              </a:ext>
            </a:extLst>
          </p:cNvPr>
          <p:cNvSpPr txBox="1"/>
          <p:nvPr/>
        </p:nvSpPr>
        <p:spPr>
          <a:xfrm>
            <a:off x="1255046" y="3919424"/>
            <a:ext cx="216406" cy="2455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400" b="1" dirty="0">
                <a:latin typeface="+mn-lt"/>
              </a:rPr>
              <a:t>R</a:t>
            </a:r>
            <a:r>
              <a:rPr lang="en-US" sz="1400" b="1" baseline="-25000" dirty="0">
                <a:latin typeface="+mn-lt"/>
              </a:rPr>
              <a:t>B</a:t>
            </a:r>
            <a:endParaRPr lang="en-US" sz="1400" b="1" dirty="0"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8C9D93-D8A4-4FD5-9F6C-087968B7E678}"/>
              </a:ext>
            </a:extLst>
          </p:cNvPr>
          <p:cNvSpPr txBox="1"/>
          <p:nvPr/>
        </p:nvSpPr>
        <p:spPr>
          <a:xfrm>
            <a:off x="1418835" y="5178068"/>
            <a:ext cx="216406" cy="2455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400" b="1" dirty="0">
                <a:latin typeface="+mn-lt"/>
              </a:rPr>
              <a:t>R</a:t>
            </a:r>
            <a:r>
              <a:rPr lang="en-US" sz="1400" b="1" baseline="-25000" dirty="0">
                <a:latin typeface="+mn-lt"/>
              </a:rPr>
              <a:t>A</a:t>
            </a:r>
            <a:endParaRPr lang="en-US" sz="1400" b="1" dirty="0">
              <a:latin typeface="+mn-lt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C4D7F3-0917-4B3C-9D01-71F54A7DA07F}"/>
              </a:ext>
            </a:extLst>
          </p:cNvPr>
          <p:cNvCxnSpPr/>
          <p:nvPr/>
        </p:nvCxnSpPr>
        <p:spPr>
          <a:xfrm>
            <a:off x="1301254" y="5478843"/>
            <a:ext cx="8313" cy="802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943287-51A8-4215-B84E-851179775FE8}"/>
              </a:ext>
            </a:extLst>
          </p:cNvPr>
          <p:cNvCxnSpPr>
            <a:cxnSpLocks/>
          </p:cNvCxnSpPr>
          <p:nvPr/>
        </p:nvCxnSpPr>
        <p:spPr>
          <a:xfrm flipV="1">
            <a:off x="2576484" y="4513164"/>
            <a:ext cx="1250150" cy="161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7F2299F-3F81-4061-A06C-FA5D7E5D5F1F}"/>
              </a:ext>
            </a:extLst>
          </p:cNvPr>
          <p:cNvSpPr txBox="1"/>
          <p:nvPr/>
        </p:nvSpPr>
        <p:spPr>
          <a:xfrm>
            <a:off x="2952375" y="4568510"/>
            <a:ext cx="408766" cy="2455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400" b="1" dirty="0">
                <a:latin typeface="+mn-lt"/>
              </a:rPr>
              <a:t>10 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3EDC89-A5EA-4197-A511-6CEC6B995D58}"/>
              </a:ext>
            </a:extLst>
          </p:cNvPr>
          <p:cNvSpPr txBox="1"/>
          <p:nvPr/>
        </p:nvSpPr>
        <p:spPr>
          <a:xfrm>
            <a:off x="1463228" y="5782785"/>
            <a:ext cx="408766" cy="2455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400" b="1" dirty="0">
                <a:latin typeface="+mn-lt"/>
              </a:rPr>
              <a:t>10 m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44" y="218399"/>
            <a:ext cx="544482" cy="54448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CC1685-BFDD-4A5C-8A45-3E489398AE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749"/>
          <a:stretch/>
        </p:blipFill>
        <p:spPr>
          <a:xfrm>
            <a:off x="632242" y="2013467"/>
            <a:ext cx="3194392" cy="169098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5" y="203928"/>
            <a:ext cx="2415475" cy="55895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4591" y="1495207"/>
            <a:ext cx="717505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b="1" dirty="0"/>
              <a:t>Forces and constraints on a body going around the corner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8B7DF89-BE43-4245-925A-C38061968C83}"/>
                  </a:ext>
                </a:extLst>
              </p:cNvPr>
              <p:cNvSpPr txBox="1"/>
              <p:nvPr/>
            </p:nvSpPr>
            <p:spPr>
              <a:xfrm>
                <a:off x="4572000" y="2314741"/>
                <a:ext cx="2559633" cy="1088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Force Balance :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F</a:t>
                </a:r>
                <a:r>
                  <a:rPr lang="en-US" sz="1600" baseline="-25000" dirty="0">
                    <a:latin typeface="+mn-lt"/>
                  </a:rPr>
                  <a:t>centripetal  </a:t>
                </a:r>
                <a:r>
                  <a:rPr lang="en-US" sz="1600" dirty="0">
                    <a:latin typeface="+mn-lt"/>
                  </a:rPr>
                  <a:t>=</a:t>
                </a:r>
                <a:r>
                  <a:rPr lang="en-US" sz="1600" baseline="-25000" dirty="0">
                    <a:latin typeface="+mn-lt"/>
                  </a:rPr>
                  <a:t>  </a:t>
                </a:r>
                <a:r>
                  <a:rPr lang="en-US" sz="1600" dirty="0">
                    <a:latin typeface="+mn-lt"/>
                  </a:rPr>
                  <a:t>F</a:t>
                </a:r>
                <a:r>
                  <a:rPr lang="en-US" sz="1600" baseline="-25000" dirty="0">
                    <a:latin typeface="+mn-lt"/>
                  </a:rPr>
                  <a:t> frictional</a:t>
                </a:r>
              </a:p>
              <a:p>
                <a:pPr>
                  <a:lnSpc>
                    <a:spcPct val="114000"/>
                  </a:lnSpc>
                </a:pPr>
                <a:endParaRPr lang="en-US" sz="1600" baseline="-250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en-US" sz="1600" baseline="-25000" dirty="0">
                    <a:latin typeface="+mn-lt"/>
                  </a:rPr>
                  <a:t> </a:t>
                </a:r>
                <a:r>
                  <a:rPr lang="en-US" sz="1600" dirty="0">
                    <a:latin typeface="+mn-lt"/>
                  </a:rPr>
                  <a:t>V</a:t>
                </a:r>
                <a:r>
                  <a:rPr lang="en-US" sz="1600" baseline="-25000" dirty="0">
                    <a:latin typeface="+mn-lt"/>
                  </a:rPr>
                  <a:t>critical </a:t>
                </a:r>
                <a:r>
                  <a:rPr lang="en-US" sz="1600" dirty="0">
                    <a:latin typeface="+mn-lt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𝑹𝒈</m:t>
                        </m:r>
                      </m:e>
                    </m:rad>
                  </m:oMath>
                </a14:m>
                <a:endParaRPr lang="en-US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8B7DF89-BE43-4245-925A-C38061968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314741"/>
                <a:ext cx="2559633" cy="1088439"/>
              </a:xfrm>
              <a:prstGeom prst="rect">
                <a:avLst/>
              </a:prstGeom>
              <a:blipFill>
                <a:blip r:embed="rId7"/>
                <a:stretch>
                  <a:fillRect l="-4762" t="-5056" b="-7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001843"/>
              </p:ext>
            </p:extLst>
          </p:nvPr>
        </p:nvGraphicFramePr>
        <p:xfrm>
          <a:off x="4640041" y="3772344"/>
          <a:ext cx="3507003" cy="254508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18122">
                  <a:extLst>
                    <a:ext uri="{9D8B030D-6E8A-4147-A177-3AD203B41FA5}">
                      <a16:colId xmlns:a16="http://schemas.microsoft.com/office/drawing/2014/main" val="1508920405"/>
                    </a:ext>
                  </a:extLst>
                </a:gridCol>
                <a:gridCol w="1788881">
                  <a:extLst>
                    <a:ext uri="{9D8B030D-6E8A-4147-A177-3AD203B41FA5}">
                      <a16:colId xmlns:a16="http://schemas.microsoft.com/office/drawing/2014/main" val="1584014522"/>
                    </a:ext>
                  </a:extLst>
                </a:gridCol>
              </a:tblGrid>
              <a:tr h="363584">
                <a:tc gridSpan="2">
                  <a:txBody>
                    <a:bodyPr/>
                    <a:lstStyle/>
                    <a:p>
                      <a:r>
                        <a:rPr lang="de-DE" sz="1400" dirty="0"/>
                        <a:t>Results: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004080"/>
                  </a:ext>
                </a:extLst>
              </a:tr>
              <a:tr h="363584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400" dirty="0"/>
                        <a:t>V</a:t>
                      </a:r>
                      <a:r>
                        <a:rPr lang="en-US" sz="1400" baseline="-25000" dirty="0"/>
                        <a:t>critical _A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12.13 m/s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961585"/>
                  </a:ext>
                </a:extLst>
              </a:tr>
              <a:tr h="363584">
                <a:tc>
                  <a:txBody>
                    <a:bodyPr/>
                    <a:lstStyle/>
                    <a:p>
                      <a:r>
                        <a:rPr lang="en-US" sz="1400" dirty="0"/>
                        <a:t>V</a:t>
                      </a:r>
                      <a:r>
                        <a:rPr lang="en-US" sz="1400" baseline="-25000" dirty="0"/>
                        <a:t>critical _B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14.35 m/s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48721"/>
                  </a:ext>
                </a:extLst>
              </a:tr>
              <a:tr h="363584">
                <a:tc>
                  <a:txBody>
                    <a:bodyPr/>
                    <a:lstStyle/>
                    <a:p>
                      <a:r>
                        <a:rPr lang="en-US" sz="1400" dirty="0"/>
                        <a:t>V</a:t>
                      </a:r>
                      <a:r>
                        <a:rPr lang="en-US" sz="1400" baseline="-25000" dirty="0"/>
                        <a:t>critical _C 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18.79 m/s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978851"/>
                  </a:ext>
                </a:extLst>
              </a:tr>
              <a:tr h="363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A</a:t>
                      </a:r>
                      <a:r>
                        <a:rPr lang="en-US" sz="14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2.62 s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010744"/>
                  </a:ext>
                </a:extLst>
              </a:tr>
              <a:tr h="363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B</a:t>
                      </a:r>
                      <a:r>
                        <a:rPr lang="en-US" sz="1400" dirty="0"/>
                        <a:t> 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2.70 s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235877"/>
                  </a:ext>
                </a:extLst>
              </a:tr>
              <a:tr h="363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C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2.01 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1155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47044" y="1685814"/>
            <a:ext cx="7681910" cy="3896010"/>
          </a:xfrm>
        </p:spPr>
        <p:txBody>
          <a:bodyPr/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Several researches covered the geometric consideration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“</a:t>
            </a:r>
            <a:r>
              <a:rPr lang="en-US" sz="1800" b="1" dirty="0"/>
              <a:t>Race driver model</a:t>
            </a:r>
            <a:r>
              <a:rPr lang="en-US" sz="1800" dirty="0"/>
              <a:t>” by </a:t>
            </a:r>
            <a:r>
              <a:rPr lang="it-IT" sz="1800" dirty="0"/>
              <a:t>F. Braghin, F. Cheli, S. Melzi, E. Sabbioni covered the geometric consideration and vehicle dynamics</a:t>
            </a:r>
            <a:endParaRPr lang="en-US" sz="1800" dirty="0"/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de-DE" sz="1800" dirty="0"/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8009" y="1033321"/>
            <a:ext cx="8508999" cy="48571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Literature Review</a:t>
            </a:r>
            <a:endParaRPr lang="de-DE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44" y="218399"/>
            <a:ext cx="544482" cy="5444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5" y="203928"/>
            <a:ext cx="2415475" cy="55895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" t="29641" r="8334" b="13772"/>
          <a:stretch/>
        </p:blipFill>
        <p:spPr>
          <a:xfrm>
            <a:off x="1553324" y="4391699"/>
            <a:ext cx="5651593" cy="20700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7C3BC8-EF8B-49F2-A9F6-BBB3FF317E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4CBAC2-EEF8-453A-8E96-FC9B21CF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9" y="1068641"/>
            <a:ext cx="8508999" cy="48571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Literature Review: Roadmap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44" y="218399"/>
            <a:ext cx="544482" cy="544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5" y="203928"/>
            <a:ext cx="2415475" cy="55895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96FAC90-7175-42CA-AACF-4B5B9AE16B56}"/>
              </a:ext>
            </a:extLst>
          </p:cNvPr>
          <p:cNvGrpSpPr/>
          <p:nvPr/>
        </p:nvGrpSpPr>
        <p:grpSpPr>
          <a:xfrm>
            <a:off x="186945" y="1861397"/>
            <a:ext cx="8770109" cy="4792675"/>
            <a:chOff x="195668" y="1680638"/>
            <a:chExt cx="8770109" cy="4792675"/>
          </a:xfrm>
        </p:grpSpPr>
        <p:sp>
          <p:nvSpPr>
            <p:cNvPr id="17" name="Geschweifte Klammer rechts 21">
              <a:extLst>
                <a:ext uri="{FF2B5EF4-FFF2-40B4-BE49-F238E27FC236}">
                  <a16:creationId xmlns:a16="http://schemas.microsoft.com/office/drawing/2014/main" id="{74F89173-314C-4B05-A5A0-5852DB8D3BF4}"/>
                </a:ext>
              </a:extLst>
            </p:cNvPr>
            <p:cNvSpPr/>
            <p:nvPr/>
          </p:nvSpPr>
          <p:spPr>
            <a:xfrm>
              <a:off x="4780815" y="2101694"/>
              <a:ext cx="884117" cy="2428674"/>
            </a:xfrm>
            <a:prstGeom prst="righ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Geschweifte Klammer rechts 21"/>
            <p:cNvSpPr/>
            <p:nvPr/>
          </p:nvSpPr>
          <p:spPr>
            <a:xfrm flipH="1">
              <a:off x="2038629" y="2165062"/>
              <a:ext cx="1051319" cy="2365305"/>
            </a:xfrm>
            <a:prstGeom prst="righ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Pfeil nach rechts 9"/>
            <p:cNvSpPr/>
            <p:nvPr/>
          </p:nvSpPr>
          <p:spPr>
            <a:xfrm rot="5400000">
              <a:off x="5925655" y="4442867"/>
              <a:ext cx="1473606" cy="616527"/>
            </a:xfrm>
            <a:prstGeom prst="right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>
                <a:solidFill>
                  <a:schemeClr val="lt1"/>
                </a:solidFill>
              </a:endParaRPr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2904123" y="3934426"/>
              <a:ext cx="1997686" cy="111687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dirty="0"/>
                <a:t>Minimum </a:t>
              </a:r>
              <a:r>
                <a:rPr lang="de-DE" dirty="0" err="1"/>
                <a:t>Curvature</a:t>
              </a:r>
              <a:r>
                <a:rPr lang="de-DE" dirty="0"/>
                <a:t> </a:t>
              </a:r>
            </a:p>
            <a:p>
              <a:pPr algn="ctr">
                <a:lnSpc>
                  <a:spcPct val="114000"/>
                </a:lnSpc>
              </a:pPr>
              <a:r>
                <a:rPr lang="de-DE" dirty="0"/>
                <a:t>Trajectory</a:t>
              </a:r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5664929" y="2873193"/>
              <a:ext cx="1995055" cy="954759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dirty="0"/>
                <a:t>Optimum trajectory</a:t>
              </a:r>
            </a:p>
          </p:txBody>
        </p:sp>
        <p:sp>
          <p:nvSpPr>
            <p:cNvPr id="14" name="Abgerundetes Rechteck 13"/>
            <p:cNvSpPr/>
            <p:nvPr/>
          </p:nvSpPr>
          <p:spPr>
            <a:xfrm>
              <a:off x="3116678" y="1680638"/>
              <a:ext cx="1679170" cy="111687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dirty="0" err="1"/>
                <a:t>Shortest</a:t>
              </a:r>
              <a:r>
                <a:rPr lang="de-DE" dirty="0"/>
                <a:t> Trajectory</a:t>
              </a:r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5664930" y="5589197"/>
              <a:ext cx="1995055" cy="88411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dirty="0"/>
                <a:t>Optimum </a:t>
              </a:r>
              <a:r>
                <a:rPr lang="de-DE" dirty="0" err="1"/>
                <a:t>Lap</a:t>
              </a:r>
              <a:r>
                <a:rPr lang="de-DE" dirty="0"/>
                <a:t> time</a:t>
              </a:r>
            </a:p>
          </p:txBody>
        </p:sp>
        <p:sp>
          <p:nvSpPr>
            <p:cNvPr id="21" name="Abgerundetes Rechteck 20"/>
            <p:cNvSpPr/>
            <p:nvPr/>
          </p:nvSpPr>
          <p:spPr>
            <a:xfrm>
              <a:off x="7117317" y="4196048"/>
              <a:ext cx="1848460" cy="88411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dirty="0"/>
                <a:t>Vehicle‘s Dynamics</a:t>
              </a:r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195668" y="2905656"/>
              <a:ext cx="1995055" cy="88411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dirty="0"/>
                <a:t>Trajectory </a:t>
              </a:r>
              <a:r>
                <a:rPr lang="de-DE" dirty="0" err="1"/>
                <a:t>Planning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050530968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292</TotalTime>
  <Words>481</Words>
  <Application>Microsoft Office PowerPoint</Application>
  <PresentationFormat>On-screen Show (4:3)</PresentationFormat>
  <Paragraphs>134</Paragraphs>
  <Slides>16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Calibri</vt:lpstr>
      <vt:lpstr>Cambria Math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An Application to Optimize Lap-times for Race Cars </vt:lpstr>
      <vt:lpstr>Outline:</vt:lpstr>
      <vt:lpstr>Goals and Problem Statement</vt:lpstr>
      <vt:lpstr>Milestones </vt:lpstr>
      <vt:lpstr>Milestones </vt:lpstr>
      <vt:lpstr>Introduction</vt:lpstr>
      <vt:lpstr>Illustrative example : L-bend</vt:lpstr>
      <vt:lpstr>Literature Review</vt:lpstr>
      <vt:lpstr>Literature Review: Roadmap</vt:lpstr>
      <vt:lpstr>Trajectory Planning</vt:lpstr>
      <vt:lpstr>Trajectory Planning</vt:lpstr>
      <vt:lpstr>Trajectory Planning</vt:lpstr>
      <vt:lpstr>Interface to a 3D engine (Unreal+ Simulink) </vt:lpstr>
      <vt:lpstr>Interface to a 3D engine (Unreal+ Simuink) </vt:lpstr>
      <vt:lpstr>Summary </vt:lpstr>
      <vt:lpstr>PowerPoint Presentation</vt:lpstr>
    </vt:vector>
  </TitlesOfParts>
  <Company>TUBVCIP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Application to Optimize Lap-times for Race Cars</dc:title>
  <dc:creator>Khot, Ankit</dc:creator>
  <cp:lastModifiedBy>ANKIT</cp:lastModifiedBy>
  <cp:revision>130</cp:revision>
  <cp:lastPrinted>2015-07-30T14:04:45Z</cp:lastPrinted>
  <dcterms:created xsi:type="dcterms:W3CDTF">2019-05-04T10:16:53Z</dcterms:created>
  <dcterms:modified xsi:type="dcterms:W3CDTF">2019-05-18T20:22:40Z</dcterms:modified>
</cp:coreProperties>
</file>