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2"/>
  </p:notesMasterIdLst>
  <p:handoutMasterIdLst>
    <p:handoutMasterId r:id="rId33"/>
  </p:handoutMasterIdLst>
  <p:sldIdLst>
    <p:sldId id="355" r:id="rId7"/>
    <p:sldId id="421" r:id="rId8"/>
    <p:sldId id="369" r:id="rId9"/>
    <p:sldId id="422" r:id="rId10"/>
    <p:sldId id="423" r:id="rId11"/>
    <p:sldId id="370" r:id="rId12"/>
    <p:sldId id="424" r:id="rId13"/>
    <p:sldId id="415" r:id="rId14"/>
    <p:sldId id="430" r:id="rId15"/>
    <p:sldId id="431" r:id="rId16"/>
    <p:sldId id="432" r:id="rId17"/>
    <p:sldId id="428" r:id="rId18"/>
    <p:sldId id="408" r:id="rId19"/>
    <p:sldId id="409" r:id="rId20"/>
    <p:sldId id="405" r:id="rId21"/>
    <p:sldId id="410" r:id="rId22"/>
    <p:sldId id="413" r:id="rId23"/>
    <p:sldId id="412" r:id="rId24"/>
    <p:sldId id="414" r:id="rId25"/>
    <p:sldId id="416" r:id="rId26"/>
    <p:sldId id="433" r:id="rId27"/>
    <p:sldId id="418" r:id="rId28"/>
    <p:sldId id="420" r:id="rId29"/>
    <p:sldId id="426" r:id="rId30"/>
    <p:sldId id="407" r:id="rId3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FB4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4" autoAdjust="0"/>
    <p:restoredTop sz="88272" autoAdjust="0"/>
  </p:normalViewPr>
  <p:slideViewPr>
    <p:cSldViewPr snapToGrid="0">
      <p:cViewPr varScale="1">
        <p:scale>
          <a:sx n="100" d="100"/>
          <a:sy n="100" d="100"/>
        </p:scale>
        <p:origin x="9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9AB60-51DA-4054-9DF0-340A006DDA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D0D3EB9-2569-483D-AA57-521224F79D89}">
      <dgm:prSet phldrT="[Text]" custT="1"/>
      <dgm:spPr/>
      <dgm:t>
        <a:bodyPr/>
        <a:lstStyle/>
        <a:p>
          <a:r>
            <a:rPr lang="en-US" sz="2000" dirty="0"/>
            <a:t>Test case creation</a:t>
          </a:r>
        </a:p>
      </dgm:t>
    </dgm:pt>
    <dgm:pt modelId="{89812326-0B8E-41FD-B5FF-F151026ECAEC}" type="parTrans" cxnId="{27649651-7B63-4FCF-AFE4-98733DDD1DA7}">
      <dgm:prSet/>
      <dgm:spPr/>
      <dgm:t>
        <a:bodyPr/>
        <a:lstStyle/>
        <a:p>
          <a:endParaRPr lang="en-US"/>
        </a:p>
      </dgm:t>
    </dgm:pt>
    <dgm:pt modelId="{83AF2182-2042-49C2-8C72-8A8C4E4C7B45}" type="sibTrans" cxnId="{27649651-7B63-4FCF-AFE4-98733DDD1DA7}">
      <dgm:prSet/>
      <dgm:spPr/>
      <dgm:t>
        <a:bodyPr/>
        <a:lstStyle/>
        <a:p>
          <a:endParaRPr lang="en-US" dirty="0"/>
        </a:p>
      </dgm:t>
    </dgm:pt>
    <dgm:pt modelId="{0833FE4F-488D-4964-A12A-E593B4F925C0}">
      <dgm:prSet phldrT="[Text]" custT="1"/>
      <dgm:spPr/>
      <dgm:t>
        <a:bodyPr/>
        <a:lstStyle/>
        <a:p>
          <a:r>
            <a:rPr lang="en-US" sz="2000" dirty="0"/>
            <a:t>Build a control system</a:t>
          </a:r>
        </a:p>
      </dgm:t>
    </dgm:pt>
    <dgm:pt modelId="{9687F42E-07B9-42D1-849D-D6C3BDE1C5AE}" type="parTrans" cxnId="{58F611AA-350D-4CD5-AE4A-19564BE25B6A}">
      <dgm:prSet/>
      <dgm:spPr/>
      <dgm:t>
        <a:bodyPr/>
        <a:lstStyle/>
        <a:p>
          <a:endParaRPr lang="en-US"/>
        </a:p>
      </dgm:t>
    </dgm:pt>
    <dgm:pt modelId="{EA6F19BE-3A4F-493D-85DA-01B67E0A1ADF}" type="sibTrans" cxnId="{58F611AA-350D-4CD5-AE4A-19564BE25B6A}">
      <dgm:prSet/>
      <dgm:spPr/>
      <dgm:t>
        <a:bodyPr/>
        <a:lstStyle/>
        <a:p>
          <a:endParaRPr lang="en-US" dirty="0"/>
        </a:p>
      </dgm:t>
    </dgm:pt>
    <dgm:pt modelId="{035B43D2-1648-476B-AA09-7BAB24EB5AB8}">
      <dgm:prSet phldrT="[Text]" custT="1"/>
      <dgm:spPr/>
      <dgm:t>
        <a:bodyPr/>
        <a:lstStyle/>
        <a:p>
          <a:r>
            <a:rPr lang="en-US" sz="2000" dirty="0"/>
            <a:t>Testing and Visualization</a:t>
          </a:r>
        </a:p>
      </dgm:t>
    </dgm:pt>
    <dgm:pt modelId="{BB81617C-8E63-4666-9C5B-1EF281E12AB1}" type="parTrans" cxnId="{8BAE0FCD-8F9C-4071-AD32-38FDBA9BA943}">
      <dgm:prSet/>
      <dgm:spPr/>
      <dgm:t>
        <a:bodyPr/>
        <a:lstStyle/>
        <a:p>
          <a:endParaRPr lang="en-US"/>
        </a:p>
      </dgm:t>
    </dgm:pt>
    <dgm:pt modelId="{E716A4BB-EFE7-4B23-A2C8-CFD759091F7C}" type="sibTrans" cxnId="{8BAE0FCD-8F9C-4071-AD32-38FDBA9BA943}">
      <dgm:prSet/>
      <dgm:spPr/>
      <dgm:t>
        <a:bodyPr/>
        <a:lstStyle/>
        <a:p>
          <a:endParaRPr lang="en-US"/>
        </a:p>
      </dgm:t>
    </dgm:pt>
    <dgm:pt modelId="{7AC082A1-8FDE-4AC5-859B-07632919728C}" type="pres">
      <dgm:prSet presAssocID="{EDE9AB60-51DA-4054-9DF0-340A006DDA55}" presName="Name0" presStyleCnt="0">
        <dgm:presLayoutVars>
          <dgm:dir/>
          <dgm:resizeHandles val="exact"/>
        </dgm:presLayoutVars>
      </dgm:prSet>
      <dgm:spPr/>
    </dgm:pt>
    <dgm:pt modelId="{F3298E82-D5D4-4A5E-BC71-8D7ED74638C2}" type="pres">
      <dgm:prSet presAssocID="{7D0D3EB9-2569-483D-AA57-521224F79D89}" presName="node" presStyleLbl="node1" presStyleIdx="0" presStyleCnt="3" custScaleX="92823" custScaleY="87956">
        <dgm:presLayoutVars>
          <dgm:bulletEnabled val="1"/>
        </dgm:presLayoutVars>
      </dgm:prSet>
      <dgm:spPr/>
    </dgm:pt>
    <dgm:pt modelId="{598D4C53-20B0-43CA-8919-A735A6845A00}" type="pres">
      <dgm:prSet presAssocID="{83AF2182-2042-49C2-8C72-8A8C4E4C7B45}" presName="sibTrans" presStyleLbl="sibTrans2D1" presStyleIdx="0" presStyleCnt="2"/>
      <dgm:spPr/>
    </dgm:pt>
    <dgm:pt modelId="{218B946D-8D25-477F-93F1-7AD8C65E3D75}" type="pres">
      <dgm:prSet presAssocID="{83AF2182-2042-49C2-8C72-8A8C4E4C7B45}" presName="connectorText" presStyleLbl="sibTrans2D1" presStyleIdx="0" presStyleCnt="2"/>
      <dgm:spPr/>
    </dgm:pt>
    <dgm:pt modelId="{11A22423-180B-498E-9372-B5DB234B7337}" type="pres">
      <dgm:prSet presAssocID="{0833FE4F-488D-4964-A12A-E593B4F925C0}" presName="node" presStyleLbl="node1" presStyleIdx="1" presStyleCnt="3" custScaleX="90274" custScaleY="88495">
        <dgm:presLayoutVars>
          <dgm:bulletEnabled val="1"/>
        </dgm:presLayoutVars>
      </dgm:prSet>
      <dgm:spPr/>
    </dgm:pt>
    <dgm:pt modelId="{D12F5303-CFDB-48F6-81F5-7AC3C15A7149}" type="pres">
      <dgm:prSet presAssocID="{EA6F19BE-3A4F-493D-85DA-01B67E0A1ADF}" presName="sibTrans" presStyleLbl="sibTrans2D1" presStyleIdx="1" presStyleCnt="2"/>
      <dgm:spPr/>
    </dgm:pt>
    <dgm:pt modelId="{5232F6D7-9D18-420B-91CC-B8B5E243CD37}" type="pres">
      <dgm:prSet presAssocID="{EA6F19BE-3A4F-493D-85DA-01B67E0A1ADF}" presName="connectorText" presStyleLbl="sibTrans2D1" presStyleIdx="1" presStyleCnt="2"/>
      <dgm:spPr/>
    </dgm:pt>
    <dgm:pt modelId="{30C99A23-3AD9-4BC4-B431-A52A1C45538E}" type="pres">
      <dgm:prSet presAssocID="{035B43D2-1648-476B-AA09-7BAB24EB5AB8}" presName="node" presStyleLbl="node1" presStyleIdx="2" presStyleCnt="3" custScaleX="88447" custScaleY="92667">
        <dgm:presLayoutVars>
          <dgm:bulletEnabled val="1"/>
        </dgm:presLayoutVars>
      </dgm:prSet>
      <dgm:spPr/>
    </dgm:pt>
  </dgm:ptLst>
  <dgm:cxnLst>
    <dgm:cxn modelId="{92C44620-11EC-4C63-A5D2-F6F009FAC9BC}" type="presOf" srcId="{035B43D2-1648-476B-AA09-7BAB24EB5AB8}" destId="{30C99A23-3AD9-4BC4-B431-A52A1C45538E}" srcOrd="0" destOrd="0" presId="urn:microsoft.com/office/officeart/2005/8/layout/process1"/>
    <dgm:cxn modelId="{2EB7242D-4568-42EB-A4E6-F52EF6669F26}" type="presOf" srcId="{83AF2182-2042-49C2-8C72-8A8C4E4C7B45}" destId="{598D4C53-20B0-43CA-8919-A735A6845A00}" srcOrd="0" destOrd="0" presId="urn:microsoft.com/office/officeart/2005/8/layout/process1"/>
    <dgm:cxn modelId="{B05F2865-6C46-4EFD-8489-8995C42BDDC5}" type="presOf" srcId="{83AF2182-2042-49C2-8C72-8A8C4E4C7B45}" destId="{218B946D-8D25-477F-93F1-7AD8C65E3D75}" srcOrd="1" destOrd="0" presId="urn:microsoft.com/office/officeart/2005/8/layout/process1"/>
    <dgm:cxn modelId="{3962CF70-36D9-4FDD-A373-7E789D050CE5}" type="presOf" srcId="{EDE9AB60-51DA-4054-9DF0-340A006DDA55}" destId="{7AC082A1-8FDE-4AC5-859B-07632919728C}" srcOrd="0" destOrd="0" presId="urn:microsoft.com/office/officeart/2005/8/layout/process1"/>
    <dgm:cxn modelId="{27649651-7B63-4FCF-AFE4-98733DDD1DA7}" srcId="{EDE9AB60-51DA-4054-9DF0-340A006DDA55}" destId="{7D0D3EB9-2569-483D-AA57-521224F79D89}" srcOrd="0" destOrd="0" parTransId="{89812326-0B8E-41FD-B5FF-F151026ECAEC}" sibTransId="{83AF2182-2042-49C2-8C72-8A8C4E4C7B45}"/>
    <dgm:cxn modelId="{9A368081-7D33-45EB-AC3B-616230A38964}" type="presOf" srcId="{7D0D3EB9-2569-483D-AA57-521224F79D89}" destId="{F3298E82-D5D4-4A5E-BC71-8D7ED74638C2}" srcOrd="0" destOrd="0" presId="urn:microsoft.com/office/officeart/2005/8/layout/process1"/>
    <dgm:cxn modelId="{397B6883-20EA-4EA6-AB7B-C6F29BEB1CF1}" type="presOf" srcId="{EA6F19BE-3A4F-493D-85DA-01B67E0A1ADF}" destId="{5232F6D7-9D18-420B-91CC-B8B5E243CD37}" srcOrd="1" destOrd="0" presId="urn:microsoft.com/office/officeart/2005/8/layout/process1"/>
    <dgm:cxn modelId="{58F611AA-350D-4CD5-AE4A-19564BE25B6A}" srcId="{EDE9AB60-51DA-4054-9DF0-340A006DDA55}" destId="{0833FE4F-488D-4964-A12A-E593B4F925C0}" srcOrd="1" destOrd="0" parTransId="{9687F42E-07B9-42D1-849D-D6C3BDE1C5AE}" sibTransId="{EA6F19BE-3A4F-493D-85DA-01B67E0A1ADF}"/>
    <dgm:cxn modelId="{230D5FB7-4663-43EA-81EE-ADFB95826405}" type="presOf" srcId="{EA6F19BE-3A4F-493D-85DA-01B67E0A1ADF}" destId="{D12F5303-CFDB-48F6-81F5-7AC3C15A7149}" srcOrd="0" destOrd="0" presId="urn:microsoft.com/office/officeart/2005/8/layout/process1"/>
    <dgm:cxn modelId="{8BAE0FCD-8F9C-4071-AD32-38FDBA9BA943}" srcId="{EDE9AB60-51DA-4054-9DF0-340A006DDA55}" destId="{035B43D2-1648-476B-AA09-7BAB24EB5AB8}" srcOrd="2" destOrd="0" parTransId="{BB81617C-8E63-4666-9C5B-1EF281E12AB1}" sibTransId="{E716A4BB-EFE7-4B23-A2C8-CFD759091F7C}"/>
    <dgm:cxn modelId="{101E27D1-47B7-4DF8-BD5D-982148F1CA9C}" type="presOf" srcId="{0833FE4F-488D-4964-A12A-E593B4F925C0}" destId="{11A22423-180B-498E-9372-B5DB234B7337}" srcOrd="0" destOrd="0" presId="urn:microsoft.com/office/officeart/2005/8/layout/process1"/>
    <dgm:cxn modelId="{72C4C116-EAA1-4B89-9CB6-C48D0889506B}" type="presParOf" srcId="{7AC082A1-8FDE-4AC5-859B-07632919728C}" destId="{F3298E82-D5D4-4A5E-BC71-8D7ED74638C2}" srcOrd="0" destOrd="0" presId="urn:microsoft.com/office/officeart/2005/8/layout/process1"/>
    <dgm:cxn modelId="{11FA304B-E995-4454-BFE2-BC1F61F868E1}" type="presParOf" srcId="{7AC082A1-8FDE-4AC5-859B-07632919728C}" destId="{598D4C53-20B0-43CA-8919-A735A6845A00}" srcOrd="1" destOrd="0" presId="urn:microsoft.com/office/officeart/2005/8/layout/process1"/>
    <dgm:cxn modelId="{339824C0-DD2B-46E5-B4CA-089880CC6FB1}" type="presParOf" srcId="{598D4C53-20B0-43CA-8919-A735A6845A00}" destId="{218B946D-8D25-477F-93F1-7AD8C65E3D75}" srcOrd="0" destOrd="0" presId="urn:microsoft.com/office/officeart/2005/8/layout/process1"/>
    <dgm:cxn modelId="{349A03FA-4C40-4704-9FC7-5FA87A8106FF}" type="presParOf" srcId="{7AC082A1-8FDE-4AC5-859B-07632919728C}" destId="{11A22423-180B-498E-9372-B5DB234B7337}" srcOrd="2" destOrd="0" presId="urn:microsoft.com/office/officeart/2005/8/layout/process1"/>
    <dgm:cxn modelId="{38782397-F251-4D0D-98AA-BEBE47415956}" type="presParOf" srcId="{7AC082A1-8FDE-4AC5-859B-07632919728C}" destId="{D12F5303-CFDB-48F6-81F5-7AC3C15A7149}" srcOrd="3" destOrd="0" presId="urn:microsoft.com/office/officeart/2005/8/layout/process1"/>
    <dgm:cxn modelId="{11DB0E8B-91AC-4D83-962C-E24FDD4F9809}" type="presParOf" srcId="{D12F5303-CFDB-48F6-81F5-7AC3C15A7149}" destId="{5232F6D7-9D18-420B-91CC-B8B5E243CD37}" srcOrd="0" destOrd="0" presId="urn:microsoft.com/office/officeart/2005/8/layout/process1"/>
    <dgm:cxn modelId="{E3A1B98B-478C-4629-95AA-5848A127B4CB}" type="presParOf" srcId="{7AC082A1-8FDE-4AC5-859B-07632919728C}" destId="{30C99A23-3AD9-4BC4-B431-A52A1C45538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98E82-D5D4-4A5E-BC71-8D7ED74638C2}">
      <dsp:nvSpPr>
        <dsp:cNvPr id="0" name=""/>
        <dsp:cNvSpPr/>
      </dsp:nvSpPr>
      <dsp:spPr>
        <a:xfrm>
          <a:off x="4133" y="1172607"/>
          <a:ext cx="2217807" cy="1260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 case creation</a:t>
          </a:r>
        </a:p>
      </dsp:txBody>
      <dsp:txXfrm>
        <a:off x="41064" y="1209538"/>
        <a:ext cx="2143945" cy="1187050"/>
      </dsp:txXfrm>
    </dsp:sp>
    <dsp:sp modelId="{598D4C53-20B0-43CA-8919-A735A6845A00}">
      <dsp:nvSpPr>
        <dsp:cNvPr id="0" name=""/>
        <dsp:cNvSpPr/>
      </dsp:nvSpPr>
      <dsp:spPr>
        <a:xfrm>
          <a:off x="2460869" y="1506792"/>
          <a:ext cx="506528" cy="592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460869" y="1625300"/>
        <a:ext cx="354570" cy="355526"/>
      </dsp:txXfrm>
    </dsp:sp>
    <dsp:sp modelId="{11A22423-180B-498E-9372-B5DB234B7337}">
      <dsp:nvSpPr>
        <dsp:cNvPr id="0" name=""/>
        <dsp:cNvSpPr/>
      </dsp:nvSpPr>
      <dsp:spPr>
        <a:xfrm>
          <a:off x="3177655" y="1168743"/>
          <a:ext cx="2156904" cy="1268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control system</a:t>
          </a:r>
        </a:p>
      </dsp:txBody>
      <dsp:txXfrm>
        <a:off x="3214812" y="1205900"/>
        <a:ext cx="2082590" cy="1194325"/>
      </dsp:txXfrm>
    </dsp:sp>
    <dsp:sp modelId="{D12F5303-CFDB-48F6-81F5-7AC3C15A7149}">
      <dsp:nvSpPr>
        <dsp:cNvPr id="0" name=""/>
        <dsp:cNvSpPr/>
      </dsp:nvSpPr>
      <dsp:spPr>
        <a:xfrm>
          <a:off x="5573488" y="1506792"/>
          <a:ext cx="506528" cy="592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5573488" y="1625300"/>
        <a:ext cx="354570" cy="355526"/>
      </dsp:txXfrm>
    </dsp:sp>
    <dsp:sp modelId="{30C99A23-3AD9-4BC4-B431-A52A1C45538E}">
      <dsp:nvSpPr>
        <dsp:cNvPr id="0" name=""/>
        <dsp:cNvSpPr/>
      </dsp:nvSpPr>
      <dsp:spPr>
        <a:xfrm>
          <a:off x="6290274" y="1138839"/>
          <a:ext cx="2113251" cy="1328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Testing and Visualization</a:t>
          </a:r>
        </a:p>
      </dsp:txBody>
      <dsp:txXfrm>
        <a:off x="6329183" y="1177748"/>
        <a:ext cx="2035433" cy="125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25/07/2019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Point mass models</a:t>
            </a:r>
          </a:p>
          <a:p>
            <a:pPr marL="171450" indent="-171450">
              <a:buFontTx/>
              <a:buChar char="-"/>
            </a:pPr>
            <a:r>
              <a:rPr lang="en-GB" dirty="0"/>
              <a:t>Double dots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74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Expand on Simulink – reuse Simulink libraries (vehicle dynamics blockset)</a:t>
            </a:r>
          </a:p>
          <a:p>
            <a:r>
              <a:rPr lang="en-GB" dirty="0"/>
              <a:t>+ slide for Simulink model screenshots – check documentation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85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Optimization( geometric(total length, curvature), lap time )</a:t>
            </a:r>
          </a:p>
          <a:p>
            <a:r>
              <a:rPr lang="en-GB" dirty="0"/>
              <a:t>-&gt; if lap time,</a:t>
            </a:r>
            <a:r>
              <a:rPr lang="en-GB" baseline="0" dirty="0"/>
              <a:t> we need the dynamics (infinite acceleration, rate limited acceleration, RL+brake checking )</a:t>
            </a:r>
          </a:p>
          <a:p>
            <a:endParaRPr lang="en-GB" baseline="0" dirty="0"/>
          </a:p>
          <a:p>
            <a:r>
              <a:rPr lang="en-GB" dirty="0"/>
              <a:t>Process track -&gt; get curvatures, length, … (geometric</a:t>
            </a:r>
            <a:r>
              <a:rPr lang="en-GB" baseline="0" dirty="0"/>
              <a:t> properties of the path</a:t>
            </a:r>
            <a:r>
              <a:rPr lang="en-GB" dirty="0"/>
              <a:t>)</a:t>
            </a:r>
          </a:p>
          <a:p>
            <a:r>
              <a:rPr lang="en-GB" dirty="0"/>
              <a:t>Preconstraining (calculate max velocities for every point, apply brake checking )</a:t>
            </a:r>
          </a:p>
          <a:p>
            <a:r>
              <a:rPr lang="en-GB" dirty="0"/>
              <a:t>Dynamics -&gt; calculate accelerations,velocities -&gt;</a:t>
            </a:r>
            <a:r>
              <a:rPr lang="en-GB" baseline="0" dirty="0"/>
              <a:t> total lap time</a:t>
            </a:r>
          </a:p>
          <a:p>
            <a:endParaRPr lang="en-GB" baseline="0" dirty="0"/>
          </a:p>
          <a:p>
            <a:r>
              <a:rPr lang="en-GB" baseline="0" dirty="0"/>
              <a:t>Optimization algorithm gives us a new path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15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Point mass models</a:t>
            </a:r>
          </a:p>
          <a:p>
            <a:pPr marL="171450" indent="-171450">
              <a:buFontTx/>
              <a:buChar char="-"/>
            </a:pPr>
            <a:r>
              <a:rPr lang="en-GB" dirty="0"/>
              <a:t>Double dots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1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Point mass models</a:t>
            </a:r>
          </a:p>
          <a:p>
            <a:pPr marL="171450" indent="-171450">
              <a:buFontTx/>
              <a:buChar char="-"/>
            </a:pPr>
            <a:r>
              <a:rPr lang="en-GB" dirty="0"/>
              <a:t>Double dots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Point mass models</a:t>
            </a:r>
          </a:p>
          <a:p>
            <a:pPr marL="171450" indent="-171450">
              <a:buFontTx/>
              <a:buChar char="-"/>
            </a:pPr>
            <a:r>
              <a:rPr lang="en-GB" dirty="0"/>
              <a:t>Double dots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65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to a full track</a:t>
            </a:r>
          </a:p>
          <a:p>
            <a:r>
              <a:rPr lang="en-GB" dirty="0"/>
              <a:t>More details and parameters + which model we’re using</a:t>
            </a:r>
          </a:p>
          <a:p>
            <a:r>
              <a:rPr lang="en-GB" dirty="0"/>
              <a:t>Time/average speed, 3 results for different paths</a:t>
            </a:r>
          </a:p>
          <a:p>
            <a:r>
              <a:rPr lang="en-GB" dirty="0"/>
              <a:t>Initial velocity for the rate limited model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85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76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F7713F-F276-4D99-902A-2B487E52E911}"/>
              </a:ext>
            </a:extLst>
          </p:cNvPr>
          <p:cNvGrpSpPr/>
          <p:nvPr userDrawn="1"/>
        </p:nvGrpSpPr>
        <p:grpSpPr>
          <a:xfrm>
            <a:off x="132400" y="2843202"/>
            <a:ext cx="9011600" cy="2513903"/>
            <a:chOff x="0" y="1905002"/>
            <a:chExt cx="13312790" cy="2463102"/>
          </a:xfrm>
        </p:grpSpPr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31419B6E-6072-486F-934D-334D97AE707D}"/>
                </a:ext>
              </a:extLst>
            </p:cNvPr>
            <p:cNvGrpSpPr/>
            <p:nvPr/>
          </p:nvGrpSpPr>
          <p:grpSpPr>
            <a:xfrm rot="16200000">
              <a:off x="617101" y="2518213"/>
              <a:ext cx="1232788" cy="2466989"/>
              <a:chOff x="292800" y="3047985"/>
              <a:chExt cx="1232788" cy="2466989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F82E582C-1395-49A6-B9CA-BE4DC6F73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00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329A4C95-10DC-4612-ADA5-41B6C2D8C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77AC8E05-0CD8-45C2-9372-8742EEBBFCAC}"/>
                </a:ext>
              </a:extLst>
            </p:cNvPr>
            <p:cNvGrpSpPr/>
            <p:nvPr/>
          </p:nvGrpSpPr>
          <p:grpSpPr>
            <a:xfrm rot="5400000">
              <a:off x="2423662" y="1298320"/>
              <a:ext cx="1232788" cy="2466989"/>
              <a:chOff x="303219" y="3047985"/>
              <a:chExt cx="1232788" cy="2466989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FDB3D1A-56C8-4976-BE8F-931105C1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7ED97A46-131E-497B-B782-D4AD9EE0F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2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1BD5918-9B51-448F-9715-0A7E8777BAB1}"/>
                </a:ext>
              </a:extLst>
            </p:cNvPr>
            <p:cNvGrpSpPr/>
            <p:nvPr/>
          </p:nvGrpSpPr>
          <p:grpSpPr>
            <a:xfrm rot="16200000">
              <a:off x="4231840" y="2515040"/>
              <a:ext cx="1232788" cy="2466989"/>
              <a:chOff x="292799" y="3047985"/>
              <a:chExt cx="1232788" cy="2466989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21035402-F15D-462E-AA2F-10DE26AF2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62AE57B7-4AF7-4F93-980A-79A30DE61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6F3EF161-B073-4FD9-A023-8623005CE0EC}"/>
                </a:ext>
              </a:extLst>
            </p:cNvPr>
            <p:cNvGrpSpPr/>
            <p:nvPr/>
          </p:nvGrpSpPr>
          <p:grpSpPr>
            <a:xfrm rot="5400000">
              <a:off x="6038401" y="1291076"/>
              <a:ext cx="1232788" cy="2466989"/>
              <a:chOff x="292799" y="3047985"/>
              <a:chExt cx="1232788" cy="2466989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8DE69C74-7D9F-4747-B31C-98C2C6191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FB6CC4C4-EF42-4290-8862-1E806EA87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7F0FA6F7-DB24-4AD6-B9C7-FDF8281A43EC}"/>
                </a:ext>
              </a:extLst>
            </p:cNvPr>
            <p:cNvGrpSpPr/>
            <p:nvPr/>
          </p:nvGrpSpPr>
          <p:grpSpPr>
            <a:xfrm rot="16200000">
              <a:off x="7848163" y="2518215"/>
              <a:ext cx="1232788" cy="2466989"/>
              <a:chOff x="292799" y="3047985"/>
              <a:chExt cx="1232788" cy="2466989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C4E97A3B-C471-470E-9365-7D8D7B962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8BE79C95-D5B4-44D5-B163-4B7716D4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11" name="Group 16">
              <a:extLst>
                <a:ext uri="{FF2B5EF4-FFF2-40B4-BE49-F238E27FC236}">
                  <a16:creationId xmlns:a16="http://schemas.microsoft.com/office/drawing/2014/main" id="{1027B088-C4B0-4E02-A887-0959049DB257}"/>
                </a:ext>
              </a:extLst>
            </p:cNvPr>
            <p:cNvGrpSpPr/>
            <p:nvPr/>
          </p:nvGrpSpPr>
          <p:grpSpPr>
            <a:xfrm rot="5400000">
              <a:off x="9654724" y="1287901"/>
              <a:ext cx="1232788" cy="2466989"/>
              <a:chOff x="292799" y="3047985"/>
              <a:chExt cx="1232788" cy="2466989"/>
            </a:xfrm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AA42CD71-BAAA-4142-B9B9-E34C9A57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16" name="Freeform 27">
                <a:extLst>
                  <a:ext uri="{FF2B5EF4-FFF2-40B4-BE49-F238E27FC236}">
                    <a16:creationId xmlns:a16="http://schemas.microsoft.com/office/drawing/2014/main" id="{FE4C56CF-A26E-45E4-AD2F-C6A02C770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12" name="Group 13">
              <a:extLst>
                <a:ext uri="{FF2B5EF4-FFF2-40B4-BE49-F238E27FC236}">
                  <a16:creationId xmlns:a16="http://schemas.microsoft.com/office/drawing/2014/main" id="{73372373-127F-4667-8D74-51A76A996447}"/>
                </a:ext>
              </a:extLst>
            </p:cNvPr>
            <p:cNvGrpSpPr/>
            <p:nvPr/>
          </p:nvGrpSpPr>
          <p:grpSpPr>
            <a:xfrm rot="16200000">
              <a:off x="11462902" y="2515041"/>
              <a:ext cx="1232788" cy="2466989"/>
              <a:chOff x="292799" y="3047985"/>
              <a:chExt cx="1232788" cy="2466989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0FBC8564-CAE3-436E-B228-B1A53CE33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  <p:sp>
            <p:nvSpPr>
              <p:cNvPr id="14" name="Freeform 27">
                <a:extLst>
                  <a:ext uri="{FF2B5EF4-FFF2-40B4-BE49-F238E27FC236}">
                    <a16:creationId xmlns:a16="http://schemas.microsoft.com/office/drawing/2014/main" id="{D3638C20-B3DC-47FF-8234-FCB20F834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2F663C8-0A3D-4772-B788-8645CCA72B0E}"/>
              </a:ext>
            </a:extLst>
          </p:cNvPr>
          <p:cNvSpPr/>
          <p:nvPr userDrawn="1"/>
        </p:nvSpPr>
        <p:spPr>
          <a:xfrm>
            <a:off x="649916" y="3677145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DCF70-1877-410D-BB9A-F351D77EC67C}"/>
              </a:ext>
            </a:extLst>
          </p:cNvPr>
          <p:cNvSpPr/>
          <p:nvPr userDrawn="1"/>
        </p:nvSpPr>
        <p:spPr>
          <a:xfrm>
            <a:off x="3116310" y="3703065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5F80D3-A651-4CF6-83E3-F2BD79B93603}"/>
              </a:ext>
            </a:extLst>
          </p:cNvPr>
          <p:cNvSpPr/>
          <p:nvPr userDrawn="1"/>
        </p:nvSpPr>
        <p:spPr>
          <a:xfrm>
            <a:off x="5563917" y="3703065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C79335-FF45-41DA-A195-8967ED85B79A}"/>
              </a:ext>
            </a:extLst>
          </p:cNvPr>
          <p:cNvSpPr/>
          <p:nvPr userDrawn="1"/>
        </p:nvSpPr>
        <p:spPr>
          <a:xfrm>
            <a:off x="4328454" y="3676244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8FE2A3-0F9E-4EB5-A820-2A0946179A16}"/>
              </a:ext>
            </a:extLst>
          </p:cNvPr>
          <p:cNvSpPr/>
          <p:nvPr/>
        </p:nvSpPr>
        <p:spPr>
          <a:xfrm>
            <a:off x="1870923" y="3677760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B8694D-C5FF-4561-8CCF-8D073E5179B1}"/>
              </a:ext>
            </a:extLst>
          </p:cNvPr>
          <p:cNvSpPr/>
          <p:nvPr userDrawn="1"/>
        </p:nvSpPr>
        <p:spPr>
          <a:xfrm>
            <a:off x="6802289" y="3698083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5A5B67-D80B-4B4D-B8DF-F73DCB11E72D}"/>
              </a:ext>
            </a:extLst>
          </p:cNvPr>
          <p:cNvSpPr/>
          <p:nvPr userDrawn="1"/>
        </p:nvSpPr>
        <p:spPr>
          <a:xfrm>
            <a:off x="8022217" y="3715078"/>
            <a:ext cx="596503" cy="79513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73C2D20-F522-46E5-9A5F-10773C6078F4}"/>
              </a:ext>
            </a:extLst>
          </p:cNvPr>
          <p:cNvGrpSpPr/>
          <p:nvPr userDrawn="1"/>
        </p:nvGrpSpPr>
        <p:grpSpPr>
          <a:xfrm>
            <a:off x="3264061" y="4816492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9D4128B-A2BA-455C-A62F-6A83C927754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C5D6C7E-0218-4A06-AE4B-ED84977F7C0C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DFD51A6-AAEE-40B2-88C6-EF9138C55A1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A153B77-3B65-49C2-A456-EF1213190A7F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8341A32-CFA7-4544-A551-9CC8E2729ECE}"/>
              </a:ext>
            </a:extLst>
          </p:cNvPr>
          <p:cNvGrpSpPr/>
          <p:nvPr userDrawn="1"/>
        </p:nvGrpSpPr>
        <p:grpSpPr>
          <a:xfrm>
            <a:off x="4450970" y="2871823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5B82C1C-014F-4153-90BA-F7AF283F479F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FF83976-2B9E-490E-899A-C8F87288DC8A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199B39-2F76-42DD-B848-5D0458B960D7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A44131B-3995-48F9-AC9C-49CADCF14A3A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F18E26-1F96-4ADE-8203-50B5C784AE1B}"/>
              </a:ext>
            </a:extLst>
          </p:cNvPr>
          <p:cNvGrpSpPr/>
          <p:nvPr userDrawn="1"/>
        </p:nvGrpSpPr>
        <p:grpSpPr>
          <a:xfrm>
            <a:off x="5691493" y="4971499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8412D-C5CB-4ECA-94CE-C1485AC9ECB4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32ACC48-791A-4A91-A05A-829BD94937F4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A22D6B7-1768-4BC8-A128-AEAD2FCF109F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3E4517E-3541-4A61-A416-DD71B49B6F8E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20E940B-AE45-4176-8B91-0DF96D42AAC1}"/>
              </a:ext>
            </a:extLst>
          </p:cNvPr>
          <p:cNvGrpSpPr/>
          <p:nvPr userDrawn="1"/>
        </p:nvGrpSpPr>
        <p:grpSpPr>
          <a:xfrm>
            <a:off x="8157304" y="4988435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46AA38C-90C3-49C3-9EBF-B74A3BA04DE5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D7B2B6-07AE-404E-B804-8574056E34D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3F911EE-8C3F-4321-BA0E-AB8E82DADF1A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041C398-57AC-472C-B6FB-FC5E17D8C7BB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02BA0F0-442E-44F8-A886-69995C42C34E}"/>
              </a:ext>
            </a:extLst>
          </p:cNvPr>
          <p:cNvGrpSpPr/>
          <p:nvPr userDrawn="1"/>
        </p:nvGrpSpPr>
        <p:grpSpPr>
          <a:xfrm>
            <a:off x="2003696" y="3180453"/>
            <a:ext cx="373114" cy="349584"/>
            <a:chOff x="8340057" y="2449650"/>
            <a:chExt cx="819143" cy="575613"/>
          </a:xfrm>
          <a:solidFill>
            <a:schemeClr val="bg1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B6121EA-FB34-4620-93AA-BB11E0A57F3D}"/>
                </a:ext>
              </a:extLst>
            </p:cNvPr>
            <p:cNvSpPr/>
            <p:nvPr/>
          </p:nvSpPr>
          <p:spPr>
            <a:xfrm>
              <a:off x="8340057" y="2449650"/>
              <a:ext cx="819143" cy="575613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F53B81C-2403-4A12-BDDC-711F5016B855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E5D688A-D230-4677-AE79-69DC029A333D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55B473D-F0E5-4A42-B4DD-D925B89A1A2D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C30F300-2BBC-4703-A383-28CE2AF3E918}"/>
              </a:ext>
            </a:extLst>
          </p:cNvPr>
          <p:cNvGrpSpPr/>
          <p:nvPr userDrawn="1"/>
        </p:nvGrpSpPr>
        <p:grpSpPr>
          <a:xfrm>
            <a:off x="761610" y="4993973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22E0544-8A82-4619-8048-C939B2716F26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A26A3D8-14B2-4503-9F66-814040A7D84E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C0749D3-C798-4770-9F5D-3CE89ECC3FC9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2024011-EE34-48DC-BBCF-0320C1145D84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D52505A-92C2-48D7-B0AE-C7A9761D6B27}"/>
              </a:ext>
            </a:extLst>
          </p:cNvPr>
          <p:cNvGrpSpPr/>
          <p:nvPr userDrawn="1"/>
        </p:nvGrpSpPr>
        <p:grpSpPr>
          <a:xfrm>
            <a:off x="6923755" y="2889135"/>
            <a:ext cx="373114" cy="349584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E2FAAE1-A323-4A9B-92E1-0C77C35F4ACC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8B0E3F9-20BB-43A0-8846-08825ED3FDA6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B3FF6AF-E7FF-4ED0-BB0F-B220EA65D03C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78D9B29-5F4C-4869-9A08-98CE398084F9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68608-6FD2-334D-B17E-2A6443FD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68" y="274103"/>
            <a:ext cx="8278761" cy="48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32" tIns="18293" rIns="27439" bIns="18293"/>
          <a:lstStyle>
            <a:lvl1pPr>
              <a:defRPr lang="en-US" sz="3001">
                <a:solidFill>
                  <a:srgbClr val="00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342900">
              <a:lnSpc>
                <a:spcPct val="85000"/>
              </a:lnSpc>
              <a:spcBef>
                <a:spcPts val="15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C6883-E69E-804D-B128-8EEEC5357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368" y="831764"/>
            <a:ext cx="82784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AEF4995D-9D4A-E445-AB65-BD8097A68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2861" y="1686431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05" name="Text Placeholder 32">
            <a:extLst>
              <a:ext uri="{FF2B5EF4-FFF2-40B4-BE49-F238E27FC236}">
                <a16:creationId xmlns:a16="http://schemas.microsoft.com/office/drawing/2014/main" id="{C1FCF8A8-FDCC-A34B-A413-FF59A1E1D4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60804" y="1706149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06" name="Text Placeholder 32">
            <a:extLst>
              <a:ext uri="{FF2B5EF4-FFF2-40B4-BE49-F238E27FC236}">
                <a16:creationId xmlns:a16="http://schemas.microsoft.com/office/drawing/2014/main" id="{330415E3-2C06-824C-B84C-579994CBD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3650" y="1698964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07" name="Text Placeholder 32">
            <a:extLst>
              <a:ext uri="{FF2B5EF4-FFF2-40B4-BE49-F238E27FC236}">
                <a16:creationId xmlns:a16="http://schemas.microsoft.com/office/drawing/2014/main" id="{A1E8DFFC-47D1-5C4E-B4C9-086B7EEA8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19925" y="5615629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08" name="Text Placeholder 32">
            <a:extLst>
              <a:ext uri="{FF2B5EF4-FFF2-40B4-BE49-F238E27FC236}">
                <a16:creationId xmlns:a16="http://schemas.microsoft.com/office/drawing/2014/main" id="{9E2AEA22-DCFC-D041-BABC-ED53F77098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6117" y="5609984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09" name="Text Placeholder 32">
            <a:extLst>
              <a:ext uri="{FF2B5EF4-FFF2-40B4-BE49-F238E27FC236}">
                <a16:creationId xmlns:a16="http://schemas.microsoft.com/office/drawing/2014/main" id="{E87D9E4F-4C55-484C-B2B6-A1ECDFCB8C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4258" y="5493718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110" name="Text Placeholder 32">
            <a:extLst>
              <a:ext uri="{FF2B5EF4-FFF2-40B4-BE49-F238E27FC236}">
                <a16:creationId xmlns:a16="http://schemas.microsoft.com/office/drawing/2014/main" id="{797E3136-5302-414A-ABCF-5F194BDAC5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400" y="5609984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350" smtClean="0">
                <a:latin typeface="+mj-lt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defTabSz="342900"/>
            <a:r>
              <a:rPr lang="en-US"/>
              <a:t>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EEA99AC-3C9D-2A4A-A338-A25EC300FF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06251" y="2114264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  <p:sp>
        <p:nvSpPr>
          <p:cNvPr id="111" name="Text Placeholder 36">
            <a:extLst>
              <a:ext uri="{FF2B5EF4-FFF2-40B4-BE49-F238E27FC236}">
                <a16:creationId xmlns:a16="http://schemas.microsoft.com/office/drawing/2014/main" id="{09CFC8FC-3BEE-EE48-8642-AA1FEF2F3C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644" y="6021111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  <p:sp>
        <p:nvSpPr>
          <p:cNvPr id="112" name="Text Placeholder 36">
            <a:extLst>
              <a:ext uri="{FF2B5EF4-FFF2-40B4-BE49-F238E27FC236}">
                <a16:creationId xmlns:a16="http://schemas.microsoft.com/office/drawing/2014/main" id="{C0C1F08E-EB45-4040-B1DE-F5C9F74D41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89138" y="5939374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 dirty="0"/>
              <a:t>Edit Master text styles</a:t>
            </a:r>
          </a:p>
          <a:p>
            <a:pPr marL="214313" lvl="1" indent="-214313" defTabSz="342900"/>
            <a:r>
              <a:rPr lang="en-US" dirty="0"/>
              <a:t>Second level</a:t>
            </a:r>
          </a:p>
        </p:txBody>
      </p:sp>
      <p:sp>
        <p:nvSpPr>
          <p:cNvPr id="113" name="Text Placeholder 36">
            <a:extLst>
              <a:ext uri="{FF2B5EF4-FFF2-40B4-BE49-F238E27FC236}">
                <a16:creationId xmlns:a16="http://schemas.microsoft.com/office/drawing/2014/main" id="{8FC76C4F-CD1A-D746-B1D3-B44153933A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6435" y="6011205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  <p:sp>
        <p:nvSpPr>
          <p:cNvPr id="114" name="Text Placeholder 36">
            <a:extLst>
              <a:ext uri="{FF2B5EF4-FFF2-40B4-BE49-F238E27FC236}">
                <a16:creationId xmlns:a16="http://schemas.microsoft.com/office/drawing/2014/main" id="{0757525E-87E6-B848-B4D2-3CC4A79F57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19925" y="6026373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  <p:sp>
        <p:nvSpPr>
          <p:cNvPr id="115" name="Text Placeholder 36">
            <a:extLst>
              <a:ext uri="{FF2B5EF4-FFF2-40B4-BE49-F238E27FC236}">
                <a16:creationId xmlns:a16="http://schemas.microsoft.com/office/drawing/2014/main" id="{C932B98E-D4A1-224D-AE02-BA44EC59F6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60804" y="2100991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  <p:sp>
        <p:nvSpPr>
          <p:cNvPr id="116" name="Text Placeholder 36">
            <a:extLst>
              <a:ext uri="{FF2B5EF4-FFF2-40B4-BE49-F238E27FC236}">
                <a16:creationId xmlns:a16="http://schemas.microsoft.com/office/drawing/2014/main" id="{E6B8CE9E-C819-6341-8CC9-A687095C61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3477" y="2107370"/>
            <a:ext cx="196800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05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14313" lvl="0" indent="-214313" defTabSz="342900"/>
            <a:r>
              <a:rPr lang="en-US"/>
              <a:t>Edit Master text styles</a:t>
            </a:r>
          </a:p>
          <a:p>
            <a:pPr marL="214313" lvl="1" indent="-214313" defTabSz="34290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8662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  <p:sldLayoutId id="2147483719" r:id="rId9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6.jpe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5.jpeg"/><Relationship Id="rId4" Type="http://schemas.openxmlformats.org/officeDocument/2006/relationships/diagramData" Target="../diagrams/data1.xml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7500" y="1214078"/>
            <a:ext cx="8508999" cy="138608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An Application to Optimize </a:t>
            </a:r>
            <a:br>
              <a:rPr lang="en-US" sz="3200" b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Lap-times for Race Cars 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02A603-B71A-46AF-8551-BE2CF5BD1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2102"/>
              </p:ext>
            </p:extLst>
          </p:nvPr>
        </p:nvGraphicFramePr>
        <p:xfrm>
          <a:off x="739603" y="3508567"/>
          <a:ext cx="3892489" cy="248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0278">
                  <a:extLst>
                    <a:ext uri="{9D8B030D-6E8A-4147-A177-3AD203B41FA5}">
                      <a16:colId xmlns:a16="http://schemas.microsoft.com/office/drawing/2014/main" val="2878467922"/>
                    </a:ext>
                  </a:extLst>
                </a:gridCol>
                <a:gridCol w="1322211">
                  <a:extLst>
                    <a:ext uri="{9D8B030D-6E8A-4147-A177-3AD203B41FA5}">
                      <a16:colId xmlns:a16="http://schemas.microsoft.com/office/drawing/2014/main" val="1748340863"/>
                    </a:ext>
                  </a:extLst>
                </a:gridCol>
              </a:tblGrid>
              <a:tr h="460049">
                <a:tc gridSpan="2">
                  <a:txBody>
                    <a:bodyPr/>
                    <a:lstStyle/>
                    <a:p>
                      <a:r>
                        <a:rPr lang="de-DE" sz="1400" b="1" dirty="0">
                          <a:latin typeface="+mj-lt"/>
                        </a:rPr>
                        <a:t>Group</a:t>
                      </a:r>
                      <a:r>
                        <a:rPr lang="de-DE" sz="1400" b="1" baseline="0" dirty="0">
                          <a:latin typeface="+mj-lt"/>
                        </a:rPr>
                        <a:t> Members:</a:t>
                      </a:r>
                      <a:endParaRPr lang="de-DE" sz="1400" b="1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09344"/>
                  </a:ext>
                </a:extLst>
              </a:tr>
              <a:tr h="460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Alaa Bashir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j-lt"/>
                        </a:rPr>
                        <a:t>ge73cec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26713"/>
                  </a:ext>
                </a:extLst>
              </a:tr>
              <a:tr h="460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Ankit Khot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j-lt"/>
                        </a:rPr>
                        <a:t>ge73xuq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74686"/>
                  </a:ext>
                </a:extLst>
              </a:tr>
              <a:tr h="460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j-lt"/>
                        </a:rPr>
                        <a:t>M</a:t>
                      </a:r>
                      <a:r>
                        <a:rPr lang="en-US" sz="1400" dirty="0">
                          <a:latin typeface="+mj-lt"/>
                          <a:ea typeface="Cambria Math" panose="02040503050406030204" pitchFamily="18" charset="0"/>
                        </a:rPr>
                        <a:t>áté Kelemen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+mj-lt"/>
                        </a:rPr>
                        <a:t>ge49pil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07160"/>
                  </a:ext>
                </a:extLst>
              </a:tr>
              <a:tr h="6428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Supervised by:</a:t>
                      </a:r>
                      <a:r>
                        <a:rPr lang="en-US" sz="1400" b="1" baseline="0" dirty="0">
                          <a:latin typeface="+mj-lt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Arial" panose="020B0604020202020204" pitchFamily="34" charset="0"/>
                        </a:rPr>
                        <a:t>Jan Janse van</a:t>
                      </a:r>
                      <a:r>
                        <a:rPr lang="de-DE" sz="1400" baseline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Arial" panose="020B0604020202020204" pitchFamily="34" charset="0"/>
                        </a:rPr>
                        <a:t>Rensburg</a:t>
                      </a:r>
                      <a:r>
                        <a:rPr lang="de-DE" sz="1400" baseline="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>
                          <a:effectLst/>
                          <a:latin typeface="Arial" panose="020B0604020202020204" pitchFamily="34" charset="0"/>
                        </a:rPr>
                        <a:t>                           </a:t>
                      </a:r>
                      <a:r>
                        <a:rPr lang="de-DE" sz="1400" dirty="0">
                          <a:effectLst/>
                          <a:latin typeface="Arial" panose="020B0604020202020204" pitchFamily="34" charset="0"/>
                        </a:rPr>
                        <a:t>and Steve Sch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ä</a:t>
                      </a:r>
                      <a:r>
                        <a:rPr lang="de-DE" sz="1400" dirty="0">
                          <a:effectLst/>
                          <a:latin typeface="Arial" panose="020B0604020202020204" pitchFamily="34" charset="0"/>
                        </a:rPr>
                        <a:t>fer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564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8A9B696-22CE-4CCD-87A3-482CEF8CF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84416-A4F2-4DCD-A408-8B774FF46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17689" y="1760659"/>
                <a:ext cx="7877225" cy="471265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hu-HU" sz="2400" dirty="0"/>
                  <a:t>Dynamics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u-HU" sz="2000" dirty="0"/>
                  <a:t>Rate limited acceleration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hu-HU" sz="200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sz="200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hu-HU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689" y="1760659"/>
                <a:ext cx="7877225" cy="4712654"/>
              </a:xfrm>
              <a:blipFill>
                <a:blip r:embed="rId3"/>
                <a:stretch>
                  <a:fillRect l="-23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1075398"/>
            <a:ext cx="8508999" cy="53860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Point Mass Dynamics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AE98C-1294-4A1D-9EE8-CC783CEC15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42" t="8195" r="8645"/>
          <a:stretch/>
        </p:blipFill>
        <p:spPr>
          <a:xfrm>
            <a:off x="3554080" y="2447925"/>
            <a:ext cx="5172231" cy="40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2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7770BDB-F159-4E0A-9E12-D7F641CF2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71" t="6365" r="21979" b="7429"/>
          <a:stretch/>
        </p:blipFill>
        <p:spPr>
          <a:xfrm>
            <a:off x="4425989" y="2967038"/>
            <a:ext cx="4400510" cy="345388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17689" y="1760659"/>
            <a:ext cx="7877225" cy="47126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hu-HU" sz="2400" dirty="0"/>
              <a:t>Dynamics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/>
              <a:t>Rate limited acceleration</a:t>
            </a:r>
            <a:br>
              <a:rPr lang="hu-HU" sz="2000" dirty="0"/>
            </a:br>
            <a:r>
              <a:rPr lang="hu-HU" sz="2000" dirty="0"/>
              <a:t>with break checking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1075398"/>
            <a:ext cx="8508999" cy="53860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Point Mass Dynamics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48469-DF00-4D36-987F-2BDD4355B3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33" t="6766" r="8456"/>
          <a:stretch/>
        </p:blipFill>
        <p:spPr>
          <a:xfrm>
            <a:off x="316992" y="3580898"/>
            <a:ext cx="4035933" cy="30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0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Point Mass Dynamics</a:t>
            </a:r>
            <a:endParaRPr lang="de-D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4E5346-8632-4AFF-92FE-D2BE7451C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27534"/>
              </p:ext>
            </p:extLst>
          </p:nvPr>
        </p:nvGraphicFramePr>
        <p:xfrm>
          <a:off x="319090" y="2115095"/>
          <a:ext cx="8322634" cy="1527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42352704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758643191"/>
                    </a:ext>
                  </a:extLst>
                </a:gridCol>
                <a:gridCol w="1844829">
                  <a:extLst>
                    <a:ext uri="{9D8B030D-6E8A-4147-A177-3AD203B41FA5}">
                      <a16:colId xmlns:a16="http://schemas.microsoft.com/office/drawing/2014/main" val="3784221957"/>
                    </a:ext>
                  </a:extLst>
                </a:gridCol>
                <a:gridCol w="2137893">
                  <a:extLst>
                    <a:ext uri="{9D8B030D-6E8A-4147-A177-3AD203B41FA5}">
                      <a16:colId xmlns:a16="http://schemas.microsoft.com/office/drawing/2014/main" val="121426774"/>
                    </a:ext>
                  </a:extLst>
                </a:gridCol>
                <a:gridCol w="2034862">
                  <a:extLst>
                    <a:ext uri="{9D8B030D-6E8A-4147-A177-3AD203B41FA5}">
                      <a16:colId xmlns:a16="http://schemas.microsoft.com/office/drawing/2014/main" val="412816689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Lap times [s]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Optimization target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90451"/>
                  </a:ext>
                </a:extLst>
              </a:tr>
              <a:tr h="372662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Length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Curvature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Time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280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Model</a:t>
                      </a:r>
                      <a:endParaRPr lang="en-GB" b="1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Infinite accel.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15.0</a:t>
                      </a:r>
                      <a:r>
                        <a:rPr lang="hu-HU" sz="1600" dirty="0"/>
                        <a:t>8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16.54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13.66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0955"/>
                  </a:ext>
                </a:extLst>
              </a:tr>
              <a:tr h="41275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Rate limited*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15.7</a:t>
                      </a:r>
                      <a:r>
                        <a:rPr lang="hu-HU" sz="1600" dirty="0"/>
                        <a:t>6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16.8</a:t>
                      </a:r>
                      <a:r>
                        <a:rPr lang="hu-HU" sz="1600" dirty="0"/>
                        <a:t>5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13.1</a:t>
                      </a:r>
                      <a:r>
                        <a:rPr lang="hu-HU" sz="1600" dirty="0"/>
                        <a:t>4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8589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841275D-6C9B-4250-9430-F0D9205C4F3A}"/>
              </a:ext>
            </a:extLst>
          </p:cNvPr>
          <p:cNvSpPr txBox="1"/>
          <p:nvPr/>
        </p:nvSpPr>
        <p:spPr>
          <a:xfrm>
            <a:off x="319090" y="3962400"/>
            <a:ext cx="282892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hu-HU" sz="1600" dirty="0">
                <a:latin typeface="+mn-lt"/>
              </a:rPr>
              <a:t>* Starts with maximum velocity</a:t>
            </a:r>
            <a:endParaRPr lang="en-GB" sz="160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2B193C-719E-44F1-9669-7FA0DCE1B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87" t="8790" r="38854" b="11259"/>
          <a:stretch/>
        </p:blipFill>
        <p:spPr>
          <a:xfrm rot="5400000">
            <a:off x="4823135" y="2792865"/>
            <a:ext cx="2198830" cy="45379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3ECB4-51E2-4171-B8AD-0FDDCE9E4C2A}"/>
              </a:ext>
            </a:extLst>
          </p:cNvPr>
          <p:cNvCxnSpPr/>
          <p:nvPr/>
        </p:nvCxnSpPr>
        <p:spPr>
          <a:xfrm>
            <a:off x="5858256" y="4181550"/>
            <a:ext cx="392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8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1092038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Controller Design Roadmap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269988-8A23-4177-A73F-8CE677BC6D7A}"/>
              </a:ext>
            </a:extLst>
          </p:cNvPr>
          <p:cNvGraphicFramePr/>
          <p:nvPr>
            <p:extLst/>
          </p:nvPr>
        </p:nvGraphicFramePr>
        <p:xfrm>
          <a:off x="310718" y="1334893"/>
          <a:ext cx="8407660" cy="3606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0" name="Picture 6" descr="Image result for race track clipart">
            <a:extLst>
              <a:ext uri="{FF2B5EF4-FFF2-40B4-BE49-F238E27FC236}">
                <a16:creationId xmlns:a16="http://schemas.microsoft.com/office/drawing/2014/main" id="{FD132EF7-A7A5-4F86-B176-3EEF32BC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1141" y="4392874"/>
            <a:ext cx="2469860" cy="158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id controller clipart">
            <a:extLst>
              <a:ext uri="{FF2B5EF4-FFF2-40B4-BE49-F238E27FC236}">
                <a16:creationId xmlns:a16="http://schemas.microsoft.com/office/drawing/2014/main" id="{1A949B0E-6061-458D-A403-13D82914F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00" y="4153291"/>
            <a:ext cx="2312799" cy="190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r race clipart">
            <a:extLst>
              <a:ext uri="{FF2B5EF4-FFF2-40B4-BE49-F238E27FC236}">
                <a16:creationId xmlns:a16="http://schemas.microsoft.com/office/drawing/2014/main" id="{7436821B-C6D9-4EB0-B66D-609986C6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06" y="4227830"/>
            <a:ext cx="2392415" cy="183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8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1092038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Test Case Creation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AB786-0FBF-4BE4-9434-CACCD1C46024}"/>
              </a:ext>
            </a:extLst>
          </p:cNvPr>
          <p:cNvSpPr txBox="1"/>
          <p:nvPr/>
        </p:nvSpPr>
        <p:spPr>
          <a:xfrm>
            <a:off x="532154" y="1711407"/>
            <a:ext cx="5095369" cy="29985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n-lt"/>
              </a:rPr>
              <a:t>Using “Driving Scenario Designer” App to get: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Reference position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Road curvature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Speed Profile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Direction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Courier New" panose="02070309020205020404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2B5E26-9788-4A7A-B55E-07D9E451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083" y="2635379"/>
            <a:ext cx="5622169" cy="38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1092038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Control System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34F9C-3CA5-4F50-B3D3-C295A24E1D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/>
          <a:stretch/>
        </p:blipFill>
        <p:spPr>
          <a:xfrm>
            <a:off x="221942" y="1698697"/>
            <a:ext cx="8712679" cy="46536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930F3A-EC8A-4A58-9ED7-08328C7EF98E}"/>
              </a:ext>
            </a:extLst>
          </p:cNvPr>
          <p:cNvSpPr/>
          <p:nvPr/>
        </p:nvSpPr>
        <p:spPr>
          <a:xfrm>
            <a:off x="221942" y="3941685"/>
            <a:ext cx="2305128" cy="231707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0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1092038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Control System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3520A2-1EA7-42CD-9DEA-BA7CB745ED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02" t="2831"/>
          <a:stretch/>
        </p:blipFill>
        <p:spPr>
          <a:xfrm>
            <a:off x="2914785" y="1764704"/>
            <a:ext cx="5517363" cy="48911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406570-433E-4586-AE5D-15F5F54E0C61}"/>
              </a:ext>
            </a:extLst>
          </p:cNvPr>
          <p:cNvSpPr/>
          <p:nvPr/>
        </p:nvSpPr>
        <p:spPr>
          <a:xfrm>
            <a:off x="2914785" y="3440098"/>
            <a:ext cx="2005237" cy="304217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61EA986-4EF6-4282-936B-B06613962FE0}"/>
              </a:ext>
            </a:extLst>
          </p:cNvPr>
          <p:cNvSpPr/>
          <p:nvPr/>
        </p:nvSpPr>
        <p:spPr>
          <a:xfrm>
            <a:off x="254569" y="2414233"/>
            <a:ext cx="2005237" cy="1074198"/>
          </a:xfrm>
          <a:prstGeom prst="borderCallout1">
            <a:avLst>
              <a:gd name="adj1" fmla="val 97385"/>
              <a:gd name="adj2" fmla="val 99831"/>
              <a:gd name="adj3" fmla="val 239913"/>
              <a:gd name="adj4" fmla="val 13149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/>
              <a:t>Output of the Driving Scenario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EDAC0-DB59-42CF-9A2B-92D1C960D750}"/>
              </a:ext>
            </a:extLst>
          </p:cNvPr>
          <p:cNvSpPr/>
          <p:nvPr/>
        </p:nvSpPr>
        <p:spPr>
          <a:xfrm>
            <a:off x="7257445" y="2183888"/>
            <a:ext cx="1407161" cy="3968337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1092038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Control System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34F9C-3CA5-4F50-B3D3-C295A24E1D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/>
          <a:stretch/>
        </p:blipFill>
        <p:spPr>
          <a:xfrm>
            <a:off x="221942" y="1698697"/>
            <a:ext cx="8712679" cy="46536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930F3A-EC8A-4A58-9ED7-08328C7EF98E}"/>
              </a:ext>
            </a:extLst>
          </p:cNvPr>
          <p:cNvSpPr/>
          <p:nvPr/>
        </p:nvSpPr>
        <p:spPr>
          <a:xfrm>
            <a:off x="3258104" y="3648722"/>
            <a:ext cx="2171963" cy="259228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1092038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Control System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E72CAF-A8AB-4868-8D6C-887358EFA7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9" t="1941" b="34804"/>
          <a:stretch/>
        </p:blipFill>
        <p:spPr>
          <a:xfrm>
            <a:off x="240491" y="2267014"/>
            <a:ext cx="4573157" cy="4337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917E6E-2622-4986-B436-B83255AD30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6" t="68098" r="2691" b="5172"/>
          <a:stretch/>
        </p:blipFill>
        <p:spPr>
          <a:xfrm>
            <a:off x="4813648" y="2267014"/>
            <a:ext cx="4195483" cy="1743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BE197-2840-4064-AAD0-955D5EC3D03C}"/>
              </a:ext>
            </a:extLst>
          </p:cNvPr>
          <p:cNvSpPr txBox="1"/>
          <p:nvPr/>
        </p:nvSpPr>
        <p:spPr>
          <a:xfrm>
            <a:off x="1744409" y="1863296"/>
            <a:ext cx="1923604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latin typeface="+mn-lt"/>
              </a:rPr>
              <a:t>Lateral Controller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32EBA-B621-40C4-B907-A4045452309C}"/>
              </a:ext>
            </a:extLst>
          </p:cNvPr>
          <p:cNvSpPr txBox="1"/>
          <p:nvPr/>
        </p:nvSpPr>
        <p:spPr>
          <a:xfrm>
            <a:off x="5807102" y="1863296"/>
            <a:ext cx="2551981" cy="289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latin typeface="+mn-lt"/>
              </a:rPr>
              <a:t>Longitudinal Controller</a:t>
            </a:r>
          </a:p>
        </p:txBody>
      </p:sp>
    </p:spTree>
    <p:extLst>
      <p:ext uri="{BB962C8B-B14F-4D97-AF65-F5344CB8AC3E}">
        <p14:creationId xmlns:p14="http://schemas.microsoft.com/office/powerpoint/2010/main" val="2033415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1092038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Control System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34F9C-3CA5-4F50-B3D3-C295A24E1D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/>
          <a:stretch/>
        </p:blipFill>
        <p:spPr>
          <a:xfrm>
            <a:off x="215660" y="1801891"/>
            <a:ext cx="8712679" cy="46536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930F3A-EC8A-4A58-9ED7-08328C7EF98E}"/>
              </a:ext>
            </a:extLst>
          </p:cNvPr>
          <p:cNvSpPr/>
          <p:nvPr/>
        </p:nvSpPr>
        <p:spPr>
          <a:xfrm>
            <a:off x="5433133" y="3429000"/>
            <a:ext cx="3495205" cy="3026557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6317" y="1589222"/>
            <a:ext cx="8508999" cy="469957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1800" dirty="0" err="1"/>
              <a:t>Recap</a:t>
            </a:r>
            <a:endParaRPr lang="de-DE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1800" dirty="0" err="1"/>
              <a:t>Introduction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  <a:r>
              <a:rPr lang="de-DE" sz="1800" dirty="0" err="1"/>
              <a:t>mass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endParaRPr lang="de-DE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1800" dirty="0" err="1"/>
              <a:t>Literature</a:t>
            </a:r>
            <a:r>
              <a:rPr lang="de-DE" sz="1800" dirty="0"/>
              <a:t> Review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vehicle</a:t>
            </a:r>
            <a:r>
              <a:rPr lang="de-DE" sz="1800" dirty="0"/>
              <a:t> </a:t>
            </a:r>
            <a:r>
              <a:rPr lang="de-DE" sz="1800" dirty="0" err="1"/>
              <a:t>dynamics</a:t>
            </a:r>
            <a:endParaRPr lang="de-DE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Point mass dynamics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Controller Design</a:t>
            </a:r>
            <a:endParaRPr lang="de-DE" sz="1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Summary 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Outline: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1" y="4097983"/>
            <a:ext cx="2190811" cy="2190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7C638-8B1D-4852-A4DC-9310D8E95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40893-A95C-4ECC-8D92-CF849C366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1092038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Control System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34F9C-3CA5-4F50-B3D3-C295A24E1D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/>
          <a:stretch/>
        </p:blipFill>
        <p:spPr>
          <a:xfrm>
            <a:off x="215660" y="1801891"/>
            <a:ext cx="8712679" cy="46536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930F3A-EC8A-4A58-9ED7-08328C7EF98E}"/>
              </a:ext>
            </a:extLst>
          </p:cNvPr>
          <p:cNvSpPr/>
          <p:nvPr/>
        </p:nvSpPr>
        <p:spPr>
          <a:xfrm>
            <a:off x="7084381" y="2097349"/>
            <a:ext cx="1438155" cy="1331651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1092038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Testing and Visualization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AB786-0FBF-4BE4-9434-CACCD1C46024}"/>
              </a:ext>
            </a:extLst>
          </p:cNvPr>
          <p:cNvSpPr txBox="1"/>
          <p:nvPr/>
        </p:nvSpPr>
        <p:spPr>
          <a:xfrm>
            <a:off x="612053" y="1679570"/>
            <a:ext cx="2496581" cy="10207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Using </a:t>
            </a:r>
            <a:r>
              <a:rPr lang="en-US" dirty="0"/>
              <a:t>Vehicle </a:t>
            </a:r>
            <a:r>
              <a:rPr lang="en-US" dirty="0">
                <a:latin typeface="+mn-lt"/>
              </a:rPr>
              <a:t>XY Plotter</a:t>
            </a:r>
          </a:p>
          <a:p>
            <a:pPr marL="285750" indent="-285750">
              <a:lnSpc>
                <a:spcPct val="114000"/>
              </a:lnSpc>
              <a:buFont typeface="Courier New" panose="02070309020205020404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dirty="0">
              <a:latin typeface="+mn-lt"/>
            </a:endParaRPr>
          </a:p>
        </p:txBody>
      </p:sp>
      <p:pic>
        <p:nvPicPr>
          <p:cNvPr id="10" name="Media1">
            <a:hlinkClick r:id="" action="ppaction://media"/>
            <a:extLst>
              <a:ext uri="{FF2B5EF4-FFF2-40B4-BE49-F238E27FC236}">
                <a16:creationId xmlns:a16="http://schemas.microsoft.com/office/drawing/2014/main" id="{D2B92CBF-B0EF-4CC6-9877-C426714069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6777" y="2189934"/>
            <a:ext cx="8510231" cy="41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762881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Controller Evaluation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BF04C-D022-4357-944D-2F4685D4EBB7}"/>
              </a:ext>
            </a:extLst>
          </p:cNvPr>
          <p:cNvSpPr txBox="1"/>
          <p:nvPr/>
        </p:nvSpPr>
        <p:spPr>
          <a:xfrm>
            <a:off x="7111377" y="1979672"/>
            <a:ext cx="194549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latin typeface="+mn-lt"/>
              </a:rPr>
              <a:t>Position Error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386A104-CEDF-4D8D-872B-762A07CE5B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3" t="2878" r="7678" b="4862"/>
          <a:stretch/>
        </p:blipFill>
        <p:spPr>
          <a:xfrm>
            <a:off x="316992" y="1199554"/>
            <a:ext cx="6596615" cy="55604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16EA72-EF26-424F-AC79-F59335450F17}"/>
              </a:ext>
            </a:extLst>
          </p:cNvPr>
          <p:cNvSpPr txBox="1"/>
          <p:nvPr/>
        </p:nvSpPr>
        <p:spPr>
          <a:xfrm>
            <a:off x="6989124" y="3716233"/>
            <a:ext cx="194549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latin typeface="+mn-lt"/>
              </a:rPr>
              <a:t>Relative Heading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7A28BC-8606-4899-8AF3-7E6972346968}"/>
              </a:ext>
            </a:extLst>
          </p:cNvPr>
          <p:cNvSpPr txBox="1"/>
          <p:nvPr/>
        </p:nvSpPr>
        <p:spPr>
          <a:xfrm>
            <a:off x="7111377" y="5452794"/>
            <a:ext cx="194549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b="1" dirty="0">
                <a:latin typeface="+mn-lt"/>
              </a:rPr>
              <a:t>Velocity Error</a:t>
            </a:r>
          </a:p>
        </p:txBody>
      </p:sp>
    </p:spTree>
    <p:extLst>
      <p:ext uri="{BB962C8B-B14F-4D97-AF65-F5344CB8AC3E}">
        <p14:creationId xmlns:p14="http://schemas.microsoft.com/office/powerpoint/2010/main" val="241638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4CBAC2-EEF8-453A-8E96-FC9B21C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22" y="1092038"/>
            <a:ext cx="8508999" cy="4857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800" b="1" dirty="0">
                <a:solidFill>
                  <a:schemeClr val="bg2">
                    <a:lumMod val="75000"/>
                  </a:schemeClr>
                </a:solidFill>
              </a:rPr>
              <a:t>Summary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1026" name="Picture 2" descr="Image result for summary clipart">
            <a:extLst>
              <a:ext uri="{FF2B5EF4-FFF2-40B4-BE49-F238E27FC236}">
                <a16:creationId xmlns:a16="http://schemas.microsoft.com/office/drawing/2014/main" id="{63918A50-3E6A-4CE5-9438-9C4E6A9C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04" y="4113183"/>
            <a:ext cx="2526418" cy="252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D57BCE-859E-457A-8592-CEF4D736C486}"/>
              </a:ext>
            </a:extLst>
          </p:cNvPr>
          <p:cNvSpPr/>
          <p:nvPr/>
        </p:nvSpPr>
        <p:spPr>
          <a:xfrm>
            <a:off x="643631" y="1577748"/>
            <a:ext cx="4572000" cy="22224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dirty="0"/>
              <a:t>Recap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dirty="0"/>
              <a:t>Literature Review for vehicle dynamics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dirty="0"/>
              <a:t>MATLAB Implementation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Controller Design in Simulink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450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ED27D9-BE06-4529-83B6-294C305F71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5DBDA3-DF2C-46C6-B88D-1863ECEE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</a:rPr>
              <a:t>References 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17E28-8D4A-44DA-8316-2B044A68A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21" y="1691166"/>
            <a:ext cx="8508999" cy="469957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Vehicle Dynamics Model for Driving Simulators - Jorge Gómez Fernández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 overview on vehicle dynamics - </a:t>
            </a:r>
            <a:r>
              <a:rPr lang="fi-FI" dirty="0"/>
              <a:t>Shaopu Yang, Yongjie Lu, Shaohua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84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C3BC8-EF8B-49F2-A9F6-BBB3FF317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t="10926" r="7396" b="21296"/>
          <a:stretch/>
        </p:blipFill>
        <p:spPr>
          <a:xfrm>
            <a:off x="0" y="1676400"/>
            <a:ext cx="914400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2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1972" y="1636155"/>
            <a:ext cx="8234704" cy="4837157"/>
          </a:xfrm>
        </p:spPr>
        <p:txBody>
          <a:bodyPr/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Goal :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total </a:t>
            </a:r>
            <a:r>
              <a:rPr lang="de-DE" dirty="0" err="1"/>
              <a:t>lap</a:t>
            </a:r>
            <a:r>
              <a:rPr lang="de-DE" dirty="0"/>
              <a:t> time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Problem Statement 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Dual problem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So far </a:t>
            </a:r>
            <a:r>
              <a:rPr lang="en-US" sz="1800" dirty="0"/>
              <a:t>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Geometric Optimization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Interface to 3D Engine(UNREAL+Simulink)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A Question from last session 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Order of Optimization (fmincon MATLAB function)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200000"/>
              </a:lnSpc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108820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000" b="1" dirty="0" err="1">
                <a:solidFill>
                  <a:schemeClr val="bg2">
                    <a:lumMod val="75000"/>
                  </a:schemeClr>
                </a:solidFill>
              </a:rPr>
              <a:t>Recap</a:t>
            </a:r>
            <a:endParaRPr lang="de-DE" sz="30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524" y="1527223"/>
            <a:ext cx="2937461" cy="1947497"/>
          </a:xfrm>
          <a:prstGeom prst="rect">
            <a:avLst/>
          </a:prstGeom>
        </p:spPr>
      </p:pic>
      <p:pic>
        <p:nvPicPr>
          <p:cNvPr id="11" name="Grafik 1">
            <a:extLst>
              <a:ext uri="{FF2B5EF4-FFF2-40B4-BE49-F238E27FC236}">
                <a16:creationId xmlns:a16="http://schemas.microsoft.com/office/drawing/2014/main" id="{D7FE0E1D-4ED8-4983-8736-3E60870C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525" y="4239491"/>
            <a:ext cx="2937461" cy="1753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08B28F-AC61-8B49-9876-EE4254A9CC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03691" y="2106209"/>
            <a:ext cx="1968002" cy="52322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65BD">
                    <a:lumMod val="50000"/>
                  </a:srgbClr>
                </a:solidFill>
              </a:rPr>
              <a:t>Literature Review</a:t>
            </a:r>
          </a:p>
          <a:p>
            <a:pPr algn="ctr"/>
            <a:r>
              <a:rPr lang="en-US" sz="1400" dirty="0">
                <a:solidFill>
                  <a:srgbClr val="0065BD">
                    <a:lumMod val="50000"/>
                  </a:srgbClr>
                </a:solidFill>
              </a:rPr>
              <a:t>(Optimizing the path)</a:t>
            </a:r>
            <a:endParaRPr lang="en-US" dirty="0"/>
          </a:p>
        </p:txBody>
      </p:sp>
      <p:grpSp>
        <p:nvGrpSpPr>
          <p:cNvPr id="133" name="Group 2" title="mobile device icon">
            <a:extLst>
              <a:ext uri="{FF2B5EF4-FFF2-40B4-BE49-F238E27FC236}">
                <a16:creationId xmlns:a16="http://schemas.microsoft.com/office/drawing/2014/main" id="{C31418C4-967A-4A68-A74F-C901B111A455}"/>
              </a:ext>
            </a:extLst>
          </p:cNvPr>
          <p:cNvGrpSpPr>
            <a:grpSpLocks/>
          </p:cNvGrpSpPr>
          <p:nvPr/>
        </p:nvGrpSpPr>
        <p:grpSpPr bwMode="auto">
          <a:xfrm>
            <a:off x="292513" y="3718578"/>
            <a:ext cx="250097" cy="419210"/>
            <a:chOff x="7002463" y="2176463"/>
            <a:chExt cx="333375" cy="558800"/>
          </a:xfrm>
          <a:solidFill>
            <a:schemeClr val="bg1"/>
          </a:solidFill>
        </p:grpSpPr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AE93FB4F-A7E4-4589-A76F-FDAD5EAAC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200808412 h 1554"/>
                <a:gd name="T4" fmla="*/ 120020406 w 925"/>
                <a:gd name="T5" fmla="*/ 200808412 h 1554"/>
                <a:gd name="T6" fmla="*/ 120020406 w 925"/>
                <a:gd name="T7" fmla="*/ 0 h 1554"/>
                <a:gd name="T8" fmla="*/ 0 w 925"/>
                <a:gd name="T9" fmla="*/ 0 h 1554"/>
                <a:gd name="T10" fmla="*/ 109368985 w 925"/>
                <a:gd name="T11" fmla="*/ 10602816 h 1554"/>
                <a:gd name="T12" fmla="*/ 109368985 w 925"/>
                <a:gd name="T13" fmla="*/ 26507401 h 1554"/>
                <a:gd name="T14" fmla="*/ 10651061 w 925"/>
                <a:gd name="T15" fmla="*/ 26507401 h 1554"/>
                <a:gd name="T16" fmla="*/ 10651061 w 925"/>
                <a:gd name="T17" fmla="*/ 10602816 h 1554"/>
                <a:gd name="T18" fmla="*/ 109368985 w 925"/>
                <a:gd name="T19" fmla="*/ 10602816 h 1554"/>
                <a:gd name="T20" fmla="*/ 109368985 w 925"/>
                <a:gd name="T21" fmla="*/ 37110217 h 1554"/>
                <a:gd name="T22" fmla="*/ 109368985 w 925"/>
                <a:gd name="T23" fmla="*/ 148828505 h 1554"/>
                <a:gd name="T24" fmla="*/ 10651061 w 925"/>
                <a:gd name="T25" fmla="*/ 148828505 h 1554"/>
                <a:gd name="T26" fmla="*/ 10651061 w 925"/>
                <a:gd name="T27" fmla="*/ 37110217 h 1554"/>
                <a:gd name="T28" fmla="*/ 109368985 w 925"/>
                <a:gd name="T29" fmla="*/ 37110217 h 1554"/>
                <a:gd name="T30" fmla="*/ 10651061 w 925"/>
                <a:gd name="T31" fmla="*/ 190205595 h 1554"/>
                <a:gd name="T32" fmla="*/ 10651061 w 925"/>
                <a:gd name="T33" fmla="*/ 159431321 h 1554"/>
                <a:gd name="T34" fmla="*/ 109368985 w 925"/>
                <a:gd name="T35" fmla="*/ 159431321 h 1554"/>
                <a:gd name="T36" fmla="*/ 109368985 w 925"/>
                <a:gd name="T37" fmla="*/ 190205595 h 1554"/>
                <a:gd name="T38" fmla="*/ 10651061 w 925"/>
                <a:gd name="T39" fmla="*/ 190205595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1" dirty="0"/>
            </a:p>
          </p:txBody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0D7150F3-F6FA-4B93-AC09-C7836003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1829577 w 101"/>
                <a:gd name="T1" fmla="*/ 2364669 h 108"/>
                <a:gd name="T2" fmla="*/ 0 w 101"/>
                <a:gd name="T3" fmla="*/ 6969478 h 108"/>
                <a:gd name="T4" fmla="*/ 261368 w 101"/>
                <a:gd name="T5" fmla="*/ 8213725 h 108"/>
                <a:gd name="T6" fmla="*/ 522736 w 101"/>
                <a:gd name="T7" fmla="*/ 9458325 h 108"/>
                <a:gd name="T8" fmla="*/ 1045472 w 101"/>
                <a:gd name="T9" fmla="*/ 10453864 h 108"/>
                <a:gd name="T10" fmla="*/ 1829577 w 101"/>
                <a:gd name="T11" fmla="*/ 11449756 h 108"/>
                <a:gd name="T12" fmla="*/ 6665067 w 101"/>
                <a:gd name="T13" fmla="*/ 13316303 h 108"/>
                <a:gd name="T14" fmla="*/ 11500195 w 101"/>
                <a:gd name="T15" fmla="*/ 11449756 h 108"/>
                <a:gd name="T16" fmla="*/ 12284300 w 101"/>
                <a:gd name="T17" fmla="*/ 10453864 h 108"/>
                <a:gd name="T18" fmla="*/ 12807036 w 101"/>
                <a:gd name="T19" fmla="*/ 9458325 h 108"/>
                <a:gd name="T20" fmla="*/ 13068404 w 101"/>
                <a:gd name="T21" fmla="*/ 8213725 h 108"/>
                <a:gd name="T22" fmla="*/ 13068404 w 101"/>
                <a:gd name="T23" fmla="*/ 6969478 h 108"/>
                <a:gd name="T24" fmla="*/ 11238827 w 101"/>
                <a:gd name="T25" fmla="*/ 2364669 h 108"/>
                <a:gd name="T26" fmla="*/ 1829577 w 101"/>
                <a:gd name="T27" fmla="*/ 2364669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1" dirty="0"/>
            </a:p>
          </p:txBody>
        </p:sp>
      </p:grpSp>
      <p:sp>
        <p:nvSpPr>
          <p:cNvPr id="136" name="Freeform 1" title="magnifying glass">
            <a:extLst>
              <a:ext uri="{FF2B5EF4-FFF2-40B4-BE49-F238E27FC236}">
                <a16:creationId xmlns:a16="http://schemas.microsoft.com/office/drawing/2014/main" id="{65571521-AD42-42E5-A477-13D53F36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901" y="3752754"/>
            <a:ext cx="288206" cy="292894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EA6CFD-E091-CC4A-9924-9339C6000F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350707" y="5507869"/>
            <a:ext cx="2166039" cy="900246"/>
          </a:xfrm>
        </p:spPr>
        <p:txBody>
          <a:bodyPr/>
          <a:lstStyle/>
          <a:p>
            <a:pPr algn="ctr"/>
            <a:r>
              <a:rPr lang="en-US" sz="1400" dirty="0"/>
              <a:t>Controller controlled Vehicle in Unreal engine</a:t>
            </a:r>
          </a:p>
          <a:p>
            <a:pPr algn="ctr"/>
            <a:endParaRPr lang="en-US" sz="1400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D9A5A0-2AFE-7446-AE78-EF3AA00161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62371" y="5505927"/>
            <a:ext cx="1968002" cy="684803"/>
          </a:xfrm>
        </p:spPr>
        <p:txBody>
          <a:bodyPr/>
          <a:lstStyle/>
          <a:p>
            <a:pPr algn="ctr"/>
            <a:r>
              <a:rPr lang="en-US" sz="1400" dirty="0"/>
              <a:t>Finding </a:t>
            </a:r>
            <a:r>
              <a:rPr lang="en-US" sz="1400" b="1" dirty="0"/>
              <a:t>Optimum path </a:t>
            </a:r>
            <a:r>
              <a:rPr lang="en-US" sz="1400" dirty="0"/>
              <a:t>for a point mass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9" y="211163"/>
            <a:ext cx="2415475" cy="558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35" y="873522"/>
            <a:ext cx="8278761" cy="484735"/>
          </a:xfrm>
        </p:spPr>
        <p:txBody>
          <a:bodyPr/>
          <a:lstStyle/>
          <a:p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ea typeface="+mj-ea"/>
                <a:cs typeface="+mj-cs"/>
              </a:rPr>
              <a:t>Milestones</a:t>
            </a:r>
            <a:br>
              <a:rPr lang="en-US" dirty="0"/>
            </a:br>
            <a:endParaRPr lang="de-DE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DEA6CFD-E091-CC4A-9924-9339C6000F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0403" y="2071584"/>
            <a:ext cx="2166039" cy="1115690"/>
          </a:xfrm>
        </p:spPr>
        <p:txBody>
          <a:bodyPr/>
          <a:lstStyle/>
          <a:p>
            <a:pPr algn="ctr"/>
            <a:r>
              <a:rPr lang="en-US" sz="1400" dirty="0"/>
              <a:t>Familiarize ourselves with MATLAB and Simulink</a:t>
            </a:r>
          </a:p>
          <a:p>
            <a:pPr algn="ctr"/>
            <a:endParaRPr lang="en-US" sz="1400" dirty="0"/>
          </a:p>
          <a:p>
            <a:endParaRPr lang="en-US" dirty="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B08B28F-AC61-8B49-9876-EE4254A9CC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34610" y="2094473"/>
            <a:ext cx="1968002" cy="738664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0065BD">
                    <a:lumMod val="50000"/>
                  </a:srgbClr>
                </a:solidFill>
              </a:rPr>
              <a:t>Literature Review</a:t>
            </a:r>
          </a:p>
          <a:p>
            <a:pPr algn="ctr"/>
            <a:r>
              <a:rPr lang="en-US" sz="1400" dirty="0">
                <a:solidFill>
                  <a:srgbClr val="0065BD">
                    <a:lumMod val="50000"/>
                  </a:srgbClr>
                </a:solidFill>
              </a:rPr>
              <a:t>(Vehicle dynamics constraints)</a:t>
            </a:r>
            <a:endParaRPr lang="en-US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4D9A5A0-2AFE-7446-AE78-EF3AA00161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75998" y="5505926"/>
            <a:ext cx="1968002" cy="684803"/>
          </a:xfrm>
        </p:spPr>
        <p:txBody>
          <a:bodyPr/>
          <a:lstStyle/>
          <a:p>
            <a:pPr algn="ctr"/>
            <a:r>
              <a:rPr lang="en-US" sz="1400" dirty="0"/>
              <a:t>Finding </a:t>
            </a:r>
            <a:r>
              <a:rPr lang="en-US" sz="1400" b="1" dirty="0"/>
              <a:t>Optimum lap time</a:t>
            </a:r>
            <a:r>
              <a:rPr lang="en-US" sz="1400" dirty="0"/>
              <a:t> for a point mass</a:t>
            </a:r>
          </a:p>
          <a:p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7614143-D163-3744-A685-52199201D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55" y="5505927"/>
            <a:ext cx="1952625" cy="300082"/>
          </a:xfrm>
        </p:spPr>
        <p:txBody>
          <a:bodyPr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85E329-416A-4D1A-9373-CB32694B1D31}"/>
              </a:ext>
            </a:extLst>
          </p:cNvPr>
          <p:cNvSpPr/>
          <p:nvPr/>
        </p:nvSpPr>
        <p:spPr>
          <a:xfrm>
            <a:off x="7175998" y="5406501"/>
            <a:ext cx="1924047" cy="68480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D26E413-F85F-5446-9C55-9A0EF5C023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13217" y="1997660"/>
            <a:ext cx="2142627" cy="1115690"/>
          </a:xfrm>
        </p:spPr>
        <p:txBody>
          <a:bodyPr/>
          <a:lstStyle/>
          <a:p>
            <a:pPr algn="ctr"/>
            <a:r>
              <a:rPr lang="en-US" sz="1400" dirty="0"/>
              <a:t>Extending point mass model for single track and double track models </a:t>
            </a:r>
          </a:p>
          <a:p>
            <a:endParaRPr lang="en-US" dirty="0"/>
          </a:p>
        </p:txBody>
      </p:sp>
      <p:grpSp>
        <p:nvGrpSpPr>
          <p:cNvPr id="133" name="Group 2" title="mobile device icon">
            <a:extLst>
              <a:ext uri="{FF2B5EF4-FFF2-40B4-BE49-F238E27FC236}">
                <a16:creationId xmlns:a16="http://schemas.microsoft.com/office/drawing/2014/main" id="{C31418C4-967A-4A68-A74F-C901B111A455}"/>
              </a:ext>
            </a:extLst>
          </p:cNvPr>
          <p:cNvGrpSpPr>
            <a:grpSpLocks/>
          </p:cNvGrpSpPr>
          <p:nvPr/>
        </p:nvGrpSpPr>
        <p:grpSpPr bwMode="auto">
          <a:xfrm>
            <a:off x="292513" y="3718578"/>
            <a:ext cx="250097" cy="419210"/>
            <a:chOff x="7002463" y="2176463"/>
            <a:chExt cx="333375" cy="558800"/>
          </a:xfrm>
          <a:solidFill>
            <a:schemeClr val="bg1"/>
          </a:solidFill>
        </p:grpSpPr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AE93FB4F-A7E4-4589-A76F-FDAD5EAAC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200808412 h 1554"/>
                <a:gd name="T4" fmla="*/ 120020406 w 925"/>
                <a:gd name="T5" fmla="*/ 200808412 h 1554"/>
                <a:gd name="T6" fmla="*/ 120020406 w 925"/>
                <a:gd name="T7" fmla="*/ 0 h 1554"/>
                <a:gd name="T8" fmla="*/ 0 w 925"/>
                <a:gd name="T9" fmla="*/ 0 h 1554"/>
                <a:gd name="T10" fmla="*/ 109368985 w 925"/>
                <a:gd name="T11" fmla="*/ 10602816 h 1554"/>
                <a:gd name="T12" fmla="*/ 109368985 w 925"/>
                <a:gd name="T13" fmla="*/ 26507401 h 1554"/>
                <a:gd name="T14" fmla="*/ 10651061 w 925"/>
                <a:gd name="T15" fmla="*/ 26507401 h 1554"/>
                <a:gd name="T16" fmla="*/ 10651061 w 925"/>
                <a:gd name="T17" fmla="*/ 10602816 h 1554"/>
                <a:gd name="T18" fmla="*/ 109368985 w 925"/>
                <a:gd name="T19" fmla="*/ 10602816 h 1554"/>
                <a:gd name="T20" fmla="*/ 109368985 w 925"/>
                <a:gd name="T21" fmla="*/ 37110217 h 1554"/>
                <a:gd name="T22" fmla="*/ 109368985 w 925"/>
                <a:gd name="T23" fmla="*/ 148828505 h 1554"/>
                <a:gd name="T24" fmla="*/ 10651061 w 925"/>
                <a:gd name="T25" fmla="*/ 148828505 h 1554"/>
                <a:gd name="T26" fmla="*/ 10651061 w 925"/>
                <a:gd name="T27" fmla="*/ 37110217 h 1554"/>
                <a:gd name="T28" fmla="*/ 109368985 w 925"/>
                <a:gd name="T29" fmla="*/ 37110217 h 1554"/>
                <a:gd name="T30" fmla="*/ 10651061 w 925"/>
                <a:gd name="T31" fmla="*/ 190205595 h 1554"/>
                <a:gd name="T32" fmla="*/ 10651061 w 925"/>
                <a:gd name="T33" fmla="*/ 159431321 h 1554"/>
                <a:gd name="T34" fmla="*/ 109368985 w 925"/>
                <a:gd name="T35" fmla="*/ 159431321 h 1554"/>
                <a:gd name="T36" fmla="*/ 109368985 w 925"/>
                <a:gd name="T37" fmla="*/ 190205595 h 1554"/>
                <a:gd name="T38" fmla="*/ 10651061 w 925"/>
                <a:gd name="T39" fmla="*/ 190205595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1" dirty="0"/>
            </a:p>
          </p:txBody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0D7150F3-F6FA-4B93-AC09-C7836003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1829577 w 101"/>
                <a:gd name="T1" fmla="*/ 2364669 h 108"/>
                <a:gd name="T2" fmla="*/ 0 w 101"/>
                <a:gd name="T3" fmla="*/ 6969478 h 108"/>
                <a:gd name="T4" fmla="*/ 261368 w 101"/>
                <a:gd name="T5" fmla="*/ 8213725 h 108"/>
                <a:gd name="T6" fmla="*/ 522736 w 101"/>
                <a:gd name="T7" fmla="*/ 9458325 h 108"/>
                <a:gd name="T8" fmla="*/ 1045472 w 101"/>
                <a:gd name="T9" fmla="*/ 10453864 h 108"/>
                <a:gd name="T10" fmla="*/ 1829577 w 101"/>
                <a:gd name="T11" fmla="*/ 11449756 h 108"/>
                <a:gd name="T12" fmla="*/ 6665067 w 101"/>
                <a:gd name="T13" fmla="*/ 13316303 h 108"/>
                <a:gd name="T14" fmla="*/ 11500195 w 101"/>
                <a:gd name="T15" fmla="*/ 11449756 h 108"/>
                <a:gd name="T16" fmla="*/ 12284300 w 101"/>
                <a:gd name="T17" fmla="*/ 10453864 h 108"/>
                <a:gd name="T18" fmla="*/ 12807036 w 101"/>
                <a:gd name="T19" fmla="*/ 9458325 h 108"/>
                <a:gd name="T20" fmla="*/ 13068404 w 101"/>
                <a:gd name="T21" fmla="*/ 8213725 h 108"/>
                <a:gd name="T22" fmla="*/ 13068404 w 101"/>
                <a:gd name="T23" fmla="*/ 6969478 h 108"/>
                <a:gd name="T24" fmla="*/ 11238827 w 101"/>
                <a:gd name="T25" fmla="*/ 2364669 h 108"/>
                <a:gd name="T26" fmla="*/ 1829577 w 101"/>
                <a:gd name="T27" fmla="*/ 2364669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1" dirty="0"/>
            </a:p>
          </p:txBody>
        </p:sp>
      </p:grpSp>
      <p:sp>
        <p:nvSpPr>
          <p:cNvPr id="136" name="Freeform 1" title="magnifying glass">
            <a:extLst>
              <a:ext uri="{FF2B5EF4-FFF2-40B4-BE49-F238E27FC236}">
                <a16:creationId xmlns:a16="http://schemas.microsoft.com/office/drawing/2014/main" id="{65571521-AD42-42E5-A477-13D53F36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901" y="3752754"/>
            <a:ext cx="288206" cy="292894"/>
          </a:xfrm>
          <a:custGeom>
            <a:avLst/>
            <a:gdLst>
              <a:gd name="T0" fmla="*/ 138063790 w 1068"/>
              <a:gd name="T1" fmla="*/ 132270638 h 1085"/>
              <a:gd name="T2" fmla="*/ 101445222 w 1068"/>
              <a:gd name="T3" fmla="*/ 91591970 h 1085"/>
              <a:gd name="T4" fmla="*/ 113479108 w 1068"/>
              <a:gd name="T5" fmla="*/ 56613527 h 1085"/>
              <a:gd name="T6" fmla="*/ 56674805 w 1068"/>
              <a:gd name="T7" fmla="*/ 0 h 1085"/>
              <a:gd name="T8" fmla="*/ 0 w 1068"/>
              <a:gd name="T9" fmla="*/ 56613527 h 1085"/>
              <a:gd name="T10" fmla="*/ 56674805 w 1068"/>
              <a:gd name="T11" fmla="*/ 113356630 h 1085"/>
              <a:gd name="T12" fmla="*/ 92775744 w 1068"/>
              <a:gd name="T13" fmla="*/ 100401278 h 1085"/>
              <a:gd name="T14" fmla="*/ 128747546 w 1068"/>
              <a:gd name="T15" fmla="*/ 140432430 h 1085"/>
              <a:gd name="T16" fmla="*/ 138063790 w 1068"/>
              <a:gd name="T17" fmla="*/ 132270638 h 1085"/>
              <a:gd name="T18" fmla="*/ 56674805 w 1068"/>
              <a:gd name="T19" fmla="*/ 101178729 h 1085"/>
              <a:gd name="T20" fmla="*/ 12422018 w 1068"/>
              <a:gd name="T21" fmla="*/ 56872678 h 1085"/>
              <a:gd name="T22" fmla="*/ 56674805 w 1068"/>
              <a:gd name="T23" fmla="*/ 12695842 h 1085"/>
              <a:gd name="T24" fmla="*/ 100927593 w 1068"/>
              <a:gd name="T25" fmla="*/ 56872678 h 1085"/>
              <a:gd name="T26" fmla="*/ 56674805 w 1068"/>
              <a:gd name="T27" fmla="*/ 101178729 h 108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68" h="1085">
                <a:moveTo>
                  <a:pt x="1067" y="1021"/>
                </a:moveTo>
                <a:lnTo>
                  <a:pt x="784" y="707"/>
                </a:lnTo>
                <a:cubicBezTo>
                  <a:pt x="842" y="634"/>
                  <a:pt x="877" y="539"/>
                  <a:pt x="877" y="437"/>
                </a:cubicBezTo>
                <a:cubicBezTo>
                  <a:pt x="877" y="195"/>
                  <a:pt x="680" y="0"/>
                  <a:pt x="438" y="0"/>
                </a:cubicBezTo>
                <a:cubicBezTo>
                  <a:pt x="197" y="0"/>
                  <a:pt x="0" y="195"/>
                  <a:pt x="0" y="437"/>
                </a:cubicBezTo>
                <a:cubicBezTo>
                  <a:pt x="0" y="679"/>
                  <a:pt x="197" y="875"/>
                  <a:pt x="438" y="875"/>
                </a:cubicBezTo>
                <a:cubicBezTo>
                  <a:pt x="545" y="875"/>
                  <a:pt x="641" y="838"/>
                  <a:pt x="717" y="775"/>
                </a:cubicBezTo>
                <a:lnTo>
                  <a:pt x="995" y="1084"/>
                </a:lnTo>
                <a:lnTo>
                  <a:pt x="1067" y="1021"/>
                </a:lnTo>
                <a:close/>
                <a:moveTo>
                  <a:pt x="438" y="781"/>
                </a:moveTo>
                <a:cubicBezTo>
                  <a:pt x="250" y="781"/>
                  <a:pt x="96" y="627"/>
                  <a:pt x="96" y="439"/>
                </a:cubicBezTo>
                <a:cubicBezTo>
                  <a:pt x="96" y="251"/>
                  <a:pt x="250" y="98"/>
                  <a:pt x="438" y="98"/>
                </a:cubicBezTo>
                <a:cubicBezTo>
                  <a:pt x="627" y="98"/>
                  <a:pt x="780" y="251"/>
                  <a:pt x="780" y="439"/>
                </a:cubicBezTo>
                <a:cubicBezTo>
                  <a:pt x="780" y="627"/>
                  <a:pt x="627" y="781"/>
                  <a:pt x="438" y="7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1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7B2A7B3-91A7-F64B-98D8-FF569E9693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8939" y="5401628"/>
            <a:ext cx="1752878" cy="900246"/>
          </a:xfrm>
        </p:spPr>
        <p:txBody>
          <a:bodyPr/>
          <a:lstStyle/>
          <a:p>
            <a:pPr algn="ctr"/>
            <a:r>
              <a:rPr lang="en-US" sz="1400" dirty="0"/>
              <a:t>Generalizing the model for different race tracks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9" y="211163"/>
            <a:ext cx="2415475" cy="558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35" y="873522"/>
            <a:ext cx="8278761" cy="484735"/>
          </a:xfrm>
        </p:spPr>
        <p:txBody>
          <a:bodyPr/>
          <a:lstStyle/>
          <a:p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ea typeface="+mj-ea"/>
                <a:cs typeface="+mj-cs"/>
              </a:rPr>
              <a:t>Milestones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31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17689" y="1760659"/>
                <a:ext cx="7877225" cy="4712654"/>
              </a:xfrm>
            </p:spPr>
            <p:txBody>
              <a:bodyPr/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Considers vehicle as a point mass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Dynamics of the point mass model: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800" dirty="0"/>
                  <a:t>	Acceleration : a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800" dirty="0"/>
                  <a:t>	Weight	      : mg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800" dirty="0"/>
                  <a:t>	Height of CG from ground level : h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800" dirty="0"/>
                  <a:t>	Overall friction coefficient : </a:t>
                </a:r>
                <a:r>
                  <a:rPr lang="en-US" sz="1800" dirty="0">
                    <a:latin typeface="+mj-lt"/>
                    <a:ea typeface="Cambria Math" panose="02040503050406030204" pitchFamily="18" charset="0"/>
                  </a:rPr>
                  <a:t>𝛍</a:t>
                </a:r>
                <a:r>
                  <a:rPr lang="en-US" sz="1800" dirty="0"/>
                  <a:t>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800" dirty="0"/>
                  <a:t>             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800" dirty="0"/>
                  <a:t>	Frictional force, F</a:t>
                </a:r>
                <a:r>
                  <a:rPr lang="en-US" sz="1800" baseline="-25000" dirty="0"/>
                  <a:t> frictional  </a:t>
                </a:r>
                <a:r>
                  <a:rPr lang="en-US" sz="1800" dirty="0"/>
                  <a:t>: 𝛍mg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800" baseline="-25000" dirty="0"/>
                  <a:t>	</a:t>
                </a:r>
                <a:r>
                  <a:rPr lang="en-US" sz="1800" dirty="0"/>
                  <a:t>Centripetal force, F</a:t>
                </a:r>
                <a:r>
                  <a:rPr lang="en-US" sz="1800" baseline="-25000" dirty="0"/>
                  <a:t>centripetal 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689" y="1760659"/>
                <a:ext cx="7877225" cy="4712654"/>
              </a:xfrm>
              <a:blipFill>
                <a:blip r:embed="rId3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1075398"/>
            <a:ext cx="8508999" cy="4857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Introduction : Point Mass Model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CE126-A56E-4A6A-AACB-334F1AA9A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4363" y="1971324"/>
            <a:ext cx="3396343" cy="173206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54369C29-78FA-4316-97FC-DCC0C8785005}"/>
              </a:ext>
            </a:extLst>
          </p:cNvPr>
          <p:cNvSpPr/>
          <p:nvPr/>
        </p:nvSpPr>
        <p:spPr>
          <a:xfrm>
            <a:off x="4987418" y="4811296"/>
            <a:ext cx="440266" cy="10047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CA4779-B84A-4616-8892-1EF4716E9E76}"/>
                  </a:ext>
                </a:extLst>
              </p:cNvPr>
              <p:cNvSpPr txBox="1"/>
              <p:nvPr/>
            </p:nvSpPr>
            <p:spPr>
              <a:xfrm>
                <a:off x="5692511" y="4811296"/>
                <a:ext cx="3011440" cy="960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/>
                  <a:t>V</a:t>
                </a:r>
                <a:r>
                  <a:rPr lang="en-US" sz="1600" baseline="-25000" dirty="0"/>
                  <a:t>critical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𝑹𝒈</m:t>
                        </m:r>
                      </m:e>
                    </m:rad>
                  </m:oMath>
                </a14:m>
                <a:r>
                  <a:rPr lang="en-US" sz="1600" dirty="0">
                    <a:latin typeface="+mn-lt"/>
                  </a:rPr>
                  <a:t>  (Sliding) OR</a:t>
                </a: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/>
                  <a:t>V</a:t>
                </a:r>
                <a:r>
                  <a:rPr lang="en-US" sz="1600" baseline="-25000" dirty="0"/>
                  <a:t>critical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600" dirty="0">
                    <a:latin typeface="+mn-lt"/>
                  </a:rPr>
                  <a:t> (Overturning)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CA4779-B84A-4616-8892-1EF4716E9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511" y="4811296"/>
                <a:ext cx="3011440" cy="960519"/>
              </a:xfrm>
              <a:prstGeom prst="rect">
                <a:avLst/>
              </a:prstGeom>
              <a:blipFill>
                <a:blip r:embed="rId7"/>
                <a:stretch>
                  <a:fillRect l="-4251" t="-633" b="-82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CD286-C1A8-4BAD-8C3C-258BFBE1D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4AF3E2-3982-4AAA-B894-210CBB3C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Vehicle Dynamics : Literature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46949-054B-421D-90C2-C4D25F1E2633}"/>
              </a:ext>
            </a:extLst>
          </p:cNvPr>
          <p:cNvSpPr txBox="1"/>
          <p:nvPr/>
        </p:nvSpPr>
        <p:spPr>
          <a:xfrm>
            <a:off x="480191" y="1697815"/>
            <a:ext cx="7983325" cy="5973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Vehicle Models :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Single Track Model :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latin typeface="+mn-lt"/>
              </a:rPr>
              <a:t>3 DOFs : Longitudinal, Lateral and Yaw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latin typeface="+mn-lt"/>
              </a:rPr>
              <a:t>Does not consider the rolling effect</a:t>
            </a:r>
          </a:p>
          <a:p>
            <a:pPr lvl="1">
              <a:lnSpc>
                <a:spcPct val="114000"/>
              </a:lnSpc>
            </a:pPr>
            <a:endParaRPr lang="en-US" dirty="0">
              <a:latin typeface="+mn-lt"/>
            </a:endParaRPr>
          </a:p>
          <a:p>
            <a:pPr lvl="1">
              <a:lnSpc>
                <a:spcPct val="114000"/>
              </a:lnSpc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Double Track Model :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latin typeface="+mn-lt"/>
              </a:rPr>
              <a:t>6DOFs : Longitudinal, Lateral, Vertical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latin typeface="+mn-lt"/>
              </a:rPr>
              <a:t>	        Yaw, Roll, Pitch</a:t>
            </a:r>
          </a:p>
          <a:p>
            <a:pPr lvl="1">
              <a:lnSpc>
                <a:spcPct val="114000"/>
              </a:lnSpc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These models involve modelling of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     the Tire, Suspension system, Chassis,</a:t>
            </a:r>
          </a:p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     Transmission system etc.</a:t>
            </a:r>
          </a:p>
          <a:p>
            <a:pPr>
              <a:lnSpc>
                <a:spcPct val="114000"/>
              </a:lnSpc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Simulink : Reuse of the Simulink Vehicle Dynamics Block set.</a:t>
            </a:r>
          </a:p>
          <a:p>
            <a:pPr>
              <a:lnSpc>
                <a:spcPct val="114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			</a:t>
            </a:r>
          </a:p>
          <a:p>
            <a:pPr lvl="1">
              <a:lnSpc>
                <a:spcPct val="114000"/>
              </a:lnSpc>
            </a:pPr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C995E-B10C-4E79-83D4-D84BFD20D455}"/>
              </a:ext>
            </a:extLst>
          </p:cNvPr>
          <p:cNvSpPr txBox="1"/>
          <p:nvPr/>
        </p:nvSpPr>
        <p:spPr>
          <a:xfrm>
            <a:off x="4940698" y="5534907"/>
            <a:ext cx="4306151" cy="386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Image source : Automotive engineering, systems and dynamic behavior by Pablo Luque.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0A6985-FADE-40B7-B1A1-687E8D1DC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238" y="3545193"/>
            <a:ext cx="3910762" cy="1991652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6F670AF-C497-40B6-8E81-615C367DF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4983" y="1404703"/>
            <a:ext cx="2440910" cy="1939269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960" y="1357925"/>
            <a:ext cx="2250955" cy="23949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389" y="3752836"/>
            <a:ext cx="3908836" cy="263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1DC6F4-BA2A-4CA7-8041-1AA154B94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A739C2-1023-4558-893C-0594D08E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MATLAB Implementation (PM dynamics)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4716" y="1956421"/>
            <a:ext cx="2564091" cy="714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chemeClr val="tx1"/>
                </a:solidFill>
              </a:rPr>
              <a:t>Select optimization target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43923" y="2670963"/>
            <a:ext cx="12838" cy="55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74716" y="3221290"/>
            <a:ext cx="2570513" cy="412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chemeClr val="tx1"/>
                </a:solidFill>
              </a:rPr>
              <a:t>Define dynamics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127" y="4203733"/>
            <a:ext cx="7441268" cy="2082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chemeClr val="tx1"/>
                </a:solidFill>
              </a:rPr>
              <a:t>Optimization </a:t>
            </a:r>
          </a:p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2"/>
            <a:endCxn id="16" idx="0"/>
          </p:cNvCxnSpPr>
          <p:nvPr/>
        </p:nvCxnSpPr>
        <p:spPr>
          <a:xfrm flipH="1">
            <a:off x="4256761" y="3633341"/>
            <a:ext cx="3212" cy="57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33320" y="4922007"/>
                <a:ext cx="1648202" cy="65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dirty="0">
                    <a:solidFill>
                      <a:schemeClr val="tx1"/>
                    </a:solidFill>
                  </a:rPr>
                  <a:t>Process path (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,L)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0" y="4922007"/>
                <a:ext cx="1648202" cy="659660"/>
              </a:xfrm>
              <a:prstGeom prst="rect">
                <a:avLst/>
              </a:prstGeom>
              <a:blipFill>
                <a:blip r:embed="rId3"/>
                <a:stretch>
                  <a:fillRect t="-885" r="-2190" b="-168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082387" y="4922007"/>
                <a:ext cx="1648202" cy="65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dirty="0">
                    <a:solidFill>
                      <a:schemeClr val="tx1"/>
                    </a:solidFill>
                  </a:rPr>
                  <a:t>Dynamics (a,v,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387" y="4922007"/>
                <a:ext cx="1648202" cy="659660"/>
              </a:xfrm>
              <a:prstGeom prst="rect">
                <a:avLst/>
              </a:prstGeom>
              <a:blipFill>
                <a:blip r:embed="rId4"/>
                <a:stretch>
                  <a:fillRect t="-885" b="-168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384053" y="4922007"/>
            <a:ext cx="1895803" cy="65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chemeClr val="tx1"/>
                </a:solidFill>
              </a:rPr>
              <a:t>Preconstraining</a:t>
            </a:r>
          </a:p>
        </p:txBody>
      </p:sp>
      <p:cxnSp>
        <p:nvCxnSpPr>
          <p:cNvPr id="22" name="Straight Arrow Connector 21"/>
          <p:cNvCxnSpPr>
            <a:stCxn id="2" idx="3"/>
            <a:endCxn id="21" idx="1"/>
          </p:cNvCxnSpPr>
          <p:nvPr/>
        </p:nvCxnSpPr>
        <p:spPr>
          <a:xfrm>
            <a:off x="2581522" y="5251837"/>
            <a:ext cx="802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79856" y="5257194"/>
            <a:ext cx="802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9" idx="3"/>
          </p:cNvCxnSpPr>
          <p:nvPr/>
        </p:nvCxnSpPr>
        <p:spPr>
          <a:xfrm>
            <a:off x="7730589" y="5251837"/>
            <a:ext cx="154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85377" y="5251837"/>
            <a:ext cx="0" cy="82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50020" y="6078745"/>
            <a:ext cx="7235357" cy="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0020" y="5251837"/>
            <a:ext cx="0" cy="82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" idx="1"/>
          </p:cNvCxnSpPr>
          <p:nvPr/>
        </p:nvCxnSpPr>
        <p:spPr>
          <a:xfrm>
            <a:off x="650020" y="5251837"/>
            <a:ext cx="28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8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17689" y="1760659"/>
                <a:ext cx="7877225" cy="471265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hu-HU" sz="2400" dirty="0"/>
                  <a:t>Dynamics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u-HU" sz="2000" dirty="0"/>
                  <a:t>Infinite acceleration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hu-HU" sz="200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689" y="1760659"/>
                <a:ext cx="7877225" cy="4712654"/>
              </a:xfrm>
              <a:blipFill>
                <a:blip r:embed="rId3"/>
                <a:stretch>
                  <a:fillRect l="-23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1075398"/>
            <a:ext cx="8508999" cy="4857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Point Mass Dynamics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218399"/>
            <a:ext cx="544482" cy="544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" y="203928"/>
            <a:ext cx="2415475" cy="558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23D5C-4D5A-4BBB-813A-09304AB2C1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52"/>
          <a:stretch/>
        </p:blipFill>
        <p:spPr>
          <a:xfrm>
            <a:off x="3181350" y="2110155"/>
            <a:ext cx="5645149" cy="424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682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11</TotalTime>
  <Words>636</Words>
  <Application>Microsoft Office PowerPoint</Application>
  <PresentationFormat>On-screen Show (4:3)</PresentationFormat>
  <Paragraphs>199</Paragraphs>
  <Slides>25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An Application to Optimize  Lap-times for Race Cars </vt:lpstr>
      <vt:lpstr>Outline:</vt:lpstr>
      <vt:lpstr>Recap</vt:lpstr>
      <vt:lpstr>Milestones </vt:lpstr>
      <vt:lpstr>Milestones </vt:lpstr>
      <vt:lpstr>Introduction : Point Mass Model</vt:lpstr>
      <vt:lpstr>Vehicle Dynamics : Literature Review</vt:lpstr>
      <vt:lpstr>MATLAB Implementation (PM dynamics)</vt:lpstr>
      <vt:lpstr>Point Mass Dynamics</vt:lpstr>
      <vt:lpstr>Point Mass Dynamics</vt:lpstr>
      <vt:lpstr>Point Mass Dynamics</vt:lpstr>
      <vt:lpstr>Point Mass Dynamics</vt:lpstr>
      <vt:lpstr>Controller Design Roadmap</vt:lpstr>
      <vt:lpstr>Test Case Creation </vt:lpstr>
      <vt:lpstr>Control System  </vt:lpstr>
      <vt:lpstr>Control System  </vt:lpstr>
      <vt:lpstr>Control System  </vt:lpstr>
      <vt:lpstr>Control System  </vt:lpstr>
      <vt:lpstr>Control System  </vt:lpstr>
      <vt:lpstr>Control System  </vt:lpstr>
      <vt:lpstr>Testing and Visualization </vt:lpstr>
      <vt:lpstr>Controller Evaluation</vt:lpstr>
      <vt:lpstr>Summary </vt:lpstr>
      <vt:lpstr>References :</vt:lpstr>
      <vt:lpstr>PowerPoint Presentation</vt:lpstr>
    </vt:vector>
  </TitlesOfParts>
  <Company>TUBVCIP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Application to Optimize Lap-times for Race Cars</dc:title>
  <dc:creator>Khot, Ankit</dc:creator>
  <cp:lastModifiedBy>User1</cp:lastModifiedBy>
  <cp:revision>196</cp:revision>
  <cp:lastPrinted>2015-07-30T14:04:45Z</cp:lastPrinted>
  <dcterms:created xsi:type="dcterms:W3CDTF">2019-05-04T10:16:53Z</dcterms:created>
  <dcterms:modified xsi:type="dcterms:W3CDTF">2019-07-25T10:10:44Z</dcterms:modified>
</cp:coreProperties>
</file>