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6" r:id="rId7"/>
    <p:sldId id="264" r:id="rId8"/>
    <p:sldId id="268" r:id="rId9"/>
    <p:sldId id="273" r:id="rId10"/>
    <p:sldId id="269" r:id="rId11"/>
    <p:sldId id="267" r:id="rId12"/>
    <p:sldId id="270" r:id="rId13"/>
    <p:sldId id="265" r:id="rId14"/>
    <p:sldId id="261" r:id="rId15"/>
    <p:sldId id="262" r:id="rId16"/>
    <p:sldId id="263" r:id="rId17"/>
    <p:sldId id="272" r:id="rId18"/>
    <p:sldId id="271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5817-F00F-4DBE-B0CC-02D48623ECDA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08D25-A229-4A85-B4B4-7F25A73A40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2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91BB91-A39F-4777-9318-8FD6E2B23D12}" type="datetimeFigureOut">
              <a:rPr lang="hu-HU" smtClean="0"/>
              <a:pPr/>
              <a:t>2023. 02. 07.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1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17552E-8953-41D0-A793-45616C75B3F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501122" cy="504351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- Adatbázis-objektum (mező) hozzáadása, törlése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ADD </a:t>
            </a:r>
            <a:r>
              <a:rPr lang="hu-HU" dirty="0" err="1"/>
              <a:t>megj</a:t>
            </a:r>
            <a:r>
              <a:rPr lang="hu-HU" dirty="0"/>
              <a:t> text;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Hozzáadja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táblához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megj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mezőt.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DROP </a:t>
            </a:r>
            <a:r>
              <a:rPr lang="hu-HU" dirty="0" err="1"/>
              <a:t>megj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Törli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táblából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megj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mezőt tartalmával együtt.</a:t>
            </a: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0731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643998" cy="5257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- Adatbázis-objektum (elsődleges kulcs) hozzáadása, törlése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DROP PRIMARY KEY;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Törli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táblából az elsődleges kulcsmegjelölést.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ADD PRIMARY KEY(</a:t>
            </a:r>
            <a:r>
              <a:rPr lang="hu-HU" dirty="0" err="1"/>
              <a:t>sorszam</a:t>
            </a:r>
            <a:r>
              <a:rPr lang="hu-HU" dirty="0"/>
              <a:t>);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Megjelöli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tábla sorszam mezőjét elsődleges kulcsként.</a:t>
            </a: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643998" cy="5257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- Adatbázis-objektum (elsődleges kulcs) hozzáadása, törlése</a:t>
            </a:r>
          </a:p>
          <a:p>
            <a:pPr>
              <a:buNone/>
            </a:pPr>
            <a:r>
              <a:rPr lang="hu-HU" dirty="0"/>
              <a:t>Ha az elsődleges kulcs AUTO_INCREMENT (automatikus sorszám volt, akkor a </a:t>
            </a:r>
            <a:r>
              <a:rPr lang="hu-HU" dirty="0" err="1"/>
              <a:t>Primary</a:t>
            </a:r>
            <a:r>
              <a:rPr lang="hu-HU" dirty="0"/>
              <a:t> Key tulajdonság nem törölhető róla, csak a mező törlésével és újra létrehozásával lehet megoldani a problémát.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DROP sorszam;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ADD sorszam int AUTO_INCREMENT PRIMARY KEY FIRST; </a:t>
            </a:r>
            <a:br>
              <a:rPr lang="hu-HU" dirty="0"/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(Első mezőként hoz létre egy automatikusan növekvő sorszámozású mezőt elsődleges kulcsként.)</a:t>
            </a: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04062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DROP</a:t>
            </a:r>
            <a:r>
              <a:rPr lang="hu-HU" dirty="0"/>
              <a:t> - egy adatbázisbeli objektum megszüntetése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hu-HU" dirty="0"/>
              <a:t>Pl. TRUNCATE </a:t>
            </a:r>
            <a:r>
              <a:rPr lang="hu-HU" dirty="0" err="1"/>
              <a:t>gyumolcs</a:t>
            </a:r>
            <a:r>
              <a:rPr lang="hu-HU" dirty="0"/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Törli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gyumolcs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tábla tartalmát (rekordjait). Kiüríti a táblát.</a:t>
            </a:r>
          </a:p>
          <a:p>
            <a:pPr>
              <a:buNone/>
            </a:pPr>
            <a:r>
              <a:rPr lang="hu-HU" dirty="0"/>
              <a:t>Pl. DROP TABLE </a:t>
            </a:r>
            <a:r>
              <a:rPr lang="hu-HU" dirty="0" err="1"/>
              <a:t>gyumolcs</a:t>
            </a:r>
            <a:r>
              <a:rPr lang="hu-HU" dirty="0"/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Törli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gyumolcs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táblát tartalmával együtt.</a:t>
            </a:r>
          </a:p>
          <a:p>
            <a:pPr>
              <a:buNone/>
            </a:pPr>
            <a:r>
              <a:rPr lang="hu-HU" dirty="0"/>
              <a:t>Pl. DROP DATABASE </a:t>
            </a:r>
            <a:r>
              <a:rPr lang="hu-HU" dirty="0" err="1"/>
              <a:t>autok</a:t>
            </a:r>
            <a:r>
              <a:rPr lang="hu-HU" dirty="0"/>
              <a:t>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Törli az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autok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adatbázist tartalmával együtt.</a:t>
            </a:r>
          </a:p>
          <a:p>
            <a:endParaRPr lang="hu-HU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Adatkezelési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INSERT INTO </a:t>
            </a:r>
            <a:r>
              <a:rPr lang="hu-HU" dirty="0"/>
              <a:t>– adatok ad hozzá egy táblához</a:t>
            </a:r>
          </a:p>
          <a:p>
            <a:pPr>
              <a:buNone/>
            </a:pPr>
            <a:r>
              <a:rPr lang="hu-HU" dirty="0"/>
              <a:t>Pl. INSERT INTO </a:t>
            </a:r>
            <a:r>
              <a:rPr lang="hu-HU" dirty="0" err="1"/>
              <a:t>zoldseg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(SORSZAM ,NEV,AR,BESZ_DATUM,ENGEDMENYES)</a:t>
            </a:r>
            <a:br>
              <a:rPr lang="hu-HU" dirty="0"/>
            </a:br>
            <a:r>
              <a:rPr lang="hu-HU" dirty="0"/>
              <a:t>VALUES</a:t>
            </a:r>
          </a:p>
          <a:p>
            <a:pPr>
              <a:buNone/>
            </a:pPr>
            <a:r>
              <a:rPr lang="hu-HU" dirty="0"/>
              <a:t>(1,’</a:t>
            </a:r>
            <a:r>
              <a:rPr lang="hu-HU" dirty="0" err="1"/>
              <a:t>paradicsom</a:t>
            </a:r>
            <a:r>
              <a:rPr lang="hu-HU" dirty="0"/>
              <a:t>’,240,’2013-10-02’,1),</a:t>
            </a:r>
          </a:p>
          <a:p>
            <a:pPr>
              <a:buNone/>
            </a:pPr>
            <a:r>
              <a:rPr lang="hu-HU" dirty="0"/>
              <a:t>(2,’</a:t>
            </a:r>
            <a:r>
              <a:rPr lang="hu-HU" dirty="0" err="1"/>
              <a:t>burgonya</a:t>
            </a:r>
            <a:r>
              <a:rPr lang="hu-HU" dirty="0"/>
              <a:t>’,120,’2013-10-01’,0);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hu-HU" dirty="0"/>
              <a:t>Az ‘ helyett ” jelek is használhatók.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Adatkezelési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UPDATE</a:t>
            </a:r>
            <a:r>
              <a:rPr lang="hu-HU" dirty="0"/>
              <a:t> – módosítást hajt végre az adatokon</a:t>
            </a:r>
          </a:p>
          <a:p>
            <a:pPr>
              <a:buNone/>
            </a:pPr>
            <a:r>
              <a:rPr lang="hu-HU" dirty="0"/>
              <a:t>Pl. UPDATE </a:t>
            </a:r>
            <a:r>
              <a:rPr lang="hu-HU" dirty="0" err="1"/>
              <a:t>zoldseg</a:t>
            </a:r>
            <a:r>
              <a:rPr lang="hu-HU" dirty="0"/>
              <a:t> SET </a:t>
            </a:r>
            <a:r>
              <a:rPr lang="hu-HU" dirty="0" err="1"/>
              <a:t>nev</a:t>
            </a:r>
            <a:r>
              <a:rPr lang="hu-HU" dirty="0"/>
              <a:t> =”paprika” WHERE </a:t>
            </a:r>
            <a:r>
              <a:rPr lang="hu-HU" dirty="0" err="1"/>
              <a:t>sorszam</a:t>
            </a:r>
            <a:r>
              <a:rPr lang="hu-HU" dirty="0"/>
              <a:t>=1;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1-es sorszámú zöldség neve „paprika” lesz.</a:t>
            </a:r>
            <a:endParaRPr lang="hu-HU" dirty="0"/>
          </a:p>
          <a:p>
            <a:pPr>
              <a:buNone/>
            </a:pPr>
            <a:r>
              <a:rPr lang="hu-HU" dirty="0"/>
              <a:t>Pl. UPDATE </a:t>
            </a:r>
            <a:r>
              <a:rPr lang="hu-HU" dirty="0" err="1"/>
              <a:t>zoldseg</a:t>
            </a:r>
            <a:r>
              <a:rPr lang="hu-HU" dirty="0"/>
              <a:t> SET </a:t>
            </a:r>
            <a:r>
              <a:rPr lang="hu-HU" dirty="0" err="1"/>
              <a:t>nev</a:t>
            </a:r>
            <a:r>
              <a:rPr lang="hu-HU" dirty="0"/>
              <a:t> =”krumpli” WHERE </a:t>
            </a:r>
            <a:r>
              <a:rPr lang="hu-HU" dirty="0" err="1"/>
              <a:t>nev</a:t>
            </a:r>
            <a:r>
              <a:rPr lang="hu-HU" dirty="0"/>
              <a:t>=”burgonya”;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 „burgonya” nevet „krumpli”-re módosítjuk.</a:t>
            </a:r>
            <a:endParaRPr lang="hu-HU" dirty="0"/>
          </a:p>
          <a:p>
            <a:pPr>
              <a:buNone/>
            </a:pPr>
            <a:r>
              <a:rPr lang="hu-HU" dirty="0"/>
              <a:t>Pl. UPDATE </a:t>
            </a:r>
            <a:r>
              <a:rPr lang="hu-HU" dirty="0" err="1"/>
              <a:t>zoldseg</a:t>
            </a:r>
            <a:r>
              <a:rPr lang="hu-HU" dirty="0"/>
              <a:t> SET </a:t>
            </a:r>
            <a:r>
              <a:rPr lang="hu-HU" dirty="0" err="1"/>
              <a:t>ar</a:t>
            </a:r>
            <a:r>
              <a:rPr lang="hu-HU" dirty="0"/>
              <a:t>=50, </a:t>
            </a:r>
            <a:r>
              <a:rPr lang="hu-HU" dirty="0" err="1"/>
              <a:t>engedmenyes</a:t>
            </a:r>
            <a:r>
              <a:rPr lang="hu-HU" dirty="0"/>
              <a:t>=1 WHERE </a:t>
            </a:r>
            <a:r>
              <a:rPr lang="hu-HU" dirty="0" err="1"/>
              <a:t>nev</a:t>
            </a:r>
            <a:r>
              <a:rPr lang="hu-HU" dirty="0"/>
              <a:t>=”erős paprika”;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„erős paprika” árát és engedményes tulajdonságát is módosítjuk egy utasítással.</a:t>
            </a: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Adatkezelési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DELETE</a:t>
            </a:r>
            <a:r>
              <a:rPr lang="hu-HU" dirty="0"/>
              <a:t> – adatokat töröl egy táblából</a:t>
            </a:r>
          </a:p>
          <a:p>
            <a:pPr>
              <a:buNone/>
            </a:pPr>
            <a:r>
              <a:rPr lang="hu-HU" dirty="0"/>
              <a:t>Pl. DELETE FROM </a:t>
            </a:r>
            <a:r>
              <a:rPr lang="hu-HU" dirty="0" err="1"/>
              <a:t>zoldseg</a:t>
            </a:r>
            <a:r>
              <a:rPr lang="hu-HU" dirty="0"/>
              <a:t> WHERE </a:t>
            </a:r>
            <a:r>
              <a:rPr lang="hu-HU" dirty="0" err="1"/>
              <a:t>sorszam</a:t>
            </a:r>
            <a:r>
              <a:rPr lang="hu-HU" dirty="0"/>
              <a:t>=1;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1-es sorszámú rekordot törli a táblából.</a:t>
            </a:r>
            <a:endParaRPr lang="hu-HU" dirty="0"/>
          </a:p>
          <a:p>
            <a:pPr>
              <a:buNone/>
            </a:pPr>
            <a:r>
              <a:rPr lang="hu-HU" dirty="0"/>
              <a:t>Pl. DELETE FROM </a:t>
            </a:r>
            <a:r>
              <a:rPr lang="hu-HU" dirty="0" err="1"/>
              <a:t>zoldseg</a:t>
            </a:r>
            <a:r>
              <a:rPr lang="hu-HU" dirty="0"/>
              <a:t> WHERE </a:t>
            </a:r>
            <a:r>
              <a:rPr lang="hu-HU" dirty="0" err="1"/>
              <a:t>nev</a:t>
            </a:r>
            <a:r>
              <a:rPr lang="hu-HU" dirty="0"/>
              <a:t>=”krumpli”;</a:t>
            </a:r>
          </a:p>
          <a:p>
            <a:pPr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 krumpli adatait (a teljes sort) törli a táblából.</a:t>
            </a: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- 1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dirty="0"/>
              <a:t>A tábla szerkezetére vonatkozó parancsok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CREATE </a:t>
            </a:r>
            <a:r>
              <a:rPr lang="hu-HU" b="1" dirty="0" smtClean="0">
                <a:solidFill>
                  <a:srgbClr val="FF0000"/>
                </a:solidFill>
              </a:rPr>
              <a:t>DATABASE </a:t>
            </a:r>
            <a:r>
              <a:rPr lang="hu-HU" dirty="0" smtClean="0"/>
              <a:t>(adatbázis </a:t>
            </a:r>
            <a:r>
              <a:rPr lang="hu-HU" dirty="0"/>
              <a:t>létrehozása)</a:t>
            </a:r>
          </a:p>
          <a:p>
            <a:pPr>
              <a:spcAft>
                <a:spcPts val="600"/>
              </a:spcAft>
            </a:pPr>
            <a:r>
              <a:rPr lang="hu-HU" b="1" dirty="0" smtClean="0">
                <a:solidFill>
                  <a:srgbClr val="FF0000"/>
                </a:solidFill>
              </a:rPr>
              <a:t>CREATE </a:t>
            </a:r>
            <a:r>
              <a:rPr lang="hu-HU" b="1" dirty="0">
                <a:solidFill>
                  <a:srgbClr val="FF0000"/>
                </a:solidFill>
              </a:rPr>
              <a:t>TABLE </a:t>
            </a:r>
            <a:r>
              <a:rPr lang="hu-HU" dirty="0"/>
              <a:t>(tábla létrehozása)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RENAME TABLE </a:t>
            </a:r>
            <a:r>
              <a:rPr lang="hu-HU" dirty="0"/>
              <a:t>(tábla átnevezése)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ALTER TABLE </a:t>
            </a:r>
            <a:r>
              <a:rPr lang="hu-HU" dirty="0"/>
              <a:t>(tábla mezőjének (oszlopának) hozzáadása, módosítása, törlése</a:t>
            </a:r>
            <a:r>
              <a:rPr lang="hu-HU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DROP TABLE </a:t>
            </a:r>
            <a:r>
              <a:rPr lang="hu-HU" dirty="0" smtClean="0"/>
              <a:t>(tábla törlése)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DROP DATABASE </a:t>
            </a:r>
            <a:r>
              <a:rPr lang="hu-HU" dirty="0" smtClean="0"/>
              <a:t>(adatbázis törlése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TRUNCATE</a:t>
            </a:r>
            <a:r>
              <a:rPr lang="hu-HU" dirty="0" smtClean="0"/>
              <a:t> (tábla kiürítése)</a:t>
            </a: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10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- 2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dirty="0" smtClean="0"/>
              <a:t>A </a:t>
            </a:r>
            <a:r>
              <a:rPr lang="hu-HU" dirty="0"/>
              <a:t>tábla adataira (tartalmára) vonatkozó parancsok</a:t>
            </a: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INSERT INTO </a:t>
            </a:r>
            <a:r>
              <a:rPr lang="hu-HU" dirty="0"/>
              <a:t>(tábla feltöltése adatokkal / adatrekordok hozzáfűzése a táblához)</a:t>
            </a:r>
            <a:endParaRPr lang="hu-HU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UPDATE </a:t>
            </a:r>
            <a:r>
              <a:rPr lang="hu-HU" dirty="0"/>
              <a:t>(tábla egy/több adatának módosítása)</a:t>
            </a:r>
            <a:endParaRPr lang="hu-HU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hu-HU" b="1" dirty="0">
                <a:solidFill>
                  <a:srgbClr val="FF0000"/>
                </a:solidFill>
              </a:rPr>
              <a:t>DELETE FROM </a:t>
            </a:r>
            <a:r>
              <a:rPr lang="hu-HU" dirty="0"/>
              <a:t>(tábla rekordjainak (sorainak) törlése)</a:t>
            </a:r>
            <a:endParaRPr lang="hu-HU" b="1" dirty="0">
              <a:solidFill>
                <a:srgbClr val="FF0000"/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80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42910" y="1428736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hu-HU" sz="2400" dirty="0" err="1"/>
              <a:t>Structured</a:t>
            </a:r>
            <a:r>
              <a:rPr lang="hu-HU" sz="2400" dirty="0"/>
              <a:t> </a:t>
            </a:r>
            <a:r>
              <a:rPr lang="hu-HU" sz="2400" dirty="0" err="1"/>
              <a:t>Query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 – </a:t>
            </a:r>
            <a:r>
              <a:rPr lang="hu-HU" sz="2400" dirty="0" err="1"/>
              <a:t>struktúrált</a:t>
            </a:r>
            <a:r>
              <a:rPr lang="hu-HU" sz="2400" dirty="0"/>
              <a:t> lekérdezőnyelv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A relációs adatbázis-kezelők lekérdező nyelve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Története</a:t>
            </a:r>
          </a:p>
          <a:p>
            <a:pPr lvl="1">
              <a:spcBef>
                <a:spcPts val="0"/>
              </a:spcBef>
            </a:pPr>
            <a:r>
              <a:rPr lang="hu-HU" sz="2100" dirty="0"/>
              <a:t>Az alapjait az IBM-nél fektették le az 1970-es években</a:t>
            </a:r>
          </a:p>
          <a:p>
            <a:pPr lvl="1">
              <a:spcBef>
                <a:spcPts val="0"/>
              </a:spcBef>
            </a:pPr>
            <a:r>
              <a:rPr lang="hu-HU" sz="2100" dirty="0"/>
              <a:t>Elvi alapot a relációs adatmodell szolgáltatott</a:t>
            </a:r>
          </a:p>
          <a:p>
            <a:pPr lvl="1">
              <a:spcBef>
                <a:spcPts val="0"/>
              </a:spcBef>
            </a:pPr>
            <a:r>
              <a:rPr lang="hu-HU" sz="2100" dirty="0"/>
              <a:t>A szabványos lekérdezőnyelv kialakításában az IBM, az Oracle és más gyártók is érdekeltek voltak, mert a relációs adatbázisok programozhatók</a:t>
            </a:r>
          </a:p>
          <a:p>
            <a:pPr lvl="1">
              <a:spcBef>
                <a:spcPts val="0"/>
              </a:spcBef>
            </a:pPr>
            <a:r>
              <a:rPr lang="hu-HU" sz="2100" dirty="0"/>
              <a:t>Az iparági összefogással létrejött ANSI NCITS (National </a:t>
            </a:r>
            <a:r>
              <a:rPr lang="hu-HU" sz="2100" dirty="0" err="1"/>
              <a:t>Committee</a:t>
            </a:r>
            <a:r>
              <a:rPr lang="hu-HU" sz="2100" dirty="0"/>
              <a:t> </a:t>
            </a:r>
            <a:r>
              <a:rPr lang="hu-HU" sz="2100" dirty="0" err="1"/>
              <a:t>on</a:t>
            </a:r>
            <a:r>
              <a:rPr lang="hu-HU" sz="2100" dirty="0"/>
              <a:t> </a:t>
            </a:r>
            <a:r>
              <a:rPr lang="hu-HU" sz="2100" dirty="0" err="1"/>
              <a:t>Information</a:t>
            </a:r>
            <a:r>
              <a:rPr lang="hu-HU" sz="2100" dirty="0"/>
              <a:t> </a:t>
            </a:r>
            <a:r>
              <a:rPr lang="hu-HU" sz="2100" dirty="0" err="1"/>
              <a:t>Technology</a:t>
            </a:r>
            <a:r>
              <a:rPr lang="hu-HU" sz="2100" dirty="0"/>
              <a:t> </a:t>
            </a:r>
            <a:r>
              <a:rPr lang="hu-HU" sz="2100" dirty="0" err="1"/>
              <a:t>Standards</a:t>
            </a:r>
            <a:r>
              <a:rPr lang="hu-HU" sz="2100" dirty="0"/>
              <a:t>) H2 csoport lerakta az SQL alapjait.</a:t>
            </a:r>
          </a:p>
          <a:p>
            <a:pPr lvl="1">
              <a:spcBef>
                <a:spcPts val="0"/>
              </a:spcBef>
            </a:pPr>
            <a:r>
              <a:rPr lang="hu-HU" sz="2100" dirty="0"/>
              <a:t>A szabványt az ANSI (Amerikai Nemzeti Szabványügyi Intézet – American National </a:t>
            </a:r>
            <a:r>
              <a:rPr lang="hu-HU" sz="2100" dirty="0" err="1"/>
              <a:t>Standards</a:t>
            </a:r>
            <a:r>
              <a:rPr lang="hu-HU" sz="2100" dirty="0"/>
              <a:t> Institute) 1986-ban, az ISO (Nemzetközi Szabványügyi Szervezet – International Organization </a:t>
            </a:r>
            <a:r>
              <a:rPr lang="hu-HU" sz="2100" dirty="0" err="1"/>
              <a:t>for</a:t>
            </a:r>
            <a:r>
              <a:rPr lang="hu-HU" sz="2100" dirty="0"/>
              <a:t> </a:t>
            </a:r>
            <a:r>
              <a:rPr lang="hu-HU" sz="2100" dirty="0" err="1"/>
              <a:t>Standardization</a:t>
            </a:r>
            <a:r>
              <a:rPr lang="hu-HU" sz="2100" dirty="0"/>
              <a:t>) 1987-ben jegyezte be. Az első változatot SQL86 néven is szokták emlegetni.</a:t>
            </a:r>
          </a:p>
          <a:p>
            <a:pPr lvl="1">
              <a:spcBef>
                <a:spcPts val="0"/>
              </a:spcBef>
            </a:pPr>
            <a:endParaRPr lang="hu-HU" sz="2100" dirty="0"/>
          </a:p>
          <a:p>
            <a:pPr>
              <a:spcBef>
                <a:spcPts val="0"/>
              </a:spcBef>
            </a:pPr>
            <a:endParaRPr lang="hu-H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hu-HU" dirty="0"/>
              <a:t>Hozzunk létre egy TERMEK adatbázist!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Ebben hozzunk létre egy ZOLDSEG táblát, az alábbi mezőkkel:</a:t>
            </a:r>
            <a:br>
              <a:rPr lang="hu-HU" dirty="0"/>
            </a:br>
            <a:r>
              <a:rPr lang="hu-HU" dirty="0"/>
              <a:t>SORSZAM – 4B-os szám (elsődleges kulcs)</a:t>
            </a:r>
            <a:br>
              <a:rPr lang="hu-HU" dirty="0"/>
            </a:br>
            <a:r>
              <a:rPr lang="hu-HU" dirty="0"/>
              <a:t>NEV – </a:t>
            </a:r>
            <a:r>
              <a:rPr lang="hu-HU" dirty="0" err="1"/>
              <a:t>max</a:t>
            </a:r>
            <a:r>
              <a:rPr lang="hu-HU" dirty="0"/>
              <a:t> 25 karakteres szöveg</a:t>
            </a:r>
            <a:br>
              <a:rPr lang="hu-HU" dirty="0"/>
            </a:br>
            <a:r>
              <a:rPr lang="hu-HU" dirty="0"/>
              <a:t>AR - 2B-os szám</a:t>
            </a:r>
            <a:br>
              <a:rPr lang="hu-HU" dirty="0"/>
            </a:br>
            <a:r>
              <a:rPr lang="hu-HU" dirty="0"/>
              <a:t>BESZ_DATUM –dátum</a:t>
            </a:r>
            <a:br>
              <a:rPr lang="hu-HU" dirty="0"/>
            </a:br>
            <a:r>
              <a:rPr lang="hu-HU" dirty="0"/>
              <a:t>ENGEDMENYES – logikai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Töltsük fel adatokkal a ZOLDSEG táblát!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Módosítsunk valamelyik adaton a táblában!</a:t>
            </a:r>
          </a:p>
          <a:p>
            <a:pPr marL="514350" lvl="0" indent="-514350">
              <a:buFont typeface="+mj-lt"/>
              <a:buAutoNum type="arabicPeriod"/>
            </a:pPr>
            <a:r>
              <a:rPr lang="hu-HU" dirty="0"/>
              <a:t>Töröljük az egyik rekordot a táblából!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125760" y="1600200"/>
            <a:ext cx="8892480" cy="5257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CREATE DATABASE </a:t>
            </a:r>
            <a:r>
              <a:rPr lang="hu-HU" dirty="0"/>
              <a:t>– adatbázis létrehozása</a:t>
            </a:r>
          </a:p>
          <a:p>
            <a:pPr>
              <a:buNone/>
            </a:pPr>
            <a:r>
              <a:rPr lang="hu-HU" sz="3000" dirty="0"/>
              <a:t>Pl. CREATE DATABASE termek;</a:t>
            </a:r>
          </a:p>
          <a:p>
            <a:pPr>
              <a:buNone/>
            </a:pPr>
            <a:r>
              <a:rPr lang="hu-HU" sz="3000" dirty="0"/>
              <a:t>Az SQL utasításokat pontosvessző zárja le.</a:t>
            </a:r>
          </a:p>
          <a:p>
            <a:pPr>
              <a:buNone/>
            </a:pPr>
            <a:r>
              <a:rPr lang="hu-HU" sz="3000" dirty="0"/>
              <a:t>Ha szeretnénk, hogy a magyar ékezetes karakterek helyesen </a:t>
            </a:r>
            <a:r>
              <a:rPr lang="hu-HU" sz="3000" dirty="0" err="1"/>
              <a:t>látszódjanak</a:t>
            </a:r>
            <a:r>
              <a:rPr lang="hu-HU" sz="3000" dirty="0"/>
              <a:t> a táblákban, akkor az alábbi utasítást kell használnunk. (UTF8 karakterkódolással)</a:t>
            </a:r>
          </a:p>
          <a:p>
            <a:pPr>
              <a:buNone/>
            </a:pPr>
            <a:r>
              <a:rPr lang="hu-HU" sz="3000" dirty="0"/>
              <a:t>CREATE DATABASE termek </a:t>
            </a:r>
            <a:r>
              <a:rPr lang="hu-HU" sz="3000" dirty="0" smtClean="0"/>
              <a:t>CHARACTER SET=utf8 </a:t>
            </a:r>
            <a:r>
              <a:rPr lang="hu-HU" sz="3000" dirty="0"/>
              <a:t/>
            </a:r>
            <a:br>
              <a:rPr lang="hu-HU" sz="3000" dirty="0"/>
            </a:br>
            <a:r>
              <a:rPr lang="hu-HU" sz="3000" dirty="0" smtClean="0"/>
              <a:t>COLLATE </a:t>
            </a:r>
            <a:r>
              <a:rPr lang="hu-HU" sz="3000" dirty="0"/>
              <a:t>utf8_hungarian_ci</a:t>
            </a:r>
            <a:r>
              <a:rPr lang="hu-HU" sz="3000" dirty="0" smtClean="0"/>
              <a:t>;</a:t>
            </a:r>
          </a:p>
          <a:p>
            <a:pPr>
              <a:buNone/>
            </a:pPr>
            <a:r>
              <a:rPr lang="hu-HU" sz="3000" dirty="0"/>
              <a:t>CREATE DATABASE </a:t>
            </a:r>
            <a:r>
              <a:rPr lang="hu-HU" sz="3000" dirty="0" smtClean="0"/>
              <a:t>termek DEFAULT </a:t>
            </a:r>
            <a:r>
              <a:rPr lang="hu-HU" sz="3000" dirty="0"/>
              <a:t>CHARACTER </a:t>
            </a:r>
            <a:r>
              <a:rPr lang="hu-HU" sz="3000" dirty="0" smtClean="0"/>
              <a:t>SET utf8 </a:t>
            </a:r>
            <a:r>
              <a:rPr lang="hu-HU" sz="3000" dirty="0"/>
              <a:t/>
            </a:r>
            <a:br>
              <a:rPr lang="hu-HU" sz="3000" dirty="0"/>
            </a:br>
            <a:r>
              <a:rPr lang="hu-HU" sz="3000" dirty="0" smtClean="0"/>
              <a:t>COLLATE </a:t>
            </a:r>
            <a:r>
              <a:rPr lang="hu-HU" sz="3000" dirty="0"/>
              <a:t>utf8_hungarian_ci</a:t>
            </a:r>
            <a:r>
              <a:rPr lang="hu-HU" sz="3000" dirty="0" smtClean="0"/>
              <a:t>;</a:t>
            </a:r>
            <a:endParaRPr lang="hu-HU" sz="3000" dirty="0"/>
          </a:p>
          <a:p>
            <a:pPr>
              <a:buNone/>
            </a:pPr>
            <a:endParaRPr lang="hu-HU" dirty="0"/>
          </a:p>
          <a:p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CREATE TABLE </a:t>
            </a:r>
            <a:r>
              <a:rPr lang="hu-HU" dirty="0"/>
              <a:t>– tábla létrehozása</a:t>
            </a:r>
          </a:p>
          <a:p>
            <a:pPr>
              <a:buNone/>
            </a:pPr>
            <a:r>
              <a:rPr lang="hu-HU" dirty="0"/>
              <a:t>Pl. CREATE TABLE </a:t>
            </a:r>
            <a:r>
              <a:rPr lang="hu-HU" dirty="0" err="1"/>
              <a:t>zoldseg</a:t>
            </a:r>
            <a:endParaRPr lang="hu-HU" dirty="0"/>
          </a:p>
          <a:p>
            <a:pPr>
              <a:buNone/>
            </a:pPr>
            <a:r>
              <a:rPr lang="hu-HU" dirty="0"/>
              <a:t>(SORSZAM int,</a:t>
            </a:r>
          </a:p>
          <a:p>
            <a:pPr>
              <a:buNone/>
            </a:pPr>
            <a:r>
              <a:rPr lang="hu-HU" dirty="0"/>
              <a:t>NEV </a:t>
            </a:r>
            <a:r>
              <a:rPr lang="hu-HU" dirty="0" err="1"/>
              <a:t>varchar</a:t>
            </a:r>
            <a:r>
              <a:rPr lang="hu-HU" dirty="0"/>
              <a:t>(25),</a:t>
            </a:r>
          </a:p>
          <a:p>
            <a:pPr>
              <a:buNone/>
            </a:pPr>
            <a:r>
              <a:rPr lang="hu-HU" dirty="0"/>
              <a:t>AR </a:t>
            </a:r>
            <a:r>
              <a:rPr lang="hu-HU" dirty="0" err="1"/>
              <a:t>smallint</a:t>
            </a:r>
            <a:r>
              <a:rPr lang="hu-HU" dirty="0"/>
              <a:t>,</a:t>
            </a:r>
          </a:p>
          <a:p>
            <a:pPr>
              <a:buNone/>
            </a:pPr>
            <a:r>
              <a:rPr lang="hu-HU" dirty="0"/>
              <a:t>BESZ_DATUM </a:t>
            </a:r>
            <a:r>
              <a:rPr lang="hu-HU" dirty="0" err="1"/>
              <a:t>date</a:t>
            </a:r>
            <a:r>
              <a:rPr lang="hu-HU" dirty="0"/>
              <a:t>,</a:t>
            </a:r>
          </a:p>
          <a:p>
            <a:pPr>
              <a:buNone/>
            </a:pPr>
            <a:r>
              <a:rPr lang="hu-HU" dirty="0"/>
              <a:t>ENGEDMENYES BINARY,</a:t>
            </a:r>
          </a:p>
          <a:p>
            <a:pPr>
              <a:buNone/>
            </a:pPr>
            <a:r>
              <a:rPr lang="hu-HU" dirty="0" smtClean="0"/>
              <a:t>PRIMARY KEY(SORSZAM</a:t>
            </a:r>
            <a:r>
              <a:rPr lang="hu-HU" dirty="0"/>
              <a:t>));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RENAME TABLE </a:t>
            </a:r>
            <a:r>
              <a:rPr lang="hu-HU" dirty="0"/>
              <a:t>- tábla átnevezése</a:t>
            </a:r>
          </a:p>
          <a:p>
            <a:pPr>
              <a:buNone/>
            </a:pPr>
            <a:r>
              <a:rPr lang="hu-HU" dirty="0"/>
              <a:t>Pl. RENAME TABLE </a:t>
            </a:r>
            <a:r>
              <a:rPr lang="hu-HU" dirty="0" err="1"/>
              <a:t>zoldseg</a:t>
            </a:r>
            <a:r>
              <a:rPr lang="hu-HU" dirty="0"/>
              <a:t> TO </a:t>
            </a:r>
            <a:r>
              <a:rPr lang="hu-HU" dirty="0" err="1"/>
              <a:t>zoldsegek</a:t>
            </a:r>
            <a:r>
              <a:rPr lang="hu-HU" dirty="0"/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Átnevezi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táblát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zoldsegekre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501122" cy="5043510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- Adatbázis-objektum (mező) módosítása (típus vagy mezőméret változtatása)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MODIFY </a:t>
            </a:r>
            <a:r>
              <a:rPr lang="hu-HU" dirty="0" err="1"/>
              <a:t>nev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(30);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Módosítja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nev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oszlopának típusát/mezőméretét.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MODIFY </a:t>
            </a:r>
            <a:r>
              <a:rPr lang="hu-HU" dirty="0" err="1"/>
              <a:t>nev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(8);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Módosítja 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zoldseg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tábla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nev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oszlopának mezőméretét. Itt probléma lehet, ha van 8 karakternél hosszabb zöldségnév. Pl. „paradicsom”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ebből csak a „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paradics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” marad meg, a többi karaktert levágja.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501122" cy="5043510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- Adatbázis-objektum (mező) módosítása (típus vagy mezőméret változtatása)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MODIFY </a:t>
            </a:r>
            <a:r>
              <a:rPr lang="hu-HU" dirty="0" err="1"/>
              <a:t>ar</a:t>
            </a:r>
            <a:r>
              <a:rPr lang="hu-HU" dirty="0"/>
              <a:t> int;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2B-os egészről 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smallint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 4B-os egészre (int) változik 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adattípus. Ebből nem származik probléma, mert kisebb méretről nagyobbra módosítunk.</a:t>
            </a:r>
          </a:p>
          <a:p>
            <a:pPr>
              <a:buNone/>
            </a:pPr>
            <a:r>
              <a:rPr lang="hu-HU" dirty="0"/>
              <a:t>Pl. ALTER TABLE </a:t>
            </a:r>
            <a:r>
              <a:rPr lang="hu-HU" dirty="0" err="1"/>
              <a:t>zoldseg</a:t>
            </a:r>
            <a:r>
              <a:rPr lang="hu-HU" dirty="0"/>
              <a:t> MODIFY </a:t>
            </a:r>
            <a:r>
              <a:rPr lang="hu-HU" dirty="0" err="1"/>
              <a:t>ar</a:t>
            </a:r>
            <a:r>
              <a:rPr lang="hu-HU" dirty="0"/>
              <a:t> </a:t>
            </a:r>
            <a:r>
              <a:rPr lang="hu-HU" dirty="0" err="1"/>
              <a:t>tinyint</a:t>
            </a:r>
            <a:r>
              <a:rPr lang="hu-HU" dirty="0"/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mező típusát 1B-os egészre 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tinyint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 változtatjuk.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Ez adatvesztéssel járhat! Ilyen esetben az adattípus ábrázolható legnagyobb értékét veszi fel a mező, a régi érték törlődik. Itt pl. a 127 lesz az érték.</a:t>
            </a:r>
          </a:p>
          <a:p>
            <a:pPr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38574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Adatdefiníciós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501122" cy="504351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ALTER TABLE</a:t>
            </a:r>
            <a:r>
              <a:rPr lang="hu-HU" dirty="0"/>
              <a:t> </a:t>
            </a:r>
            <a:r>
              <a:rPr lang="hu-HU" dirty="0" smtClean="0"/>
              <a:t>- Mezőnév módosítása</a:t>
            </a:r>
          </a:p>
          <a:p>
            <a:pPr>
              <a:buNone/>
            </a:pPr>
            <a:r>
              <a:rPr lang="hu-HU" dirty="0" smtClean="0"/>
              <a:t>Pl. ALTER TABLE </a:t>
            </a:r>
            <a:r>
              <a:rPr lang="hu-HU" dirty="0" err="1" smtClean="0"/>
              <a:t>zoldseg</a:t>
            </a:r>
            <a:r>
              <a:rPr lang="hu-HU" dirty="0" smtClean="0"/>
              <a:t> CHANGE </a:t>
            </a:r>
            <a:r>
              <a:rPr lang="hu-HU" dirty="0" err="1" smtClean="0"/>
              <a:t>ar</a:t>
            </a:r>
            <a:r>
              <a:rPr lang="hu-HU" dirty="0" smtClean="0"/>
              <a:t> </a:t>
            </a:r>
            <a:r>
              <a:rPr lang="hu-HU" dirty="0" err="1" smtClean="0"/>
              <a:t>bruttoar</a:t>
            </a:r>
            <a:r>
              <a:rPr lang="hu-HU" dirty="0" smtClean="0"/>
              <a:t> </a:t>
            </a:r>
            <a:r>
              <a:rPr lang="hu-HU" dirty="0" err="1" smtClean="0"/>
              <a:t>smallint</a:t>
            </a:r>
            <a:r>
              <a:rPr lang="hu-HU" dirty="0" smtClean="0"/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Az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mezőt átnevezzük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bruttoar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névre, a mező típusa 2B-os egész.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5650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380</TotalTime>
  <Words>1014</Words>
  <Application>Microsoft Office PowerPoint</Application>
  <PresentationFormat>Diavetítés a képernyőre (4:3 oldalarány)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Wingdings</vt:lpstr>
      <vt:lpstr>Wingdings 2</vt:lpstr>
      <vt:lpstr>Medián</vt:lpstr>
      <vt:lpstr>SQL NYELV</vt:lpstr>
      <vt:lpstr>SQL</vt:lpstr>
      <vt:lpstr>Feladat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Adatdefiníciós utasítások</vt:lpstr>
      <vt:lpstr>Adatkezelési utasítások</vt:lpstr>
      <vt:lpstr>Adatkezelési utasítások</vt:lpstr>
      <vt:lpstr>Adatkezelési utasítások</vt:lpstr>
      <vt:lpstr>Összefoglalás - 1</vt:lpstr>
      <vt:lpstr>Összefoglalás - 2</vt:lpstr>
    </vt:vector>
  </TitlesOfParts>
  <Company>Vasvári Pál Közgazdasági Szki.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phpMyAdmin</dc:title>
  <dc:creator>tunde</dc:creator>
  <cp:lastModifiedBy>Kádár Tünde</cp:lastModifiedBy>
  <cp:revision>69</cp:revision>
  <dcterms:created xsi:type="dcterms:W3CDTF">2013-09-19T13:53:31Z</dcterms:created>
  <dcterms:modified xsi:type="dcterms:W3CDTF">2023-02-07T07:47:22Z</dcterms:modified>
</cp:coreProperties>
</file>