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03F3-B4D9-7830-1E80-5E37A78D6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BCB4FE-BDEF-DDF6-F810-88BEF23EF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C87A2-D70F-E6E4-E708-D15AD4977077}"/>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B310B408-D31F-2F15-D968-7B648D6B3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C519A-1CE4-FDAD-7CB1-B9C38929E0C1}"/>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390558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B69F-F793-9EB2-D269-E12A9CF68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F2B8CA-85C9-BDD6-EE12-2186DE101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A52E5-C1F2-1051-DEDE-E19EC80F4457}"/>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1FD282E1-1ED0-8F5F-6EA5-A078B9598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EA8B2-2F00-281C-1B91-D80E842B54CF}"/>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92235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65210-00FA-18D9-2726-53339D800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98D00-D1E6-5E30-8C36-8EDED93FB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4384A-8947-8817-1647-250B55331C39}"/>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6A6871E0-6C43-5154-C7A9-095FA1C64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3040A-DD52-936F-22C6-866214DDE97D}"/>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7316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AB35-F4C1-3AE1-B4BC-E675BE3CA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5BE1F-5DA6-0A20-C5E9-0D6B6E9EC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30306-2012-B2A6-46B7-5A9943CF2674}"/>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680C7496-0FE5-8FCD-A997-FBA769345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2A6D4-8F83-F079-19C2-AC03417A00C2}"/>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33898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8581-1E47-78CF-7264-FDB2E9158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D106E-4109-E659-BCE3-99825FFF6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5032-1C9C-AF1C-2219-2DE766A2BE9B}"/>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874BA96D-2371-4B89-3EFC-7CBB8BEBA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5525-C05E-8588-1171-FBE1E8AEB314}"/>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4096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808C-E902-E457-3F55-33F0BD6B8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26138-64F5-0E5C-FD0A-AECAAC7EC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DC2998-FA7A-C333-1B32-FDD75E1EB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244E0-A460-C460-545D-FCF10F5D49B0}"/>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6" name="Footer Placeholder 5">
            <a:extLst>
              <a:ext uri="{FF2B5EF4-FFF2-40B4-BE49-F238E27FC236}">
                <a16:creationId xmlns:a16="http://schemas.microsoft.com/office/drawing/2014/main" id="{FB57408A-8B22-232E-831F-D4DD15E7A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52DD6-DFEB-0C57-4D66-412AED8239C1}"/>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84415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AC81-651E-F1C1-B99B-A58548699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C88BE-CE8E-B4B4-D8B9-9D8533FA8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7C94-CD58-DC87-79C7-9D8FE8423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4CAD7-456B-D851-10D1-87F226082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CCD4B-570C-B554-1784-84C3EF48C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E9128-E9B8-5E6C-1BBC-1A3449749987}"/>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8" name="Footer Placeholder 7">
            <a:extLst>
              <a:ext uri="{FF2B5EF4-FFF2-40B4-BE49-F238E27FC236}">
                <a16:creationId xmlns:a16="http://schemas.microsoft.com/office/drawing/2014/main" id="{2A42642E-6F60-0EBC-17F0-44D87AAEF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5443A-AB01-20C6-8838-58F956017F59}"/>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401157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21F-251D-C257-BE2C-4542FEB977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8A87F-C800-BC46-741E-5DD4F22BF563}"/>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4" name="Footer Placeholder 3">
            <a:extLst>
              <a:ext uri="{FF2B5EF4-FFF2-40B4-BE49-F238E27FC236}">
                <a16:creationId xmlns:a16="http://schemas.microsoft.com/office/drawing/2014/main" id="{2B0243E6-7928-800E-CDDA-94BD4B420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07D82-1636-D47B-97D9-D04001409A5B}"/>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12636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2C90C-ABCF-C436-0506-F336E4B76991}"/>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3" name="Footer Placeholder 2">
            <a:extLst>
              <a:ext uri="{FF2B5EF4-FFF2-40B4-BE49-F238E27FC236}">
                <a16:creationId xmlns:a16="http://schemas.microsoft.com/office/drawing/2014/main" id="{C1DE1457-BEED-BAC7-3079-E7E1AC2D6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C6D1A-F0C1-DC2D-50BE-E62905A2C29E}"/>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15010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7CE5-4BED-958F-8739-A74C2C5B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A671B-9995-3012-A3AD-16396B38F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C7475-1FB0-6A19-A342-B8A0D1695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B388A-DFDD-DE1D-BDFE-F45B7BD75FE5}"/>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6" name="Footer Placeholder 5">
            <a:extLst>
              <a:ext uri="{FF2B5EF4-FFF2-40B4-BE49-F238E27FC236}">
                <a16:creationId xmlns:a16="http://schemas.microsoft.com/office/drawing/2014/main" id="{F2C9023F-0750-2CB6-E30B-5C01C95AC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B8189-6836-1A3C-DBF3-F128E6878CF5}"/>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274055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1933-5E46-BD63-4AF7-B9A84E268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7E4A1-069C-32E5-229D-82D151929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B3D28-A811-E1BB-7B82-D59E72852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D1377-D12B-DAAC-8167-239A897F4297}"/>
              </a:ext>
            </a:extLst>
          </p:cNvPr>
          <p:cNvSpPr>
            <a:spLocks noGrp="1"/>
          </p:cNvSpPr>
          <p:nvPr>
            <p:ph type="dt" sz="half" idx="10"/>
          </p:nvPr>
        </p:nvSpPr>
        <p:spPr/>
        <p:txBody>
          <a:bodyPr/>
          <a:lstStyle/>
          <a:p>
            <a:fld id="{FA7F69EB-75C9-482F-9F01-0B9A81D31CB5}" type="datetimeFigureOut">
              <a:rPr lang="en-US" smtClean="0"/>
              <a:t>4/21/2024</a:t>
            </a:fld>
            <a:endParaRPr lang="en-US"/>
          </a:p>
        </p:txBody>
      </p:sp>
      <p:sp>
        <p:nvSpPr>
          <p:cNvPr id="6" name="Footer Placeholder 5">
            <a:extLst>
              <a:ext uri="{FF2B5EF4-FFF2-40B4-BE49-F238E27FC236}">
                <a16:creationId xmlns:a16="http://schemas.microsoft.com/office/drawing/2014/main" id="{B51033D6-2C39-BA46-1FD9-CF193C540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F95B-F3A9-F739-A66E-F8C6F45E38DD}"/>
              </a:ext>
            </a:extLst>
          </p:cNvPr>
          <p:cNvSpPr>
            <a:spLocks noGrp="1"/>
          </p:cNvSpPr>
          <p:nvPr>
            <p:ph type="sldNum" sz="quarter" idx="12"/>
          </p:nvPr>
        </p:nvSpPr>
        <p:spPr/>
        <p:txBody>
          <a:bodyPr/>
          <a:lstStyle/>
          <a:p>
            <a:fld id="{463EE526-E3BE-4869-BDCE-0E279205C63D}" type="slidenum">
              <a:rPr lang="en-US" smtClean="0"/>
              <a:t>‹#›</a:t>
            </a:fld>
            <a:endParaRPr lang="en-US"/>
          </a:p>
        </p:txBody>
      </p:sp>
    </p:spTree>
    <p:extLst>
      <p:ext uri="{BB962C8B-B14F-4D97-AF65-F5344CB8AC3E}">
        <p14:creationId xmlns:p14="http://schemas.microsoft.com/office/powerpoint/2010/main" val="44476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E9625-4A3B-EE7E-0896-17D747A37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33E51B-1CB2-F06A-30CE-FC2B1C9C5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9E3B4-283F-47D1-C17C-D23486F0F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F69EB-75C9-482F-9F01-0B9A81D31CB5}" type="datetimeFigureOut">
              <a:rPr lang="en-US" smtClean="0"/>
              <a:t>4/21/2024</a:t>
            </a:fld>
            <a:endParaRPr lang="en-US"/>
          </a:p>
        </p:txBody>
      </p:sp>
      <p:sp>
        <p:nvSpPr>
          <p:cNvPr id="5" name="Footer Placeholder 4">
            <a:extLst>
              <a:ext uri="{FF2B5EF4-FFF2-40B4-BE49-F238E27FC236}">
                <a16:creationId xmlns:a16="http://schemas.microsoft.com/office/drawing/2014/main" id="{36024890-3C8A-60D4-64A9-2B43E41F7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4B16A-DE4B-B343-87AB-101764F0E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E526-E3BE-4869-BDCE-0E279205C63D}" type="slidenum">
              <a:rPr lang="en-US" smtClean="0"/>
              <a:t>‹#›</a:t>
            </a:fld>
            <a:endParaRPr lang="en-US"/>
          </a:p>
        </p:txBody>
      </p:sp>
    </p:spTree>
    <p:extLst>
      <p:ext uri="{BB962C8B-B14F-4D97-AF65-F5344CB8AC3E}">
        <p14:creationId xmlns:p14="http://schemas.microsoft.com/office/powerpoint/2010/main" val="364917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7DCD-83EC-46C1-B595-3DE54FA6F4D9}"/>
              </a:ext>
            </a:extLst>
          </p:cNvPr>
          <p:cNvSpPr>
            <a:spLocks noGrp="1"/>
          </p:cNvSpPr>
          <p:nvPr>
            <p:ph type="ctrTitle"/>
          </p:nvPr>
        </p:nvSpPr>
        <p:spPr/>
        <p:txBody>
          <a:bodyPr/>
          <a:lstStyle/>
          <a:p>
            <a:r>
              <a:rPr lang="hu-HU" b="1" dirty="0"/>
              <a:t>JSON</a:t>
            </a:r>
            <a:endParaRPr lang="en-US" b="1" dirty="0"/>
          </a:p>
        </p:txBody>
      </p:sp>
      <p:sp>
        <p:nvSpPr>
          <p:cNvPr id="3" name="Subtitle 2">
            <a:extLst>
              <a:ext uri="{FF2B5EF4-FFF2-40B4-BE49-F238E27FC236}">
                <a16:creationId xmlns:a16="http://schemas.microsoft.com/office/drawing/2014/main" id="{566D1448-3111-2FE6-AF4A-0C98600A2B66}"/>
              </a:ext>
            </a:extLst>
          </p:cNvPr>
          <p:cNvSpPr>
            <a:spLocks noGrp="1"/>
          </p:cNvSpPr>
          <p:nvPr>
            <p:ph type="subTitle" idx="1"/>
          </p:nvPr>
        </p:nvSpPr>
        <p:spPr/>
        <p:txBody>
          <a:bodyPr anchor="b"/>
          <a:lstStyle/>
          <a:p>
            <a:pPr algn="r"/>
            <a:r>
              <a:rPr lang="hu-HU" dirty="0"/>
              <a:t>Vastag Atila</a:t>
            </a:r>
          </a:p>
          <a:p>
            <a:pPr algn="r"/>
            <a:r>
              <a:rPr lang="hu-HU" dirty="0"/>
              <a:t>2024</a:t>
            </a:r>
            <a:endParaRPr lang="en-US" dirty="0"/>
          </a:p>
        </p:txBody>
      </p:sp>
    </p:spTree>
    <p:extLst>
      <p:ext uri="{BB962C8B-B14F-4D97-AF65-F5344CB8AC3E}">
        <p14:creationId xmlns:p14="http://schemas.microsoft.com/office/powerpoint/2010/main" val="211383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5AE82-94EA-BF63-A4A9-E32053CBAD23}"/>
              </a:ext>
            </a:extLst>
          </p:cNvPr>
          <p:cNvSpPr txBox="1"/>
          <p:nvPr/>
        </p:nvSpPr>
        <p:spPr>
          <a:xfrm>
            <a:off x="596019" y="1053936"/>
            <a:ext cx="10999961" cy="5078313"/>
          </a:xfrm>
          <a:prstGeom prst="rect">
            <a:avLst/>
          </a:prstGeom>
          <a:noFill/>
        </p:spPr>
        <p:txBody>
          <a:bodyPr wrap="square" anchor="ctr">
            <a:spAutoFit/>
          </a:bodyPr>
          <a:lstStyle/>
          <a:p>
            <a:pPr algn="just">
              <a:lnSpc>
                <a:spcPct val="150000"/>
              </a:lnSpc>
            </a:pPr>
            <a:r>
              <a:rPr lang="en-US" sz="2400" b="0" i="0" dirty="0">
                <a:solidFill>
                  <a:srgbClr val="777777"/>
                </a:solidFill>
                <a:effectLst/>
                <a:latin typeface="Open Sans" panose="020F0502020204030204" pitchFamily="34" charset="0"/>
              </a:rPr>
              <a:t>A JSON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 </a:t>
            </a:r>
            <a:r>
              <a:rPr lang="en-US" sz="2400" b="1" i="0" dirty="0">
                <a:solidFill>
                  <a:srgbClr val="31393F"/>
                </a:solidFill>
                <a:effectLst/>
                <a:latin typeface="Open Sans" panose="020F0502020204030204" pitchFamily="34" charset="0"/>
              </a:rPr>
              <a:t>JavaScript Object Notation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rövidítése</a:t>
            </a:r>
            <a:r>
              <a:rPr lang="en-US" sz="2400" b="0" i="0" dirty="0">
                <a:solidFill>
                  <a:srgbClr val="777777"/>
                </a:solidFill>
                <a:effectLst/>
                <a:latin typeface="Open Sans" panose="020F0502020204030204" pitchFamily="34" charset="0"/>
              </a:rPr>
              <a:t>. Ha </a:t>
            </a:r>
            <a:r>
              <a:rPr lang="en-US" sz="2400" b="0" i="0" dirty="0" err="1">
                <a:solidFill>
                  <a:srgbClr val="777777"/>
                </a:solidFill>
                <a:effectLst/>
                <a:latin typeface="Open Sans" panose="020F0502020204030204" pitchFamily="34" charset="0"/>
              </a:rPr>
              <a:t>ezt</a:t>
            </a:r>
            <a:r>
              <a:rPr lang="en-US" sz="2400" b="0" i="0" dirty="0">
                <a:solidFill>
                  <a:srgbClr val="777777"/>
                </a:solidFill>
                <a:effectLst/>
                <a:latin typeface="Open Sans" panose="020F0502020204030204" pitchFamily="34" charset="0"/>
              </a:rPr>
              <a:t> le </a:t>
            </a:r>
            <a:r>
              <a:rPr lang="en-US" sz="2400" b="0" i="0" dirty="0" err="1">
                <a:solidFill>
                  <a:srgbClr val="777777"/>
                </a:solidFill>
                <a:effectLst/>
                <a:latin typeface="Open Sans" panose="020F0502020204030204" pitchFamily="34" charset="0"/>
              </a:rPr>
              <a:t>szeretnénk</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fordítani</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akkor</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úgy</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fordíthatnánk</a:t>
            </a:r>
            <a:r>
              <a:rPr lang="en-US" sz="2400" b="0" i="0" dirty="0">
                <a:solidFill>
                  <a:srgbClr val="777777"/>
                </a:solidFill>
                <a:effectLst/>
                <a:latin typeface="Open Sans" panose="020F0502020204030204" pitchFamily="34" charset="0"/>
              </a:rPr>
              <a:t> le, mint "</a:t>
            </a:r>
            <a:r>
              <a:rPr lang="en-US" sz="2400" b="1" i="0" dirty="0">
                <a:solidFill>
                  <a:srgbClr val="777777"/>
                </a:solidFill>
                <a:effectLst/>
                <a:latin typeface="Open Sans" panose="020F0502020204030204" pitchFamily="34" charset="0"/>
              </a:rPr>
              <a:t>JavaScript </a:t>
            </a:r>
            <a:r>
              <a:rPr lang="en-US" sz="2400" b="1" i="0" smtClean="0">
                <a:solidFill>
                  <a:srgbClr val="777777"/>
                </a:solidFill>
                <a:effectLst/>
                <a:latin typeface="Open Sans" panose="020F0502020204030204" pitchFamily="34" charset="0"/>
              </a:rPr>
              <a:t>Objektum </a:t>
            </a:r>
            <a:r>
              <a:rPr lang="en-US" sz="2400" b="1" i="0" dirty="0" err="1">
                <a:solidFill>
                  <a:srgbClr val="777777"/>
                </a:solidFill>
                <a:effectLst/>
                <a:latin typeface="Open Sans" panose="020F0502020204030204" pitchFamily="34" charset="0"/>
              </a:rPr>
              <a:t>Jelölés</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Tulajdonképpen</a:t>
            </a:r>
            <a:r>
              <a:rPr lang="en-US" sz="2400" b="0" i="0" dirty="0">
                <a:solidFill>
                  <a:srgbClr val="777777"/>
                </a:solidFill>
                <a:effectLst/>
                <a:latin typeface="Open Sans" panose="020F0502020204030204" pitchFamily="34" charset="0"/>
              </a:rPr>
              <a:t> JavaScript </a:t>
            </a:r>
            <a:r>
              <a:rPr lang="en-US" sz="2400" b="0" i="0" dirty="0" err="1">
                <a:solidFill>
                  <a:srgbClr val="777777"/>
                </a:solidFill>
                <a:effectLst/>
                <a:latin typeface="Open Sans" panose="020F0502020204030204" pitchFamily="34" charset="0"/>
              </a:rPr>
              <a:t>nyelven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létrehozott</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objektumokról</a:t>
            </a:r>
            <a:r>
              <a:rPr lang="en-US" sz="2400" b="0" i="0" dirty="0">
                <a:solidFill>
                  <a:srgbClr val="777777"/>
                </a:solidFill>
                <a:effectLst/>
                <a:latin typeface="Open Sans" panose="020F0502020204030204" pitchFamily="34" charset="0"/>
              </a:rPr>
              <a:t> van </a:t>
            </a:r>
            <a:r>
              <a:rPr lang="en-US" sz="2400" b="0" i="0" dirty="0" err="1">
                <a:solidFill>
                  <a:srgbClr val="777777"/>
                </a:solidFill>
                <a:effectLst/>
                <a:latin typeface="Open Sans" panose="020F0502020204030204" pitchFamily="34" charset="0"/>
              </a:rPr>
              <a:t>szó</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eredetileg</a:t>
            </a:r>
            <a:r>
              <a:rPr lang="en-US" sz="2400" b="0" i="0" dirty="0">
                <a:solidFill>
                  <a:srgbClr val="777777"/>
                </a:solidFill>
                <a:effectLst/>
                <a:latin typeface="Open Sans" panose="020F0502020204030204" pitchFamily="34" charset="0"/>
              </a:rPr>
              <a:t>). Ha a "JSON" </a:t>
            </a:r>
            <a:r>
              <a:rPr lang="en-US" sz="2400" b="0" i="0" dirty="0" err="1">
                <a:solidFill>
                  <a:srgbClr val="777777"/>
                </a:solidFill>
                <a:effectLst/>
                <a:latin typeface="Open Sans" panose="020F0502020204030204" pitchFamily="34" charset="0"/>
              </a:rPr>
              <a:t>fogalma</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szokott</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előkerülni</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akkor</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általában</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adattovábbítás</a:t>
            </a:r>
            <a:r>
              <a:rPr lang="en-US" sz="2400" b="0" i="0" dirty="0">
                <a:solidFill>
                  <a:srgbClr val="777777"/>
                </a:solidFill>
                <a:effectLst/>
                <a:latin typeface="Open Sans" panose="020F0502020204030204" pitchFamily="34" charset="0"/>
              </a:rPr>
              <a:t> jut </a:t>
            </a:r>
            <a:r>
              <a:rPr lang="en-US" sz="2400" b="0" i="0" dirty="0" err="1">
                <a:solidFill>
                  <a:srgbClr val="777777"/>
                </a:solidFill>
                <a:effectLst/>
                <a:latin typeface="Open Sans" panose="020F0502020204030204" pitchFamily="34" charset="0"/>
              </a:rPr>
              <a:t>az</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emberek</a:t>
            </a:r>
            <a:r>
              <a:rPr lang="en-US" sz="2400" b="0" i="0" dirty="0">
                <a:solidFill>
                  <a:srgbClr val="777777"/>
                </a:solidFill>
                <a:effectLst/>
                <a:latin typeface="Open Sans" panose="020F0502020204030204" pitchFamily="34" charset="0"/>
              </a:rPr>
              <a:t> </a:t>
            </a:r>
            <a:r>
              <a:rPr lang="en-US" sz="2400" b="0" i="0" dirty="0" err="1">
                <a:solidFill>
                  <a:srgbClr val="777777"/>
                </a:solidFill>
                <a:effectLst/>
                <a:latin typeface="Open Sans" panose="020F0502020204030204" pitchFamily="34" charset="0"/>
              </a:rPr>
              <a:t>eszébe</a:t>
            </a:r>
            <a:r>
              <a:rPr lang="en-US" sz="2400" b="0" i="0" dirty="0">
                <a:solidFill>
                  <a:srgbClr val="777777"/>
                </a:solidFill>
                <a:effectLst/>
                <a:latin typeface="Open Sans" panose="020F0502020204030204" pitchFamily="34" charset="0"/>
              </a:rPr>
              <a:t>.</a:t>
            </a:r>
            <a:r>
              <a:rPr lang="hu-HU" sz="2400" b="0" i="0" dirty="0">
                <a:solidFill>
                  <a:srgbClr val="777777"/>
                </a:solidFill>
                <a:effectLst/>
                <a:latin typeface="Open Sans" panose="020F0502020204030204" pitchFamily="34" charset="0"/>
              </a:rPr>
              <a:t> </a:t>
            </a:r>
          </a:p>
          <a:p>
            <a:pPr algn="just">
              <a:lnSpc>
                <a:spcPct val="150000"/>
              </a:lnSpc>
            </a:pPr>
            <a:r>
              <a:rPr lang="hu-HU" sz="2400" b="0" i="0" dirty="0">
                <a:solidFill>
                  <a:srgbClr val="777777"/>
                </a:solidFill>
                <a:effectLst/>
                <a:latin typeface="Open Sans" panose="020B0606030504020204" pitchFamily="34" charset="0"/>
              </a:rPr>
              <a:t>Ha az adattovábbítást szeretnénk a történetbe keverni, akkor arról lenne szó, hogy a JavaScript objektumokat stringgé alakítjuk, és ilyen formában történik az adattovábbítás, legalábbis JavaScript nyelvre értelmezve. Egy „lightweight”, azaz egy „könnyű, könnyed” (nem tudom, hogyan lehetne ezt igazán szépen visszaadni magyarul) módja annak, hogy adatokat továbbítsunk. </a:t>
            </a:r>
            <a:endParaRPr lang="en-US" sz="2400" dirty="0"/>
          </a:p>
        </p:txBody>
      </p:sp>
    </p:spTree>
    <p:extLst>
      <p:ext uri="{BB962C8B-B14F-4D97-AF65-F5344CB8AC3E}">
        <p14:creationId xmlns:p14="http://schemas.microsoft.com/office/powerpoint/2010/main" val="62866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454416-6785-BBCD-B94A-0500C9BCB7F4}"/>
              </a:ext>
            </a:extLst>
          </p:cNvPr>
          <p:cNvPicPr>
            <a:picLocks noChangeAspect="1"/>
          </p:cNvPicPr>
          <p:nvPr/>
        </p:nvPicPr>
        <p:blipFill>
          <a:blip r:embed="rId2"/>
          <a:stretch>
            <a:fillRect/>
          </a:stretch>
        </p:blipFill>
        <p:spPr>
          <a:xfrm>
            <a:off x="1803479" y="0"/>
            <a:ext cx="8585041" cy="6858000"/>
          </a:xfrm>
          <a:prstGeom prst="rect">
            <a:avLst/>
          </a:prstGeom>
        </p:spPr>
      </p:pic>
    </p:spTree>
    <p:extLst>
      <p:ext uri="{BB962C8B-B14F-4D97-AF65-F5344CB8AC3E}">
        <p14:creationId xmlns:p14="http://schemas.microsoft.com/office/powerpoint/2010/main" val="179386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E2BF1-0ECE-BBB1-1FB3-13EBDD5911D3}"/>
              </a:ext>
            </a:extLst>
          </p:cNvPr>
          <p:cNvSpPr txBox="1"/>
          <p:nvPr/>
        </p:nvSpPr>
        <p:spPr>
          <a:xfrm>
            <a:off x="586213" y="675413"/>
            <a:ext cx="6097508" cy="584775"/>
          </a:xfrm>
          <a:prstGeom prst="rect">
            <a:avLst/>
          </a:prstGeom>
          <a:noFill/>
        </p:spPr>
        <p:txBody>
          <a:bodyPr wrap="square">
            <a:spAutoFit/>
          </a:bodyPr>
          <a:lstStyle/>
          <a:p>
            <a:pPr algn="l"/>
            <a:r>
              <a:rPr lang="en-US" sz="3200" b="1" i="0" dirty="0">
                <a:solidFill>
                  <a:srgbClr val="555555"/>
                </a:solidFill>
                <a:effectLst/>
              </a:rPr>
              <a:t>JSON </a:t>
            </a:r>
            <a:r>
              <a:rPr lang="en-US" sz="3200" b="1" i="0" dirty="0" err="1">
                <a:solidFill>
                  <a:srgbClr val="555555"/>
                </a:solidFill>
                <a:effectLst/>
              </a:rPr>
              <a:t>fájlszerkezet</a:t>
            </a:r>
            <a:endParaRPr lang="en-US" sz="3200" b="1" i="0" dirty="0">
              <a:solidFill>
                <a:srgbClr val="555555"/>
              </a:solidFill>
              <a:effectLst/>
            </a:endParaRPr>
          </a:p>
        </p:txBody>
      </p:sp>
      <p:sp>
        <p:nvSpPr>
          <p:cNvPr id="5" name="TextBox 4">
            <a:extLst>
              <a:ext uri="{FF2B5EF4-FFF2-40B4-BE49-F238E27FC236}">
                <a16:creationId xmlns:a16="http://schemas.microsoft.com/office/drawing/2014/main" id="{4C9EA9CD-3E91-C71B-49F1-474088CB4F90}"/>
              </a:ext>
            </a:extLst>
          </p:cNvPr>
          <p:cNvSpPr txBox="1"/>
          <p:nvPr/>
        </p:nvSpPr>
        <p:spPr>
          <a:xfrm>
            <a:off x="504730" y="1487713"/>
            <a:ext cx="11074651" cy="4467057"/>
          </a:xfrm>
          <a:prstGeom prst="rect">
            <a:avLst/>
          </a:prstGeom>
          <a:noFill/>
        </p:spPr>
        <p:txBody>
          <a:bodyPr wrap="square">
            <a:spAutoFit/>
          </a:bodyPr>
          <a:lstStyle/>
          <a:p>
            <a:pPr algn="just">
              <a:lnSpc>
                <a:spcPct val="150000"/>
              </a:lnSpc>
            </a:pPr>
            <a:r>
              <a:rPr lang="en-US" sz="2400" b="0" i="0" dirty="0">
                <a:solidFill>
                  <a:srgbClr val="555555"/>
                </a:solidFill>
                <a:effectLst/>
              </a:rPr>
              <a:t>A JSON-</a:t>
            </a:r>
            <a:r>
              <a:rPr lang="en-US" sz="2400" b="0" i="0" dirty="0" err="1">
                <a:solidFill>
                  <a:srgbClr val="555555"/>
                </a:solidFill>
                <a:effectLst/>
              </a:rPr>
              <a:t>adatok</a:t>
            </a:r>
            <a:r>
              <a:rPr lang="en-US" sz="2400" b="0" i="0" dirty="0">
                <a:solidFill>
                  <a:srgbClr val="555555"/>
                </a:solidFill>
                <a:effectLst/>
              </a:rPr>
              <a:t> </a:t>
            </a:r>
            <a:r>
              <a:rPr lang="en-US" sz="2400" b="1" i="0" dirty="0" err="1">
                <a:solidFill>
                  <a:srgbClr val="555555"/>
                </a:solidFill>
                <a:effectLst/>
              </a:rPr>
              <a:t>kulcs</a:t>
            </a:r>
            <a:r>
              <a:rPr lang="en-US" sz="2400" b="1" i="0" dirty="0">
                <a:solidFill>
                  <a:srgbClr val="555555"/>
                </a:solidFill>
                <a:effectLst/>
              </a:rPr>
              <a:t>/</a:t>
            </a:r>
            <a:r>
              <a:rPr lang="en-US" sz="2400" b="1"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párokba</a:t>
            </a:r>
            <a:r>
              <a:rPr lang="en-US" sz="2400" b="0" i="0" dirty="0">
                <a:solidFill>
                  <a:srgbClr val="555555"/>
                </a:solidFill>
                <a:effectLst/>
              </a:rPr>
              <a:t> </a:t>
            </a:r>
            <a:r>
              <a:rPr lang="en-US" sz="2400" b="0" i="0" dirty="0" err="1">
                <a:solidFill>
                  <a:srgbClr val="555555"/>
                </a:solidFill>
                <a:effectLst/>
              </a:rPr>
              <a:t>vannak</a:t>
            </a:r>
            <a:r>
              <a:rPr lang="en-US" sz="2400" b="0" i="0" dirty="0">
                <a:solidFill>
                  <a:srgbClr val="555555"/>
                </a:solidFill>
                <a:effectLst/>
              </a:rPr>
              <a:t> </a:t>
            </a:r>
            <a:r>
              <a:rPr lang="en-US" sz="2400" b="0" i="0" dirty="0" err="1">
                <a:solidFill>
                  <a:srgbClr val="555555"/>
                </a:solidFill>
                <a:effectLst/>
              </a:rPr>
              <a:t>írva</a:t>
            </a:r>
            <a:r>
              <a:rPr lang="en-US" sz="2400" b="0" i="0" dirty="0">
                <a:solidFill>
                  <a:srgbClr val="555555"/>
                </a:solidFill>
                <a:effectLst/>
              </a:rPr>
              <a:t>. A </a:t>
            </a:r>
            <a:r>
              <a:rPr lang="en-US" sz="2400" b="0" i="0" dirty="0" err="1">
                <a:solidFill>
                  <a:srgbClr val="555555"/>
                </a:solidFill>
                <a:effectLst/>
              </a:rPr>
              <a:t>kulcsot</a:t>
            </a:r>
            <a:r>
              <a:rPr lang="en-US" sz="2400" b="0" i="0" dirty="0">
                <a:solidFill>
                  <a:srgbClr val="555555"/>
                </a:solidFill>
                <a:effectLst/>
              </a:rPr>
              <a:t> </a:t>
            </a:r>
            <a:r>
              <a:rPr lang="en-US" sz="2400" b="0" i="0" dirty="0" err="1">
                <a:solidFill>
                  <a:srgbClr val="555555"/>
                </a:solidFill>
                <a:effectLst/>
              </a:rPr>
              <a:t>és</a:t>
            </a:r>
            <a:r>
              <a:rPr lang="en-US" sz="2400" b="0" i="0" dirty="0">
                <a:solidFill>
                  <a:srgbClr val="555555"/>
                </a:solidFill>
                <a:effectLst/>
              </a:rPr>
              <a:t> </a:t>
            </a:r>
            <a:r>
              <a:rPr lang="en-US" sz="2400" b="0" i="0" dirty="0" err="1">
                <a:solidFill>
                  <a:srgbClr val="555555"/>
                </a:solidFill>
                <a:effectLst/>
              </a:rPr>
              <a:t>az</a:t>
            </a:r>
            <a:r>
              <a:rPr lang="en-US" sz="2400" b="0" i="0" dirty="0">
                <a:solidFill>
                  <a:srgbClr val="555555"/>
                </a:solidFill>
                <a:effectLst/>
              </a:rPr>
              <a:t> </a:t>
            </a:r>
            <a:r>
              <a:rPr lang="en-US" sz="2400" b="0" i="0" dirty="0" err="1">
                <a:solidFill>
                  <a:srgbClr val="555555"/>
                </a:solidFill>
                <a:effectLst/>
              </a:rPr>
              <a:t>értéket</a:t>
            </a:r>
            <a:r>
              <a:rPr lang="en-US" sz="2400" b="0" i="0" dirty="0">
                <a:solidFill>
                  <a:srgbClr val="555555"/>
                </a:solidFill>
                <a:effectLst/>
              </a:rPr>
              <a:t> </a:t>
            </a:r>
            <a:r>
              <a:rPr lang="en-US" sz="2400" b="0" i="0" dirty="0" err="1">
                <a:solidFill>
                  <a:srgbClr val="555555"/>
                </a:solidFill>
                <a:effectLst/>
              </a:rPr>
              <a:t>kettőspont</a:t>
            </a:r>
            <a:r>
              <a:rPr lang="en-US" sz="2400" b="0" i="0" dirty="0">
                <a:solidFill>
                  <a:srgbClr val="555555"/>
                </a:solidFill>
                <a:effectLst/>
              </a:rPr>
              <a:t> (:) </a:t>
            </a:r>
            <a:r>
              <a:rPr lang="en-US" sz="2400" b="0" i="0" dirty="0" err="1">
                <a:solidFill>
                  <a:srgbClr val="555555"/>
                </a:solidFill>
                <a:effectLst/>
              </a:rPr>
              <a:t>választja</a:t>
            </a:r>
            <a:r>
              <a:rPr lang="en-US" sz="2400" b="0" i="0" dirty="0">
                <a:solidFill>
                  <a:srgbClr val="555555"/>
                </a:solidFill>
                <a:effectLst/>
              </a:rPr>
              <a:t> </a:t>
            </a:r>
            <a:r>
              <a:rPr lang="en-US" sz="2400" b="0" i="0" dirty="0" err="1">
                <a:solidFill>
                  <a:srgbClr val="555555"/>
                </a:solidFill>
                <a:effectLst/>
              </a:rPr>
              <a:t>el</a:t>
            </a:r>
            <a:r>
              <a:rPr lang="en-US" sz="2400" b="0" i="0" dirty="0">
                <a:solidFill>
                  <a:srgbClr val="555555"/>
                </a:solidFill>
                <a:effectLst/>
              </a:rPr>
              <a:t> </a:t>
            </a:r>
            <a:r>
              <a:rPr lang="en-US" sz="2400" b="0" i="0" dirty="0" err="1">
                <a:solidFill>
                  <a:srgbClr val="555555"/>
                </a:solidFill>
                <a:effectLst/>
              </a:rPr>
              <a:t>középen</a:t>
            </a:r>
            <a:r>
              <a:rPr lang="en-US" sz="2400" b="0" i="0" dirty="0">
                <a:solidFill>
                  <a:srgbClr val="555555"/>
                </a:solidFill>
                <a:effectLst/>
              </a:rPr>
              <a:t>, a </a:t>
            </a:r>
            <a:r>
              <a:rPr lang="en-US" sz="2400" b="0" i="0" dirty="0" err="1">
                <a:solidFill>
                  <a:srgbClr val="555555"/>
                </a:solidFill>
                <a:effectLst/>
              </a:rPr>
              <a:t>kulcs</a:t>
            </a:r>
            <a:r>
              <a:rPr lang="en-US" sz="2400" b="0" i="0" dirty="0">
                <a:solidFill>
                  <a:srgbClr val="555555"/>
                </a:solidFill>
                <a:effectLst/>
              </a:rPr>
              <a:t> a </a:t>
            </a:r>
            <a:r>
              <a:rPr lang="en-US" sz="2400" b="0" i="0" dirty="0" err="1">
                <a:solidFill>
                  <a:srgbClr val="555555"/>
                </a:solidFill>
                <a:effectLst/>
              </a:rPr>
              <a:t>bal</a:t>
            </a:r>
            <a:r>
              <a:rPr lang="en-US" sz="2400" b="0" i="0" dirty="0">
                <a:solidFill>
                  <a:srgbClr val="555555"/>
                </a:solidFill>
                <a:effectLst/>
              </a:rPr>
              <a:t> </a:t>
            </a:r>
            <a:r>
              <a:rPr lang="en-US" sz="2400" b="0" i="0" dirty="0" err="1">
                <a:solidFill>
                  <a:srgbClr val="555555"/>
                </a:solidFill>
                <a:effectLst/>
              </a:rPr>
              <a:t>oldalon</a:t>
            </a:r>
            <a:r>
              <a:rPr lang="en-US" sz="2400" b="0" i="0" dirty="0">
                <a:solidFill>
                  <a:srgbClr val="555555"/>
                </a:solidFill>
                <a:effectLst/>
              </a:rPr>
              <a:t>, </a:t>
            </a:r>
            <a:r>
              <a:rPr lang="en-US" sz="2400" b="0" i="0" dirty="0" err="1">
                <a:solidFill>
                  <a:srgbClr val="555555"/>
                </a:solidFill>
                <a:effectLst/>
              </a:rPr>
              <a:t>az</a:t>
            </a:r>
            <a:r>
              <a:rPr lang="en-US" sz="2400" b="0" i="0" dirty="0">
                <a:solidFill>
                  <a:srgbClr val="555555"/>
                </a:solidFill>
                <a:effectLst/>
              </a:rPr>
              <a:t> </a:t>
            </a:r>
            <a:r>
              <a:rPr lang="en-US" sz="2400" b="0"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pedig</a:t>
            </a:r>
            <a:r>
              <a:rPr lang="en-US" sz="2400" b="0" i="0" dirty="0">
                <a:solidFill>
                  <a:srgbClr val="555555"/>
                </a:solidFill>
                <a:effectLst/>
              </a:rPr>
              <a:t> a </a:t>
            </a:r>
            <a:r>
              <a:rPr lang="en-US" sz="2400" b="0" i="0" dirty="0" err="1">
                <a:solidFill>
                  <a:srgbClr val="555555"/>
                </a:solidFill>
                <a:effectLst/>
              </a:rPr>
              <a:t>jobb</a:t>
            </a:r>
            <a:r>
              <a:rPr lang="en-US" sz="2400" b="0" i="0" dirty="0">
                <a:solidFill>
                  <a:srgbClr val="555555"/>
                </a:solidFill>
                <a:effectLst/>
              </a:rPr>
              <a:t> </a:t>
            </a:r>
            <a:r>
              <a:rPr lang="en-US" sz="2400" b="0" i="0" dirty="0" err="1">
                <a:solidFill>
                  <a:srgbClr val="555555"/>
                </a:solidFill>
                <a:effectLst/>
              </a:rPr>
              <a:t>oldalon</a:t>
            </a:r>
            <a:r>
              <a:rPr lang="en-US" sz="2400" b="0" i="0" dirty="0">
                <a:solidFill>
                  <a:srgbClr val="555555"/>
                </a:solidFill>
                <a:effectLst/>
              </a:rPr>
              <a:t>. A </a:t>
            </a:r>
            <a:r>
              <a:rPr lang="en-US" sz="2400" b="0" i="0" dirty="0" err="1">
                <a:solidFill>
                  <a:srgbClr val="555555"/>
                </a:solidFill>
                <a:effectLst/>
              </a:rPr>
              <a:t>különböző</a:t>
            </a:r>
            <a:r>
              <a:rPr lang="en-US" sz="2400" b="0" i="0" dirty="0">
                <a:solidFill>
                  <a:srgbClr val="555555"/>
                </a:solidFill>
                <a:effectLst/>
              </a:rPr>
              <a:t> </a:t>
            </a:r>
            <a:r>
              <a:rPr lang="en-US" sz="2400" b="0" i="0" dirty="0" err="1">
                <a:solidFill>
                  <a:srgbClr val="555555"/>
                </a:solidFill>
                <a:effectLst/>
              </a:rPr>
              <a:t>kulcs</a:t>
            </a:r>
            <a:r>
              <a:rPr lang="en-US" sz="2400" b="0" i="0" dirty="0">
                <a:solidFill>
                  <a:srgbClr val="555555"/>
                </a:solidFill>
                <a:effectLst/>
              </a:rPr>
              <a:t>/</a:t>
            </a:r>
            <a:r>
              <a:rPr lang="en-US" sz="2400" b="0" i="0" dirty="0" err="1">
                <a:solidFill>
                  <a:srgbClr val="555555"/>
                </a:solidFill>
                <a:effectLst/>
              </a:rPr>
              <a:t>érték</a:t>
            </a:r>
            <a:r>
              <a:rPr lang="en-US" sz="2400" b="0" i="0" dirty="0">
                <a:solidFill>
                  <a:srgbClr val="555555"/>
                </a:solidFill>
                <a:effectLst/>
              </a:rPr>
              <a:t> </a:t>
            </a:r>
            <a:r>
              <a:rPr lang="en-US" sz="2400" b="0" i="0" dirty="0" err="1">
                <a:solidFill>
                  <a:srgbClr val="555555"/>
                </a:solidFill>
                <a:effectLst/>
              </a:rPr>
              <a:t>párokat</a:t>
            </a:r>
            <a:r>
              <a:rPr lang="en-US" sz="2400" b="0" i="0" dirty="0">
                <a:solidFill>
                  <a:srgbClr val="555555"/>
                </a:solidFill>
                <a:effectLst/>
              </a:rPr>
              <a:t> </a:t>
            </a:r>
            <a:r>
              <a:rPr lang="en-US" sz="2400" b="0" i="0" dirty="0" err="1">
                <a:solidFill>
                  <a:srgbClr val="555555"/>
                </a:solidFill>
                <a:effectLst/>
              </a:rPr>
              <a:t>vessző</a:t>
            </a:r>
            <a:r>
              <a:rPr lang="en-US" sz="2400" b="0" i="0" dirty="0">
                <a:solidFill>
                  <a:srgbClr val="555555"/>
                </a:solidFill>
                <a:effectLst/>
              </a:rPr>
              <a:t>(,) </a:t>
            </a:r>
            <a:r>
              <a:rPr lang="en-US" sz="2400" b="0" i="0" dirty="0" err="1">
                <a:solidFill>
                  <a:srgbClr val="555555"/>
                </a:solidFill>
                <a:effectLst/>
              </a:rPr>
              <a:t>választja</a:t>
            </a:r>
            <a:r>
              <a:rPr lang="en-US" sz="2400" b="0" i="0" dirty="0">
                <a:solidFill>
                  <a:srgbClr val="555555"/>
                </a:solidFill>
                <a:effectLst/>
              </a:rPr>
              <a:t> el. A </a:t>
            </a:r>
            <a:r>
              <a:rPr lang="en-US" sz="2400" b="0" i="0" dirty="0" err="1">
                <a:solidFill>
                  <a:srgbClr val="555555"/>
                </a:solidFill>
                <a:effectLst/>
              </a:rPr>
              <a:t>kulcs</a:t>
            </a:r>
            <a:r>
              <a:rPr lang="en-US" sz="2400" b="0" i="0" dirty="0">
                <a:solidFill>
                  <a:srgbClr val="555555"/>
                </a:solidFill>
                <a:effectLst/>
              </a:rPr>
              <a:t> </a:t>
            </a:r>
            <a:r>
              <a:rPr lang="en-US" sz="2400" b="0" i="0" dirty="0" err="1">
                <a:solidFill>
                  <a:srgbClr val="555555"/>
                </a:solidFill>
                <a:effectLst/>
              </a:rPr>
              <a:t>egy</a:t>
            </a:r>
            <a:r>
              <a:rPr lang="en-US" sz="2400" b="0" i="0" dirty="0">
                <a:solidFill>
                  <a:srgbClr val="555555"/>
                </a:solidFill>
                <a:effectLst/>
              </a:rPr>
              <a:t> </a:t>
            </a:r>
            <a:r>
              <a:rPr lang="en-US" sz="2400" b="0" i="0" dirty="0" err="1">
                <a:solidFill>
                  <a:srgbClr val="555555"/>
                </a:solidFill>
                <a:effectLst/>
              </a:rPr>
              <a:t>karakterlánc</a:t>
            </a:r>
            <a:r>
              <a:rPr lang="en-US" sz="2400" b="0" i="0" dirty="0">
                <a:solidFill>
                  <a:srgbClr val="555555"/>
                </a:solidFill>
                <a:effectLst/>
              </a:rPr>
              <a:t>, </a:t>
            </a:r>
            <a:r>
              <a:rPr lang="en-US" sz="2400" b="0" i="0" dirty="0" err="1">
                <a:solidFill>
                  <a:srgbClr val="555555"/>
                </a:solidFill>
                <a:effectLst/>
              </a:rPr>
              <a:t>dupla</a:t>
            </a:r>
            <a:r>
              <a:rPr lang="en-US" sz="2400" b="0" i="0" dirty="0">
                <a:solidFill>
                  <a:srgbClr val="555555"/>
                </a:solidFill>
                <a:effectLst/>
              </a:rPr>
              <a:t> </a:t>
            </a:r>
            <a:r>
              <a:rPr lang="en-US" sz="2400" b="0" i="0" dirty="0" err="1">
                <a:solidFill>
                  <a:srgbClr val="555555"/>
                </a:solidFill>
                <a:effectLst/>
              </a:rPr>
              <a:t>idézőjelek</a:t>
            </a:r>
            <a:r>
              <a:rPr lang="en-US" sz="2400" b="0" i="0" dirty="0">
                <a:solidFill>
                  <a:srgbClr val="555555"/>
                </a:solidFill>
                <a:effectLst/>
              </a:rPr>
              <a:t> </a:t>
            </a:r>
            <a:r>
              <a:rPr lang="en-US" sz="2400" b="0" i="0" dirty="0" err="1">
                <a:solidFill>
                  <a:srgbClr val="555555"/>
                </a:solidFill>
                <a:effectLst/>
              </a:rPr>
              <a:t>között</a:t>
            </a:r>
            <a:r>
              <a:rPr lang="en-US" sz="2400" b="0" i="0" dirty="0">
                <a:solidFill>
                  <a:srgbClr val="555555"/>
                </a:solidFill>
                <a:effectLst/>
              </a:rPr>
              <a:t>, </a:t>
            </a:r>
            <a:r>
              <a:rPr lang="en-US" sz="2400" b="0" i="0" dirty="0" err="1">
                <a:solidFill>
                  <a:srgbClr val="555555"/>
                </a:solidFill>
                <a:effectLst/>
              </a:rPr>
              <a:t>például</a:t>
            </a:r>
            <a:r>
              <a:rPr lang="en-US" sz="2400" b="0" i="0" dirty="0">
                <a:solidFill>
                  <a:srgbClr val="555555"/>
                </a:solidFill>
                <a:effectLst/>
              </a:rPr>
              <a:t> “</a:t>
            </a:r>
            <a:r>
              <a:rPr lang="hu-HU" sz="2400" b="0" i="0" dirty="0">
                <a:solidFill>
                  <a:srgbClr val="555555"/>
                </a:solidFill>
                <a:effectLst/>
              </a:rPr>
              <a:t>name</a:t>
            </a:r>
            <a:r>
              <a:rPr lang="en-US" sz="2400" b="0" i="0" dirty="0">
                <a:solidFill>
                  <a:srgbClr val="555555"/>
                </a:solidFill>
                <a:effectLst/>
              </a:rPr>
              <a:t>”. Az </a:t>
            </a:r>
            <a:r>
              <a:rPr lang="en-US" sz="2400" b="0" i="0" dirty="0" err="1">
                <a:solidFill>
                  <a:srgbClr val="555555"/>
                </a:solidFill>
                <a:effectLst/>
              </a:rPr>
              <a:t>értékek</a:t>
            </a:r>
            <a:r>
              <a:rPr lang="en-US" sz="2400" b="0" i="0" dirty="0">
                <a:solidFill>
                  <a:srgbClr val="555555"/>
                </a:solidFill>
                <a:effectLst/>
              </a:rPr>
              <a:t> a </a:t>
            </a:r>
            <a:r>
              <a:rPr lang="en-US" sz="2400" b="0" i="0" dirty="0" err="1">
                <a:solidFill>
                  <a:srgbClr val="555555"/>
                </a:solidFill>
                <a:effectLst/>
              </a:rPr>
              <a:t>következő</a:t>
            </a:r>
            <a:r>
              <a:rPr lang="en-US" sz="2400" b="0" i="0" dirty="0">
                <a:solidFill>
                  <a:srgbClr val="555555"/>
                </a:solidFill>
                <a:effectLst/>
              </a:rPr>
              <a:t> </a:t>
            </a:r>
            <a:r>
              <a:rPr lang="en-US" sz="2400" b="0" i="0" dirty="0" err="1">
                <a:solidFill>
                  <a:srgbClr val="555555"/>
                </a:solidFill>
                <a:effectLst/>
              </a:rPr>
              <a:t>típusúak</a:t>
            </a:r>
            <a:r>
              <a:rPr lang="en-US" sz="2400" b="0" i="0" dirty="0">
                <a:solidFill>
                  <a:srgbClr val="555555"/>
                </a:solidFill>
                <a:effectLst/>
              </a:rPr>
              <a:t> </a:t>
            </a:r>
            <a:r>
              <a:rPr lang="en-US" sz="2400" b="0" i="0" dirty="0" err="1">
                <a:solidFill>
                  <a:srgbClr val="555555"/>
                </a:solidFill>
                <a:effectLst/>
              </a:rPr>
              <a:t>lehetnek</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a:t>
            </a:r>
            <a:r>
              <a:rPr lang="en-US" sz="2400" b="0" i="0" dirty="0" err="1">
                <a:solidFill>
                  <a:srgbClr val="555555"/>
                </a:solidFill>
                <a:effectLst/>
              </a:rPr>
              <a:t>Szám</a:t>
            </a:r>
            <a:r>
              <a:rPr lang="en-US" sz="2400" b="0" i="0" dirty="0">
                <a:solidFill>
                  <a:srgbClr val="555555"/>
                </a:solidFill>
                <a:effectLst/>
              </a:rPr>
              <a:t>”</a:t>
            </a:r>
            <a:r>
              <a:rPr lang="hu-HU" sz="2400" dirty="0">
                <a:solidFill>
                  <a:srgbClr val="555555"/>
                </a:solidFill>
              </a:rPr>
              <a:t>: egész vagy tizedes szám</a:t>
            </a:r>
            <a:endParaRPr lang="en-US" sz="2400" b="0" i="0" dirty="0">
              <a:solidFill>
                <a:srgbClr val="555555"/>
              </a:solidFill>
              <a:effectLst/>
            </a:endParaRP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“String”: Unicode-</a:t>
            </a:r>
            <a:r>
              <a:rPr lang="en-US" sz="2400" b="0" i="0" dirty="0" err="1">
                <a:solidFill>
                  <a:srgbClr val="555555"/>
                </a:solidFill>
                <a:effectLst/>
              </a:rPr>
              <a:t>karakterek</a:t>
            </a:r>
            <a:r>
              <a:rPr lang="en-US" sz="2400" b="0" i="0" dirty="0">
                <a:solidFill>
                  <a:srgbClr val="555555"/>
                </a:solidFill>
                <a:effectLst/>
              </a:rPr>
              <a:t> </a:t>
            </a:r>
            <a:r>
              <a:rPr lang="en-US" sz="2400" b="0" i="0" dirty="0" err="1">
                <a:solidFill>
                  <a:srgbClr val="555555"/>
                </a:solidFill>
                <a:effectLst/>
              </a:rPr>
              <a:t>sorozata</a:t>
            </a:r>
            <a:r>
              <a:rPr lang="en-US" sz="2400" b="0" i="0" dirty="0">
                <a:solidFill>
                  <a:srgbClr val="555555"/>
                </a:solidFill>
                <a:effectLst/>
              </a:rPr>
              <a:t>, </a:t>
            </a:r>
            <a:r>
              <a:rPr lang="en-US" sz="2400" b="0" i="0" dirty="0" err="1">
                <a:solidFill>
                  <a:srgbClr val="555555"/>
                </a:solidFill>
                <a:effectLst/>
              </a:rPr>
              <a:t>kettős</a:t>
            </a:r>
            <a:r>
              <a:rPr lang="en-US" sz="2400" b="0" i="0" dirty="0">
                <a:solidFill>
                  <a:srgbClr val="555555"/>
                </a:solidFill>
                <a:effectLst/>
              </a:rPr>
              <a:t> </a:t>
            </a:r>
            <a:r>
              <a:rPr lang="en-US" sz="2400" b="0" i="0" dirty="0" err="1">
                <a:solidFill>
                  <a:srgbClr val="555555"/>
                </a:solidFill>
                <a:effectLst/>
              </a:rPr>
              <a:t>idézőjelekkel</a:t>
            </a:r>
            <a:r>
              <a:rPr lang="en-US" sz="2400" b="0" i="0" dirty="0">
                <a:solidFill>
                  <a:srgbClr val="555555"/>
                </a:solidFill>
                <a:effectLst/>
              </a:rPr>
              <a:t> </a:t>
            </a:r>
            <a:r>
              <a:rPr lang="en-US" sz="2400" b="0" i="0" dirty="0" err="1">
                <a:solidFill>
                  <a:srgbClr val="555555"/>
                </a:solidFill>
                <a:effectLst/>
              </a:rPr>
              <a:t>körülvéve</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“Boolean”: </a:t>
            </a:r>
            <a:r>
              <a:rPr lang="hu-HU" sz="2400" b="0" i="0" dirty="0">
                <a:solidFill>
                  <a:srgbClr val="555555"/>
                </a:solidFill>
                <a:effectLst/>
              </a:rPr>
              <a:t>true</a:t>
            </a:r>
            <a:r>
              <a:rPr lang="en-US" sz="2400" b="0" i="0" dirty="0">
                <a:solidFill>
                  <a:srgbClr val="555555"/>
                </a:solidFill>
                <a:effectLst/>
              </a:rPr>
              <a:t> </a:t>
            </a:r>
            <a:r>
              <a:rPr lang="hu-HU" sz="2400" b="0" i="0" dirty="0">
                <a:solidFill>
                  <a:srgbClr val="555555"/>
                </a:solidFill>
                <a:effectLst/>
              </a:rPr>
              <a:t>/ false</a:t>
            </a:r>
            <a:r>
              <a:rPr lang="en-US" sz="2400" b="0" i="0" dirty="0">
                <a:solidFill>
                  <a:srgbClr val="555555"/>
                </a:solidFill>
                <a:effectLst/>
              </a:rPr>
              <a:t>.</a:t>
            </a:r>
          </a:p>
          <a:p>
            <a:pPr algn="just">
              <a:lnSpc>
                <a:spcPct val="150000"/>
              </a:lnSpc>
              <a:buFont typeface="Arial" panose="020B0604020202020204" pitchFamily="34" charset="0"/>
              <a:buChar char="•"/>
            </a:pPr>
            <a:r>
              <a:rPr lang="hu-HU" sz="2400" b="0" i="0" dirty="0">
                <a:solidFill>
                  <a:srgbClr val="555555"/>
                </a:solidFill>
                <a:effectLst/>
              </a:rPr>
              <a:t> </a:t>
            </a:r>
            <a:r>
              <a:rPr lang="en-US" sz="2400" b="0" i="0" dirty="0">
                <a:solidFill>
                  <a:srgbClr val="555555"/>
                </a:solidFill>
                <a:effectLst/>
              </a:rPr>
              <a:t>“</a:t>
            </a:r>
            <a:r>
              <a:rPr lang="hu-HU" sz="2400" b="0" i="0" dirty="0">
                <a:solidFill>
                  <a:srgbClr val="555555"/>
                </a:solidFill>
                <a:effectLst/>
              </a:rPr>
              <a:t>Gyüjtemény</a:t>
            </a:r>
            <a:r>
              <a:rPr lang="en-US" sz="2400" b="0" i="0" dirty="0">
                <a:solidFill>
                  <a:srgbClr val="555555"/>
                </a:solidFill>
                <a:effectLst/>
              </a:rPr>
              <a:t>”: </a:t>
            </a:r>
            <a:r>
              <a:rPr lang="en-US" sz="2400" b="0" i="0" dirty="0" err="1">
                <a:solidFill>
                  <a:srgbClr val="555555"/>
                </a:solidFill>
                <a:effectLst/>
              </a:rPr>
              <a:t>szögletes</a:t>
            </a:r>
            <a:r>
              <a:rPr lang="en-US" sz="2400" b="0" i="0" dirty="0">
                <a:solidFill>
                  <a:srgbClr val="555555"/>
                </a:solidFill>
                <a:effectLst/>
              </a:rPr>
              <a:t> </a:t>
            </a:r>
            <a:r>
              <a:rPr lang="en-US" sz="2400" b="0" i="0" dirty="0" err="1">
                <a:solidFill>
                  <a:srgbClr val="555555"/>
                </a:solidFill>
                <a:effectLst/>
              </a:rPr>
              <a:t>zárójelekkel</a:t>
            </a:r>
            <a:r>
              <a:rPr lang="en-US" sz="2400" b="0" i="0" dirty="0">
                <a:solidFill>
                  <a:srgbClr val="555555"/>
                </a:solidFill>
                <a:effectLst/>
              </a:rPr>
              <a:t> </a:t>
            </a:r>
            <a:r>
              <a:rPr lang="en-US" sz="2400" b="0" i="0" dirty="0" err="1">
                <a:solidFill>
                  <a:srgbClr val="555555"/>
                </a:solidFill>
                <a:effectLst/>
              </a:rPr>
              <a:t>körülvett</a:t>
            </a:r>
            <a:r>
              <a:rPr lang="en-US" sz="2400" b="0" i="0" dirty="0">
                <a:solidFill>
                  <a:srgbClr val="555555"/>
                </a:solidFill>
                <a:effectLst/>
              </a:rPr>
              <a:t> </a:t>
            </a:r>
            <a:r>
              <a:rPr lang="en-US" sz="2400" b="0" i="0" dirty="0" err="1">
                <a:solidFill>
                  <a:srgbClr val="555555"/>
                </a:solidFill>
                <a:effectLst/>
              </a:rPr>
              <a:t>értékek</a:t>
            </a:r>
            <a:r>
              <a:rPr lang="en-US" sz="2400" b="0" i="0" dirty="0">
                <a:solidFill>
                  <a:srgbClr val="555555"/>
                </a:solidFill>
                <a:effectLst/>
              </a:rPr>
              <a:t> </a:t>
            </a:r>
            <a:r>
              <a:rPr lang="en-US" sz="2400" b="0" i="0" dirty="0" err="1">
                <a:solidFill>
                  <a:srgbClr val="555555"/>
                </a:solidFill>
                <a:effectLst/>
              </a:rPr>
              <a:t>listája</a:t>
            </a:r>
            <a:endParaRPr lang="en-US" sz="2400" b="0" i="0" dirty="0">
              <a:solidFill>
                <a:srgbClr val="555555"/>
              </a:solidFill>
              <a:effectLst/>
            </a:endParaRPr>
          </a:p>
        </p:txBody>
      </p:sp>
    </p:spTree>
    <p:extLst>
      <p:ext uri="{BB962C8B-B14F-4D97-AF65-F5344CB8AC3E}">
        <p14:creationId xmlns:p14="http://schemas.microsoft.com/office/powerpoint/2010/main" val="185044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18AFA-34A1-511C-7FA7-FE0C4452E995}"/>
              </a:ext>
            </a:extLst>
          </p:cNvPr>
          <p:cNvSpPr txBox="1"/>
          <p:nvPr/>
        </p:nvSpPr>
        <p:spPr>
          <a:xfrm>
            <a:off x="495678" y="584878"/>
            <a:ext cx="2845051" cy="584775"/>
          </a:xfrm>
          <a:prstGeom prst="rect">
            <a:avLst/>
          </a:prstGeom>
          <a:noFill/>
        </p:spPr>
        <p:txBody>
          <a:bodyPr wrap="square">
            <a:spAutoFit/>
          </a:bodyPr>
          <a:lstStyle/>
          <a:p>
            <a:pPr algn="l" fontAlgn="base"/>
            <a:r>
              <a:rPr lang="en-US" sz="3200" b="1" i="0" dirty="0">
                <a:solidFill>
                  <a:srgbClr val="252525"/>
                </a:solidFill>
                <a:effectLst/>
              </a:rPr>
              <a:t>JSON object</a:t>
            </a:r>
          </a:p>
        </p:txBody>
      </p:sp>
      <p:sp>
        <p:nvSpPr>
          <p:cNvPr id="5" name="TextBox 4">
            <a:extLst>
              <a:ext uri="{FF2B5EF4-FFF2-40B4-BE49-F238E27FC236}">
                <a16:creationId xmlns:a16="http://schemas.microsoft.com/office/drawing/2014/main" id="{CD201D01-613E-7D71-B9FC-68A39B78FD11}"/>
              </a:ext>
            </a:extLst>
          </p:cNvPr>
          <p:cNvSpPr txBox="1"/>
          <p:nvPr/>
        </p:nvSpPr>
        <p:spPr>
          <a:xfrm>
            <a:off x="459464" y="1471808"/>
            <a:ext cx="11147079" cy="5078313"/>
          </a:xfrm>
          <a:prstGeom prst="rect">
            <a:avLst/>
          </a:prstGeom>
          <a:noFill/>
        </p:spPr>
        <p:txBody>
          <a:bodyPr wrap="square">
            <a:spAutoFit/>
          </a:bodyPr>
          <a:lstStyle/>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"id"</a:t>
            </a:r>
            <a:r>
              <a:rPr lang="en-US" sz="1800" dirty="0">
                <a:solidFill>
                  <a:srgbClr val="000000"/>
                </a:solidFill>
                <a:latin typeface="Cascadia Mono" panose="020B0609020000020004" pitchFamily="49" charset="0"/>
              </a:rPr>
              <a:t>: 1,</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"description"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"South Florida's Best Meetups on </a:t>
            </a:r>
            <a:r>
              <a:rPr lang="en-US" sz="1800" dirty="0" err="1">
                <a:solidFill>
                  <a:srgbClr val="A31515"/>
                </a:solidFill>
                <a:latin typeface="Cascadia Mono" panose="020B0609020000020004" pitchFamily="49" charset="0"/>
              </a:rPr>
              <a:t>Youtube</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a:t>
            </a:r>
            <a:r>
              <a:rPr lang="en-US" sz="1800" dirty="0" err="1">
                <a:solidFill>
                  <a:srgbClr val="2E75B6"/>
                </a:solidFill>
                <a:latin typeface="Cascadia Mono" panose="020B0609020000020004" pitchFamily="49" charset="0"/>
              </a:rPr>
              <a:t>url</a:t>
            </a:r>
            <a:r>
              <a:rPr lang="en-US" sz="1800" dirty="0">
                <a:solidFill>
                  <a:srgbClr val="2E75B6"/>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"https://www.youtube.com/bocajs"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"types"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"tutorial"</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"topics"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js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"html"</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2E75B6"/>
                </a:solidFill>
                <a:latin typeface="Cascadia Mono" panose="020B0609020000020004" pitchFamily="49" charset="0"/>
              </a:rPr>
              <a:t>"levels"</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"beginner"</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"intermediate"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"advanced"</a:t>
            </a:r>
          </a:p>
          <a:p>
            <a:r>
              <a:rPr lang="en-US" sz="1800" dirty="0">
                <a:solidFill>
                  <a:srgbClr val="000000"/>
                </a:solidFill>
                <a:latin typeface="Cascadia Mono" panose="020B0609020000020004" pitchFamily="49" charset="0"/>
              </a:rPr>
              <a:t>    ]</a:t>
            </a:r>
            <a:r>
              <a:rPr lang="hu-HU" sz="1800" dirty="0">
                <a:solidFill>
                  <a:srgbClr val="000000"/>
                </a:solidFill>
                <a:latin typeface="Cascadia Mono" panose="020B0609020000020004" pitchFamily="49" charset="0"/>
              </a:rPr>
              <a:t>,</a:t>
            </a:r>
          </a:p>
          <a:p>
            <a:r>
              <a:rPr lang="hu-HU" dirty="0">
                <a:solidFill>
                  <a:srgbClr val="2E75B6"/>
                </a:solidFill>
                <a:latin typeface="Cascadia Mono" panose="020B0609020000020004" pitchFamily="49" charset="0"/>
              </a:rPr>
              <a:t>    </a:t>
            </a:r>
            <a:r>
              <a:rPr lang="en-US" sz="1800" dirty="0">
                <a:solidFill>
                  <a:srgbClr val="2E75B6"/>
                </a:solidFill>
                <a:latin typeface="Cascadia Mono" panose="020B0609020000020004" pitchFamily="49" charset="0"/>
              </a:rPr>
              <a:t>„</a:t>
            </a:r>
            <a:r>
              <a:rPr lang="hu-HU" sz="1800" dirty="0">
                <a:solidFill>
                  <a:srgbClr val="2E75B6"/>
                </a:solidFill>
                <a:latin typeface="Cascadia Mono" panose="020B0609020000020004" pitchFamily="49" charset="0"/>
              </a:rPr>
              <a:t>active</a:t>
            </a:r>
            <a:r>
              <a:rPr lang="en-US" sz="1800" dirty="0">
                <a:solidFill>
                  <a:srgbClr val="2E75B6"/>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hu-HU" sz="1800" dirty="0">
                <a:solidFill>
                  <a:srgbClr val="A31515"/>
                </a:solidFill>
                <a:latin typeface="Cascadia Mono" panose="020B0609020000020004" pitchFamily="49" charset="0"/>
              </a:rPr>
              <a:t>true</a:t>
            </a:r>
            <a:r>
              <a:rPr lang="hu-HU" sz="1800" dirty="0">
                <a:solidFill>
                  <a:srgbClr val="000000"/>
                </a:solidFill>
                <a:latin typeface="Cascadia Mono" panose="020B0609020000020004" pitchFamily="49" charset="0"/>
              </a:rPr>
              <a:t>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61820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981DB-7AFC-2D38-CE85-2E6FC34F46C7}"/>
              </a:ext>
            </a:extLst>
          </p:cNvPr>
          <p:cNvSpPr txBox="1"/>
          <p:nvPr/>
        </p:nvSpPr>
        <p:spPr>
          <a:xfrm>
            <a:off x="540946" y="637462"/>
            <a:ext cx="11047490" cy="2185214"/>
          </a:xfrm>
          <a:prstGeom prst="rect">
            <a:avLst/>
          </a:prstGeom>
          <a:noFill/>
        </p:spPr>
        <p:txBody>
          <a:bodyPr wrap="square">
            <a:spAutoFit/>
          </a:bodyPr>
          <a:lstStyle/>
          <a:p>
            <a:pPr algn="just" fontAlgn="base"/>
            <a:r>
              <a:rPr lang="en-US" sz="3200" b="1" i="0" dirty="0">
                <a:solidFill>
                  <a:srgbClr val="252525"/>
                </a:solidFill>
                <a:effectLst/>
              </a:rPr>
              <a:t>JSON Nested Object</a:t>
            </a:r>
            <a:endParaRPr lang="hu-HU" sz="3200" b="1" i="0" dirty="0">
              <a:solidFill>
                <a:srgbClr val="252525"/>
              </a:solidFill>
              <a:effectLst/>
            </a:endParaRPr>
          </a:p>
          <a:p>
            <a:pPr algn="just" fontAlgn="base"/>
            <a:endParaRPr lang="en-US" sz="3200" b="1" i="0" dirty="0">
              <a:solidFill>
                <a:srgbClr val="252525"/>
              </a:solidFill>
              <a:effectLst/>
            </a:endParaRPr>
          </a:p>
          <a:p>
            <a:pPr algn="just" fontAlgn="base"/>
            <a:r>
              <a:rPr lang="en-US" sz="2400" b="0" i="0" dirty="0">
                <a:solidFill>
                  <a:srgbClr val="777777"/>
                </a:solidFill>
                <a:effectLst/>
              </a:rPr>
              <a:t>Nested (</a:t>
            </a:r>
            <a:r>
              <a:rPr lang="en-US" sz="2400" b="0" i="0" dirty="0" err="1">
                <a:solidFill>
                  <a:srgbClr val="777777"/>
                </a:solidFill>
                <a:effectLst/>
              </a:rPr>
              <a:t>hálózott</a:t>
            </a:r>
            <a:r>
              <a:rPr lang="en-US" sz="2400" b="0" i="0" dirty="0">
                <a:solidFill>
                  <a:srgbClr val="777777"/>
                </a:solidFill>
                <a:effectLst/>
              </a:rPr>
              <a:t>) JSON </a:t>
            </a:r>
            <a:r>
              <a:rPr lang="en-US" sz="2400" b="0" i="0" dirty="0" err="1">
                <a:solidFill>
                  <a:srgbClr val="777777"/>
                </a:solidFill>
                <a:effectLst/>
              </a:rPr>
              <a:t>objektumról</a:t>
            </a:r>
            <a:r>
              <a:rPr lang="en-US" sz="2400" b="0" i="0" dirty="0">
                <a:solidFill>
                  <a:srgbClr val="777777"/>
                </a:solidFill>
                <a:effectLst/>
              </a:rPr>
              <a:t> </a:t>
            </a:r>
            <a:r>
              <a:rPr lang="en-US" sz="2400" b="0" i="0" dirty="0" err="1">
                <a:solidFill>
                  <a:srgbClr val="777777"/>
                </a:solidFill>
                <a:effectLst/>
              </a:rPr>
              <a:t>akkor</a:t>
            </a:r>
            <a:r>
              <a:rPr lang="en-US" sz="2400" b="0" i="0" dirty="0">
                <a:solidFill>
                  <a:srgbClr val="777777"/>
                </a:solidFill>
                <a:effectLst/>
              </a:rPr>
              <a:t> </a:t>
            </a:r>
            <a:r>
              <a:rPr lang="en-US" sz="2400" b="0" i="0" dirty="0" err="1">
                <a:solidFill>
                  <a:srgbClr val="777777"/>
                </a:solidFill>
                <a:effectLst/>
              </a:rPr>
              <a:t>beszélhetünk</a:t>
            </a:r>
            <a:r>
              <a:rPr lang="en-US" sz="2400" b="0" i="0" dirty="0">
                <a:solidFill>
                  <a:srgbClr val="777777"/>
                </a:solidFill>
                <a:effectLst/>
              </a:rPr>
              <a:t>, ha </a:t>
            </a:r>
            <a:r>
              <a:rPr lang="en-US" sz="2400" b="0" i="0" dirty="0" err="1">
                <a:solidFill>
                  <a:srgbClr val="777777"/>
                </a:solidFill>
                <a:effectLst/>
              </a:rPr>
              <a:t>egy</a:t>
            </a:r>
            <a:r>
              <a:rPr lang="en-US" sz="2400" b="1" i="0" dirty="0">
                <a:solidFill>
                  <a:srgbClr val="31393F"/>
                </a:solidFill>
                <a:effectLst/>
              </a:rPr>
              <a:t> </a:t>
            </a:r>
            <a:r>
              <a:rPr lang="en-US" sz="2400" b="1" i="0" dirty="0" err="1">
                <a:solidFill>
                  <a:srgbClr val="31393F"/>
                </a:solidFill>
                <a:effectLst/>
              </a:rPr>
              <a:t>adott</a:t>
            </a:r>
            <a:r>
              <a:rPr lang="en-US" sz="2400" b="1" i="0" dirty="0">
                <a:solidFill>
                  <a:srgbClr val="31393F"/>
                </a:solidFill>
                <a:effectLst/>
              </a:rPr>
              <a:t> JSON </a:t>
            </a:r>
            <a:r>
              <a:rPr lang="en-US" sz="2400" b="1" i="0" dirty="0" err="1">
                <a:solidFill>
                  <a:srgbClr val="31393F"/>
                </a:solidFill>
                <a:effectLst/>
              </a:rPr>
              <a:t>objektumon</a:t>
            </a:r>
            <a:r>
              <a:rPr lang="en-US" sz="2400" b="1" i="0" dirty="0">
                <a:solidFill>
                  <a:srgbClr val="31393F"/>
                </a:solidFill>
                <a:effectLst/>
              </a:rPr>
              <a:t> </a:t>
            </a:r>
            <a:r>
              <a:rPr lang="en-US" sz="2400" b="1" i="0" dirty="0" err="1">
                <a:solidFill>
                  <a:srgbClr val="31393F"/>
                </a:solidFill>
                <a:effectLst/>
              </a:rPr>
              <a:t>belül</a:t>
            </a:r>
            <a:r>
              <a:rPr lang="en-US" sz="2400" b="1" i="0" dirty="0">
                <a:solidFill>
                  <a:srgbClr val="31393F"/>
                </a:solidFill>
                <a:effectLst/>
              </a:rPr>
              <a:t> </a:t>
            </a:r>
            <a:r>
              <a:rPr lang="en-US" sz="2400" b="1" i="0" dirty="0" err="1">
                <a:solidFill>
                  <a:srgbClr val="31393F"/>
                </a:solidFill>
                <a:effectLst/>
              </a:rPr>
              <a:t>az</a:t>
            </a:r>
            <a:r>
              <a:rPr lang="en-US" sz="2400" b="1" i="0" dirty="0">
                <a:solidFill>
                  <a:srgbClr val="31393F"/>
                </a:solidFill>
                <a:effectLst/>
              </a:rPr>
              <a:t> </a:t>
            </a:r>
            <a:r>
              <a:rPr lang="en-US" sz="2400" b="1" i="0" dirty="0" err="1">
                <a:solidFill>
                  <a:srgbClr val="31393F"/>
                </a:solidFill>
                <a:effectLst/>
              </a:rPr>
              <a:t>egyik</a:t>
            </a:r>
            <a:r>
              <a:rPr lang="en-US" sz="2400" b="1" i="0" dirty="0">
                <a:solidFill>
                  <a:srgbClr val="31393F"/>
                </a:solidFill>
                <a:effectLst/>
              </a:rPr>
              <a:t> </a:t>
            </a:r>
            <a:r>
              <a:rPr lang="en-US" sz="2400" b="1" i="0" dirty="0" err="1">
                <a:solidFill>
                  <a:srgbClr val="31393F"/>
                </a:solidFill>
                <a:effectLst/>
              </a:rPr>
              <a:t>kulcs</a:t>
            </a:r>
            <a:r>
              <a:rPr lang="en-US" sz="2400" b="1" i="0" dirty="0">
                <a:solidFill>
                  <a:srgbClr val="31393F"/>
                </a:solidFill>
                <a:effectLst/>
              </a:rPr>
              <a:t> JSON </a:t>
            </a:r>
            <a:r>
              <a:rPr lang="en-US" sz="2400" b="1" i="0" dirty="0" err="1">
                <a:solidFill>
                  <a:srgbClr val="31393F"/>
                </a:solidFill>
                <a:effectLst/>
              </a:rPr>
              <a:t>objektum</a:t>
            </a:r>
            <a:r>
              <a:rPr lang="en-US" sz="2400" b="0" i="0" dirty="0">
                <a:solidFill>
                  <a:srgbClr val="777777"/>
                </a:solidFill>
                <a:effectLst/>
              </a:rPr>
              <a:t>. </a:t>
            </a:r>
            <a:r>
              <a:rPr lang="en-US" sz="2400" b="0" i="0" dirty="0" err="1">
                <a:solidFill>
                  <a:srgbClr val="777777"/>
                </a:solidFill>
                <a:effectLst/>
              </a:rPr>
              <a:t>Például</a:t>
            </a:r>
            <a:r>
              <a:rPr lang="en-US" sz="2400" b="0" i="0" dirty="0">
                <a:solidFill>
                  <a:srgbClr val="777777"/>
                </a:solidFill>
                <a:effectLst/>
              </a:rPr>
              <a:t>, </a:t>
            </a:r>
            <a:r>
              <a:rPr lang="en-US" sz="2400" b="0" i="0" dirty="0" err="1">
                <a:solidFill>
                  <a:srgbClr val="777777"/>
                </a:solidFill>
                <a:effectLst/>
              </a:rPr>
              <a:t>az</a:t>
            </a:r>
            <a:r>
              <a:rPr lang="en-US" sz="2400" b="0" i="0" dirty="0">
                <a:solidFill>
                  <a:srgbClr val="777777"/>
                </a:solidFill>
                <a:effectLst/>
              </a:rPr>
              <a:t> </a:t>
            </a:r>
            <a:r>
              <a:rPr lang="en-US" sz="2400" b="0" i="0" dirty="0" err="1">
                <a:solidFill>
                  <a:srgbClr val="777777"/>
                </a:solidFill>
                <a:effectLst/>
              </a:rPr>
              <a:t>alábbi</a:t>
            </a:r>
            <a:r>
              <a:rPr lang="en-US" sz="2400" b="0" i="0" dirty="0">
                <a:solidFill>
                  <a:srgbClr val="777777"/>
                </a:solidFill>
                <a:effectLst/>
              </a:rPr>
              <a:t> JSON </a:t>
            </a:r>
            <a:r>
              <a:rPr lang="en-US" sz="2400" b="0" i="0" dirty="0" err="1">
                <a:solidFill>
                  <a:srgbClr val="777777"/>
                </a:solidFill>
                <a:effectLst/>
              </a:rPr>
              <a:t>objektum</a:t>
            </a:r>
            <a:r>
              <a:rPr lang="en-US" sz="2400" b="0" i="0" dirty="0">
                <a:solidFill>
                  <a:srgbClr val="777777"/>
                </a:solidFill>
                <a:effectLst/>
              </a:rPr>
              <a:t> </a:t>
            </a:r>
            <a:r>
              <a:rPr lang="en-US" sz="2400" b="0" i="0" dirty="0" err="1">
                <a:solidFill>
                  <a:srgbClr val="777777"/>
                </a:solidFill>
                <a:effectLst/>
              </a:rPr>
              <a:t>hálózottnak</a:t>
            </a:r>
            <a:r>
              <a:rPr lang="en-US" sz="2400" b="0" i="0" dirty="0">
                <a:solidFill>
                  <a:srgbClr val="777777"/>
                </a:solidFill>
                <a:effectLst/>
              </a:rPr>
              <a:t> </a:t>
            </a:r>
            <a:r>
              <a:rPr lang="en-US" sz="2400" b="0" i="0" dirty="0" err="1">
                <a:solidFill>
                  <a:srgbClr val="777777"/>
                </a:solidFill>
                <a:effectLst/>
              </a:rPr>
              <a:t>minősül</a:t>
            </a:r>
            <a:r>
              <a:rPr lang="en-US" sz="2400" b="0" i="0" dirty="0">
                <a:solidFill>
                  <a:srgbClr val="777777"/>
                </a:solidFill>
                <a:effectLst/>
              </a:rPr>
              <a:t>:</a:t>
            </a:r>
          </a:p>
        </p:txBody>
      </p:sp>
      <p:sp>
        <p:nvSpPr>
          <p:cNvPr id="5" name="TextBox 4">
            <a:extLst>
              <a:ext uri="{FF2B5EF4-FFF2-40B4-BE49-F238E27FC236}">
                <a16:creationId xmlns:a16="http://schemas.microsoft.com/office/drawing/2014/main" id="{BE7983DF-76DC-E633-E824-17008E1B62CC}"/>
              </a:ext>
            </a:extLst>
          </p:cNvPr>
          <p:cNvSpPr txBox="1"/>
          <p:nvPr/>
        </p:nvSpPr>
        <p:spPr>
          <a:xfrm>
            <a:off x="540945" y="2887436"/>
            <a:ext cx="11047489" cy="3785652"/>
          </a:xfrm>
          <a:prstGeom prst="rect">
            <a:avLst/>
          </a:prstGeom>
          <a:noFill/>
        </p:spPr>
        <p:txBody>
          <a:bodyPr wrap="square">
            <a:spAutoFit/>
          </a:bodyPr>
          <a:lstStyle/>
          <a:p>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a:t>
            </a:r>
            <a:r>
              <a:rPr lang="en-US" sz="2400" dirty="0" err="1">
                <a:solidFill>
                  <a:srgbClr val="2E75B6"/>
                </a:solidFill>
                <a:latin typeface="Cascadia Mono" panose="020B0609020000020004" pitchFamily="49" charset="0"/>
              </a:rPr>
              <a:t>firstName</a:t>
            </a:r>
            <a:r>
              <a:rPr lang="en-US" sz="2400" dirty="0">
                <a:solidFill>
                  <a:srgbClr val="2E75B6"/>
                </a:solidFill>
                <a:latin typeface="Cascadia Mono" panose="020B0609020000020004" pitchFamily="49" charset="0"/>
              </a:rPr>
              <a: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"Kiss"</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a:t>
            </a:r>
            <a:r>
              <a:rPr lang="en-US" sz="2400" dirty="0" err="1">
                <a:solidFill>
                  <a:srgbClr val="2E75B6"/>
                </a:solidFill>
                <a:latin typeface="Cascadia Mono" panose="020B0609020000020004" pitchFamily="49" charset="0"/>
              </a:rPr>
              <a:t>lastName</a:t>
            </a:r>
            <a:r>
              <a:rPr lang="en-US" sz="2400" dirty="0">
                <a:solidFill>
                  <a:srgbClr val="2E75B6"/>
                </a:solidFill>
                <a:latin typeface="Cascadia Mono" panose="020B0609020000020004" pitchFamily="49" charset="0"/>
              </a:rPr>
              <a: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a:t>
            </a:r>
            <a:r>
              <a:rPr lang="en-US" sz="2400" dirty="0" err="1">
                <a:solidFill>
                  <a:srgbClr val="A31515"/>
                </a:solidFill>
                <a:latin typeface="Cascadia Mono" panose="020B0609020000020004" pitchFamily="49" charset="0"/>
              </a:rPr>
              <a:t>Tamás</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"gender"</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"male"</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"hobbies"</a:t>
            </a:r>
            <a:r>
              <a:rPr lang="en-US" sz="2400" dirty="0">
                <a:solidFill>
                  <a:srgbClr val="000000"/>
                </a:solidFill>
                <a:latin typeface="Cascadia Mono" panose="020B0609020000020004" pitchFamily="49" charset="0"/>
              </a:rPr>
              <a:t>: {</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"first"</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"biking"</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"second"</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"climbing"</a:t>
            </a:r>
            <a:r>
              <a:rPr lang="en-US"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a:solidFill>
                  <a:srgbClr val="2E75B6"/>
                </a:solidFill>
                <a:latin typeface="Cascadia Mono" panose="020B0609020000020004" pitchFamily="49" charset="0"/>
              </a:rPr>
              <a:t>"third"</a:t>
            </a:r>
            <a:r>
              <a:rPr lang="en-US" sz="2400" dirty="0">
                <a:solidFill>
                  <a:srgbClr val="000000"/>
                </a:solidFill>
                <a:latin typeface="Cascadia Mono" panose="020B0609020000020004" pitchFamily="49" charset="0"/>
              </a:rPr>
              <a:t>: </a:t>
            </a:r>
            <a:r>
              <a:rPr lang="en-US" sz="2400" dirty="0">
                <a:solidFill>
                  <a:srgbClr val="A31515"/>
                </a:solidFill>
                <a:latin typeface="Cascadia Mono" panose="020B0609020000020004" pitchFamily="49" charset="0"/>
              </a:rPr>
              <a:t>"TV"</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p>
          <a:p>
            <a:r>
              <a:rPr lang="en-US" sz="2400" dirty="0">
                <a:solidFill>
                  <a:srgbClr val="000000"/>
                </a:solidFill>
                <a:latin typeface="Cascadia Mono" panose="020B0609020000020004" pitchFamily="49" charset="0"/>
              </a:rPr>
              <a:t>}</a:t>
            </a:r>
            <a:endParaRPr lang="en-US" sz="2400" dirty="0"/>
          </a:p>
        </p:txBody>
      </p:sp>
      <p:sp>
        <p:nvSpPr>
          <p:cNvPr id="7" name="Right Brace 6">
            <a:extLst>
              <a:ext uri="{FF2B5EF4-FFF2-40B4-BE49-F238E27FC236}">
                <a16:creationId xmlns:a16="http://schemas.microsoft.com/office/drawing/2014/main" id="{5B8203AB-177F-2BDB-BEFD-7E7E80BA9F3C}"/>
              </a:ext>
            </a:extLst>
          </p:cNvPr>
          <p:cNvSpPr/>
          <p:nvPr/>
        </p:nvSpPr>
        <p:spPr>
          <a:xfrm>
            <a:off x="6096000" y="4354717"/>
            <a:ext cx="522083" cy="18016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F2E1E8E-3773-C094-FECB-816C44669167}"/>
              </a:ext>
            </a:extLst>
          </p:cNvPr>
          <p:cNvSpPr txBox="1"/>
          <p:nvPr/>
        </p:nvSpPr>
        <p:spPr>
          <a:xfrm>
            <a:off x="6357041" y="4716927"/>
            <a:ext cx="1448555" cy="1077218"/>
          </a:xfrm>
          <a:prstGeom prst="rect">
            <a:avLst/>
          </a:prstGeom>
          <a:noFill/>
        </p:spPr>
        <p:txBody>
          <a:bodyPr wrap="square">
            <a:spAutoFit/>
          </a:bodyPr>
          <a:lstStyle/>
          <a:p>
            <a:pPr algn="ctr"/>
            <a:r>
              <a:rPr lang="en-US" sz="3200" b="1" i="0" dirty="0">
                <a:solidFill>
                  <a:srgbClr val="252525"/>
                </a:solidFill>
                <a:effectLst/>
              </a:rPr>
              <a:t>Nested Object</a:t>
            </a:r>
            <a:endParaRPr lang="en-US" sz="3200" dirty="0"/>
          </a:p>
        </p:txBody>
      </p:sp>
    </p:spTree>
    <p:extLst>
      <p:ext uri="{BB962C8B-B14F-4D97-AF65-F5344CB8AC3E}">
        <p14:creationId xmlns:p14="http://schemas.microsoft.com/office/powerpoint/2010/main" val="199647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16276-2359-1A88-05EA-5351B5AA6167}"/>
              </a:ext>
            </a:extLst>
          </p:cNvPr>
          <p:cNvSpPr txBox="1"/>
          <p:nvPr/>
        </p:nvSpPr>
        <p:spPr>
          <a:xfrm>
            <a:off x="486624" y="533379"/>
            <a:ext cx="4710065" cy="4897944"/>
          </a:xfrm>
          <a:prstGeom prst="rect">
            <a:avLst/>
          </a:prstGeom>
          <a:noFill/>
        </p:spPr>
        <p:txBody>
          <a:bodyPr wrap="square">
            <a:spAutoFit/>
          </a:bodyPr>
          <a:lstStyle/>
          <a:p>
            <a:pPr algn="just" fontAlgn="base"/>
            <a:r>
              <a:rPr lang="en-US" sz="3200" b="1" i="0" dirty="0">
                <a:solidFill>
                  <a:srgbClr val="252525"/>
                </a:solidFill>
                <a:effectLst/>
              </a:rPr>
              <a:t>JSON </a:t>
            </a:r>
            <a:r>
              <a:rPr lang="hu-HU" sz="3200" b="1" i="0" dirty="0">
                <a:solidFill>
                  <a:srgbClr val="252525"/>
                </a:solidFill>
                <a:effectLst/>
              </a:rPr>
              <a:t>Array of</a:t>
            </a:r>
            <a:r>
              <a:rPr lang="en-US" sz="3200" b="1" i="0" dirty="0">
                <a:solidFill>
                  <a:srgbClr val="252525"/>
                </a:solidFill>
                <a:effectLst/>
              </a:rPr>
              <a:t> Object</a:t>
            </a:r>
            <a:r>
              <a:rPr lang="hu-HU" sz="3200" b="1" i="0" dirty="0">
                <a:solidFill>
                  <a:srgbClr val="252525"/>
                </a:solidFill>
                <a:effectLst/>
              </a:rPr>
              <a:t>s</a:t>
            </a:r>
          </a:p>
          <a:p>
            <a:pPr algn="just" fontAlgn="base"/>
            <a:endParaRPr lang="en-US" sz="3200" b="1" i="0" dirty="0">
              <a:solidFill>
                <a:srgbClr val="252525"/>
              </a:solidFill>
              <a:effectLst/>
            </a:endParaRPr>
          </a:p>
          <a:p>
            <a:pPr algn="just" fontAlgn="base">
              <a:lnSpc>
                <a:spcPct val="150000"/>
              </a:lnSpc>
            </a:pPr>
            <a:r>
              <a:rPr lang="hu-HU" sz="2400" b="0" i="0" dirty="0">
                <a:solidFill>
                  <a:srgbClr val="777777"/>
                </a:solidFill>
                <a:effectLst/>
              </a:rPr>
              <a:t>A JSON nem csak obejktumot tartamlazhat. Tartalma valamilyen gyüjtemény is: string, szám, igaz/hamis értékek gyüjteménye is, de lehet objektum gyüjteménye is.</a:t>
            </a:r>
          </a:p>
          <a:p>
            <a:pPr algn="just" fontAlgn="base">
              <a:lnSpc>
                <a:spcPct val="150000"/>
              </a:lnSpc>
            </a:pPr>
            <a:r>
              <a:rPr lang="hu-HU" sz="2400" dirty="0">
                <a:solidFill>
                  <a:srgbClr val="777777"/>
                </a:solidFill>
              </a:rPr>
              <a:t>Iyen példa látható a jobboldalon is (objektumok gyüjteménye).</a:t>
            </a:r>
            <a:endParaRPr lang="en-US" sz="2400" b="0" i="0" dirty="0">
              <a:solidFill>
                <a:srgbClr val="777777"/>
              </a:solidFill>
              <a:effectLst/>
            </a:endParaRPr>
          </a:p>
        </p:txBody>
      </p:sp>
      <p:sp>
        <p:nvSpPr>
          <p:cNvPr id="5" name="TextBox 4">
            <a:extLst>
              <a:ext uri="{FF2B5EF4-FFF2-40B4-BE49-F238E27FC236}">
                <a16:creationId xmlns:a16="http://schemas.microsoft.com/office/drawing/2014/main" id="{5484FFE6-DE7E-10ED-4F03-2058A7992944}"/>
              </a:ext>
            </a:extLst>
          </p:cNvPr>
          <p:cNvSpPr txBox="1"/>
          <p:nvPr/>
        </p:nvSpPr>
        <p:spPr>
          <a:xfrm>
            <a:off x="5196689" y="251207"/>
            <a:ext cx="6396272" cy="6355586"/>
          </a:xfrm>
          <a:prstGeom prst="rect">
            <a:avLst/>
          </a:prstGeom>
          <a:noFill/>
        </p:spPr>
        <p:txBody>
          <a:bodyPr wrap="square">
            <a:spAutoFit/>
          </a:bodyPr>
          <a:lstStyle/>
          <a:p>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"id"</a:t>
            </a:r>
            <a:r>
              <a:rPr lang="en-US" sz="1100" dirty="0">
                <a:solidFill>
                  <a:srgbClr val="000000"/>
                </a:solidFill>
                <a:latin typeface="Cascadia Mono" panose="020B0609020000020004" pitchFamily="49" charset="0"/>
              </a:rPr>
              <a:t>: 1,</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"description"</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"South Florida's Best Meetups on </a:t>
            </a:r>
            <a:r>
              <a:rPr lang="en-US" sz="1100" dirty="0" err="1">
                <a:solidFill>
                  <a:srgbClr val="A31515"/>
                </a:solidFill>
                <a:latin typeface="Cascadia Mono" panose="020B0609020000020004" pitchFamily="49" charset="0"/>
              </a:rPr>
              <a:t>Youtube</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a:t>
            </a:r>
            <a:r>
              <a:rPr lang="en-US" sz="1100" dirty="0" err="1">
                <a:solidFill>
                  <a:srgbClr val="2E75B6"/>
                </a:solidFill>
                <a:latin typeface="Cascadia Mono" panose="020B0609020000020004" pitchFamily="49" charset="0"/>
              </a:rPr>
              <a:t>url</a:t>
            </a:r>
            <a:r>
              <a:rPr lang="en-US" sz="1100" dirty="0">
                <a:solidFill>
                  <a:srgbClr val="2E75B6"/>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"https://www.youtube.com/bocajs"</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"types"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"tutorial"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"topics"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"html"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"levels"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"beginner"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"intermediate"</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"advanced"</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"id"</a:t>
            </a:r>
            <a:r>
              <a:rPr lang="en-US" sz="1100" dirty="0">
                <a:solidFill>
                  <a:srgbClr val="000000"/>
                </a:solidFill>
                <a:latin typeface="Cascadia Mono" panose="020B0609020000020004" pitchFamily="49" charset="0"/>
              </a:rPr>
              <a:t>: 2,</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"description"</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BocaJS</a:t>
            </a:r>
            <a:r>
              <a:rPr lang="en-US" sz="1100" dirty="0">
                <a:solidFill>
                  <a:srgbClr val="A31515"/>
                </a:solidFill>
                <a:latin typeface="Cascadia Mono" panose="020B0609020000020004" pitchFamily="49" charset="0"/>
              </a:rPr>
              <a:t> - South Florida's Largest Developer Meetup"</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a:t>
            </a:r>
            <a:r>
              <a:rPr lang="en-US" sz="1100" dirty="0" err="1">
                <a:solidFill>
                  <a:srgbClr val="2E75B6"/>
                </a:solidFill>
                <a:latin typeface="Cascadia Mono" panose="020B0609020000020004" pitchFamily="49" charset="0"/>
              </a:rPr>
              <a:t>url</a:t>
            </a:r>
            <a:r>
              <a:rPr lang="en-US" sz="1100" dirty="0">
                <a:solidFill>
                  <a:srgbClr val="2E75B6"/>
                </a:solidFill>
                <a:latin typeface="Cascadia Mono" panose="020B0609020000020004" pitchFamily="49" charset="0"/>
              </a:rPr>
              <a: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"https://Meetup.com/</a:t>
            </a:r>
            <a:r>
              <a:rPr lang="en-US" sz="1100" dirty="0" err="1">
                <a:solidFill>
                  <a:srgbClr val="A31515"/>
                </a:solidFill>
                <a:latin typeface="Cascadia Mono" panose="020B0609020000020004" pitchFamily="49" charset="0"/>
              </a:rPr>
              <a:t>bocajs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"types"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"meeting"</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"topics"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js</a:t>
            </a:r>
            <a:r>
              <a:rPr lang="en-US" sz="1100" dirty="0">
                <a:solidFill>
                  <a:srgbClr val="A31515"/>
                </a:solidFill>
                <a:latin typeface="Cascadia Mono" panose="020B0609020000020004" pitchFamily="49" charset="0"/>
              </a:rPr>
              <a:t>"</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"html"</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2E75B6"/>
                </a:solidFill>
                <a:latin typeface="Cascadia Mono" panose="020B0609020000020004" pitchFamily="49" charset="0"/>
              </a:rPr>
              <a:t>"levels"</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"beginner"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"intermediate"</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"advanced"</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a:t>
            </a:r>
            <a:endParaRPr lang="en-US" sz="1100" dirty="0"/>
          </a:p>
        </p:txBody>
      </p:sp>
    </p:spTree>
    <p:extLst>
      <p:ext uri="{BB962C8B-B14F-4D97-AF65-F5344CB8AC3E}">
        <p14:creationId xmlns:p14="http://schemas.microsoft.com/office/powerpoint/2010/main" val="3678443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358</Words>
  <Application>Microsoft Office PowerPoint</Application>
  <PresentationFormat>Szélesvásznú</PresentationFormat>
  <Paragraphs>84</Paragraphs>
  <Slides>7</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7</vt:i4>
      </vt:variant>
    </vt:vector>
  </HeadingPairs>
  <TitlesOfParts>
    <vt:vector size="13" baseType="lpstr">
      <vt:lpstr>Arial</vt:lpstr>
      <vt:lpstr>Calibri</vt:lpstr>
      <vt:lpstr>Calibri Light</vt:lpstr>
      <vt:lpstr>Cascadia Mono</vt:lpstr>
      <vt:lpstr>Open Sans</vt:lpstr>
      <vt:lpstr>Office Theme</vt:lpstr>
      <vt:lpstr>JSON</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Atila Vastag</dc:creator>
  <cp:lastModifiedBy>lenovo</cp:lastModifiedBy>
  <cp:revision>14</cp:revision>
  <dcterms:created xsi:type="dcterms:W3CDTF">2024-03-16T10:51:49Z</dcterms:created>
  <dcterms:modified xsi:type="dcterms:W3CDTF">2024-04-21T08:58:36Z</dcterms:modified>
</cp:coreProperties>
</file>