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7" r:id="rId8"/>
    <p:sldId id="260" r:id="rId9"/>
    <p:sldId id="261" r:id="rId10"/>
    <p:sldId id="262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1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2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54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1742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7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60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19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0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9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8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6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2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5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4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99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77444"/>
            <a:ext cx="7772400" cy="1470025"/>
          </a:xfrm>
        </p:spPr>
        <p:txBody>
          <a:bodyPr/>
          <a:lstStyle/>
          <a:p>
            <a:r>
              <a:rPr lang="es-AR" dirty="0"/>
              <a:t>ORGANIZACIÓN DEL DEBATE MALVINAS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47469"/>
            <a:ext cx="6620968" cy="861420"/>
          </a:xfrm>
        </p:spPr>
        <p:txBody>
          <a:bodyPr/>
          <a:lstStyle/>
          <a:p>
            <a:r>
              <a:rPr lang="es-AR" dirty="0"/>
              <a:t>PAUTAS Y REGLAMENTACION DEL DEBATE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F5D4EE-6EAC-4F04-8A88-AA738C8CB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16" y="3955809"/>
            <a:ext cx="6339434" cy="27787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Notas</a:t>
            </a:r>
            <a:r>
              <a:rPr lang="es-AR" dirty="0"/>
              <a:t> del debate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973" y="1285875"/>
            <a:ext cx="8074239" cy="5286375"/>
          </a:xfrm>
        </p:spPr>
        <p:txBody>
          <a:bodyPr>
            <a:normAutofit lnSpcReduction="10000"/>
          </a:bodyPr>
          <a:lstStyle/>
          <a:p>
            <a:r>
              <a:rPr dirty="0"/>
              <a:t>- </a:t>
            </a:r>
            <a:r>
              <a:rPr dirty="0" err="1"/>
              <a:t>Preparar</a:t>
            </a:r>
            <a:r>
              <a:rPr dirty="0"/>
              <a:t> </a:t>
            </a:r>
            <a:r>
              <a:rPr dirty="0" err="1"/>
              <a:t>materiales</a:t>
            </a:r>
            <a:r>
              <a:rPr dirty="0"/>
              <a:t> </a:t>
            </a:r>
            <a:r>
              <a:rPr dirty="0" err="1"/>
              <a:t>visuales</a:t>
            </a:r>
            <a:r>
              <a:rPr dirty="0"/>
              <a:t> (</a:t>
            </a:r>
            <a:r>
              <a:rPr dirty="0" err="1"/>
              <a:t>mapas</a:t>
            </a:r>
            <a:r>
              <a:rPr dirty="0"/>
              <a:t>, </a:t>
            </a:r>
            <a:r>
              <a:rPr dirty="0" err="1"/>
              <a:t>citas</a:t>
            </a:r>
            <a:r>
              <a:rPr dirty="0"/>
              <a:t>, </a:t>
            </a:r>
            <a:r>
              <a:rPr dirty="0" err="1"/>
              <a:t>datos</a:t>
            </a:r>
            <a:r>
              <a:rPr dirty="0"/>
              <a:t>)</a:t>
            </a:r>
          </a:p>
          <a:p>
            <a:r>
              <a:rPr dirty="0"/>
              <a:t>- Usar </a:t>
            </a:r>
            <a:r>
              <a:rPr dirty="0" err="1"/>
              <a:t>fuentes</a:t>
            </a:r>
            <a:r>
              <a:rPr dirty="0"/>
              <a:t> </a:t>
            </a:r>
            <a:r>
              <a:rPr dirty="0" err="1"/>
              <a:t>confiables</a:t>
            </a:r>
            <a:r>
              <a:rPr dirty="0"/>
              <a:t> y </a:t>
            </a:r>
            <a:r>
              <a:rPr dirty="0" err="1"/>
              <a:t>verificables</a:t>
            </a:r>
            <a:endParaRPr dirty="0"/>
          </a:p>
          <a:p>
            <a:r>
              <a:rPr dirty="0"/>
              <a:t>- </a:t>
            </a:r>
            <a:r>
              <a:rPr dirty="0" err="1"/>
              <a:t>Mantener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respeto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intercambio</a:t>
            </a:r>
            <a:endParaRPr dirty="0"/>
          </a:p>
          <a:p>
            <a:r>
              <a:rPr dirty="0"/>
              <a:t>- </a:t>
            </a:r>
            <a:r>
              <a:rPr lang="es-ES" dirty="0"/>
              <a:t>Cada equipo deberá presentar un documento en Word en formato físico de no más de 2 páginas, en el que se expongan:</a:t>
            </a:r>
          </a:p>
          <a:p>
            <a:r>
              <a:rPr lang="es-ES" dirty="0"/>
              <a:t>•	Fuentes.</a:t>
            </a:r>
          </a:p>
          <a:p>
            <a:r>
              <a:rPr lang="es-ES" dirty="0"/>
              <a:t>•	Posición final.  </a:t>
            </a:r>
          </a:p>
          <a:p>
            <a:r>
              <a:rPr lang="es-ES" dirty="0"/>
              <a:t>•     Asimismo, se solicitará a cada grupo la presentación de un índice que incluya los temas que desean abordar (históricos, jurídicos, geográficos), el cual será considerado por el árbitro al momento de conducir el debate.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</a:t>
            </a:r>
            <a:endParaRPr lang="es-ES" dirty="0"/>
          </a:p>
          <a:p>
            <a:r>
              <a:rPr lang="es-ES" dirty="0"/>
              <a:t>Fecha límite de entrega: [24 horas antes del debate]</a:t>
            </a:r>
          </a:p>
          <a:p>
            <a:r>
              <a:rPr lang="es-ES" dirty="0"/>
              <a:t>Esto será entregado exclusivamente al árbitro para colaborar con la construcción de la resolución final.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BDAEB-BDA9-4C27-8E71-1401D5BC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Aclaraciones del debate</a:t>
            </a:r>
            <a:endParaRPr lang="es-UY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74223A-13C6-4D7B-83C6-4168F735FC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4313" y="1142321"/>
            <a:ext cx="857249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UY" altLang="es-UY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Relevancia y sustento de los argumentos:</a:t>
            </a:r>
            <a:b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Toda afirmación ética o moral deberá estar respaldada con </a:t>
            </a:r>
            <a:r>
              <a:rPr kumimoji="0" lang="es-UY" altLang="es-UY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argumentos históricos, jurídicos, geográficos o geopolíticos</a:t>
            </a:r>
            <a: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No se admitirán apelaciones emocionales como única base argumentativa.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UY" altLang="es-UY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Uso de fuentes:</a:t>
            </a:r>
            <a:b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 valorará positivamente el uso de </a:t>
            </a:r>
            <a:r>
              <a:rPr kumimoji="0" lang="es-UY" altLang="es-UY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fuentes verificables y citas concretas</a:t>
            </a:r>
            <a: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(resoluciones de la ONU, tratados, documentos históricos,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UY" altLang="es-UY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Respeto y tono del discurso:</a:t>
            </a:r>
            <a:b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 debate es una instancia académica. Se espera un </a:t>
            </a:r>
            <a:r>
              <a:rPr kumimoji="0" lang="es-UY" altLang="es-UY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trato respetuoso entre equipos</a:t>
            </a:r>
            <a: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evitando descalificaciones o interrupciones.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UY" altLang="es-UY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Rol del árbitro:</a:t>
            </a:r>
            <a:b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 árbitro </a:t>
            </a:r>
            <a:r>
              <a:rPr kumimoji="0" lang="es-UY" altLang="es-UY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tomará partido</a:t>
            </a:r>
            <a: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por ningún grupo, pero podrá intervenir si se violan estas reglas o si se desvía el foco temático.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UY" altLang="es-UY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5. Argumentos:</a:t>
            </a:r>
            <a:b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 desaconseja repetir argumentos sin agregar elementos nuevos.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UY" altLang="es-UY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6. Tiempo y estructura:</a:t>
            </a:r>
            <a:b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Cada equipo deberá </a:t>
            </a:r>
            <a:r>
              <a:rPr kumimoji="0" lang="es-UY" altLang="es-UY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respetar sus tiempos</a:t>
            </a:r>
            <a:r>
              <a:rPr kumimoji="0" lang="es-UY" altLang="es-UY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asignados. El árbitro podrá interrumpir si se exceden o si el enfoque se desvía significativamente.</a:t>
            </a:r>
          </a:p>
        </p:txBody>
      </p:sp>
    </p:spTree>
    <p:extLst>
      <p:ext uri="{BB962C8B-B14F-4D97-AF65-F5344CB8AC3E}">
        <p14:creationId xmlns:p14="http://schemas.microsoft.com/office/powerpoint/2010/main" val="4274320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A53BB-8019-49BE-93D7-1127447C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GRACIAS POR SU ATENCION!</a:t>
            </a:r>
            <a:endParaRPr lang="es-UY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DF6479-CBCC-475E-B054-A42FF8E17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" y="1714500"/>
            <a:ext cx="8843963" cy="497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5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 del Debate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Duración</a:t>
            </a:r>
            <a:r>
              <a:rPr dirty="0"/>
              <a:t> total: 2 horas (120 </a:t>
            </a:r>
            <a:r>
              <a:rPr dirty="0" err="1"/>
              <a:t>minutos</a:t>
            </a:r>
            <a:r>
              <a:rPr dirty="0"/>
              <a:t>)</a:t>
            </a:r>
          </a:p>
          <a:p>
            <a:r>
              <a:rPr dirty="0" err="1"/>
              <a:t>Equipos</a:t>
            </a:r>
            <a:r>
              <a:rPr dirty="0"/>
              <a:t>:</a:t>
            </a:r>
          </a:p>
          <a:p>
            <a:r>
              <a:rPr dirty="0"/>
              <a:t>- Argentina: </a:t>
            </a:r>
            <a:r>
              <a:rPr dirty="0" err="1"/>
              <a:t>defenderá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soberanía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las Islas Malvinas</a:t>
            </a:r>
          </a:p>
          <a:p>
            <a:r>
              <a:rPr dirty="0"/>
              <a:t>- </a:t>
            </a:r>
            <a:r>
              <a:rPr dirty="0" err="1"/>
              <a:t>Reino</a:t>
            </a:r>
            <a:r>
              <a:rPr dirty="0"/>
              <a:t> </a:t>
            </a:r>
            <a:r>
              <a:rPr dirty="0" err="1"/>
              <a:t>Unido</a:t>
            </a:r>
            <a:r>
              <a:rPr dirty="0"/>
              <a:t>: </a:t>
            </a:r>
            <a:r>
              <a:rPr dirty="0" err="1"/>
              <a:t>defenderá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soberanía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las </a:t>
            </a:r>
            <a:r>
              <a:rPr dirty="0" err="1"/>
              <a:t>islas</a:t>
            </a:r>
            <a:r>
              <a:rPr lang="es-AR" dirty="0"/>
              <a:t> Malvinas</a:t>
            </a:r>
            <a:endParaRPr dirty="0"/>
          </a:p>
          <a:p>
            <a:endParaRPr dirty="0"/>
          </a:p>
          <a:p>
            <a:r>
              <a:rPr dirty="0" err="1"/>
              <a:t>Rol</a:t>
            </a:r>
            <a:r>
              <a:rPr dirty="0"/>
              <a:t> del </a:t>
            </a:r>
            <a:r>
              <a:rPr dirty="0" err="1"/>
              <a:t>árbitro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Moderar</a:t>
            </a:r>
            <a:r>
              <a:rPr dirty="0"/>
              <a:t>, </a:t>
            </a:r>
            <a:r>
              <a:rPr dirty="0" err="1"/>
              <a:t>controlar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tiempo</a:t>
            </a:r>
            <a:r>
              <a:rPr dirty="0"/>
              <a:t> y </a:t>
            </a:r>
            <a:r>
              <a:rPr dirty="0" err="1"/>
              <a:t>presentar</a:t>
            </a:r>
            <a:r>
              <a:rPr dirty="0"/>
              <a:t> una </a:t>
            </a:r>
            <a:r>
              <a:rPr dirty="0" err="1"/>
              <a:t>resolución</a:t>
            </a:r>
            <a:r>
              <a:rPr dirty="0"/>
              <a:t> final </a:t>
            </a:r>
            <a:r>
              <a:rPr dirty="0" err="1"/>
              <a:t>objetiva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Etapa 1: Exposición (50 minutos)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9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1) EXPOSICIÓN (50 minutos)</a:t>
            </a:r>
            <a:endParaRPr lang="es-UY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Cada equipo presenta su posición con argumentos 1) históricos, 2) políticos, 3) jurídicos y geográficos.</a:t>
            </a:r>
            <a:endParaRPr lang="es-UY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UY" sz="19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Equipo Argentina</a:t>
            </a:r>
            <a:r>
              <a:rPr lang="es-UY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20 minutos</a:t>
            </a:r>
            <a:endParaRPr lang="es-UY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UY" sz="19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Equipo Reino Unido</a:t>
            </a:r>
            <a:r>
              <a:rPr lang="es-UY" sz="19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20 minutos</a:t>
            </a:r>
            <a:endParaRPr lang="es-UY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UY" sz="19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Espacio para preguntas cruzadas(Intervención del arbitro): 10 minutos </a:t>
            </a:r>
            <a:r>
              <a:rPr lang="en-US" sz="19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r>
              <a:rPr lang="es-UY" sz="1900" b="1" dirty="0">
                <a:effectLst/>
                <a:ea typeface="Times New Roman" panose="02020603050405020304" pitchFamily="18" charset="0"/>
              </a:rPr>
              <a:t>máximo 2 minutos por respuesta</a:t>
            </a:r>
            <a:r>
              <a:rPr lang="es-UY" sz="19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UY" sz="19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Consejo: durante la exposición pueden usar mapas, citas de tratados, resoluciones de la ONU, etc.</a:t>
            </a:r>
            <a:endParaRPr lang="es-UY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B4515-5D8F-4309-890A-42D7FA66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Ejes de la primera Etapa</a:t>
            </a:r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C3E7D1-7FA5-49B5-BEF4-17CE1640F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1185863"/>
            <a:ext cx="8815387" cy="5672137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/>
              <a:t>1. Historia y soberanía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Presencia argentina antes de 1833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Ocupación británica y antecedentes coloniales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Guerra de 1982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Población originaria y actual</a:t>
            </a:r>
          </a:p>
          <a:p>
            <a:r>
              <a:rPr lang="es-ES" b="1" dirty="0"/>
              <a:t>2. Derecho internacional y resoluciones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Resolución 2065 (ONU, 1965)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Autodeterminación de los pueblos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Tratados bilaterales y multilaterales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Argumentos jurídicos sobre la soberanía</a:t>
            </a:r>
          </a:p>
          <a:p>
            <a:r>
              <a:rPr lang="es-ES" b="1" dirty="0"/>
              <a:t>3. Recursos naturales e intereses geoestratégicos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Hidrocarburos, pesca, biodiversidad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Control marítimo y aéreo en el Atlántico Sur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Proyección Antártica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Geopolítica internacional (OTAN, tratados)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32594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CC371-4D67-4BF1-8825-19D346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022" y="0"/>
            <a:ext cx="6711654" cy="1218920"/>
          </a:xfrm>
        </p:spPr>
        <p:txBody>
          <a:bodyPr/>
          <a:lstStyle/>
          <a:p>
            <a:r>
              <a:rPr lang="es-AR" dirty="0"/>
              <a:t>PREGUNTAS A ELECCION/FINAL DE LA 1) ETAPA</a:t>
            </a:r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CEFB67-07E2-44F3-ACE8-839959114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Para ambos equipos (elegí 2 o 3):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/>
              <a:t>¿Cómo justifican que su reclamo de soberanía sea más legítimo en términos del derecho internacional vigente?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/>
              <a:t>¿Qué lugar debe ocupar hoy la autodeterminación de los habitantes de las islas en este conflicto?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/>
              <a:t>¿Qué enseñanzas dejó la guerra de 1982 y cómo debería influir en futuras negociaciones?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/>
              <a:t>¿Qué rol cumplen hoy las Malvinas en la estrategia geopolítica del país que ustedes representan?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/>
              <a:t>¿Qué nivel de apoyo internacional posee actualmente su posición sobre la soberanía? ¿Es suficiente para sostener su postura?</a:t>
            </a:r>
            <a:endParaRPr lang="es-ES" dirty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62799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Etapa 2: Debate (40 </a:t>
            </a:r>
            <a:r>
              <a:rPr dirty="0" err="1"/>
              <a:t>minutos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Confrontación directa entre equipos. Aquí pueden rebatir puntos, pedir aclaraciones o enfatizar contradicciones.</a:t>
            </a:r>
            <a:endParaRPr lang="es-UY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UY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Primera ronda de intervención de cada equipo (respuesta + contraargumento De lo expuesto la 1) Etapa del debate): 10 minutos por equipo. </a:t>
            </a:r>
            <a:endParaRPr lang="es-UY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UY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Segunda ronda de intercambio: 5 minutos por equipo para nuevas respuestas o argumentaciones</a:t>
            </a:r>
            <a:endParaRPr lang="es-UY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UY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Participación libre moderada (con turnos de palabra breves): 10 minutos en total. 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Cada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persona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tendrá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un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máximo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de 2 </a:t>
            </a:r>
            <a:r>
              <a:rPr lang="en-US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minutos</a:t>
            </a:r>
            <a:r>
              <a:rPr lang="en-US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 para responder.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err="1">
                <a:ea typeface="MS Mincho" panose="02020609040205080304" pitchFamily="49" charset="-128"/>
                <a:cs typeface="Times New Roman" panose="02020603050405020304" pitchFamily="18" charset="0"/>
              </a:rPr>
              <a:t>Cierre</a:t>
            </a:r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 del debate por </a:t>
            </a:r>
            <a:r>
              <a:rPr lang="en-US" dirty="0" err="1">
                <a:ea typeface="MS Mincho" panose="02020609040205080304" pitchFamily="49" charset="-128"/>
                <a:cs typeface="Times New Roman" panose="02020603050405020304" pitchFamily="18" charset="0"/>
              </a:rPr>
              <a:t>parte</a:t>
            </a:r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 del </a:t>
            </a:r>
            <a:r>
              <a:rPr lang="en-US" dirty="0" err="1">
                <a:ea typeface="MS Mincho" panose="02020609040205080304" pitchFamily="49" charset="-128"/>
                <a:cs typeface="Times New Roman" panose="02020603050405020304" pitchFamily="18" charset="0"/>
              </a:rPr>
              <a:t>arbitro</a:t>
            </a:r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 para </a:t>
            </a:r>
            <a:r>
              <a:rPr lang="en-US" dirty="0" err="1">
                <a:ea typeface="MS Mincho" panose="02020609040205080304" pitchFamily="49" charset="-128"/>
                <a:cs typeface="Times New Roman" panose="02020603050405020304" pitchFamily="18" charset="0"/>
              </a:rPr>
              <a:t>avanzar</a:t>
            </a:r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 a la </a:t>
            </a:r>
            <a:r>
              <a:rPr lang="en-US" dirty="0" err="1">
                <a:ea typeface="MS Mincho" panose="02020609040205080304" pitchFamily="49" charset="-128"/>
                <a:cs typeface="Times New Roman" panose="02020603050405020304" pitchFamily="18" charset="0"/>
              </a:rPr>
              <a:t>resolucion</a:t>
            </a:r>
            <a:r>
              <a:rPr lang="en-US" dirty="0"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s-UY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C47D8-4E15-404B-A85C-90C842E5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EJES DE LA SEGUNDA ETAPA</a:t>
            </a:r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9E23D3-F2AF-4E61-BA20-7C23EC154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99" y="1895769"/>
            <a:ext cx="7373325" cy="4547900"/>
          </a:xfrm>
        </p:spPr>
        <p:txBody>
          <a:bodyPr>
            <a:normAutofit/>
          </a:bodyPr>
          <a:lstStyle/>
          <a:p>
            <a:r>
              <a:rPr lang="es-ES" b="1" dirty="0"/>
              <a:t>Ejes:</a:t>
            </a:r>
          </a:p>
          <a:p>
            <a:r>
              <a:rPr lang="es-ES" b="1" dirty="0"/>
              <a:t>1. Jurisprudencia vs. práctica histórica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¿Pesa más el derecho o la continuidad de posesión?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¿La ONU ha sido clara o ambigua con respecto al conflicto?</a:t>
            </a:r>
          </a:p>
          <a:p>
            <a:r>
              <a:rPr lang="es-ES" b="1" dirty="0"/>
              <a:t>2. Intereses estratégicos vs. derechos humanos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¿Debe primar la geopolítica sobre los derechos de los isleños o viceversa?</a:t>
            </a:r>
          </a:p>
          <a:p>
            <a:r>
              <a:rPr lang="es-ES" b="1" dirty="0"/>
              <a:t>3. Soluciones posibles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¿Es viable una soberanía compartida?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¿Qué caminos existen hoy para una solución pacífica?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37865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Etapa 3: Resolución (30 minutos)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159013" cy="435235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UY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como </a:t>
            </a:r>
            <a:r>
              <a:rPr lang="es-UY" sz="2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árbitro-moderador</a:t>
            </a:r>
            <a:r>
              <a:rPr lang="es-UY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mi rol es plantear una propuesta de solución fundamentada, que tome en cuenta lo escuchado en las dos etapas previas.</a:t>
            </a:r>
            <a:endParaRPr lang="es-UY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UY" sz="2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Trabajo individual como árbitro para elaborar la resolución 15 minutos</a:t>
            </a:r>
            <a:endParaRPr lang="es-UY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UY" sz="2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Lectura de la propuesta y justificación: 10 minutos</a:t>
            </a:r>
            <a:endParaRPr lang="es-UY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UY" sz="20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Espacio breve para comentarios finales de los equipos (reacción a la propuesta): 5 minutos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Temáticas</a:t>
            </a:r>
            <a:r>
              <a:rPr dirty="0"/>
              <a:t> </a:t>
            </a:r>
            <a:r>
              <a:rPr dirty="0" err="1"/>
              <a:t>sugeridas</a:t>
            </a:r>
            <a:r>
              <a:rPr dirty="0"/>
              <a:t> para los </a:t>
            </a:r>
            <a:r>
              <a:rPr dirty="0" err="1"/>
              <a:t>equipos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- </a:t>
            </a:r>
            <a:r>
              <a:rPr dirty="0" err="1"/>
              <a:t>Históricas</a:t>
            </a:r>
            <a:r>
              <a:rPr dirty="0"/>
              <a:t>: </a:t>
            </a:r>
            <a:r>
              <a:rPr dirty="0" err="1"/>
              <a:t>presencia</a:t>
            </a:r>
            <a:r>
              <a:rPr dirty="0"/>
              <a:t>, </a:t>
            </a:r>
            <a:r>
              <a:rPr lang="es-AR" dirty="0"/>
              <a:t>doctrina Monroe, </a:t>
            </a:r>
            <a:r>
              <a:rPr dirty="0" err="1"/>
              <a:t>ocupación</a:t>
            </a:r>
            <a:r>
              <a:rPr dirty="0"/>
              <a:t>, Guerra de 1982</a:t>
            </a:r>
            <a:r>
              <a:rPr lang="es-AR" dirty="0"/>
              <a:t>, Tratado Arana-</a:t>
            </a:r>
            <a:r>
              <a:rPr lang="es-AR" dirty="0" err="1"/>
              <a:t>southern</a:t>
            </a:r>
            <a:r>
              <a:rPr lang="es-AR" dirty="0"/>
              <a:t>.</a:t>
            </a:r>
            <a:endParaRPr dirty="0"/>
          </a:p>
          <a:p>
            <a:r>
              <a:rPr dirty="0"/>
              <a:t>- </a:t>
            </a:r>
            <a:r>
              <a:rPr dirty="0" err="1"/>
              <a:t>Jurídicas</a:t>
            </a:r>
            <a:r>
              <a:rPr dirty="0"/>
              <a:t>: </a:t>
            </a:r>
            <a:r>
              <a:rPr dirty="0" err="1"/>
              <a:t>resoluciones</a:t>
            </a:r>
            <a:r>
              <a:rPr dirty="0"/>
              <a:t> ONU, </a:t>
            </a:r>
            <a:r>
              <a:rPr dirty="0" err="1"/>
              <a:t>tratados</a:t>
            </a:r>
            <a:r>
              <a:rPr dirty="0"/>
              <a:t>, </a:t>
            </a:r>
            <a:r>
              <a:rPr dirty="0" err="1"/>
              <a:t>autodeterminación</a:t>
            </a:r>
            <a:endParaRPr dirty="0"/>
          </a:p>
          <a:p>
            <a:r>
              <a:rPr dirty="0"/>
              <a:t>- </a:t>
            </a:r>
            <a:r>
              <a:rPr dirty="0" err="1"/>
              <a:t>Geopolíticas</a:t>
            </a:r>
            <a:r>
              <a:rPr dirty="0"/>
              <a:t>: </a:t>
            </a:r>
            <a:r>
              <a:rPr dirty="0" err="1"/>
              <a:t>recursos</a:t>
            </a:r>
            <a:r>
              <a:rPr dirty="0"/>
              <a:t>, </a:t>
            </a:r>
            <a:r>
              <a:rPr dirty="0" err="1"/>
              <a:t>ubicación</a:t>
            </a:r>
            <a:r>
              <a:rPr dirty="0"/>
              <a:t> </a:t>
            </a:r>
            <a:r>
              <a:rPr dirty="0" err="1"/>
              <a:t>estratégica</a:t>
            </a:r>
            <a:endParaRPr dirty="0"/>
          </a:p>
          <a:p>
            <a:r>
              <a:rPr dirty="0"/>
              <a:t>- </a:t>
            </a:r>
            <a:r>
              <a:rPr dirty="0" err="1"/>
              <a:t>Internacionales</a:t>
            </a:r>
            <a:r>
              <a:rPr dirty="0"/>
              <a:t>: </a:t>
            </a:r>
            <a:r>
              <a:rPr dirty="0" err="1"/>
              <a:t>apoyos</a:t>
            </a:r>
            <a:r>
              <a:rPr dirty="0"/>
              <a:t> de </a:t>
            </a:r>
            <a:r>
              <a:rPr dirty="0" err="1"/>
              <a:t>terceros</a:t>
            </a:r>
            <a:r>
              <a:rPr dirty="0"/>
              <a:t> </a:t>
            </a:r>
            <a:r>
              <a:rPr dirty="0" err="1"/>
              <a:t>países</a:t>
            </a:r>
            <a:r>
              <a:rPr dirty="0"/>
              <a:t>, </a:t>
            </a:r>
            <a:r>
              <a:rPr dirty="0" err="1"/>
              <a:t>bloqueos</a:t>
            </a:r>
            <a:r>
              <a:rPr dirty="0"/>
              <a:t>, </a:t>
            </a:r>
            <a:r>
              <a:rPr dirty="0" err="1"/>
              <a:t>diplomacia</a:t>
            </a:r>
            <a:endParaRPr lang="es-AR" dirty="0"/>
          </a:p>
          <a:p>
            <a:r>
              <a:rPr lang="es-AR" dirty="0" err="1"/>
              <a:t>Aclaracion</a:t>
            </a:r>
            <a:r>
              <a:rPr lang="es-AR" dirty="0"/>
              <a:t>: </a:t>
            </a: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Los temas propuestos por el árbitro serán considerados durante el debate, valorándose tanto su rigurosidad como la profundidad argumentativa. También se tendrá en cuenta la seguridad y el manejo expositivo de los participantes, aspectos que influirán en la resolución final.</a:t>
            </a:r>
            <a:endParaRPr lang="es-UY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190</TotalTime>
  <Words>997</Words>
  <Application>Microsoft Office PowerPoint</Application>
  <PresentationFormat>Presentación en pantalla (4:3)</PresentationFormat>
  <Paragraphs>85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Symbol</vt:lpstr>
      <vt:lpstr>Wingdings 3</vt:lpstr>
      <vt:lpstr>Ion</vt:lpstr>
      <vt:lpstr>ORGANIZACIÓN DEL DEBATE MALVINAS</vt:lpstr>
      <vt:lpstr>Introducción del Debate</vt:lpstr>
      <vt:lpstr>Etapa 1: Exposición (50 minutos)</vt:lpstr>
      <vt:lpstr>Ejes de la primera Etapa</vt:lpstr>
      <vt:lpstr>PREGUNTAS A ELECCION/FINAL DE LA 1) ETAPA</vt:lpstr>
      <vt:lpstr>Etapa 2: Debate (40 minutos)</vt:lpstr>
      <vt:lpstr>EJES DE LA SEGUNDA ETAPA</vt:lpstr>
      <vt:lpstr>Etapa 3: Resolución (30 minutos)</vt:lpstr>
      <vt:lpstr>Temáticas sugeridas para los equipos</vt:lpstr>
      <vt:lpstr>Notas del debate</vt:lpstr>
      <vt:lpstr>Aclaraciones del debate</vt:lpstr>
      <vt:lpstr>GRACIAS POR SU ATENCION!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Debate sobre la Cuestión Malvinas</dc:title>
  <dc:subject/>
  <dc:creator>SILVINA ARREDONDO</dc:creator>
  <cp:keywords/>
  <dc:description>generated using python-pptx</dc:description>
  <cp:lastModifiedBy>SILVINA ARREDONDO</cp:lastModifiedBy>
  <cp:revision>15</cp:revision>
  <dcterms:created xsi:type="dcterms:W3CDTF">2013-01-27T09:14:16Z</dcterms:created>
  <dcterms:modified xsi:type="dcterms:W3CDTF">2025-04-21T22:03:54Z</dcterms:modified>
  <cp:category/>
</cp:coreProperties>
</file>