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77" r:id="rId3"/>
    <p:sldId id="283" r:id="rId4"/>
    <p:sldId id="284" r:id="rId5"/>
    <p:sldId id="285" r:id="rId6"/>
    <p:sldId id="289" r:id="rId7"/>
    <p:sldId id="290" r:id="rId8"/>
    <p:sldId id="305" r:id="rId9"/>
    <p:sldId id="281" r:id="rId10"/>
    <p:sldId id="278" r:id="rId11"/>
    <p:sldId id="306" r:id="rId12"/>
    <p:sldId id="279" r:id="rId13"/>
    <p:sldId id="280" r:id="rId14"/>
    <p:sldId id="286" r:id="rId15"/>
    <p:sldId id="287" r:id="rId16"/>
    <p:sldId id="288" r:id="rId17"/>
    <p:sldId id="282" r:id="rId18"/>
    <p:sldId id="291" r:id="rId19"/>
    <p:sldId id="294" r:id="rId20"/>
    <p:sldId id="292" r:id="rId21"/>
    <p:sldId id="293" r:id="rId22"/>
    <p:sldId id="304" r:id="rId23"/>
    <p:sldId id="256" r:id="rId24"/>
    <p:sldId id="271" r:id="rId25"/>
    <p:sldId id="257" r:id="rId26"/>
    <p:sldId id="258" r:id="rId27"/>
    <p:sldId id="259" r:id="rId28"/>
    <p:sldId id="260" r:id="rId29"/>
    <p:sldId id="261" r:id="rId30"/>
    <p:sldId id="263" r:id="rId31"/>
    <p:sldId id="264" r:id="rId32"/>
    <p:sldId id="272" r:id="rId33"/>
    <p:sldId id="265" r:id="rId34"/>
    <p:sldId id="266" r:id="rId35"/>
    <p:sldId id="267" r:id="rId36"/>
    <p:sldId id="307" r:id="rId37"/>
    <p:sldId id="309" r:id="rId38"/>
    <p:sldId id="308" r:id="rId39"/>
    <p:sldId id="310" r:id="rId40"/>
    <p:sldId id="311" r:id="rId41"/>
    <p:sldId id="313" r:id="rId42"/>
    <p:sldId id="312" r:id="rId43"/>
    <p:sldId id="314" r:id="rId44"/>
    <p:sldId id="315" r:id="rId45"/>
    <p:sldId id="295" r:id="rId46"/>
    <p:sldId id="326" r:id="rId47"/>
    <p:sldId id="301" r:id="rId48"/>
    <p:sldId id="296" r:id="rId49"/>
    <p:sldId id="316" r:id="rId50"/>
    <p:sldId id="318" r:id="rId51"/>
    <p:sldId id="319" r:id="rId52"/>
    <p:sldId id="320" r:id="rId53"/>
    <p:sldId id="321" r:id="rId54"/>
    <p:sldId id="322" r:id="rId55"/>
    <p:sldId id="323" r:id="rId56"/>
    <p:sldId id="324" r:id="rId57"/>
    <p:sldId id="327" r:id="rId58"/>
    <p:sldId id="328" r:id="rId59"/>
    <p:sldId id="317" r:id="rId60"/>
    <p:sldId id="329" r:id="rId61"/>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rts/_rels/chart1.xml.rels><?xml version="1.0" encoding="UTF-8" standalone="yes"?>
<Relationships xmlns="http://schemas.openxmlformats.org/package/2006/relationships"><Relationship Id="rId3" Type="http://schemas.openxmlformats.org/officeDocument/2006/relationships/oleObject" Target="file:///C:\Users\Juan%20Carlos\Desktop\Estadistica2.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Gráfica</a:t>
            </a:r>
          </a:p>
        </c:rich>
      </c:tx>
      <c:layout>
        <c:manualLayout>
          <c:xMode val="edge"/>
          <c:yMode val="edge"/>
          <c:x val="0.71711111111111125"/>
          <c:y val="0.88888888888888884"/>
        </c:manualLayout>
      </c:layout>
      <c:overlay val="1"/>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'Cuadernillo 2'!$BC$20</c:f>
              <c:strCache>
                <c:ptCount val="1"/>
                <c:pt idx="0">
                  <c:v>Estudiantes</c:v>
                </c:pt>
              </c:strCache>
            </c:strRef>
          </c:tx>
          <c:dPt>
            <c:idx val="0"/>
            <c:bubble3D val="0"/>
            <c:spPr>
              <a:solidFill>
                <a:schemeClr val="accent1">
                  <a:lumMod val="40000"/>
                  <a:lumOff val="60000"/>
                </a:schemeClr>
              </a:solidFill>
              <a:ln w="19050">
                <a:solidFill>
                  <a:schemeClr val="lt1"/>
                </a:solidFill>
              </a:ln>
              <a:effectLst/>
            </c:spPr>
            <c:extLst>
              <c:ext xmlns:c16="http://schemas.microsoft.com/office/drawing/2014/chart" uri="{C3380CC4-5D6E-409C-BE32-E72D297353CC}">
                <c16:uniqueId val="{00000001-E4B7-4D69-8386-F12A3DD4142A}"/>
              </c:ext>
            </c:extLst>
          </c:dPt>
          <c:dPt>
            <c:idx val="1"/>
            <c:bubble3D val="0"/>
            <c:spPr>
              <a:solidFill>
                <a:srgbClr val="0AD0DA"/>
              </a:solidFill>
              <a:ln w="19050">
                <a:solidFill>
                  <a:schemeClr val="lt1"/>
                </a:solidFill>
              </a:ln>
              <a:effectLst/>
            </c:spPr>
            <c:extLst>
              <c:ext xmlns:c16="http://schemas.microsoft.com/office/drawing/2014/chart" uri="{C3380CC4-5D6E-409C-BE32-E72D297353CC}">
                <c16:uniqueId val="{00000003-E4B7-4D69-8386-F12A3DD4142A}"/>
              </c:ext>
            </c:extLst>
          </c:dPt>
          <c:dPt>
            <c:idx val="2"/>
            <c:bubble3D val="0"/>
            <c:spPr>
              <a:solidFill>
                <a:schemeClr val="accent1">
                  <a:lumMod val="75000"/>
                </a:schemeClr>
              </a:solidFill>
              <a:ln w="19050">
                <a:solidFill>
                  <a:schemeClr val="lt1"/>
                </a:solidFill>
              </a:ln>
              <a:effectLst/>
            </c:spPr>
            <c:extLst>
              <c:ext xmlns:c16="http://schemas.microsoft.com/office/drawing/2014/chart" uri="{C3380CC4-5D6E-409C-BE32-E72D297353CC}">
                <c16:uniqueId val="{00000005-E4B7-4D69-8386-F12A3DD4142A}"/>
              </c:ext>
            </c:extLst>
          </c:dPt>
          <c:dPt>
            <c:idx val="3"/>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7-E4B7-4D69-8386-F12A3DD4142A}"/>
              </c:ext>
            </c:extLst>
          </c:dPt>
          <c:dLbls>
            <c:dLbl>
              <c:idx val="0"/>
              <c:layout>
                <c:manualLayout>
                  <c:x val="-2.7044663658617012E-3"/>
                  <c:y val="1.5000599934350493E-2"/>
                </c:manualLayout>
              </c:layout>
              <c:tx>
                <c:rich>
                  <a:bodyPr rot="0" spcFirstLastPara="1" vertOverflow="ellipsis" vert="horz" wrap="square" lIns="38100" tIns="19050" rIns="38100" bIns="19050" anchor="ctr" anchorCtr="1">
                    <a:spAutoFit/>
                  </a:bodyPr>
                  <a:lstStyle/>
                  <a:p>
                    <a:pPr>
                      <a:defRPr sz="1400" b="0" i="0" u="none" strike="noStrike" kern="1200" baseline="0">
                        <a:solidFill>
                          <a:sysClr val="windowText" lastClr="000000"/>
                        </a:solidFill>
                        <a:latin typeface="+mn-lt"/>
                        <a:ea typeface="+mn-ea"/>
                        <a:cs typeface="+mn-cs"/>
                      </a:defRPr>
                    </a:pPr>
                    <a:fld id="{8DF47B3B-59F7-4772-B7C7-8DEBB561C727}" type="CATEGORYNAME">
                      <a:rPr lang="en-US" sz="1400" b="0">
                        <a:solidFill>
                          <a:sysClr val="windowText" lastClr="000000"/>
                        </a:solidFill>
                      </a:rPr>
                      <a:pPr>
                        <a:defRPr sz="1400">
                          <a:solidFill>
                            <a:sysClr val="windowText" lastClr="000000"/>
                          </a:solidFill>
                        </a:defRPr>
                      </a:pPr>
                      <a:t>[NOMBRE DE CATEGORÍA]</a:t>
                    </a:fld>
                    <a:endParaRPr lang="en-US" sz="1400" b="0">
                      <a:solidFill>
                        <a:sysClr val="windowText" lastClr="000000"/>
                      </a:solidFill>
                    </a:endParaRPr>
                  </a:p>
                  <a:p>
                    <a:pPr>
                      <a:defRPr sz="1400">
                        <a:solidFill>
                          <a:sysClr val="windowText" lastClr="000000"/>
                        </a:solidFill>
                      </a:defRPr>
                    </a:pPr>
                    <a:fld id="{3684C7BA-EDC5-4749-A8B1-285D198AAE27}" type="VALUE">
                      <a:rPr lang="en-US" sz="1400" b="0" baseline="0">
                        <a:solidFill>
                          <a:sysClr val="windowText" lastClr="000000"/>
                        </a:solidFill>
                      </a:rPr>
                      <a:pPr>
                        <a:defRPr sz="1400">
                          <a:solidFill>
                            <a:sysClr val="windowText" lastClr="000000"/>
                          </a:solidFill>
                        </a:defRPr>
                      </a:pPr>
                      <a:t>[VALOR]</a:t>
                    </a:fld>
                    <a:r>
                      <a:rPr lang="en-US" sz="1400" b="0" baseline="0">
                        <a:solidFill>
                          <a:sysClr val="windowText" lastClr="000000"/>
                        </a:solidFill>
                      </a:rPr>
                      <a:t> estudiantes</a:t>
                    </a:r>
                  </a:p>
                </c:rich>
              </c:tx>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ysClr val="windowText" lastClr="000000"/>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layout>
                    <c:manualLayout>
                      <c:w val="0.2228089887640449"/>
                      <c:h val="0.21497781387192072"/>
                    </c:manualLayout>
                  </c15:layout>
                  <c15:dlblFieldTable/>
                  <c15:showDataLabelsRange val="0"/>
                </c:ext>
                <c:ext xmlns:c16="http://schemas.microsoft.com/office/drawing/2014/chart" uri="{C3380CC4-5D6E-409C-BE32-E72D297353CC}">
                  <c16:uniqueId val="{00000001-E4B7-4D69-8386-F12A3DD4142A}"/>
                </c:ext>
              </c:extLst>
            </c:dLbl>
            <c:dLbl>
              <c:idx val="1"/>
              <c:layout>
                <c:manualLayout>
                  <c:x val="1.2221824097830455E-2"/>
                  <c:y val="-6.8053497470140598E-2"/>
                </c:manualLayout>
              </c:layout>
              <c:tx>
                <c:rich>
                  <a:bodyPr rot="0" spcFirstLastPara="1" vertOverflow="ellipsis" vert="horz" wrap="square" lIns="38100" tIns="19050" rIns="38100" bIns="19050" anchor="ctr" anchorCtr="1">
                    <a:spAutoFit/>
                  </a:bodyPr>
                  <a:lstStyle/>
                  <a:p>
                    <a:pPr>
                      <a:defRPr sz="1400" b="0" i="0" u="none" strike="noStrike" kern="1200" baseline="0">
                        <a:solidFill>
                          <a:sysClr val="windowText" lastClr="000000"/>
                        </a:solidFill>
                        <a:latin typeface="+mn-lt"/>
                        <a:ea typeface="+mn-ea"/>
                        <a:cs typeface="+mn-cs"/>
                      </a:defRPr>
                    </a:pPr>
                    <a:fld id="{D71464AB-8B7D-4D80-A005-3129552CF652}" type="CATEGORYNAME">
                      <a:rPr lang="en-US" sz="1400" b="0">
                        <a:solidFill>
                          <a:sysClr val="windowText" lastClr="000000"/>
                        </a:solidFill>
                      </a:rPr>
                      <a:pPr>
                        <a:defRPr sz="1400">
                          <a:solidFill>
                            <a:sysClr val="windowText" lastClr="000000"/>
                          </a:solidFill>
                        </a:defRPr>
                      </a:pPr>
                      <a:t>[NOMBRE DE CATEGORÍA]</a:t>
                    </a:fld>
                    <a:endParaRPr lang="en-US" sz="1400" b="0">
                      <a:solidFill>
                        <a:sysClr val="windowText" lastClr="000000"/>
                      </a:solidFill>
                    </a:endParaRPr>
                  </a:p>
                  <a:p>
                    <a:pPr>
                      <a:defRPr sz="1400">
                        <a:solidFill>
                          <a:sysClr val="windowText" lastClr="000000"/>
                        </a:solidFill>
                      </a:defRPr>
                    </a:pPr>
                    <a:fld id="{1AB5B6A3-7DCF-40B0-A054-52701E83534E}" type="VALUE">
                      <a:rPr lang="en-US" sz="1400" b="0" baseline="0">
                        <a:solidFill>
                          <a:sysClr val="windowText" lastClr="000000"/>
                        </a:solidFill>
                      </a:rPr>
                      <a:pPr>
                        <a:defRPr sz="1400">
                          <a:solidFill>
                            <a:sysClr val="windowText" lastClr="000000"/>
                          </a:solidFill>
                        </a:defRPr>
                      </a:pPr>
                      <a:t>[VALOR]</a:t>
                    </a:fld>
                    <a:r>
                      <a:rPr lang="en-US" sz="1400" b="0" baseline="0">
                        <a:solidFill>
                          <a:sysClr val="windowText" lastClr="000000"/>
                        </a:solidFill>
                      </a:rPr>
                      <a:t> estudiantes</a:t>
                    </a:r>
                  </a:p>
                </c:rich>
              </c:tx>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ysClr val="windowText" lastClr="000000"/>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layout>
                    <c:manualLayout>
                      <c:w val="0.21571175794036979"/>
                      <c:h val="0.21497781387192072"/>
                    </c:manualLayout>
                  </c15:layout>
                  <c15:dlblFieldTable/>
                  <c15:showDataLabelsRange val="0"/>
                </c:ext>
                <c:ext xmlns:c16="http://schemas.microsoft.com/office/drawing/2014/chart" uri="{C3380CC4-5D6E-409C-BE32-E72D297353CC}">
                  <c16:uniqueId val="{00000003-E4B7-4D69-8386-F12A3DD4142A}"/>
                </c:ext>
              </c:extLst>
            </c:dLbl>
            <c:dLbl>
              <c:idx val="2"/>
              <c:layout>
                <c:manualLayout>
                  <c:x val="-3.550087489063867E-3"/>
                  <c:y val="-5.7234981044036161E-2"/>
                </c:manualLayout>
              </c:layout>
              <c:tx>
                <c:rich>
                  <a:bodyPr/>
                  <a:lstStyle/>
                  <a:p>
                    <a:fld id="{4748B627-15C0-4F9B-956E-6EA84842E373}" type="CATEGORYNAME">
                      <a:rPr lang="en-US" b="0">
                        <a:solidFill>
                          <a:sysClr val="windowText" lastClr="000000"/>
                        </a:solidFill>
                      </a:rPr>
                      <a:pPr/>
                      <a:t>[NOMBRE DE CATEGORÍA]</a:t>
                    </a:fld>
                    <a:endParaRPr lang="en-US" b="0">
                      <a:solidFill>
                        <a:sysClr val="windowText" lastClr="000000"/>
                      </a:solidFill>
                    </a:endParaRPr>
                  </a:p>
                  <a:p>
                    <a:fld id="{F1C49754-8FFE-4F21-802C-1118A669C013}" type="VALUE">
                      <a:rPr lang="en-US" b="0" baseline="0">
                        <a:solidFill>
                          <a:sysClr val="windowText" lastClr="000000"/>
                        </a:solidFill>
                      </a:rPr>
                      <a:pPr/>
                      <a:t>[VALOR]</a:t>
                    </a:fld>
                    <a:r>
                      <a:rPr lang="en-US" b="0" baseline="0">
                        <a:solidFill>
                          <a:sysClr val="windowText" lastClr="000000"/>
                        </a:solidFill>
                      </a:rPr>
                      <a:t> estudiante</a:t>
                    </a:r>
                  </a:p>
                </c:rich>
              </c:tx>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E4B7-4D69-8386-F12A3DD4142A}"/>
                </c:ext>
              </c:extLst>
            </c:dLbl>
            <c:dLbl>
              <c:idx val="3"/>
              <c:layout>
                <c:manualLayout>
                  <c:x val="1.8503199740481872E-2"/>
                  <c:y val="-5.5122818167908497E-2"/>
                </c:manualLayout>
              </c:layout>
              <c:tx>
                <c:rich>
                  <a:bodyPr rot="0" spcFirstLastPara="1" vertOverflow="ellipsis" vert="horz" wrap="square" lIns="38100" tIns="19050" rIns="38100" bIns="19050" anchor="ctr" anchorCtr="1">
                    <a:spAutoFit/>
                  </a:bodyPr>
                  <a:lstStyle/>
                  <a:p>
                    <a:pPr>
                      <a:defRPr sz="1400" b="0" i="0" u="none" strike="noStrike" kern="1200" baseline="0">
                        <a:solidFill>
                          <a:sysClr val="windowText" lastClr="000000"/>
                        </a:solidFill>
                        <a:latin typeface="+mn-lt"/>
                        <a:ea typeface="+mn-ea"/>
                        <a:cs typeface="+mn-cs"/>
                      </a:defRPr>
                    </a:pPr>
                    <a:fld id="{02795782-D8A0-47B5-B153-011D219563E4}" type="CATEGORYNAME">
                      <a:rPr lang="en-US" sz="1400" b="0">
                        <a:solidFill>
                          <a:sysClr val="windowText" lastClr="000000"/>
                        </a:solidFill>
                      </a:rPr>
                      <a:pPr>
                        <a:defRPr sz="1400">
                          <a:solidFill>
                            <a:sysClr val="windowText" lastClr="000000"/>
                          </a:solidFill>
                        </a:defRPr>
                      </a:pPr>
                      <a:t>[NOMBRE DE CATEGORÍA]</a:t>
                    </a:fld>
                    <a:endParaRPr lang="en-US" sz="1400" b="0">
                      <a:solidFill>
                        <a:sysClr val="windowText" lastClr="000000"/>
                      </a:solidFill>
                    </a:endParaRPr>
                  </a:p>
                  <a:p>
                    <a:pPr>
                      <a:defRPr sz="1400">
                        <a:solidFill>
                          <a:sysClr val="windowText" lastClr="000000"/>
                        </a:solidFill>
                      </a:defRPr>
                    </a:pPr>
                    <a:fld id="{8D5DFE2A-EF68-49D4-8DD5-1E9D04F514A5}" type="VALUE">
                      <a:rPr lang="en-US" sz="1400" b="0" baseline="0">
                        <a:solidFill>
                          <a:sysClr val="windowText" lastClr="000000"/>
                        </a:solidFill>
                      </a:rPr>
                      <a:pPr>
                        <a:defRPr sz="1400">
                          <a:solidFill>
                            <a:sysClr val="windowText" lastClr="000000"/>
                          </a:solidFill>
                        </a:defRPr>
                      </a:pPr>
                      <a:t>[VALOR]</a:t>
                    </a:fld>
                    <a:r>
                      <a:rPr lang="en-US" sz="1400" b="0" baseline="0">
                        <a:solidFill>
                          <a:sysClr val="windowText" lastClr="000000"/>
                        </a:solidFill>
                      </a:rPr>
                      <a:t> estudiantes</a:t>
                    </a:r>
                  </a:p>
                </c:rich>
              </c:tx>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ysClr val="windowText" lastClr="000000"/>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layout>
                    <c:manualLayout>
                      <c:w val="0.26440089651714882"/>
                      <c:h val="0.21497781387192072"/>
                    </c:manualLayout>
                  </c15:layout>
                  <c15:dlblFieldTable/>
                  <c15:showDataLabelsRange val="0"/>
                </c:ext>
                <c:ext xmlns:c16="http://schemas.microsoft.com/office/drawing/2014/chart" uri="{C3380CC4-5D6E-409C-BE32-E72D297353CC}">
                  <c16:uniqueId val="{00000007-E4B7-4D69-8386-F12A3DD4142A}"/>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n-US"/>
              </a:p>
            </c:txPr>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'Cuadernillo 2'!$BB$21:$BB$24</c:f>
              <c:strCache>
                <c:ptCount val="4"/>
                <c:pt idx="0">
                  <c:v>Barranquilla</c:v>
                </c:pt>
                <c:pt idx="1">
                  <c:v>Medellín</c:v>
                </c:pt>
                <c:pt idx="2">
                  <c:v>Cali</c:v>
                </c:pt>
                <c:pt idx="3">
                  <c:v>Bogotá</c:v>
                </c:pt>
              </c:strCache>
            </c:strRef>
          </c:cat>
          <c:val>
            <c:numRef>
              <c:f>'Cuadernillo 2'!$BC$21:$BC$24</c:f>
              <c:numCache>
                <c:formatCode>General</c:formatCode>
                <c:ptCount val="4"/>
                <c:pt idx="0">
                  <c:v>4</c:v>
                </c:pt>
                <c:pt idx="1">
                  <c:v>3</c:v>
                </c:pt>
                <c:pt idx="2">
                  <c:v>1</c:v>
                </c:pt>
                <c:pt idx="3">
                  <c:v>12</c:v>
                </c:pt>
              </c:numCache>
            </c:numRef>
          </c:val>
          <c:extLst>
            <c:ext xmlns:c16="http://schemas.microsoft.com/office/drawing/2014/chart" uri="{C3380CC4-5D6E-409C-BE32-E72D297353CC}">
              <c16:uniqueId val="{00000008-E4B7-4D69-8386-F12A3DD4142A}"/>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p:cNvSpPr>
            <a:spLocks noGrp="1"/>
          </p:cNvSpPr>
          <p:nvPr>
            <p:ph type="dt" sz="half" idx="10"/>
          </p:nvPr>
        </p:nvSpPr>
        <p:spPr/>
        <p:txBody>
          <a:bodyPr/>
          <a:lstStyle/>
          <a:p>
            <a:fld id="{616C8F75-CA1B-43E3-A8E0-EF3FD453B7B4}" type="datetimeFigureOut">
              <a:rPr lang="es-CO" smtClean="0"/>
              <a:t>18/10/2022</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E6C638AD-E48E-4F5B-ACBB-5B762EFE1CD3}" type="slidenum">
              <a:rPr lang="es-CO" smtClean="0"/>
              <a:t>‹Nº›</a:t>
            </a:fld>
            <a:endParaRPr lang="es-CO"/>
          </a:p>
        </p:txBody>
      </p:sp>
    </p:spTree>
    <p:extLst>
      <p:ext uri="{BB962C8B-B14F-4D97-AF65-F5344CB8AC3E}">
        <p14:creationId xmlns:p14="http://schemas.microsoft.com/office/powerpoint/2010/main" val="3322068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616C8F75-CA1B-43E3-A8E0-EF3FD453B7B4}" type="datetimeFigureOut">
              <a:rPr lang="es-CO" smtClean="0"/>
              <a:t>18/10/2022</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E6C638AD-E48E-4F5B-ACBB-5B762EFE1CD3}" type="slidenum">
              <a:rPr lang="es-CO" smtClean="0"/>
              <a:t>‹Nº›</a:t>
            </a:fld>
            <a:endParaRPr lang="es-CO"/>
          </a:p>
        </p:txBody>
      </p:sp>
    </p:spTree>
    <p:extLst>
      <p:ext uri="{BB962C8B-B14F-4D97-AF65-F5344CB8AC3E}">
        <p14:creationId xmlns:p14="http://schemas.microsoft.com/office/powerpoint/2010/main" val="2170278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616C8F75-CA1B-43E3-A8E0-EF3FD453B7B4}" type="datetimeFigureOut">
              <a:rPr lang="es-CO" smtClean="0"/>
              <a:t>18/10/2022</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E6C638AD-E48E-4F5B-ACBB-5B762EFE1CD3}" type="slidenum">
              <a:rPr lang="es-CO" smtClean="0"/>
              <a:t>‹Nº›</a:t>
            </a:fld>
            <a:endParaRPr lang="es-CO"/>
          </a:p>
        </p:txBody>
      </p:sp>
    </p:spTree>
    <p:extLst>
      <p:ext uri="{BB962C8B-B14F-4D97-AF65-F5344CB8AC3E}">
        <p14:creationId xmlns:p14="http://schemas.microsoft.com/office/powerpoint/2010/main" val="517583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616C8F75-CA1B-43E3-A8E0-EF3FD453B7B4}" type="datetimeFigureOut">
              <a:rPr lang="es-CO" smtClean="0"/>
              <a:t>18/10/2022</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E6C638AD-E48E-4F5B-ACBB-5B762EFE1CD3}" type="slidenum">
              <a:rPr lang="es-CO" smtClean="0"/>
              <a:t>‹Nº›</a:t>
            </a:fld>
            <a:endParaRPr lang="es-CO"/>
          </a:p>
        </p:txBody>
      </p:sp>
    </p:spTree>
    <p:extLst>
      <p:ext uri="{BB962C8B-B14F-4D97-AF65-F5344CB8AC3E}">
        <p14:creationId xmlns:p14="http://schemas.microsoft.com/office/powerpoint/2010/main" val="3684887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616C8F75-CA1B-43E3-A8E0-EF3FD453B7B4}" type="datetimeFigureOut">
              <a:rPr lang="es-CO" smtClean="0"/>
              <a:t>18/10/2022</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E6C638AD-E48E-4F5B-ACBB-5B762EFE1CD3}" type="slidenum">
              <a:rPr lang="es-CO" smtClean="0"/>
              <a:t>‹Nº›</a:t>
            </a:fld>
            <a:endParaRPr lang="es-CO"/>
          </a:p>
        </p:txBody>
      </p:sp>
    </p:spTree>
    <p:extLst>
      <p:ext uri="{BB962C8B-B14F-4D97-AF65-F5344CB8AC3E}">
        <p14:creationId xmlns:p14="http://schemas.microsoft.com/office/powerpoint/2010/main" val="3155340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p:cNvSpPr>
            <a:spLocks noGrp="1"/>
          </p:cNvSpPr>
          <p:nvPr>
            <p:ph type="dt" sz="half" idx="10"/>
          </p:nvPr>
        </p:nvSpPr>
        <p:spPr/>
        <p:txBody>
          <a:bodyPr/>
          <a:lstStyle/>
          <a:p>
            <a:fld id="{616C8F75-CA1B-43E3-A8E0-EF3FD453B7B4}" type="datetimeFigureOut">
              <a:rPr lang="es-CO" smtClean="0"/>
              <a:t>18/10/2022</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E6C638AD-E48E-4F5B-ACBB-5B762EFE1CD3}" type="slidenum">
              <a:rPr lang="es-CO" smtClean="0"/>
              <a:t>‹Nº›</a:t>
            </a:fld>
            <a:endParaRPr lang="es-CO"/>
          </a:p>
        </p:txBody>
      </p:sp>
    </p:spTree>
    <p:extLst>
      <p:ext uri="{BB962C8B-B14F-4D97-AF65-F5344CB8AC3E}">
        <p14:creationId xmlns:p14="http://schemas.microsoft.com/office/powerpoint/2010/main" val="1737644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p:cNvSpPr>
            <a:spLocks noGrp="1"/>
          </p:cNvSpPr>
          <p:nvPr>
            <p:ph type="dt" sz="half" idx="10"/>
          </p:nvPr>
        </p:nvSpPr>
        <p:spPr/>
        <p:txBody>
          <a:bodyPr/>
          <a:lstStyle/>
          <a:p>
            <a:fld id="{616C8F75-CA1B-43E3-A8E0-EF3FD453B7B4}" type="datetimeFigureOut">
              <a:rPr lang="es-CO" smtClean="0"/>
              <a:t>18/10/2022</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E6C638AD-E48E-4F5B-ACBB-5B762EFE1CD3}" type="slidenum">
              <a:rPr lang="es-CO" smtClean="0"/>
              <a:t>‹Nº›</a:t>
            </a:fld>
            <a:endParaRPr lang="es-CO"/>
          </a:p>
        </p:txBody>
      </p:sp>
    </p:spTree>
    <p:extLst>
      <p:ext uri="{BB962C8B-B14F-4D97-AF65-F5344CB8AC3E}">
        <p14:creationId xmlns:p14="http://schemas.microsoft.com/office/powerpoint/2010/main" val="1581480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p>
            <a:fld id="{616C8F75-CA1B-43E3-A8E0-EF3FD453B7B4}" type="datetimeFigureOut">
              <a:rPr lang="es-CO" smtClean="0"/>
              <a:t>18/10/2022</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E6C638AD-E48E-4F5B-ACBB-5B762EFE1CD3}" type="slidenum">
              <a:rPr lang="es-CO" smtClean="0"/>
              <a:t>‹Nº›</a:t>
            </a:fld>
            <a:endParaRPr lang="es-CO"/>
          </a:p>
        </p:txBody>
      </p:sp>
    </p:spTree>
    <p:extLst>
      <p:ext uri="{BB962C8B-B14F-4D97-AF65-F5344CB8AC3E}">
        <p14:creationId xmlns:p14="http://schemas.microsoft.com/office/powerpoint/2010/main" val="272912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616C8F75-CA1B-43E3-A8E0-EF3FD453B7B4}" type="datetimeFigureOut">
              <a:rPr lang="es-CO" smtClean="0"/>
              <a:t>18/10/2022</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E6C638AD-E48E-4F5B-ACBB-5B762EFE1CD3}" type="slidenum">
              <a:rPr lang="es-CO" smtClean="0"/>
              <a:t>‹Nº›</a:t>
            </a:fld>
            <a:endParaRPr lang="es-CO"/>
          </a:p>
        </p:txBody>
      </p:sp>
    </p:spTree>
    <p:extLst>
      <p:ext uri="{BB962C8B-B14F-4D97-AF65-F5344CB8AC3E}">
        <p14:creationId xmlns:p14="http://schemas.microsoft.com/office/powerpoint/2010/main" val="3062351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616C8F75-CA1B-43E3-A8E0-EF3FD453B7B4}" type="datetimeFigureOut">
              <a:rPr lang="es-CO" smtClean="0"/>
              <a:t>18/10/2022</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E6C638AD-E48E-4F5B-ACBB-5B762EFE1CD3}" type="slidenum">
              <a:rPr lang="es-CO" smtClean="0"/>
              <a:t>‹Nº›</a:t>
            </a:fld>
            <a:endParaRPr lang="es-CO"/>
          </a:p>
        </p:txBody>
      </p:sp>
    </p:spTree>
    <p:extLst>
      <p:ext uri="{BB962C8B-B14F-4D97-AF65-F5344CB8AC3E}">
        <p14:creationId xmlns:p14="http://schemas.microsoft.com/office/powerpoint/2010/main" val="408177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616C8F75-CA1B-43E3-A8E0-EF3FD453B7B4}" type="datetimeFigureOut">
              <a:rPr lang="es-CO" smtClean="0"/>
              <a:t>18/10/2022</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E6C638AD-E48E-4F5B-ACBB-5B762EFE1CD3}" type="slidenum">
              <a:rPr lang="es-CO" smtClean="0"/>
              <a:t>‹Nº›</a:t>
            </a:fld>
            <a:endParaRPr lang="es-CO"/>
          </a:p>
        </p:txBody>
      </p:sp>
    </p:spTree>
    <p:extLst>
      <p:ext uri="{BB962C8B-B14F-4D97-AF65-F5344CB8AC3E}">
        <p14:creationId xmlns:p14="http://schemas.microsoft.com/office/powerpoint/2010/main" val="2312802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6C8F75-CA1B-43E3-A8E0-EF3FD453B7B4}" type="datetimeFigureOut">
              <a:rPr lang="es-CO" smtClean="0"/>
              <a:t>18/10/2022</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C638AD-E48E-4F5B-ACBB-5B762EFE1CD3}" type="slidenum">
              <a:rPr lang="es-CO" smtClean="0"/>
              <a:t>‹Nº›</a:t>
            </a:fld>
            <a:endParaRPr lang="es-CO"/>
          </a:p>
        </p:txBody>
      </p:sp>
    </p:spTree>
    <p:extLst>
      <p:ext uri="{BB962C8B-B14F-4D97-AF65-F5344CB8AC3E}">
        <p14:creationId xmlns:p14="http://schemas.microsoft.com/office/powerpoint/2010/main" val="6105836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0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81.png"/><Relationship Id="rId7" Type="http://schemas.openxmlformats.org/officeDocument/2006/relationships/image" Target="../media/image1.png"/><Relationship Id="rId2"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1.png"/><Relationship Id="rId4" Type="http://schemas.openxmlformats.org/officeDocument/2006/relationships/image" Target="../media/image291.png"/></Relationships>
</file>

<file path=ppt/slides/_rels/slide24.xml.rels><?xml version="1.0" encoding="UTF-8" standalone="yes"?>
<Relationships xmlns="http://schemas.openxmlformats.org/package/2006/relationships"><Relationship Id="rId8" Type="http://schemas.openxmlformats.org/officeDocument/2006/relationships/image" Target="../media/image120.png"/><Relationship Id="rId3" Type="http://schemas.openxmlformats.org/officeDocument/2006/relationships/image" Target="../media/image26.png"/><Relationship Id="rId7" Type="http://schemas.openxmlformats.org/officeDocument/2006/relationships/image" Target="../media/image11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100.png"/><Relationship Id="rId5" Type="http://schemas.openxmlformats.org/officeDocument/2006/relationships/image" Target="../media/image90.png"/><Relationship Id="rId10" Type="http://schemas.openxmlformats.org/officeDocument/2006/relationships/image" Target="../media/image1.png"/><Relationship Id="rId9" Type="http://schemas.openxmlformats.org/officeDocument/2006/relationships/image" Target="../media/image27.png"/></Relationships>
</file>

<file path=ppt/slides/_rels/slide25.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image" Target="../media/image7.png"/><Relationship Id="rId5" Type="http://schemas.openxmlformats.org/officeDocument/2006/relationships/image" Target="../media/image38.png"/><Relationship Id="rId10" Type="http://schemas.openxmlformats.org/officeDocument/2006/relationships/image" Target="../media/image1.png"/><Relationship Id="rId4" Type="http://schemas.openxmlformats.org/officeDocument/2006/relationships/image" Target="../media/image37.png"/><Relationship Id="rId9" Type="http://schemas.openxmlformats.org/officeDocument/2006/relationships/image" Target="../media/image42.png"/></Relationships>
</file>

<file path=ppt/slides/_rels/slide2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29.png"/><Relationship Id="rId7" Type="http://schemas.openxmlformats.org/officeDocument/2006/relationships/image" Target="../media/image190.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180.png"/><Relationship Id="rId5" Type="http://schemas.openxmlformats.org/officeDocument/2006/relationships/image" Target="../media/image32.png"/><Relationship Id="rId4" Type="http://schemas.openxmlformats.org/officeDocument/2006/relationships/image" Target="../media/image30.png"/><Relationship Id="rId9" Type="http://schemas.openxmlformats.org/officeDocument/2006/relationships/image" Target="../media/image7.png"/></Relationships>
</file>

<file path=ppt/slides/_rels/slide27.xml.rels><?xml version="1.0" encoding="UTF-8" standalone="yes"?>
<Relationships xmlns="http://schemas.openxmlformats.org/package/2006/relationships"><Relationship Id="rId8" Type="http://schemas.openxmlformats.org/officeDocument/2006/relationships/image" Target="../media/image260.png"/><Relationship Id="rId13" Type="http://schemas.openxmlformats.org/officeDocument/2006/relationships/image" Target="../media/image311.png"/><Relationship Id="rId3" Type="http://schemas.openxmlformats.org/officeDocument/2006/relationships/image" Target="../media/image34.png"/><Relationship Id="rId7" Type="http://schemas.openxmlformats.org/officeDocument/2006/relationships/image" Target="../media/image44.png"/><Relationship Id="rId12" Type="http://schemas.openxmlformats.org/officeDocument/2006/relationships/image" Target="../media/image300.png"/><Relationship Id="rId17" Type="http://schemas.openxmlformats.org/officeDocument/2006/relationships/image" Target="../media/image7.png"/><Relationship Id="rId2" Type="http://schemas.openxmlformats.org/officeDocument/2006/relationships/image" Target="../media/image33.png"/><Relationship Id="rId16"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40.png"/><Relationship Id="rId11" Type="http://schemas.openxmlformats.org/officeDocument/2006/relationships/image" Target="../media/image290.png"/><Relationship Id="rId5" Type="http://schemas.openxmlformats.org/officeDocument/2006/relationships/image" Target="../media/image230.png"/><Relationship Id="rId15" Type="http://schemas.openxmlformats.org/officeDocument/2006/relationships/image" Target="../media/image45.png"/><Relationship Id="rId10" Type="http://schemas.openxmlformats.org/officeDocument/2006/relationships/image" Target="../media/image280.png"/><Relationship Id="rId4" Type="http://schemas.openxmlformats.org/officeDocument/2006/relationships/image" Target="../media/image43.png"/><Relationship Id="rId9" Type="http://schemas.openxmlformats.org/officeDocument/2006/relationships/image" Target="../media/image270.png"/><Relationship Id="rId14" Type="http://schemas.openxmlformats.org/officeDocument/2006/relationships/image" Target="../media/image320.png"/></Relationships>
</file>

<file path=ppt/slides/_rels/slide2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image" Target="../media/image360.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5.png"/><Relationship Id="rId7" Type="http://schemas.openxmlformats.org/officeDocument/2006/relationships/image" Target="../media/image58.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7.png"/><Relationship Id="rId11" Type="http://schemas.openxmlformats.org/officeDocument/2006/relationships/image" Target="../media/image7.png"/><Relationship Id="rId5" Type="http://schemas.openxmlformats.org/officeDocument/2006/relationships/image" Target="../media/image520.png"/><Relationship Id="rId10" Type="http://schemas.openxmlformats.org/officeDocument/2006/relationships/image" Target="../media/image1.png"/><Relationship Id="rId4" Type="http://schemas.openxmlformats.org/officeDocument/2006/relationships/image" Target="../media/image56.png"/><Relationship Id="rId9" Type="http://schemas.openxmlformats.org/officeDocument/2006/relationships/image" Target="../media/image46.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64.png"/><Relationship Id="rId7" Type="http://schemas.openxmlformats.org/officeDocument/2006/relationships/image" Target="../media/image63.png"/><Relationship Id="rId12" Type="http://schemas.openxmlformats.org/officeDocument/2006/relationships/image" Target="../media/image66.png"/><Relationship Id="rId1" Type="http://schemas.openxmlformats.org/officeDocument/2006/relationships/slideLayout" Target="../slideLayouts/slideLayout2.xml"/><Relationship Id="rId6" Type="http://schemas.openxmlformats.org/officeDocument/2006/relationships/image" Target="../media/image580.png"/><Relationship Id="rId11" Type="http://schemas.openxmlformats.org/officeDocument/2006/relationships/image" Target="../media/image1.png"/><Relationship Id="rId5" Type="http://schemas.openxmlformats.org/officeDocument/2006/relationships/image" Target="../media/image610.png"/><Relationship Id="rId10" Type="http://schemas.openxmlformats.org/officeDocument/2006/relationships/image" Target="../media/image48.png"/><Relationship Id="rId4" Type="http://schemas.openxmlformats.org/officeDocument/2006/relationships/image" Target="../media/image600.png"/><Relationship Id="rId9" Type="http://schemas.openxmlformats.org/officeDocument/2006/relationships/image" Target="../media/image65.png"/></Relationships>
</file>

<file path=ppt/slides/_rels/slide33.xml.rels><?xml version="1.0" encoding="UTF-8" standalone="yes"?>
<Relationships xmlns="http://schemas.openxmlformats.org/package/2006/relationships"><Relationship Id="rId3" Type="http://schemas.openxmlformats.org/officeDocument/2006/relationships/image" Target="../media/image670.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png"/><Relationship Id="rId4" Type="http://schemas.openxmlformats.org/officeDocument/2006/relationships/image" Target="../media/image68.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8" Type="http://schemas.openxmlformats.org/officeDocument/2006/relationships/image" Target="../media/image75.png"/><Relationship Id="rId13" Type="http://schemas.openxmlformats.org/officeDocument/2006/relationships/image" Target="../media/image80.png"/><Relationship Id="rId3" Type="http://schemas.openxmlformats.org/officeDocument/2006/relationships/image" Target="../media/image70.png"/><Relationship Id="rId7" Type="http://schemas.openxmlformats.org/officeDocument/2006/relationships/image" Target="../media/image74.png"/><Relationship Id="rId12" Type="http://schemas.openxmlformats.org/officeDocument/2006/relationships/image" Target="../media/image79.png"/><Relationship Id="rId2" Type="http://schemas.openxmlformats.org/officeDocument/2006/relationships/image" Target="../media/image69.png"/><Relationship Id="rId16"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73.png"/><Relationship Id="rId11" Type="http://schemas.openxmlformats.org/officeDocument/2006/relationships/image" Target="../media/image50.png"/><Relationship Id="rId5" Type="http://schemas.openxmlformats.org/officeDocument/2006/relationships/image" Target="../media/image72.png"/><Relationship Id="rId15" Type="http://schemas.openxmlformats.org/officeDocument/2006/relationships/image" Target="../media/image1.png"/><Relationship Id="rId10" Type="http://schemas.openxmlformats.org/officeDocument/2006/relationships/image" Target="../media/image77.png"/><Relationship Id="rId4" Type="http://schemas.openxmlformats.org/officeDocument/2006/relationships/image" Target="../media/image71.png"/><Relationship Id="rId9" Type="http://schemas.openxmlformats.org/officeDocument/2006/relationships/image" Target="../media/image76.png"/><Relationship Id="rId14" Type="http://schemas.openxmlformats.org/officeDocument/2006/relationships/image" Target="../media/image81.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38.xml.rels><?xml version="1.0" encoding="UTF-8" standalone="yes"?>
<Relationships xmlns="http://schemas.openxmlformats.org/package/2006/relationships"><Relationship Id="rId8" Type="http://schemas.openxmlformats.org/officeDocument/2006/relationships/image" Target="../media/image78.png"/><Relationship Id="rId3" Type="http://schemas.openxmlformats.org/officeDocument/2006/relationships/image" Target="../media/image7.png"/><Relationship Id="rId7" Type="http://schemas.openxmlformats.org/officeDocument/2006/relationships/image" Target="../media/image6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3.png"/><Relationship Id="rId4" Type="http://schemas.openxmlformats.org/officeDocument/2006/relationships/image" Target="../media/image82.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4.png"/></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5.png"/><Relationship Id="rId4" Type="http://schemas.openxmlformats.org/officeDocument/2006/relationships/image" Target="../media/image84.png"/></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8.png"/><Relationship Id="rId5" Type="http://schemas.openxmlformats.org/officeDocument/2006/relationships/image" Target="../media/image87.png"/><Relationship Id="rId4" Type="http://schemas.openxmlformats.org/officeDocument/2006/relationships/image" Target="../media/image86.png"/></Relationships>
</file>

<file path=ppt/slides/_rels/slide43.xml.rels><?xml version="1.0" encoding="UTF-8" standalone="yes"?>
<Relationships xmlns="http://schemas.openxmlformats.org/package/2006/relationships"><Relationship Id="rId8" Type="http://schemas.openxmlformats.org/officeDocument/2006/relationships/image" Target="../media/image95.png"/><Relationship Id="rId3" Type="http://schemas.openxmlformats.org/officeDocument/2006/relationships/image" Target="../media/image7.png"/><Relationship Id="rId7" Type="http://schemas.openxmlformats.org/officeDocument/2006/relationships/image" Target="../media/image9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93.png"/><Relationship Id="rId5" Type="http://schemas.openxmlformats.org/officeDocument/2006/relationships/image" Target="../media/image92.png"/><Relationship Id="rId4" Type="http://schemas.openxmlformats.org/officeDocument/2006/relationships/image" Target="../media/image89.png"/></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98.png"/><Relationship Id="rId5" Type="http://schemas.openxmlformats.org/officeDocument/2006/relationships/image" Target="../media/image97.png"/><Relationship Id="rId4" Type="http://schemas.openxmlformats.org/officeDocument/2006/relationships/image" Target="../media/image96.png"/></Relationships>
</file>

<file path=ppt/slides/_rels/slide45.xml.rels><?xml version="1.0" encoding="UTF-8" standalone="yes"?>
<Relationships xmlns="http://schemas.openxmlformats.org/package/2006/relationships"><Relationship Id="rId8" Type="http://schemas.openxmlformats.org/officeDocument/2006/relationships/image" Target="../media/image105.png"/><Relationship Id="rId3" Type="http://schemas.openxmlformats.org/officeDocument/2006/relationships/image" Target="../media/image99.png"/><Relationship Id="rId7" Type="http://schemas.openxmlformats.org/officeDocument/2006/relationships/image" Target="../media/image10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03.png"/><Relationship Id="rId5" Type="http://schemas.openxmlformats.org/officeDocument/2006/relationships/image" Target="../media/image7.png"/><Relationship Id="rId4" Type="http://schemas.openxmlformats.org/officeDocument/2006/relationships/image" Target="../media/image102.png"/><Relationship Id="rId9" Type="http://schemas.openxmlformats.org/officeDocument/2006/relationships/image" Target="../media/image106.png"/></Relationships>
</file>

<file path=ppt/slides/_rels/slide46.xml.rels><?xml version="1.0" encoding="UTF-8" standalone="yes"?>
<Relationships xmlns="http://schemas.openxmlformats.org/package/2006/relationships"><Relationship Id="rId8" Type="http://schemas.openxmlformats.org/officeDocument/2006/relationships/image" Target="../media/image113.png"/><Relationship Id="rId3" Type="http://schemas.openxmlformats.org/officeDocument/2006/relationships/image" Target="../media/image7.png"/><Relationship Id="rId7" Type="http://schemas.openxmlformats.org/officeDocument/2006/relationships/image" Target="../media/image11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09.png"/><Relationship Id="rId5" Type="http://schemas.openxmlformats.org/officeDocument/2006/relationships/image" Target="../media/image108.png"/><Relationship Id="rId4" Type="http://schemas.openxmlformats.org/officeDocument/2006/relationships/image" Target="../media/image107.png"/></Relationships>
</file>

<file path=ppt/slides/_rels/slide47.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8.xml.rels><?xml version="1.0" encoding="UTF-8" standalone="yes"?>
<Relationships xmlns="http://schemas.openxmlformats.org/package/2006/relationships"><Relationship Id="rId3" Type="http://schemas.openxmlformats.org/officeDocument/2006/relationships/image" Target="../media/image114.png"/><Relationship Id="rId7" Type="http://schemas.openxmlformats.org/officeDocument/2006/relationships/image" Target="../media/image11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16.png"/><Relationship Id="rId5" Type="http://schemas.openxmlformats.org/officeDocument/2006/relationships/image" Target="../media/image115.png"/><Relationship Id="rId4" Type="http://schemas.openxmlformats.org/officeDocument/2006/relationships/image" Target="../media/image7.png"/></Relationships>
</file>

<file path=ppt/slides/_rels/slide4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8.png"/></Relationships>
</file>

<file path=ppt/slides/_rels/slide5.xml.rels><?xml version="1.0" encoding="UTF-8" standalone="yes"?>
<Relationships xmlns="http://schemas.openxmlformats.org/package/2006/relationships"><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22.png"/><Relationship Id="rId5" Type="http://schemas.openxmlformats.org/officeDocument/2006/relationships/image" Target="../media/image121.png"/><Relationship Id="rId4" Type="http://schemas.openxmlformats.org/officeDocument/2006/relationships/image" Target="../media/image119.png"/></Relationships>
</file>

<file path=ppt/slides/_rels/slide5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24.png"/><Relationship Id="rId4" Type="http://schemas.openxmlformats.org/officeDocument/2006/relationships/image" Target="../media/image123.png"/></Relationships>
</file>

<file path=ppt/slides/_rels/slide5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5.png"/></Relationships>
</file>

<file path=ppt/slides/_rels/slide5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27.png"/><Relationship Id="rId4" Type="http://schemas.openxmlformats.org/officeDocument/2006/relationships/image" Target="../media/image126.png"/></Relationships>
</file>

<file path=ppt/slides/_rels/slide5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8.png"/></Relationships>
</file>

<file path=ppt/slides/_rels/slide5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9.png"/></Relationships>
</file>

<file path=ppt/slides/_rels/slide5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31.png"/><Relationship Id="rId4" Type="http://schemas.openxmlformats.org/officeDocument/2006/relationships/image" Target="../media/image130.png"/></Relationships>
</file>

<file path=ppt/slides/_rels/slide5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33.png"/><Relationship Id="rId4" Type="http://schemas.openxmlformats.org/officeDocument/2006/relationships/image" Target="../media/image132.png"/></Relationships>
</file>

<file path=ppt/slides/_rels/slide5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4.png"/></Relationships>
</file>

<file path=ppt/slides/_rels/slide5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3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37.png"/><Relationship Id="rId5" Type="http://schemas.openxmlformats.org/officeDocument/2006/relationships/image" Target="../media/image136.png"/><Relationship Id="rId4" Type="http://schemas.openxmlformats.org/officeDocument/2006/relationships/image" Target="../media/image13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41.png"/><Relationship Id="rId5" Type="http://schemas.openxmlformats.org/officeDocument/2006/relationships/image" Target="../media/image140.png"/><Relationship Id="rId4" Type="http://schemas.openxmlformats.org/officeDocument/2006/relationships/image" Target="../media/image139.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3.png"/><Relationship Id="rId7" Type="http://schemas.openxmlformats.org/officeDocument/2006/relationships/image" Target="../media/image1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01.png"/><Relationship Id="rId5" Type="http://schemas.openxmlformats.org/officeDocument/2006/relationships/image" Target="../media/image9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62E3819C-EB3C-1DA1-DABB-018669580BFF}"/>
              </a:ext>
            </a:extLst>
          </p:cNvPr>
          <p:cNvPicPr>
            <a:picLocks noChangeAspect="1"/>
          </p:cNvPicPr>
          <p:nvPr/>
        </p:nvPicPr>
        <p:blipFill rotWithShape="1">
          <a:blip r:embed="rId2">
            <a:extLst>
              <a:ext uri="{28A0092B-C50C-407E-A947-70E740481C1C}">
                <a14:useLocalDpi xmlns:a14="http://schemas.microsoft.com/office/drawing/2010/main" val="0"/>
              </a:ext>
            </a:extLst>
          </a:blip>
          <a:srcRect l="7418" t="10545" r="7779" b="15518"/>
          <a:stretch/>
        </p:blipFill>
        <p:spPr>
          <a:xfrm>
            <a:off x="5791200" y="5308206"/>
            <a:ext cx="6187440" cy="1268329"/>
          </a:xfrm>
          <a:prstGeom prst="rect">
            <a:avLst/>
          </a:prstGeom>
        </p:spPr>
      </p:pic>
      <p:pic>
        <p:nvPicPr>
          <p:cNvPr id="5" name="Imagen 4" descr="Texto&#10;&#10;Descripción generada automáticamente">
            <a:extLst>
              <a:ext uri="{FF2B5EF4-FFF2-40B4-BE49-F238E27FC236}">
                <a16:creationId xmlns:a16="http://schemas.microsoft.com/office/drawing/2014/main" id="{4B20F36D-F10D-91B9-8B40-8E32C5BD72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4149" y="488411"/>
            <a:ext cx="7652867" cy="1380791"/>
          </a:xfrm>
          <a:prstGeom prst="rect">
            <a:avLst/>
          </a:prstGeom>
        </p:spPr>
      </p:pic>
      <p:sp>
        <p:nvSpPr>
          <p:cNvPr id="6" name="Rectángulo 5">
            <a:extLst>
              <a:ext uri="{FF2B5EF4-FFF2-40B4-BE49-F238E27FC236}">
                <a16:creationId xmlns:a16="http://schemas.microsoft.com/office/drawing/2014/main" id="{3A2F7194-F55C-C7EE-19D8-5671805555EA}"/>
              </a:ext>
            </a:extLst>
          </p:cNvPr>
          <p:cNvSpPr/>
          <p:nvPr/>
        </p:nvSpPr>
        <p:spPr>
          <a:xfrm>
            <a:off x="591718" y="2244541"/>
            <a:ext cx="9443932"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s-ES" sz="5400" b="1" dirty="0">
                <a:ln w="22225">
                  <a:solidFill>
                    <a:srgbClr val="FF0000"/>
                  </a:solidFill>
                  <a:prstDash val="solid"/>
                </a:ln>
                <a:solidFill>
                  <a:schemeClr val="accent2">
                    <a:lumMod val="40000"/>
                    <a:lumOff val="60000"/>
                  </a:schemeClr>
                </a:solidFill>
              </a:rPr>
              <a:t>Avancemos con las matemáticas</a:t>
            </a:r>
          </a:p>
        </p:txBody>
      </p:sp>
      <p:sp>
        <p:nvSpPr>
          <p:cNvPr id="8" name="CuadroTexto 7">
            <a:extLst>
              <a:ext uri="{FF2B5EF4-FFF2-40B4-BE49-F238E27FC236}">
                <a16:creationId xmlns:a16="http://schemas.microsoft.com/office/drawing/2014/main" id="{AA3B4846-DD9C-9422-804F-630E54A27D73}"/>
              </a:ext>
            </a:extLst>
          </p:cNvPr>
          <p:cNvSpPr txBox="1"/>
          <p:nvPr/>
        </p:nvSpPr>
        <p:spPr>
          <a:xfrm>
            <a:off x="1999578" y="3010307"/>
            <a:ext cx="8505862" cy="532903"/>
          </a:xfrm>
          <a:prstGeom prst="rect">
            <a:avLst/>
          </a:prstGeom>
          <a:noFill/>
        </p:spPr>
        <p:txBody>
          <a:bodyPr wrap="square">
            <a:spAutoFit/>
          </a:bodyPr>
          <a:lstStyle/>
          <a:p>
            <a:pPr>
              <a:lnSpc>
                <a:spcPct val="107000"/>
              </a:lnSpc>
              <a:spcAft>
                <a:spcPts val="800"/>
              </a:spcAft>
            </a:pPr>
            <a:r>
              <a:rPr lang="es-CO" sz="2800" b="1" dirty="0">
                <a:effectLst/>
                <a:latin typeface="Calibri" panose="020F0502020204030204" pitchFamily="34" charset="0"/>
                <a:ea typeface="Calibri" panose="020F0502020204030204" pitchFamily="34" charset="0"/>
                <a:cs typeface="Times New Roman" panose="02020603050405020304" pitchFamily="18" charset="0"/>
              </a:rPr>
              <a:t>Fortaleciendo Competencias Básicas en Matemáticas</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Imagen 6">
            <a:extLst>
              <a:ext uri="{FF2B5EF4-FFF2-40B4-BE49-F238E27FC236}">
                <a16:creationId xmlns:a16="http://schemas.microsoft.com/office/drawing/2014/main" id="{F7512F71-4C8A-9479-F8F3-3F5244D6A9C8}"/>
              </a:ext>
            </a:extLst>
          </p:cNvPr>
          <p:cNvPicPr>
            <a:picLocks noChangeAspect="1"/>
          </p:cNvPicPr>
          <p:nvPr/>
        </p:nvPicPr>
        <p:blipFill>
          <a:blip r:embed="rId4"/>
          <a:stretch>
            <a:fillRect/>
          </a:stretch>
        </p:blipFill>
        <p:spPr>
          <a:xfrm>
            <a:off x="737152" y="4684315"/>
            <a:ext cx="3219615" cy="1606633"/>
          </a:xfrm>
          <a:prstGeom prst="rect">
            <a:avLst/>
          </a:prstGeom>
        </p:spPr>
      </p:pic>
      <p:sp>
        <p:nvSpPr>
          <p:cNvPr id="2" name="CuadroTexto 1">
            <a:extLst>
              <a:ext uri="{FF2B5EF4-FFF2-40B4-BE49-F238E27FC236}">
                <a16:creationId xmlns:a16="http://schemas.microsoft.com/office/drawing/2014/main" id="{6DB98423-D0D9-4E16-1B0F-A32EE752069F}"/>
              </a:ext>
            </a:extLst>
          </p:cNvPr>
          <p:cNvSpPr txBox="1"/>
          <p:nvPr/>
        </p:nvSpPr>
        <p:spPr>
          <a:xfrm>
            <a:off x="5130800" y="3744430"/>
            <a:ext cx="6096000" cy="584775"/>
          </a:xfrm>
          <a:prstGeom prst="rect">
            <a:avLst/>
          </a:prstGeom>
          <a:noFill/>
        </p:spPr>
        <p:txBody>
          <a:bodyPr wrap="square">
            <a:spAutoFit/>
          </a:bodyPr>
          <a:lstStyle/>
          <a:p>
            <a:r>
              <a:rPr lang="es-CO" sz="3200" b="1" dirty="0">
                <a:effectLst/>
                <a:latin typeface="Calibri" panose="020F0502020204030204" pitchFamily="34" charset="0"/>
                <a:ea typeface="Calibri" panose="020F0502020204030204" pitchFamily="34" charset="0"/>
                <a:cs typeface="Times New Roman" panose="02020603050405020304" pitchFamily="18" charset="0"/>
              </a:rPr>
              <a:t>Sesión # 1</a:t>
            </a:r>
            <a:endParaRPr lang="en-US" sz="3200" dirty="0"/>
          </a:p>
        </p:txBody>
      </p:sp>
    </p:spTree>
    <p:extLst>
      <p:ext uri="{BB962C8B-B14F-4D97-AF65-F5344CB8AC3E}">
        <p14:creationId xmlns:p14="http://schemas.microsoft.com/office/powerpoint/2010/main" val="2842228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315454C6-0B5C-2CCB-F6EA-CDD5EB0F91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3797" y="6058125"/>
            <a:ext cx="3618203" cy="850675"/>
          </a:xfrm>
          <a:prstGeom prst="rect">
            <a:avLst/>
          </a:prstGeom>
        </p:spPr>
      </p:pic>
      <p:sp>
        <p:nvSpPr>
          <p:cNvPr id="6" name="CuadroTexto 5">
            <a:extLst>
              <a:ext uri="{FF2B5EF4-FFF2-40B4-BE49-F238E27FC236}">
                <a16:creationId xmlns:a16="http://schemas.microsoft.com/office/drawing/2014/main" id="{5A632317-DB9F-E9C4-85A5-CD854145BA74}"/>
              </a:ext>
            </a:extLst>
          </p:cNvPr>
          <p:cNvSpPr txBox="1"/>
          <p:nvPr/>
        </p:nvSpPr>
        <p:spPr>
          <a:xfrm>
            <a:off x="284480" y="639269"/>
            <a:ext cx="10739120" cy="375552"/>
          </a:xfrm>
          <a:prstGeom prst="rect">
            <a:avLst/>
          </a:prstGeom>
          <a:noFill/>
        </p:spPr>
        <p:txBody>
          <a:bodyPr wrap="square">
            <a:spAutoFit/>
          </a:bodyPr>
          <a:lstStyle/>
          <a:p>
            <a:pPr lvl="0" algn="just">
              <a:lnSpc>
                <a:spcPct val="107000"/>
              </a:lnSpc>
              <a:spcAft>
                <a:spcPts val="800"/>
              </a:spcAft>
            </a:pPr>
            <a:r>
              <a:rPr lang="es-CO" sz="1800" b="1" dirty="0">
                <a:effectLst/>
                <a:latin typeface="Calibri Light" panose="020F0302020204030204" pitchFamily="34" charset="0"/>
                <a:ea typeface="Calibri" panose="020F0502020204030204" pitchFamily="34" charset="0"/>
                <a:cs typeface="Times New Roman" panose="02020603050405020304" pitchFamily="18" charset="0"/>
              </a:rPr>
              <a:t>9.</a:t>
            </a:r>
            <a:r>
              <a:rPr lang="es-CO" sz="1800" dirty="0">
                <a:effectLst/>
                <a:latin typeface="Calibri Light" panose="020F0302020204030204" pitchFamily="34" charset="0"/>
                <a:ea typeface="Calibri" panose="020F0502020204030204" pitchFamily="34" charset="0"/>
                <a:cs typeface="Times New Roman" panose="02020603050405020304" pitchFamily="18" charset="0"/>
              </a:rPr>
              <a:t> En la tabla se registran las calificaciones de cuatro estudiantes, las cuales se entregan cada periodo del año.</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Imagen 6">
            <a:extLst>
              <a:ext uri="{FF2B5EF4-FFF2-40B4-BE49-F238E27FC236}">
                <a16:creationId xmlns:a16="http://schemas.microsoft.com/office/drawing/2014/main" id="{39345A8C-84EC-430C-1442-EE766E1872A2}"/>
              </a:ext>
            </a:extLst>
          </p:cNvPr>
          <p:cNvPicPr>
            <a:picLocks noChangeAspect="1"/>
          </p:cNvPicPr>
          <p:nvPr/>
        </p:nvPicPr>
        <p:blipFill>
          <a:blip r:embed="rId3"/>
          <a:stretch>
            <a:fillRect/>
          </a:stretch>
        </p:blipFill>
        <p:spPr>
          <a:xfrm>
            <a:off x="828137" y="1272807"/>
            <a:ext cx="5394766" cy="1817962"/>
          </a:xfrm>
          <a:prstGeom prst="rect">
            <a:avLst/>
          </a:prstGeom>
        </p:spPr>
      </p:pic>
      <p:sp>
        <p:nvSpPr>
          <p:cNvPr id="9" name="CuadroTexto 8">
            <a:extLst>
              <a:ext uri="{FF2B5EF4-FFF2-40B4-BE49-F238E27FC236}">
                <a16:creationId xmlns:a16="http://schemas.microsoft.com/office/drawing/2014/main" id="{EF443907-0AB6-EB36-C73D-693BF1874C67}"/>
              </a:ext>
            </a:extLst>
          </p:cNvPr>
          <p:cNvSpPr txBox="1"/>
          <p:nvPr/>
        </p:nvSpPr>
        <p:spPr>
          <a:xfrm>
            <a:off x="665577" y="3429000"/>
            <a:ext cx="6096000" cy="2256323"/>
          </a:xfrm>
          <a:prstGeom prst="rect">
            <a:avLst/>
          </a:prstGeom>
          <a:noFill/>
        </p:spPr>
        <p:txBody>
          <a:bodyPr wrap="square">
            <a:spAutoFit/>
          </a:bodyPr>
          <a:lstStyle/>
          <a:p>
            <a:pPr>
              <a:lnSpc>
                <a:spcPct val="107000"/>
              </a:lnSpc>
              <a:spcAft>
                <a:spcPts val="800"/>
              </a:spcAft>
            </a:pPr>
            <a:r>
              <a:rPr lang="es-CO" sz="1800" dirty="0">
                <a:effectLst/>
                <a:latin typeface="Calibri Light" panose="020F0302020204030204" pitchFamily="34" charset="0"/>
                <a:ea typeface="Calibri" panose="020F0502020204030204" pitchFamily="34" charset="0"/>
                <a:cs typeface="Times New Roman" panose="02020603050405020304" pitchFamily="18" charset="0"/>
              </a:rPr>
              <a:t>Al finalizar el año, el plantel educativo quiere premiar al estudiante con el mejor promedio de notas de los 4 periodos. ¿Cuál estudiante ganará este premio?</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s-CO" sz="1800" dirty="0">
                <a:effectLst/>
                <a:latin typeface="Calibri Light" panose="020F0302020204030204" pitchFamily="34" charset="0"/>
                <a:ea typeface="Calibri" panose="020F0502020204030204" pitchFamily="34" charset="0"/>
                <a:cs typeface="Times New Roman" panose="02020603050405020304" pitchFamily="18" charset="0"/>
              </a:rPr>
              <a:t>El estudiante 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s-CO" sz="1800" dirty="0">
                <a:effectLst/>
                <a:latin typeface="Calibri Light" panose="020F0302020204030204" pitchFamily="34" charset="0"/>
                <a:ea typeface="Calibri" panose="020F0502020204030204" pitchFamily="34" charset="0"/>
                <a:cs typeface="Times New Roman" panose="02020603050405020304" pitchFamily="18" charset="0"/>
              </a:rPr>
              <a:t>El estudiante 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s-CO" sz="1800" dirty="0">
                <a:effectLst/>
                <a:latin typeface="Calibri Light" panose="020F0302020204030204" pitchFamily="34" charset="0"/>
                <a:ea typeface="Calibri" panose="020F0502020204030204" pitchFamily="34" charset="0"/>
                <a:cs typeface="Times New Roman" panose="02020603050405020304" pitchFamily="18" charset="0"/>
              </a:rPr>
              <a:t>El estudiante 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UcPeriod"/>
            </a:pPr>
            <a:r>
              <a:rPr lang="es-CO" sz="1800" dirty="0">
                <a:effectLst/>
                <a:latin typeface="Calibri Light" panose="020F0302020204030204" pitchFamily="34" charset="0"/>
                <a:ea typeface="Calibri" panose="020F0502020204030204" pitchFamily="34" charset="0"/>
                <a:cs typeface="Times New Roman" panose="02020603050405020304" pitchFamily="18" charset="0"/>
              </a:rPr>
              <a:t>El estudiante 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Imagen 10">
            <a:extLst>
              <a:ext uri="{FF2B5EF4-FFF2-40B4-BE49-F238E27FC236}">
                <a16:creationId xmlns:a16="http://schemas.microsoft.com/office/drawing/2014/main" id="{BC46B088-51F1-347B-28B9-53C024945744}"/>
              </a:ext>
            </a:extLst>
          </p:cNvPr>
          <p:cNvPicPr>
            <a:picLocks noChangeAspect="1"/>
          </p:cNvPicPr>
          <p:nvPr/>
        </p:nvPicPr>
        <p:blipFill>
          <a:blip r:embed="rId4"/>
          <a:stretch>
            <a:fillRect/>
          </a:stretch>
        </p:blipFill>
        <p:spPr>
          <a:xfrm>
            <a:off x="6690023" y="1633568"/>
            <a:ext cx="4673840" cy="3181514"/>
          </a:xfrm>
          <a:prstGeom prst="rect">
            <a:avLst/>
          </a:prstGeom>
        </p:spPr>
      </p:pic>
      <p:sp>
        <p:nvSpPr>
          <p:cNvPr id="12" name="Elipse 11">
            <a:extLst>
              <a:ext uri="{FF2B5EF4-FFF2-40B4-BE49-F238E27FC236}">
                <a16:creationId xmlns:a16="http://schemas.microsoft.com/office/drawing/2014/main" id="{7686F438-E6B6-B0A4-A07A-91BD8F1A406D}"/>
              </a:ext>
            </a:extLst>
          </p:cNvPr>
          <p:cNvSpPr/>
          <p:nvPr/>
        </p:nvSpPr>
        <p:spPr>
          <a:xfrm>
            <a:off x="629920" y="5004567"/>
            <a:ext cx="406400" cy="370773"/>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Imagen 9">
            <a:extLst>
              <a:ext uri="{FF2B5EF4-FFF2-40B4-BE49-F238E27FC236}">
                <a16:creationId xmlns:a16="http://schemas.microsoft.com/office/drawing/2014/main" id="{E969A2FD-30B4-9984-7A7E-6DAE74CCFE94}"/>
              </a:ext>
            </a:extLst>
          </p:cNvPr>
          <p:cNvPicPr>
            <a:picLocks noChangeAspect="1"/>
          </p:cNvPicPr>
          <p:nvPr/>
        </p:nvPicPr>
        <p:blipFill>
          <a:blip r:embed="rId5"/>
          <a:stretch>
            <a:fillRect/>
          </a:stretch>
        </p:blipFill>
        <p:spPr>
          <a:xfrm>
            <a:off x="97049" y="6375498"/>
            <a:ext cx="3062711" cy="385779"/>
          </a:xfrm>
          <a:prstGeom prst="rect">
            <a:avLst/>
          </a:prstGeom>
        </p:spPr>
      </p:pic>
    </p:spTree>
    <p:extLst>
      <p:ext uri="{BB962C8B-B14F-4D97-AF65-F5344CB8AC3E}">
        <p14:creationId xmlns:p14="http://schemas.microsoft.com/office/powerpoint/2010/main" val="2277082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5" presetClass="entr" presetSubtype="0" fill="hold" grpId="1"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2000"/>
                                        <p:tgtEl>
                                          <p:spTgt spid="12"/>
                                        </p:tgtEl>
                                      </p:cBhvr>
                                    </p:animEffect>
                                    <p:anim calcmode="lin" valueType="num">
                                      <p:cBhvr>
                                        <p:cTn id="12" dur="2000" fill="hold"/>
                                        <p:tgtEl>
                                          <p:spTgt spid="12"/>
                                        </p:tgtEl>
                                        <p:attrNameLst>
                                          <p:attrName>ppt_w</p:attrName>
                                        </p:attrNameLst>
                                      </p:cBhvr>
                                      <p:tavLst>
                                        <p:tav tm="0" fmla="#ppt_w*sin(2.5*pi*$)">
                                          <p:val>
                                            <p:fltVal val="0"/>
                                          </p:val>
                                        </p:tav>
                                        <p:tav tm="100000">
                                          <p:val>
                                            <p:fltVal val="1"/>
                                          </p:val>
                                        </p:tav>
                                      </p:tavLst>
                                    </p:anim>
                                    <p:anim calcmode="lin" valueType="num">
                                      <p:cBhvr>
                                        <p:cTn id="13" dur="2000" fill="hold"/>
                                        <p:tgtEl>
                                          <p:spTgt spid="1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62E3819C-EB3C-1DA1-DABB-018669580BFF}"/>
              </a:ext>
            </a:extLst>
          </p:cNvPr>
          <p:cNvPicPr>
            <a:picLocks noChangeAspect="1"/>
          </p:cNvPicPr>
          <p:nvPr/>
        </p:nvPicPr>
        <p:blipFill rotWithShape="1">
          <a:blip r:embed="rId2">
            <a:extLst>
              <a:ext uri="{28A0092B-C50C-407E-A947-70E740481C1C}">
                <a14:useLocalDpi xmlns:a14="http://schemas.microsoft.com/office/drawing/2010/main" val="0"/>
              </a:ext>
            </a:extLst>
          </a:blip>
          <a:srcRect l="7418" t="10545" r="7779" b="15518"/>
          <a:stretch/>
        </p:blipFill>
        <p:spPr>
          <a:xfrm>
            <a:off x="5791200" y="5308206"/>
            <a:ext cx="6187440" cy="1268329"/>
          </a:xfrm>
          <a:prstGeom prst="rect">
            <a:avLst/>
          </a:prstGeom>
        </p:spPr>
      </p:pic>
      <p:pic>
        <p:nvPicPr>
          <p:cNvPr id="5" name="Imagen 4" descr="Texto&#10;&#10;Descripción generada automáticamente">
            <a:extLst>
              <a:ext uri="{FF2B5EF4-FFF2-40B4-BE49-F238E27FC236}">
                <a16:creationId xmlns:a16="http://schemas.microsoft.com/office/drawing/2014/main" id="{4B20F36D-F10D-91B9-8B40-8E32C5BD72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4149" y="488411"/>
            <a:ext cx="7652867" cy="1380791"/>
          </a:xfrm>
          <a:prstGeom prst="rect">
            <a:avLst/>
          </a:prstGeom>
        </p:spPr>
      </p:pic>
      <p:sp>
        <p:nvSpPr>
          <p:cNvPr id="6" name="Rectángulo 5">
            <a:extLst>
              <a:ext uri="{FF2B5EF4-FFF2-40B4-BE49-F238E27FC236}">
                <a16:creationId xmlns:a16="http://schemas.microsoft.com/office/drawing/2014/main" id="{3A2F7194-F55C-C7EE-19D8-5671805555EA}"/>
              </a:ext>
            </a:extLst>
          </p:cNvPr>
          <p:cNvSpPr/>
          <p:nvPr/>
        </p:nvSpPr>
        <p:spPr>
          <a:xfrm>
            <a:off x="591718" y="2244541"/>
            <a:ext cx="9443932"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s-ES" sz="5400" b="1" dirty="0">
                <a:ln w="22225">
                  <a:solidFill>
                    <a:srgbClr val="FF0000"/>
                  </a:solidFill>
                  <a:prstDash val="solid"/>
                </a:ln>
                <a:solidFill>
                  <a:schemeClr val="accent2">
                    <a:lumMod val="40000"/>
                    <a:lumOff val="60000"/>
                  </a:schemeClr>
                </a:solidFill>
              </a:rPr>
              <a:t>Avancemos con las matemáticas</a:t>
            </a:r>
          </a:p>
        </p:txBody>
      </p:sp>
      <p:sp>
        <p:nvSpPr>
          <p:cNvPr id="8" name="CuadroTexto 7">
            <a:extLst>
              <a:ext uri="{FF2B5EF4-FFF2-40B4-BE49-F238E27FC236}">
                <a16:creationId xmlns:a16="http://schemas.microsoft.com/office/drawing/2014/main" id="{AA3B4846-DD9C-9422-804F-630E54A27D73}"/>
              </a:ext>
            </a:extLst>
          </p:cNvPr>
          <p:cNvSpPr txBox="1"/>
          <p:nvPr/>
        </p:nvSpPr>
        <p:spPr>
          <a:xfrm>
            <a:off x="1999578" y="3010307"/>
            <a:ext cx="8505862" cy="532903"/>
          </a:xfrm>
          <a:prstGeom prst="rect">
            <a:avLst/>
          </a:prstGeom>
          <a:noFill/>
        </p:spPr>
        <p:txBody>
          <a:bodyPr wrap="square">
            <a:spAutoFit/>
          </a:bodyPr>
          <a:lstStyle/>
          <a:p>
            <a:pPr>
              <a:lnSpc>
                <a:spcPct val="107000"/>
              </a:lnSpc>
              <a:spcAft>
                <a:spcPts val="800"/>
              </a:spcAft>
            </a:pPr>
            <a:r>
              <a:rPr lang="es-CO" sz="2800" b="1" dirty="0">
                <a:effectLst/>
                <a:latin typeface="Calibri" panose="020F0502020204030204" pitchFamily="34" charset="0"/>
                <a:ea typeface="Calibri" panose="020F0502020204030204" pitchFamily="34" charset="0"/>
                <a:cs typeface="Times New Roman" panose="02020603050405020304" pitchFamily="18" charset="0"/>
              </a:rPr>
              <a:t>Fortaleciendo Competencias Básicas en Matemáticas</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Imagen 6">
            <a:extLst>
              <a:ext uri="{FF2B5EF4-FFF2-40B4-BE49-F238E27FC236}">
                <a16:creationId xmlns:a16="http://schemas.microsoft.com/office/drawing/2014/main" id="{F7512F71-4C8A-9479-F8F3-3F5244D6A9C8}"/>
              </a:ext>
            </a:extLst>
          </p:cNvPr>
          <p:cNvPicPr>
            <a:picLocks noChangeAspect="1"/>
          </p:cNvPicPr>
          <p:nvPr/>
        </p:nvPicPr>
        <p:blipFill>
          <a:blip r:embed="rId4"/>
          <a:stretch>
            <a:fillRect/>
          </a:stretch>
        </p:blipFill>
        <p:spPr>
          <a:xfrm>
            <a:off x="737152" y="4684315"/>
            <a:ext cx="3219615" cy="1606633"/>
          </a:xfrm>
          <a:prstGeom prst="rect">
            <a:avLst/>
          </a:prstGeom>
        </p:spPr>
      </p:pic>
      <p:sp>
        <p:nvSpPr>
          <p:cNvPr id="3" name="CuadroTexto 2">
            <a:extLst>
              <a:ext uri="{FF2B5EF4-FFF2-40B4-BE49-F238E27FC236}">
                <a16:creationId xmlns:a16="http://schemas.microsoft.com/office/drawing/2014/main" id="{CA19DCAD-5B08-9EC6-075F-C110B70AF85F}"/>
              </a:ext>
            </a:extLst>
          </p:cNvPr>
          <p:cNvSpPr txBox="1"/>
          <p:nvPr/>
        </p:nvSpPr>
        <p:spPr>
          <a:xfrm>
            <a:off x="5130800" y="3744430"/>
            <a:ext cx="6096000" cy="584775"/>
          </a:xfrm>
          <a:prstGeom prst="rect">
            <a:avLst/>
          </a:prstGeom>
          <a:noFill/>
        </p:spPr>
        <p:txBody>
          <a:bodyPr wrap="square">
            <a:spAutoFit/>
          </a:bodyPr>
          <a:lstStyle/>
          <a:p>
            <a:r>
              <a:rPr lang="es-CO" sz="3200" b="1" dirty="0">
                <a:effectLst/>
                <a:latin typeface="Calibri" panose="020F0502020204030204" pitchFamily="34" charset="0"/>
                <a:ea typeface="Calibri" panose="020F0502020204030204" pitchFamily="34" charset="0"/>
                <a:cs typeface="Times New Roman" panose="02020603050405020304" pitchFamily="18" charset="0"/>
              </a:rPr>
              <a:t>Sesión # 2</a:t>
            </a:r>
            <a:endParaRPr lang="en-US" sz="3200" dirty="0"/>
          </a:p>
        </p:txBody>
      </p:sp>
    </p:spTree>
    <p:extLst>
      <p:ext uri="{BB962C8B-B14F-4D97-AF65-F5344CB8AC3E}">
        <p14:creationId xmlns:p14="http://schemas.microsoft.com/office/powerpoint/2010/main" val="1696412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315454C6-0B5C-2CCB-F6EA-CDD5EB0F91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3797" y="6058125"/>
            <a:ext cx="3618203" cy="850675"/>
          </a:xfrm>
          <a:prstGeom prst="rect">
            <a:avLst/>
          </a:prstGeom>
        </p:spPr>
      </p:pic>
      <p:sp>
        <p:nvSpPr>
          <p:cNvPr id="6" name="CuadroTexto 5">
            <a:extLst>
              <a:ext uri="{FF2B5EF4-FFF2-40B4-BE49-F238E27FC236}">
                <a16:creationId xmlns:a16="http://schemas.microsoft.com/office/drawing/2014/main" id="{148D73F2-C410-83B6-292F-14FB9D547170}"/>
              </a:ext>
            </a:extLst>
          </p:cNvPr>
          <p:cNvSpPr txBox="1"/>
          <p:nvPr/>
        </p:nvSpPr>
        <p:spPr>
          <a:xfrm>
            <a:off x="213360" y="216901"/>
            <a:ext cx="11704320" cy="671915"/>
          </a:xfrm>
          <a:prstGeom prst="rect">
            <a:avLst/>
          </a:prstGeom>
          <a:noFill/>
        </p:spPr>
        <p:txBody>
          <a:bodyPr wrap="square">
            <a:spAutoFit/>
          </a:bodyPr>
          <a:lstStyle/>
          <a:p>
            <a:pPr lvl="0" algn="just">
              <a:lnSpc>
                <a:spcPct val="107000"/>
              </a:lnSpc>
              <a:spcAft>
                <a:spcPts val="800"/>
              </a:spcAft>
            </a:pPr>
            <a:r>
              <a:rPr lang="es-CO" b="1" dirty="0">
                <a:latin typeface="Calibri Light" panose="020F0302020204030204" pitchFamily="34" charset="0"/>
                <a:ea typeface="Times New Roman" panose="02020603050405020304" pitchFamily="18" charset="0"/>
                <a:cs typeface="Times New Roman" panose="02020603050405020304" pitchFamily="18" charset="0"/>
              </a:rPr>
              <a:t>10</a:t>
            </a:r>
            <a:r>
              <a:rPr lang="es-CO" sz="1800" b="1" dirty="0">
                <a:effectLst/>
                <a:latin typeface="Calibri Light" panose="020F0302020204030204" pitchFamily="34" charset="0"/>
                <a:ea typeface="Times New Roman" panose="02020603050405020304" pitchFamily="18" charset="0"/>
                <a:cs typeface="Times New Roman" panose="02020603050405020304" pitchFamily="18" charset="0"/>
              </a:rPr>
              <a:t>.</a:t>
            </a:r>
            <a:r>
              <a:rPr lang="es-CO" sz="1800" dirty="0">
                <a:effectLst/>
                <a:latin typeface="Calibri Light" panose="020F0302020204030204" pitchFamily="34" charset="0"/>
                <a:ea typeface="Times New Roman" panose="02020603050405020304" pitchFamily="18" charset="0"/>
                <a:cs typeface="Times New Roman" panose="02020603050405020304" pitchFamily="18" charset="0"/>
              </a:rPr>
              <a:t> La tabla muestra algunas características de varios modelos de automóviles eléctricos que se encuentran disponibles en el mercado.</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Imagen 6">
            <a:extLst>
              <a:ext uri="{FF2B5EF4-FFF2-40B4-BE49-F238E27FC236}">
                <a16:creationId xmlns:a16="http://schemas.microsoft.com/office/drawing/2014/main" id="{E95B771B-B204-848E-51BA-898BA7D68569}"/>
              </a:ext>
            </a:extLst>
          </p:cNvPr>
          <p:cNvPicPr>
            <a:picLocks noChangeAspect="1"/>
          </p:cNvPicPr>
          <p:nvPr/>
        </p:nvPicPr>
        <p:blipFill>
          <a:blip r:embed="rId3"/>
          <a:stretch>
            <a:fillRect/>
          </a:stretch>
        </p:blipFill>
        <p:spPr>
          <a:xfrm>
            <a:off x="552352" y="980977"/>
            <a:ext cx="4402753" cy="4410165"/>
          </a:xfrm>
          <a:prstGeom prst="rect">
            <a:avLst/>
          </a:prstGeom>
        </p:spPr>
      </p:pic>
      <p:sp>
        <p:nvSpPr>
          <p:cNvPr id="9" name="CuadroTexto 8">
            <a:extLst>
              <a:ext uri="{FF2B5EF4-FFF2-40B4-BE49-F238E27FC236}">
                <a16:creationId xmlns:a16="http://schemas.microsoft.com/office/drawing/2014/main" id="{983ECABE-881A-7A34-D8BF-8F370664BB1B}"/>
              </a:ext>
            </a:extLst>
          </p:cNvPr>
          <p:cNvSpPr txBox="1"/>
          <p:nvPr/>
        </p:nvSpPr>
        <p:spPr>
          <a:xfrm>
            <a:off x="5543648" y="1909716"/>
            <a:ext cx="6096000" cy="2552686"/>
          </a:xfrm>
          <a:prstGeom prst="rect">
            <a:avLst/>
          </a:prstGeom>
          <a:noFill/>
        </p:spPr>
        <p:txBody>
          <a:bodyPr wrap="square">
            <a:spAutoFit/>
          </a:bodyPr>
          <a:lstStyle/>
          <a:p>
            <a:pPr algn="just">
              <a:lnSpc>
                <a:spcPct val="107000"/>
              </a:lnSpc>
              <a:spcAft>
                <a:spcPts val="800"/>
              </a:spcAft>
            </a:pPr>
            <a:r>
              <a:rPr lang="es-CO" sz="1800" dirty="0">
                <a:effectLst/>
                <a:latin typeface="Calibri Light" panose="020F0302020204030204" pitchFamily="34" charset="0"/>
                <a:ea typeface="Times New Roman" panose="02020603050405020304" pitchFamily="18" charset="0"/>
                <a:cs typeface="Times New Roman" panose="02020603050405020304" pitchFamily="18" charset="0"/>
              </a:rPr>
              <a:t>Una persona tiene un presupuesto de 90.000 euros para comprar un auto que pueda desarrollar velocidades de por lo menos 110 km/h. De los autos que cumplen dichas condiciones, aquel que tiene una autonomía mayor es el de la marca.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s-CO" sz="1800" dirty="0">
                <a:effectLst/>
                <a:latin typeface="Calibri Light" panose="020F0302020204030204" pitchFamily="34" charset="0"/>
                <a:ea typeface="Times New Roman" panose="02020603050405020304" pitchFamily="18" charset="0"/>
                <a:cs typeface="Times New Roman" panose="02020603050405020304" pitchFamily="18" charset="0"/>
              </a:rPr>
              <a:t>10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s-CO" sz="1800" dirty="0">
                <a:effectLst/>
                <a:latin typeface="Calibri Light" panose="020F0302020204030204" pitchFamily="34" charset="0"/>
                <a:ea typeface="Times New Roman" panose="02020603050405020304" pitchFamily="18" charset="0"/>
                <a:cs typeface="Times New Roman" panose="02020603050405020304" pitchFamily="18" charset="0"/>
              </a:rPr>
              <a:t>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s-CO" sz="1800" dirty="0">
                <a:effectLst/>
                <a:latin typeface="Calibri Light" panose="020F0302020204030204" pitchFamily="34" charset="0"/>
                <a:ea typeface="Times New Roman" panose="02020603050405020304" pitchFamily="18" charset="0"/>
                <a:cs typeface="Times New Roman" panose="02020603050405020304" pitchFamily="18" charset="0"/>
              </a:rPr>
              <a:t>7</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UcPeriod"/>
            </a:pPr>
            <a:r>
              <a:rPr lang="es-CO" sz="1800" dirty="0">
                <a:effectLst/>
                <a:latin typeface="Calibri Light" panose="020F0302020204030204" pitchFamily="34" charset="0"/>
                <a:ea typeface="Times New Roman" panose="02020603050405020304" pitchFamily="18" charset="0"/>
                <a:cs typeface="Times New Roman" panose="02020603050405020304" pitchFamily="18" charset="0"/>
              </a:rPr>
              <a:t>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Elipse 9">
            <a:extLst>
              <a:ext uri="{FF2B5EF4-FFF2-40B4-BE49-F238E27FC236}">
                <a16:creationId xmlns:a16="http://schemas.microsoft.com/office/drawing/2014/main" id="{839C02CA-B3EC-D6F3-0149-0F566ED8F485}"/>
              </a:ext>
            </a:extLst>
          </p:cNvPr>
          <p:cNvSpPr/>
          <p:nvPr/>
        </p:nvSpPr>
        <p:spPr>
          <a:xfrm>
            <a:off x="5513168" y="4071309"/>
            <a:ext cx="406400" cy="370773"/>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n 7">
            <a:extLst>
              <a:ext uri="{FF2B5EF4-FFF2-40B4-BE49-F238E27FC236}">
                <a16:creationId xmlns:a16="http://schemas.microsoft.com/office/drawing/2014/main" id="{0659913D-39D3-474B-F5ED-E5A798E74E38}"/>
              </a:ext>
            </a:extLst>
          </p:cNvPr>
          <p:cNvPicPr>
            <a:picLocks noChangeAspect="1"/>
          </p:cNvPicPr>
          <p:nvPr/>
        </p:nvPicPr>
        <p:blipFill>
          <a:blip r:embed="rId4"/>
          <a:stretch>
            <a:fillRect/>
          </a:stretch>
        </p:blipFill>
        <p:spPr>
          <a:xfrm>
            <a:off x="97049" y="6375498"/>
            <a:ext cx="3062711" cy="385779"/>
          </a:xfrm>
          <a:prstGeom prst="rect">
            <a:avLst/>
          </a:prstGeom>
        </p:spPr>
      </p:pic>
    </p:spTree>
    <p:extLst>
      <p:ext uri="{BB962C8B-B14F-4D97-AF65-F5344CB8AC3E}">
        <p14:creationId xmlns:p14="http://schemas.microsoft.com/office/powerpoint/2010/main" val="4000616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80">
                                          <p:stCondLst>
                                            <p:cond delay="0"/>
                                          </p:stCondLst>
                                        </p:cTn>
                                        <p:tgtEl>
                                          <p:spTgt spid="10"/>
                                        </p:tgtEl>
                                      </p:cBhvr>
                                    </p:animEffect>
                                    <p:anim calcmode="lin" valueType="num">
                                      <p:cBhvr>
                                        <p:cTn id="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gtEl>
                                      </p:cBhvr>
                                      <p:to x="100000" y="60000"/>
                                    </p:animScale>
                                    <p:animScale>
                                      <p:cBhvr>
                                        <p:cTn id="14" dur="166" decel="50000">
                                          <p:stCondLst>
                                            <p:cond delay="676"/>
                                          </p:stCondLst>
                                        </p:cTn>
                                        <p:tgtEl>
                                          <p:spTgt spid="10"/>
                                        </p:tgtEl>
                                      </p:cBhvr>
                                      <p:to x="100000" y="100000"/>
                                    </p:animScale>
                                    <p:animScale>
                                      <p:cBhvr>
                                        <p:cTn id="15" dur="26">
                                          <p:stCondLst>
                                            <p:cond delay="1312"/>
                                          </p:stCondLst>
                                        </p:cTn>
                                        <p:tgtEl>
                                          <p:spTgt spid="10"/>
                                        </p:tgtEl>
                                      </p:cBhvr>
                                      <p:to x="100000" y="80000"/>
                                    </p:animScale>
                                    <p:animScale>
                                      <p:cBhvr>
                                        <p:cTn id="16" dur="166" decel="50000">
                                          <p:stCondLst>
                                            <p:cond delay="1338"/>
                                          </p:stCondLst>
                                        </p:cTn>
                                        <p:tgtEl>
                                          <p:spTgt spid="10"/>
                                        </p:tgtEl>
                                      </p:cBhvr>
                                      <p:to x="100000" y="100000"/>
                                    </p:animScale>
                                    <p:animScale>
                                      <p:cBhvr>
                                        <p:cTn id="17" dur="26">
                                          <p:stCondLst>
                                            <p:cond delay="1642"/>
                                          </p:stCondLst>
                                        </p:cTn>
                                        <p:tgtEl>
                                          <p:spTgt spid="10"/>
                                        </p:tgtEl>
                                      </p:cBhvr>
                                      <p:to x="100000" y="90000"/>
                                    </p:animScale>
                                    <p:animScale>
                                      <p:cBhvr>
                                        <p:cTn id="18" dur="166" decel="50000">
                                          <p:stCondLst>
                                            <p:cond delay="1668"/>
                                          </p:stCondLst>
                                        </p:cTn>
                                        <p:tgtEl>
                                          <p:spTgt spid="10"/>
                                        </p:tgtEl>
                                      </p:cBhvr>
                                      <p:to x="100000" y="100000"/>
                                    </p:animScale>
                                    <p:animScale>
                                      <p:cBhvr>
                                        <p:cTn id="19" dur="26">
                                          <p:stCondLst>
                                            <p:cond delay="1808"/>
                                          </p:stCondLst>
                                        </p:cTn>
                                        <p:tgtEl>
                                          <p:spTgt spid="10"/>
                                        </p:tgtEl>
                                      </p:cBhvr>
                                      <p:to x="100000" y="95000"/>
                                    </p:animScale>
                                    <p:animScale>
                                      <p:cBhvr>
                                        <p:cTn id="20" dur="166" decel="50000">
                                          <p:stCondLst>
                                            <p:cond delay="1834"/>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315454C6-0B5C-2CCB-F6EA-CDD5EB0F91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3797" y="6058125"/>
            <a:ext cx="3618203" cy="850675"/>
          </a:xfrm>
          <a:prstGeom prst="rect">
            <a:avLst/>
          </a:prstGeom>
        </p:spPr>
      </p:pic>
      <p:sp>
        <p:nvSpPr>
          <p:cNvPr id="6" name="CuadroTexto 5">
            <a:extLst>
              <a:ext uri="{FF2B5EF4-FFF2-40B4-BE49-F238E27FC236}">
                <a16:creationId xmlns:a16="http://schemas.microsoft.com/office/drawing/2014/main" id="{C122EAE4-1D74-C113-4071-CB8AF063CDC2}"/>
              </a:ext>
            </a:extLst>
          </p:cNvPr>
          <p:cNvSpPr txBox="1"/>
          <p:nvPr/>
        </p:nvSpPr>
        <p:spPr>
          <a:xfrm>
            <a:off x="132080" y="387454"/>
            <a:ext cx="6482080" cy="671915"/>
          </a:xfrm>
          <a:prstGeom prst="rect">
            <a:avLst/>
          </a:prstGeom>
          <a:noFill/>
        </p:spPr>
        <p:txBody>
          <a:bodyPr wrap="square">
            <a:spAutoFit/>
          </a:bodyPr>
          <a:lstStyle/>
          <a:p>
            <a:pPr>
              <a:lnSpc>
                <a:spcPct val="107000"/>
              </a:lnSpc>
              <a:spcAft>
                <a:spcPts val="800"/>
              </a:spcAft>
            </a:pPr>
            <a:r>
              <a:rPr lang="es-CO" sz="1800" dirty="0">
                <a:effectLst/>
                <a:latin typeface="Calibri Light" panose="020F0302020204030204" pitchFamily="34" charset="0"/>
                <a:ea typeface="Calibri" panose="020F0502020204030204" pitchFamily="34" charset="0"/>
                <a:cs typeface="Times New Roman" panose="02020603050405020304" pitchFamily="18" charset="0"/>
              </a:rPr>
              <a:t>La gráfica muestra datos de cuatro (4) tecnologías para producir cierto tipo de motor en una compañía.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Imagen 6">
            <a:extLst>
              <a:ext uri="{FF2B5EF4-FFF2-40B4-BE49-F238E27FC236}">
                <a16:creationId xmlns:a16="http://schemas.microsoft.com/office/drawing/2014/main" id="{66D6F0CE-D42D-DEB4-518F-C8A259247613}"/>
              </a:ext>
            </a:extLst>
          </p:cNvPr>
          <p:cNvPicPr>
            <a:picLocks noChangeAspect="1"/>
          </p:cNvPicPr>
          <p:nvPr/>
        </p:nvPicPr>
        <p:blipFill>
          <a:blip r:embed="rId3"/>
          <a:stretch>
            <a:fillRect/>
          </a:stretch>
        </p:blipFill>
        <p:spPr>
          <a:xfrm>
            <a:off x="6228080" y="101694"/>
            <a:ext cx="5191760" cy="4044889"/>
          </a:xfrm>
          <a:prstGeom prst="rect">
            <a:avLst/>
          </a:prstGeom>
        </p:spPr>
      </p:pic>
      <p:sp>
        <p:nvSpPr>
          <p:cNvPr id="8" name="CuadroTexto 7">
            <a:extLst>
              <a:ext uri="{FF2B5EF4-FFF2-40B4-BE49-F238E27FC236}">
                <a16:creationId xmlns:a16="http://schemas.microsoft.com/office/drawing/2014/main" id="{73328120-3C2D-F30C-E02A-FB5866A6B54D}"/>
              </a:ext>
            </a:extLst>
          </p:cNvPr>
          <p:cNvSpPr txBox="1"/>
          <p:nvPr/>
        </p:nvSpPr>
        <p:spPr>
          <a:xfrm>
            <a:off x="132080" y="1059369"/>
            <a:ext cx="6096000" cy="2031325"/>
          </a:xfrm>
          <a:prstGeom prst="rect">
            <a:avLst/>
          </a:prstGeom>
          <a:noFill/>
        </p:spPr>
        <p:txBody>
          <a:bodyPr wrap="square">
            <a:spAutoFit/>
          </a:bodyPr>
          <a:lstStyle/>
          <a:p>
            <a:r>
              <a:rPr lang="es-CO" sz="1800" dirty="0">
                <a:effectLst/>
                <a:latin typeface="Calibri Light" panose="020F0302020204030204" pitchFamily="34" charset="0"/>
                <a:ea typeface="Calibri" panose="020F0502020204030204" pitchFamily="34" charset="0"/>
                <a:cs typeface="Times New Roman" panose="02020603050405020304" pitchFamily="18" charset="0"/>
              </a:rPr>
              <a:t>Cada tecnología se representa en la gráfica por una letra (V, W, Y, Z) y por un campo cerrado. Un punto se encuentra dentro del campo correspondiente a un tipo de tecnología de producción, si es posible construir un motor con el costo y rendimiento de ese punto usando la tecnología seleccionada. Por ejemplo, con la tecnología Y es posible construir un motor cuyo costo sea 2.000 dólares y tenga rendimiento de 300 caballos de fuerza.</a:t>
            </a:r>
            <a:endParaRPr lang="en-US" dirty="0"/>
          </a:p>
        </p:txBody>
      </p:sp>
      <p:sp>
        <p:nvSpPr>
          <p:cNvPr id="10" name="CuadroTexto 9">
            <a:extLst>
              <a:ext uri="{FF2B5EF4-FFF2-40B4-BE49-F238E27FC236}">
                <a16:creationId xmlns:a16="http://schemas.microsoft.com/office/drawing/2014/main" id="{E0D78D40-F215-D1F6-6B4D-023AD5762554}"/>
              </a:ext>
            </a:extLst>
          </p:cNvPr>
          <p:cNvSpPr txBox="1"/>
          <p:nvPr/>
        </p:nvSpPr>
        <p:spPr>
          <a:xfrm>
            <a:off x="132080" y="4072227"/>
            <a:ext cx="11887200" cy="2417200"/>
          </a:xfrm>
          <a:prstGeom prst="rect">
            <a:avLst/>
          </a:prstGeom>
          <a:noFill/>
        </p:spPr>
        <p:txBody>
          <a:bodyPr wrap="square">
            <a:spAutoFit/>
          </a:bodyPr>
          <a:lstStyle/>
          <a:p>
            <a:pPr lvl="0" algn="just">
              <a:lnSpc>
                <a:spcPct val="107000"/>
              </a:lnSpc>
            </a:pPr>
            <a:r>
              <a:rPr lang="es-CO" sz="1800" b="1" dirty="0">
                <a:effectLst/>
                <a:latin typeface="Calibri Light" panose="020F0302020204030204" pitchFamily="34" charset="0"/>
                <a:ea typeface="Calibri" panose="020F0502020204030204" pitchFamily="34" charset="0"/>
                <a:cs typeface="Times New Roman" panose="02020603050405020304" pitchFamily="18" charset="0"/>
              </a:rPr>
              <a:t>11.</a:t>
            </a:r>
            <a:r>
              <a:rPr lang="es-CO" sz="1800" dirty="0">
                <a:effectLst/>
                <a:latin typeface="Calibri Light" panose="020F0302020204030204" pitchFamily="34" charset="0"/>
                <a:ea typeface="Calibri" panose="020F0502020204030204" pitchFamily="34" charset="0"/>
                <a:cs typeface="Times New Roman" panose="02020603050405020304" pitchFamily="18" charset="0"/>
              </a:rPr>
              <a:t> Suponga que se necesita construir un motor con rendimiento de 550 HP para un nuevo vehículo que saldrá al mercado próximamente. ¿Cuáles tecnologías pueden emplearse para lograr este rendimiento?</a:t>
            </a:r>
          </a:p>
          <a:p>
            <a:pPr lvl="0" algn="just">
              <a:lnSpc>
                <a:spcPct val="107000"/>
              </a:lnSpc>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s-CO" sz="1800" dirty="0">
                <a:effectLst/>
                <a:latin typeface="Calibri Light" panose="020F0302020204030204" pitchFamily="34" charset="0"/>
                <a:ea typeface="Calibri" panose="020F0502020204030204" pitchFamily="34" charset="0"/>
                <a:cs typeface="Times New Roman" panose="02020603050405020304" pitchFamily="18" charset="0"/>
              </a:rPr>
              <a:t>Solamente la tecnología Y, pues esta es la única que considera todos los rendimientos inferiores a 550 HP.</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s-CO" sz="1800" dirty="0">
                <a:effectLst/>
                <a:latin typeface="Calibri Light" panose="020F0302020204030204" pitchFamily="34" charset="0"/>
                <a:ea typeface="Calibri" panose="020F0502020204030204" pitchFamily="34" charset="0"/>
                <a:cs typeface="Times New Roman" panose="02020603050405020304" pitchFamily="18" charset="0"/>
              </a:rPr>
              <a:t>Cualquiera de las tecnologías V, W, Y </a:t>
            </a:r>
            <a:r>
              <a:rPr lang="es-CO" sz="1800" dirty="0" err="1">
                <a:effectLst/>
                <a:latin typeface="Calibri Light" panose="020F0302020204030204" pitchFamily="34" charset="0"/>
                <a:ea typeface="Calibri" panose="020F0502020204030204" pitchFamily="34" charset="0"/>
                <a:cs typeface="Times New Roman" panose="02020603050405020304" pitchFamily="18" charset="0"/>
              </a:rPr>
              <a:t>y</a:t>
            </a:r>
            <a:r>
              <a:rPr lang="es-CO" sz="1800" dirty="0">
                <a:effectLst/>
                <a:latin typeface="Calibri Light" panose="020F0302020204030204" pitchFamily="34" charset="0"/>
                <a:ea typeface="Calibri" panose="020F0502020204030204" pitchFamily="34" charset="0"/>
                <a:cs typeface="Times New Roman" panose="02020603050405020304" pitchFamily="18" charset="0"/>
              </a:rPr>
              <a:t> Z porque aumenta el número de opciones de asegurar el rendimiento deseado.</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s-CO" sz="1800" dirty="0">
                <a:effectLst/>
                <a:latin typeface="Calibri Light" panose="020F0302020204030204" pitchFamily="34" charset="0"/>
                <a:ea typeface="Calibri" panose="020F0502020204030204" pitchFamily="34" charset="0"/>
                <a:cs typeface="Times New Roman" panose="02020603050405020304" pitchFamily="18" charset="0"/>
              </a:rPr>
              <a:t>Cualquiera de las tecnologías Y o W, porque 550 HP está en la región correspondiente a cada una de estas dos tecnologías.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UcPeriod"/>
            </a:pPr>
            <a:r>
              <a:rPr lang="es-CO" sz="1800" dirty="0">
                <a:effectLst/>
                <a:latin typeface="Calibri Light" panose="020F0302020204030204" pitchFamily="34" charset="0"/>
                <a:ea typeface="Calibri" panose="020F0502020204030204" pitchFamily="34" charset="0"/>
                <a:cs typeface="Times New Roman" panose="02020603050405020304" pitchFamily="18" charset="0"/>
              </a:rPr>
              <a:t>Únicamente la tecnología W, pues esta contiene le rendimiento deseado y comparte características con otras dos (2) tecnologías.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Elipse 8">
            <a:extLst>
              <a:ext uri="{FF2B5EF4-FFF2-40B4-BE49-F238E27FC236}">
                <a16:creationId xmlns:a16="http://schemas.microsoft.com/office/drawing/2014/main" id="{4A1993F3-B2F8-5A58-E38C-8B7621BF5044}"/>
              </a:ext>
            </a:extLst>
          </p:cNvPr>
          <p:cNvSpPr/>
          <p:nvPr/>
        </p:nvSpPr>
        <p:spPr>
          <a:xfrm>
            <a:off x="97888" y="5493709"/>
            <a:ext cx="406400" cy="370773"/>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Imagen 10">
            <a:extLst>
              <a:ext uri="{FF2B5EF4-FFF2-40B4-BE49-F238E27FC236}">
                <a16:creationId xmlns:a16="http://schemas.microsoft.com/office/drawing/2014/main" id="{E28738B9-2752-883A-BC55-98E4A37E4432}"/>
              </a:ext>
            </a:extLst>
          </p:cNvPr>
          <p:cNvPicPr>
            <a:picLocks noChangeAspect="1"/>
          </p:cNvPicPr>
          <p:nvPr/>
        </p:nvPicPr>
        <p:blipFill>
          <a:blip r:embed="rId4"/>
          <a:stretch>
            <a:fillRect/>
          </a:stretch>
        </p:blipFill>
        <p:spPr>
          <a:xfrm>
            <a:off x="97049" y="6375498"/>
            <a:ext cx="3062711" cy="385779"/>
          </a:xfrm>
          <a:prstGeom prst="rect">
            <a:avLst/>
          </a:prstGeom>
        </p:spPr>
      </p:pic>
    </p:spTree>
    <p:extLst>
      <p:ext uri="{BB962C8B-B14F-4D97-AF65-F5344CB8AC3E}">
        <p14:creationId xmlns:p14="http://schemas.microsoft.com/office/powerpoint/2010/main" val="1199323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anim calcmode="lin" valueType="num">
                                      <p:cBhvr>
                                        <p:cTn id="8" dur="2000" fill="hold"/>
                                        <p:tgtEl>
                                          <p:spTgt spid="9"/>
                                        </p:tgtEl>
                                        <p:attrNameLst>
                                          <p:attrName>ppt_w</p:attrName>
                                        </p:attrNameLst>
                                      </p:cBhvr>
                                      <p:tavLst>
                                        <p:tav tm="0" fmla="#ppt_w*sin(2.5*pi*$)">
                                          <p:val>
                                            <p:fltVal val="0"/>
                                          </p:val>
                                        </p:tav>
                                        <p:tav tm="100000">
                                          <p:val>
                                            <p:fltVal val="1"/>
                                          </p:val>
                                        </p:tav>
                                      </p:tavLst>
                                    </p:anim>
                                    <p:anim calcmode="lin" valueType="num">
                                      <p:cBhvr>
                                        <p:cTn id="9" dur="2000" fill="hold"/>
                                        <p:tgtEl>
                                          <p:spTgt spid="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315454C6-0B5C-2CCB-F6EA-CDD5EB0F91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3797" y="6058125"/>
            <a:ext cx="3618203" cy="850675"/>
          </a:xfrm>
          <a:prstGeom prst="rect">
            <a:avLst/>
          </a:prstGeom>
        </p:spPr>
      </p:pic>
      <p:pic>
        <p:nvPicPr>
          <p:cNvPr id="7" name="Imagen 6">
            <a:extLst>
              <a:ext uri="{FF2B5EF4-FFF2-40B4-BE49-F238E27FC236}">
                <a16:creationId xmlns:a16="http://schemas.microsoft.com/office/drawing/2014/main" id="{66D6F0CE-D42D-DEB4-518F-C8A259247613}"/>
              </a:ext>
            </a:extLst>
          </p:cNvPr>
          <p:cNvPicPr>
            <a:picLocks noChangeAspect="1"/>
          </p:cNvPicPr>
          <p:nvPr/>
        </p:nvPicPr>
        <p:blipFill>
          <a:blip r:embed="rId3"/>
          <a:stretch>
            <a:fillRect/>
          </a:stretch>
        </p:blipFill>
        <p:spPr>
          <a:xfrm>
            <a:off x="105077" y="692182"/>
            <a:ext cx="5814491" cy="4530057"/>
          </a:xfrm>
          <a:prstGeom prst="rect">
            <a:avLst/>
          </a:prstGeom>
        </p:spPr>
      </p:pic>
      <p:sp>
        <p:nvSpPr>
          <p:cNvPr id="9" name="CuadroTexto 8">
            <a:extLst>
              <a:ext uri="{FF2B5EF4-FFF2-40B4-BE49-F238E27FC236}">
                <a16:creationId xmlns:a16="http://schemas.microsoft.com/office/drawing/2014/main" id="{18FCA08F-2E89-2807-E1D9-88348037D549}"/>
              </a:ext>
            </a:extLst>
          </p:cNvPr>
          <p:cNvSpPr txBox="1"/>
          <p:nvPr/>
        </p:nvSpPr>
        <p:spPr>
          <a:xfrm>
            <a:off x="6390640" y="1748611"/>
            <a:ext cx="5384800" cy="2417200"/>
          </a:xfrm>
          <a:prstGeom prst="rect">
            <a:avLst/>
          </a:prstGeom>
          <a:noFill/>
        </p:spPr>
        <p:txBody>
          <a:bodyPr wrap="square">
            <a:spAutoFit/>
          </a:bodyPr>
          <a:lstStyle/>
          <a:p>
            <a:pPr lvl="0" algn="just">
              <a:lnSpc>
                <a:spcPct val="107000"/>
              </a:lnSpc>
            </a:pPr>
            <a:r>
              <a:rPr lang="es-CO" sz="1800" b="1" dirty="0">
                <a:effectLst/>
                <a:latin typeface="Calibri Light" panose="020F0302020204030204" pitchFamily="34" charset="0"/>
                <a:ea typeface="Calibri" panose="020F0502020204030204" pitchFamily="34" charset="0"/>
                <a:cs typeface="Times New Roman" panose="02020603050405020304" pitchFamily="18" charset="0"/>
              </a:rPr>
              <a:t>12.</a:t>
            </a:r>
            <a:r>
              <a:rPr lang="es-CO" sz="1800" dirty="0">
                <a:effectLst/>
                <a:latin typeface="Calibri Light" panose="020F0302020204030204" pitchFamily="34" charset="0"/>
                <a:ea typeface="Calibri" panose="020F0502020204030204" pitchFamily="34" charset="0"/>
                <a:cs typeface="Times New Roman" panose="02020603050405020304" pitchFamily="18" charset="0"/>
              </a:rPr>
              <a:t> Si se sabe que el costo de un motor fue 6.500 dólares, es posible que el motor sea de cualquiera de las tecnologías </a:t>
            </a:r>
          </a:p>
          <a:p>
            <a:pPr lvl="0" algn="just">
              <a:lnSpc>
                <a:spcPct val="107000"/>
              </a:lnSpc>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s-CO" sz="1800" dirty="0">
                <a:effectLst/>
                <a:latin typeface="Calibri Light" panose="020F0302020204030204" pitchFamily="34" charset="0"/>
                <a:ea typeface="Calibri" panose="020F0502020204030204" pitchFamily="34" charset="0"/>
                <a:cs typeface="Times New Roman" panose="02020603050405020304" pitchFamily="18" charset="0"/>
              </a:rPr>
              <a:t>V, W, Z</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s-CO" sz="1800" dirty="0">
                <a:effectLst/>
                <a:latin typeface="Calibri Light" panose="020F0302020204030204" pitchFamily="34" charset="0"/>
                <a:ea typeface="Calibri" panose="020F0502020204030204" pitchFamily="34" charset="0"/>
                <a:cs typeface="Times New Roman" panose="02020603050405020304" pitchFamily="18" charset="0"/>
              </a:rPr>
              <a:t>Y, W</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s-CO" sz="1800" dirty="0">
                <a:effectLst/>
                <a:latin typeface="Calibri Light" panose="020F0302020204030204" pitchFamily="34" charset="0"/>
                <a:ea typeface="Calibri" panose="020F0502020204030204" pitchFamily="34" charset="0"/>
                <a:cs typeface="Times New Roman" panose="02020603050405020304" pitchFamily="18" charset="0"/>
              </a:rPr>
              <a:t>V, W</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UcPeriod"/>
            </a:pPr>
            <a:r>
              <a:rPr lang="es-CO" sz="1800" dirty="0">
                <a:effectLst/>
                <a:latin typeface="Calibri Light" panose="020F0302020204030204" pitchFamily="34" charset="0"/>
                <a:ea typeface="Calibri" panose="020F0502020204030204" pitchFamily="34" charset="0"/>
                <a:cs typeface="Times New Roman" panose="02020603050405020304" pitchFamily="18" charset="0"/>
              </a:rPr>
              <a:t>W</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Elipse 5">
            <a:extLst>
              <a:ext uri="{FF2B5EF4-FFF2-40B4-BE49-F238E27FC236}">
                <a16:creationId xmlns:a16="http://schemas.microsoft.com/office/drawing/2014/main" id="{EAED0626-2D05-3C1F-FB46-8366082BD66B}"/>
              </a:ext>
            </a:extLst>
          </p:cNvPr>
          <p:cNvSpPr/>
          <p:nvPr/>
        </p:nvSpPr>
        <p:spPr>
          <a:xfrm>
            <a:off x="6356448" y="3482029"/>
            <a:ext cx="406400" cy="370773"/>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n 7">
            <a:extLst>
              <a:ext uri="{FF2B5EF4-FFF2-40B4-BE49-F238E27FC236}">
                <a16:creationId xmlns:a16="http://schemas.microsoft.com/office/drawing/2014/main" id="{FE57F959-5C73-D645-83D8-0F878D05277C}"/>
              </a:ext>
            </a:extLst>
          </p:cNvPr>
          <p:cNvPicPr>
            <a:picLocks noChangeAspect="1"/>
          </p:cNvPicPr>
          <p:nvPr/>
        </p:nvPicPr>
        <p:blipFill>
          <a:blip r:embed="rId4"/>
          <a:stretch>
            <a:fillRect/>
          </a:stretch>
        </p:blipFill>
        <p:spPr>
          <a:xfrm>
            <a:off x="97049" y="6375498"/>
            <a:ext cx="3062711" cy="385779"/>
          </a:xfrm>
          <a:prstGeom prst="rect">
            <a:avLst/>
          </a:prstGeom>
        </p:spPr>
      </p:pic>
    </p:spTree>
    <p:extLst>
      <p:ext uri="{BB962C8B-B14F-4D97-AF65-F5344CB8AC3E}">
        <p14:creationId xmlns:p14="http://schemas.microsoft.com/office/powerpoint/2010/main" val="1177759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315454C6-0B5C-2CCB-F6EA-CDD5EB0F91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3797" y="6058125"/>
            <a:ext cx="3618203" cy="850675"/>
          </a:xfrm>
          <a:prstGeom prst="rect">
            <a:avLst/>
          </a:prstGeom>
        </p:spPr>
      </p:pic>
      <p:pic>
        <p:nvPicPr>
          <p:cNvPr id="7" name="Imagen 6">
            <a:extLst>
              <a:ext uri="{FF2B5EF4-FFF2-40B4-BE49-F238E27FC236}">
                <a16:creationId xmlns:a16="http://schemas.microsoft.com/office/drawing/2014/main" id="{66D6F0CE-D42D-DEB4-518F-C8A259247613}"/>
              </a:ext>
            </a:extLst>
          </p:cNvPr>
          <p:cNvPicPr>
            <a:picLocks noChangeAspect="1"/>
          </p:cNvPicPr>
          <p:nvPr/>
        </p:nvPicPr>
        <p:blipFill>
          <a:blip r:embed="rId3"/>
          <a:stretch>
            <a:fillRect/>
          </a:stretch>
        </p:blipFill>
        <p:spPr>
          <a:xfrm>
            <a:off x="111759" y="692183"/>
            <a:ext cx="5814491" cy="4530057"/>
          </a:xfrm>
          <a:prstGeom prst="rect">
            <a:avLst/>
          </a:prstGeom>
        </p:spPr>
      </p:pic>
      <p:sp>
        <p:nvSpPr>
          <p:cNvPr id="9" name="CuadroTexto 8">
            <a:extLst>
              <a:ext uri="{FF2B5EF4-FFF2-40B4-BE49-F238E27FC236}">
                <a16:creationId xmlns:a16="http://schemas.microsoft.com/office/drawing/2014/main" id="{18FCA08F-2E89-2807-E1D9-88348037D549}"/>
              </a:ext>
            </a:extLst>
          </p:cNvPr>
          <p:cNvSpPr txBox="1"/>
          <p:nvPr/>
        </p:nvSpPr>
        <p:spPr>
          <a:xfrm>
            <a:off x="6390640" y="1748611"/>
            <a:ext cx="5384800" cy="2153731"/>
          </a:xfrm>
          <a:prstGeom prst="rect">
            <a:avLst/>
          </a:prstGeom>
          <a:noFill/>
        </p:spPr>
        <p:txBody>
          <a:bodyPr wrap="square">
            <a:spAutoFit/>
          </a:bodyPr>
          <a:lstStyle/>
          <a:p>
            <a:pPr lvl="0">
              <a:lnSpc>
                <a:spcPct val="107000"/>
              </a:lnSpc>
            </a:pPr>
            <a:r>
              <a:rPr lang="es-CO" sz="1800" b="1" dirty="0">
                <a:effectLst/>
                <a:latin typeface="Calibri Light" panose="020F0302020204030204" pitchFamily="34" charset="0"/>
                <a:ea typeface="Calibri" panose="020F0502020204030204" pitchFamily="34" charset="0"/>
                <a:cs typeface="Times New Roman" panose="02020603050405020304" pitchFamily="18" charset="0"/>
              </a:rPr>
              <a:t>13.</a:t>
            </a:r>
            <a:r>
              <a:rPr lang="es-CO" sz="1800" dirty="0">
                <a:effectLst/>
                <a:latin typeface="Calibri Light" panose="020F0302020204030204" pitchFamily="34" charset="0"/>
                <a:ea typeface="Calibri" panose="020F0502020204030204" pitchFamily="34" charset="0"/>
                <a:cs typeface="Times New Roman" panose="02020603050405020304" pitchFamily="18" charset="0"/>
              </a:rPr>
              <a:t> De acuerdo con la gráfica, se puede afirmar que la mejor relación costo rendimiento la ofrece</a:t>
            </a:r>
          </a:p>
          <a:p>
            <a:pPr lvl="0">
              <a:lnSpc>
                <a:spcPct val="107000"/>
              </a:lnSpc>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s-CO" sz="1800" dirty="0">
                <a:effectLst/>
                <a:latin typeface="Calibri Light" panose="020F0302020204030204" pitchFamily="34" charset="0"/>
                <a:ea typeface="Calibri" panose="020F0502020204030204" pitchFamily="34" charset="0"/>
                <a:cs typeface="Times New Roman" panose="02020603050405020304" pitchFamily="18" charset="0"/>
              </a:rPr>
              <a:t>la tecnología V.</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s-CO" sz="1800" dirty="0">
                <a:effectLst/>
                <a:latin typeface="Calibri Light" panose="020F0302020204030204" pitchFamily="34" charset="0"/>
                <a:ea typeface="Calibri" panose="020F0502020204030204" pitchFamily="34" charset="0"/>
                <a:cs typeface="Times New Roman" panose="02020603050405020304" pitchFamily="18" charset="0"/>
              </a:rPr>
              <a:t>la tecnología 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s-CO" sz="1800" dirty="0">
                <a:effectLst/>
                <a:latin typeface="Calibri Light" panose="020F0302020204030204" pitchFamily="34" charset="0"/>
                <a:ea typeface="Calibri" panose="020F0502020204030204" pitchFamily="34" charset="0"/>
                <a:cs typeface="Times New Roman" panose="02020603050405020304" pitchFamily="18" charset="0"/>
              </a:rPr>
              <a:t>la tecnología W.</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UcPeriod"/>
            </a:pPr>
            <a:r>
              <a:rPr lang="es-CO" sz="1800" dirty="0">
                <a:effectLst/>
                <a:latin typeface="Calibri Light" panose="020F0302020204030204" pitchFamily="34" charset="0"/>
                <a:ea typeface="Calibri" panose="020F0502020204030204" pitchFamily="34" charset="0"/>
                <a:cs typeface="Times New Roman" panose="02020603050405020304" pitchFamily="18" charset="0"/>
              </a:rPr>
              <a:t>la tecnología Z.</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Elipse 7">
            <a:extLst>
              <a:ext uri="{FF2B5EF4-FFF2-40B4-BE49-F238E27FC236}">
                <a16:creationId xmlns:a16="http://schemas.microsoft.com/office/drawing/2014/main" id="{3D0699FD-2CDF-E77E-2F50-81F7A53D71BC}"/>
              </a:ext>
            </a:extLst>
          </p:cNvPr>
          <p:cNvSpPr/>
          <p:nvPr/>
        </p:nvSpPr>
        <p:spPr>
          <a:xfrm>
            <a:off x="6346288" y="3532829"/>
            <a:ext cx="406400" cy="370773"/>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Imagen 9">
            <a:extLst>
              <a:ext uri="{FF2B5EF4-FFF2-40B4-BE49-F238E27FC236}">
                <a16:creationId xmlns:a16="http://schemas.microsoft.com/office/drawing/2014/main" id="{C6559185-C754-6F63-E231-61B63919EAB4}"/>
              </a:ext>
            </a:extLst>
          </p:cNvPr>
          <p:cNvPicPr>
            <a:picLocks noChangeAspect="1"/>
          </p:cNvPicPr>
          <p:nvPr/>
        </p:nvPicPr>
        <p:blipFill>
          <a:blip r:embed="rId4"/>
          <a:stretch>
            <a:fillRect/>
          </a:stretch>
        </p:blipFill>
        <p:spPr>
          <a:xfrm>
            <a:off x="97049" y="6375498"/>
            <a:ext cx="3062711" cy="385779"/>
          </a:xfrm>
          <a:prstGeom prst="rect">
            <a:avLst/>
          </a:prstGeom>
        </p:spPr>
      </p:pic>
    </p:spTree>
    <p:extLst>
      <p:ext uri="{BB962C8B-B14F-4D97-AF65-F5344CB8AC3E}">
        <p14:creationId xmlns:p14="http://schemas.microsoft.com/office/powerpoint/2010/main" val="2580677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315454C6-0B5C-2CCB-F6EA-CDD5EB0F91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3797" y="6058125"/>
            <a:ext cx="3618203" cy="850675"/>
          </a:xfrm>
          <a:prstGeom prst="rect">
            <a:avLst/>
          </a:prstGeom>
        </p:spPr>
      </p:pic>
      <p:pic>
        <p:nvPicPr>
          <p:cNvPr id="7" name="Imagen 6">
            <a:extLst>
              <a:ext uri="{FF2B5EF4-FFF2-40B4-BE49-F238E27FC236}">
                <a16:creationId xmlns:a16="http://schemas.microsoft.com/office/drawing/2014/main" id="{66D6F0CE-D42D-DEB4-518F-C8A259247613}"/>
              </a:ext>
            </a:extLst>
          </p:cNvPr>
          <p:cNvPicPr>
            <a:picLocks noChangeAspect="1"/>
          </p:cNvPicPr>
          <p:nvPr/>
        </p:nvPicPr>
        <p:blipFill>
          <a:blip r:embed="rId3"/>
          <a:stretch>
            <a:fillRect/>
          </a:stretch>
        </p:blipFill>
        <p:spPr>
          <a:xfrm>
            <a:off x="111759" y="692183"/>
            <a:ext cx="5814491" cy="4530057"/>
          </a:xfrm>
          <a:prstGeom prst="rect">
            <a:avLst/>
          </a:prstGeom>
        </p:spPr>
      </p:pic>
      <p:sp>
        <p:nvSpPr>
          <p:cNvPr id="9" name="CuadroTexto 8">
            <a:extLst>
              <a:ext uri="{FF2B5EF4-FFF2-40B4-BE49-F238E27FC236}">
                <a16:creationId xmlns:a16="http://schemas.microsoft.com/office/drawing/2014/main" id="{18FCA08F-2E89-2807-E1D9-88348037D549}"/>
              </a:ext>
            </a:extLst>
          </p:cNvPr>
          <p:cNvSpPr txBox="1"/>
          <p:nvPr/>
        </p:nvSpPr>
        <p:spPr>
          <a:xfrm>
            <a:off x="6096000" y="692183"/>
            <a:ext cx="6065520" cy="4524637"/>
          </a:xfrm>
          <a:prstGeom prst="rect">
            <a:avLst/>
          </a:prstGeom>
          <a:noFill/>
        </p:spPr>
        <p:txBody>
          <a:bodyPr wrap="square">
            <a:spAutoFit/>
          </a:bodyPr>
          <a:lstStyle/>
          <a:p>
            <a:pPr lvl="0">
              <a:lnSpc>
                <a:spcPct val="107000"/>
              </a:lnSpc>
            </a:pPr>
            <a:r>
              <a:rPr lang="es-CO" sz="1800" b="1" dirty="0">
                <a:effectLst/>
                <a:latin typeface="Calibri Light" panose="020F0302020204030204" pitchFamily="34" charset="0"/>
                <a:ea typeface="Calibri" panose="020F0502020204030204" pitchFamily="34" charset="0"/>
                <a:cs typeface="Times New Roman" panose="02020603050405020304" pitchFamily="18" charset="0"/>
              </a:rPr>
              <a:t>14.</a:t>
            </a:r>
            <a:r>
              <a:rPr lang="es-CO" sz="1800" dirty="0">
                <a:effectLst/>
                <a:latin typeface="Calibri Light" panose="020F0302020204030204" pitchFamily="34" charset="0"/>
                <a:ea typeface="Calibri" panose="020F0502020204030204" pitchFamily="34" charset="0"/>
                <a:cs typeface="Times New Roman" panose="02020603050405020304" pitchFamily="18" charset="0"/>
              </a:rPr>
              <a:t> Un trabajador afirma que con una cantidad fija de dinero entre 4,000 dólares y 7.000 dólares es posible construir un motor con tecnología W, cuyo rendimiento sea cualquiera entre 400 HP y 700 HP. La afirmación del trabajador es</a:t>
            </a:r>
          </a:p>
          <a:p>
            <a:pPr lvl="0">
              <a:lnSpc>
                <a:spcPct val="107000"/>
              </a:lnSpc>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lphaUcPeriod"/>
            </a:pPr>
            <a:r>
              <a:rPr lang="es-CO" sz="1800" dirty="0">
                <a:effectLst/>
                <a:latin typeface="Calibri Light" panose="020F0302020204030204" pitchFamily="34" charset="0"/>
                <a:ea typeface="Calibri" panose="020F0502020204030204" pitchFamily="34" charset="0"/>
                <a:cs typeface="Times New Roman" panose="02020603050405020304" pitchFamily="18" charset="0"/>
              </a:rPr>
              <a:t>correcta, pues estos valores corresponden exactamente a los valores extremos de la región de W.</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lphaUcPeriod"/>
            </a:pPr>
            <a:r>
              <a:rPr lang="es-CO" sz="1800" dirty="0">
                <a:effectLst/>
                <a:latin typeface="Calibri Light" panose="020F0302020204030204" pitchFamily="34" charset="0"/>
                <a:ea typeface="Calibri" panose="020F0502020204030204" pitchFamily="34" charset="0"/>
                <a:cs typeface="Times New Roman" panose="02020603050405020304" pitchFamily="18" charset="0"/>
              </a:rPr>
              <a:t>incorrecto, pues no se puede construir un motor con la tecnología W cuyo rendimiento sea 450 HP y cuyo costo sea 6.500 dólares.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lphaUcPeriod"/>
            </a:pPr>
            <a:r>
              <a:rPr lang="es-CO" sz="1800" dirty="0">
                <a:effectLst/>
                <a:latin typeface="Calibri Light" panose="020F0302020204030204" pitchFamily="34" charset="0"/>
                <a:ea typeface="Calibri" panose="020F0502020204030204" pitchFamily="34" charset="0"/>
                <a:cs typeface="Times New Roman" panose="02020603050405020304" pitchFamily="18" charset="0"/>
              </a:rPr>
              <a:t>correcto, pues un motor construido con la tecnología W, cuyo costo es de 5.000 dólares, tendrá un rendimiento de 500 HP.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lphaUcPeriod"/>
            </a:pPr>
            <a:r>
              <a:rPr lang="es-CO" sz="1800" dirty="0">
                <a:effectLst/>
                <a:latin typeface="Calibri Light" panose="020F0302020204030204" pitchFamily="34" charset="0"/>
                <a:ea typeface="Calibri" panose="020F0502020204030204" pitchFamily="34" charset="0"/>
                <a:cs typeface="Times New Roman" panose="02020603050405020304" pitchFamily="18" charset="0"/>
              </a:rPr>
              <a:t>incorrecto, pues la afirmación del trabajador es válida no solo para la tecnología W sino para cualquiera.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Elipse 5">
            <a:extLst>
              <a:ext uri="{FF2B5EF4-FFF2-40B4-BE49-F238E27FC236}">
                <a16:creationId xmlns:a16="http://schemas.microsoft.com/office/drawing/2014/main" id="{B40C902D-2C62-FA75-E111-FEAC58B95F17}"/>
              </a:ext>
            </a:extLst>
          </p:cNvPr>
          <p:cNvSpPr/>
          <p:nvPr/>
        </p:nvSpPr>
        <p:spPr>
          <a:xfrm>
            <a:off x="6051648" y="2750509"/>
            <a:ext cx="406400" cy="370773"/>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n 7">
            <a:extLst>
              <a:ext uri="{FF2B5EF4-FFF2-40B4-BE49-F238E27FC236}">
                <a16:creationId xmlns:a16="http://schemas.microsoft.com/office/drawing/2014/main" id="{269F6ADD-8FD5-34D2-72C4-07157A34B369}"/>
              </a:ext>
            </a:extLst>
          </p:cNvPr>
          <p:cNvPicPr>
            <a:picLocks noChangeAspect="1"/>
          </p:cNvPicPr>
          <p:nvPr/>
        </p:nvPicPr>
        <p:blipFill>
          <a:blip r:embed="rId4"/>
          <a:stretch>
            <a:fillRect/>
          </a:stretch>
        </p:blipFill>
        <p:spPr>
          <a:xfrm>
            <a:off x="97049" y="6375498"/>
            <a:ext cx="3062711" cy="385779"/>
          </a:xfrm>
          <a:prstGeom prst="rect">
            <a:avLst/>
          </a:prstGeom>
        </p:spPr>
      </p:pic>
    </p:spTree>
    <p:extLst>
      <p:ext uri="{BB962C8B-B14F-4D97-AF65-F5344CB8AC3E}">
        <p14:creationId xmlns:p14="http://schemas.microsoft.com/office/powerpoint/2010/main" val="1107026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315454C6-0B5C-2CCB-F6EA-CDD5EB0F91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3797" y="6058125"/>
            <a:ext cx="3618203" cy="850675"/>
          </a:xfrm>
          <a:prstGeom prst="rect">
            <a:avLst/>
          </a:prstGeom>
        </p:spPr>
      </p:pic>
      <p:sp>
        <p:nvSpPr>
          <p:cNvPr id="6" name="CuadroTexto 5">
            <a:extLst>
              <a:ext uri="{FF2B5EF4-FFF2-40B4-BE49-F238E27FC236}">
                <a16:creationId xmlns:a16="http://schemas.microsoft.com/office/drawing/2014/main" id="{BD476104-6ABD-E231-8F17-961111EFC20A}"/>
              </a:ext>
            </a:extLst>
          </p:cNvPr>
          <p:cNvSpPr txBox="1"/>
          <p:nvPr/>
        </p:nvSpPr>
        <p:spPr>
          <a:xfrm>
            <a:off x="823661" y="712667"/>
            <a:ext cx="5041112" cy="968278"/>
          </a:xfrm>
          <a:prstGeom prst="rect">
            <a:avLst/>
          </a:prstGeom>
          <a:noFill/>
        </p:spPr>
        <p:txBody>
          <a:bodyPr wrap="square">
            <a:spAutoFit/>
          </a:bodyPr>
          <a:lstStyle/>
          <a:p>
            <a:pPr lvl="0" algn="just">
              <a:lnSpc>
                <a:spcPct val="107000"/>
              </a:lnSpc>
              <a:spcAft>
                <a:spcPts val="800"/>
              </a:spcAft>
            </a:pPr>
            <a:r>
              <a:rPr lang="es-CO" sz="1800" b="1" dirty="0">
                <a:effectLst/>
                <a:latin typeface="Calibri Light" panose="020F0302020204030204" pitchFamily="34" charset="0"/>
                <a:ea typeface="Times New Roman" panose="02020603050405020304" pitchFamily="18" charset="0"/>
                <a:cs typeface="Times New Roman" panose="02020603050405020304" pitchFamily="18" charset="0"/>
              </a:rPr>
              <a:t>15.</a:t>
            </a:r>
            <a:r>
              <a:rPr lang="es-CO" sz="1800" dirty="0">
                <a:effectLst/>
                <a:latin typeface="Calibri Light" panose="020F0302020204030204" pitchFamily="34" charset="0"/>
                <a:ea typeface="Times New Roman" panose="02020603050405020304" pitchFamily="18" charset="0"/>
                <a:cs typeface="Times New Roman" panose="02020603050405020304" pitchFamily="18" charset="0"/>
              </a:rPr>
              <a:t> Una región rectangular se cubre completamente con 18 láminas rectangulares que tienen igual forma y tamaño como se muestra en la figura.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Imagen 6">
            <a:extLst>
              <a:ext uri="{FF2B5EF4-FFF2-40B4-BE49-F238E27FC236}">
                <a16:creationId xmlns:a16="http://schemas.microsoft.com/office/drawing/2014/main" id="{C7A3DB94-54F0-EE1E-6EDF-3789F8F0315B}"/>
              </a:ext>
            </a:extLst>
          </p:cNvPr>
          <p:cNvPicPr>
            <a:picLocks noChangeAspect="1"/>
          </p:cNvPicPr>
          <p:nvPr/>
        </p:nvPicPr>
        <p:blipFill>
          <a:blip r:embed="rId3"/>
          <a:stretch>
            <a:fillRect/>
          </a:stretch>
        </p:blipFill>
        <p:spPr>
          <a:xfrm>
            <a:off x="6493594" y="42431"/>
            <a:ext cx="4349974" cy="2438525"/>
          </a:xfrm>
          <a:prstGeom prst="rect">
            <a:avLst/>
          </a:prstGeom>
        </p:spPr>
      </p:pic>
      <p:sp>
        <p:nvSpPr>
          <p:cNvPr id="24" name="CuadroTexto 23">
            <a:extLst>
              <a:ext uri="{FF2B5EF4-FFF2-40B4-BE49-F238E27FC236}">
                <a16:creationId xmlns:a16="http://schemas.microsoft.com/office/drawing/2014/main" id="{AA9E06C9-B570-0CB8-FA0D-5E0F50B79690}"/>
              </a:ext>
            </a:extLst>
          </p:cNvPr>
          <p:cNvSpPr txBox="1"/>
          <p:nvPr/>
        </p:nvSpPr>
        <p:spPr>
          <a:xfrm>
            <a:off x="407452" y="2508834"/>
            <a:ext cx="12009120" cy="3799886"/>
          </a:xfrm>
          <a:prstGeom prst="rect">
            <a:avLst/>
          </a:prstGeom>
          <a:noFill/>
        </p:spPr>
        <p:txBody>
          <a:bodyPr wrap="square">
            <a:spAutoFit/>
          </a:bodyPr>
          <a:lstStyle/>
          <a:p>
            <a:pPr algn="just">
              <a:lnSpc>
                <a:spcPct val="107000"/>
              </a:lnSpc>
              <a:spcAft>
                <a:spcPts val="800"/>
              </a:spcAft>
            </a:pPr>
            <a:r>
              <a:rPr lang="es-CO" sz="1800" dirty="0">
                <a:effectLst/>
                <a:latin typeface="Calibri Light" panose="020F0302020204030204" pitchFamily="34" charset="0"/>
                <a:ea typeface="Times New Roman" panose="02020603050405020304" pitchFamily="18" charset="0"/>
                <a:cs typeface="Times New Roman" panose="02020603050405020304" pitchFamily="18" charset="0"/>
              </a:rPr>
              <a:t>Si se conoce la medida de la base de la lámina, una manera de determinar el área de la región rectangular es:</a:t>
            </a:r>
          </a:p>
          <a:p>
            <a:pPr marL="342900" indent="-342900" algn="just">
              <a:lnSpc>
                <a:spcPct val="107000"/>
              </a:lnSpc>
              <a:spcAft>
                <a:spcPts val="800"/>
              </a:spcAft>
              <a:buAutoNum type="arabicPeriod"/>
            </a:pPr>
            <a:r>
              <a:rPr lang="es-CO" dirty="0">
                <a:latin typeface="Calibri Light" panose="020F0302020204030204" pitchFamily="34" charset="0"/>
                <a:ea typeface="Times New Roman" panose="02020603050405020304" pitchFamily="18" charset="0"/>
                <a:cs typeface="Times New Roman" panose="02020603050405020304" pitchFamily="18" charset="0"/>
              </a:rPr>
              <a:t>D</a:t>
            </a:r>
            <a:r>
              <a:rPr lang="es-CO" sz="1800" dirty="0">
                <a:effectLst/>
                <a:latin typeface="Calibri Light" panose="020F0302020204030204" pitchFamily="34" charset="0"/>
                <a:ea typeface="Times New Roman" panose="02020603050405020304" pitchFamily="18" charset="0"/>
                <a:cs typeface="Times New Roman" panose="02020603050405020304" pitchFamily="18" charset="0"/>
              </a:rPr>
              <a:t>eterminar la medida del otro lado de la lámina.</a:t>
            </a:r>
          </a:p>
          <a:p>
            <a:pPr marL="342900" indent="-342900" algn="just">
              <a:lnSpc>
                <a:spcPct val="107000"/>
              </a:lnSpc>
              <a:spcAft>
                <a:spcPts val="800"/>
              </a:spcAft>
              <a:buAutoNum type="arabicPeriod"/>
            </a:pPr>
            <a:r>
              <a:rPr lang="es-CO" sz="1800" dirty="0">
                <a:effectLst/>
                <a:latin typeface="Calibri Light" panose="020F0302020204030204" pitchFamily="34" charset="0"/>
                <a:ea typeface="Times New Roman" panose="02020603050405020304" pitchFamily="18" charset="0"/>
                <a:cs typeface="Times New Roman" panose="02020603050405020304" pitchFamily="18" charset="0"/>
              </a:rPr>
              <a:t>Hallar el área de cada lámina.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s-CO" sz="1800" dirty="0">
                <a:effectLst/>
                <a:latin typeface="Calibri Light" panose="020F0302020204030204" pitchFamily="34" charset="0"/>
                <a:ea typeface="Times New Roman" panose="02020603050405020304" pitchFamily="18" charset="0"/>
                <a:cs typeface="Times New Roman" panose="02020603050405020304" pitchFamily="18" charset="0"/>
              </a:rPr>
              <a:t>Multiplicar el área de cada lámina por 18.                                          </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lvl="0" algn="just">
              <a:lnSpc>
                <a:spcPct val="107000"/>
              </a:lnSpc>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CO" sz="1800" dirty="0">
                <a:effectLst/>
                <a:latin typeface="Calibri Light" panose="020F0302020204030204" pitchFamily="34" charset="0"/>
                <a:ea typeface="Times New Roman" panose="02020603050405020304" pitchFamily="18" charset="0"/>
                <a:cs typeface="Times New Roman" panose="02020603050405020304" pitchFamily="18" charset="0"/>
              </a:rPr>
              <a:t>¿Cuál es el área de la región rectangular, si se sabe que la base mide 5 cm?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r>
              <a:rPr lang="es-CO" sz="1800" dirty="0">
                <a:effectLst/>
                <a:latin typeface="Calibri Light" panose="020F0302020204030204" pitchFamily="34" charset="0"/>
                <a:ea typeface="Times New Roman" panose="02020603050405020304" pitchFamily="18"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lphaUcPeriod"/>
            </a:pPr>
            <a:r>
              <a:rPr lang="es-CO" sz="1800" dirty="0">
                <a:effectLst/>
                <a:latin typeface="Calibri Light" panose="020F0302020204030204" pitchFamily="34" charset="0"/>
                <a:ea typeface="Times New Roman" panose="02020603050405020304" pitchFamily="18" charset="0"/>
                <a:cs typeface="Times New Roman" panose="02020603050405020304" pitchFamily="18" charset="0"/>
              </a:rPr>
              <a:t>90 cm</a:t>
            </a:r>
            <a:r>
              <a:rPr lang="es-CO" sz="1800" baseline="30000" dirty="0">
                <a:effectLst/>
                <a:latin typeface="Calibri Light" panose="020F0302020204030204" pitchFamily="34" charset="0"/>
                <a:ea typeface="Times New Roman" panose="02020603050405020304" pitchFamily="18" charset="0"/>
                <a:cs typeface="Times New Roman" panose="02020603050405020304" pitchFamily="18" charset="0"/>
              </a:rPr>
              <a:t>2</a:t>
            </a:r>
            <a:r>
              <a:rPr lang="es-CO" sz="1800" dirty="0">
                <a:effectLst/>
                <a:latin typeface="Calibri Light" panose="020F0302020204030204" pitchFamily="34" charset="0"/>
                <a:ea typeface="Times New Roman" panose="02020603050405020304" pitchFamily="18"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lphaUcPeriod"/>
            </a:pPr>
            <a:r>
              <a:rPr lang="es-CO" sz="1800" dirty="0">
                <a:effectLst/>
                <a:latin typeface="Calibri Light" panose="020F0302020204030204" pitchFamily="34" charset="0"/>
                <a:ea typeface="Times New Roman" panose="02020603050405020304" pitchFamily="18" charset="0"/>
                <a:cs typeface="Times New Roman" panose="02020603050405020304" pitchFamily="18" charset="0"/>
              </a:rPr>
              <a:t>360 cm</a:t>
            </a:r>
            <a:r>
              <a:rPr lang="es-CO" sz="1800" baseline="30000" dirty="0">
                <a:effectLst/>
                <a:latin typeface="Calibri Light" panose="020F0302020204030204" pitchFamily="34" charset="0"/>
                <a:ea typeface="Times New Roman" panose="02020603050405020304" pitchFamily="18" charset="0"/>
                <a:cs typeface="Times New Roman" panose="02020603050405020304" pitchFamily="18" charset="0"/>
              </a:rPr>
              <a:t>2</a:t>
            </a:r>
            <a:r>
              <a:rPr lang="es-CO" sz="1800" dirty="0">
                <a:effectLst/>
                <a:latin typeface="Calibri Light" panose="020F0302020204030204" pitchFamily="34" charset="0"/>
                <a:ea typeface="Times New Roman" panose="02020603050405020304" pitchFamily="18"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lphaUcPeriod"/>
            </a:pPr>
            <a:r>
              <a:rPr lang="es-CO" sz="1800" dirty="0">
                <a:effectLst/>
                <a:latin typeface="Calibri Light" panose="020F0302020204030204" pitchFamily="34" charset="0"/>
                <a:ea typeface="Times New Roman" panose="02020603050405020304" pitchFamily="18" charset="0"/>
                <a:cs typeface="Times New Roman" panose="02020603050405020304" pitchFamily="18" charset="0"/>
              </a:rPr>
              <a:t>450 cm</a:t>
            </a:r>
            <a:r>
              <a:rPr lang="es-CO" sz="1800" baseline="30000" dirty="0">
                <a:effectLst/>
                <a:latin typeface="Calibri Light" panose="020F0302020204030204" pitchFamily="34" charset="0"/>
                <a:ea typeface="Times New Roman" panose="02020603050405020304" pitchFamily="18" charset="0"/>
                <a:cs typeface="Times New Roman" panose="02020603050405020304" pitchFamily="18" charset="0"/>
              </a:rPr>
              <a:t>2</a:t>
            </a:r>
            <a:r>
              <a:rPr lang="es-CO" sz="1800" dirty="0">
                <a:effectLst/>
                <a:latin typeface="Calibri Light" panose="020F0302020204030204" pitchFamily="34" charset="0"/>
                <a:ea typeface="Times New Roman" panose="02020603050405020304" pitchFamily="18"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lphaUcPeriod"/>
            </a:pPr>
            <a:r>
              <a:rPr lang="es-CO" sz="1800" dirty="0">
                <a:effectLst/>
                <a:latin typeface="Calibri Light" panose="020F0302020204030204" pitchFamily="34" charset="0"/>
                <a:ea typeface="Times New Roman" panose="02020603050405020304" pitchFamily="18" charset="0"/>
                <a:cs typeface="Times New Roman" panose="02020603050405020304" pitchFamily="18" charset="0"/>
              </a:rPr>
              <a:t>1.008 cm</a:t>
            </a:r>
            <a:r>
              <a:rPr lang="es-CO" sz="1800" baseline="30000" dirty="0">
                <a:effectLst/>
                <a:latin typeface="Calibri Light" panose="020F0302020204030204" pitchFamily="34" charset="0"/>
                <a:ea typeface="Times New Roman" panose="02020603050405020304" pitchFamily="18" charset="0"/>
                <a:cs typeface="Times New Roman" panose="02020603050405020304" pitchFamily="18" charset="0"/>
              </a:rPr>
              <a:t>2</a:t>
            </a:r>
            <a:r>
              <a:rPr lang="es-CO" sz="1800" dirty="0">
                <a:effectLst/>
                <a:latin typeface="Calibri Light" panose="020F0302020204030204" pitchFamily="34" charset="0"/>
                <a:ea typeface="Times New Roman" panose="02020603050405020304" pitchFamily="18"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Imagen 9">
            <a:extLst>
              <a:ext uri="{FF2B5EF4-FFF2-40B4-BE49-F238E27FC236}">
                <a16:creationId xmlns:a16="http://schemas.microsoft.com/office/drawing/2014/main" id="{33AD1E69-63B6-81FC-B7A1-964279EC84DD}"/>
              </a:ext>
            </a:extLst>
          </p:cNvPr>
          <p:cNvPicPr>
            <a:picLocks noChangeAspect="1"/>
          </p:cNvPicPr>
          <p:nvPr/>
        </p:nvPicPr>
        <p:blipFill>
          <a:blip r:embed="rId4"/>
          <a:stretch>
            <a:fillRect/>
          </a:stretch>
        </p:blipFill>
        <p:spPr>
          <a:xfrm>
            <a:off x="8076633" y="3156437"/>
            <a:ext cx="1157368" cy="459122"/>
          </a:xfrm>
          <a:prstGeom prst="rect">
            <a:avLst/>
          </a:prstGeom>
        </p:spPr>
      </p:pic>
      <p:sp>
        <p:nvSpPr>
          <p:cNvPr id="11" name="CuadroTexto 10">
            <a:extLst>
              <a:ext uri="{FF2B5EF4-FFF2-40B4-BE49-F238E27FC236}">
                <a16:creationId xmlns:a16="http://schemas.microsoft.com/office/drawing/2014/main" id="{091AC1AA-AAF1-1BEF-B7FE-5F419C4BD752}"/>
              </a:ext>
            </a:extLst>
          </p:cNvPr>
          <p:cNvSpPr txBox="1"/>
          <p:nvPr/>
        </p:nvSpPr>
        <p:spPr>
          <a:xfrm>
            <a:off x="8668581" y="3546267"/>
            <a:ext cx="45719" cy="369332"/>
          </a:xfrm>
          <a:prstGeom prst="rect">
            <a:avLst/>
          </a:prstGeom>
          <a:noFill/>
        </p:spPr>
        <p:txBody>
          <a:bodyPr wrap="square" rtlCol="0">
            <a:spAutoFit/>
          </a:bodyPr>
          <a:lstStyle/>
          <a:p>
            <a:r>
              <a:rPr lang="es-CO" dirty="0"/>
              <a:t>5</a:t>
            </a:r>
            <a:endParaRPr lang="en-US" dirty="0"/>
          </a:p>
        </p:txBody>
      </p:sp>
      <p:sp>
        <p:nvSpPr>
          <p:cNvPr id="25" name="CuadroTexto 24">
            <a:extLst>
              <a:ext uri="{FF2B5EF4-FFF2-40B4-BE49-F238E27FC236}">
                <a16:creationId xmlns:a16="http://schemas.microsoft.com/office/drawing/2014/main" id="{480D0A9B-7E8A-2737-1F05-F683646DA305}"/>
              </a:ext>
            </a:extLst>
          </p:cNvPr>
          <p:cNvSpPr txBox="1"/>
          <p:nvPr/>
        </p:nvSpPr>
        <p:spPr>
          <a:xfrm>
            <a:off x="9425273" y="3201332"/>
            <a:ext cx="45719" cy="369332"/>
          </a:xfrm>
          <a:prstGeom prst="rect">
            <a:avLst/>
          </a:prstGeom>
          <a:noFill/>
        </p:spPr>
        <p:txBody>
          <a:bodyPr wrap="square" rtlCol="0">
            <a:spAutoFit/>
          </a:bodyPr>
          <a:lstStyle/>
          <a:p>
            <a:r>
              <a:rPr lang="es-CO" dirty="0"/>
              <a:t>4</a:t>
            </a:r>
            <a:endParaRPr lang="en-US" dirty="0"/>
          </a:p>
        </p:txBody>
      </p:sp>
      <p:sp>
        <p:nvSpPr>
          <p:cNvPr id="29" name="CuadroTexto 28">
            <a:extLst>
              <a:ext uri="{FF2B5EF4-FFF2-40B4-BE49-F238E27FC236}">
                <a16:creationId xmlns:a16="http://schemas.microsoft.com/office/drawing/2014/main" id="{17436A48-78A7-65E7-DCDA-DF6DFCF7DFC1}"/>
              </a:ext>
            </a:extLst>
          </p:cNvPr>
          <p:cNvSpPr txBox="1"/>
          <p:nvPr/>
        </p:nvSpPr>
        <p:spPr>
          <a:xfrm>
            <a:off x="8301772" y="3907928"/>
            <a:ext cx="2219083" cy="375552"/>
          </a:xfrm>
          <a:prstGeom prst="rect">
            <a:avLst/>
          </a:prstGeom>
          <a:noFill/>
        </p:spPr>
        <p:txBody>
          <a:bodyPr wrap="square">
            <a:spAutoFit/>
          </a:bodyPr>
          <a:lstStyle/>
          <a:p>
            <a:pPr lvl="0" algn="just">
              <a:lnSpc>
                <a:spcPct val="107000"/>
              </a:lnSpc>
            </a:pPr>
            <a:r>
              <a:rPr lang="es-CO" b="1" dirty="0">
                <a:latin typeface="Calibri Light" panose="020F0302020204030204" pitchFamily="34" charset="0"/>
                <a:ea typeface="Times New Roman" panose="02020603050405020304" pitchFamily="18" charset="0"/>
                <a:cs typeface="Times New Roman" panose="02020603050405020304" pitchFamily="18" charset="0"/>
              </a:rPr>
              <a:t>5 cm x 4 cm </a:t>
            </a:r>
            <a:r>
              <a:rPr lang="en-US" b="1" dirty="0">
                <a:latin typeface="Calibri Light" panose="020F0302020204030204" pitchFamily="34" charset="0"/>
                <a:ea typeface="Times New Roman" panose="02020603050405020304" pitchFamily="18" charset="0"/>
                <a:cs typeface="Times New Roman" panose="02020603050405020304" pitchFamily="18" charset="0"/>
              </a:rPr>
              <a:t>= </a:t>
            </a:r>
            <a:r>
              <a:rPr lang="es-CO" sz="1800" b="1" dirty="0">
                <a:effectLst/>
                <a:latin typeface="Calibri Light" panose="020F0302020204030204" pitchFamily="34" charset="0"/>
                <a:ea typeface="Times New Roman" panose="02020603050405020304" pitchFamily="18" charset="0"/>
                <a:cs typeface="Times New Roman" panose="02020603050405020304" pitchFamily="18" charset="0"/>
              </a:rPr>
              <a:t>20 cm</a:t>
            </a:r>
            <a:r>
              <a:rPr lang="es-CO" sz="1800" b="1" baseline="30000" dirty="0">
                <a:effectLst/>
                <a:latin typeface="Calibri Light" panose="020F0302020204030204" pitchFamily="34" charset="0"/>
                <a:ea typeface="Times New Roman" panose="02020603050405020304" pitchFamily="18" charset="0"/>
                <a:cs typeface="Times New Roman" panose="02020603050405020304" pitchFamily="18" charset="0"/>
              </a:rPr>
              <a:t>2</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0" name="Conector recto de flecha 29">
            <a:extLst>
              <a:ext uri="{FF2B5EF4-FFF2-40B4-BE49-F238E27FC236}">
                <a16:creationId xmlns:a16="http://schemas.microsoft.com/office/drawing/2014/main" id="{65C4BC54-7E72-C12F-5240-1AC268F370C0}"/>
              </a:ext>
            </a:extLst>
          </p:cNvPr>
          <p:cNvCxnSpPr>
            <a:cxnSpLocks/>
          </p:cNvCxnSpPr>
          <p:nvPr/>
        </p:nvCxnSpPr>
        <p:spPr>
          <a:xfrm>
            <a:off x="3747193" y="3506346"/>
            <a:ext cx="4554579" cy="589358"/>
          </a:xfrm>
          <a:prstGeom prst="straightConnector1">
            <a:avLst/>
          </a:prstGeom>
          <a:ln>
            <a:solidFill>
              <a:schemeClr val="tx1"/>
            </a:solidFill>
            <a:prstDash val="lgDash"/>
            <a:tailEnd type="triangle"/>
          </a:ln>
        </p:spPr>
        <p:style>
          <a:lnRef idx="1">
            <a:schemeClr val="dk1"/>
          </a:lnRef>
          <a:fillRef idx="0">
            <a:schemeClr val="dk1"/>
          </a:fillRef>
          <a:effectRef idx="0">
            <a:schemeClr val="dk1"/>
          </a:effectRef>
          <a:fontRef idx="minor">
            <a:schemeClr val="tx1"/>
          </a:fontRef>
        </p:style>
      </p:cxnSp>
      <p:cxnSp>
        <p:nvCxnSpPr>
          <p:cNvPr id="33" name="Conector recto de flecha 32">
            <a:extLst>
              <a:ext uri="{FF2B5EF4-FFF2-40B4-BE49-F238E27FC236}">
                <a16:creationId xmlns:a16="http://schemas.microsoft.com/office/drawing/2014/main" id="{FA13143D-54C1-3A4C-4F12-385E99E4C486}"/>
              </a:ext>
            </a:extLst>
          </p:cNvPr>
          <p:cNvCxnSpPr>
            <a:cxnSpLocks/>
          </p:cNvCxnSpPr>
          <p:nvPr/>
        </p:nvCxnSpPr>
        <p:spPr>
          <a:xfrm>
            <a:off x="5318488" y="3143741"/>
            <a:ext cx="4092825" cy="242257"/>
          </a:xfrm>
          <a:prstGeom prst="straightConnector1">
            <a:avLst/>
          </a:prstGeom>
          <a:ln>
            <a:solidFill>
              <a:schemeClr val="tx1"/>
            </a:solidFill>
            <a:prstDash val="lgDash"/>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8" name="CuadroTexto 37">
                <a:extLst>
                  <a:ext uri="{FF2B5EF4-FFF2-40B4-BE49-F238E27FC236}">
                    <a16:creationId xmlns:a16="http://schemas.microsoft.com/office/drawing/2014/main" id="{A278B52E-1ED3-1D59-0CF5-C5D954C165CB}"/>
                  </a:ext>
                </a:extLst>
              </p:cNvPr>
              <p:cNvSpPr txBox="1"/>
              <p:nvPr/>
            </p:nvSpPr>
            <p:spPr>
              <a:xfrm>
                <a:off x="8029761" y="4414071"/>
                <a:ext cx="2882462" cy="38885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0" smtClean="0">
                          <a:latin typeface="Cambria Math" panose="02040503050406030204" pitchFamily="18" charset="0"/>
                        </a:rPr>
                        <m:t>20</m:t>
                      </m:r>
                      <m:r>
                        <a:rPr lang="en-US" i="0">
                          <a:latin typeface="Cambria Math" panose="02040503050406030204" pitchFamily="18" charset="0"/>
                        </a:rPr>
                        <m:t> </m:t>
                      </m:r>
                      <m:r>
                        <m:rPr>
                          <m:sty m:val="p"/>
                        </m:rPr>
                        <a:rPr lang="en-US" i="0">
                          <a:latin typeface="Cambria Math" panose="02040503050406030204" pitchFamily="18" charset="0"/>
                        </a:rPr>
                        <m:t>c</m:t>
                      </m:r>
                      <m:sSup>
                        <m:sSupPr>
                          <m:ctrlPr>
                            <a:rPr lang="en-US" i="1">
                              <a:solidFill>
                                <a:srgbClr val="836967"/>
                              </a:solidFill>
                              <a:latin typeface="Cambria Math" panose="02040503050406030204" pitchFamily="18" charset="0"/>
                            </a:rPr>
                          </m:ctrlPr>
                        </m:sSupPr>
                        <m:e>
                          <m:r>
                            <m:rPr>
                              <m:sty m:val="p"/>
                            </m:rPr>
                            <a:rPr lang="en-US" i="0">
                              <a:latin typeface="Cambria Math" panose="02040503050406030204" pitchFamily="18" charset="0"/>
                            </a:rPr>
                            <m:t>m</m:t>
                          </m:r>
                        </m:e>
                        <m:sup>
                          <m:r>
                            <a:rPr lang="en-US" i="0">
                              <a:latin typeface="Cambria Math" panose="02040503050406030204" pitchFamily="18" charset="0"/>
                            </a:rPr>
                            <m:t>2</m:t>
                          </m:r>
                        </m:sup>
                      </m:sSup>
                      <m:r>
                        <a:rPr lang="en-US" i="0">
                          <a:latin typeface="Cambria Math" panose="02040503050406030204" pitchFamily="18" charset="0"/>
                        </a:rPr>
                        <m:t>×18=360 </m:t>
                      </m:r>
                      <m:r>
                        <m:rPr>
                          <m:sty m:val="p"/>
                        </m:rPr>
                        <a:rPr lang="en-US" i="0">
                          <a:latin typeface="Cambria Math" panose="02040503050406030204" pitchFamily="18" charset="0"/>
                        </a:rPr>
                        <m:t>c</m:t>
                      </m:r>
                      <m:sSup>
                        <m:sSupPr>
                          <m:ctrlPr>
                            <a:rPr lang="en-US" i="1">
                              <a:solidFill>
                                <a:srgbClr val="836967"/>
                              </a:solidFill>
                              <a:latin typeface="Cambria Math" panose="02040503050406030204" pitchFamily="18" charset="0"/>
                            </a:rPr>
                          </m:ctrlPr>
                        </m:sSupPr>
                        <m:e>
                          <m:r>
                            <m:rPr>
                              <m:sty m:val="p"/>
                            </m:rPr>
                            <a:rPr lang="en-US" i="0">
                              <a:latin typeface="Cambria Math" panose="02040503050406030204" pitchFamily="18" charset="0"/>
                            </a:rPr>
                            <m:t>m</m:t>
                          </m:r>
                        </m:e>
                        <m:sup>
                          <m:r>
                            <a:rPr lang="en-US" i="0">
                              <a:latin typeface="Cambria Math" panose="02040503050406030204" pitchFamily="18" charset="0"/>
                            </a:rPr>
                            <m:t>2</m:t>
                          </m:r>
                        </m:sup>
                      </m:sSup>
                    </m:oMath>
                  </m:oMathPara>
                </a14:m>
                <a:endParaRPr lang="en-US" dirty="0">
                  <a:latin typeface="+mj-lt"/>
                </a:endParaRPr>
              </a:p>
            </p:txBody>
          </p:sp>
        </mc:Choice>
        <mc:Fallback xmlns="">
          <p:sp>
            <p:nvSpPr>
              <p:cNvPr id="38" name="CuadroTexto 37">
                <a:extLst>
                  <a:ext uri="{FF2B5EF4-FFF2-40B4-BE49-F238E27FC236}">
                    <a16:creationId xmlns:a16="http://schemas.microsoft.com/office/drawing/2014/main" id="{A278B52E-1ED3-1D59-0CF5-C5D954C165CB}"/>
                  </a:ext>
                </a:extLst>
              </p:cNvPr>
              <p:cNvSpPr txBox="1">
                <a:spLocks noRot="1" noChangeAspect="1" noMove="1" noResize="1" noEditPoints="1" noAdjustHandles="1" noChangeArrowheads="1" noChangeShapeType="1" noTextEdit="1"/>
              </p:cNvSpPr>
              <p:nvPr/>
            </p:nvSpPr>
            <p:spPr>
              <a:xfrm>
                <a:off x="8029761" y="4414071"/>
                <a:ext cx="2882462" cy="388850"/>
              </a:xfrm>
              <a:prstGeom prst="rect">
                <a:avLst/>
              </a:prstGeom>
              <a:blipFill>
                <a:blip r:embed="rId6"/>
                <a:stretch>
                  <a:fillRect/>
                </a:stretch>
              </a:blipFill>
            </p:spPr>
            <p:txBody>
              <a:bodyPr/>
              <a:lstStyle/>
              <a:p>
                <a:r>
                  <a:rPr lang="en-US">
                    <a:noFill/>
                  </a:rPr>
                  <a:t> </a:t>
                </a:r>
              </a:p>
            </p:txBody>
          </p:sp>
        </mc:Fallback>
      </mc:AlternateContent>
      <p:cxnSp>
        <p:nvCxnSpPr>
          <p:cNvPr id="39" name="Conector recto de flecha 38">
            <a:extLst>
              <a:ext uri="{FF2B5EF4-FFF2-40B4-BE49-F238E27FC236}">
                <a16:creationId xmlns:a16="http://schemas.microsoft.com/office/drawing/2014/main" id="{3F6071F0-4BDE-6706-98BE-0F5AB104BC0C}"/>
              </a:ext>
            </a:extLst>
          </p:cNvPr>
          <p:cNvCxnSpPr>
            <a:cxnSpLocks/>
          </p:cNvCxnSpPr>
          <p:nvPr/>
        </p:nvCxnSpPr>
        <p:spPr>
          <a:xfrm>
            <a:off x="4708891" y="3942523"/>
            <a:ext cx="3478668" cy="633326"/>
          </a:xfrm>
          <a:prstGeom prst="straightConnector1">
            <a:avLst/>
          </a:prstGeom>
          <a:ln>
            <a:solidFill>
              <a:schemeClr val="tx1"/>
            </a:solidFill>
            <a:prstDash val="lgDash"/>
            <a:tailEnd type="triangle"/>
          </a:ln>
        </p:spPr>
        <p:style>
          <a:lnRef idx="1">
            <a:schemeClr val="dk1"/>
          </a:lnRef>
          <a:fillRef idx="0">
            <a:schemeClr val="dk1"/>
          </a:fillRef>
          <a:effectRef idx="0">
            <a:schemeClr val="dk1"/>
          </a:effectRef>
          <a:fontRef idx="minor">
            <a:schemeClr val="tx1"/>
          </a:fontRef>
        </p:style>
      </p:cxnSp>
      <p:sp>
        <p:nvSpPr>
          <p:cNvPr id="41" name="Elipse 40">
            <a:extLst>
              <a:ext uri="{FF2B5EF4-FFF2-40B4-BE49-F238E27FC236}">
                <a16:creationId xmlns:a16="http://schemas.microsoft.com/office/drawing/2014/main" id="{CFED4B67-F70F-5001-0005-0A665B489FC8}"/>
              </a:ext>
            </a:extLst>
          </p:cNvPr>
          <p:cNvSpPr/>
          <p:nvPr/>
        </p:nvSpPr>
        <p:spPr>
          <a:xfrm>
            <a:off x="365569" y="5315028"/>
            <a:ext cx="406400" cy="370773"/>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Imagen 15">
            <a:extLst>
              <a:ext uri="{FF2B5EF4-FFF2-40B4-BE49-F238E27FC236}">
                <a16:creationId xmlns:a16="http://schemas.microsoft.com/office/drawing/2014/main" id="{87EB5C40-7FB3-E8BA-E2CC-8B1425DB271D}"/>
              </a:ext>
            </a:extLst>
          </p:cNvPr>
          <p:cNvPicPr>
            <a:picLocks noChangeAspect="1"/>
          </p:cNvPicPr>
          <p:nvPr/>
        </p:nvPicPr>
        <p:blipFill>
          <a:blip r:embed="rId7"/>
          <a:stretch>
            <a:fillRect/>
          </a:stretch>
        </p:blipFill>
        <p:spPr>
          <a:xfrm>
            <a:off x="97049" y="6375498"/>
            <a:ext cx="3062711" cy="385779"/>
          </a:xfrm>
          <a:prstGeom prst="rect">
            <a:avLst/>
          </a:prstGeom>
        </p:spPr>
      </p:pic>
    </p:spTree>
    <p:extLst>
      <p:ext uri="{BB962C8B-B14F-4D97-AF65-F5344CB8AC3E}">
        <p14:creationId xmlns:p14="http://schemas.microsoft.com/office/powerpoint/2010/main" val="110105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grpId="0" nodeType="clickEffect">
                                  <p:stCondLst>
                                    <p:cond delay="0"/>
                                  </p:stCondLst>
                                  <p:childTnLst>
                                    <p:set>
                                      <p:cBhvr>
                                        <p:cTn id="34" dur="1" fill="hold">
                                          <p:stCondLst>
                                            <p:cond delay="0"/>
                                          </p:stCondLst>
                                        </p:cTn>
                                        <p:tgtEl>
                                          <p:spTgt spid="41"/>
                                        </p:tgtEl>
                                        <p:attrNameLst>
                                          <p:attrName>style.visibility</p:attrName>
                                        </p:attrNameLst>
                                      </p:cBhvr>
                                      <p:to>
                                        <p:strVal val="visible"/>
                                      </p:to>
                                    </p:set>
                                    <p:anim calcmode="lin" valueType="num">
                                      <p:cBhvr>
                                        <p:cTn id="35" dur="1000" fill="hold"/>
                                        <p:tgtEl>
                                          <p:spTgt spid="41"/>
                                        </p:tgtEl>
                                        <p:attrNameLst>
                                          <p:attrName>ppt_w</p:attrName>
                                        </p:attrNameLst>
                                      </p:cBhvr>
                                      <p:tavLst>
                                        <p:tav tm="0">
                                          <p:val>
                                            <p:fltVal val="0"/>
                                          </p:val>
                                        </p:tav>
                                        <p:tav tm="100000">
                                          <p:val>
                                            <p:strVal val="#ppt_w"/>
                                          </p:val>
                                        </p:tav>
                                      </p:tavLst>
                                    </p:anim>
                                    <p:anim calcmode="lin" valueType="num">
                                      <p:cBhvr>
                                        <p:cTn id="36" dur="1000" fill="hold"/>
                                        <p:tgtEl>
                                          <p:spTgt spid="41"/>
                                        </p:tgtEl>
                                        <p:attrNameLst>
                                          <p:attrName>ppt_h</p:attrName>
                                        </p:attrNameLst>
                                      </p:cBhvr>
                                      <p:tavLst>
                                        <p:tav tm="0">
                                          <p:val>
                                            <p:fltVal val="0"/>
                                          </p:val>
                                        </p:tav>
                                        <p:tav tm="100000">
                                          <p:val>
                                            <p:strVal val="#ppt_h"/>
                                          </p:val>
                                        </p:tav>
                                      </p:tavLst>
                                    </p:anim>
                                    <p:anim calcmode="lin" valueType="num">
                                      <p:cBhvr>
                                        <p:cTn id="37" dur="1000" fill="hold"/>
                                        <p:tgtEl>
                                          <p:spTgt spid="41"/>
                                        </p:tgtEl>
                                        <p:attrNameLst>
                                          <p:attrName>style.rotation</p:attrName>
                                        </p:attrNameLst>
                                      </p:cBhvr>
                                      <p:tavLst>
                                        <p:tav tm="0">
                                          <p:val>
                                            <p:fltVal val="90"/>
                                          </p:val>
                                        </p:tav>
                                        <p:tav tm="100000">
                                          <p:val>
                                            <p:fltVal val="0"/>
                                          </p:val>
                                        </p:tav>
                                      </p:tavLst>
                                    </p:anim>
                                    <p:animEffect transition="in" filter="fade">
                                      <p:cBhvr>
                                        <p:cTn id="38"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5" grpId="0"/>
      <p:bldP spid="29" grpId="0"/>
      <p:bldP spid="38" grpId="0"/>
      <p:bldP spid="4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315454C6-0B5C-2CCB-F6EA-CDD5EB0F91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3797" y="6058125"/>
            <a:ext cx="3618203" cy="850675"/>
          </a:xfrm>
          <a:prstGeom prst="rect">
            <a:avLst/>
          </a:prstGeom>
        </p:spPr>
      </p:pic>
      <p:pic>
        <p:nvPicPr>
          <p:cNvPr id="3" name="Imagen 2">
            <a:extLst>
              <a:ext uri="{FF2B5EF4-FFF2-40B4-BE49-F238E27FC236}">
                <a16:creationId xmlns:a16="http://schemas.microsoft.com/office/drawing/2014/main" id="{CEB406DB-6614-A04D-465E-8B3C15856F60}"/>
              </a:ext>
            </a:extLst>
          </p:cNvPr>
          <p:cNvPicPr>
            <a:picLocks noChangeAspect="1"/>
          </p:cNvPicPr>
          <p:nvPr/>
        </p:nvPicPr>
        <p:blipFill>
          <a:blip r:embed="rId3"/>
          <a:stretch>
            <a:fillRect/>
          </a:stretch>
        </p:blipFill>
        <p:spPr>
          <a:xfrm>
            <a:off x="485667" y="383568"/>
            <a:ext cx="9610619" cy="2601370"/>
          </a:xfrm>
          <a:prstGeom prst="rect">
            <a:avLst/>
          </a:prstGeom>
        </p:spPr>
      </p:pic>
      <p:sp>
        <p:nvSpPr>
          <p:cNvPr id="7" name="CuadroTexto 6">
            <a:extLst>
              <a:ext uri="{FF2B5EF4-FFF2-40B4-BE49-F238E27FC236}">
                <a16:creationId xmlns:a16="http://schemas.microsoft.com/office/drawing/2014/main" id="{D7EF94A4-9C76-D3D6-C34D-9BCEF2524B57}"/>
              </a:ext>
            </a:extLst>
          </p:cNvPr>
          <p:cNvSpPr txBox="1"/>
          <p:nvPr/>
        </p:nvSpPr>
        <p:spPr>
          <a:xfrm>
            <a:off x="830316" y="3429000"/>
            <a:ext cx="9049407" cy="1857368"/>
          </a:xfrm>
          <a:prstGeom prst="rect">
            <a:avLst/>
          </a:prstGeom>
          <a:noFill/>
        </p:spPr>
        <p:txBody>
          <a:bodyPr wrap="square">
            <a:spAutoFit/>
          </a:bodyPr>
          <a:lstStyle/>
          <a:p>
            <a:pPr lvl="0" algn="just">
              <a:lnSpc>
                <a:spcPct val="107000"/>
              </a:lnSpc>
            </a:pPr>
            <a:r>
              <a:rPr lang="es-CO" sz="1800" b="1" dirty="0">
                <a:effectLst/>
                <a:latin typeface="Calibri Light" panose="020F0302020204030204" pitchFamily="34" charset="0"/>
                <a:ea typeface="Calibri" panose="020F0502020204030204" pitchFamily="34" charset="0"/>
                <a:cs typeface="Times New Roman" panose="02020603050405020304" pitchFamily="18" charset="0"/>
              </a:rPr>
              <a:t>16.</a:t>
            </a:r>
            <a:r>
              <a:rPr lang="es-CO" sz="1800" dirty="0">
                <a:effectLst/>
                <a:latin typeface="Calibri Light" panose="020F0302020204030204" pitchFamily="34" charset="0"/>
                <a:ea typeface="Calibri" panose="020F0502020204030204" pitchFamily="34" charset="0"/>
                <a:cs typeface="Times New Roman" panose="02020603050405020304" pitchFamily="18" charset="0"/>
              </a:rPr>
              <a:t> En un comité de la fábrica se decide bonificar a los empleados de dos estratos, los cuales corresponden al 34% del total de empleados. Los dos estratos bonificados son.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s-CO" sz="1800" dirty="0">
                <a:effectLst/>
                <a:latin typeface="Calibri Light" panose="020F0302020204030204" pitchFamily="34" charset="0"/>
                <a:ea typeface="Calibri" panose="020F0502020204030204" pitchFamily="34" charset="0"/>
                <a:cs typeface="Times New Roman" panose="02020603050405020304" pitchFamily="18" charset="0"/>
              </a:rPr>
              <a:t>1 y 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s-CO" sz="1800" dirty="0">
                <a:effectLst/>
                <a:latin typeface="Calibri Light" panose="020F0302020204030204" pitchFamily="34" charset="0"/>
                <a:ea typeface="Calibri" panose="020F0502020204030204" pitchFamily="34" charset="0"/>
                <a:cs typeface="Times New Roman" panose="02020603050405020304" pitchFamily="18" charset="0"/>
              </a:rPr>
              <a:t>2 y 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s-CO" sz="1800" dirty="0">
                <a:effectLst/>
                <a:latin typeface="Calibri Light" panose="020F0302020204030204" pitchFamily="34" charset="0"/>
                <a:ea typeface="Calibri" panose="020F0502020204030204" pitchFamily="34" charset="0"/>
                <a:cs typeface="Times New Roman" panose="02020603050405020304" pitchFamily="18" charset="0"/>
              </a:rPr>
              <a:t>3 y 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UcPeriod"/>
            </a:pPr>
            <a:r>
              <a:rPr lang="es-CO" sz="1800" dirty="0">
                <a:effectLst/>
                <a:latin typeface="Calibri Light" panose="020F0302020204030204" pitchFamily="34" charset="0"/>
                <a:ea typeface="Calibri" panose="020F0502020204030204" pitchFamily="34" charset="0"/>
                <a:cs typeface="Times New Roman" panose="02020603050405020304" pitchFamily="18" charset="0"/>
              </a:rPr>
              <a:t>4 y 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Elipse 7">
            <a:extLst>
              <a:ext uri="{FF2B5EF4-FFF2-40B4-BE49-F238E27FC236}">
                <a16:creationId xmlns:a16="http://schemas.microsoft.com/office/drawing/2014/main" id="{A49F7B0D-6DEC-511C-C202-9BFE4D10ED49}"/>
              </a:ext>
            </a:extLst>
          </p:cNvPr>
          <p:cNvSpPr/>
          <p:nvPr/>
        </p:nvSpPr>
        <p:spPr>
          <a:xfrm>
            <a:off x="807003" y="4032774"/>
            <a:ext cx="406400" cy="370773"/>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Imagen 8">
            <a:extLst>
              <a:ext uri="{FF2B5EF4-FFF2-40B4-BE49-F238E27FC236}">
                <a16:creationId xmlns:a16="http://schemas.microsoft.com/office/drawing/2014/main" id="{DAC2DD15-EDDE-DAB4-A0D4-BF21636F11A2}"/>
              </a:ext>
            </a:extLst>
          </p:cNvPr>
          <p:cNvPicPr>
            <a:picLocks noChangeAspect="1"/>
          </p:cNvPicPr>
          <p:nvPr/>
        </p:nvPicPr>
        <p:blipFill>
          <a:blip r:embed="rId4"/>
          <a:stretch>
            <a:fillRect/>
          </a:stretch>
        </p:blipFill>
        <p:spPr>
          <a:xfrm>
            <a:off x="97049" y="6375498"/>
            <a:ext cx="3062711" cy="385779"/>
          </a:xfrm>
          <a:prstGeom prst="rect">
            <a:avLst/>
          </a:prstGeom>
        </p:spPr>
      </p:pic>
    </p:spTree>
    <p:extLst>
      <p:ext uri="{BB962C8B-B14F-4D97-AF65-F5344CB8AC3E}">
        <p14:creationId xmlns:p14="http://schemas.microsoft.com/office/powerpoint/2010/main" val="572721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315454C6-0B5C-2CCB-F6EA-CDD5EB0F91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3797" y="6058125"/>
            <a:ext cx="3618203" cy="850675"/>
          </a:xfrm>
          <a:prstGeom prst="rect">
            <a:avLst/>
          </a:prstGeom>
        </p:spPr>
      </p:pic>
      <p:pic>
        <p:nvPicPr>
          <p:cNvPr id="3" name="Imagen 2">
            <a:extLst>
              <a:ext uri="{FF2B5EF4-FFF2-40B4-BE49-F238E27FC236}">
                <a16:creationId xmlns:a16="http://schemas.microsoft.com/office/drawing/2014/main" id="{CEB406DB-6614-A04D-465E-8B3C15856F60}"/>
              </a:ext>
            </a:extLst>
          </p:cNvPr>
          <p:cNvPicPr>
            <a:picLocks noChangeAspect="1"/>
          </p:cNvPicPr>
          <p:nvPr/>
        </p:nvPicPr>
        <p:blipFill>
          <a:blip r:embed="rId3"/>
          <a:stretch>
            <a:fillRect/>
          </a:stretch>
        </p:blipFill>
        <p:spPr>
          <a:xfrm>
            <a:off x="485667" y="383568"/>
            <a:ext cx="9610619" cy="2601370"/>
          </a:xfrm>
          <a:prstGeom prst="rect">
            <a:avLst/>
          </a:prstGeom>
        </p:spPr>
      </p:pic>
      <p:sp>
        <p:nvSpPr>
          <p:cNvPr id="9" name="CuadroTexto 8">
            <a:extLst>
              <a:ext uri="{FF2B5EF4-FFF2-40B4-BE49-F238E27FC236}">
                <a16:creationId xmlns:a16="http://schemas.microsoft.com/office/drawing/2014/main" id="{508F729C-7A86-2654-5813-953452B0A2E3}"/>
              </a:ext>
            </a:extLst>
          </p:cNvPr>
          <p:cNvSpPr txBox="1"/>
          <p:nvPr/>
        </p:nvSpPr>
        <p:spPr>
          <a:xfrm>
            <a:off x="714703" y="3429000"/>
            <a:ext cx="8471338" cy="671915"/>
          </a:xfrm>
          <a:prstGeom prst="rect">
            <a:avLst/>
          </a:prstGeom>
          <a:noFill/>
        </p:spPr>
        <p:txBody>
          <a:bodyPr wrap="square">
            <a:spAutoFit/>
          </a:bodyPr>
          <a:lstStyle/>
          <a:p>
            <a:pPr lvl="0" algn="just">
              <a:lnSpc>
                <a:spcPct val="107000"/>
              </a:lnSpc>
              <a:spcAft>
                <a:spcPts val="800"/>
              </a:spcAft>
            </a:pPr>
            <a:r>
              <a:rPr lang="es-CO" sz="1800" b="1" dirty="0">
                <a:effectLst/>
                <a:latin typeface="Calibri Light" panose="020F0302020204030204" pitchFamily="34" charset="0"/>
                <a:ea typeface="Calibri" panose="020F0502020204030204" pitchFamily="34" charset="0"/>
                <a:cs typeface="Times New Roman" panose="02020603050405020304" pitchFamily="18" charset="0"/>
              </a:rPr>
              <a:t>17.</a:t>
            </a:r>
            <a:r>
              <a:rPr lang="es-CO" sz="1800" dirty="0">
                <a:effectLst/>
                <a:latin typeface="Calibri Light" panose="020F0302020204030204" pitchFamily="34" charset="0"/>
                <a:ea typeface="Calibri" panose="020F0502020204030204" pitchFamily="34" charset="0"/>
                <a:cs typeface="Times New Roman" panose="02020603050405020304" pitchFamily="18" charset="0"/>
              </a:rPr>
              <a:t> El administrador de la fábrica ordenó los estratos socioeconómicos de menor a mayor según la cantidad de empleados que pertenezcan a cada estrato. La lista que obtuvo es: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Imagen 10">
            <a:extLst>
              <a:ext uri="{FF2B5EF4-FFF2-40B4-BE49-F238E27FC236}">
                <a16:creationId xmlns:a16="http://schemas.microsoft.com/office/drawing/2014/main" id="{28AC6607-6918-072D-77F0-3662E1AB4B54}"/>
              </a:ext>
            </a:extLst>
          </p:cNvPr>
          <p:cNvPicPr>
            <a:picLocks noChangeAspect="1"/>
          </p:cNvPicPr>
          <p:nvPr/>
        </p:nvPicPr>
        <p:blipFill>
          <a:blip r:embed="rId4"/>
          <a:stretch>
            <a:fillRect/>
          </a:stretch>
        </p:blipFill>
        <p:spPr>
          <a:xfrm>
            <a:off x="919316" y="4311837"/>
            <a:ext cx="5607607" cy="1474878"/>
          </a:xfrm>
          <a:prstGeom prst="rect">
            <a:avLst/>
          </a:prstGeom>
        </p:spPr>
      </p:pic>
      <p:sp>
        <p:nvSpPr>
          <p:cNvPr id="12" name="Elipse 11">
            <a:extLst>
              <a:ext uri="{FF2B5EF4-FFF2-40B4-BE49-F238E27FC236}">
                <a16:creationId xmlns:a16="http://schemas.microsoft.com/office/drawing/2014/main" id="{FD78C728-DD39-6D91-5437-F900EDAD892E}"/>
              </a:ext>
            </a:extLst>
          </p:cNvPr>
          <p:cNvSpPr/>
          <p:nvPr/>
        </p:nvSpPr>
        <p:spPr>
          <a:xfrm>
            <a:off x="1331464" y="4253491"/>
            <a:ext cx="406400" cy="370773"/>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n 7">
            <a:extLst>
              <a:ext uri="{FF2B5EF4-FFF2-40B4-BE49-F238E27FC236}">
                <a16:creationId xmlns:a16="http://schemas.microsoft.com/office/drawing/2014/main" id="{75076D0A-2862-3A5B-C4ED-8CF7DA5194E5}"/>
              </a:ext>
            </a:extLst>
          </p:cNvPr>
          <p:cNvPicPr>
            <a:picLocks noChangeAspect="1"/>
          </p:cNvPicPr>
          <p:nvPr/>
        </p:nvPicPr>
        <p:blipFill>
          <a:blip r:embed="rId5"/>
          <a:stretch>
            <a:fillRect/>
          </a:stretch>
        </p:blipFill>
        <p:spPr>
          <a:xfrm>
            <a:off x="97049" y="6375498"/>
            <a:ext cx="3062711" cy="385779"/>
          </a:xfrm>
          <a:prstGeom prst="rect">
            <a:avLst/>
          </a:prstGeom>
        </p:spPr>
      </p:pic>
    </p:spTree>
    <p:extLst>
      <p:ext uri="{BB962C8B-B14F-4D97-AF65-F5344CB8AC3E}">
        <p14:creationId xmlns:p14="http://schemas.microsoft.com/office/powerpoint/2010/main" val="3087145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fltVal val="0"/>
                                          </p:val>
                                        </p:tav>
                                        <p:tav tm="100000">
                                          <p:val>
                                            <p:strVal val="#ppt_w"/>
                                          </p:val>
                                        </p:tav>
                                      </p:tavLst>
                                    </p:anim>
                                    <p:anim calcmode="lin" valueType="num">
                                      <p:cBhvr>
                                        <p:cTn id="8" dur="1000" fill="hold"/>
                                        <p:tgtEl>
                                          <p:spTgt spid="12"/>
                                        </p:tgtEl>
                                        <p:attrNameLst>
                                          <p:attrName>ppt_h</p:attrName>
                                        </p:attrNameLst>
                                      </p:cBhvr>
                                      <p:tavLst>
                                        <p:tav tm="0">
                                          <p:val>
                                            <p:fltVal val="0"/>
                                          </p:val>
                                        </p:tav>
                                        <p:tav tm="100000">
                                          <p:val>
                                            <p:strVal val="#ppt_h"/>
                                          </p:val>
                                        </p:tav>
                                      </p:tavLst>
                                    </p:anim>
                                    <p:anim calcmode="lin" valueType="num">
                                      <p:cBhvr>
                                        <p:cTn id="9" dur="1000" fill="hold"/>
                                        <p:tgtEl>
                                          <p:spTgt spid="12"/>
                                        </p:tgtEl>
                                        <p:attrNameLst>
                                          <p:attrName>style.rotation</p:attrName>
                                        </p:attrNameLst>
                                      </p:cBhvr>
                                      <p:tavLst>
                                        <p:tav tm="0">
                                          <p:val>
                                            <p:fltVal val="90"/>
                                          </p:val>
                                        </p:tav>
                                        <p:tav tm="100000">
                                          <p:val>
                                            <p:fltVal val="0"/>
                                          </p:val>
                                        </p:tav>
                                      </p:tavLst>
                                    </p:anim>
                                    <p:animEffect transition="in" filter="fade">
                                      <p:cBhvr>
                                        <p:cTn id="10"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315454C6-0B5C-2CCB-F6EA-CDD5EB0F91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3797" y="6058125"/>
            <a:ext cx="3618203" cy="850675"/>
          </a:xfrm>
          <a:prstGeom prst="rect">
            <a:avLst/>
          </a:prstGeom>
        </p:spPr>
      </p:pic>
      <p:pic>
        <p:nvPicPr>
          <p:cNvPr id="3" name="Imagen 2">
            <a:extLst>
              <a:ext uri="{FF2B5EF4-FFF2-40B4-BE49-F238E27FC236}">
                <a16:creationId xmlns:a16="http://schemas.microsoft.com/office/drawing/2014/main" id="{FBB82158-6D41-BD38-11A1-CC776AEBEDCC}"/>
              </a:ext>
            </a:extLst>
          </p:cNvPr>
          <p:cNvPicPr>
            <a:picLocks noChangeAspect="1"/>
          </p:cNvPicPr>
          <p:nvPr/>
        </p:nvPicPr>
        <p:blipFill>
          <a:blip r:embed="rId3"/>
          <a:stretch>
            <a:fillRect/>
          </a:stretch>
        </p:blipFill>
        <p:spPr>
          <a:xfrm>
            <a:off x="1288216" y="2769617"/>
            <a:ext cx="5010407" cy="3581584"/>
          </a:xfrm>
          <a:prstGeom prst="rect">
            <a:avLst/>
          </a:prstGeom>
        </p:spPr>
      </p:pic>
      <p:pic>
        <p:nvPicPr>
          <p:cNvPr id="7" name="Imagen 6">
            <a:extLst>
              <a:ext uri="{FF2B5EF4-FFF2-40B4-BE49-F238E27FC236}">
                <a16:creationId xmlns:a16="http://schemas.microsoft.com/office/drawing/2014/main" id="{47AE3B5C-0F95-2B30-1E98-BED922708923}"/>
              </a:ext>
            </a:extLst>
          </p:cNvPr>
          <p:cNvPicPr>
            <a:picLocks noChangeAspect="1"/>
          </p:cNvPicPr>
          <p:nvPr/>
        </p:nvPicPr>
        <p:blipFill>
          <a:blip r:embed="rId4"/>
          <a:stretch>
            <a:fillRect/>
          </a:stretch>
        </p:blipFill>
        <p:spPr>
          <a:xfrm>
            <a:off x="6560212" y="2625134"/>
            <a:ext cx="4978656" cy="3524431"/>
          </a:xfrm>
          <a:prstGeom prst="rect">
            <a:avLst/>
          </a:prstGeom>
        </p:spPr>
      </p:pic>
      <p:pic>
        <p:nvPicPr>
          <p:cNvPr id="8" name="Imagen 7">
            <a:extLst>
              <a:ext uri="{FF2B5EF4-FFF2-40B4-BE49-F238E27FC236}">
                <a16:creationId xmlns:a16="http://schemas.microsoft.com/office/drawing/2014/main" id="{D5A51802-C260-DC8C-1077-ECCECA0D875B}"/>
              </a:ext>
            </a:extLst>
          </p:cNvPr>
          <p:cNvPicPr>
            <a:picLocks noChangeAspect="1"/>
          </p:cNvPicPr>
          <p:nvPr/>
        </p:nvPicPr>
        <p:blipFill>
          <a:blip r:embed="rId5"/>
          <a:stretch>
            <a:fillRect/>
          </a:stretch>
        </p:blipFill>
        <p:spPr>
          <a:xfrm>
            <a:off x="834646" y="-42420"/>
            <a:ext cx="4783582" cy="2795040"/>
          </a:xfrm>
          <a:prstGeom prst="rect">
            <a:avLst/>
          </a:prstGeom>
        </p:spPr>
      </p:pic>
      <p:sp>
        <p:nvSpPr>
          <p:cNvPr id="10" name="CuadroTexto 9">
            <a:extLst>
              <a:ext uri="{FF2B5EF4-FFF2-40B4-BE49-F238E27FC236}">
                <a16:creationId xmlns:a16="http://schemas.microsoft.com/office/drawing/2014/main" id="{F277615C-3278-3933-8AC1-4A00A7D4C51B}"/>
              </a:ext>
            </a:extLst>
          </p:cNvPr>
          <p:cNvSpPr txBox="1"/>
          <p:nvPr/>
        </p:nvSpPr>
        <p:spPr>
          <a:xfrm>
            <a:off x="5801360" y="820257"/>
            <a:ext cx="6096000" cy="1561005"/>
          </a:xfrm>
          <a:prstGeom prst="rect">
            <a:avLst/>
          </a:prstGeom>
          <a:noFill/>
        </p:spPr>
        <p:txBody>
          <a:bodyPr wrap="square">
            <a:spAutoFit/>
          </a:bodyPr>
          <a:lstStyle/>
          <a:p>
            <a:pPr algn="just">
              <a:lnSpc>
                <a:spcPct val="107000"/>
              </a:lnSpc>
              <a:spcAft>
                <a:spcPts val="800"/>
              </a:spcAft>
            </a:pPr>
            <a:r>
              <a:rPr lang="es-CO" sz="1800" dirty="0">
                <a:effectLst/>
                <a:latin typeface="Calibri Light" panose="020F0302020204030204" pitchFamily="34" charset="0"/>
                <a:ea typeface="Calibri" panose="020F0502020204030204" pitchFamily="34" charset="0"/>
                <a:cs typeface="Times New Roman" panose="02020603050405020304" pitchFamily="18" charset="0"/>
              </a:rPr>
              <a:t>Para el día siguiente, se espera que el número de pacientes se duplique en la hora que hubo menos pacientes, sin alterar la cantidad observada para el resto de las horas de la mañana. ¿Cuál de las siguientes gráficas representa a cantidad de pacientes en el consultorio, en el siguiente día?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CuadroTexto 11">
            <a:extLst>
              <a:ext uri="{FF2B5EF4-FFF2-40B4-BE49-F238E27FC236}">
                <a16:creationId xmlns:a16="http://schemas.microsoft.com/office/drawing/2014/main" id="{2F5D060B-FD7F-37FF-F448-5C5F2FC2F4F6}"/>
              </a:ext>
            </a:extLst>
          </p:cNvPr>
          <p:cNvSpPr txBox="1"/>
          <p:nvPr/>
        </p:nvSpPr>
        <p:spPr>
          <a:xfrm>
            <a:off x="5801360" y="148342"/>
            <a:ext cx="6096000" cy="671915"/>
          </a:xfrm>
          <a:prstGeom prst="rect">
            <a:avLst/>
          </a:prstGeom>
          <a:noFill/>
        </p:spPr>
        <p:txBody>
          <a:bodyPr wrap="square">
            <a:spAutoFit/>
          </a:bodyPr>
          <a:lstStyle/>
          <a:p>
            <a:pPr marL="342900" lvl="0" indent="-342900">
              <a:lnSpc>
                <a:spcPct val="107000"/>
              </a:lnSpc>
              <a:spcAft>
                <a:spcPts val="800"/>
              </a:spcAft>
              <a:buFont typeface="+mj-lt"/>
              <a:buAutoNum type="arabicPeriod"/>
            </a:pPr>
            <a:r>
              <a:rPr lang="es-CO" sz="1800" dirty="0">
                <a:effectLst/>
                <a:ea typeface="Calibri" panose="020F0502020204030204" pitchFamily="34" charset="0"/>
                <a:cs typeface="Times New Roman" panose="02020603050405020304" pitchFamily="18" charset="0"/>
              </a:rPr>
              <a:t>La gráfica muestra la cantidad de pacientes que asistieron a un consultorio en una mañana.</a:t>
            </a:r>
            <a:endParaRPr lang="en-US" sz="1600" dirty="0">
              <a:effectLst/>
              <a:ea typeface="Calibri" panose="020F0502020204030204" pitchFamily="34" charset="0"/>
              <a:cs typeface="Times New Roman" panose="02020603050405020304" pitchFamily="18" charset="0"/>
            </a:endParaRPr>
          </a:p>
        </p:txBody>
      </p:sp>
      <p:sp>
        <p:nvSpPr>
          <p:cNvPr id="13" name="Elipse 12">
            <a:extLst>
              <a:ext uri="{FF2B5EF4-FFF2-40B4-BE49-F238E27FC236}">
                <a16:creationId xmlns:a16="http://schemas.microsoft.com/office/drawing/2014/main" id="{AB0CD853-FEA0-1A2F-FAC4-B62597AEC7B0}"/>
              </a:ext>
            </a:extLst>
          </p:cNvPr>
          <p:cNvSpPr/>
          <p:nvPr/>
        </p:nvSpPr>
        <p:spPr>
          <a:xfrm>
            <a:off x="10292080" y="2489200"/>
            <a:ext cx="611704" cy="47752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pic>
        <p:nvPicPr>
          <p:cNvPr id="11" name="Imagen 10">
            <a:extLst>
              <a:ext uri="{FF2B5EF4-FFF2-40B4-BE49-F238E27FC236}">
                <a16:creationId xmlns:a16="http://schemas.microsoft.com/office/drawing/2014/main" id="{46B8098D-1A27-7785-0D50-145891501748}"/>
              </a:ext>
            </a:extLst>
          </p:cNvPr>
          <p:cNvPicPr>
            <a:picLocks noChangeAspect="1"/>
          </p:cNvPicPr>
          <p:nvPr/>
        </p:nvPicPr>
        <p:blipFill>
          <a:blip r:embed="rId6"/>
          <a:stretch>
            <a:fillRect/>
          </a:stretch>
        </p:blipFill>
        <p:spPr>
          <a:xfrm>
            <a:off x="97049" y="6375498"/>
            <a:ext cx="3062711" cy="385779"/>
          </a:xfrm>
          <a:prstGeom prst="rect">
            <a:avLst/>
          </a:prstGeom>
        </p:spPr>
      </p:pic>
    </p:spTree>
    <p:extLst>
      <p:ext uri="{BB962C8B-B14F-4D97-AF65-F5344CB8AC3E}">
        <p14:creationId xmlns:p14="http://schemas.microsoft.com/office/powerpoint/2010/main" val="2747311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315454C6-0B5C-2CCB-F6EA-CDD5EB0F91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3797" y="6058125"/>
            <a:ext cx="3618203" cy="850675"/>
          </a:xfrm>
          <a:prstGeom prst="rect">
            <a:avLst/>
          </a:prstGeom>
        </p:spPr>
      </p:pic>
      <p:sp>
        <p:nvSpPr>
          <p:cNvPr id="6" name="CuadroTexto 5">
            <a:extLst>
              <a:ext uri="{FF2B5EF4-FFF2-40B4-BE49-F238E27FC236}">
                <a16:creationId xmlns:a16="http://schemas.microsoft.com/office/drawing/2014/main" id="{26846E52-E2B1-0FE9-59BD-9F2D5655A3F2}"/>
              </a:ext>
            </a:extLst>
          </p:cNvPr>
          <p:cNvSpPr txBox="1"/>
          <p:nvPr/>
        </p:nvSpPr>
        <p:spPr>
          <a:xfrm>
            <a:off x="451944" y="268804"/>
            <a:ext cx="10100441" cy="646331"/>
          </a:xfrm>
          <a:prstGeom prst="rect">
            <a:avLst/>
          </a:prstGeom>
          <a:noFill/>
        </p:spPr>
        <p:txBody>
          <a:bodyPr wrap="square">
            <a:spAutoFit/>
          </a:bodyPr>
          <a:lstStyle/>
          <a:p>
            <a:r>
              <a:rPr lang="es-CO" sz="1800" b="1" dirty="0">
                <a:effectLst/>
                <a:latin typeface="Calibri Light" panose="020F0302020204030204" pitchFamily="34" charset="0"/>
                <a:ea typeface="Calibri" panose="020F0502020204030204" pitchFamily="34" charset="0"/>
                <a:cs typeface="Times New Roman" panose="02020603050405020304" pitchFamily="18" charset="0"/>
              </a:rPr>
              <a:t>18.</a:t>
            </a:r>
            <a:r>
              <a:rPr lang="es-CO" sz="1800" dirty="0">
                <a:effectLst/>
                <a:latin typeface="Calibri Light" panose="020F0302020204030204" pitchFamily="34" charset="0"/>
                <a:ea typeface="Calibri" panose="020F0502020204030204" pitchFamily="34" charset="0"/>
                <a:cs typeface="Times New Roman" panose="02020603050405020304" pitchFamily="18" charset="0"/>
              </a:rPr>
              <a:t> En un salón de clases de una universidad se registran los datos de las ciudades de origen de 20 estudiantes. Los resultados se observan en la gráfica.</a:t>
            </a:r>
            <a:endParaRPr lang="en-US" dirty="0"/>
          </a:p>
        </p:txBody>
      </p:sp>
      <p:graphicFrame>
        <p:nvGraphicFramePr>
          <p:cNvPr id="7" name="Gráfico 6">
            <a:extLst>
              <a:ext uri="{FF2B5EF4-FFF2-40B4-BE49-F238E27FC236}">
                <a16:creationId xmlns:a16="http://schemas.microsoft.com/office/drawing/2014/main" id="{B791BEFE-EBB4-092C-CB03-7AEFA6100CCD}"/>
              </a:ext>
            </a:extLst>
          </p:cNvPr>
          <p:cNvGraphicFramePr/>
          <p:nvPr>
            <p:extLst>
              <p:ext uri="{D42A27DB-BD31-4B8C-83A1-F6EECF244321}">
                <p14:modId xmlns:p14="http://schemas.microsoft.com/office/powerpoint/2010/main" val="2870243645"/>
              </p:ext>
            </p:extLst>
          </p:nvPr>
        </p:nvGraphicFramePr>
        <p:xfrm>
          <a:off x="3065735" y="915135"/>
          <a:ext cx="5384581" cy="2835659"/>
        </p:xfrm>
        <a:graphic>
          <a:graphicData uri="http://schemas.openxmlformats.org/drawingml/2006/chart">
            <c:chart xmlns:c="http://schemas.openxmlformats.org/drawingml/2006/chart" xmlns:r="http://schemas.openxmlformats.org/officeDocument/2006/relationships" r:id="rId3"/>
          </a:graphicData>
        </a:graphic>
      </p:graphicFrame>
      <p:sp>
        <p:nvSpPr>
          <p:cNvPr id="8" name="CuadroTexto 7">
            <a:extLst>
              <a:ext uri="{FF2B5EF4-FFF2-40B4-BE49-F238E27FC236}">
                <a16:creationId xmlns:a16="http://schemas.microsoft.com/office/drawing/2014/main" id="{3FB8DA48-385C-C999-AD66-03C15CC6E01E}"/>
              </a:ext>
            </a:extLst>
          </p:cNvPr>
          <p:cNvSpPr txBox="1"/>
          <p:nvPr/>
        </p:nvSpPr>
        <p:spPr>
          <a:xfrm>
            <a:off x="735724" y="4054699"/>
            <a:ext cx="8818179" cy="1766189"/>
          </a:xfrm>
          <a:prstGeom prst="rect">
            <a:avLst/>
          </a:prstGeom>
          <a:noFill/>
        </p:spPr>
        <p:txBody>
          <a:bodyPr wrap="square">
            <a:spAutoFit/>
          </a:bodyPr>
          <a:lstStyle/>
          <a:p>
            <a:pPr algn="just">
              <a:lnSpc>
                <a:spcPct val="107000"/>
              </a:lnSpc>
              <a:spcAft>
                <a:spcPts val="800"/>
              </a:spcAft>
            </a:pPr>
            <a:r>
              <a:rPr lang="es-CO" sz="1800" dirty="0">
                <a:effectLst/>
                <a:latin typeface="Calibri Light" panose="020F0302020204030204" pitchFamily="34" charset="0"/>
                <a:ea typeface="Calibri" panose="020F0502020204030204" pitchFamily="34" charset="0"/>
                <a:cs typeface="Times New Roman" panose="02020603050405020304" pitchFamily="18" charset="0"/>
              </a:rPr>
              <a:t>Expresada en porcentajes, la información de la gráfica se debe escribir de la siguiente manera: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lphaUcPeriod"/>
            </a:pPr>
            <a:r>
              <a:rPr lang="es-CO" sz="1800" dirty="0">
                <a:effectLst/>
                <a:latin typeface="Calibri Light" panose="020F0302020204030204" pitchFamily="34" charset="0"/>
                <a:ea typeface="Calibri" panose="020F0502020204030204" pitchFamily="34" charset="0"/>
                <a:cs typeface="Times New Roman" panose="02020603050405020304" pitchFamily="18" charset="0"/>
              </a:rPr>
              <a:t>Cali 1%, Barranquilla 4%, Bogotá 12% y Medellín 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lphaUcPeriod"/>
            </a:pPr>
            <a:r>
              <a:rPr lang="es-CO" sz="1800" dirty="0">
                <a:effectLst/>
                <a:latin typeface="Calibri Light" panose="020F0302020204030204" pitchFamily="34" charset="0"/>
                <a:ea typeface="Calibri" panose="020F0502020204030204" pitchFamily="34" charset="0"/>
                <a:cs typeface="Times New Roman" panose="02020603050405020304" pitchFamily="18" charset="0"/>
              </a:rPr>
              <a:t>Cali 5%, Barranquilla 20%, Bogotá 60% y Medellín 15%.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lphaUcPeriod"/>
            </a:pPr>
            <a:r>
              <a:rPr lang="es-CO" sz="1800" dirty="0">
                <a:effectLst/>
                <a:latin typeface="Calibri Light" panose="020F0302020204030204" pitchFamily="34" charset="0"/>
                <a:ea typeface="Calibri" panose="020F0502020204030204" pitchFamily="34" charset="0"/>
                <a:cs typeface="Times New Roman" panose="02020603050405020304" pitchFamily="18" charset="0"/>
              </a:rPr>
              <a:t>Cali 10%, Barranquilla 40%, Bogotá 120% y Medellín 30%.</a:t>
            </a:r>
          </a:p>
          <a:p>
            <a:pPr marL="342900" lvl="0" indent="-342900" algn="just">
              <a:lnSpc>
                <a:spcPct val="107000"/>
              </a:lnSpc>
              <a:spcAft>
                <a:spcPts val="800"/>
              </a:spcAft>
              <a:buFont typeface="+mj-lt"/>
              <a:buAutoNum type="alphaUcPeriod"/>
            </a:pPr>
            <a:r>
              <a:rPr lang="es-CO" sz="1800" dirty="0">
                <a:effectLst/>
                <a:latin typeface="Calibri Light" panose="020F0302020204030204" pitchFamily="34" charset="0"/>
                <a:ea typeface="Calibri" panose="020F0502020204030204" pitchFamily="34" charset="0"/>
                <a:cs typeface="Times New Roman" panose="02020603050405020304" pitchFamily="18" charset="0"/>
              </a:rPr>
              <a:t>Cali 0,05%, Barranquilla 0,2%, Bogotá 0,6% y Medellín 0,03%.</a:t>
            </a:r>
            <a:endParaRPr lang="en-US" dirty="0"/>
          </a:p>
        </p:txBody>
      </p:sp>
      <p:sp>
        <p:nvSpPr>
          <p:cNvPr id="9" name="Elipse 8">
            <a:extLst>
              <a:ext uri="{FF2B5EF4-FFF2-40B4-BE49-F238E27FC236}">
                <a16:creationId xmlns:a16="http://schemas.microsoft.com/office/drawing/2014/main" id="{6E790BE2-3C55-4651-61E6-E8294D41FF74}"/>
              </a:ext>
            </a:extLst>
          </p:cNvPr>
          <p:cNvSpPr/>
          <p:nvPr/>
        </p:nvSpPr>
        <p:spPr>
          <a:xfrm>
            <a:off x="691386" y="4726458"/>
            <a:ext cx="406400" cy="370773"/>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Imagen 9">
            <a:extLst>
              <a:ext uri="{FF2B5EF4-FFF2-40B4-BE49-F238E27FC236}">
                <a16:creationId xmlns:a16="http://schemas.microsoft.com/office/drawing/2014/main" id="{CE13A124-1724-18AE-F0BD-BA20DE5A3B62}"/>
              </a:ext>
            </a:extLst>
          </p:cNvPr>
          <p:cNvPicPr>
            <a:picLocks noChangeAspect="1"/>
          </p:cNvPicPr>
          <p:nvPr/>
        </p:nvPicPr>
        <p:blipFill>
          <a:blip r:embed="rId4"/>
          <a:stretch>
            <a:fillRect/>
          </a:stretch>
        </p:blipFill>
        <p:spPr>
          <a:xfrm>
            <a:off x="97049" y="6375498"/>
            <a:ext cx="3062711" cy="385779"/>
          </a:xfrm>
          <a:prstGeom prst="rect">
            <a:avLst/>
          </a:prstGeom>
        </p:spPr>
      </p:pic>
    </p:spTree>
    <p:extLst>
      <p:ext uri="{BB962C8B-B14F-4D97-AF65-F5344CB8AC3E}">
        <p14:creationId xmlns:p14="http://schemas.microsoft.com/office/powerpoint/2010/main" val="898191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style.rotation</p:attrName>
                                        </p:attrNameLst>
                                      </p:cBhvr>
                                      <p:tavLst>
                                        <p:tav tm="0">
                                          <p:val>
                                            <p:fltVal val="90"/>
                                          </p:val>
                                        </p:tav>
                                        <p:tav tm="100000">
                                          <p:val>
                                            <p:fltVal val="0"/>
                                          </p:val>
                                        </p:tav>
                                      </p:tavLst>
                                    </p:anim>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315454C6-0B5C-2CCB-F6EA-CDD5EB0F91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3797" y="6058125"/>
            <a:ext cx="3618203" cy="850675"/>
          </a:xfrm>
          <a:prstGeom prst="rect">
            <a:avLst/>
          </a:prstGeom>
        </p:spPr>
      </p:pic>
      <p:sp>
        <p:nvSpPr>
          <p:cNvPr id="6" name="CuadroTexto 5">
            <a:extLst>
              <a:ext uri="{FF2B5EF4-FFF2-40B4-BE49-F238E27FC236}">
                <a16:creationId xmlns:a16="http://schemas.microsoft.com/office/drawing/2014/main" id="{CC224663-8A8C-280B-5C4A-E64E7C352240}"/>
              </a:ext>
            </a:extLst>
          </p:cNvPr>
          <p:cNvSpPr txBox="1"/>
          <p:nvPr/>
        </p:nvSpPr>
        <p:spPr>
          <a:xfrm>
            <a:off x="578068" y="604718"/>
            <a:ext cx="7598979" cy="375552"/>
          </a:xfrm>
          <a:prstGeom prst="rect">
            <a:avLst/>
          </a:prstGeom>
          <a:noFill/>
        </p:spPr>
        <p:txBody>
          <a:bodyPr wrap="square">
            <a:spAutoFit/>
          </a:bodyPr>
          <a:lstStyle/>
          <a:p>
            <a:pPr lvl="0">
              <a:lnSpc>
                <a:spcPct val="107000"/>
              </a:lnSpc>
              <a:spcAft>
                <a:spcPts val="800"/>
              </a:spcAft>
            </a:pPr>
            <a:r>
              <a:rPr lang="es-CO" sz="1800" b="1" dirty="0">
                <a:effectLst/>
                <a:latin typeface="Calibri Light" panose="020F0302020204030204" pitchFamily="34" charset="0"/>
                <a:ea typeface="Calibri" panose="020F0502020204030204" pitchFamily="34" charset="0"/>
                <a:cs typeface="Times New Roman" panose="02020603050405020304" pitchFamily="18" charset="0"/>
              </a:rPr>
              <a:t>19.</a:t>
            </a:r>
            <a:r>
              <a:rPr lang="es-CO" sz="1800" dirty="0">
                <a:effectLst/>
                <a:latin typeface="Calibri Light" panose="020F0302020204030204" pitchFamily="34" charset="0"/>
                <a:ea typeface="Calibri" panose="020F0502020204030204" pitchFamily="34" charset="0"/>
                <a:cs typeface="Times New Roman" panose="02020603050405020304" pitchFamily="18" charset="0"/>
              </a:rPr>
              <a:t> Observe este registro de asistencia de los primeros 5 fines de semana.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Imagen 6">
            <a:extLst>
              <a:ext uri="{FF2B5EF4-FFF2-40B4-BE49-F238E27FC236}">
                <a16:creationId xmlns:a16="http://schemas.microsoft.com/office/drawing/2014/main" id="{6AD3467A-3D34-0C59-5D97-3B3B3EA22D10}"/>
              </a:ext>
            </a:extLst>
          </p:cNvPr>
          <p:cNvPicPr>
            <a:picLocks noChangeAspect="1"/>
          </p:cNvPicPr>
          <p:nvPr/>
        </p:nvPicPr>
        <p:blipFill>
          <a:blip r:embed="rId3"/>
          <a:stretch>
            <a:fillRect/>
          </a:stretch>
        </p:blipFill>
        <p:spPr>
          <a:xfrm>
            <a:off x="2307392" y="1124556"/>
            <a:ext cx="4254719" cy="1981302"/>
          </a:xfrm>
          <a:prstGeom prst="rect">
            <a:avLst/>
          </a:prstGeom>
        </p:spPr>
      </p:pic>
      <p:sp>
        <p:nvSpPr>
          <p:cNvPr id="9" name="CuadroTexto 8">
            <a:extLst>
              <a:ext uri="{FF2B5EF4-FFF2-40B4-BE49-F238E27FC236}">
                <a16:creationId xmlns:a16="http://schemas.microsoft.com/office/drawing/2014/main" id="{263BB61B-3DF0-5D9A-9FD3-44AE59EE543B}"/>
              </a:ext>
            </a:extLst>
          </p:cNvPr>
          <p:cNvSpPr txBox="1"/>
          <p:nvPr/>
        </p:nvSpPr>
        <p:spPr>
          <a:xfrm>
            <a:off x="578067" y="3250144"/>
            <a:ext cx="9522373" cy="1959960"/>
          </a:xfrm>
          <a:prstGeom prst="rect">
            <a:avLst/>
          </a:prstGeom>
          <a:noFill/>
        </p:spPr>
        <p:txBody>
          <a:bodyPr wrap="square">
            <a:spAutoFit/>
          </a:bodyPr>
          <a:lstStyle/>
          <a:p>
            <a:pPr algn="just">
              <a:lnSpc>
                <a:spcPct val="107000"/>
              </a:lnSpc>
              <a:spcAft>
                <a:spcPts val="800"/>
              </a:spcAft>
            </a:pPr>
            <a:r>
              <a:rPr lang="es-CO" sz="1800" dirty="0">
                <a:effectLst/>
                <a:latin typeface="Calibri Light" panose="020F0302020204030204" pitchFamily="34" charset="0"/>
                <a:ea typeface="Calibri" panose="020F0502020204030204" pitchFamily="34" charset="0"/>
                <a:cs typeface="Times New Roman" panose="02020603050405020304" pitchFamily="18" charset="0"/>
              </a:rPr>
              <a:t>Se esperaba que cada fin de semana se duplicara la asistencia del fin de semana anterior. Esto hubiera ocurrido si hubiesen asistido</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lphaUcPeriod"/>
            </a:pPr>
            <a:r>
              <a:rPr lang="es-CO" sz="1800" dirty="0">
                <a:effectLst/>
                <a:latin typeface="Calibri Light" panose="020F0302020204030204" pitchFamily="34" charset="0"/>
                <a:ea typeface="Calibri" panose="020F0502020204030204" pitchFamily="34" charset="0"/>
                <a:cs typeface="Times New Roman" panose="02020603050405020304" pitchFamily="18" charset="0"/>
              </a:rPr>
              <a:t>2 participantes menos, el segundo fin de semana.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lphaUcPeriod"/>
            </a:pPr>
            <a:r>
              <a:rPr lang="es-CO" sz="1800" dirty="0">
                <a:effectLst/>
                <a:latin typeface="Calibri Light" panose="020F0302020204030204" pitchFamily="34" charset="0"/>
                <a:ea typeface="Calibri" panose="020F0502020204030204" pitchFamily="34" charset="0"/>
                <a:cs typeface="Times New Roman" panose="02020603050405020304" pitchFamily="18" charset="0"/>
              </a:rPr>
              <a:t>4 participantes más, el tercer fin de semana.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lphaUcPeriod"/>
            </a:pPr>
            <a:r>
              <a:rPr lang="es-CO" sz="1800" dirty="0">
                <a:effectLst/>
                <a:latin typeface="Calibri Light" panose="020F0302020204030204" pitchFamily="34" charset="0"/>
                <a:ea typeface="Calibri" panose="020F0502020204030204" pitchFamily="34" charset="0"/>
                <a:cs typeface="Times New Roman" panose="02020603050405020304" pitchFamily="18" charset="0"/>
              </a:rPr>
              <a:t>6 participantes menos, el segundo fin de semana.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lphaUcPeriod"/>
            </a:pPr>
            <a:r>
              <a:rPr lang="es-CO" sz="1800" dirty="0">
                <a:effectLst/>
                <a:latin typeface="Calibri Light" panose="020F0302020204030204" pitchFamily="34" charset="0"/>
                <a:ea typeface="Calibri" panose="020F0502020204030204" pitchFamily="34" charset="0"/>
                <a:cs typeface="Times New Roman" panose="02020603050405020304" pitchFamily="18" charset="0"/>
              </a:rPr>
              <a:t>8 participantes más, el cuarto fin de semana.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Elipse 9">
            <a:extLst>
              <a:ext uri="{FF2B5EF4-FFF2-40B4-BE49-F238E27FC236}">
                <a16:creationId xmlns:a16="http://schemas.microsoft.com/office/drawing/2014/main" id="{9BBE6D70-9391-7B01-112D-7A94808D27C1}"/>
              </a:ext>
            </a:extLst>
          </p:cNvPr>
          <p:cNvSpPr/>
          <p:nvPr/>
        </p:nvSpPr>
        <p:spPr>
          <a:xfrm>
            <a:off x="533733" y="4221964"/>
            <a:ext cx="406400" cy="370773"/>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n 7">
            <a:extLst>
              <a:ext uri="{FF2B5EF4-FFF2-40B4-BE49-F238E27FC236}">
                <a16:creationId xmlns:a16="http://schemas.microsoft.com/office/drawing/2014/main" id="{EDD0083E-C773-A68B-4F2A-10FB2E857A8E}"/>
              </a:ext>
            </a:extLst>
          </p:cNvPr>
          <p:cNvPicPr>
            <a:picLocks noChangeAspect="1"/>
          </p:cNvPicPr>
          <p:nvPr/>
        </p:nvPicPr>
        <p:blipFill>
          <a:blip r:embed="rId4"/>
          <a:stretch>
            <a:fillRect/>
          </a:stretch>
        </p:blipFill>
        <p:spPr>
          <a:xfrm>
            <a:off x="97049" y="6375498"/>
            <a:ext cx="3062711" cy="385779"/>
          </a:xfrm>
          <a:prstGeom prst="rect">
            <a:avLst/>
          </a:prstGeom>
        </p:spPr>
      </p:pic>
    </p:spTree>
    <p:extLst>
      <p:ext uri="{BB962C8B-B14F-4D97-AF65-F5344CB8AC3E}">
        <p14:creationId xmlns:p14="http://schemas.microsoft.com/office/powerpoint/2010/main" val="359740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fltVal val="0"/>
                                          </p:val>
                                        </p:tav>
                                        <p:tav tm="100000">
                                          <p:val>
                                            <p:strVal val="#ppt_w"/>
                                          </p:val>
                                        </p:tav>
                                      </p:tavLst>
                                    </p:anim>
                                    <p:anim calcmode="lin" valueType="num">
                                      <p:cBhvr>
                                        <p:cTn id="8" dur="1000" fill="hold"/>
                                        <p:tgtEl>
                                          <p:spTgt spid="10"/>
                                        </p:tgtEl>
                                        <p:attrNameLst>
                                          <p:attrName>ppt_h</p:attrName>
                                        </p:attrNameLst>
                                      </p:cBhvr>
                                      <p:tavLst>
                                        <p:tav tm="0">
                                          <p:val>
                                            <p:fltVal val="0"/>
                                          </p:val>
                                        </p:tav>
                                        <p:tav tm="100000">
                                          <p:val>
                                            <p:strVal val="#ppt_h"/>
                                          </p:val>
                                        </p:tav>
                                      </p:tavLst>
                                    </p:anim>
                                    <p:anim calcmode="lin" valueType="num">
                                      <p:cBhvr>
                                        <p:cTn id="9" dur="1000" fill="hold"/>
                                        <p:tgtEl>
                                          <p:spTgt spid="10"/>
                                        </p:tgtEl>
                                        <p:attrNameLst>
                                          <p:attrName>style.rotation</p:attrName>
                                        </p:attrNameLst>
                                      </p:cBhvr>
                                      <p:tavLst>
                                        <p:tav tm="0">
                                          <p:val>
                                            <p:fltVal val="90"/>
                                          </p:val>
                                        </p:tav>
                                        <p:tav tm="100000">
                                          <p:val>
                                            <p:fltVal val="0"/>
                                          </p:val>
                                        </p:tav>
                                      </p:tavLst>
                                    </p:anim>
                                    <p:animEffect transition="in" filter="fade">
                                      <p:cBhvr>
                                        <p:cTn id="10"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315454C6-0B5C-2CCB-F6EA-CDD5EB0F91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3797" y="6058125"/>
            <a:ext cx="3618203" cy="850675"/>
          </a:xfrm>
          <a:prstGeom prst="rect">
            <a:avLst/>
          </a:prstGeom>
        </p:spPr>
      </p:pic>
      <p:sp>
        <p:nvSpPr>
          <p:cNvPr id="6" name="CuadroTexto 5">
            <a:extLst>
              <a:ext uri="{FF2B5EF4-FFF2-40B4-BE49-F238E27FC236}">
                <a16:creationId xmlns:a16="http://schemas.microsoft.com/office/drawing/2014/main" id="{CC224663-8A8C-280B-5C4A-E64E7C352240}"/>
              </a:ext>
            </a:extLst>
          </p:cNvPr>
          <p:cNvSpPr txBox="1"/>
          <p:nvPr/>
        </p:nvSpPr>
        <p:spPr>
          <a:xfrm>
            <a:off x="578068" y="604718"/>
            <a:ext cx="11613932" cy="743024"/>
          </a:xfrm>
          <a:prstGeom prst="rect">
            <a:avLst/>
          </a:prstGeom>
          <a:noFill/>
        </p:spPr>
        <p:txBody>
          <a:bodyPr wrap="square">
            <a:spAutoFit/>
          </a:bodyPr>
          <a:lstStyle/>
          <a:p>
            <a:pPr>
              <a:lnSpc>
                <a:spcPct val="107000"/>
              </a:lnSpc>
              <a:spcAft>
                <a:spcPts val="800"/>
              </a:spcAft>
            </a:pPr>
            <a:r>
              <a:rPr lang="es-CO" sz="1800" dirty="0">
                <a:effectLst/>
                <a:latin typeface="Calibri Light" panose="020F0302020204030204" pitchFamily="34" charset="0"/>
                <a:ea typeface="Times New Roman" panose="02020603050405020304" pitchFamily="18" charset="0"/>
                <a:cs typeface="Times New Roman" panose="02020603050405020304" pitchFamily="18" charset="0"/>
              </a:rPr>
              <a:t>Los resultados de una encuesta sobre el sexo y edad de cada uno de los estudiantes de un curso se muestran en la tabla: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Elipse 9">
            <a:extLst>
              <a:ext uri="{FF2B5EF4-FFF2-40B4-BE49-F238E27FC236}">
                <a16:creationId xmlns:a16="http://schemas.microsoft.com/office/drawing/2014/main" id="{9BBE6D70-9391-7B01-112D-7A94808D27C1}"/>
              </a:ext>
            </a:extLst>
          </p:cNvPr>
          <p:cNvSpPr/>
          <p:nvPr/>
        </p:nvSpPr>
        <p:spPr>
          <a:xfrm>
            <a:off x="373546" y="5250521"/>
            <a:ext cx="307174" cy="31716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a:extLst>
              <a:ext uri="{FF2B5EF4-FFF2-40B4-BE49-F238E27FC236}">
                <a16:creationId xmlns:a16="http://schemas.microsoft.com/office/drawing/2014/main" id="{976C86B3-F9E1-3C3A-A3A3-858C7D7EF010}"/>
              </a:ext>
            </a:extLst>
          </p:cNvPr>
          <p:cNvPicPr>
            <a:picLocks noChangeAspect="1"/>
          </p:cNvPicPr>
          <p:nvPr/>
        </p:nvPicPr>
        <p:blipFill>
          <a:blip r:embed="rId3"/>
          <a:stretch>
            <a:fillRect/>
          </a:stretch>
        </p:blipFill>
        <p:spPr>
          <a:xfrm>
            <a:off x="4112845" y="1308135"/>
            <a:ext cx="3336389" cy="1519543"/>
          </a:xfrm>
          <a:prstGeom prst="rect">
            <a:avLst/>
          </a:prstGeom>
        </p:spPr>
      </p:pic>
      <p:sp>
        <p:nvSpPr>
          <p:cNvPr id="11" name="CuadroTexto 10">
            <a:extLst>
              <a:ext uri="{FF2B5EF4-FFF2-40B4-BE49-F238E27FC236}">
                <a16:creationId xmlns:a16="http://schemas.microsoft.com/office/drawing/2014/main" id="{A4E30C5C-DD0A-C3DE-CD90-A20BAAF8B970}"/>
              </a:ext>
            </a:extLst>
          </p:cNvPr>
          <p:cNvSpPr txBox="1"/>
          <p:nvPr/>
        </p:nvSpPr>
        <p:spPr>
          <a:xfrm>
            <a:off x="343066" y="3347608"/>
            <a:ext cx="11465227" cy="2631490"/>
          </a:xfrm>
          <a:prstGeom prst="rect">
            <a:avLst/>
          </a:prstGeom>
          <a:noFill/>
        </p:spPr>
        <p:txBody>
          <a:bodyPr wrap="square">
            <a:spAutoFit/>
          </a:bodyPr>
          <a:lstStyle/>
          <a:p>
            <a:pPr marL="450215" algn="just">
              <a:lnSpc>
                <a:spcPct val="107000"/>
              </a:lnSpc>
              <a:spcAft>
                <a:spcPts val="800"/>
              </a:spcAft>
            </a:pPr>
            <a:r>
              <a:rPr lang="es-CO" sz="1800" dirty="0">
                <a:effectLst/>
                <a:latin typeface="Calibri Light" panose="020F0302020204030204" pitchFamily="34" charset="0"/>
                <a:ea typeface="Times New Roman" panose="02020603050405020304" pitchFamily="18" charset="0"/>
                <a:cs typeface="Times New Roman" panose="02020603050405020304" pitchFamily="18" charset="0"/>
              </a:rPr>
              <a:t>El profesor afirma que la probabilidad de seleccionar un estudiante de 15 años de edad entre el grupo de los hombres es igual a 2/5, porque hay 2 hombres de 15 años de edad en el curso de 5 estudiantes.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indent="-269875">
              <a:lnSpc>
                <a:spcPct val="107000"/>
              </a:lnSpc>
              <a:spcAft>
                <a:spcPts val="800"/>
              </a:spcAft>
            </a:pPr>
            <a:r>
              <a:rPr lang="es-CO" sz="800" dirty="0">
                <a:effectLst/>
                <a:latin typeface="Calibri Light" panose="020F0302020204030204" pitchFamily="34" charset="0"/>
                <a:ea typeface="Times New Roman" panose="02020603050405020304" pitchFamily="18" charset="0"/>
                <a:cs typeface="Times New Roman" panose="02020603050405020304" pitchFamily="18" charset="0"/>
              </a:rPr>
              <a:t> </a:t>
            </a:r>
            <a:r>
              <a:rPr lang="es-CO" sz="1800" b="1" dirty="0">
                <a:effectLst/>
                <a:latin typeface="Calibri Light" panose="020F0302020204030204" pitchFamily="34" charset="0"/>
                <a:ea typeface="Times New Roman" panose="02020603050405020304" pitchFamily="18" charset="0"/>
                <a:cs typeface="Times New Roman" panose="02020603050405020304" pitchFamily="18" charset="0"/>
              </a:rPr>
              <a:t>20.</a:t>
            </a:r>
            <a:r>
              <a:rPr lang="es-CO" sz="1800" dirty="0">
                <a:effectLst/>
                <a:latin typeface="Calibri Light" panose="020F0302020204030204" pitchFamily="34" charset="0"/>
                <a:ea typeface="Times New Roman" panose="02020603050405020304" pitchFamily="18" charset="0"/>
                <a:cs typeface="Times New Roman" panose="02020603050405020304" pitchFamily="18" charset="0"/>
              </a:rPr>
              <a:t> La interpretación del profesor es errada, porque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indent="-269875">
              <a:lnSpc>
                <a:spcPct val="107000"/>
              </a:lnSpc>
              <a:spcAft>
                <a:spcPts val="800"/>
              </a:spcAft>
            </a:pPr>
            <a:r>
              <a:rPr lang="es-CO" sz="800" dirty="0">
                <a:effectLst/>
                <a:latin typeface="Calibri Light" panose="020F0302020204030204" pitchFamily="34" charset="0"/>
                <a:ea typeface="Times New Roman" panose="02020603050405020304" pitchFamily="18"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lphaUcPeriod"/>
            </a:pPr>
            <a:r>
              <a:rPr lang="es-CO" sz="1800" dirty="0">
                <a:effectLst/>
                <a:latin typeface="Calibri Light" panose="020F0302020204030204" pitchFamily="34" charset="0"/>
                <a:ea typeface="Times New Roman" panose="02020603050405020304" pitchFamily="18" charset="0"/>
                <a:cs typeface="Times New Roman" panose="02020603050405020304" pitchFamily="18" charset="0"/>
              </a:rPr>
              <a:t>Le falta considerar una persona en el cálculo realizado.</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lphaUcPeriod"/>
            </a:pPr>
            <a:r>
              <a:rPr lang="es-CO" sz="1800" dirty="0">
                <a:effectLst/>
                <a:latin typeface="Calibri Light" panose="020F0302020204030204" pitchFamily="34" charset="0"/>
                <a:ea typeface="Times New Roman" panose="02020603050405020304" pitchFamily="18" charset="0"/>
                <a:cs typeface="Times New Roman" panose="02020603050405020304" pitchFamily="18" charset="0"/>
              </a:rPr>
              <a:t>Todos los estudiantes de 15 años de edad son hombres.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800"/>
              </a:spcAft>
              <a:buFont typeface="+mj-lt"/>
              <a:buAutoNum type="alphaUcPeriod"/>
            </a:pPr>
            <a:r>
              <a:rPr lang="es-CO" sz="1800" dirty="0">
                <a:effectLst/>
                <a:latin typeface="Calibri Light" panose="020F0302020204030204" pitchFamily="34" charset="0"/>
                <a:ea typeface="Times New Roman" panose="02020603050405020304" pitchFamily="18" charset="0"/>
                <a:cs typeface="Times New Roman" panose="02020603050405020304" pitchFamily="18" charset="0"/>
              </a:rPr>
              <a:t>Considera más personas de las que requiere para el cálculo.</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spcAft>
                <a:spcPts val="800"/>
              </a:spcAft>
              <a:buFont typeface="+mj-lt"/>
              <a:buAutoNum type="alphaUcPeriod"/>
            </a:pPr>
            <a:r>
              <a:rPr lang="es-CO" sz="1800" dirty="0">
                <a:effectLst/>
                <a:latin typeface="Calibri Light" panose="020F0302020204030204" pitchFamily="34" charset="0"/>
                <a:ea typeface="Times New Roman" panose="02020603050405020304" pitchFamily="18" charset="0"/>
                <a:cs typeface="Times New Roman" panose="02020603050405020304" pitchFamily="18" charset="0"/>
              </a:rPr>
              <a:t>Solo debe tener en cuenta la población de 15 años de edad.</a:t>
            </a:r>
            <a:endParaRPr lang="en-US" dirty="0"/>
          </a:p>
        </p:txBody>
      </p:sp>
      <p:pic>
        <p:nvPicPr>
          <p:cNvPr id="8" name="Imagen 7">
            <a:extLst>
              <a:ext uri="{FF2B5EF4-FFF2-40B4-BE49-F238E27FC236}">
                <a16:creationId xmlns:a16="http://schemas.microsoft.com/office/drawing/2014/main" id="{8042D7C5-DA97-E6F5-77F9-E0B3ACFF14EA}"/>
              </a:ext>
            </a:extLst>
          </p:cNvPr>
          <p:cNvPicPr>
            <a:picLocks noChangeAspect="1"/>
          </p:cNvPicPr>
          <p:nvPr/>
        </p:nvPicPr>
        <p:blipFill>
          <a:blip r:embed="rId4"/>
          <a:stretch>
            <a:fillRect/>
          </a:stretch>
        </p:blipFill>
        <p:spPr>
          <a:xfrm>
            <a:off x="97049" y="6375498"/>
            <a:ext cx="3062711" cy="385779"/>
          </a:xfrm>
          <a:prstGeom prst="rect">
            <a:avLst/>
          </a:prstGeom>
        </p:spPr>
      </p:pic>
    </p:spTree>
    <p:extLst>
      <p:ext uri="{BB962C8B-B14F-4D97-AF65-F5344CB8AC3E}">
        <p14:creationId xmlns:p14="http://schemas.microsoft.com/office/powerpoint/2010/main" val="3434803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fltVal val="0"/>
                                          </p:val>
                                        </p:tav>
                                        <p:tav tm="100000">
                                          <p:val>
                                            <p:strVal val="#ppt_w"/>
                                          </p:val>
                                        </p:tav>
                                      </p:tavLst>
                                    </p:anim>
                                    <p:anim calcmode="lin" valueType="num">
                                      <p:cBhvr>
                                        <p:cTn id="8" dur="1000" fill="hold"/>
                                        <p:tgtEl>
                                          <p:spTgt spid="10"/>
                                        </p:tgtEl>
                                        <p:attrNameLst>
                                          <p:attrName>ppt_h</p:attrName>
                                        </p:attrNameLst>
                                      </p:cBhvr>
                                      <p:tavLst>
                                        <p:tav tm="0">
                                          <p:val>
                                            <p:fltVal val="0"/>
                                          </p:val>
                                        </p:tav>
                                        <p:tav tm="100000">
                                          <p:val>
                                            <p:strVal val="#ppt_h"/>
                                          </p:val>
                                        </p:tav>
                                      </p:tavLst>
                                    </p:anim>
                                    <p:anim calcmode="lin" valueType="num">
                                      <p:cBhvr>
                                        <p:cTn id="9" dur="1000" fill="hold"/>
                                        <p:tgtEl>
                                          <p:spTgt spid="10"/>
                                        </p:tgtEl>
                                        <p:attrNameLst>
                                          <p:attrName>style.rotation</p:attrName>
                                        </p:attrNameLst>
                                      </p:cBhvr>
                                      <p:tavLst>
                                        <p:tav tm="0">
                                          <p:val>
                                            <p:fltVal val="90"/>
                                          </p:val>
                                        </p:tav>
                                        <p:tav tm="100000">
                                          <p:val>
                                            <p:fltVal val="0"/>
                                          </p:val>
                                        </p:tav>
                                      </p:tavLst>
                                    </p:anim>
                                    <p:animEffect transition="in" filter="fade">
                                      <p:cBhvr>
                                        <p:cTn id="10"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652529" y="362428"/>
            <a:ext cx="10668000" cy="1200329"/>
          </a:xfrm>
          <a:prstGeom prst="rect">
            <a:avLst/>
          </a:prstGeom>
        </p:spPr>
        <p:txBody>
          <a:bodyPr wrap="square">
            <a:spAutoFit/>
          </a:bodyPr>
          <a:lstStyle/>
          <a:p>
            <a:r>
              <a:rPr lang="es-CO" b="1" dirty="0">
                <a:latin typeface="+mj-lt"/>
              </a:rPr>
              <a:t>25.</a:t>
            </a:r>
            <a:r>
              <a:rPr lang="es-CO" dirty="0">
                <a:solidFill>
                  <a:srgbClr val="FF0000"/>
                </a:solidFill>
                <a:latin typeface="+mj-lt"/>
              </a:rPr>
              <a:t> </a:t>
            </a:r>
            <a:r>
              <a:rPr lang="es-CO" dirty="0">
                <a:latin typeface="+mj-lt"/>
              </a:rPr>
              <a:t>El alcalde de una ciudad le pide al director de la cárcel, presentar un informe con el número de presos que ingresaron en los últimos seis meses del año 2018, detallando cuantos son mayores de 65 años, teniendo en cuenta que el reglamento establece que todo preso mayor de 65 años que padezca una enfermedad terminal obtiene la casa por cárcel.</a:t>
            </a:r>
          </a:p>
        </p:txBody>
      </p:sp>
      <p:pic>
        <p:nvPicPr>
          <p:cNvPr id="9" name="Imagen 8"/>
          <p:cNvPicPr>
            <a:picLocks noChangeAspect="1"/>
          </p:cNvPicPr>
          <p:nvPr/>
        </p:nvPicPr>
        <p:blipFill>
          <a:blip r:embed="rId2"/>
          <a:stretch>
            <a:fillRect/>
          </a:stretch>
        </p:blipFill>
        <p:spPr>
          <a:xfrm>
            <a:off x="3233604" y="1514986"/>
            <a:ext cx="5205351" cy="2056206"/>
          </a:xfrm>
          <a:prstGeom prst="rect">
            <a:avLst/>
          </a:prstGeom>
        </p:spPr>
      </p:pic>
      <p:sp>
        <p:nvSpPr>
          <p:cNvPr id="10" name="Rectángulo 9"/>
          <p:cNvSpPr/>
          <p:nvPr/>
        </p:nvSpPr>
        <p:spPr>
          <a:xfrm>
            <a:off x="652529" y="3618963"/>
            <a:ext cx="11017589" cy="646331"/>
          </a:xfrm>
          <a:prstGeom prst="rect">
            <a:avLst/>
          </a:prstGeom>
        </p:spPr>
        <p:txBody>
          <a:bodyPr wrap="square">
            <a:spAutoFit/>
          </a:bodyPr>
          <a:lstStyle/>
          <a:p>
            <a:r>
              <a:rPr lang="es-CO" dirty="0">
                <a:latin typeface="+mj-lt"/>
              </a:rPr>
              <a:t>En el informe el director desea incluir el promedio de presos que ingresaron en los últimos seis meses. La operación más apropiada para conocer el promedio de presos es:</a:t>
            </a:r>
          </a:p>
        </p:txBody>
      </p:sp>
      <mc:AlternateContent xmlns:mc="http://schemas.openxmlformats.org/markup-compatibility/2006" xmlns:a14="http://schemas.microsoft.com/office/drawing/2010/main">
        <mc:Choice Requires="a14">
          <p:sp>
            <p:nvSpPr>
              <p:cNvPr id="11" name="Rectángulo 10"/>
              <p:cNvSpPr/>
              <p:nvPr/>
            </p:nvSpPr>
            <p:spPr>
              <a:xfrm>
                <a:off x="677717" y="4458477"/>
                <a:ext cx="728726" cy="612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CO" i="1" smtClean="0">
                          <a:latin typeface="Cambria Math" panose="02040503050406030204" pitchFamily="18" charset="0"/>
                        </a:rPr>
                        <m:t>𝐴</m:t>
                      </m:r>
                      <m:r>
                        <a:rPr lang="es-CO" i="0">
                          <a:latin typeface="Cambria Math" panose="02040503050406030204" pitchFamily="18" charset="0"/>
                        </a:rPr>
                        <m:t>.</m:t>
                      </m:r>
                      <m:f>
                        <m:fPr>
                          <m:ctrlPr>
                            <a:rPr lang="es-CO" i="1">
                              <a:latin typeface="Cambria Math" panose="02040503050406030204" pitchFamily="18" charset="0"/>
                            </a:rPr>
                          </m:ctrlPr>
                        </m:fPr>
                        <m:num>
                          <m:r>
                            <a:rPr lang="es-CO" i="0">
                              <a:latin typeface="Cambria Math" panose="02040503050406030204" pitchFamily="18" charset="0"/>
                            </a:rPr>
                            <m:t>80</m:t>
                          </m:r>
                        </m:num>
                        <m:den>
                          <m:r>
                            <a:rPr lang="es-CO" i="0">
                              <a:latin typeface="Cambria Math" panose="02040503050406030204" pitchFamily="18" charset="0"/>
                            </a:rPr>
                            <m:t>6</m:t>
                          </m:r>
                        </m:den>
                      </m:f>
                    </m:oMath>
                  </m:oMathPara>
                </a14:m>
                <a:endParaRPr lang="es-CO" dirty="0">
                  <a:latin typeface="+mj-lt"/>
                </a:endParaRPr>
              </a:p>
            </p:txBody>
          </p:sp>
        </mc:Choice>
        <mc:Fallback xmlns="">
          <p:sp>
            <p:nvSpPr>
              <p:cNvPr id="11" name="Rectángulo 10"/>
              <p:cNvSpPr>
                <a:spLocks noRot="1" noChangeAspect="1" noMove="1" noResize="1" noEditPoints="1" noAdjustHandles="1" noChangeArrowheads="1" noChangeShapeType="1" noTextEdit="1"/>
              </p:cNvSpPr>
              <p:nvPr/>
            </p:nvSpPr>
            <p:spPr>
              <a:xfrm>
                <a:off x="677717" y="4458477"/>
                <a:ext cx="728726" cy="6127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ángulo 11"/>
              <p:cNvSpPr/>
              <p:nvPr/>
            </p:nvSpPr>
            <p:spPr>
              <a:xfrm>
                <a:off x="608404" y="5524357"/>
                <a:ext cx="867352" cy="61831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CO" i="1" smtClean="0">
                          <a:latin typeface="Cambria Math" panose="02040503050406030204" pitchFamily="18" charset="0"/>
                        </a:rPr>
                        <m:t>𝐵</m:t>
                      </m:r>
                      <m:r>
                        <a:rPr lang="es-CO" i="0">
                          <a:latin typeface="Cambria Math" panose="02040503050406030204" pitchFamily="18" charset="0"/>
                        </a:rPr>
                        <m:t>.</m:t>
                      </m:r>
                      <m:f>
                        <m:fPr>
                          <m:ctrlPr>
                            <a:rPr lang="es-CO" i="1">
                              <a:latin typeface="Cambria Math" panose="02040503050406030204" pitchFamily="18" charset="0"/>
                            </a:rPr>
                          </m:ctrlPr>
                        </m:fPr>
                        <m:num>
                          <m:r>
                            <a:rPr lang="es-CO" i="0">
                              <a:latin typeface="Cambria Math" panose="02040503050406030204" pitchFamily="18" charset="0"/>
                            </a:rPr>
                            <m:t>452</m:t>
                          </m:r>
                        </m:num>
                        <m:den>
                          <m:r>
                            <a:rPr lang="es-CO" i="0">
                              <a:latin typeface="Cambria Math" panose="02040503050406030204" pitchFamily="18" charset="0"/>
                            </a:rPr>
                            <m:t>6</m:t>
                          </m:r>
                        </m:den>
                      </m:f>
                    </m:oMath>
                  </m:oMathPara>
                </a14:m>
                <a:endParaRPr lang="es-CO" dirty="0">
                  <a:latin typeface="+mj-lt"/>
                </a:endParaRPr>
              </a:p>
            </p:txBody>
          </p:sp>
        </mc:Choice>
        <mc:Fallback xmlns="">
          <p:sp>
            <p:nvSpPr>
              <p:cNvPr id="12" name="Rectángulo 11"/>
              <p:cNvSpPr>
                <a:spLocks noRot="1" noChangeAspect="1" noMove="1" noResize="1" noEditPoints="1" noAdjustHandles="1" noChangeArrowheads="1" noChangeShapeType="1" noTextEdit="1"/>
              </p:cNvSpPr>
              <p:nvPr/>
            </p:nvSpPr>
            <p:spPr>
              <a:xfrm>
                <a:off x="608404" y="5524357"/>
                <a:ext cx="867352" cy="61831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ángulo 12"/>
              <p:cNvSpPr/>
              <p:nvPr/>
            </p:nvSpPr>
            <p:spPr>
              <a:xfrm>
                <a:off x="2375691" y="4458477"/>
                <a:ext cx="3242105" cy="61831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CO" i="1" smtClean="0">
                          <a:latin typeface="Cambria Math" panose="02040503050406030204" pitchFamily="18" charset="0"/>
                        </a:rPr>
                        <m:t>𝐶</m:t>
                      </m:r>
                      <m:r>
                        <a:rPr lang="es-CO" i="0">
                          <a:latin typeface="Cambria Math" panose="02040503050406030204" pitchFamily="18" charset="0"/>
                        </a:rPr>
                        <m:t>.</m:t>
                      </m:r>
                      <m:f>
                        <m:fPr>
                          <m:ctrlPr>
                            <a:rPr lang="es-CO" i="1">
                              <a:latin typeface="Cambria Math" panose="02040503050406030204" pitchFamily="18" charset="0"/>
                            </a:rPr>
                          </m:ctrlPr>
                        </m:fPr>
                        <m:num>
                          <m:r>
                            <a:rPr lang="es-CO" i="0">
                              <a:latin typeface="Cambria Math" panose="02040503050406030204" pitchFamily="18" charset="0"/>
                            </a:rPr>
                            <m:t>35+137+34+128+153</m:t>
                          </m:r>
                        </m:num>
                        <m:den>
                          <m:r>
                            <a:rPr lang="es-CO" i="0">
                              <a:latin typeface="Cambria Math" panose="02040503050406030204" pitchFamily="18" charset="0"/>
                            </a:rPr>
                            <m:t>6</m:t>
                          </m:r>
                        </m:den>
                      </m:f>
                    </m:oMath>
                  </m:oMathPara>
                </a14:m>
                <a:endParaRPr lang="es-CO" dirty="0">
                  <a:latin typeface="+mj-lt"/>
                </a:endParaRPr>
              </a:p>
            </p:txBody>
          </p:sp>
        </mc:Choice>
        <mc:Fallback xmlns="">
          <p:sp>
            <p:nvSpPr>
              <p:cNvPr id="13" name="Rectángulo 12"/>
              <p:cNvSpPr>
                <a:spLocks noRot="1" noChangeAspect="1" noMove="1" noResize="1" noEditPoints="1" noAdjustHandles="1" noChangeArrowheads="1" noChangeShapeType="1" noTextEdit="1"/>
              </p:cNvSpPr>
              <p:nvPr/>
            </p:nvSpPr>
            <p:spPr>
              <a:xfrm>
                <a:off x="2375691" y="4458477"/>
                <a:ext cx="3242105" cy="61831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ángulo 13"/>
              <p:cNvSpPr/>
              <p:nvPr/>
            </p:nvSpPr>
            <p:spPr>
              <a:xfrm>
                <a:off x="2375691" y="5524356"/>
                <a:ext cx="3921586" cy="61831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CO" i="1" smtClean="0">
                          <a:latin typeface="Cambria Math" panose="02040503050406030204" pitchFamily="18" charset="0"/>
                        </a:rPr>
                        <m:t>𝐷</m:t>
                      </m:r>
                      <m:r>
                        <a:rPr lang="es-CO" i="0">
                          <a:latin typeface="Cambria Math" panose="02040503050406030204" pitchFamily="18" charset="0"/>
                        </a:rPr>
                        <m:t>.</m:t>
                      </m:r>
                      <m:f>
                        <m:fPr>
                          <m:ctrlPr>
                            <a:rPr lang="es-CO" i="1">
                              <a:latin typeface="Cambria Math" panose="02040503050406030204" pitchFamily="18" charset="0"/>
                            </a:rPr>
                          </m:ctrlPr>
                        </m:fPr>
                        <m:num>
                          <m:r>
                            <a:rPr lang="es-CO" i="0">
                              <a:latin typeface="Cambria Math" panose="02040503050406030204" pitchFamily="18" charset="0"/>
                            </a:rPr>
                            <m:t>33+68+205+171+299+452</m:t>
                          </m:r>
                        </m:num>
                        <m:den>
                          <m:r>
                            <a:rPr lang="es-CO" i="0">
                              <a:latin typeface="Cambria Math" panose="02040503050406030204" pitchFamily="18" charset="0"/>
                            </a:rPr>
                            <m:t>6</m:t>
                          </m:r>
                        </m:den>
                      </m:f>
                    </m:oMath>
                  </m:oMathPara>
                </a14:m>
                <a:endParaRPr lang="es-CO" dirty="0">
                  <a:latin typeface="+mj-lt"/>
                </a:endParaRPr>
              </a:p>
            </p:txBody>
          </p:sp>
        </mc:Choice>
        <mc:Fallback xmlns="">
          <p:sp>
            <p:nvSpPr>
              <p:cNvPr id="14" name="Rectángulo 13"/>
              <p:cNvSpPr>
                <a:spLocks noRot="1" noChangeAspect="1" noMove="1" noResize="1" noEditPoints="1" noAdjustHandles="1" noChangeArrowheads="1" noChangeShapeType="1" noTextEdit="1"/>
              </p:cNvSpPr>
              <p:nvPr/>
            </p:nvSpPr>
            <p:spPr>
              <a:xfrm>
                <a:off x="2375691" y="5524356"/>
                <a:ext cx="3921586" cy="618311"/>
              </a:xfrm>
              <a:prstGeom prst="rect">
                <a:avLst/>
              </a:prstGeom>
              <a:blipFill>
                <a:blip r:embed="rId6"/>
                <a:stretch>
                  <a:fillRect/>
                </a:stretch>
              </a:blipFill>
            </p:spPr>
            <p:txBody>
              <a:bodyPr/>
              <a:lstStyle/>
              <a:p>
                <a:r>
                  <a:rPr lang="en-US">
                    <a:noFill/>
                  </a:rPr>
                  <a:t> </a:t>
                </a:r>
              </a:p>
            </p:txBody>
          </p:sp>
        </mc:Fallback>
      </mc:AlternateContent>
      <p:pic>
        <p:nvPicPr>
          <p:cNvPr id="16" name="Imagen 15">
            <a:extLst>
              <a:ext uri="{FF2B5EF4-FFF2-40B4-BE49-F238E27FC236}">
                <a16:creationId xmlns:a16="http://schemas.microsoft.com/office/drawing/2014/main" id="{49B88169-ED1F-6A98-38D5-13852069421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73797" y="6058125"/>
            <a:ext cx="3618203" cy="850675"/>
          </a:xfrm>
          <a:prstGeom prst="rect">
            <a:avLst/>
          </a:prstGeom>
        </p:spPr>
      </p:pic>
      <p:pic>
        <p:nvPicPr>
          <p:cNvPr id="17" name="Imagen 16">
            <a:extLst>
              <a:ext uri="{FF2B5EF4-FFF2-40B4-BE49-F238E27FC236}">
                <a16:creationId xmlns:a16="http://schemas.microsoft.com/office/drawing/2014/main" id="{388A6FE7-2DBB-ACBF-D289-DDC422AAE655}"/>
              </a:ext>
            </a:extLst>
          </p:cNvPr>
          <p:cNvPicPr>
            <a:picLocks noChangeAspect="1"/>
          </p:cNvPicPr>
          <p:nvPr/>
        </p:nvPicPr>
        <p:blipFill>
          <a:blip r:embed="rId8"/>
          <a:stretch>
            <a:fillRect/>
          </a:stretch>
        </p:blipFill>
        <p:spPr>
          <a:xfrm>
            <a:off x="97049" y="6375498"/>
            <a:ext cx="3062711" cy="385779"/>
          </a:xfrm>
          <a:prstGeom prst="rect">
            <a:avLst/>
          </a:prstGeom>
        </p:spPr>
      </p:pic>
    </p:spTree>
    <p:extLst>
      <p:ext uri="{BB962C8B-B14F-4D97-AF65-F5344CB8AC3E}">
        <p14:creationId xmlns:p14="http://schemas.microsoft.com/office/powerpoint/2010/main" val="24545963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a:stretch>
            <a:fillRect/>
          </a:stretch>
        </p:blipFill>
        <p:spPr>
          <a:xfrm>
            <a:off x="341759" y="420710"/>
            <a:ext cx="5172075" cy="2590800"/>
          </a:xfrm>
          <a:prstGeom prst="rect">
            <a:avLst/>
          </a:prstGeom>
        </p:spPr>
      </p:pic>
      <p:pic>
        <p:nvPicPr>
          <p:cNvPr id="8" name="Imagen 7"/>
          <p:cNvPicPr>
            <a:picLocks noChangeAspect="1"/>
          </p:cNvPicPr>
          <p:nvPr/>
        </p:nvPicPr>
        <p:blipFill>
          <a:blip r:embed="rId3"/>
          <a:stretch>
            <a:fillRect/>
          </a:stretch>
        </p:blipFill>
        <p:spPr>
          <a:xfrm>
            <a:off x="5282943" y="3711635"/>
            <a:ext cx="5544803" cy="1640630"/>
          </a:xfrm>
          <a:prstGeom prst="rect">
            <a:avLst/>
          </a:prstGeom>
        </p:spPr>
      </p:pic>
      <mc:AlternateContent xmlns:mc="http://schemas.openxmlformats.org/markup-compatibility/2006" xmlns:a14="http://schemas.microsoft.com/office/drawing/2010/main">
        <mc:Choice Requires="a14">
          <p:sp>
            <p:nvSpPr>
              <p:cNvPr id="9" name="Rectángulo 8"/>
              <p:cNvSpPr/>
              <p:nvPr/>
            </p:nvSpPr>
            <p:spPr>
              <a:xfrm>
                <a:off x="342864" y="4986511"/>
                <a:ext cx="728726" cy="612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CO" i="1" smtClean="0">
                          <a:latin typeface="Cambria Math" panose="02040503050406030204" pitchFamily="18" charset="0"/>
                        </a:rPr>
                        <m:t>𝐴</m:t>
                      </m:r>
                      <m:r>
                        <a:rPr lang="es-CO" i="0">
                          <a:latin typeface="Cambria Math" panose="02040503050406030204" pitchFamily="18" charset="0"/>
                        </a:rPr>
                        <m:t>.</m:t>
                      </m:r>
                      <m:f>
                        <m:fPr>
                          <m:ctrlPr>
                            <a:rPr lang="es-CO" i="1">
                              <a:latin typeface="Cambria Math" panose="02040503050406030204" pitchFamily="18" charset="0"/>
                            </a:rPr>
                          </m:ctrlPr>
                        </m:fPr>
                        <m:num>
                          <m:r>
                            <a:rPr lang="es-CO" i="0">
                              <a:latin typeface="Cambria Math" panose="02040503050406030204" pitchFamily="18" charset="0"/>
                            </a:rPr>
                            <m:t>80</m:t>
                          </m:r>
                        </m:num>
                        <m:den>
                          <m:r>
                            <a:rPr lang="es-CO" i="0">
                              <a:latin typeface="Cambria Math" panose="02040503050406030204" pitchFamily="18" charset="0"/>
                            </a:rPr>
                            <m:t>6</m:t>
                          </m:r>
                        </m:den>
                      </m:f>
                    </m:oMath>
                  </m:oMathPara>
                </a14:m>
                <a:endParaRPr lang="es-CO" dirty="0"/>
              </a:p>
            </p:txBody>
          </p:sp>
        </mc:Choice>
        <mc:Fallback xmlns="">
          <p:sp>
            <p:nvSpPr>
              <p:cNvPr id="9" name="Rectángulo 8"/>
              <p:cNvSpPr>
                <a:spLocks noRot="1" noChangeAspect="1" noMove="1" noResize="1" noEditPoints="1" noAdjustHandles="1" noChangeArrowheads="1" noChangeShapeType="1" noTextEdit="1"/>
              </p:cNvSpPr>
              <p:nvPr/>
            </p:nvSpPr>
            <p:spPr>
              <a:xfrm>
                <a:off x="342864" y="4986511"/>
                <a:ext cx="728726" cy="612732"/>
              </a:xfrm>
              <a:prstGeom prst="rect">
                <a:avLst/>
              </a:prstGeom>
              <a:blipFill rotWithShape="0">
                <a:blip r:embed="rId5"/>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0" name="Rectángulo 9"/>
              <p:cNvSpPr/>
              <p:nvPr/>
            </p:nvSpPr>
            <p:spPr>
              <a:xfrm>
                <a:off x="273551" y="6052391"/>
                <a:ext cx="867352" cy="61831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CO" i="1" smtClean="0">
                          <a:latin typeface="Cambria Math" panose="02040503050406030204" pitchFamily="18" charset="0"/>
                        </a:rPr>
                        <m:t>𝐵</m:t>
                      </m:r>
                      <m:r>
                        <a:rPr lang="es-CO" i="0">
                          <a:latin typeface="Cambria Math" panose="02040503050406030204" pitchFamily="18" charset="0"/>
                        </a:rPr>
                        <m:t>.</m:t>
                      </m:r>
                      <m:f>
                        <m:fPr>
                          <m:ctrlPr>
                            <a:rPr lang="es-CO" i="1">
                              <a:latin typeface="Cambria Math" panose="02040503050406030204" pitchFamily="18" charset="0"/>
                            </a:rPr>
                          </m:ctrlPr>
                        </m:fPr>
                        <m:num>
                          <m:r>
                            <a:rPr lang="es-CO" i="0">
                              <a:latin typeface="Cambria Math" panose="02040503050406030204" pitchFamily="18" charset="0"/>
                            </a:rPr>
                            <m:t>452</m:t>
                          </m:r>
                        </m:num>
                        <m:den>
                          <m:r>
                            <a:rPr lang="es-CO" i="0">
                              <a:latin typeface="Cambria Math" panose="02040503050406030204" pitchFamily="18" charset="0"/>
                            </a:rPr>
                            <m:t>6</m:t>
                          </m:r>
                        </m:den>
                      </m:f>
                    </m:oMath>
                  </m:oMathPara>
                </a14:m>
                <a:endParaRPr lang="es-CO" dirty="0"/>
              </a:p>
            </p:txBody>
          </p:sp>
        </mc:Choice>
        <mc:Fallback xmlns="">
          <p:sp>
            <p:nvSpPr>
              <p:cNvPr id="10" name="Rectángulo 9"/>
              <p:cNvSpPr>
                <a:spLocks noRot="1" noChangeAspect="1" noMove="1" noResize="1" noEditPoints="1" noAdjustHandles="1" noChangeArrowheads="1" noChangeShapeType="1" noTextEdit="1"/>
              </p:cNvSpPr>
              <p:nvPr/>
            </p:nvSpPr>
            <p:spPr>
              <a:xfrm>
                <a:off x="273551" y="6052391"/>
                <a:ext cx="867352" cy="618311"/>
              </a:xfrm>
              <a:prstGeom prst="rect">
                <a:avLst/>
              </a:prstGeom>
              <a:blipFill rotWithShape="0">
                <a:blip r:embed="rId6"/>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1" name="Rectángulo 10"/>
              <p:cNvSpPr/>
              <p:nvPr/>
            </p:nvSpPr>
            <p:spPr>
              <a:xfrm>
                <a:off x="2040838" y="4986511"/>
                <a:ext cx="3242105" cy="61831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CO" i="1" smtClean="0">
                          <a:latin typeface="Cambria Math" panose="02040503050406030204" pitchFamily="18" charset="0"/>
                        </a:rPr>
                        <m:t>𝐶</m:t>
                      </m:r>
                      <m:r>
                        <a:rPr lang="es-CO" i="0">
                          <a:latin typeface="Cambria Math" panose="02040503050406030204" pitchFamily="18" charset="0"/>
                        </a:rPr>
                        <m:t>.</m:t>
                      </m:r>
                      <m:f>
                        <m:fPr>
                          <m:ctrlPr>
                            <a:rPr lang="es-CO" i="1">
                              <a:latin typeface="Cambria Math" panose="02040503050406030204" pitchFamily="18" charset="0"/>
                            </a:rPr>
                          </m:ctrlPr>
                        </m:fPr>
                        <m:num>
                          <m:r>
                            <a:rPr lang="es-CO" i="0">
                              <a:latin typeface="Cambria Math" panose="02040503050406030204" pitchFamily="18" charset="0"/>
                            </a:rPr>
                            <m:t>35+137+34+128+153</m:t>
                          </m:r>
                        </m:num>
                        <m:den>
                          <m:r>
                            <a:rPr lang="es-CO" i="0">
                              <a:latin typeface="Cambria Math" panose="02040503050406030204" pitchFamily="18" charset="0"/>
                            </a:rPr>
                            <m:t>6</m:t>
                          </m:r>
                        </m:den>
                      </m:f>
                    </m:oMath>
                  </m:oMathPara>
                </a14:m>
                <a:endParaRPr lang="es-CO" dirty="0"/>
              </a:p>
            </p:txBody>
          </p:sp>
        </mc:Choice>
        <mc:Fallback xmlns="">
          <p:sp>
            <p:nvSpPr>
              <p:cNvPr id="11" name="Rectángulo 10"/>
              <p:cNvSpPr>
                <a:spLocks noRot="1" noChangeAspect="1" noMove="1" noResize="1" noEditPoints="1" noAdjustHandles="1" noChangeArrowheads="1" noChangeShapeType="1" noTextEdit="1"/>
              </p:cNvSpPr>
              <p:nvPr/>
            </p:nvSpPr>
            <p:spPr>
              <a:xfrm>
                <a:off x="2040838" y="4986511"/>
                <a:ext cx="3242105" cy="618311"/>
              </a:xfrm>
              <a:prstGeom prst="rect">
                <a:avLst/>
              </a:prstGeom>
              <a:blipFill rotWithShape="0">
                <a:blip r:embed="rId7"/>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2" name="Rectángulo 11"/>
              <p:cNvSpPr/>
              <p:nvPr/>
            </p:nvSpPr>
            <p:spPr>
              <a:xfrm>
                <a:off x="2040838" y="6052390"/>
                <a:ext cx="3921586" cy="61831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CO" i="1" smtClean="0">
                          <a:latin typeface="Cambria Math" panose="02040503050406030204" pitchFamily="18" charset="0"/>
                        </a:rPr>
                        <m:t>𝐷</m:t>
                      </m:r>
                      <m:r>
                        <a:rPr lang="es-CO" i="0">
                          <a:latin typeface="Cambria Math" panose="02040503050406030204" pitchFamily="18" charset="0"/>
                        </a:rPr>
                        <m:t>.</m:t>
                      </m:r>
                      <m:f>
                        <m:fPr>
                          <m:ctrlPr>
                            <a:rPr lang="es-CO" i="1">
                              <a:latin typeface="Cambria Math" panose="02040503050406030204" pitchFamily="18" charset="0"/>
                            </a:rPr>
                          </m:ctrlPr>
                        </m:fPr>
                        <m:num>
                          <m:r>
                            <a:rPr lang="es-CO" i="0">
                              <a:latin typeface="Cambria Math" panose="02040503050406030204" pitchFamily="18" charset="0"/>
                            </a:rPr>
                            <m:t>33+68+205+171+299+452</m:t>
                          </m:r>
                        </m:num>
                        <m:den>
                          <m:r>
                            <a:rPr lang="es-CO" i="0">
                              <a:latin typeface="Cambria Math" panose="02040503050406030204" pitchFamily="18" charset="0"/>
                            </a:rPr>
                            <m:t>6</m:t>
                          </m:r>
                        </m:den>
                      </m:f>
                    </m:oMath>
                  </m:oMathPara>
                </a14:m>
                <a:endParaRPr lang="es-CO" dirty="0"/>
              </a:p>
            </p:txBody>
          </p:sp>
        </mc:Choice>
        <mc:Fallback xmlns="">
          <p:sp>
            <p:nvSpPr>
              <p:cNvPr id="12" name="Rectángulo 11"/>
              <p:cNvSpPr>
                <a:spLocks noRot="1" noChangeAspect="1" noMove="1" noResize="1" noEditPoints="1" noAdjustHandles="1" noChangeArrowheads="1" noChangeShapeType="1" noTextEdit="1"/>
              </p:cNvSpPr>
              <p:nvPr/>
            </p:nvSpPr>
            <p:spPr>
              <a:xfrm>
                <a:off x="2040838" y="6052390"/>
                <a:ext cx="3921586" cy="618311"/>
              </a:xfrm>
              <a:prstGeom prst="rect">
                <a:avLst/>
              </a:prstGeom>
              <a:blipFill rotWithShape="0">
                <a:blip r:embed="rId8"/>
                <a:stretch>
                  <a:fillRect/>
                </a:stretch>
              </a:blipFill>
            </p:spPr>
            <p:txBody>
              <a:bodyPr/>
              <a:lstStyle/>
              <a:p>
                <a:r>
                  <a:rPr lang="es-CO">
                    <a:noFill/>
                  </a:rPr>
                  <a:t> </a:t>
                </a:r>
              </a:p>
            </p:txBody>
          </p:sp>
        </mc:Fallback>
      </mc:AlternateContent>
      <p:sp>
        <p:nvSpPr>
          <p:cNvPr id="13" name="Elipse 12"/>
          <p:cNvSpPr/>
          <p:nvPr/>
        </p:nvSpPr>
        <p:spPr>
          <a:xfrm>
            <a:off x="275932" y="6197254"/>
            <a:ext cx="333666" cy="3506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 name="Imagen 1"/>
          <p:cNvPicPr>
            <a:picLocks noChangeAspect="1"/>
          </p:cNvPicPr>
          <p:nvPr/>
        </p:nvPicPr>
        <p:blipFill>
          <a:blip r:embed="rId9"/>
          <a:stretch>
            <a:fillRect/>
          </a:stretch>
        </p:blipFill>
        <p:spPr>
          <a:xfrm>
            <a:off x="5766314" y="420710"/>
            <a:ext cx="5295093" cy="2799008"/>
          </a:xfrm>
          <a:prstGeom prst="rect">
            <a:avLst/>
          </a:prstGeom>
        </p:spPr>
      </p:pic>
      <p:pic>
        <p:nvPicPr>
          <p:cNvPr id="15" name="Imagen 14">
            <a:extLst>
              <a:ext uri="{FF2B5EF4-FFF2-40B4-BE49-F238E27FC236}">
                <a16:creationId xmlns:a16="http://schemas.microsoft.com/office/drawing/2014/main" id="{F6AEF118-A9A9-133B-1E83-AF8E5370E4A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573797" y="6058125"/>
            <a:ext cx="3618203" cy="850675"/>
          </a:xfrm>
          <a:prstGeom prst="rect">
            <a:avLst/>
          </a:prstGeom>
        </p:spPr>
      </p:pic>
    </p:spTree>
    <p:extLst>
      <p:ext uri="{BB962C8B-B14F-4D97-AF65-F5344CB8AC3E}">
        <p14:creationId xmlns:p14="http://schemas.microsoft.com/office/powerpoint/2010/main" val="1679597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781319" y="533228"/>
            <a:ext cx="10449058" cy="646331"/>
          </a:xfrm>
          <a:prstGeom prst="rect">
            <a:avLst/>
          </a:prstGeom>
        </p:spPr>
        <p:txBody>
          <a:bodyPr wrap="square">
            <a:spAutoFit/>
          </a:bodyPr>
          <a:lstStyle/>
          <a:p>
            <a:r>
              <a:rPr lang="es-CO" b="1" dirty="0">
                <a:latin typeface="+mj-lt"/>
              </a:rPr>
              <a:t>26.</a:t>
            </a:r>
            <a:r>
              <a:rPr lang="es-CO" dirty="0">
                <a:latin typeface="+mj-lt"/>
              </a:rPr>
              <a:t> Luisa tiene cinco libros de matemáticas </a:t>
            </a:r>
            <a:r>
              <a:rPr lang="en-US" dirty="0">
                <a:latin typeface="+mj-lt"/>
              </a:rPr>
              <a:t>(</a:t>
            </a:r>
            <a:r>
              <a:rPr lang="es-CO" dirty="0">
                <a:latin typeface="+mj-lt"/>
              </a:rPr>
              <a:t>A, B, C, D y E). Si desea organizar 4 de ellos en su mueble ¿De cuántas formas puede hacerlo?</a:t>
            </a:r>
          </a:p>
        </p:txBody>
      </p:sp>
      <p:sp>
        <p:nvSpPr>
          <p:cNvPr id="5" name="Rectángulo 4"/>
          <p:cNvSpPr/>
          <p:nvPr/>
        </p:nvSpPr>
        <p:spPr>
          <a:xfrm>
            <a:off x="884350" y="1179559"/>
            <a:ext cx="6096000" cy="1200329"/>
          </a:xfrm>
          <a:prstGeom prst="rect">
            <a:avLst/>
          </a:prstGeom>
        </p:spPr>
        <p:txBody>
          <a:bodyPr>
            <a:spAutoFit/>
          </a:bodyPr>
          <a:lstStyle/>
          <a:p>
            <a:r>
              <a:rPr lang="es-CO" dirty="0">
                <a:latin typeface="+mj-lt"/>
              </a:rPr>
              <a:t>A.   5</a:t>
            </a:r>
          </a:p>
          <a:p>
            <a:r>
              <a:rPr lang="es-CO" dirty="0">
                <a:latin typeface="+mj-lt"/>
              </a:rPr>
              <a:t>B.   625</a:t>
            </a:r>
          </a:p>
          <a:p>
            <a:r>
              <a:rPr lang="es-CO" dirty="0">
                <a:latin typeface="+mj-lt"/>
              </a:rPr>
              <a:t>C.   120</a:t>
            </a:r>
          </a:p>
          <a:p>
            <a:r>
              <a:rPr lang="es-CO" dirty="0">
                <a:latin typeface="+mj-lt"/>
              </a:rPr>
              <a:t>D.   60</a:t>
            </a:r>
          </a:p>
        </p:txBody>
      </p:sp>
      <mc:AlternateContent xmlns:mc="http://schemas.openxmlformats.org/markup-compatibility/2006" xmlns:a14="http://schemas.microsoft.com/office/drawing/2010/main">
        <mc:Choice Requires="a14">
          <p:sp>
            <p:nvSpPr>
              <p:cNvPr id="14" name="Rectángulo 13"/>
              <p:cNvSpPr/>
              <p:nvPr/>
            </p:nvSpPr>
            <p:spPr>
              <a:xfrm>
                <a:off x="1703346" y="2082686"/>
                <a:ext cx="4833870" cy="985526"/>
              </a:xfrm>
              <a:prstGeom prst="rect">
                <a:avLst/>
              </a:prstGeom>
            </p:spPr>
            <p:txBody>
              <a:bodyPr wrap="square">
                <a:spAutoFit/>
              </a:bodyPr>
              <a:lstStyle/>
              <a:p>
                <a:pPr algn="ctr">
                  <a:lnSpc>
                    <a:spcPct val="107000"/>
                  </a:lnSpc>
                  <a:spcAft>
                    <a:spcPts val="0"/>
                  </a:spcAft>
                </a:pPr>
                <a14:m>
                  <m:oMath xmlns:m="http://schemas.openxmlformats.org/officeDocument/2006/math">
                    <m:r>
                      <a:rPr lang="es-CO" b="0" i="1" smtClean="0">
                        <a:latin typeface="Cambria Math" panose="02040503050406030204" pitchFamily="18" charset="0"/>
                        <a:ea typeface="Times New Roman" panose="02020603050405020304" pitchFamily="18" charset="0"/>
                        <a:cs typeface="ArialMT"/>
                      </a:rPr>
                      <m:t>𝐶𝑜𝑚𝑏𝑖𝑛𝑎𝑐𝑖</m:t>
                    </m:r>
                    <m:r>
                      <a:rPr lang="es-CO" b="0" i="1" smtClean="0">
                        <a:latin typeface="Cambria Math" panose="02040503050406030204" pitchFamily="18" charset="0"/>
                        <a:ea typeface="Times New Roman" panose="02020603050405020304" pitchFamily="18" charset="0"/>
                        <a:cs typeface="ArialMT"/>
                      </a:rPr>
                      <m:t>ó</m:t>
                    </m:r>
                    <m:r>
                      <a:rPr lang="es-CO" b="0" i="1" smtClean="0">
                        <a:latin typeface="Cambria Math" panose="02040503050406030204" pitchFamily="18" charset="0"/>
                        <a:ea typeface="Times New Roman" panose="02020603050405020304" pitchFamily="18" charset="0"/>
                        <a:cs typeface="ArialMT"/>
                      </a:rPr>
                      <m:t>𝑛</m:t>
                    </m:r>
                    <m:r>
                      <a:rPr lang="es-CO" b="0" i="1" smtClean="0">
                        <a:latin typeface="Cambria Math" panose="02040503050406030204" pitchFamily="18" charset="0"/>
                        <a:ea typeface="Times New Roman" panose="02020603050405020304" pitchFamily="18" charset="0"/>
                        <a:cs typeface="ArialMT"/>
                      </a:rPr>
                      <m:t> (</m:t>
                    </m:r>
                    <m:r>
                      <a:rPr lang="es-CO" b="0" i="1" smtClean="0">
                        <a:latin typeface="Cambria Math" panose="02040503050406030204" pitchFamily="18" charset="0"/>
                        <a:ea typeface="Times New Roman" panose="02020603050405020304" pitchFamily="18" charset="0"/>
                        <a:cs typeface="ArialMT"/>
                      </a:rPr>
                      <m:t>𝑒𝑙</m:t>
                    </m:r>
                    <m:r>
                      <a:rPr lang="es-CO" i="1">
                        <a:latin typeface="Cambria Math" panose="02040503050406030204" pitchFamily="18" charset="0"/>
                        <a:ea typeface="Times New Roman" panose="02020603050405020304" pitchFamily="18" charset="0"/>
                        <a:cs typeface="ArialMT"/>
                      </a:rPr>
                      <m:t> </m:t>
                    </m:r>
                    <m:r>
                      <a:rPr lang="es-CO" i="1">
                        <a:latin typeface="Cambria Math" panose="02040503050406030204" pitchFamily="18" charset="0"/>
                        <a:ea typeface="Times New Roman" panose="02020603050405020304" pitchFamily="18" charset="0"/>
                        <a:cs typeface="ArialMT"/>
                      </a:rPr>
                      <m:t>𝑜𝑟𝑑𝑒𝑛</m:t>
                    </m:r>
                    <m:r>
                      <a:rPr lang="es-CO" i="1">
                        <a:latin typeface="Cambria Math" panose="02040503050406030204" pitchFamily="18" charset="0"/>
                        <a:ea typeface="Times New Roman" panose="02020603050405020304" pitchFamily="18" charset="0"/>
                        <a:cs typeface="ArialMT"/>
                      </a:rPr>
                      <m:t> </m:t>
                    </m:r>
                    <m:r>
                      <a:rPr lang="es-CO" b="0" i="1" smtClean="0">
                        <a:latin typeface="Cambria Math" panose="02040503050406030204" pitchFamily="18" charset="0"/>
                        <a:ea typeface="Times New Roman" panose="02020603050405020304" pitchFamily="18" charset="0"/>
                        <a:cs typeface="ArialMT"/>
                      </a:rPr>
                      <m:t>𝑛𝑜</m:t>
                    </m:r>
                    <m:r>
                      <a:rPr lang="es-CO" i="1">
                        <a:latin typeface="Cambria Math" panose="02040503050406030204" pitchFamily="18" charset="0"/>
                        <a:ea typeface="Times New Roman" panose="02020603050405020304" pitchFamily="18" charset="0"/>
                        <a:cs typeface="ArialMT"/>
                      </a:rPr>
                      <m:t> </m:t>
                    </m:r>
                    <m:r>
                      <a:rPr lang="es-CO" i="1">
                        <a:latin typeface="Cambria Math" panose="02040503050406030204" pitchFamily="18" charset="0"/>
                        <a:ea typeface="Times New Roman" panose="02020603050405020304" pitchFamily="18" charset="0"/>
                        <a:cs typeface="ArialMT"/>
                      </a:rPr>
                      <m:t>𝑖𝑚𝑝𝑜𝑟𝑡𝑎</m:t>
                    </m:r>
                  </m:oMath>
                </a14:m>
                <a:r>
                  <a:rPr lang="es-CO" i="1" dirty="0">
                    <a:effectLst/>
                    <a:latin typeface="+mj-lt"/>
                    <a:ea typeface="Times New Roman" panose="02020603050405020304" pitchFamily="18" charset="0"/>
                    <a:cs typeface="ArialMT"/>
                  </a:rPr>
                  <a:t>)</a:t>
                </a:r>
              </a:p>
              <a:p>
                <a:pPr>
                  <a:lnSpc>
                    <a:spcPct val="107000"/>
                  </a:lnSpc>
                  <a:spcAft>
                    <a:spcPts val="0"/>
                  </a:spcAft>
                </a:pPr>
                <a14:m>
                  <m:oMathPara xmlns:m="http://schemas.openxmlformats.org/officeDocument/2006/math">
                    <m:oMathParaPr>
                      <m:jc m:val="centerGroup"/>
                    </m:oMathParaPr>
                    <m:oMath xmlns:m="http://schemas.openxmlformats.org/officeDocument/2006/math">
                      <m:r>
                        <a:rPr lang="es-CO" i="1">
                          <a:effectLst/>
                          <a:latin typeface="Cambria Math" panose="02040503050406030204" pitchFamily="18" charset="0"/>
                          <a:ea typeface="Times New Roman" panose="02020603050405020304" pitchFamily="18" charset="0"/>
                          <a:cs typeface="ArialMT"/>
                        </a:rPr>
                        <m:t>𝑛</m:t>
                      </m:r>
                      <m:sSub>
                        <m:sSubPr>
                          <m:ctrlPr>
                            <a:rPr lang="es-CO" i="1">
                              <a:effectLst/>
                              <a:latin typeface="Cambria Math" panose="02040503050406030204" pitchFamily="18" charset="0"/>
                              <a:ea typeface="Times New Roman" panose="02020603050405020304" pitchFamily="18" charset="0"/>
                              <a:cs typeface="ArialMT"/>
                            </a:rPr>
                          </m:ctrlPr>
                        </m:sSubPr>
                        <m:e>
                          <m:r>
                            <a:rPr lang="es-CO" i="1">
                              <a:effectLst/>
                              <a:latin typeface="Cambria Math" panose="02040503050406030204" pitchFamily="18" charset="0"/>
                              <a:ea typeface="Times New Roman" panose="02020603050405020304" pitchFamily="18" charset="0"/>
                              <a:cs typeface="ArialMT"/>
                            </a:rPr>
                            <m:t>𝐶</m:t>
                          </m:r>
                        </m:e>
                        <m:sub>
                          <m:r>
                            <a:rPr lang="es-CO" i="1">
                              <a:effectLst/>
                              <a:latin typeface="Cambria Math" panose="02040503050406030204" pitchFamily="18" charset="0"/>
                              <a:ea typeface="Times New Roman" panose="02020603050405020304" pitchFamily="18" charset="0"/>
                              <a:cs typeface="ArialMT"/>
                            </a:rPr>
                            <m:t>𝑟</m:t>
                          </m:r>
                        </m:sub>
                      </m:sSub>
                      <m:r>
                        <a:rPr lang="es-CO" i="1">
                          <a:effectLst/>
                          <a:latin typeface="Cambria Math" panose="02040503050406030204" pitchFamily="18" charset="0"/>
                          <a:ea typeface="Times New Roman" panose="02020603050405020304" pitchFamily="18" charset="0"/>
                          <a:cs typeface="ArialMT"/>
                        </a:rPr>
                        <m:t>=</m:t>
                      </m:r>
                      <m:f>
                        <m:fPr>
                          <m:ctrlPr>
                            <a:rPr lang="es-CO" i="1">
                              <a:effectLst/>
                              <a:latin typeface="Cambria Math" panose="02040503050406030204" pitchFamily="18" charset="0"/>
                              <a:ea typeface="Times New Roman" panose="02020603050405020304" pitchFamily="18" charset="0"/>
                              <a:cs typeface="ArialMT"/>
                            </a:rPr>
                          </m:ctrlPr>
                        </m:fPr>
                        <m:num>
                          <m:r>
                            <a:rPr lang="es-CO" i="1">
                              <a:effectLst/>
                              <a:latin typeface="Cambria Math" panose="02040503050406030204" pitchFamily="18" charset="0"/>
                              <a:ea typeface="Times New Roman" panose="02020603050405020304" pitchFamily="18" charset="0"/>
                              <a:cs typeface="ArialMT"/>
                            </a:rPr>
                            <m:t>𝑛</m:t>
                          </m:r>
                          <m:r>
                            <a:rPr lang="es-CO" i="1">
                              <a:effectLst/>
                              <a:latin typeface="Cambria Math" panose="02040503050406030204" pitchFamily="18" charset="0"/>
                              <a:ea typeface="Times New Roman" panose="02020603050405020304" pitchFamily="18" charset="0"/>
                              <a:cs typeface="ArialMT"/>
                            </a:rPr>
                            <m:t>!</m:t>
                          </m:r>
                        </m:num>
                        <m:den>
                          <m:r>
                            <a:rPr lang="es-CO" i="1">
                              <a:effectLst/>
                              <a:latin typeface="Cambria Math" panose="02040503050406030204" pitchFamily="18" charset="0"/>
                              <a:ea typeface="Times New Roman" panose="02020603050405020304" pitchFamily="18" charset="0"/>
                              <a:cs typeface="ArialMT"/>
                            </a:rPr>
                            <m:t>𝑟</m:t>
                          </m:r>
                          <m:r>
                            <a:rPr lang="es-CO" i="1">
                              <a:effectLst/>
                              <a:latin typeface="Cambria Math" panose="02040503050406030204" pitchFamily="18" charset="0"/>
                              <a:ea typeface="Times New Roman" panose="02020603050405020304" pitchFamily="18" charset="0"/>
                              <a:cs typeface="ArialMT"/>
                            </a:rPr>
                            <m:t>!</m:t>
                          </m:r>
                          <m:d>
                            <m:dPr>
                              <m:ctrlPr>
                                <a:rPr lang="es-CO" i="1">
                                  <a:effectLst/>
                                  <a:latin typeface="Cambria Math" panose="02040503050406030204" pitchFamily="18" charset="0"/>
                                  <a:ea typeface="Times New Roman" panose="02020603050405020304" pitchFamily="18" charset="0"/>
                                  <a:cs typeface="ArialMT"/>
                                </a:rPr>
                              </m:ctrlPr>
                            </m:dPr>
                            <m:e>
                              <m:r>
                                <a:rPr lang="es-CO" i="1">
                                  <a:effectLst/>
                                  <a:latin typeface="Cambria Math" panose="02040503050406030204" pitchFamily="18" charset="0"/>
                                  <a:ea typeface="Times New Roman" panose="02020603050405020304" pitchFamily="18" charset="0"/>
                                  <a:cs typeface="ArialMT"/>
                                </a:rPr>
                                <m:t>𝑛</m:t>
                              </m:r>
                              <m:r>
                                <a:rPr lang="es-CO" i="1">
                                  <a:effectLst/>
                                  <a:latin typeface="Cambria Math" panose="02040503050406030204" pitchFamily="18" charset="0"/>
                                  <a:ea typeface="Times New Roman" panose="02020603050405020304" pitchFamily="18" charset="0"/>
                                  <a:cs typeface="ArialMT"/>
                                </a:rPr>
                                <m:t>−</m:t>
                              </m:r>
                              <m:r>
                                <a:rPr lang="es-CO" i="1">
                                  <a:effectLst/>
                                  <a:latin typeface="Cambria Math" panose="02040503050406030204" pitchFamily="18" charset="0"/>
                                  <a:ea typeface="Times New Roman" panose="02020603050405020304" pitchFamily="18" charset="0"/>
                                  <a:cs typeface="ArialMT"/>
                                </a:rPr>
                                <m:t>𝑟</m:t>
                              </m:r>
                            </m:e>
                          </m:d>
                          <m:r>
                            <a:rPr lang="es-CO" i="1">
                              <a:effectLst/>
                              <a:latin typeface="Cambria Math" panose="02040503050406030204" pitchFamily="18" charset="0"/>
                              <a:ea typeface="Times New Roman" panose="02020603050405020304" pitchFamily="18" charset="0"/>
                              <a:cs typeface="ArialMT"/>
                            </a:rPr>
                            <m:t>!</m:t>
                          </m:r>
                        </m:den>
                      </m:f>
                    </m:oMath>
                  </m:oMathPara>
                </a14:m>
                <a:endParaRPr lang="es-CO" sz="2400" dirty="0">
                  <a:effectLst/>
                  <a:latin typeface="+mj-lt"/>
                  <a:ea typeface="Calibri" panose="020F0502020204030204" pitchFamily="34" charset="0"/>
                  <a:cs typeface="Times New Roman" panose="02020603050405020304" pitchFamily="18" charset="0"/>
                </a:endParaRPr>
              </a:p>
            </p:txBody>
          </p:sp>
        </mc:Choice>
        <mc:Fallback xmlns="">
          <p:sp>
            <p:nvSpPr>
              <p:cNvPr id="14" name="Rectángulo 13"/>
              <p:cNvSpPr>
                <a:spLocks noRot="1" noChangeAspect="1" noMove="1" noResize="1" noEditPoints="1" noAdjustHandles="1" noChangeArrowheads="1" noChangeShapeType="1" noTextEdit="1"/>
              </p:cNvSpPr>
              <p:nvPr/>
            </p:nvSpPr>
            <p:spPr>
              <a:xfrm>
                <a:off x="1703346" y="2082686"/>
                <a:ext cx="4833870" cy="985526"/>
              </a:xfrm>
              <a:prstGeom prst="rect">
                <a:avLst/>
              </a:prstGeom>
              <a:blipFill>
                <a:blip r:embed="rId2"/>
                <a:stretch>
                  <a:fillRect t="-31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ángulo 14"/>
              <p:cNvSpPr/>
              <p:nvPr/>
            </p:nvSpPr>
            <p:spPr>
              <a:xfrm>
                <a:off x="6959249" y="2082686"/>
                <a:ext cx="3767442" cy="985526"/>
              </a:xfrm>
              <a:prstGeom prst="rect">
                <a:avLst/>
              </a:prstGeom>
            </p:spPr>
            <p:txBody>
              <a:bodyPr wrap="none">
                <a:spAutoFit/>
              </a:bodyPr>
              <a:lstStyle/>
              <a:p>
                <a:pPr algn="ctr">
                  <a:lnSpc>
                    <a:spcPct val="107000"/>
                  </a:lnSpc>
                  <a:spcAft>
                    <a:spcPts val="0"/>
                  </a:spcAft>
                </a:pPr>
                <a14:m>
                  <m:oMath xmlns:m="http://schemas.openxmlformats.org/officeDocument/2006/math">
                    <m:r>
                      <a:rPr lang="es-CO" b="0" i="1" smtClean="0">
                        <a:latin typeface="Cambria Math" panose="02040503050406030204" pitchFamily="18" charset="0"/>
                        <a:ea typeface="Times New Roman" panose="02020603050405020304" pitchFamily="18" charset="0"/>
                        <a:cs typeface="ArialMT"/>
                      </a:rPr>
                      <m:t>𝑃𝑒𝑟𝑚𝑢𝑡𝑎𝑐𝑖</m:t>
                    </m:r>
                    <m:r>
                      <a:rPr lang="es-CO" b="0" i="1" smtClean="0">
                        <a:latin typeface="Cambria Math" panose="02040503050406030204" pitchFamily="18" charset="0"/>
                        <a:ea typeface="Times New Roman" panose="02020603050405020304" pitchFamily="18" charset="0"/>
                        <a:cs typeface="ArialMT"/>
                      </a:rPr>
                      <m:t>ó</m:t>
                    </m:r>
                    <m:r>
                      <a:rPr lang="es-CO" b="0" i="1" smtClean="0">
                        <a:latin typeface="Cambria Math" panose="02040503050406030204" pitchFamily="18" charset="0"/>
                        <a:ea typeface="Times New Roman" panose="02020603050405020304" pitchFamily="18" charset="0"/>
                        <a:cs typeface="ArialMT"/>
                      </a:rPr>
                      <m:t>𝑛</m:t>
                    </m:r>
                    <m:r>
                      <a:rPr lang="es-CO" b="0" i="1" smtClean="0">
                        <a:latin typeface="Cambria Math" panose="02040503050406030204" pitchFamily="18" charset="0"/>
                        <a:ea typeface="Times New Roman" panose="02020603050405020304" pitchFamily="18" charset="0"/>
                        <a:cs typeface="ArialMT"/>
                      </a:rPr>
                      <m:t> (</m:t>
                    </m:r>
                    <m:r>
                      <a:rPr lang="es-CO" i="1">
                        <a:latin typeface="Cambria Math" panose="02040503050406030204" pitchFamily="18" charset="0"/>
                        <a:ea typeface="Times New Roman" panose="02020603050405020304" pitchFamily="18" charset="0"/>
                        <a:cs typeface="ArialMT"/>
                      </a:rPr>
                      <m:t>𝑒𝑙</m:t>
                    </m:r>
                    <m:r>
                      <a:rPr lang="es-CO" i="1">
                        <a:latin typeface="Cambria Math" panose="02040503050406030204" pitchFamily="18" charset="0"/>
                        <a:ea typeface="Times New Roman" panose="02020603050405020304" pitchFamily="18" charset="0"/>
                        <a:cs typeface="ArialMT"/>
                      </a:rPr>
                      <m:t> </m:t>
                    </m:r>
                    <m:r>
                      <a:rPr lang="es-CO" i="1">
                        <a:latin typeface="Cambria Math" panose="02040503050406030204" pitchFamily="18" charset="0"/>
                        <a:ea typeface="Times New Roman" panose="02020603050405020304" pitchFamily="18" charset="0"/>
                        <a:cs typeface="ArialMT"/>
                      </a:rPr>
                      <m:t>𝑜𝑟𝑑𝑒𝑛</m:t>
                    </m:r>
                    <m:r>
                      <a:rPr lang="es-CO" i="1">
                        <a:latin typeface="Cambria Math" panose="02040503050406030204" pitchFamily="18" charset="0"/>
                        <a:ea typeface="Times New Roman" panose="02020603050405020304" pitchFamily="18" charset="0"/>
                        <a:cs typeface="ArialMT"/>
                      </a:rPr>
                      <m:t> </m:t>
                    </m:r>
                    <m:r>
                      <a:rPr lang="es-CO" b="0" i="1" smtClean="0">
                        <a:latin typeface="Cambria Math" panose="02040503050406030204" pitchFamily="18" charset="0"/>
                        <a:ea typeface="Times New Roman" panose="02020603050405020304" pitchFamily="18" charset="0"/>
                        <a:cs typeface="ArialMT"/>
                      </a:rPr>
                      <m:t>𝑠</m:t>
                    </m:r>
                    <m:r>
                      <a:rPr lang="es-CO" b="0" i="1" smtClean="0">
                        <a:latin typeface="Cambria Math" panose="02040503050406030204" pitchFamily="18" charset="0"/>
                        <a:ea typeface="Times New Roman" panose="02020603050405020304" pitchFamily="18" charset="0"/>
                        <a:cs typeface="ArialMT"/>
                      </a:rPr>
                      <m:t>í </m:t>
                    </m:r>
                    <m:r>
                      <a:rPr lang="es-CO" i="1">
                        <a:latin typeface="Cambria Math" panose="02040503050406030204" pitchFamily="18" charset="0"/>
                        <a:ea typeface="Times New Roman" panose="02020603050405020304" pitchFamily="18" charset="0"/>
                        <a:cs typeface="ArialMT"/>
                      </a:rPr>
                      <m:t>𝑖𝑚𝑝𝑜𝑟𝑡𝑎</m:t>
                    </m:r>
                  </m:oMath>
                </a14:m>
                <a:r>
                  <a:rPr lang="es-CO" i="1" dirty="0">
                    <a:latin typeface="+mj-lt"/>
                    <a:ea typeface="Times New Roman" panose="02020603050405020304" pitchFamily="18" charset="0"/>
                    <a:cs typeface="ArialMT"/>
                  </a:rPr>
                  <a:t>)</a:t>
                </a:r>
              </a:p>
              <a:p>
                <a:pPr>
                  <a:lnSpc>
                    <a:spcPct val="107000"/>
                  </a:lnSpc>
                  <a:spcAft>
                    <a:spcPts val="0"/>
                  </a:spcAft>
                </a:pPr>
                <a14:m>
                  <m:oMathPara xmlns:m="http://schemas.openxmlformats.org/officeDocument/2006/math">
                    <m:oMathParaPr>
                      <m:jc m:val="centerGroup"/>
                    </m:oMathParaPr>
                    <m:oMath xmlns:m="http://schemas.openxmlformats.org/officeDocument/2006/math">
                      <m:r>
                        <a:rPr lang="es-CO" i="1">
                          <a:latin typeface="Cambria Math" panose="02040503050406030204" pitchFamily="18" charset="0"/>
                          <a:ea typeface="Times New Roman" panose="02020603050405020304" pitchFamily="18" charset="0"/>
                          <a:cs typeface="ArialMT"/>
                        </a:rPr>
                        <m:t>𝑛</m:t>
                      </m:r>
                      <m:sSub>
                        <m:sSubPr>
                          <m:ctrlPr>
                            <a:rPr lang="es-CO" i="1">
                              <a:latin typeface="Cambria Math" panose="02040503050406030204" pitchFamily="18" charset="0"/>
                              <a:ea typeface="Times New Roman" panose="02020603050405020304" pitchFamily="18" charset="0"/>
                              <a:cs typeface="ArialMT"/>
                            </a:rPr>
                          </m:ctrlPr>
                        </m:sSubPr>
                        <m:e>
                          <m:r>
                            <a:rPr lang="es-CO" i="1">
                              <a:latin typeface="Cambria Math" panose="02040503050406030204" pitchFamily="18" charset="0"/>
                              <a:ea typeface="Times New Roman" panose="02020603050405020304" pitchFamily="18" charset="0"/>
                              <a:cs typeface="ArialMT"/>
                            </a:rPr>
                            <m:t>𝑃</m:t>
                          </m:r>
                        </m:e>
                        <m:sub>
                          <m:r>
                            <a:rPr lang="es-CO" i="1">
                              <a:latin typeface="Cambria Math" panose="02040503050406030204" pitchFamily="18" charset="0"/>
                              <a:ea typeface="Times New Roman" panose="02020603050405020304" pitchFamily="18" charset="0"/>
                              <a:cs typeface="ArialMT"/>
                            </a:rPr>
                            <m:t>𝑟</m:t>
                          </m:r>
                        </m:sub>
                      </m:sSub>
                      <m:r>
                        <a:rPr lang="es-CO" i="1">
                          <a:latin typeface="Cambria Math" panose="02040503050406030204" pitchFamily="18" charset="0"/>
                          <a:ea typeface="Times New Roman" panose="02020603050405020304" pitchFamily="18" charset="0"/>
                          <a:cs typeface="ArialMT"/>
                        </a:rPr>
                        <m:t>=</m:t>
                      </m:r>
                      <m:f>
                        <m:fPr>
                          <m:ctrlPr>
                            <a:rPr lang="es-CO" i="1">
                              <a:latin typeface="Cambria Math" panose="02040503050406030204" pitchFamily="18" charset="0"/>
                              <a:ea typeface="Times New Roman" panose="02020603050405020304" pitchFamily="18" charset="0"/>
                              <a:cs typeface="ArialMT"/>
                            </a:rPr>
                          </m:ctrlPr>
                        </m:fPr>
                        <m:num>
                          <m:r>
                            <a:rPr lang="es-CO" i="1">
                              <a:latin typeface="Cambria Math" panose="02040503050406030204" pitchFamily="18" charset="0"/>
                              <a:ea typeface="Times New Roman" panose="02020603050405020304" pitchFamily="18" charset="0"/>
                              <a:cs typeface="ArialMT"/>
                            </a:rPr>
                            <m:t>𝑛</m:t>
                          </m:r>
                          <m:r>
                            <a:rPr lang="es-CO" i="1">
                              <a:latin typeface="Cambria Math" panose="02040503050406030204" pitchFamily="18" charset="0"/>
                              <a:ea typeface="Times New Roman" panose="02020603050405020304" pitchFamily="18" charset="0"/>
                              <a:cs typeface="ArialMT"/>
                            </a:rPr>
                            <m:t>!</m:t>
                          </m:r>
                        </m:num>
                        <m:den>
                          <m:d>
                            <m:dPr>
                              <m:ctrlPr>
                                <a:rPr lang="es-CO" i="1">
                                  <a:latin typeface="Cambria Math" panose="02040503050406030204" pitchFamily="18" charset="0"/>
                                  <a:ea typeface="Times New Roman" panose="02020603050405020304" pitchFamily="18" charset="0"/>
                                  <a:cs typeface="ArialMT"/>
                                </a:rPr>
                              </m:ctrlPr>
                            </m:dPr>
                            <m:e>
                              <m:r>
                                <a:rPr lang="es-CO" i="1">
                                  <a:latin typeface="Cambria Math" panose="02040503050406030204" pitchFamily="18" charset="0"/>
                                  <a:ea typeface="Times New Roman" panose="02020603050405020304" pitchFamily="18" charset="0"/>
                                  <a:cs typeface="ArialMT"/>
                                </a:rPr>
                                <m:t>𝑛</m:t>
                              </m:r>
                              <m:r>
                                <a:rPr lang="es-CO" i="1">
                                  <a:latin typeface="Cambria Math" panose="02040503050406030204" pitchFamily="18" charset="0"/>
                                  <a:ea typeface="Times New Roman" panose="02020603050405020304" pitchFamily="18" charset="0"/>
                                  <a:cs typeface="ArialMT"/>
                                </a:rPr>
                                <m:t>−</m:t>
                              </m:r>
                              <m:r>
                                <a:rPr lang="es-CO" i="1">
                                  <a:latin typeface="Cambria Math" panose="02040503050406030204" pitchFamily="18" charset="0"/>
                                  <a:ea typeface="Times New Roman" panose="02020603050405020304" pitchFamily="18" charset="0"/>
                                  <a:cs typeface="ArialMT"/>
                                </a:rPr>
                                <m:t>𝑟</m:t>
                              </m:r>
                            </m:e>
                          </m:d>
                          <m:r>
                            <a:rPr lang="es-CO" i="1">
                              <a:latin typeface="Cambria Math" panose="02040503050406030204" pitchFamily="18" charset="0"/>
                              <a:ea typeface="Times New Roman" panose="02020603050405020304" pitchFamily="18" charset="0"/>
                              <a:cs typeface="ArialMT"/>
                            </a:rPr>
                            <m:t>!</m:t>
                          </m:r>
                        </m:den>
                      </m:f>
                      <m:r>
                        <a:rPr lang="es-CO" i="1">
                          <a:latin typeface="Cambria Math" panose="02040503050406030204" pitchFamily="18" charset="0"/>
                          <a:ea typeface="Times New Roman" panose="02020603050405020304" pitchFamily="18" charset="0"/>
                          <a:cs typeface="ArialMT"/>
                        </a:rPr>
                        <m:t>, </m:t>
                      </m:r>
                      <m:r>
                        <a:rPr lang="es-CO" i="1">
                          <a:latin typeface="Cambria Math" panose="02040503050406030204" pitchFamily="18" charset="0"/>
                          <a:ea typeface="Times New Roman" panose="02020603050405020304" pitchFamily="18" charset="0"/>
                          <a:cs typeface="ArialMT"/>
                        </a:rPr>
                        <m:t>𝑒𝑙</m:t>
                      </m:r>
                      <m:r>
                        <a:rPr lang="es-CO" i="1">
                          <a:latin typeface="Cambria Math" panose="02040503050406030204" pitchFamily="18" charset="0"/>
                          <a:ea typeface="Times New Roman" panose="02020603050405020304" pitchFamily="18" charset="0"/>
                          <a:cs typeface="ArialMT"/>
                        </a:rPr>
                        <m:t> </m:t>
                      </m:r>
                      <m:r>
                        <a:rPr lang="es-CO" i="1">
                          <a:latin typeface="Cambria Math" panose="02040503050406030204" pitchFamily="18" charset="0"/>
                          <a:ea typeface="Times New Roman" panose="02020603050405020304" pitchFamily="18" charset="0"/>
                          <a:cs typeface="ArialMT"/>
                        </a:rPr>
                        <m:t>𝑜𝑟𝑑𝑒𝑛</m:t>
                      </m:r>
                      <m:r>
                        <a:rPr lang="es-CO" i="1">
                          <a:latin typeface="Cambria Math" panose="02040503050406030204" pitchFamily="18" charset="0"/>
                          <a:ea typeface="Times New Roman" panose="02020603050405020304" pitchFamily="18" charset="0"/>
                          <a:cs typeface="ArialMT"/>
                        </a:rPr>
                        <m:t> </m:t>
                      </m:r>
                      <m:r>
                        <a:rPr lang="es-CO" i="1">
                          <a:latin typeface="Cambria Math" panose="02040503050406030204" pitchFamily="18" charset="0"/>
                          <a:ea typeface="Times New Roman" panose="02020603050405020304" pitchFamily="18" charset="0"/>
                          <a:cs typeface="ArialMT"/>
                        </a:rPr>
                        <m:t>𝑖𝑚𝑝𝑜𝑟𝑡𝑎</m:t>
                      </m:r>
                    </m:oMath>
                  </m:oMathPara>
                </a14:m>
                <a:endParaRPr lang="es-CO" sz="2400" dirty="0">
                  <a:latin typeface="+mj-lt"/>
                  <a:ea typeface="Calibri" panose="020F0502020204030204" pitchFamily="34" charset="0"/>
                  <a:cs typeface="Times New Roman" panose="02020603050405020304" pitchFamily="18" charset="0"/>
                </a:endParaRPr>
              </a:p>
            </p:txBody>
          </p:sp>
        </mc:Choice>
        <mc:Fallback xmlns="">
          <p:sp>
            <p:nvSpPr>
              <p:cNvPr id="15" name="Rectángulo 14"/>
              <p:cNvSpPr>
                <a:spLocks noRot="1" noChangeAspect="1" noMove="1" noResize="1" noEditPoints="1" noAdjustHandles="1" noChangeArrowheads="1" noChangeShapeType="1" noTextEdit="1"/>
              </p:cNvSpPr>
              <p:nvPr/>
            </p:nvSpPr>
            <p:spPr>
              <a:xfrm>
                <a:off x="6959249" y="2082686"/>
                <a:ext cx="3767442" cy="985526"/>
              </a:xfrm>
              <a:prstGeom prst="rect">
                <a:avLst/>
              </a:prstGeom>
              <a:blipFill>
                <a:blip r:embed="rId3"/>
                <a:stretch>
                  <a:fillRect t="-3106" r="-3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ángulo 15"/>
              <p:cNvSpPr/>
              <p:nvPr/>
            </p:nvSpPr>
            <p:spPr>
              <a:xfrm>
                <a:off x="781319" y="3367459"/>
                <a:ext cx="1662315" cy="65011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CO" i="1">
                          <a:latin typeface="Cambria Math" panose="02040503050406030204" pitchFamily="18" charset="0"/>
                          <a:ea typeface="Times New Roman" panose="02020603050405020304" pitchFamily="18" charset="0"/>
                          <a:cs typeface="ArialMT"/>
                        </a:rPr>
                        <m:t>𝑛</m:t>
                      </m:r>
                      <m:sSub>
                        <m:sSubPr>
                          <m:ctrlPr>
                            <a:rPr lang="es-CO" i="1">
                              <a:latin typeface="Cambria Math" panose="02040503050406030204" pitchFamily="18" charset="0"/>
                              <a:ea typeface="Times New Roman" panose="02020603050405020304" pitchFamily="18" charset="0"/>
                              <a:cs typeface="ArialMT"/>
                            </a:rPr>
                          </m:ctrlPr>
                        </m:sSubPr>
                        <m:e>
                          <m:r>
                            <a:rPr lang="es-CO" i="1">
                              <a:latin typeface="Cambria Math" panose="02040503050406030204" pitchFamily="18" charset="0"/>
                              <a:ea typeface="Times New Roman" panose="02020603050405020304" pitchFamily="18" charset="0"/>
                              <a:cs typeface="ArialMT"/>
                            </a:rPr>
                            <m:t>𝑃</m:t>
                          </m:r>
                        </m:e>
                        <m:sub>
                          <m:r>
                            <a:rPr lang="es-CO" i="1">
                              <a:latin typeface="Cambria Math" panose="02040503050406030204" pitchFamily="18" charset="0"/>
                              <a:ea typeface="Times New Roman" panose="02020603050405020304" pitchFamily="18" charset="0"/>
                              <a:cs typeface="ArialMT"/>
                            </a:rPr>
                            <m:t>𝑟</m:t>
                          </m:r>
                        </m:sub>
                      </m:sSub>
                      <m:r>
                        <a:rPr lang="es-CO" i="1">
                          <a:latin typeface="Cambria Math" panose="02040503050406030204" pitchFamily="18" charset="0"/>
                          <a:ea typeface="Times New Roman" panose="02020603050405020304" pitchFamily="18" charset="0"/>
                          <a:cs typeface="ArialMT"/>
                        </a:rPr>
                        <m:t>=</m:t>
                      </m:r>
                      <m:f>
                        <m:fPr>
                          <m:ctrlPr>
                            <a:rPr lang="es-CO" i="1">
                              <a:latin typeface="Cambria Math" panose="02040503050406030204" pitchFamily="18" charset="0"/>
                              <a:ea typeface="Times New Roman" panose="02020603050405020304" pitchFamily="18" charset="0"/>
                              <a:cs typeface="ArialMT"/>
                            </a:rPr>
                          </m:ctrlPr>
                        </m:fPr>
                        <m:num>
                          <m:r>
                            <a:rPr lang="es-CO" i="1">
                              <a:latin typeface="Cambria Math" panose="02040503050406030204" pitchFamily="18" charset="0"/>
                              <a:ea typeface="Times New Roman" panose="02020603050405020304" pitchFamily="18" charset="0"/>
                              <a:cs typeface="ArialMT"/>
                            </a:rPr>
                            <m:t>𝑛</m:t>
                          </m:r>
                          <m:r>
                            <a:rPr lang="es-CO" i="1">
                              <a:latin typeface="Cambria Math" panose="02040503050406030204" pitchFamily="18" charset="0"/>
                              <a:ea typeface="Times New Roman" panose="02020603050405020304" pitchFamily="18" charset="0"/>
                              <a:cs typeface="ArialMT"/>
                            </a:rPr>
                            <m:t>!</m:t>
                          </m:r>
                        </m:num>
                        <m:den>
                          <m:d>
                            <m:dPr>
                              <m:ctrlPr>
                                <a:rPr lang="es-CO" i="1">
                                  <a:latin typeface="Cambria Math" panose="02040503050406030204" pitchFamily="18" charset="0"/>
                                  <a:ea typeface="Times New Roman" panose="02020603050405020304" pitchFamily="18" charset="0"/>
                                  <a:cs typeface="ArialMT"/>
                                </a:rPr>
                              </m:ctrlPr>
                            </m:dPr>
                            <m:e>
                              <m:r>
                                <a:rPr lang="es-CO" i="1">
                                  <a:latin typeface="Cambria Math" panose="02040503050406030204" pitchFamily="18" charset="0"/>
                                  <a:ea typeface="Times New Roman" panose="02020603050405020304" pitchFamily="18" charset="0"/>
                                  <a:cs typeface="ArialMT"/>
                                </a:rPr>
                                <m:t>𝑛</m:t>
                              </m:r>
                              <m:r>
                                <a:rPr lang="es-CO" i="1">
                                  <a:latin typeface="Cambria Math" panose="02040503050406030204" pitchFamily="18" charset="0"/>
                                  <a:ea typeface="Times New Roman" panose="02020603050405020304" pitchFamily="18" charset="0"/>
                                  <a:cs typeface="ArialMT"/>
                                </a:rPr>
                                <m:t>−</m:t>
                              </m:r>
                              <m:r>
                                <a:rPr lang="es-CO" i="1">
                                  <a:latin typeface="Cambria Math" panose="02040503050406030204" pitchFamily="18" charset="0"/>
                                  <a:ea typeface="Times New Roman" panose="02020603050405020304" pitchFamily="18" charset="0"/>
                                  <a:cs typeface="ArialMT"/>
                                </a:rPr>
                                <m:t>𝑟</m:t>
                              </m:r>
                            </m:e>
                          </m:d>
                          <m:r>
                            <a:rPr lang="es-CO" i="1">
                              <a:latin typeface="Cambria Math" panose="02040503050406030204" pitchFamily="18" charset="0"/>
                              <a:ea typeface="Times New Roman" panose="02020603050405020304" pitchFamily="18" charset="0"/>
                              <a:cs typeface="ArialMT"/>
                            </a:rPr>
                            <m:t>!</m:t>
                          </m:r>
                        </m:den>
                      </m:f>
                    </m:oMath>
                  </m:oMathPara>
                </a14:m>
                <a:endParaRPr lang="es-CO" dirty="0">
                  <a:latin typeface="+mj-lt"/>
                </a:endParaRPr>
              </a:p>
            </p:txBody>
          </p:sp>
        </mc:Choice>
        <mc:Fallback xmlns="">
          <p:sp>
            <p:nvSpPr>
              <p:cNvPr id="16" name="Rectángulo 15"/>
              <p:cNvSpPr>
                <a:spLocks noRot="1" noChangeAspect="1" noMove="1" noResize="1" noEditPoints="1" noAdjustHandles="1" noChangeArrowheads="1" noChangeShapeType="1" noTextEdit="1"/>
              </p:cNvSpPr>
              <p:nvPr/>
            </p:nvSpPr>
            <p:spPr>
              <a:xfrm>
                <a:off x="781319" y="3367459"/>
                <a:ext cx="1662315" cy="65011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ángulo 16"/>
              <p:cNvSpPr/>
              <p:nvPr/>
            </p:nvSpPr>
            <p:spPr>
              <a:xfrm>
                <a:off x="768441" y="4206105"/>
                <a:ext cx="1671996" cy="6575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ea typeface="Times New Roman" panose="02020603050405020304" pitchFamily="18" charset="0"/>
                          <a:cs typeface="ArialMT"/>
                        </a:rPr>
                        <m:t>5</m:t>
                      </m:r>
                      <m:sSub>
                        <m:sSubPr>
                          <m:ctrlPr>
                            <a:rPr lang="es-CO" i="1">
                              <a:latin typeface="Cambria Math" panose="02040503050406030204" pitchFamily="18" charset="0"/>
                              <a:ea typeface="Times New Roman" panose="02020603050405020304" pitchFamily="18" charset="0"/>
                              <a:cs typeface="ArialMT"/>
                            </a:rPr>
                          </m:ctrlPr>
                        </m:sSubPr>
                        <m:e>
                          <m:r>
                            <a:rPr lang="es-CO" i="1">
                              <a:latin typeface="Cambria Math" panose="02040503050406030204" pitchFamily="18" charset="0"/>
                              <a:ea typeface="Times New Roman" panose="02020603050405020304" pitchFamily="18" charset="0"/>
                              <a:cs typeface="ArialMT"/>
                            </a:rPr>
                            <m:t>𝑃</m:t>
                          </m:r>
                        </m:e>
                        <m:sub>
                          <m:r>
                            <a:rPr lang="es-CO" b="0" i="1" smtClean="0">
                              <a:latin typeface="Cambria Math" panose="02040503050406030204" pitchFamily="18" charset="0"/>
                              <a:ea typeface="Times New Roman" panose="02020603050405020304" pitchFamily="18" charset="0"/>
                              <a:cs typeface="ArialMT"/>
                            </a:rPr>
                            <m:t>4</m:t>
                          </m:r>
                        </m:sub>
                      </m:sSub>
                      <m:r>
                        <a:rPr lang="es-CO" i="1">
                          <a:latin typeface="Cambria Math" panose="02040503050406030204" pitchFamily="18" charset="0"/>
                          <a:ea typeface="Times New Roman" panose="02020603050405020304" pitchFamily="18" charset="0"/>
                          <a:cs typeface="ArialMT"/>
                        </a:rPr>
                        <m:t>=</m:t>
                      </m:r>
                      <m:f>
                        <m:fPr>
                          <m:ctrlPr>
                            <a:rPr lang="es-CO" i="1">
                              <a:latin typeface="Cambria Math" panose="02040503050406030204" pitchFamily="18" charset="0"/>
                              <a:ea typeface="Times New Roman" panose="02020603050405020304" pitchFamily="18" charset="0"/>
                              <a:cs typeface="ArialMT"/>
                            </a:rPr>
                          </m:ctrlPr>
                        </m:fPr>
                        <m:num>
                          <m:r>
                            <a:rPr lang="es-CO" b="0" i="1" smtClean="0">
                              <a:latin typeface="Cambria Math" panose="02040503050406030204" pitchFamily="18" charset="0"/>
                              <a:ea typeface="Times New Roman" panose="02020603050405020304" pitchFamily="18" charset="0"/>
                              <a:cs typeface="ArialMT"/>
                            </a:rPr>
                            <m:t>5</m:t>
                          </m:r>
                          <m:r>
                            <a:rPr lang="es-CO" i="1">
                              <a:latin typeface="Cambria Math" panose="02040503050406030204" pitchFamily="18" charset="0"/>
                              <a:ea typeface="Times New Roman" panose="02020603050405020304" pitchFamily="18" charset="0"/>
                              <a:cs typeface="ArialMT"/>
                            </a:rPr>
                            <m:t>!</m:t>
                          </m:r>
                        </m:num>
                        <m:den>
                          <m:d>
                            <m:dPr>
                              <m:ctrlPr>
                                <a:rPr lang="es-CO" i="1">
                                  <a:latin typeface="Cambria Math" panose="02040503050406030204" pitchFamily="18" charset="0"/>
                                  <a:ea typeface="Times New Roman" panose="02020603050405020304" pitchFamily="18" charset="0"/>
                                  <a:cs typeface="ArialMT"/>
                                </a:rPr>
                              </m:ctrlPr>
                            </m:dPr>
                            <m:e>
                              <m:r>
                                <a:rPr lang="es-CO" b="0" i="1" smtClean="0">
                                  <a:latin typeface="Cambria Math" panose="02040503050406030204" pitchFamily="18" charset="0"/>
                                  <a:ea typeface="Times New Roman" panose="02020603050405020304" pitchFamily="18" charset="0"/>
                                  <a:cs typeface="ArialMT"/>
                                </a:rPr>
                                <m:t>5</m:t>
                              </m:r>
                              <m:r>
                                <a:rPr lang="es-CO" i="1">
                                  <a:latin typeface="Cambria Math" panose="02040503050406030204" pitchFamily="18" charset="0"/>
                                  <a:ea typeface="Times New Roman" panose="02020603050405020304" pitchFamily="18" charset="0"/>
                                  <a:cs typeface="ArialMT"/>
                                </a:rPr>
                                <m:t>−</m:t>
                              </m:r>
                              <m:r>
                                <a:rPr lang="es-CO" b="0" i="1" smtClean="0">
                                  <a:latin typeface="Cambria Math" panose="02040503050406030204" pitchFamily="18" charset="0"/>
                                  <a:ea typeface="Times New Roman" panose="02020603050405020304" pitchFamily="18" charset="0"/>
                                  <a:cs typeface="ArialMT"/>
                                </a:rPr>
                                <m:t>4</m:t>
                              </m:r>
                            </m:e>
                          </m:d>
                          <m:r>
                            <a:rPr lang="es-CO" i="1">
                              <a:latin typeface="Cambria Math" panose="02040503050406030204" pitchFamily="18" charset="0"/>
                              <a:ea typeface="Times New Roman" panose="02020603050405020304" pitchFamily="18" charset="0"/>
                              <a:cs typeface="ArialMT"/>
                            </a:rPr>
                            <m:t>!</m:t>
                          </m:r>
                        </m:den>
                      </m:f>
                    </m:oMath>
                  </m:oMathPara>
                </a14:m>
                <a:endParaRPr lang="es-CO" dirty="0">
                  <a:latin typeface="+mj-lt"/>
                </a:endParaRPr>
              </a:p>
            </p:txBody>
          </p:sp>
        </mc:Choice>
        <mc:Fallback xmlns="">
          <p:sp>
            <p:nvSpPr>
              <p:cNvPr id="17" name="Rectángulo 16"/>
              <p:cNvSpPr>
                <a:spLocks noRot="1" noChangeAspect="1" noMove="1" noResize="1" noEditPoints="1" noAdjustHandles="1" noChangeArrowheads="1" noChangeShapeType="1" noTextEdit="1"/>
              </p:cNvSpPr>
              <p:nvPr/>
            </p:nvSpPr>
            <p:spPr>
              <a:xfrm>
                <a:off x="768441" y="4206105"/>
                <a:ext cx="1671996" cy="65755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ángulo 18"/>
              <p:cNvSpPr/>
              <p:nvPr/>
            </p:nvSpPr>
            <p:spPr>
              <a:xfrm>
                <a:off x="3129186" y="4206105"/>
                <a:ext cx="1076449" cy="61831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ea typeface="Times New Roman" panose="02020603050405020304" pitchFamily="18" charset="0"/>
                          <a:cs typeface="ArialMT"/>
                        </a:rPr>
                        <m:t>5</m:t>
                      </m:r>
                      <m:sSub>
                        <m:sSubPr>
                          <m:ctrlPr>
                            <a:rPr lang="es-CO" i="1">
                              <a:latin typeface="Cambria Math" panose="02040503050406030204" pitchFamily="18" charset="0"/>
                              <a:ea typeface="Times New Roman" panose="02020603050405020304" pitchFamily="18" charset="0"/>
                              <a:cs typeface="ArialMT"/>
                            </a:rPr>
                          </m:ctrlPr>
                        </m:sSubPr>
                        <m:e>
                          <m:r>
                            <a:rPr lang="es-CO" i="1">
                              <a:latin typeface="Cambria Math" panose="02040503050406030204" pitchFamily="18" charset="0"/>
                              <a:ea typeface="Times New Roman" panose="02020603050405020304" pitchFamily="18" charset="0"/>
                              <a:cs typeface="ArialMT"/>
                            </a:rPr>
                            <m:t>𝑃</m:t>
                          </m:r>
                        </m:e>
                        <m:sub>
                          <m:r>
                            <a:rPr lang="es-CO" b="0" i="1" smtClean="0">
                              <a:latin typeface="Cambria Math" panose="02040503050406030204" pitchFamily="18" charset="0"/>
                              <a:ea typeface="Times New Roman" panose="02020603050405020304" pitchFamily="18" charset="0"/>
                              <a:cs typeface="ArialMT"/>
                            </a:rPr>
                            <m:t>4</m:t>
                          </m:r>
                        </m:sub>
                      </m:sSub>
                      <m:r>
                        <a:rPr lang="es-CO" i="1">
                          <a:latin typeface="Cambria Math" panose="02040503050406030204" pitchFamily="18" charset="0"/>
                          <a:ea typeface="Times New Roman" panose="02020603050405020304" pitchFamily="18" charset="0"/>
                          <a:cs typeface="ArialMT"/>
                        </a:rPr>
                        <m:t>=</m:t>
                      </m:r>
                      <m:f>
                        <m:fPr>
                          <m:ctrlPr>
                            <a:rPr lang="es-CO" i="1">
                              <a:latin typeface="Cambria Math" panose="02040503050406030204" pitchFamily="18" charset="0"/>
                              <a:ea typeface="Times New Roman" panose="02020603050405020304" pitchFamily="18" charset="0"/>
                              <a:cs typeface="ArialMT"/>
                            </a:rPr>
                          </m:ctrlPr>
                        </m:fPr>
                        <m:num>
                          <m:r>
                            <a:rPr lang="es-CO" b="0" i="1" smtClean="0">
                              <a:latin typeface="Cambria Math" panose="02040503050406030204" pitchFamily="18" charset="0"/>
                              <a:ea typeface="Times New Roman" panose="02020603050405020304" pitchFamily="18" charset="0"/>
                              <a:cs typeface="ArialMT"/>
                            </a:rPr>
                            <m:t>5</m:t>
                          </m:r>
                          <m:r>
                            <a:rPr lang="es-CO" i="1">
                              <a:latin typeface="Cambria Math" panose="02040503050406030204" pitchFamily="18" charset="0"/>
                              <a:ea typeface="Times New Roman" panose="02020603050405020304" pitchFamily="18" charset="0"/>
                              <a:cs typeface="ArialMT"/>
                            </a:rPr>
                            <m:t>!</m:t>
                          </m:r>
                        </m:num>
                        <m:den>
                          <m:r>
                            <a:rPr lang="es-CO" b="0" i="1" smtClean="0">
                              <a:latin typeface="Cambria Math" panose="02040503050406030204" pitchFamily="18" charset="0"/>
                              <a:ea typeface="Times New Roman" panose="02020603050405020304" pitchFamily="18" charset="0"/>
                              <a:cs typeface="ArialMT"/>
                            </a:rPr>
                            <m:t>1</m:t>
                          </m:r>
                          <m:r>
                            <a:rPr lang="es-CO" i="1">
                              <a:latin typeface="Cambria Math" panose="02040503050406030204" pitchFamily="18" charset="0"/>
                              <a:ea typeface="Times New Roman" panose="02020603050405020304" pitchFamily="18" charset="0"/>
                              <a:cs typeface="ArialMT"/>
                            </a:rPr>
                            <m:t>!</m:t>
                          </m:r>
                        </m:den>
                      </m:f>
                    </m:oMath>
                  </m:oMathPara>
                </a14:m>
                <a:endParaRPr lang="es-CO" dirty="0">
                  <a:latin typeface="+mj-lt"/>
                </a:endParaRPr>
              </a:p>
            </p:txBody>
          </p:sp>
        </mc:Choice>
        <mc:Fallback xmlns="">
          <p:sp>
            <p:nvSpPr>
              <p:cNvPr id="19" name="Rectángulo 18"/>
              <p:cNvSpPr>
                <a:spLocks noRot="1" noChangeAspect="1" noMove="1" noResize="1" noEditPoints="1" noAdjustHandles="1" noChangeArrowheads="1" noChangeShapeType="1" noTextEdit="1"/>
              </p:cNvSpPr>
              <p:nvPr/>
            </p:nvSpPr>
            <p:spPr>
              <a:xfrm>
                <a:off x="3129186" y="4206105"/>
                <a:ext cx="1076449" cy="618311"/>
              </a:xfrm>
              <a:prstGeom prst="rect">
                <a:avLst/>
              </a:prstGeom>
              <a:blipFill>
                <a:blip r:embed="rId6"/>
                <a:stretch>
                  <a:fillRect/>
                </a:stretch>
              </a:blipFill>
            </p:spPr>
            <p:txBody>
              <a:bodyPr/>
              <a:lstStyle/>
              <a:p>
                <a:r>
                  <a:rPr lang="en-US">
                    <a:noFill/>
                  </a:rPr>
                  <a:t> </a:t>
                </a:r>
              </a:p>
            </p:txBody>
          </p:sp>
        </mc:Fallback>
      </mc:AlternateContent>
      <p:cxnSp>
        <p:nvCxnSpPr>
          <p:cNvPr id="20" name="Conector recto de flecha 19"/>
          <p:cNvCxnSpPr>
            <a:stCxn id="17" idx="3"/>
          </p:cNvCxnSpPr>
          <p:nvPr/>
        </p:nvCxnSpPr>
        <p:spPr>
          <a:xfrm>
            <a:off x="2440437" y="4534881"/>
            <a:ext cx="68874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4" name="Rectángulo 23"/>
              <p:cNvSpPr/>
              <p:nvPr/>
            </p:nvSpPr>
            <p:spPr>
              <a:xfrm>
                <a:off x="768441" y="5192433"/>
                <a:ext cx="2686889" cy="6165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ea typeface="Times New Roman" panose="02020603050405020304" pitchFamily="18" charset="0"/>
                          <a:cs typeface="ArialMT"/>
                        </a:rPr>
                        <m:t>5</m:t>
                      </m:r>
                      <m:sSub>
                        <m:sSubPr>
                          <m:ctrlPr>
                            <a:rPr lang="es-CO" i="1">
                              <a:latin typeface="Cambria Math" panose="02040503050406030204" pitchFamily="18" charset="0"/>
                              <a:ea typeface="Times New Roman" panose="02020603050405020304" pitchFamily="18" charset="0"/>
                              <a:cs typeface="ArialMT"/>
                            </a:rPr>
                          </m:ctrlPr>
                        </m:sSubPr>
                        <m:e>
                          <m:r>
                            <a:rPr lang="es-CO" i="1">
                              <a:latin typeface="Cambria Math" panose="02040503050406030204" pitchFamily="18" charset="0"/>
                              <a:ea typeface="Times New Roman" panose="02020603050405020304" pitchFamily="18" charset="0"/>
                              <a:cs typeface="ArialMT"/>
                            </a:rPr>
                            <m:t>𝑃</m:t>
                          </m:r>
                        </m:e>
                        <m:sub>
                          <m:r>
                            <a:rPr lang="es-CO" b="0" i="1" smtClean="0">
                              <a:latin typeface="Cambria Math" panose="02040503050406030204" pitchFamily="18" charset="0"/>
                              <a:ea typeface="Times New Roman" panose="02020603050405020304" pitchFamily="18" charset="0"/>
                              <a:cs typeface="ArialMT"/>
                            </a:rPr>
                            <m:t>4</m:t>
                          </m:r>
                        </m:sub>
                      </m:sSub>
                      <m:r>
                        <a:rPr lang="es-CO" i="1">
                          <a:latin typeface="Cambria Math" panose="02040503050406030204" pitchFamily="18" charset="0"/>
                          <a:ea typeface="Times New Roman" panose="02020603050405020304" pitchFamily="18" charset="0"/>
                          <a:cs typeface="ArialMT"/>
                        </a:rPr>
                        <m:t>=</m:t>
                      </m:r>
                      <m:f>
                        <m:fPr>
                          <m:ctrlPr>
                            <a:rPr lang="es-CO" i="1">
                              <a:latin typeface="Cambria Math" panose="02040503050406030204" pitchFamily="18" charset="0"/>
                              <a:ea typeface="Times New Roman" panose="02020603050405020304" pitchFamily="18" charset="0"/>
                              <a:cs typeface="ArialMT"/>
                            </a:rPr>
                          </m:ctrlPr>
                        </m:fPr>
                        <m:num>
                          <m:r>
                            <a:rPr lang="es-CO" b="0" i="1" smtClean="0">
                              <a:latin typeface="Cambria Math" panose="02040503050406030204" pitchFamily="18" charset="0"/>
                              <a:ea typeface="Times New Roman" panose="02020603050405020304" pitchFamily="18" charset="0"/>
                              <a:cs typeface="ArialMT"/>
                            </a:rPr>
                            <m:t>5</m:t>
                          </m:r>
                          <m:r>
                            <a:rPr lang="es-CO" b="0" i="1" smtClean="0">
                              <a:latin typeface="Cambria Math" panose="02040503050406030204" pitchFamily="18" charset="0"/>
                              <a:ea typeface="Cambria Math" panose="02040503050406030204" pitchFamily="18" charset="0"/>
                              <a:cs typeface="ArialMT"/>
                            </a:rPr>
                            <m:t>×4×3×2×1</m:t>
                          </m:r>
                        </m:num>
                        <m:den>
                          <m:r>
                            <a:rPr lang="es-CO" i="1">
                              <a:latin typeface="Cambria Math" panose="02040503050406030204" pitchFamily="18" charset="0"/>
                              <a:ea typeface="Cambria Math" panose="02040503050406030204" pitchFamily="18" charset="0"/>
                              <a:cs typeface="ArialMT"/>
                            </a:rPr>
                            <m:t>1</m:t>
                          </m:r>
                        </m:den>
                      </m:f>
                    </m:oMath>
                  </m:oMathPara>
                </a14:m>
                <a:endParaRPr lang="es-CO" dirty="0">
                  <a:latin typeface="+mj-lt"/>
                </a:endParaRPr>
              </a:p>
            </p:txBody>
          </p:sp>
        </mc:Choice>
        <mc:Fallback xmlns="">
          <p:sp>
            <p:nvSpPr>
              <p:cNvPr id="24" name="Rectángulo 23"/>
              <p:cNvSpPr>
                <a:spLocks noRot="1" noChangeAspect="1" noMove="1" noResize="1" noEditPoints="1" noAdjustHandles="1" noChangeArrowheads="1" noChangeShapeType="1" noTextEdit="1"/>
              </p:cNvSpPr>
              <p:nvPr/>
            </p:nvSpPr>
            <p:spPr>
              <a:xfrm>
                <a:off x="768441" y="5192433"/>
                <a:ext cx="2686889" cy="616515"/>
              </a:xfrm>
              <a:prstGeom prst="rect">
                <a:avLst/>
              </a:prstGeom>
              <a:blipFill>
                <a:blip r:embed="rId7"/>
                <a:stretch>
                  <a:fillRect/>
                </a:stretch>
              </a:blipFill>
            </p:spPr>
            <p:txBody>
              <a:bodyPr/>
              <a:lstStyle/>
              <a:p>
                <a:r>
                  <a:rPr lang="en-US">
                    <a:noFill/>
                  </a:rPr>
                  <a:t> </a:t>
                </a:r>
              </a:p>
            </p:txBody>
          </p:sp>
        </mc:Fallback>
      </mc:AlternateContent>
      <p:cxnSp>
        <p:nvCxnSpPr>
          <p:cNvPr id="25" name="Conector recto de flecha 24"/>
          <p:cNvCxnSpPr>
            <a:stCxn id="24" idx="2"/>
          </p:cNvCxnSpPr>
          <p:nvPr/>
        </p:nvCxnSpPr>
        <p:spPr>
          <a:xfrm flipV="1">
            <a:off x="2111886" y="5244842"/>
            <a:ext cx="1365029" cy="5641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Conector recto de flecha 33"/>
          <p:cNvCxnSpPr/>
          <p:nvPr/>
        </p:nvCxnSpPr>
        <p:spPr>
          <a:xfrm>
            <a:off x="3476578" y="5527792"/>
            <a:ext cx="67887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6" name="Rectángulo 35"/>
              <p:cNvSpPr/>
              <p:nvPr/>
            </p:nvSpPr>
            <p:spPr>
              <a:xfrm>
                <a:off x="4314477" y="5342229"/>
                <a:ext cx="2134430" cy="369332"/>
              </a:xfrm>
              <a:prstGeom prst="rect">
                <a:avLst/>
              </a:prstGeom>
            </p:spPr>
            <p:txBody>
              <a:bodyPr wrap="none">
                <a:spAutoFit/>
              </a:bodyPr>
              <a:lstStyle/>
              <a:p>
                <a14:m>
                  <m:oMath xmlns:m="http://schemas.openxmlformats.org/officeDocument/2006/math">
                    <m:r>
                      <a:rPr lang="es-CO" b="0" i="1" smtClean="0">
                        <a:latin typeface="Cambria Math" panose="02040503050406030204" pitchFamily="18" charset="0"/>
                        <a:ea typeface="Times New Roman" panose="02020603050405020304" pitchFamily="18" charset="0"/>
                        <a:cs typeface="ArialMT"/>
                      </a:rPr>
                      <m:t>5</m:t>
                    </m:r>
                    <m:sSub>
                      <m:sSubPr>
                        <m:ctrlPr>
                          <a:rPr lang="es-CO" i="1">
                            <a:latin typeface="Cambria Math" panose="02040503050406030204" pitchFamily="18" charset="0"/>
                            <a:ea typeface="Times New Roman" panose="02020603050405020304" pitchFamily="18" charset="0"/>
                            <a:cs typeface="ArialMT"/>
                          </a:rPr>
                        </m:ctrlPr>
                      </m:sSubPr>
                      <m:e>
                        <m:r>
                          <a:rPr lang="es-CO" i="1">
                            <a:latin typeface="Cambria Math" panose="02040503050406030204" pitchFamily="18" charset="0"/>
                            <a:ea typeface="Times New Roman" panose="02020603050405020304" pitchFamily="18" charset="0"/>
                            <a:cs typeface="ArialMT"/>
                          </a:rPr>
                          <m:t>𝑃</m:t>
                        </m:r>
                      </m:e>
                      <m:sub>
                        <m:r>
                          <a:rPr lang="es-CO" b="0" i="1" smtClean="0">
                            <a:latin typeface="Cambria Math" panose="02040503050406030204" pitchFamily="18" charset="0"/>
                            <a:ea typeface="Times New Roman" panose="02020603050405020304" pitchFamily="18" charset="0"/>
                            <a:cs typeface="ArialMT"/>
                          </a:rPr>
                          <m:t>4</m:t>
                        </m:r>
                      </m:sub>
                    </m:sSub>
                    <m:r>
                      <a:rPr lang="es-CO" i="1">
                        <a:latin typeface="Cambria Math" panose="02040503050406030204" pitchFamily="18" charset="0"/>
                        <a:ea typeface="Times New Roman" panose="02020603050405020304" pitchFamily="18" charset="0"/>
                        <a:cs typeface="ArialMT"/>
                      </a:rPr>
                      <m:t>=</m:t>
                    </m:r>
                  </m:oMath>
                </a14:m>
                <a:r>
                  <a:rPr lang="es-CO" dirty="0">
                    <a:latin typeface="+mj-lt"/>
                    <a:ea typeface="Times New Roman" panose="02020603050405020304" pitchFamily="18" charset="0"/>
                    <a:cs typeface="ArialMT"/>
                  </a:rPr>
                  <a:t> </a:t>
                </a:r>
                <a14:m>
                  <m:oMath xmlns:m="http://schemas.openxmlformats.org/officeDocument/2006/math">
                    <m:r>
                      <a:rPr lang="es-CO" i="1">
                        <a:latin typeface="Cambria Math" panose="02040503050406030204" pitchFamily="18" charset="0"/>
                        <a:ea typeface="Times New Roman" panose="02020603050405020304" pitchFamily="18" charset="0"/>
                        <a:cs typeface="ArialMT"/>
                      </a:rPr>
                      <m:t>5</m:t>
                    </m:r>
                    <m:r>
                      <a:rPr lang="es-CO" i="1">
                        <a:latin typeface="Cambria Math" panose="02040503050406030204" pitchFamily="18" charset="0"/>
                        <a:ea typeface="Cambria Math" panose="02040503050406030204" pitchFamily="18" charset="0"/>
                        <a:cs typeface="ArialMT"/>
                      </a:rPr>
                      <m:t>×4×3×2</m:t>
                    </m:r>
                  </m:oMath>
                </a14:m>
                <a:endParaRPr lang="es-CO" dirty="0">
                  <a:latin typeface="+mj-lt"/>
                </a:endParaRPr>
              </a:p>
            </p:txBody>
          </p:sp>
        </mc:Choice>
        <mc:Fallback xmlns="">
          <p:sp>
            <p:nvSpPr>
              <p:cNvPr id="36" name="Rectángulo 35"/>
              <p:cNvSpPr>
                <a:spLocks noRot="1" noChangeAspect="1" noMove="1" noResize="1" noEditPoints="1" noAdjustHandles="1" noChangeArrowheads="1" noChangeShapeType="1" noTextEdit="1"/>
              </p:cNvSpPr>
              <p:nvPr/>
            </p:nvSpPr>
            <p:spPr>
              <a:xfrm>
                <a:off x="4314477" y="5342229"/>
                <a:ext cx="2134430" cy="369332"/>
              </a:xfrm>
              <a:prstGeom prst="rect">
                <a:avLst/>
              </a:prstGeom>
              <a:blipFill>
                <a:blip r:embed="rId8"/>
                <a:stretch>
                  <a:fillRect/>
                </a:stretch>
              </a:blipFill>
            </p:spPr>
            <p:txBody>
              <a:bodyPr/>
              <a:lstStyle/>
              <a:p>
                <a:r>
                  <a:rPr lang="en-US">
                    <a:noFill/>
                  </a:rPr>
                  <a:t> </a:t>
                </a:r>
              </a:p>
            </p:txBody>
          </p:sp>
        </mc:Fallback>
      </mc:AlternateContent>
      <p:cxnSp>
        <p:nvCxnSpPr>
          <p:cNvPr id="37" name="Conector recto de flecha 36"/>
          <p:cNvCxnSpPr/>
          <p:nvPr/>
        </p:nvCxnSpPr>
        <p:spPr>
          <a:xfrm>
            <a:off x="6448907" y="5526895"/>
            <a:ext cx="67887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099" name="Rectángulo 4098"/>
              <p:cNvSpPr/>
              <p:nvPr/>
            </p:nvSpPr>
            <p:spPr>
              <a:xfrm>
                <a:off x="7130613" y="5342229"/>
                <a:ext cx="135960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CO" b="1" i="1" smtClean="0">
                          <a:latin typeface="Cambria Math" panose="02040503050406030204" pitchFamily="18" charset="0"/>
                          <a:ea typeface="Times New Roman" panose="02020603050405020304" pitchFamily="18" charset="0"/>
                          <a:cs typeface="ArialMT"/>
                        </a:rPr>
                        <m:t>𝟓</m:t>
                      </m:r>
                      <m:sSub>
                        <m:sSubPr>
                          <m:ctrlPr>
                            <a:rPr lang="es-CO" b="1" i="1">
                              <a:latin typeface="Cambria Math" panose="02040503050406030204" pitchFamily="18" charset="0"/>
                              <a:ea typeface="Times New Roman" panose="02020603050405020304" pitchFamily="18" charset="0"/>
                              <a:cs typeface="ArialMT"/>
                            </a:rPr>
                          </m:ctrlPr>
                        </m:sSubPr>
                        <m:e>
                          <m:r>
                            <a:rPr lang="es-CO" b="1" i="1">
                              <a:latin typeface="Cambria Math" panose="02040503050406030204" pitchFamily="18" charset="0"/>
                              <a:ea typeface="Times New Roman" panose="02020603050405020304" pitchFamily="18" charset="0"/>
                              <a:cs typeface="ArialMT"/>
                            </a:rPr>
                            <m:t>𝑷</m:t>
                          </m:r>
                        </m:e>
                        <m:sub>
                          <m:r>
                            <a:rPr lang="es-CO" b="1" i="1">
                              <a:latin typeface="Cambria Math" panose="02040503050406030204" pitchFamily="18" charset="0"/>
                              <a:ea typeface="Times New Roman" panose="02020603050405020304" pitchFamily="18" charset="0"/>
                              <a:cs typeface="ArialMT"/>
                            </a:rPr>
                            <m:t>𝟒</m:t>
                          </m:r>
                        </m:sub>
                      </m:sSub>
                      <m:r>
                        <a:rPr lang="es-CO" b="1" i="1">
                          <a:latin typeface="Cambria Math" panose="02040503050406030204" pitchFamily="18" charset="0"/>
                          <a:ea typeface="Times New Roman" panose="02020603050405020304" pitchFamily="18" charset="0"/>
                          <a:cs typeface="ArialMT"/>
                        </a:rPr>
                        <m:t>=</m:t>
                      </m:r>
                      <m:r>
                        <a:rPr lang="es-CO" b="1" i="1" smtClean="0">
                          <a:latin typeface="Cambria Math" panose="02040503050406030204" pitchFamily="18" charset="0"/>
                          <a:ea typeface="Times New Roman" panose="02020603050405020304" pitchFamily="18" charset="0"/>
                          <a:cs typeface="ArialMT"/>
                        </a:rPr>
                        <m:t>𝟏𝟐𝟎</m:t>
                      </m:r>
                    </m:oMath>
                  </m:oMathPara>
                </a14:m>
                <a:endParaRPr lang="es-CO" b="1" dirty="0">
                  <a:latin typeface="+mj-lt"/>
                </a:endParaRPr>
              </a:p>
            </p:txBody>
          </p:sp>
        </mc:Choice>
        <mc:Fallback xmlns="">
          <p:sp>
            <p:nvSpPr>
              <p:cNvPr id="4099" name="Rectángulo 4098"/>
              <p:cNvSpPr>
                <a:spLocks noRot="1" noChangeAspect="1" noMove="1" noResize="1" noEditPoints="1" noAdjustHandles="1" noChangeArrowheads="1" noChangeShapeType="1" noTextEdit="1"/>
              </p:cNvSpPr>
              <p:nvPr/>
            </p:nvSpPr>
            <p:spPr>
              <a:xfrm>
                <a:off x="7130613" y="5342229"/>
                <a:ext cx="1359603" cy="369332"/>
              </a:xfrm>
              <a:prstGeom prst="rect">
                <a:avLst/>
              </a:prstGeom>
              <a:blipFill>
                <a:blip r:embed="rId9"/>
                <a:stretch>
                  <a:fillRect/>
                </a:stretch>
              </a:blipFill>
            </p:spPr>
            <p:txBody>
              <a:bodyPr/>
              <a:lstStyle/>
              <a:p>
                <a:r>
                  <a:rPr lang="en-US">
                    <a:noFill/>
                  </a:rPr>
                  <a:t> </a:t>
                </a:r>
              </a:p>
            </p:txBody>
          </p:sp>
        </mc:Fallback>
      </mc:AlternateContent>
      <p:sp>
        <p:nvSpPr>
          <p:cNvPr id="4100" name="Elipse 4099"/>
          <p:cNvSpPr/>
          <p:nvPr/>
        </p:nvSpPr>
        <p:spPr>
          <a:xfrm>
            <a:off x="6666440" y="1679548"/>
            <a:ext cx="4353059" cy="171896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101" name="Elipse 4100"/>
          <p:cNvSpPr/>
          <p:nvPr/>
        </p:nvSpPr>
        <p:spPr>
          <a:xfrm>
            <a:off x="907442" y="1753910"/>
            <a:ext cx="280226" cy="32877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atin typeface="+mj-lt"/>
            </a:endParaRPr>
          </a:p>
        </p:txBody>
      </p:sp>
      <p:pic>
        <p:nvPicPr>
          <p:cNvPr id="22" name="Imagen 21">
            <a:extLst>
              <a:ext uri="{FF2B5EF4-FFF2-40B4-BE49-F238E27FC236}">
                <a16:creationId xmlns:a16="http://schemas.microsoft.com/office/drawing/2014/main" id="{A1960624-4605-4611-3F65-0E787EA2A20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573797" y="6058125"/>
            <a:ext cx="3618203" cy="850675"/>
          </a:xfrm>
          <a:prstGeom prst="rect">
            <a:avLst/>
          </a:prstGeom>
        </p:spPr>
      </p:pic>
      <p:pic>
        <p:nvPicPr>
          <p:cNvPr id="23" name="Imagen 22">
            <a:extLst>
              <a:ext uri="{FF2B5EF4-FFF2-40B4-BE49-F238E27FC236}">
                <a16:creationId xmlns:a16="http://schemas.microsoft.com/office/drawing/2014/main" id="{B9A7576A-159F-00FA-72A2-51F89AABF8AF}"/>
              </a:ext>
            </a:extLst>
          </p:cNvPr>
          <p:cNvPicPr>
            <a:picLocks noChangeAspect="1"/>
          </p:cNvPicPr>
          <p:nvPr/>
        </p:nvPicPr>
        <p:blipFill>
          <a:blip r:embed="rId11"/>
          <a:stretch>
            <a:fillRect/>
          </a:stretch>
        </p:blipFill>
        <p:spPr>
          <a:xfrm>
            <a:off x="97049" y="6375498"/>
            <a:ext cx="3062711" cy="385779"/>
          </a:xfrm>
          <a:prstGeom prst="rect">
            <a:avLst/>
          </a:prstGeom>
        </p:spPr>
      </p:pic>
    </p:spTree>
    <p:extLst>
      <p:ext uri="{BB962C8B-B14F-4D97-AF65-F5344CB8AC3E}">
        <p14:creationId xmlns:p14="http://schemas.microsoft.com/office/powerpoint/2010/main" val="2884612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0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09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19" grpId="0"/>
      <p:bldP spid="24" grpId="0"/>
      <p:bldP spid="36" grpId="0"/>
      <p:bldP spid="4099" grpId="0"/>
      <p:bldP spid="4100" grpId="0" animBg="1"/>
      <p:bldP spid="410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21973" y="146657"/>
            <a:ext cx="11629622" cy="1200329"/>
          </a:xfrm>
          <a:prstGeom prst="rect">
            <a:avLst/>
          </a:prstGeom>
        </p:spPr>
        <p:txBody>
          <a:bodyPr wrap="square">
            <a:spAutoFit/>
          </a:bodyPr>
          <a:lstStyle/>
          <a:p>
            <a:r>
              <a:rPr lang="es-CO" b="1" dirty="0">
                <a:latin typeface="+mj-lt"/>
              </a:rPr>
              <a:t>27.</a:t>
            </a:r>
            <a:r>
              <a:rPr lang="es-CO" dirty="0">
                <a:solidFill>
                  <a:srgbClr val="FF0000"/>
                </a:solidFill>
                <a:latin typeface="+mj-lt"/>
              </a:rPr>
              <a:t> </a:t>
            </a:r>
            <a:r>
              <a:rPr lang="es-CO" dirty="0">
                <a:latin typeface="+mj-lt"/>
              </a:rPr>
              <a:t>En un concesionario existen dos secciones para realizar la revisión de un vehículo de acuerdo a la garantía. La primera sección es peritaje, donde tres ingenieros son los encargados de diagnosticar el daño; la segunda es asignación de taller, cuatro personas son las encargadas. Si una persona llega a solicitar el servicio ¿De cuántas formas puede ser atendido en las dos secciones?</a:t>
            </a:r>
          </a:p>
        </p:txBody>
      </p:sp>
      <p:sp>
        <p:nvSpPr>
          <p:cNvPr id="5" name="Rectángulo 4"/>
          <p:cNvSpPr/>
          <p:nvPr/>
        </p:nvSpPr>
        <p:spPr>
          <a:xfrm>
            <a:off x="420710" y="1346986"/>
            <a:ext cx="6096000" cy="1239057"/>
          </a:xfrm>
          <a:prstGeom prst="rect">
            <a:avLst/>
          </a:prstGeom>
        </p:spPr>
        <p:txBody>
          <a:bodyPr wrap="square">
            <a:spAutoFit/>
          </a:bodyPr>
          <a:lstStyle/>
          <a:p>
            <a:r>
              <a:rPr lang="es-CO" dirty="0">
                <a:latin typeface="+mj-lt"/>
              </a:rPr>
              <a:t>A. 7</a:t>
            </a:r>
          </a:p>
          <a:p>
            <a:r>
              <a:rPr lang="es-CO" dirty="0">
                <a:latin typeface="+mj-lt"/>
              </a:rPr>
              <a:t>B. 1</a:t>
            </a:r>
          </a:p>
          <a:p>
            <a:r>
              <a:rPr lang="es-CO" dirty="0">
                <a:latin typeface="+mj-lt"/>
              </a:rPr>
              <a:t>C. 24</a:t>
            </a:r>
          </a:p>
          <a:p>
            <a:r>
              <a:rPr lang="es-CO" dirty="0">
                <a:latin typeface="+mj-lt"/>
              </a:rPr>
              <a:t>D. 12</a:t>
            </a:r>
          </a:p>
        </p:txBody>
      </p:sp>
      <p:pic>
        <p:nvPicPr>
          <p:cNvPr id="6" name="Imagen 5"/>
          <p:cNvPicPr>
            <a:picLocks noChangeAspect="1"/>
          </p:cNvPicPr>
          <p:nvPr/>
        </p:nvPicPr>
        <p:blipFill>
          <a:blip r:embed="rId2"/>
          <a:stretch>
            <a:fillRect/>
          </a:stretch>
        </p:blipFill>
        <p:spPr>
          <a:xfrm>
            <a:off x="4176697" y="1166527"/>
            <a:ext cx="2983236" cy="2165609"/>
          </a:xfrm>
          <a:prstGeom prst="rect">
            <a:avLst/>
          </a:prstGeom>
        </p:spPr>
      </p:pic>
      <p:pic>
        <p:nvPicPr>
          <p:cNvPr id="7" name="Imagen 6"/>
          <p:cNvPicPr>
            <a:picLocks noChangeAspect="1"/>
          </p:cNvPicPr>
          <p:nvPr/>
        </p:nvPicPr>
        <p:blipFill>
          <a:blip r:embed="rId3"/>
          <a:stretch>
            <a:fillRect/>
          </a:stretch>
        </p:blipFill>
        <p:spPr>
          <a:xfrm>
            <a:off x="4052712" y="3265429"/>
            <a:ext cx="2607689" cy="1700168"/>
          </a:xfrm>
          <a:prstGeom prst="rect">
            <a:avLst/>
          </a:prstGeom>
        </p:spPr>
      </p:pic>
      <p:pic>
        <p:nvPicPr>
          <p:cNvPr id="8" name="Imagen 7"/>
          <p:cNvPicPr>
            <a:picLocks noChangeAspect="1"/>
          </p:cNvPicPr>
          <p:nvPr/>
        </p:nvPicPr>
        <p:blipFill>
          <a:blip r:embed="rId4"/>
          <a:stretch>
            <a:fillRect/>
          </a:stretch>
        </p:blipFill>
        <p:spPr>
          <a:xfrm>
            <a:off x="4432631" y="4982995"/>
            <a:ext cx="2130222" cy="1526293"/>
          </a:xfrm>
          <a:prstGeom prst="rect">
            <a:avLst/>
          </a:prstGeom>
        </p:spPr>
      </p:pic>
      <p:pic>
        <p:nvPicPr>
          <p:cNvPr id="9" name="Imagen 8"/>
          <p:cNvPicPr>
            <a:picLocks noChangeAspect="1"/>
          </p:cNvPicPr>
          <p:nvPr/>
        </p:nvPicPr>
        <p:blipFill>
          <a:blip r:embed="rId5"/>
          <a:stretch>
            <a:fillRect/>
          </a:stretch>
        </p:blipFill>
        <p:spPr>
          <a:xfrm>
            <a:off x="7363565" y="1522856"/>
            <a:ext cx="786009" cy="5185313"/>
          </a:xfrm>
          <a:prstGeom prst="rect">
            <a:avLst/>
          </a:prstGeom>
        </p:spPr>
      </p:pic>
      <mc:AlternateContent xmlns:mc="http://schemas.openxmlformats.org/markup-compatibility/2006" xmlns:a14="http://schemas.microsoft.com/office/drawing/2010/main">
        <mc:Choice Requires="a14">
          <p:sp>
            <p:nvSpPr>
              <p:cNvPr id="10" name="CuadroTexto 9"/>
              <p:cNvSpPr txBox="1"/>
              <p:nvPr/>
            </p:nvSpPr>
            <p:spPr>
              <a:xfrm>
                <a:off x="8950286" y="3838513"/>
                <a:ext cx="283000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12 </m:t>
                      </m:r>
                      <m:r>
                        <a:rPr lang="es-CO" b="0" i="1" smtClean="0">
                          <a:latin typeface="Cambria Math" panose="02040503050406030204" pitchFamily="18" charset="0"/>
                        </a:rPr>
                        <m:t>𝑓𝑜𝑟𝑚𝑎𝑠</m:t>
                      </m:r>
                      <m:r>
                        <a:rPr lang="es-CO" b="0" i="1" smtClean="0">
                          <a:latin typeface="Cambria Math" panose="02040503050406030204" pitchFamily="18" charset="0"/>
                        </a:rPr>
                        <m:t> </m:t>
                      </m:r>
                      <m:r>
                        <a:rPr lang="es-CO" b="0" i="1" smtClean="0">
                          <a:latin typeface="Cambria Math" panose="02040503050406030204" pitchFamily="18" charset="0"/>
                        </a:rPr>
                        <m:t>𝑑𝑒</m:t>
                      </m:r>
                      <m:r>
                        <a:rPr lang="es-CO" b="0" i="1" smtClean="0">
                          <a:latin typeface="Cambria Math" panose="02040503050406030204" pitchFamily="18" charset="0"/>
                        </a:rPr>
                        <m:t> </m:t>
                      </m:r>
                      <m:r>
                        <a:rPr lang="es-CO" b="0" i="1" smtClean="0">
                          <a:latin typeface="Cambria Math" panose="02040503050406030204" pitchFamily="18" charset="0"/>
                        </a:rPr>
                        <m:t>𝑠𝑒𝑟</m:t>
                      </m:r>
                      <m:r>
                        <a:rPr lang="es-CO" b="0" i="1" smtClean="0">
                          <a:latin typeface="Cambria Math" panose="02040503050406030204" pitchFamily="18" charset="0"/>
                        </a:rPr>
                        <m:t> </m:t>
                      </m:r>
                      <m:r>
                        <a:rPr lang="es-CO" b="0" i="1" smtClean="0">
                          <a:latin typeface="Cambria Math" panose="02040503050406030204" pitchFamily="18" charset="0"/>
                        </a:rPr>
                        <m:t>𝑎𝑡𝑒𝑛𝑑𝑖𝑑𝑜</m:t>
                      </m:r>
                    </m:oMath>
                  </m:oMathPara>
                </a14:m>
                <a:endParaRPr lang="es-CO" dirty="0"/>
              </a:p>
            </p:txBody>
          </p:sp>
        </mc:Choice>
        <mc:Fallback xmlns="">
          <p:sp>
            <p:nvSpPr>
              <p:cNvPr id="10" name="CuadroTexto 9"/>
              <p:cNvSpPr txBox="1">
                <a:spLocks noRot="1" noChangeAspect="1" noMove="1" noResize="1" noEditPoints="1" noAdjustHandles="1" noChangeArrowheads="1" noChangeShapeType="1" noTextEdit="1"/>
              </p:cNvSpPr>
              <p:nvPr/>
            </p:nvSpPr>
            <p:spPr>
              <a:xfrm>
                <a:off x="8950286" y="3838513"/>
                <a:ext cx="2830005" cy="276999"/>
              </a:xfrm>
              <a:prstGeom prst="rect">
                <a:avLst/>
              </a:prstGeom>
              <a:blipFill rotWithShape="0">
                <a:blip r:embed="rId6"/>
                <a:stretch>
                  <a:fillRect l="-1509" t="-4444" r="-1724" b="-35556"/>
                </a:stretch>
              </a:blipFill>
            </p:spPr>
            <p:txBody>
              <a:bodyPr/>
              <a:lstStyle/>
              <a:p>
                <a:r>
                  <a:rPr lang="es-CO">
                    <a:noFill/>
                  </a:rPr>
                  <a:t> </a:t>
                </a:r>
              </a:p>
            </p:txBody>
          </p:sp>
        </mc:Fallback>
      </mc:AlternateContent>
      <p:sp>
        <p:nvSpPr>
          <p:cNvPr id="11" name="Cerrar llave 10"/>
          <p:cNvSpPr/>
          <p:nvPr/>
        </p:nvSpPr>
        <p:spPr>
          <a:xfrm>
            <a:off x="8291590" y="1522856"/>
            <a:ext cx="387458" cy="4986432"/>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s-CO"/>
          </a:p>
        </p:txBody>
      </p:sp>
      <p:sp>
        <p:nvSpPr>
          <p:cNvPr id="12" name="Elipse 11"/>
          <p:cNvSpPr/>
          <p:nvPr/>
        </p:nvSpPr>
        <p:spPr>
          <a:xfrm>
            <a:off x="4052712" y="1966514"/>
            <a:ext cx="1303844" cy="4403289"/>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dirty="0"/>
          </a:p>
        </p:txBody>
      </p:sp>
      <p:sp>
        <p:nvSpPr>
          <p:cNvPr id="13" name="Elipse 12"/>
          <p:cNvSpPr/>
          <p:nvPr/>
        </p:nvSpPr>
        <p:spPr>
          <a:xfrm>
            <a:off x="5842858" y="1584728"/>
            <a:ext cx="959559" cy="1680702"/>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dirty="0"/>
          </a:p>
        </p:txBody>
      </p:sp>
      <mc:AlternateContent xmlns:mc="http://schemas.openxmlformats.org/markup-compatibility/2006" xmlns:a14="http://schemas.microsoft.com/office/drawing/2010/main">
        <mc:Choice Requires="a14">
          <p:sp>
            <p:nvSpPr>
              <p:cNvPr id="14" name="CuadroTexto 13"/>
              <p:cNvSpPr txBox="1"/>
              <p:nvPr/>
            </p:nvSpPr>
            <p:spPr>
              <a:xfrm>
                <a:off x="1489486" y="3618112"/>
                <a:ext cx="1559722" cy="369332"/>
              </a:xfrm>
              <a:prstGeom prst="rect">
                <a:avLst/>
              </a:prstGeom>
              <a:noFill/>
              <a:ln>
                <a:solidFill>
                  <a:schemeClr val="tx1">
                    <a:lumMod val="95000"/>
                    <a:lumOff val="5000"/>
                  </a:schemeClr>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sz="2400" b="1" i="1" smtClean="0">
                          <a:latin typeface="Cambria Math" panose="02040503050406030204" pitchFamily="18" charset="0"/>
                        </a:rPr>
                        <m:t>𝟑</m:t>
                      </m:r>
                      <m:r>
                        <a:rPr lang="es-CO" sz="2400" b="1" i="1" smtClean="0">
                          <a:latin typeface="Cambria Math" panose="02040503050406030204" pitchFamily="18" charset="0"/>
                        </a:rPr>
                        <m:t> ∗</m:t>
                      </m:r>
                      <m:r>
                        <a:rPr lang="es-CO" sz="2400" b="1" i="1" smtClean="0">
                          <a:latin typeface="Cambria Math" panose="02040503050406030204" pitchFamily="18" charset="0"/>
                        </a:rPr>
                        <m:t>𝟒</m:t>
                      </m:r>
                      <m:r>
                        <a:rPr lang="es-CO" sz="2400" b="1" i="1" smtClean="0">
                          <a:latin typeface="Cambria Math" panose="02040503050406030204" pitchFamily="18" charset="0"/>
                        </a:rPr>
                        <m:t>=</m:t>
                      </m:r>
                      <m:r>
                        <a:rPr lang="es-CO" sz="2400" b="1" i="1" smtClean="0">
                          <a:latin typeface="Cambria Math" panose="02040503050406030204" pitchFamily="18" charset="0"/>
                        </a:rPr>
                        <m:t>𝟏𝟐</m:t>
                      </m:r>
                    </m:oMath>
                  </m:oMathPara>
                </a14:m>
                <a:endParaRPr lang="es-CO" sz="2400" b="1" dirty="0"/>
              </a:p>
            </p:txBody>
          </p:sp>
        </mc:Choice>
        <mc:Fallback xmlns="">
          <p:sp>
            <p:nvSpPr>
              <p:cNvPr id="14" name="CuadroTexto 13"/>
              <p:cNvSpPr txBox="1">
                <a:spLocks noRot="1" noChangeAspect="1" noMove="1" noResize="1" noEditPoints="1" noAdjustHandles="1" noChangeArrowheads="1" noChangeShapeType="1" noTextEdit="1"/>
              </p:cNvSpPr>
              <p:nvPr/>
            </p:nvSpPr>
            <p:spPr>
              <a:xfrm>
                <a:off x="1489486" y="3618112"/>
                <a:ext cx="1559722" cy="369332"/>
              </a:xfrm>
              <a:prstGeom prst="rect">
                <a:avLst/>
              </a:prstGeom>
              <a:blipFill rotWithShape="0">
                <a:blip r:embed="rId7"/>
                <a:stretch>
                  <a:fillRect l="-3488" r="-3876" b="-4839"/>
                </a:stretch>
              </a:blipFill>
              <a:ln>
                <a:solidFill>
                  <a:schemeClr val="tx1">
                    <a:lumMod val="95000"/>
                    <a:lumOff val="5000"/>
                  </a:schemeClr>
                </a:solidFill>
              </a:ln>
            </p:spPr>
            <p:txBody>
              <a:bodyPr/>
              <a:lstStyle/>
              <a:p>
                <a:r>
                  <a:rPr lang="es-CO">
                    <a:noFill/>
                  </a:rPr>
                  <a:t> </a:t>
                </a:r>
              </a:p>
            </p:txBody>
          </p:sp>
        </mc:Fallback>
      </mc:AlternateContent>
      <p:sp>
        <p:nvSpPr>
          <p:cNvPr id="15" name="Elipse 14"/>
          <p:cNvSpPr/>
          <p:nvPr/>
        </p:nvSpPr>
        <p:spPr>
          <a:xfrm>
            <a:off x="421006" y="2202287"/>
            <a:ext cx="307940" cy="3450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8" name="Imagen 17">
            <a:extLst>
              <a:ext uri="{FF2B5EF4-FFF2-40B4-BE49-F238E27FC236}">
                <a16:creationId xmlns:a16="http://schemas.microsoft.com/office/drawing/2014/main" id="{89565BDD-9E94-3F60-6A26-4DF5A7C1AFF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573797" y="6058125"/>
            <a:ext cx="3618203" cy="850675"/>
          </a:xfrm>
          <a:prstGeom prst="rect">
            <a:avLst/>
          </a:prstGeom>
        </p:spPr>
      </p:pic>
      <p:pic>
        <p:nvPicPr>
          <p:cNvPr id="16" name="Imagen 15">
            <a:extLst>
              <a:ext uri="{FF2B5EF4-FFF2-40B4-BE49-F238E27FC236}">
                <a16:creationId xmlns:a16="http://schemas.microsoft.com/office/drawing/2014/main" id="{AD991D44-5B3B-56C2-83CF-DF664EB63C8D}"/>
              </a:ext>
            </a:extLst>
          </p:cNvPr>
          <p:cNvPicPr>
            <a:picLocks noChangeAspect="1"/>
          </p:cNvPicPr>
          <p:nvPr/>
        </p:nvPicPr>
        <p:blipFill>
          <a:blip r:embed="rId9"/>
          <a:stretch>
            <a:fillRect/>
          </a:stretch>
        </p:blipFill>
        <p:spPr>
          <a:xfrm>
            <a:off x="97049" y="6375498"/>
            <a:ext cx="3062711" cy="385779"/>
          </a:xfrm>
          <a:prstGeom prst="rect">
            <a:avLst/>
          </a:prstGeom>
        </p:spPr>
      </p:pic>
    </p:spTree>
    <p:extLst>
      <p:ext uri="{BB962C8B-B14F-4D97-AF65-F5344CB8AC3E}">
        <p14:creationId xmlns:p14="http://schemas.microsoft.com/office/powerpoint/2010/main" val="2703334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2" grpId="0" animBg="1"/>
      <p:bldP spid="13" grpId="0" animBg="1"/>
      <p:bldP spid="14" grpId="0" animBg="1"/>
      <p:bldP spid="1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14646" y="291698"/>
            <a:ext cx="11736947" cy="646331"/>
          </a:xfrm>
          <a:prstGeom prst="rect">
            <a:avLst/>
          </a:prstGeom>
        </p:spPr>
        <p:txBody>
          <a:bodyPr wrap="square">
            <a:spAutoFit/>
          </a:bodyPr>
          <a:lstStyle/>
          <a:p>
            <a:r>
              <a:rPr lang="es-CO" b="1" dirty="0">
                <a:latin typeface="+mj-lt"/>
              </a:rPr>
              <a:t>28.</a:t>
            </a:r>
            <a:r>
              <a:rPr lang="es-CO" b="1" dirty="0">
                <a:solidFill>
                  <a:srgbClr val="FF0000"/>
                </a:solidFill>
                <a:latin typeface="+mj-lt"/>
              </a:rPr>
              <a:t> </a:t>
            </a:r>
            <a:r>
              <a:rPr lang="es-CO" dirty="0">
                <a:latin typeface="+mj-lt"/>
              </a:rPr>
              <a:t>Se desea agrandar una ventana rectangular de 120 cm de alto y 180cm de ancho, agregándole el mismo número de centímetros en el ancho y en el alto, de tal forma que el perímetro sea igual a 648cm. El alto de la nueva ventana es:</a:t>
            </a:r>
          </a:p>
        </p:txBody>
      </p:sp>
      <p:sp>
        <p:nvSpPr>
          <p:cNvPr id="3" name="Rectángulo 2"/>
          <p:cNvSpPr/>
          <p:nvPr/>
        </p:nvSpPr>
        <p:spPr>
          <a:xfrm>
            <a:off x="549499" y="938029"/>
            <a:ext cx="6096000" cy="1200329"/>
          </a:xfrm>
          <a:prstGeom prst="rect">
            <a:avLst/>
          </a:prstGeom>
        </p:spPr>
        <p:txBody>
          <a:bodyPr>
            <a:spAutoFit/>
          </a:bodyPr>
          <a:lstStyle/>
          <a:p>
            <a:r>
              <a:rPr lang="es-CO" dirty="0">
                <a:latin typeface="+mj-lt"/>
              </a:rPr>
              <a:t>A. 192 cm</a:t>
            </a:r>
          </a:p>
          <a:p>
            <a:r>
              <a:rPr lang="es-CO" dirty="0">
                <a:latin typeface="+mj-lt"/>
              </a:rPr>
              <a:t>B. 132 cm</a:t>
            </a:r>
          </a:p>
          <a:p>
            <a:r>
              <a:rPr lang="es-CO" dirty="0">
                <a:latin typeface="+mj-lt"/>
              </a:rPr>
              <a:t>C. 144 cm</a:t>
            </a:r>
          </a:p>
          <a:p>
            <a:r>
              <a:rPr lang="es-CO" dirty="0">
                <a:latin typeface="+mj-lt"/>
              </a:rPr>
              <a:t>D. 136 cm</a:t>
            </a:r>
          </a:p>
        </p:txBody>
      </p:sp>
      <p:pic>
        <p:nvPicPr>
          <p:cNvPr id="4" name="Imagen 3"/>
          <p:cNvPicPr>
            <a:picLocks noChangeAspect="1"/>
          </p:cNvPicPr>
          <p:nvPr/>
        </p:nvPicPr>
        <p:blipFill rotWithShape="1">
          <a:blip r:embed="rId2"/>
          <a:srcRect r="1367"/>
          <a:stretch/>
        </p:blipFill>
        <p:spPr>
          <a:xfrm>
            <a:off x="845175" y="2681625"/>
            <a:ext cx="2786667" cy="1572144"/>
          </a:xfrm>
          <a:prstGeom prst="rect">
            <a:avLst/>
          </a:prstGeom>
        </p:spPr>
      </p:pic>
      <p:pic>
        <p:nvPicPr>
          <p:cNvPr id="5" name="Imagen 4"/>
          <p:cNvPicPr>
            <a:picLocks noChangeAspect="1"/>
          </p:cNvPicPr>
          <p:nvPr/>
        </p:nvPicPr>
        <p:blipFill>
          <a:blip r:embed="rId3"/>
          <a:stretch>
            <a:fillRect/>
          </a:stretch>
        </p:blipFill>
        <p:spPr>
          <a:xfrm>
            <a:off x="176009" y="2681625"/>
            <a:ext cx="578636" cy="1572144"/>
          </a:xfrm>
          <a:prstGeom prst="rect">
            <a:avLst/>
          </a:prstGeom>
        </p:spPr>
      </p:pic>
      <p:pic>
        <p:nvPicPr>
          <p:cNvPr id="6" name="Imagen 5"/>
          <p:cNvPicPr>
            <a:picLocks noChangeAspect="1"/>
          </p:cNvPicPr>
          <p:nvPr/>
        </p:nvPicPr>
        <p:blipFill>
          <a:blip r:embed="rId3"/>
          <a:stretch>
            <a:fillRect/>
          </a:stretch>
        </p:blipFill>
        <p:spPr>
          <a:xfrm>
            <a:off x="3683359" y="2681625"/>
            <a:ext cx="578636" cy="1572144"/>
          </a:xfrm>
          <a:prstGeom prst="rect">
            <a:avLst/>
          </a:prstGeom>
        </p:spPr>
      </p:pic>
      <p:pic>
        <p:nvPicPr>
          <p:cNvPr id="7" name="Imagen 6"/>
          <p:cNvPicPr>
            <a:picLocks noChangeAspect="1"/>
          </p:cNvPicPr>
          <p:nvPr/>
        </p:nvPicPr>
        <p:blipFill>
          <a:blip r:embed="rId4"/>
          <a:stretch>
            <a:fillRect/>
          </a:stretch>
        </p:blipFill>
        <p:spPr>
          <a:xfrm>
            <a:off x="793281" y="4337151"/>
            <a:ext cx="2890077" cy="316652"/>
          </a:xfrm>
          <a:prstGeom prst="rect">
            <a:avLst/>
          </a:prstGeom>
        </p:spPr>
      </p:pic>
      <p:pic>
        <p:nvPicPr>
          <p:cNvPr id="8" name="Imagen 7"/>
          <p:cNvPicPr>
            <a:picLocks noChangeAspect="1"/>
          </p:cNvPicPr>
          <p:nvPr/>
        </p:nvPicPr>
        <p:blipFill>
          <a:blip r:embed="rId4"/>
          <a:stretch>
            <a:fillRect/>
          </a:stretch>
        </p:blipFill>
        <p:spPr>
          <a:xfrm>
            <a:off x="793281" y="2323192"/>
            <a:ext cx="2890077" cy="316652"/>
          </a:xfrm>
          <a:prstGeom prst="rect">
            <a:avLst/>
          </a:prstGeom>
        </p:spPr>
      </p:pic>
      <mc:AlternateContent xmlns:mc="http://schemas.openxmlformats.org/markup-compatibility/2006" xmlns:a14="http://schemas.microsoft.com/office/drawing/2010/main">
        <mc:Choice Requires="a14">
          <p:sp>
            <p:nvSpPr>
              <p:cNvPr id="9" name="CuadroTexto 8"/>
              <p:cNvSpPr txBox="1"/>
              <p:nvPr/>
            </p:nvSpPr>
            <p:spPr>
              <a:xfrm>
                <a:off x="214646" y="4930676"/>
                <a:ext cx="4908780" cy="2616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sz="1700" b="0" i="1" smtClean="0">
                          <a:latin typeface="Cambria Math" panose="02040503050406030204" pitchFamily="18" charset="0"/>
                        </a:rPr>
                        <m:t>𝑃𝑒𝑟</m:t>
                      </m:r>
                      <m:r>
                        <a:rPr lang="es-CO" sz="1700" b="0" i="1" smtClean="0">
                          <a:latin typeface="Cambria Math" panose="02040503050406030204" pitchFamily="18" charset="0"/>
                        </a:rPr>
                        <m:t>í</m:t>
                      </m:r>
                      <m:r>
                        <a:rPr lang="es-CO" sz="1700" b="0" i="1" smtClean="0">
                          <a:latin typeface="Cambria Math" panose="02040503050406030204" pitchFamily="18" charset="0"/>
                        </a:rPr>
                        <m:t>𝑚𝑒𝑡𝑟𝑜</m:t>
                      </m:r>
                      <m:r>
                        <a:rPr lang="es-CO" sz="1700" b="0" i="1" smtClean="0">
                          <a:latin typeface="Cambria Math" panose="02040503050406030204" pitchFamily="18" charset="0"/>
                        </a:rPr>
                        <m:t>=120 </m:t>
                      </m:r>
                      <m:r>
                        <a:rPr lang="es-CO" sz="1700" b="0" i="1" smtClean="0">
                          <a:latin typeface="Cambria Math" panose="02040503050406030204" pitchFamily="18" charset="0"/>
                        </a:rPr>
                        <m:t>𝑐𝑚</m:t>
                      </m:r>
                      <m:r>
                        <a:rPr lang="es-CO" sz="1700" b="0" i="1" smtClean="0">
                          <a:latin typeface="Cambria Math" panose="02040503050406030204" pitchFamily="18" charset="0"/>
                        </a:rPr>
                        <m:t>+180 </m:t>
                      </m:r>
                      <m:r>
                        <a:rPr lang="es-CO" sz="1700" b="0" i="1" smtClean="0">
                          <a:latin typeface="Cambria Math" panose="02040503050406030204" pitchFamily="18" charset="0"/>
                        </a:rPr>
                        <m:t>𝑐𝑚</m:t>
                      </m:r>
                      <m:r>
                        <a:rPr lang="es-CO" sz="1700" b="0" i="1" smtClean="0">
                          <a:latin typeface="Cambria Math" panose="02040503050406030204" pitchFamily="18" charset="0"/>
                        </a:rPr>
                        <m:t>+120 </m:t>
                      </m:r>
                      <m:r>
                        <a:rPr lang="es-CO" sz="1700" b="0" i="1" smtClean="0">
                          <a:latin typeface="Cambria Math" panose="02040503050406030204" pitchFamily="18" charset="0"/>
                        </a:rPr>
                        <m:t>𝑐𝑚</m:t>
                      </m:r>
                      <m:r>
                        <a:rPr lang="es-CO" sz="1700" b="0" i="1" smtClean="0">
                          <a:latin typeface="Cambria Math" panose="02040503050406030204" pitchFamily="18" charset="0"/>
                        </a:rPr>
                        <m:t>+180 </m:t>
                      </m:r>
                      <m:r>
                        <a:rPr lang="es-CO" sz="1700" b="0" i="1" smtClean="0">
                          <a:latin typeface="Cambria Math" panose="02040503050406030204" pitchFamily="18" charset="0"/>
                        </a:rPr>
                        <m:t>𝑐𝑚</m:t>
                      </m:r>
                    </m:oMath>
                  </m:oMathPara>
                </a14:m>
                <a:endParaRPr lang="es-CO" sz="1700" dirty="0"/>
              </a:p>
            </p:txBody>
          </p:sp>
        </mc:Choice>
        <mc:Fallback xmlns="">
          <p:sp>
            <p:nvSpPr>
              <p:cNvPr id="9" name="CuadroTexto 8"/>
              <p:cNvSpPr txBox="1">
                <a:spLocks noRot="1" noChangeAspect="1" noMove="1" noResize="1" noEditPoints="1" noAdjustHandles="1" noChangeArrowheads="1" noChangeShapeType="1" noTextEdit="1"/>
              </p:cNvSpPr>
              <p:nvPr/>
            </p:nvSpPr>
            <p:spPr>
              <a:xfrm>
                <a:off x="214646" y="4930676"/>
                <a:ext cx="4908780" cy="261610"/>
              </a:xfrm>
              <a:prstGeom prst="rect">
                <a:avLst/>
              </a:prstGeom>
              <a:blipFill rotWithShape="0">
                <a:blip r:embed="rId5"/>
                <a:stretch>
                  <a:fillRect l="-621" b="-6977"/>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0" name="CuadroTexto 9"/>
              <p:cNvSpPr txBox="1"/>
              <p:nvPr/>
            </p:nvSpPr>
            <p:spPr>
              <a:xfrm>
                <a:off x="279040" y="5346048"/>
                <a:ext cx="2187329" cy="2616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sz="1700" b="1" i="1" smtClean="0">
                          <a:latin typeface="Cambria Math" panose="02040503050406030204" pitchFamily="18" charset="0"/>
                        </a:rPr>
                        <m:t>𝑷𝒆𝒓</m:t>
                      </m:r>
                      <m:r>
                        <a:rPr lang="es-CO" sz="1700" b="1" i="1" smtClean="0">
                          <a:latin typeface="Cambria Math" panose="02040503050406030204" pitchFamily="18" charset="0"/>
                        </a:rPr>
                        <m:t>í</m:t>
                      </m:r>
                      <m:r>
                        <a:rPr lang="es-CO" sz="1700" b="1" i="1" smtClean="0">
                          <a:latin typeface="Cambria Math" panose="02040503050406030204" pitchFamily="18" charset="0"/>
                        </a:rPr>
                        <m:t>𝒎𝒆𝒕𝒓𝒐</m:t>
                      </m:r>
                      <m:r>
                        <a:rPr lang="es-CO" sz="1700" b="1" i="1" smtClean="0">
                          <a:latin typeface="Cambria Math" panose="02040503050406030204" pitchFamily="18" charset="0"/>
                        </a:rPr>
                        <m:t>=</m:t>
                      </m:r>
                      <m:r>
                        <a:rPr lang="es-CO" sz="1700" b="1" i="1" smtClean="0">
                          <a:latin typeface="Cambria Math" panose="02040503050406030204" pitchFamily="18" charset="0"/>
                        </a:rPr>
                        <m:t>𝟔𝟎𝟎</m:t>
                      </m:r>
                      <m:r>
                        <a:rPr lang="es-CO" sz="1700" b="1" i="1" smtClean="0">
                          <a:latin typeface="Cambria Math" panose="02040503050406030204" pitchFamily="18" charset="0"/>
                        </a:rPr>
                        <m:t> </m:t>
                      </m:r>
                      <m:r>
                        <a:rPr lang="es-CO" sz="1700" b="1" i="1" smtClean="0">
                          <a:latin typeface="Cambria Math" panose="02040503050406030204" pitchFamily="18" charset="0"/>
                        </a:rPr>
                        <m:t>𝒄𝒎</m:t>
                      </m:r>
                    </m:oMath>
                  </m:oMathPara>
                </a14:m>
                <a:endParaRPr lang="es-CO" sz="1700" b="1" dirty="0"/>
              </a:p>
            </p:txBody>
          </p:sp>
        </mc:Choice>
        <mc:Fallback xmlns="">
          <p:sp>
            <p:nvSpPr>
              <p:cNvPr id="10" name="CuadroTexto 9"/>
              <p:cNvSpPr txBox="1">
                <a:spLocks noRot="1" noChangeAspect="1" noMove="1" noResize="1" noEditPoints="1" noAdjustHandles="1" noChangeArrowheads="1" noChangeShapeType="1" noTextEdit="1"/>
              </p:cNvSpPr>
              <p:nvPr/>
            </p:nvSpPr>
            <p:spPr>
              <a:xfrm>
                <a:off x="279040" y="5346048"/>
                <a:ext cx="2187329" cy="261610"/>
              </a:xfrm>
              <a:prstGeom prst="rect">
                <a:avLst/>
              </a:prstGeom>
              <a:blipFill rotWithShape="0">
                <a:blip r:embed="rId6"/>
                <a:stretch>
                  <a:fillRect l="-1950" r="-557" b="-6977"/>
                </a:stretch>
              </a:blipFill>
            </p:spPr>
            <p:txBody>
              <a:bodyPr/>
              <a:lstStyle/>
              <a:p>
                <a:r>
                  <a:rPr lang="es-CO">
                    <a:noFill/>
                  </a:rPr>
                  <a:t> </a:t>
                </a:r>
              </a:p>
            </p:txBody>
          </p:sp>
        </mc:Fallback>
      </mc:AlternateContent>
      <p:pic>
        <p:nvPicPr>
          <p:cNvPr id="13" name="Imagen 12"/>
          <p:cNvPicPr>
            <a:picLocks noChangeAspect="1"/>
          </p:cNvPicPr>
          <p:nvPr/>
        </p:nvPicPr>
        <p:blipFill>
          <a:blip r:embed="rId7"/>
          <a:stretch>
            <a:fillRect/>
          </a:stretch>
        </p:blipFill>
        <p:spPr>
          <a:xfrm>
            <a:off x="5406969" y="996100"/>
            <a:ext cx="4945899" cy="2573886"/>
          </a:xfrm>
          <a:prstGeom prst="rect">
            <a:avLst/>
          </a:prstGeom>
        </p:spPr>
      </p:pic>
      <mc:AlternateContent xmlns:mc="http://schemas.openxmlformats.org/markup-compatibility/2006" xmlns:a14="http://schemas.microsoft.com/office/drawing/2010/main">
        <mc:Choice Requires="a14">
          <p:sp>
            <p:nvSpPr>
              <p:cNvPr id="14" name="CuadroTexto 13"/>
              <p:cNvSpPr txBox="1"/>
              <p:nvPr/>
            </p:nvSpPr>
            <p:spPr>
              <a:xfrm>
                <a:off x="5479701" y="3497703"/>
                <a:ext cx="611853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sz="2000" b="0" i="1" smtClean="0">
                          <a:latin typeface="Cambria Math" panose="02040503050406030204" pitchFamily="18" charset="0"/>
                        </a:rPr>
                        <m:t>𝑃𝑒𝑟</m:t>
                      </m:r>
                      <m:r>
                        <a:rPr lang="es-CO" sz="2000" b="0" i="1" smtClean="0">
                          <a:latin typeface="Cambria Math" panose="02040503050406030204" pitchFamily="18" charset="0"/>
                        </a:rPr>
                        <m:t>í</m:t>
                      </m:r>
                      <m:r>
                        <a:rPr lang="es-CO" sz="2000" b="0" i="1" smtClean="0">
                          <a:latin typeface="Cambria Math" panose="02040503050406030204" pitchFamily="18" charset="0"/>
                        </a:rPr>
                        <m:t>𝑚𝑒𝑡𝑟𝑜</m:t>
                      </m:r>
                      <m:r>
                        <a:rPr lang="es-CO" sz="2000" b="0" i="1" smtClean="0">
                          <a:latin typeface="Cambria Math" panose="02040503050406030204" pitchFamily="18" charset="0"/>
                        </a:rPr>
                        <m:t>=120+</m:t>
                      </m:r>
                      <m:r>
                        <a:rPr lang="es-CO" sz="2000" b="0" i="1" smtClean="0">
                          <a:latin typeface="Cambria Math" panose="02040503050406030204" pitchFamily="18" charset="0"/>
                        </a:rPr>
                        <m:t>𝑋</m:t>
                      </m:r>
                      <m:r>
                        <a:rPr lang="es-CO" sz="2000" b="0" i="1" smtClean="0">
                          <a:latin typeface="Cambria Math" panose="02040503050406030204" pitchFamily="18" charset="0"/>
                        </a:rPr>
                        <m:t>+180+</m:t>
                      </m:r>
                      <m:r>
                        <a:rPr lang="es-CO" sz="2000" b="0" i="1" smtClean="0">
                          <a:latin typeface="Cambria Math" panose="02040503050406030204" pitchFamily="18" charset="0"/>
                        </a:rPr>
                        <m:t>𝑋</m:t>
                      </m:r>
                      <m:r>
                        <a:rPr lang="es-CO" sz="2000" b="0" i="1" smtClean="0">
                          <a:latin typeface="Cambria Math" panose="02040503050406030204" pitchFamily="18" charset="0"/>
                        </a:rPr>
                        <m:t>+120+</m:t>
                      </m:r>
                      <m:r>
                        <a:rPr lang="es-CO" sz="2000" b="0" i="1" smtClean="0">
                          <a:latin typeface="Cambria Math" panose="02040503050406030204" pitchFamily="18" charset="0"/>
                        </a:rPr>
                        <m:t>𝑋</m:t>
                      </m:r>
                      <m:r>
                        <a:rPr lang="es-CO" sz="2000" b="0" i="1" smtClean="0">
                          <a:latin typeface="Cambria Math" panose="02040503050406030204" pitchFamily="18" charset="0"/>
                        </a:rPr>
                        <m:t>+180+</m:t>
                      </m:r>
                      <m:r>
                        <a:rPr lang="es-CO" sz="2000" b="0" i="1" smtClean="0">
                          <a:latin typeface="Cambria Math" panose="02040503050406030204" pitchFamily="18" charset="0"/>
                        </a:rPr>
                        <m:t>𝑋</m:t>
                      </m:r>
                    </m:oMath>
                  </m:oMathPara>
                </a14:m>
                <a:endParaRPr lang="es-CO" sz="2000" dirty="0"/>
              </a:p>
            </p:txBody>
          </p:sp>
        </mc:Choice>
        <mc:Fallback xmlns="">
          <p:sp>
            <p:nvSpPr>
              <p:cNvPr id="14" name="CuadroTexto 13"/>
              <p:cNvSpPr txBox="1">
                <a:spLocks noRot="1" noChangeAspect="1" noMove="1" noResize="1" noEditPoints="1" noAdjustHandles="1" noChangeArrowheads="1" noChangeShapeType="1" noTextEdit="1"/>
              </p:cNvSpPr>
              <p:nvPr/>
            </p:nvSpPr>
            <p:spPr>
              <a:xfrm>
                <a:off x="5479701" y="3497703"/>
                <a:ext cx="6118534" cy="307777"/>
              </a:xfrm>
              <a:prstGeom prst="rect">
                <a:avLst/>
              </a:prstGeom>
              <a:blipFill rotWithShape="0">
                <a:blip r:embed="rId8"/>
                <a:stretch>
                  <a:fillRect l="-598" r="-299" b="-8000"/>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6" name="CuadroTexto 15"/>
              <p:cNvSpPr txBox="1"/>
              <p:nvPr/>
            </p:nvSpPr>
            <p:spPr>
              <a:xfrm>
                <a:off x="5495199" y="3854799"/>
                <a:ext cx="262482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sz="2000" b="0" i="1" smtClean="0">
                          <a:latin typeface="Cambria Math" panose="02040503050406030204" pitchFamily="18" charset="0"/>
                        </a:rPr>
                        <m:t>𝑃𝑒𝑟</m:t>
                      </m:r>
                      <m:r>
                        <a:rPr lang="es-CO" sz="2000" b="0" i="1" smtClean="0">
                          <a:latin typeface="Cambria Math" panose="02040503050406030204" pitchFamily="18" charset="0"/>
                        </a:rPr>
                        <m:t>í</m:t>
                      </m:r>
                      <m:r>
                        <a:rPr lang="es-CO" sz="2000" b="0" i="1" smtClean="0">
                          <a:latin typeface="Cambria Math" panose="02040503050406030204" pitchFamily="18" charset="0"/>
                        </a:rPr>
                        <m:t>𝑚𝑒𝑡𝑟𝑜</m:t>
                      </m:r>
                      <m:r>
                        <a:rPr lang="es-CO" sz="2000" b="0" i="1" smtClean="0">
                          <a:latin typeface="Cambria Math" panose="02040503050406030204" pitchFamily="18" charset="0"/>
                        </a:rPr>
                        <m:t>=600+4</m:t>
                      </m:r>
                      <m:r>
                        <a:rPr lang="es-CO" sz="2000" b="0" i="1" smtClean="0">
                          <a:latin typeface="Cambria Math" panose="02040503050406030204" pitchFamily="18" charset="0"/>
                        </a:rPr>
                        <m:t>𝑋</m:t>
                      </m:r>
                    </m:oMath>
                  </m:oMathPara>
                </a14:m>
                <a:endParaRPr lang="es-CO" sz="2000" dirty="0"/>
              </a:p>
            </p:txBody>
          </p:sp>
        </mc:Choice>
        <mc:Fallback xmlns="">
          <p:sp>
            <p:nvSpPr>
              <p:cNvPr id="16" name="CuadroTexto 15"/>
              <p:cNvSpPr txBox="1">
                <a:spLocks noRot="1" noChangeAspect="1" noMove="1" noResize="1" noEditPoints="1" noAdjustHandles="1" noChangeArrowheads="1" noChangeShapeType="1" noTextEdit="1"/>
              </p:cNvSpPr>
              <p:nvPr/>
            </p:nvSpPr>
            <p:spPr>
              <a:xfrm>
                <a:off x="5495199" y="3854799"/>
                <a:ext cx="2624821" cy="307777"/>
              </a:xfrm>
              <a:prstGeom prst="rect">
                <a:avLst/>
              </a:prstGeom>
              <a:blipFill rotWithShape="0">
                <a:blip r:embed="rId9"/>
                <a:stretch>
                  <a:fillRect l="-1856" r="-1624" b="-7843"/>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7" name="CuadroTexto 16"/>
              <p:cNvSpPr txBox="1"/>
              <p:nvPr/>
            </p:nvSpPr>
            <p:spPr>
              <a:xfrm>
                <a:off x="5479701" y="4234696"/>
                <a:ext cx="1868973"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sz="2000" b="0" i="1" smtClean="0">
                          <a:latin typeface="Cambria Math" panose="02040503050406030204" pitchFamily="18" charset="0"/>
                        </a:rPr>
                        <m:t>648=600+4</m:t>
                      </m:r>
                      <m:r>
                        <a:rPr lang="es-CO" sz="2000" b="0" i="1" smtClean="0">
                          <a:latin typeface="Cambria Math" panose="02040503050406030204" pitchFamily="18" charset="0"/>
                        </a:rPr>
                        <m:t>𝑋</m:t>
                      </m:r>
                    </m:oMath>
                  </m:oMathPara>
                </a14:m>
                <a:endParaRPr lang="es-CO" sz="2000" dirty="0"/>
              </a:p>
            </p:txBody>
          </p:sp>
        </mc:Choice>
        <mc:Fallback xmlns="">
          <p:sp>
            <p:nvSpPr>
              <p:cNvPr id="17" name="CuadroTexto 16"/>
              <p:cNvSpPr txBox="1">
                <a:spLocks noRot="1" noChangeAspect="1" noMove="1" noResize="1" noEditPoints="1" noAdjustHandles="1" noChangeArrowheads="1" noChangeShapeType="1" noTextEdit="1"/>
              </p:cNvSpPr>
              <p:nvPr/>
            </p:nvSpPr>
            <p:spPr>
              <a:xfrm>
                <a:off x="5479701" y="4234696"/>
                <a:ext cx="1868973" cy="307777"/>
              </a:xfrm>
              <a:prstGeom prst="rect">
                <a:avLst/>
              </a:prstGeom>
              <a:blipFill rotWithShape="0">
                <a:blip r:embed="rId10"/>
                <a:stretch>
                  <a:fillRect l="-2941" r="-2288" b="-8000"/>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8" name="CuadroTexto 17"/>
              <p:cNvSpPr txBox="1"/>
              <p:nvPr/>
            </p:nvSpPr>
            <p:spPr>
              <a:xfrm>
                <a:off x="5479700" y="4607028"/>
                <a:ext cx="1868973"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sz="2000" b="0" i="1" smtClean="0">
                          <a:latin typeface="Cambria Math" panose="02040503050406030204" pitchFamily="18" charset="0"/>
                        </a:rPr>
                        <m:t>648−600=4</m:t>
                      </m:r>
                      <m:r>
                        <a:rPr lang="es-CO" sz="2000" b="0" i="1" smtClean="0">
                          <a:latin typeface="Cambria Math" panose="02040503050406030204" pitchFamily="18" charset="0"/>
                        </a:rPr>
                        <m:t>𝑋</m:t>
                      </m:r>
                    </m:oMath>
                  </m:oMathPara>
                </a14:m>
                <a:endParaRPr lang="es-CO" sz="2000" dirty="0"/>
              </a:p>
            </p:txBody>
          </p:sp>
        </mc:Choice>
        <mc:Fallback xmlns="">
          <p:sp>
            <p:nvSpPr>
              <p:cNvPr id="18" name="CuadroTexto 17"/>
              <p:cNvSpPr txBox="1">
                <a:spLocks noRot="1" noChangeAspect="1" noMove="1" noResize="1" noEditPoints="1" noAdjustHandles="1" noChangeArrowheads="1" noChangeShapeType="1" noTextEdit="1"/>
              </p:cNvSpPr>
              <p:nvPr/>
            </p:nvSpPr>
            <p:spPr>
              <a:xfrm>
                <a:off x="5479700" y="4607028"/>
                <a:ext cx="1868973" cy="307777"/>
              </a:xfrm>
              <a:prstGeom prst="rect">
                <a:avLst/>
              </a:prstGeom>
              <a:blipFill rotWithShape="0">
                <a:blip r:embed="rId11"/>
                <a:stretch>
                  <a:fillRect l="-2941" r="-2288" b="-6000"/>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9" name="CuadroTexto 18"/>
              <p:cNvSpPr txBox="1"/>
              <p:nvPr/>
            </p:nvSpPr>
            <p:spPr>
              <a:xfrm>
                <a:off x="5479700" y="4979360"/>
                <a:ext cx="99193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sz="2000" b="0" i="1" smtClean="0">
                          <a:latin typeface="Cambria Math" panose="02040503050406030204" pitchFamily="18" charset="0"/>
                        </a:rPr>
                        <m:t>48=4</m:t>
                      </m:r>
                      <m:r>
                        <a:rPr lang="es-CO" sz="2000" b="0" i="1" smtClean="0">
                          <a:latin typeface="Cambria Math" panose="02040503050406030204" pitchFamily="18" charset="0"/>
                        </a:rPr>
                        <m:t>𝑋</m:t>
                      </m:r>
                    </m:oMath>
                  </m:oMathPara>
                </a14:m>
                <a:endParaRPr lang="es-CO" sz="2000" dirty="0"/>
              </a:p>
            </p:txBody>
          </p:sp>
        </mc:Choice>
        <mc:Fallback xmlns="">
          <p:sp>
            <p:nvSpPr>
              <p:cNvPr id="19" name="CuadroTexto 18"/>
              <p:cNvSpPr txBox="1">
                <a:spLocks noRot="1" noChangeAspect="1" noMove="1" noResize="1" noEditPoints="1" noAdjustHandles="1" noChangeArrowheads="1" noChangeShapeType="1" noTextEdit="1"/>
              </p:cNvSpPr>
              <p:nvPr/>
            </p:nvSpPr>
            <p:spPr>
              <a:xfrm>
                <a:off x="5479700" y="4979360"/>
                <a:ext cx="991938" cy="307777"/>
              </a:xfrm>
              <a:prstGeom prst="rect">
                <a:avLst/>
              </a:prstGeom>
              <a:blipFill rotWithShape="0">
                <a:blip r:embed="rId12"/>
                <a:stretch>
                  <a:fillRect l="-6135" r="-4294" b="-6000"/>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0" name="CuadroTexto 19"/>
              <p:cNvSpPr txBox="1"/>
              <p:nvPr/>
            </p:nvSpPr>
            <p:spPr>
              <a:xfrm>
                <a:off x="5479700" y="5361734"/>
                <a:ext cx="849270" cy="5761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s-CO" sz="2000" b="0" i="1" smtClean="0">
                              <a:latin typeface="Cambria Math" panose="02040503050406030204" pitchFamily="18" charset="0"/>
                            </a:rPr>
                          </m:ctrlPr>
                        </m:fPr>
                        <m:num>
                          <m:r>
                            <a:rPr lang="es-CO" sz="2000" b="0" i="1" smtClean="0">
                              <a:latin typeface="Cambria Math" panose="02040503050406030204" pitchFamily="18" charset="0"/>
                            </a:rPr>
                            <m:t>48</m:t>
                          </m:r>
                        </m:num>
                        <m:den>
                          <m:r>
                            <a:rPr lang="es-CO" sz="2000" b="0" i="1" smtClean="0">
                              <a:latin typeface="Cambria Math" panose="02040503050406030204" pitchFamily="18" charset="0"/>
                            </a:rPr>
                            <m:t>4</m:t>
                          </m:r>
                        </m:den>
                      </m:f>
                      <m:r>
                        <a:rPr lang="es-CO" sz="2000" b="0" i="1" smtClean="0">
                          <a:latin typeface="Cambria Math" panose="02040503050406030204" pitchFamily="18" charset="0"/>
                        </a:rPr>
                        <m:t>=</m:t>
                      </m:r>
                      <m:r>
                        <a:rPr lang="es-CO" sz="2000" b="0" i="1" smtClean="0">
                          <a:latin typeface="Cambria Math" panose="02040503050406030204" pitchFamily="18" charset="0"/>
                        </a:rPr>
                        <m:t>𝑋</m:t>
                      </m:r>
                    </m:oMath>
                  </m:oMathPara>
                </a14:m>
                <a:endParaRPr lang="es-CO" sz="2000" dirty="0"/>
              </a:p>
            </p:txBody>
          </p:sp>
        </mc:Choice>
        <mc:Fallback xmlns="">
          <p:sp>
            <p:nvSpPr>
              <p:cNvPr id="20" name="CuadroTexto 19"/>
              <p:cNvSpPr txBox="1">
                <a:spLocks noRot="1" noChangeAspect="1" noMove="1" noResize="1" noEditPoints="1" noAdjustHandles="1" noChangeArrowheads="1" noChangeShapeType="1" noTextEdit="1"/>
              </p:cNvSpPr>
              <p:nvPr/>
            </p:nvSpPr>
            <p:spPr>
              <a:xfrm>
                <a:off x="5479700" y="5361734"/>
                <a:ext cx="849270" cy="576183"/>
              </a:xfrm>
              <a:prstGeom prst="rect">
                <a:avLst/>
              </a:prstGeom>
              <a:blipFill rotWithShape="0">
                <a:blip r:embed="rId13"/>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1" name="CuadroTexto 20"/>
              <p:cNvSpPr txBox="1"/>
              <p:nvPr/>
            </p:nvSpPr>
            <p:spPr>
              <a:xfrm>
                <a:off x="7255251" y="5531468"/>
                <a:ext cx="87825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sz="2000" b="1" i="1" smtClean="0">
                          <a:latin typeface="Cambria Math" panose="02040503050406030204" pitchFamily="18" charset="0"/>
                        </a:rPr>
                        <m:t>𝑿</m:t>
                      </m:r>
                      <m:r>
                        <a:rPr lang="es-CO" sz="2000" b="1" i="1" smtClean="0">
                          <a:latin typeface="Cambria Math" panose="02040503050406030204" pitchFamily="18" charset="0"/>
                        </a:rPr>
                        <m:t>=</m:t>
                      </m:r>
                      <m:r>
                        <a:rPr lang="es-CO" sz="2000" b="1" i="1" smtClean="0">
                          <a:latin typeface="Cambria Math" panose="02040503050406030204" pitchFamily="18" charset="0"/>
                        </a:rPr>
                        <m:t>𝟏𝟐</m:t>
                      </m:r>
                    </m:oMath>
                  </m:oMathPara>
                </a14:m>
                <a:endParaRPr lang="es-CO" sz="2000" b="1" dirty="0"/>
              </a:p>
            </p:txBody>
          </p:sp>
        </mc:Choice>
        <mc:Fallback xmlns="">
          <p:sp>
            <p:nvSpPr>
              <p:cNvPr id="21" name="CuadroTexto 20"/>
              <p:cNvSpPr txBox="1">
                <a:spLocks noRot="1" noChangeAspect="1" noMove="1" noResize="1" noEditPoints="1" noAdjustHandles="1" noChangeArrowheads="1" noChangeShapeType="1" noTextEdit="1"/>
              </p:cNvSpPr>
              <p:nvPr/>
            </p:nvSpPr>
            <p:spPr>
              <a:xfrm>
                <a:off x="7255251" y="5531468"/>
                <a:ext cx="878254" cy="307777"/>
              </a:xfrm>
              <a:prstGeom prst="rect">
                <a:avLst/>
              </a:prstGeom>
              <a:blipFill rotWithShape="0">
                <a:blip r:embed="rId14"/>
                <a:stretch>
                  <a:fillRect l="-6250" r="-6944" b="-5882"/>
                </a:stretch>
              </a:blipFill>
            </p:spPr>
            <p:txBody>
              <a:bodyPr/>
              <a:lstStyle/>
              <a:p>
                <a:r>
                  <a:rPr lang="es-CO">
                    <a:noFill/>
                  </a:rPr>
                  <a:t> </a:t>
                </a:r>
              </a:p>
            </p:txBody>
          </p:sp>
        </mc:Fallback>
      </mc:AlternateContent>
      <p:pic>
        <p:nvPicPr>
          <p:cNvPr id="22" name="Imagen 21"/>
          <p:cNvPicPr>
            <a:picLocks noChangeAspect="1"/>
          </p:cNvPicPr>
          <p:nvPr/>
        </p:nvPicPr>
        <p:blipFill>
          <a:blip r:embed="rId15"/>
          <a:stretch>
            <a:fillRect/>
          </a:stretch>
        </p:blipFill>
        <p:spPr>
          <a:xfrm>
            <a:off x="152023" y="3285224"/>
            <a:ext cx="5149540" cy="2689204"/>
          </a:xfrm>
          <a:prstGeom prst="rect">
            <a:avLst/>
          </a:prstGeom>
        </p:spPr>
      </p:pic>
      <p:pic>
        <p:nvPicPr>
          <p:cNvPr id="25" name="Imagen 24">
            <a:extLst>
              <a:ext uri="{FF2B5EF4-FFF2-40B4-BE49-F238E27FC236}">
                <a16:creationId xmlns:a16="http://schemas.microsoft.com/office/drawing/2014/main" id="{5828A08A-EB3D-EC41-2013-6FD1927CCE35}"/>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8573797" y="6058125"/>
            <a:ext cx="3618203" cy="850675"/>
          </a:xfrm>
          <a:prstGeom prst="rect">
            <a:avLst/>
          </a:prstGeom>
        </p:spPr>
      </p:pic>
      <p:sp>
        <p:nvSpPr>
          <p:cNvPr id="23" name="Elipse 22">
            <a:extLst>
              <a:ext uri="{FF2B5EF4-FFF2-40B4-BE49-F238E27FC236}">
                <a16:creationId xmlns:a16="http://schemas.microsoft.com/office/drawing/2014/main" id="{84AC558D-DE36-325F-0C16-23646E7DB0C5}"/>
              </a:ext>
            </a:extLst>
          </p:cNvPr>
          <p:cNvSpPr/>
          <p:nvPr/>
        </p:nvSpPr>
        <p:spPr>
          <a:xfrm>
            <a:off x="547127" y="1235338"/>
            <a:ext cx="317679" cy="3007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6" name="Imagen 25">
            <a:extLst>
              <a:ext uri="{FF2B5EF4-FFF2-40B4-BE49-F238E27FC236}">
                <a16:creationId xmlns:a16="http://schemas.microsoft.com/office/drawing/2014/main" id="{4E31AE76-0D79-C18D-8BA0-8AF5BE81585D}"/>
              </a:ext>
            </a:extLst>
          </p:cNvPr>
          <p:cNvPicPr>
            <a:picLocks noChangeAspect="1"/>
          </p:cNvPicPr>
          <p:nvPr/>
        </p:nvPicPr>
        <p:blipFill>
          <a:blip r:embed="rId17"/>
          <a:stretch>
            <a:fillRect/>
          </a:stretch>
        </p:blipFill>
        <p:spPr>
          <a:xfrm>
            <a:off x="97049" y="6375498"/>
            <a:ext cx="3062711" cy="385779"/>
          </a:xfrm>
          <a:prstGeom prst="rect">
            <a:avLst/>
          </a:prstGeom>
        </p:spPr>
      </p:pic>
    </p:spTree>
    <p:extLst>
      <p:ext uri="{BB962C8B-B14F-4D97-AF65-F5344CB8AC3E}">
        <p14:creationId xmlns:p14="http://schemas.microsoft.com/office/powerpoint/2010/main" val="3896273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nodeType="clickEffect">
                                  <p:stCondLst>
                                    <p:cond delay="0"/>
                                  </p:stCondLst>
                                  <p:childTnLst>
                                    <p:animEffect transition="out" filter="fade">
                                      <p:cBhvr>
                                        <p:cTn id="34" dur="500"/>
                                        <p:tgtEl>
                                          <p:spTgt spid="4"/>
                                        </p:tgtEl>
                                      </p:cBhvr>
                                    </p:animEffect>
                                    <p:set>
                                      <p:cBhvr>
                                        <p:cTn id="35" dur="1" fill="hold">
                                          <p:stCondLst>
                                            <p:cond delay="499"/>
                                          </p:stCondLst>
                                        </p:cTn>
                                        <p:tgtEl>
                                          <p:spTgt spid="4"/>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5"/>
                                        </p:tgtEl>
                                      </p:cBhvr>
                                    </p:animEffect>
                                    <p:set>
                                      <p:cBhvr>
                                        <p:cTn id="38" dur="1" fill="hold">
                                          <p:stCondLst>
                                            <p:cond delay="499"/>
                                          </p:stCondLst>
                                        </p:cTn>
                                        <p:tgtEl>
                                          <p:spTgt spid="5"/>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7"/>
                                        </p:tgtEl>
                                      </p:cBhvr>
                                    </p:animEffect>
                                    <p:set>
                                      <p:cBhvr>
                                        <p:cTn id="41" dur="1" fill="hold">
                                          <p:stCondLst>
                                            <p:cond delay="499"/>
                                          </p:stCondLst>
                                        </p:cTn>
                                        <p:tgtEl>
                                          <p:spTgt spid="7"/>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8"/>
                                        </p:tgtEl>
                                      </p:cBhvr>
                                    </p:animEffect>
                                    <p:set>
                                      <p:cBhvr>
                                        <p:cTn id="44" dur="1" fill="hold">
                                          <p:stCondLst>
                                            <p:cond delay="499"/>
                                          </p:stCondLst>
                                        </p:cTn>
                                        <p:tgtEl>
                                          <p:spTgt spid="8"/>
                                        </p:tgtEl>
                                        <p:attrNameLst>
                                          <p:attrName>style.visibility</p:attrName>
                                        </p:attrNameLst>
                                      </p:cBhvr>
                                      <p:to>
                                        <p:strVal val="hidden"/>
                                      </p:to>
                                    </p:set>
                                  </p:childTnLst>
                                </p:cTn>
                              </p:par>
                              <p:par>
                                <p:cTn id="45" presetID="10" presetClass="exit" presetSubtype="0" fill="hold" nodeType="withEffect">
                                  <p:stCondLst>
                                    <p:cond delay="0"/>
                                  </p:stCondLst>
                                  <p:childTnLst>
                                    <p:animEffect transition="out" filter="fade">
                                      <p:cBhvr>
                                        <p:cTn id="46" dur="500"/>
                                        <p:tgtEl>
                                          <p:spTgt spid="6"/>
                                        </p:tgtEl>
                                      </p:cBhvr>
                                    </p:animEffect>
                                    <p:set>
                                      <p:cBhvr>
                                        <p:cTn id="47" dur="1" fill="hold">
                                          <p:stCondLst>
                                            <p:cond delay="499"/>
                                          </p:stCondLst>
                                        </p:cTn>
                                        <p:tgtEl>
                                          <p:spTgt spid="6"/>
                                        </p:tgtEl>
                                        <p:attrNameLst>
                                          <p:attrName>style.visibility</p:attrName>
                                        </p:attrNameLst>
                                      </p:cBhvr>
                                      <p:to>
                                        <p:strVal val="hidden"/>
                                      </p:to>
                                    </p:set>
                                  </p:childTnLst>
                                </p:cTn>
                              </p:par>
                              <p:par>
                                <p:cTn id="48" presetID="10" presetClass="exit" presetSubtype="0" fill="hold" grpId="1" nodeType="withEffect">
                                  <p:stCondLst>
                                    <p:cond delay="0"/>
                                  </p:stCondLst>
                                  <p:childTnLst>
                                    <p:animEffect transition="out" filter="fade">
                                      <p:cBhvr>
                                        <p:cTn id="49" dur="500"/>
                                        <p:tgtEl>
                                          <p:spTgt spid="9"/>
                                        </p:tgtEl>
                                      </p:cBhvr>
                                    </p:animEffect>
                                    <p:set>
                                      <p:cBhvr>
                                        <p:cTn id="50" dur="1" fill="hold">
                                          <p:stCondLst>
                                            <p:cond delay="499"/>
                                          </p:stCondLst>
                                        </p:cTn>
                                        <p:tgtEl>
                                          <p:spTgt spid="9"/>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10"/>
                                        </p:tgtEl>
                                      </p:cBhvr>
                                    </p:animEffect>
                                    <p:set>
                                      <p:cBhvr>
                                        <p:cTn id="53" dur="1" fill="hold">
                                          <p:stCondLst>
                                            <p:cond delay="499"/>
                                          </p:stCondLst>
                                        </p:cTn>
                                        <p:tgtEl>
                                          <p:spTgt spid="10"/>
                                        </p:tgtEl>
                                        <p:attrNameLst>
                                          <p:attrName>style.visibility</p:attrName>
                                        </p:attrNameLst>
                                      </p:cBhvr>
                                      <p:to>
                                        <p:strVal val="hidden"/>
                                      </p:to>
                                    </p:set>
                                  </p:childTnLst>
                                </p:cTn>
                              </p:par>
                              <p:par>
                                <p:cTn id="54" presetID="1" presetClass="entr" presetSubtype="0" fill="hold" nodeType="withEffect">
                                  <p:stCondLst>
                                    <p:cond delay="0"/>
                                  </p:stCondLst>
                                  <p:childTnLst>
                                    <p:set>
                                      <p:cBhvr>
                                        <p:cTn id="55" dur="1" fill="hold">
                                          <p:stCondLst>
                                            <p:cond delay="0"/>
                                          </p:stCondLst>
                                        </p:cTn>
                                        <p:tgtEl>
                                          <p:spTgt spid="13"/>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4"/>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6"/>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18"/>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19"/>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20"/>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21"/>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0"/>
                                  </p:stCondLst>
                                  <p:childTnLst>
                                    <p:set>
                                      <p:cBhvr>
                                        <p:cTn id="87" dur="1" fill="hold">
                                          <p:stCondLst>
                                            <p:cond delay="0"/>
                                          </p:stCondLst>
                                        </p:cTn>
                                        <p:tgtEl>
                                          <p:spTgt spid="22"/>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0" grpId="0"/>
      <p:bldP spid="10" grpId="1"/>
      <p:bldP spid="14" grpId="0"/>
      <p:bldP spid="16" grpId="0"/>
      <p:bldP spid="17" grpId="0"/>
      <p:bldP spid="18" grpId="0"/>
      <p:bldP spid="19" grpId="0"/>
      <p:bldP spid="20" grpId="0"/>
      <p:bldP spid="21" grpId="0"/>
      <p:bldP spid="2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80305" y="188048"/>
            <a:ext cx="11874321" cy="3016210"/>
          </a:xfrm>
          <a:prstGeom prst="rect">
            <a:avLst/>
          </a:prstGeom>
        </p:spPr>
        <p:txBody>
          <a:bodyPr wrap="square">
            <a:spAutoFit/>
          </a:bodyPr>
          <a:lstStyle/>
          <a:p>
            <a:pPr algn="ctr"/>
            <a:r>
              <a:rPr lang="es-CO" b="1" dirty="0">
                <a:latin typeface="+mj-lt"/>
              </a:rPr>
              <a:t>RESPONDE LAS PREGUNTAS 29 Y 30 DE ACUERDO A LA SIGUIENTE INFORMACIÓN</a:t>
            </a:r>
          </a:p>
          <a:p>
            <a:pPr algn="ctr"/>
            <a:endParaRPr lang="es-CO" sz="1100" b="1" dirty="0">
              <a:latin typeface="+mj-lt"/>
            </a:endParaRPr>
          </a:p>
          <a:p>
            <a:r>
              <a:rPr lang="es-CO" dirty="0">
                <a:latin typeface="+mj-lt"/>
              </a:rPr>
              <a:t>En Colombia se comercializan automóviles ensamblados en el país y otros importados. En un carro ensamblado en Colombia el velocímetro indica que el auto viaja a 64km/h y una camioneta importada, en su velocímetro indica que viaja a 50mi/h.</a:t>
            </a:r>
          </a:p>
          <a:p>
            <a:endParaRPr lang="es-CO" sz="1000" dirty="0">
              <a:latin typeface="+mj-lt"/>
            </a:endParaRPr>
          </a:p>
          <a:p>
            <a:r>
              <a:rPr lang="es-CO" b="1" dirty="0">
                <a:latin typeface="+mj-lt"/>
              </a:rPr>
              <a:t>29.</a:t>
            </a:r>
            <a:r>
              <a:rPr lang="es-CO" dirty="0">
                <a:latin typeface="+mj-lt"/>
              </a:rPr>
              <a:t> Si se quiere exportar carros ensamblados en Colombia de tal manera que su velocímetro muestre la velocidad en millas por hora, la velocidad que se leerá en el carro será: </a:t>
            </a:r>
          </a:p>
          <a:p>
            <a:r>
              <a:rPr lang="es-CO" dirty="0">
                <a:latin typeface="+mj-lt"/>
              </a:rPr>
              <a:t>   A. 40 km/h</a:t>
            </a:r>
          </a:p>
          <a:p>
            <a:r>
              <a:rPr lang="es-CO" dirty="0">
                <a:latin typeface="+mj-lt"/>
              </a:rPr>
              <a:t>   B. 64 km/h</a:t>
            </a:r>
          </a:p>
          <a:p>
            <a:r>
              <a:rPr lang="es-CO" dirty="0">
                <a:latin typeface="+mj-lt"/>
              </a:rPr>
              <a:t>   C. 40 mi/h</a:t>
            </a:r>
          </a:p>
          <a:p>
            <a:r>
              <a:rPr lang="es-CO" dirty="0">
                <a:latin typeface="+mj-lt"/>
              </a:rPr>
              <a:t>   D. 64 mi/h</a:t>
            </a:r>
          </a:p>
        </p:txBody>
      </p:sp>
      <p:sp>
        <p:nvSpPr>
          <p:cNvPr id="3" name="Rectángulo 2"/>
          <p:cNvSpPr/>
          <p:nvPr/>
        </p:nvSpPr>
        <p:spPr>
          <a:xfrm>
            <a:off x="669701" y="3471643"/>
            <a:ext cx="1823256" cy="369332"/>
          </a:xfrm>
          <a:prstGeom prst="rect">
            <a:avLst/>
          </a:prstGeom>
        </p:spPr>
        <p:txBody>
          <a:bodyPr wrap="none">
            <a:spAutoFit/>
          </a:bodyPr>
          <a:lstStyle/>
          <a:p>
            <a:r>
              <a:rPr lang="es-CO" b="0" i="0" u="none" strike="noStrike" dirty="0">
                <a:solidFill>
                  <a:srgbClr val="000000"/>
                </a:solidFill>
                <a:effectLst/>
                <a:latin typeface="+mj-lt"/>
              </a:rPr>
              <a:t>1 milla </a:t>
            </a:r>
            <a:r>
              <a:rPr lang="es-CO" b="0" i="0" u="none" strike="noStrike" dirty="0">
                <a:solidFill>
                  <a:srgbClr val="000000"/>
                </a:solidFill>
                <a:effectLst/>
                <a:latin typeface="+mj-lt"/>
                <a:sym typeface="Wingdings" panose="05000000000000000000" pitchFamily="2" charset="2"/>
              </a:rPr>
              <a:t></a:t>
            </a:r>
            <a:r>
              <a:rPr lang="es-CO" b="0" i="0" u="none" strike="noStrike" dirty="0">
                <a:solidFill>
                  <a:srgbClr val="000000"/>
                </a:solidFill>
                <a:effectLst/>
                <a:latin typeface="+mj-lt"/>
              </a:rPr>
              <a:t> 1,6 Km</a:t>
            </a:r>
            <a:r>
              <a:rPr lang="es-CO" dirty="0">
                <a:latin typeface="+mj-lt"/>
              </a:rPr>
              <a:t> </a:t>
            </a:r>
          </a:p>
        </p:txBody>
      </p:sp>
      <mc:AlternateContent xmlns:mc="http://schemas.openxmlformats.org/markup-compatibility/2006" xmlns:a14="http://schemas.microsoft.com/office/drawing/2010/main">
        <mc:Choice Requires="a14">
          <p:sp>
            <p:nvSpPr>
              <p:cNvPr id="4" name="CuadroTexto 3"/>
              <p:cNvSpPr txBox="1"/>
              <p:nvPr/>
            </p:nvSpPr>
            <p:spPr>
              <a:xfrm>
                <a:off x="669701" y="4211140"/>
                <a:ext cx="1625445" cy="55521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s-CO" b="0" i="1" smtClean="0">
                              <a:latin typeface="Cambria Math" panose="02040503050406030204" pitchFamily="18" charset="0"/>
                            </a:rPr>
                          </m:ctrlPr>
                        </m:fPr>
                        <m:num>
                          <m:r>
                            <a:rPr lang="es-CO" b="0" i="1" smtClean="0">
                              <a:latin typeface="Cambria Math" panose="02040503050406030204" pitchFamily="18" charset="0"/>
                            </a:rPr>
                            <m:t>64 </m:t>
                          </m:r>
                          <m:r>
                            <a:rPr lang="es-CO" b="0" i="1" smtClean="0">
                              <a:latin typeface="Cambria Math" panose="02040503050406030204" pitchFamily="18" charset="0"/>
                            </a:rPr>
                            <m:t>𝑘𝑚</m:t>
                          </m:r>
                        </m:num>
                        <m:den>
                          <m:r>
                            <a:rPr lang="es-CO" b="0" i="1" smtClean="0">
                              <a:latin typeface="Cambria Math" panose="02040503050406030204" pitchFamily="18" charset="0"/>
                            </a:rPr>
                            <m:t>h</m:t>
                          </m:r>
                        </m:den>
                      </m:f>
                      <m:r>
                        <a:rPr lang="es-CO" b="0" i="1" smtClean="0">
                          <a:latin typeface="Cambria Math" panose="02040503050406030204" pitchFamily="18" charset="0"/>
                        </a:rPr>
                        <m:t>∗</m:t>
                      </m:r>
                      <m:f>
                        <m:fPr>
                          <m:ctrlPr>
                            <a:rPr lang="es-CO" b="0" i="1" smtClean="0">
                              <a:latin typeface="Cambria Math" panose="02040503050406030204" pitchFamily="18" charset="0"/>
                            </a:rPr>
                          </m:ctrlPr>
                        </m:fPr>
                        <m:num>
                          <m:r>
                            <a:rPr lang="es-CO" b="0" i="1" smtClean="0">
                              <a:latin typeface="Cambria Math" panose="02040503050406030204" pitchFamily="18" charset="0"/>
                            </a:rPr>
                            <m:t>1 </m:t>
                          </m:r>
                          <m:r>
                            <a:rPr lang="es-CO" b="0" i="1" smtClean="0">
                              <a:latin typeface="Cambria Math" panose="02040503050406030204" pitchFamily="18" charset="0"/>
                            </a:rPr>
                            <m:t>𝑚𝑖𝑙𝑙𝑎</m:t>
                          </m:r>
                        </m:num>
                        <m:den>
                          <m:r>
                            <a:rPr lang="es-CO" b="0" i="1" smtClean="0">
                              <a:latin typeface="Cambria Math" panose="02040503050406030204" pitchFamily="18" charset="0"/>
                            </a:rPr>
                            <m:t>1,6 </m:t>
                          </m:r>
                          <m:r>
                            <a:rPr lang="es-CO" b="0" i="1" smtClean="0">
                              <a:latin typeface="Cambria Math" panose="02040503050406030204" pitchFamily="18" charset="0"/>
                            </a:rPr>
                            <m:t>𝑘𝑚</m:t>
                          </m:r>
                        </m:den>
                      </m:f>
                    </m:oMath>
                  </m:oMathPara>
                </a14:m>
                <a:endParaRPr lang="es-CO" dirty="0">
                  <a:latin typeface="+mj-lt"/>
                </a:endParaRPr>
              </a:p>
            </p:txBody>
          </p:sp>
        </mc:Choice>
        <mc:Fallback xmlns="">
          <p:sp>
            <p:nvSpPr>
              <p:cNvPr id="4" name="CuadroTexto 3"/>
              <p:cNvSpPr txBox="1">
                <a:spLocks noRot="1" noChangeAspect="1" noMove="1" noResize="1" noEditPoints="1" noAdjustHandles="1" noChangeArrowheads="1" noChangeShapeType="1" noTextEdit="1"/>
              </p:cNvSpPr>
              <p:nvPr/>
            </p:nvSpPr>
            <p:spPr>
              <a:xfrm>
                <a:off x="669701" y="4211140"/>
                <a:ext cx="1625445" cy="55521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uadroTexto 4"/>
              <p:cNvSpPr txBox="1"/>
              <p:nvPr/>
            </p:nvSpPr>
            <p:spPr>
              <a:xfrm>
                <a:off x="669701" y="5200239"/>
                <a:ext cx="1107676" cy="5261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s-CO" b="1" i="1" smtClean="0">
                              <a:latin typeface="Cambria Math" panose="02040503050406030204" pitchFamily="18" charset="0"/>
                            </a:rPr>
                          </m:ctrlPr>
                        </m:fPr>
                        <m:num>
                          <m:r>
                            <a:rPr lang="es-CO" b="1" i="1" smtClean="0">
                              <a:latin typeface="Cambria Math" panose="02040503050406030204" pitchFamily="18" charset="0"/>
                            </a:rPr>
                            <m:t>𝟒𝟎</m:t>
                          </m:r>
                          <m:r>
                            <a:rPr lang="es-CO" b="1" i="1" smtClean="0">
                              <a:latin typeface="Cambria Math" panose="02040503050406030204" pitchFamily="18" charset="0"/>
                            </a:rPr>
                            <m:t> </m:t>
                          </m:r>
                          <m:r>
                            <a:rPr lang="es-CO" b="1" i="1" smtClean="0">
                              <a:latin typeface="Cambria Math" panose="02040503050406030204" pitchFamily="18" charset="0"/>
                            </a:rPr>
                            <m:t>𝒎𝒊𝒍𝒍𝒂𝒔</m:t>
                          </m:r>
                        </m:num>
                        <m:den>
                          <m:r>
                            <a:rPr lang="es-CO" b="1" i="1" smtClean="0">
                              <a:latin typeface="Cambria Math" panose="02040503050406030204" pitchFamily="18" charset="0"/>
                            </a:rPr>
                            <m:t>𝒉</m:t>
                          </m:r>
                        </m:den>
                      </m:f>
                    </m:oMath>
                  </m:oMathPara>
                </a14:m>
                <a:endParaRPr lang="es-CO" b="1" dirty="0">
                  <a:latin typeface="+mj-lt"/>
                </a:endParaRPr>
              </a:p>
            </p:txBody>
          </p:sp>
        </mc:Choice>
        <mc:Fallback xmlns="">
          <p:sp>
            <p:nvSpPr>
              <p:cNvPr id="5" name="CuadroTexto 4"/>
              <p:cNvSpPr txBox="1">
                <a:spLocks noRot="1" noChangeAspect="1" noMove="1" noResize="1" noEditPoints="1" noAdjustHandles="1" noChangeArrowheads="1" noChangeShapeType="1" noTextEdit="1"/>
              </p:cNvSpPr>
              <p:nvPr/>
            </p:nvSpPr>
            <p:spPr>
              <a:xfrm>
                <a:off x="669701" y="5200239"/>
                <a:ext cx="1107676" cy="526106"/>
              </a:xfrm>
              <a:prstGeom prst="rect">
                <a:avLst/>
              </a:prstGeom>
              <a:blipFill>
                <a:blip r:embed="rId3"/>
                <a:stretch>
                  <a:fillRect/>
                </a:stretch>
              </a:blipFill>
            </p:spPr>
            <p:txBody>
              <a:bodyPr/>
              <a:lstStyle/>
              <a:p>
                <a:r>
                  <a:rPr lang="en-US">
                    <a:noFill/>
                  </a:rPr>
                  <a:t> </a:t>
                </a:r>
              </a:p>
            </p:txBody>
          </p:sp>
        </mc:Fallback>
      </mc:AlternateContent>
      <p:sp>
        <p:nvSpPr>
          <p:cNvPr id="6" name="Elipse 5"/>
          <p:cNvSpPr/>
          <p:nvPr/>
        </p:nvSpPr>
        <p:spPr>
          <a:xfrm>
            <a:off x="372561" y="2489028"/>
            <a:ext cx="269271" cy="2436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8" name="Conector recto de flecha 7"/>
          <p:cNvCxnSpPr>
            <a:endCxn id="4" idx="0"/>
          </p:cNvCxnSpPr>
          <p:nvPr/>
        </p:nvCxnSpPr>
        <p:spPr>
          <a:xfrm flipV="1">
            <a:off x="915160" y="4211140"/>
            <a:ext cx="567264" cy="2776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Conector recto de flecha 9"/>
          <p:cNvCxnSpPr>
            <a:endCxn id="4" idx="3"/>
          </p:cNvCxnSpPr>
          <p:nvPr/>
        </p:nvCxnSpPr>
        <p:spPr>
          <a:xfrm flipV="1">
            <a:off x="1777377" y="4488749"/>
            <a:ext cx="517769" cy="3557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2" name="Imagen 11">
            <a:extLst>
              <a:ext uri="{FF2B5EF4-FFF2-40B4-BE49-F238E27FC236}">
                <a16:creationId xmlns:a16="http://schemas.microsoft.com/office/drawing/2014/main" id="{43989564-F3EB-1426-1F55-158B5CE3D7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73797" y="6058125"/>
            <a:ext cx="3618203" cy="850675"/>
          </a:xfrm>
          <a:prstGeom prst="rect">
            <a:avLst/>
          </a:prstGeom>
        </p:spPr>
      </p:pic>
      <p:pic>
        <p:nvPicPr>
          <p:cNvPr id="13" name="Imagen 12">
            <a:extLst>
              <a:ext uri="{FF2B5EF4-FFF2-40B4-BE49-F238E27FC236}">
                <a16:creationId xmlns:a16="http://schemas.microsoft.com/office/drawing/2014/main" id="{F775DD60-6367-4114-3817-13FC0F673C65}"/>
              </a:ext>
            </a:extLst>
          </p:cNvPr>
          <p:cNvPicPr>
            <a:picLocks noChangeAspect="1"/>
          </p:cNvPicPr>
          <p:nvPr/>
        </p:nvPicPr>
        <p:blipFill>
          <a:blip r:embed="rId5"/>
          <a:stretch>
            <a:fillRect/>
          </a:stretch>
        </p:blipFill>
        <p:spPr>
          <a:xfrm>
            <a:off x="97049" y="6375498"/>
            <a:ext cx="3062711" cy="385779"/>
          </a:xfrm>
          <a:prstGeom prst="rect">
            <a:avLst/>
          </a:prstGeom>
        </p:spPr>
      </p:pic>
    </p:spTree>
    <p:extLst>
      <p:ext uri="{BB962C8B-B14F-4D97-AF65-F5344CB8AC3E}">
        <p14:creationId xmlns:p14="http://schemas.microsoft.com/office/powerpoint/2010/main" val="2434555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27526" y="256023"/>
            <a:ext cx="11749826" cy="3031599"/>
          </a:xfrm>
          <a:prstGeom prst="rect">
            <a:avLst/>
          </a:prstGeom>
        </p:spPr>
        <p:txBody>
          <a:bodyPr wrap="square">
            <a:spAutoFit/>
          </a:bodyPr>
          <a:lstStyle/>
          <a:p>
            <a:pPr algn="ctr"/>
            <a:r>
              <a:rPr lang="es-CO" b="1" dirty="0">
                <a:latin typeface="+mj-lt"/>
              </a:rPr>
              <a:t>RESPONDE LAS PREGUNTAS 29 Y 30 DE ACUERDO A LA SIGUIENTE INFORMACIÓN</a:t>
            </a:r>
          </a:p>
          <a:p>
            <a:pPr algn="ctr"/>
            <a:endParaRPr lang="es-CO" sz="1100" b="1" dirty="0">
              <a:latin typeface="+mj-lt"/>
            </a:endParaRPr>
          </a:p>
          <a:p>
            <a:r>
              <a:rPr lang="es-CO" dirty="0">
                <a:latin typeface="+mj-lt"/>
              </a:rPr>
              <a:t>En Colombia se comercializan automóviles ensamblados en el país y otros importados. En un carro ensamblado en Colombia el velocímetro indica que el auto viaja a 64km/h y una camioneta importada, en su velocímetro indica que viaja a 50mi/h.</a:t>
            </a:r>
          </a:p>
          <a:p>
            <a:endParaRPr lang="es-CO" b="1" dirty="0">
              <a:solidFill>
                <a:srgbClr val="FF0000"/>
              </a:solidFill>
              <a:latin typeface="+mj-lt"/>
            </a:endParaRPr>
          </a:p>
          <a:p>
            <a:r>
              <a:rPr lang="es-CO" b="1" dirty="0">
                <a:latin typeface="+mj-lt"/>
              </a:rPr>
              <a:t>30.</a:t>
            </a:r>
            <a:r>
              <a:rPr lang="es-CO" dirty="0">
                <a:latin typeface="+mj-lt"/>
              </a:rPr>
              <a:t> Para una prueba de rendimiento de los dos vehículos se desea conocer cual vehículo recorre mayor distancia en una hora. Se puede afirmar que:</a:t>
            </a:r>
          </a:p>
          <a:p>
            <a:r>
              <a:rPr lang="es-CO" dirty="0">
                <a:latin typeface="+mj-lt"/>
              </a:rPr>
              <a:t>	A. La camioneta porque la milla es mayor que el kilómetro.</a:t>
            </a:r>
          </a:p>
          <a:p>
            <a:r>
              <a:rPr lang="es-CO" dirty="0">
                <a:latin typeface="+mj-lt"/>
              </a:rPr>
              <a:t>	B. El carro porque recorre mayor distancia en menos tiempo.</a:t>
            </a:r>
          </a:p>
          <a:p>
            <a:r>
              <a:rPr lang="es-CO" dirty="0">
                <a:latin typeface="+mj-lt"/>
              </a:rPr>
              <a:t>	C. El carro porque lleva mayor velocidad.</a:t>
            </a:r>
          </a:p>
          <a:p>
            <a:r>
              <a:rPr lang="es-CO" dirty="0">
                <a:latin typeface="+mj-lt"/>
              </a:rPr>
              <a:t>	D. La camioneta porque su velocidad es mayor.</a:t>
            </a:r>
          </a:p>
        </p:txBody>
      </p:sp>
      <mc:AlternateContent xmlns:mc="http://schemas.openxmlformats.org/markup-compatibility/2006" xmlns:a14="http://schemas.microsoft.com/office/drawing/2010/main">
        <mc:Choice Requires="a14">
          <p:sp>
            <p:nvSpPr>
              <p:cNvPr id="3" name="CuadroTexto 2"/>
              <p:cNvSpPr txBox="1"/>
              <p:nvPr/>
            </p:nvSpPr>
            <p:spPr>
              <a:xfrm>
                <a:off x="811369" y="3825024"/>
                <a:ext cx="3314433" cy="21881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𝐶𝑎𝑟𝑟𝑜</m:t>
                      </m:r>
                      <m:r>
                        <a:rPr lang="es-CO" b="0" i="1" smtClean="0">
                          <a:latin typeface="Cambria Math" panose="02040503050406030204" pitchFamily="18" charset="0"/>
                        </a:rPr>
                        <m:t> </m:t>
                      </m:r>
                      <m:r>
                        <a:rPr lang="es-CO" b="0" i="1" smtClean="0">
                          <a:latin typeface="Cambria Math" panose="02040503050406030204" pitchFamily="18" charset="0"/>
                        </a:rPr>
                        <m:t>𝑒𝑛𝑠𝑎𝑚𝑏𝑙𝑎𝑑𝑜</m:t>
                      </m:r>
                      <m:r>
                        <a:rPr lang="es-CO" b="0" i="1" smtClean="0">
                          <a:latin typeface="Cambria Math" panose="02040503050406030204" pitchFamily="18" charset="0"/>
                        </a:rPr>
                        <m:t> </m:t>
                      </m:r>
                      <m:r>
                        <a:rPr lang="es-CO" b="0" i="1" smtClean="0">
                          <a:latin typeface="Cambria Math" panose="02040503050406030204" pitchFamily="18" charset="0"/>
                        </a:rPr>
                        <m:t>𝑒𝑛</m:t>
                      </m:r>
                      <m:r>
                        <a:rPr lang="es-CO" b="0" i="1" smtClean="0">
                          <a:latin typeface="Cambria Math" panose="02040503050406030204" pitchFamily="18" charset="0"/>
                        </a:rPr>
                        <m:t> </m:t>
                      </m:r>
                      <m:r>
                        <a:rPr lang="es-CO" b="0" i="1" smtClean="0">
                          <a:latin typeface="Cambria Math" panose="02040503050406030204" pitchFamily="18" charset="0"/>
                        </a:rPr>
                        <m:t>𝑐𝑜𝑙𝑜𝑚𝑏𝑖𝑎</m:t>
                      </m:r>
                    </m:oMath>
                  </m:oMathPara>
                </a14:m>
                <a:endParaRPr lang="es-CO" b="0" dirty="0"/>
              </a:p>
              <a:p>
                <a:endParaRPr lang="es-CO" b="0" dirty="0"/>
              </a:p>
              <a:p>
                <a:pPr algn="ctr"/>
                <a:r>
                  <a:rPr lang="es-CO" dirty="0"/>
                  <a:t>64km/h</a:t>
                </a:r>
              </a:p>
              <a:p>
                <a:pPr algn="ctr"/>
                <a:endParaRPr lang="es-CO" dirty="0"/>
              </a:p>
              <a:p>
                <a:pPr algn="ctr"/>
                <a:endParaRPr lang="es-CO" dirty="0"/>
              </a:p>
              <a:p>
                <a:pPr algn="ctr"/>
                <a14:m>
                  <m:oMathPara xmlns:m="http://schemas.openxmlformats.org/officeDocument/2006/math">
                    <m:oMathParaPr>
                      <m:jc m:val="centerGroup"/>
                    </m:oMathParaPr>
                    <m:oMath xmlns:m="http://schemas.openxmlformats.org/officeDocument/2006/math">
                      <m:f>
                        <m:fPr>
                          <m:ctrlPr>
                            <a:rPr lang="es-CO" b="1" i="1" smtClean="0">
                              <a:latin typeface="Cambria Math" panose="02040503050406030204" pitchFamily="18" charset="0"/>
                            </a:rPr>
                          </m:ctrlPr>
                        </m:fPr>
                        <m:num>
                          <m:r>
                            <a:rPr lang="es-CO" b="1" i="1" smtClean="0">
                              <a:latin typeface="Cambria Math" panose="02040503050406030204" pitchFamily="18" charset="0"/>
                            </a:rPr>
                            <m:t>𝟒𝟎</m:t>
                          </m:r>
                          <m:r>
                            <a:rPr lang="es-CO" b="1" i="1" smtClean="0">
                              <a:latin typeface="Cambria Math" panose="02040503050406030204" pitchFamily="18" charset="0"/>
                            </a:rPr>
                            <m:t> </m:t>
                          </m:r>
                          <m:r>
                            <a:rPr lang="es-CO" b="1" i="1" smtClean="0">
                              <a:latin typeface="Cambria Math" panose="02040503050406030204" pitchFamily="18" charset="0"/>
                            </a:rPr>
                            <m:t>𝒎𝒊𝒍𝒍𝒂𝒔</m:t>
                          </m:r>
                        </m:num>
                        <m:den>
                          <m:r>
                            <a:rPr lang="es-CO" b="1" i="1" smtClean="0">
                              <a:latin typeface="Cambria Math" panose="02040503050406030204" pitchFamily="18" charset="0"/>
                            </a:rPr>
                            <m:t>𝒉</m:t>
                          </m:r>
                        </m:den>
                      </m:f>
                    </m:oMath>
                  </m:oMathPara>
                </a14:m>
                <a:endParaRPr lang="es-CO" dirty="0"/>
              </a:p>
              <a:p>
                <a:pPr algn="ctr"/>
                <a:endParaRPr lang="es-CO" dirty="0"/>
              </a:p>
            </p:txBody>
          </p:sp>
        </mc:Choice>
        <mc:Fallback xmlns="">
          <p:sp>
            <p:nvSpPr>
              <p:cNvPr id="3" name="CuadroTexto 2"/>
              <p:cNvSpPr txBox="1">
                <a:spLocks noRot="1" noChangeAspect="1" noMove="1" noResize="1" noEditPoints="1" noAdjustHandles="1" noChangeArrowheads="1" noChangeShapeType="1" noTextEdit="1"/>
              </p:cNvSpPr>
              <p:nvPr/>
            </p:nvSpPr>
            <p:spPr>
              <a:xfrm>
                <a:off x="811369" y="3825024"/>
                <a:ext cx="3314433" cy="2188100"/>
              </a:xfrm>
              <a:prstGeom prst="rect">
                <a:avLst/>
              </a:prstGeom>
              <a:blipFill rotWithShape="0">
                <a:blip r:embed="rId2"/>
                <a:stretch>
                  <a:fillRect l="-735" r="-735"/>
                </a:stretch>
              </a:blipFill>
            </p:spPr>
            <p:txBody>
              <a:bodyPr/>
              <a:lstStyle/>
              <a:p>
                <a:r>
                  <a:rPr lang="es-CO">
                    <a:noFill/>
                  </a:rPr>
                  <a:t> </a:t>
                </a:r>
              </a:p>
            </p:txBody>
          </p:sp>
        </mc:Fallback>
      </mc:AlternateContent>
      <p:sp>
        <p:nvSpPr>
          <p:cNvPr id="4" name="Cerrar llave 3"/>
          <p:cNvSpPr/>
          <p:nvPr/>
        </p:nvSpPr>
        <p:spPr>
          <a:xfrm rot="5400000">
            <a:off x="2377776" y="4309232"/>
            <a:ext cx="181617" cy="87306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s-CO"/>
          </a:p>
        </p:txBody>
      </p:sp>
      <mc:AlternateContent xmlns:mc="http://schemas.openxmlformats.org/markup-compatibility/2006" xmlns:a14="http://schemas.microsoft.com/office/drawing/2010/main">
        <mc:Choice Requires="a14">
          <p:sp>
            <p:nvSpPr>
              <p:cNvPr id="5" name="CuadroTexto 4"/>
              <p:cNvSpPr txBox="1"/>
              <p:nvPr/>
            </p:nvSpPr>
            <p:spPr>
              <a:xfrm>
                <a:off x="5238287" y="3837902"/>
                <a:ext cx="2362890" cy="13571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𝐶𝑎𝑚𝑖𝑜𝑛𝑒𝑡𝑎</m:t>
                      </m:r>
                      <m:r>
                        <a:rPr lang="es-CO" b="0" i="1" smtClean="0">
                          <a:latin typeface="Cambria Math" panose="02040503050406030204" pitchFamily="18" charset="0"/>
                        </a:rPr>
                        <m:t> </m:t>
                      </m:r>
                      <m:r>
                        <a:rPr lang="es-CO" b="0" i="1" smtClean="0">
                          <a:latin typeface="Cambria Math" panose="02040503050406030204" pitchFamily="18" charset="0"/>
                        </a:rPr>
                        <m:t>𝐼𝑚𝑝𝑜𝑟𝑡𝑎𝑑𝑎</m:t>
                      </m:r>
                    </m:oMath>
                  </m:oMathPara>
                </a14:m>
                <a:endParaRPr lang="es-CO" b="0" dirty="0"/>
              </a:p>
              <a:p>
                <a:pPr algn="ctr"/>
                <a:endParaRPr lang="es-CO" dirty="0"/>
              </a:p>
              <a:p>
                <a:pPr algn="ctr"/>
                <a14:m>
                  <m:oMathPara xmlns:m="http://schemas.openxmlformats.org/officeDocument/2006/math">
                    <m:oMathParaPr>
                      <m:jc m:val="centerGroup"/>
                    </m:oMathParaPr>
                    <m:oMath xmlns:m="http://schemas.openxmlformats.org/officeDocument/2006/math">
                      <m:f>
                        <m:fPr>
                          <m:ctrlPr>
                            <a:rPr lang="es-CO" b="1" i="1" smtClean="0">
                              <a:latin typeface="Cambria Math" panose="02040503050406030204" pitchFamily="18" charset="0"/>
                            </a:rPr>
                          </m:ctrlPr>
                        </m:fPr>
                        <m:num>
                          <m:r>
                            <a:rPr lang="es-CO" b="1" i="1" smtClean="0">
                              <a:latin typeface="Cambria Math" panose="02040503050406030204" pitchFamily="18" charset="0"/>
                            </a:rPr>
                            <m:t>𝟓𝟎</m:t>
                          </m:r>
                          <m:r>
                            <a:rPr lang="es-CO" b="1" i="1" smtClean="0">
                              <a:latin typeface="Cambria Math" panose="02040503050406030204" pitchFamily="18" charset="0"/>
                            </a:rPr>
                            <m:t> </m:t>
                          </m:r>
                          <m:r>
                            <a:rPr lang="es-CO" b="1" i="1" smtClean="0">
                              <a:latin typeface="Cambria Math" panose="02040503050406030204" pitchFamily="18" charset="0"/>
                            </a:rPr>
                            <m:t>𝒎𝒊𝒍𝒍𝒂𝒔</m:t>
                          </m:r>
                        </m:num>
                        <m:den>
                          <m:r>
                            <a:rPr lang="es-CO" b="1" i="1" smtClean="0">
                              <a:latin typeface="Cambria Math" panose="02040503050406030204" pitchFamily="18" charset="0"/>
                            </a:rPr>
                            <m:t>𝒉</m:t>
                          </m:r>
                        </m:den>
                      </m:f>
                    </m:oMath>
                  </m:oMathPara>
                </a14:m>
                <a:endParaRPr lang="es-CO" dirty="0"/>
              </a:p>
              <a:p>
                <a:pPr algn="ctr"/>
                <a:endParaRPr lang="es-CO" dirty="0"/>
              </a:p>
            </p:txBody>
          </p:sp>
        </mc:Choice>
        <mc:Fallback xmlns="">
          <p:sp>
            <p:nvSpPr>
              <p:cNvPr id="5" name="CuadroTexto 4"/>
              <p:cNvSpPr txBox="1">
                <a:spLocks noRot="1" noChangeAspect="1" noMove="1" noResize="1" noEditPoints="1" noAdjustHandles="1" noChangeArrowheads="1" noChangeShapeType="1" noTextEdit="1"/>
              </p:cNvSpPr>
              <p:nvPr/>
            </p:nvSpPr>
            <p:spPr>
              <a:xfrm>
                <a:off x="5238287" y="3837902"/>
                <a:ext cx="2362890" cy="1357103"/>
              </a:xfrm>
              <a:prstGeom prst="rect">
                <a:avLst/>
              </a:prstGeom>
              <a:blipFill rotWithShape="0">
                <a:blip r:embed="rId3"/>
                <a:stretch>
                  <a:fillRect l="-2062" t="-901" r="-2835"/>
                </a:stretch>
              </a:blipFill>
            </p:spPr>
            <p:txBody>
              <a:bodyPr/>
              <a:lstStyle/>
              <a:p>
                <a:r>
                  <a:rPr lang="es-CO">
                    <a:noFill/>
                  </a:rPr>
                  <a:t> </a:t>
                </a:r>
              </a:p>
            </p:txBody>
          </p:sp>
        </mc:Fallback>
      </mc:AlternateContent>
      <p:sp>
        <p:nvSpPr>
          <p:cNvPr id="7" name="Elipse 6"/>
          <p:cNvSpPr/>
          <p:nvPr/>
        </p:nvSpPr>
        <p:spPr>
          <a:xfrm>
            <a:off x="1162945" y="2939788"/>
            <a:ext cx="308501" cy="2868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 name="Imagen 9">
            <a:extLst>
              <a:ext uri="{FF2B5EF4-FFF2-40B4-BE49-F238E27FC236}">
                <a16:creationId xmlns:a16="http://schemas.microsoft.com/office/drawing/2014/main" id="{9C9AFE1F-730B-2D9D-AB3B-D716326267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73797" y="6058125"/>
            <a:ext cx="3618203" cy="850675"/>
          </a:xfrm>
          <a:prstGeom prst="rect">
            <a:avLst/>
          </a:prstGeom>
        </p:spPr>
      </p:pic>
      <p:pic>
        <p:nvPicPr>
          <p:cNvPr id="11" name="Imagen 10">
            <a:extLst>
              <a:ext uri="{FF2B5EF4-FFF2-40B4-BE49-F238E27FC236}">
                <a16:creationId xmlns:a16="http://schemas.microsoft.com/office/drawing/2014/main" id="{30C9D570-C8BE-9AE4-3EC9-0BDB63271DEC}"/>
              </a:ext>
            </a:extLst>
          </p:cNvPr>
          <p:cNvPicPr>
            <a:picLocks noChangeAspect="1"/>
          </p:cNvPicPr>
          <p:nvPr/>
        </p:nvPicPr>
        <p:blipFill>
          <a:blip r:embed="rId5"/>
          <a:stretch>
            <a:fillRect/>
          </a:stretch>
        </p:blipFill>
        <p:spPr>
          <a:xfrm>
            <a:off x="97049" y="6375498"/>
            <a:ext cx="3062711" cy="385779"/>
          </a:xfrm>
          <a:prstGeom prst="rect">
            <a:avLst/>
          </a:prstGeom>
        </p:spPr>
      </p:pic>
    </p:spTree>
    <p:extLst>
      <p:ext uri="{BB962C8B-B14F-4D97-AF65-F5344CB8AC3E}">
        <p14:creationId xmlns:p14="http://schemas.microsoft.com/office/powerpoint/2010/main" val="2012106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315454C6-0B5C-2CCB-F6EA-CDD5EB0F91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3797" y="6058125"/>
            <a:ext cx="3618203" cy="850675"/>
          </a:xfrm>
          <a:prstGeom prst="rect">
            <a:avLst/>
          </a:prstGeom>
        </p:spPr>
      </p:pic>
      <p:sp>
        <p:nvSpPr>
          <p:cNvPr id="6" name="CuadroTexto 5">
            <a:extLst>
              <a:ext uri="{FF2B5EF4-FFF2-40B4-BE49-F238E27FC236}">
                <a16:creationId xmlns:a16="http://schemas.microsoft.com/office/drawing/2014/main" id="{2F26A69B-DD48-D8A6-7582-0A7EA67FC628}"/>
              </a:ext>
            </a:extLst>
          </p:cNvPr>
          <p:cNvSpPr txBox="1"/>
          <p:nvPr/>
        </p:nvSpPr>
        <p:spPr>
          <a:xfrm>
            <a:off x="488731" y="1285111"/>
            <a:ext cx="11214538" cy="4287777"/>
          </a:xfrm>
          <a:prstGeom prst="rect">
            <a:avLst/>
          </a:prstGeom>
          <a:noFill/>
        </p:spPr>
        <p:txBody>
          <a:bodyPr wrap="square">
            <a:spAutoFit/>
          </a:bodyPr>
          <a:lstStyle/>
          <a:p>
            <a:pPr lvl="0" algn="just">
              <a:lnSpc>
                <a:spcPct val="107000"/>
              </a:lnSpc>
            </a:pPr>
            <a:r>
              <a:rPr lang="es-CO" sz="1800" b="1" dirty="0">
                <a:effectLst/>
                <a:latin typeface="Calibri Light" panose="020F0302020204030204" pitchFamily="34" charset="0"/>
                <a:ea typeface="Calibri" panose="020F0502020204030204" pitchFamily="34" charset="0"/>
                <a:cs typeface="Times New Roman" panose="02020603050405020304" pitchFamily="18" charset="0"/>
              </a:rPr>
              <a:t>2.</a:t>
            </a:r>
            <a:r>
              <a:rPr lang="es-CO" sz="1800" dirty="0">
                <a:effectLst/>
                <a:latin typeface="Calibri Light" panose="020F0302020204030204" pitchFamily="34" charset="0"/>
                <a:ea typeface="Calibri" panose="020F0502020204030204" pitchFamily="34" charset="0"/>
                <a:cs typeface="Times New Roman" panose="02020603050405020304" pitchFamily="18" charset="0"/>
              </a:rPr>
              <a:t> Una empresa de baldosas quiere diseñar nuevas formas para sus productos, configurando superficies que tenga características especiales formadas por distintas figuras; para ello, efectúa el siguiente procedimiento:</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s-CO" sz="800" dirty="0">
                <a:effectLst/>
                <a:latin typeface="Calibri Light" panose="020F0302020204030204"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0215" indent="-450215" algn="just">
              <a:lnSpc>
                <a:spcPct val="107000"/>
              </a:lnSpc>
              <a:spcAft>
                <a:spcPts val="800"/>
              </a:spcAft>
            </a:pPr>
            <a:r>
              <a:rPr lang="es-CO" sz="1800" dirty="0">
                <a:effectLst/>
                <a:latin typeface="Calibri Light" panose="020F0302020204030204" pitchFamily="34" charset="0"/>
                <a:ea typeface="Calibri" panose="020F0502020204030204" pitchFamily="34" charset="0"/>
                <a:cs typeface="Times New Roman" panose="02020603050405020304" pitchFamily="18" charset="0"/>
              </a:rPr>
              <a:t>	</a:t>
            </a:r>
            <a:r>
              <a:rPr lang="es-CO" sz="1800" b="1" dirty="0">
                <a:effectLst/>
                <a:latin typeface="Calibri Light" panose="020F0302020204030204" pitchFamily="34" charset="0"/>
                <a:ea typeface="Calibri" panose="020F0502020204030204" pitchFamily="34" charset="0"/>
                <a:cs typeface="Times New Roman" panose="02020603050405020304" pitchFamily="18" charset="0"/>
              </a:rPr>
              <a:t>Paso 1</a:t>
            </a:r>
            <a:r>
              <a:rPr lang="es-CO" sz="1800" dirty="0">
                <a:effectLst/>
                <a:latin typeface="Calibri Light" panose="020F0302020204030204" pitchFamily="34" charset="0"/>
                <a:ea typeface="Calibri" panose="020F0502020204030204" pitchFamily="34" charset="0"/>
                <a:cs typeface="Times New Roman" panose="02020603050405020304" pitchFamily="18" charset="0"/>
              </a:rPr>
              <a:t>. Elegir figuras con las cuales sea posible formar paralelogramos.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0215" indent="-450215" algn="just">
              <a:lnSpc>
                <a:spcPct val="107000"/>
              </a:lnSpc>
              <a:spcAft>
                <a:spcPts val="800"/>
              </a:spcAft>
            </a:pPr>
            <a:r>
              <a:rPr lang="es-CO" sz="800" dirty="0">
                <a:effectLst/>
                <a:latin typeface="Calibri Light" panose="020F0302020204030204"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0215" indent="-179705" algn="just">
              <a:lnSpc>
                <a:spcPct val="107000"/>
              </a:lnSpc>
              <a:spcAft>
                <a:spcPts val="800"/>
              </a:spcAft>
            </a:pPr>
            <a:r>
              <a:rPr lang="es-CO" sz="1800" dirty="0">
                <a:effectLst/>
                <a:latin typeface="Calibri Light" panose="020F0302020204030204" pitchFamily="34" charset="0"/>
                <a:ea typeface="Calibri" panose="020F0502020204030204" pitchFamily="34" charset="0"/>
                <a:cs typeface="Times New Roman" panose="02020603050405020304" pitchFamily="18" charset="0"/>
              </a:rPr>
              <a:t>	</a:t>
            </a:r>
            <a:r>
              <a:rPr lang="es-CO" sz="1800" b="1" dirty="0">
                <a:effectLst/>
                <a:latin typeface="Calibri Light" panose="020F0302020204030204" pitchFamily="34" charset="0"/>
                <a:ea typeface="Calibri" panose="020F0502020204030204" pitchFamily="34" charset="0"/>
                <a:cs typeface="Times New Roman" panose="02020603050405020304" pitchFamily="18" charset="0"/>
              </a:rPr>
              <a:t>Paso 2</a:t>
            </a:r>
            <a:r>
              <a:rPr lang="es-CO" sz="1800" dirty="0">
                <a:effectLst/>
                <a:latin typeface="Calibri Light" panose="020F0302020204030204" pitchFamily="34" charset="0"/>
                <a:ea typeface="Calibri" panose="020F0502020204030204" pitchFamily="34" charset="0"/>
                <a:cs typeface="Times New Roman" panose="02020603050405020304" pitchFamily="18" charset="0"/>
              </a:rPr>
              <a:t>. Verificar que al unir las figuras para formar cada paralelogramo, no quede espacio entre ellas ni se superpongan.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0215" indent="-179705" algn="just">
              <a:lnSpc>
                <a:spcPct val="107000"/>
              </a:lnSpc>
              <a:spcAft>
                <a:spcPts val="800"/>
              </a:spcAft>
            </a:pPr>
            <a:r>
              <a:rPr lang="es-CO" sz="800" dirty="0">
                <a:effectLst/>
                <a:latin typeface="Calibri Light" panose="020F0302020204030204"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0215" indent="-635" algn="just">
              <a:lnSpc>
                <a:spcPct val="107000"/>
              </a:lnSpc>
              <a:spcAft>
                <a:spcPts val="800"/>
              </a:spcAft>
            </a:pPr>
            <a:r>
              <a:rPr lang="es-CO" sz="1800" dirty="0">
                <a:effectLst/>
                <a:latin typeface="Calibri Light" panose="020F0302020204030204" pitchFamily="34" charset="0"/>
                <a:ea typeface="Calibri" panose="020F0502020204030204" pitchFamily="34" charset="0"/>
                <a:cs typeface="Times New Roman" panose="02020603050405020304" pitchFamily="18" charset="0"/>
              </a:rPr>
              <a:t>¿Con cuál de los siguientes tipos de figuras NO pueden aplicar el anterior procedimiento?</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0215" indent="-635" algn="just">
              <a:lnSpc>
                <a:spcPct val="107000"/>
              </a:lnSpc>
              <a:spcAft>
                <a:spcPts val="800"/>
              </a:spcAft>
            </a:pPr>
            <a:r>
              <a:rPr lang="es-CO" sz="800" dirty="0">
                <a:effectLst/>
                <a:latin typeface="Calibri Light" panose="020F0302020204030204"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lphaUcPeriod"/>
            </a:pPr>
            <a:r>
              <a:rPr lang="es-CO" sz="1800" dirty="0">
                <a:effectLst/>
                <a:latin typeface="Calibri Light" panose="020F0302020204030204" pitchFamily="34" charset="0"/>
                <a:ea typeface="Calibri" panose="020F0502020204030204" pitchFamily="34" charset="0"/>
                <a:cs typeface="Times New Roman" panose="02020603050405020304" pitchFamily="18" charset="0"/>
              </a:rPr>
              <a:t>Triángulos.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lphaUcPeriod"/>
            </a:pPr>
            <a:r>
              <a:rPr lang="es-CO" sz="1800" dirty="0">
                <a:effectLst/>
                <a:latin typeface="Calibri Light" panose="020F0302020204030204" pitchFamily="34" charset="0"/>
                <a:ea typeface="Calibri" panose="020F0502020204030204" pitchFamily="34" charset="0"/>
                <a:cs typeface="Times New Roman" panose="02020603050405020304" pitchFamily="18" charset="0"/>
              </a:rPr>
              <a:t>Círculos.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lphaUcPeriod"/>
            </a:pPr>
            <a:r>
              <a:rPr lang="es-CO" sz="1800" dirty="0">
                <a:effectLst/>
                <a:latin typeface="Calibri Light" panose="020F0302020204030204" pitchFamily="34" charset="0"/>
                <a:ea typeface="Calibri" panose="020F0502020204030204" pitchFamily="34" charset="0"/>
                <a:cs typeface="Times New Roman" panose="02020603050405020304" pitchFamily="18" charset="0"/>
              </a:rPr>
              <a:t>Trapecios.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lphaUcPeriod"/>
            </a:pPr>
            <a:r>
              <a:rPr lang="es-CO" sz="1800" dirty="0">
                <a:effectLst/>
                <a:latin typeface="Calibri Light" panose="020F0302020204030204" pitchFamily="34" charset="0"/>
                <a:ea typeface="Calibri" panose="020F0502020204030204" pitchFamily="34" charset="0"/>
                <a:cs typeface="Times New Roman" panose="02020603050405020304" pitchFamily="18" charset="0"/>
              </a:rPr>
              <a:t>Cuadrados.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Elipse 6">
            <a:extLst>
              <a:ext uri="{FF2B5EF4-FFF2-40B4-BE49-F238E27FC236}">
                <a16:creationId xmlns:a16="http://schemas.microsoft.com/office/drawing/2014/main" id="{8D9EC6A1-980A-30A7-9B4F-BE6E36A8CF1E}"/>
              </a:ext>
            </a:extLst>
          </p:cNvPr>
          <p:cNvSpPr/>
          <p:nvPr/>
        </p:nvSpPr>
        <p:spPr>
          <a:xfrm>
            <a:off x="449653" y="4579306"/>
            <a:ext cx="406400" cy="370773"/>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n 7">
            <a:extLst>
              <a:ext uri="{FF2B5EF4-FFF2-40B4-BE49-F238E27FC236}">
                <a16:creationId xmlns:a16="http://schemas.microsoft.com/office/drawing/2014/main" id="{BD053FB1-C59C-008F-751E-720921EFA7A7}"/>
              </a:ext>
            </a:extLst>
          </p:cNvPr>
          <p:cNvPicPr>
            <a:picLocks noChangeAspect="1"/>
          </p:cNvPicPr>
          <p:nvPr/>
        </p:nvPicPr>
        <p:blipFill>
          <a:blip r:embed="rId3"/>
          <a:stretch>
            <a:fillRect/>
          </a:stretch>
        </p:blipFill>
        <p:spPr>
          <a:xfrm>
            <a:off x="97049" y="6375498"/>
            <a:ext cx="3062711" cy="385779"/>
          </a:xfrm>
          <a:prstGeom prst="rect">
            <a:avLst/>
          </a:prstGeom>
        </p:spPr>
      </p:pic>
    </p:spTree>
    <p:extLst>
      <p:ext uri="{BB962C8B-B14F-4D97-AF65-F5344CB8AC3E}">
        <p14:creationId xmlns:p14="http://schemas.microsoft.com/office/powerpoint/2010/main" val="9376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15909" y="191423"/>
            <a:ext cx="11977352" cy="1754326"/>
          </a:xfrm>
          <a:prstGeom prst="rect">
            <a:avLst/>
          </a:prstGeom>
        </p:spPr>
        <p:txBody>
          <a:bodyPr wrap="square">
            <a:spAutoFit/>
          </a:bodyPr>
          <a:lstStyle/>
          <a:p>
            <a:r>
              <a:rPr lang="es-CO" b="1" dirty="0">
                <a:latin typeface="+mj-lt"/>
              </a:rPr>
              <a:t>31.</a:t>
            </a:r>
            <a:r>
              <a:rPr lang="es-CO" dirty="0">
                <a:latin typeface="+mj-lt"/>
              </a:rPr>
              <a:t> Un centro de copiado cuenta con 4 impresoras que imprimen 40 afiches en 5 minutos. Un cliente solicita un trabajo de 80 afiches para entregarlo en 30 minutos, desafortunadamente se dañan 2 impresoras. De lo anterior se puede concluir que</a:t>
            </a:r>
          </a:p>
          <a:p>
            <a:pPr lvl="1"/>
            <a:r>
              <a:rPr lang="es-CO" dirty="0">
                <a:latin typeface="+mj-lt"/>
              </a:rPr>
              <a:t>A. El centro de copiado no podrá entregar el trabajo a tiempo.</a:t>
            </a:r>
          </a:p>
          <a:p>
            <a:pPr lvl="1"/>
            <a:r>
              <a:rPr lang="es-CO" dirty="0">
                <a:latin typeface="+mj-lt"/>
              </a:rPr>
              <a:t>B. El centro de copiado realiza el trabajo pero tarda mucho tiempo.</a:t>
            </a:r>
          </a:p>
          <a:p>
            <a:pPr lvl="1"/>
            <a:r>
              <a:rPr lang="es-CO" dirty="0">
                <a:latin typeface="+mj-lt"/>
              </a:rPr>
              <a:t>C. El centro de copiado realiza el trabajo con las dos impresoras en el mismo tiempo que con las 4 impresoras.</a:t>
            </a:r>
          </a:p>
          <a:p>
            <a:pPr lvl="1"/>
            <a:r>
              <a:rPr lang="es-CO" dirty="0">
                <a:latin typeface="+mj-lt"/>
              </a:rPr>
              <a:t>D. El centro de copiado realiza el trabajo y lo entrega a tiempo.</a:t>
            </a:r>
          </a:p>
        </p:txBody>
      </p:sp>
      <mc:AlternateContent xmlns:mc="http://schemas.openxmlformats.org/markup-compatibility/2006" xmlns:a14="http://schemas.microsoft.com/office/drawing/2010/main">
        <mc:Choice Requires="a14">
          <p:sp>
            <p:nvSpPr>
              <p:cNvPr id="3" name="CuadroTexto 2"/>
              <p:cNvSpPr txBox="1"/>
              <p:nvPr/>
            </p:nvSpPr>
            <p:spPr>
              <a:xfrm>
                <a:off x="425002" y="2163650"/>
                <a:ext cx="462004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m:t>
                      </m:r>
                      <m:r>
                        <a:rPr lang="es-CO" b="0" i="1" smtClean="0">
                          <a:latin typeface="Cambria Math" panose="02040503050406030204" pitchFamily="18" charset="0"/>
                        </a:rPr>
                        <m:t>𝐶</m:t>
                      </m:r>
                      <m:r>
                        <a:rPr lang="es-CO" b="0" i="1" smtClean="0">
                          <a:latin typeface="Cambria Math" panose="02040503050406030204" pitchFamily="18" charset="0"/>
                        </a:rPr>
                        <m:t>ú</m:t>
                      </m:r>
                      <m:r>
                        <a:rPr lang="es-CO" b="0" i="1" smtClean="0">
                          <a:latin typeface="Cambria Math" panose="02040503050406030204" pitchFamily="18" charset="0"/>
                        </a:rPr>
                        <m:t>𝑎𝑛𝑡𝑜𝑠</m:t>
                      </m:r>
                      <m:r>
                        <a:rPr lang="es-CO" b="0" i="1" smtClean="0">
                          <a:latin typeface="Cambria Math" panose="02040503050406030204" pitchFamily="18" charset="0"/>
                        </a:rPr>
                        <m:t> </m:t>
                      </m:r>
                      <m:r>
                        <a:rPr lang="es-CO" b="0" i="1" smtClean="0">
                          <a:latin typeface="Cambria Math" panose="02040503050406030204" pitchFamily="18" charset="0"/>
                        </a:rPr>
                        <m:t>𝑎𝑓𝑖𝑐h𝑒𝑠</m:t>
                      </m:r>
                      <m:r>
                        <a:rPr lang="es-CO" b="0" i="1" smtClean="0">
                          <a:latin typeface="Cambria Math" panose="02040503050406030204" pitchFamily="18" charset="0"/>
                        </a:rPr>
                        <m:t> </m:t>
                      </m:r>
                      <m:r>
                        <a:rPr lang="es-CO" b="0" i="1" smtClean="0">
                          <a:latin typeface="Cambria Math" panose="02040503050406030204" pitchFamily="18" charset="0"/>
                        </a:rPr>
                        <m:t>𝑖𝑚𝑝𝑟𝑖𝑚𝑒</m:t>
                      </m:r>
                      <m:r>
                        <a:rPr lang="es-CO" b="0" i="1" smtClean="0">
                          <a:latin typeface="Cambria Math" panose="02040503050406030204" pitchFamily="18" charset="0"/>
                        </a:rPr>
                        <m:t> </m:t>
                      </m:r>
                      <m:r>
                        <a:rPr lang="es-CO" b="0" i="1" smtClean="0">
                          <a:latin typeface="Cambria Math" panose="02040503050406030204" pitchFamily="18" charset="0"/>
                        </a:rPr>
                        <m:t>𝑐𝑎𝑑𝑎</m:t>
                      </m:r>
                      <m:r>
                        <a:rPr lang="es-CO" b="0" i="1" smtClean="0">
                          <a:latin typeface="Cambria Math" panose="02040503050406030204" pitchFamily="18" charset="0"/>
                        </a:rPr>
                        <m:t> </m:t>
                      </m:r>
                      <m:r>
                        <a:rPr lang="es-CO" b="0" i="1" smtClean="0">
                          <a:latin typeface="Cambria Math" panose="02040503050406030204" pitchFamily="18" charset="0"/>
                        </a:rPr>
                        <m:t>𝑖𝑚𝑝𝑟𝑒𝑠𝑜𝑟𝑎</m:t>
                      </m:r>
                      <m:r>
                        <a:rPr lang="es-CO" b="0" i="1" smtClean="0">
                          <a:latin typeface="Cambria Math" panose="02040503050406030204" pitchFamily="18" charset="0"/>
                        </a:rPr>
                        <m:t>?</m:t>
                      </m:r>
                    </m:oMath>
                  </m:oMathPara>
                </a14:m>
                <a:endParaRPr lang="es-CO" dirty="0">
                  <a:latin typeface="+mj-lt"/>
                </a:endParaRPr>
              </a:p>
            </p:txBody>
          </p:sp>
        </mc:Choice>
        <mc:Fallback xmlns="">
          <p:sp>
            <p:nvSpPr>
              <p:cNvPr id="3" name="CuadroTexto 2"/>
              <p:cNvSpPr txBox="1">
                <a:spLocks noRot="1" noChangeAspect="1" noMove="1" noResize="1" noEditPoints="1" noAdjustHandles="1" noChangeArrowheads="1" noChangeShapeType="1" noTextEdit="1"/>
              </p:cNvSpPr>
              <p:nvPr/>
            </p:nvSpPr>
            <p:spPr>
              <a:xfrm>
                <a:off x="425002" y="2163650"/>
                <a:ext cx="4620047" cy="276999"/>
              </a:xfrm>
              <a:prstGeom prst="rect">
                <a:avLst/>
              </a:prstGeom>
              <a:blipFill>
                <a:blip r:embed="rId2"/>
                <a:stretch>
                  <a:fillRect l="-792" t="-2222" r="-660" b="-3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uadroTexto 3"/>
              <p:cNvSpPr txBox="1"/>
              <p:nvPr/>
            </p:nvSpPr>
            <p:spPr>
              <a:xfrm>
                <a:off x="6104585" y="2163650"/>
                <a:ext cx="5172185" cy="2616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sz="1700" b="0" i="1" smtClean="0">
                          <a:latin typeface="Cambria Math" panose="02040503050406030204" pitchFamily="18" charset="0"/>
                        </a:rPr>
                        <m:t>𝐶𝑎𝑑𝑎</m:t>
                      </m:r>
                      <m:r>
                        <a:rPr lang="es-CO" sz="1700" b="0" i="1" smtClean="0">
                          <a:latin typeface="Cambria Math" panose="02040503050406030204" pitchFamily="18" charset="0"/>
                        </a:rPr>
                        <m:t> </m:t>
                      </m:r>
                      <m:r>
                        <a:rPr lang="es-CO" sz="1700" b="0" i="1" smtClean="0">
                          <a:latin typeface="Cambria Math" panose="02040503050406030204" pitchFamily="18" charset="0"/>
                        </a:rPr>
                        <m:t>𝐼𝑚𝑝𝑟𝑒𝑠𝑜𝑟𝑎</m:t>
                      </m:r>
                      <m:r>
                        <a:rPr lang="es-CO" sz="1700" b="0" i="1" smtClean="0">
                          <a:latin typeface="Cambria Math" panose="02040503050406030204" pitchFamily="18" charset="0"/>
                        </a:rPr>
                        <m:t> </m:t>
                      </m:r>
                      <m:r>
                        <a:rPr lang="es-CO" sz="1700" b="0" i="1" smtClean="0">
                          <a:latin typeface="Cambria Math" panose="02040503050406030204" pitchFamily="18" charset="0"/>
                        </a:rPr>
                        <m:t>𝑖𝑚𝑝𝑟𝑖𝑚𝑒</m:t>
                      </m:r>
                      <m:r>
                        <a:rPr lang="es-CO" sz="1700" b="0" i="1" smtClean="0">
                          <a:latin typeface="Cambria Math" panose="02040503050406030204" pitchFamily="18" charset="0"/>
                        </a:rPr>
                        <m:t> 10 </m:t>
                      </m:r>
                      <m:r>
                        <a:rPr lang="es-CO" sz="1700" b="0" i="1" smtClean="0">
                          <a:latin typeface="Cambria Math" panose="02040503050406030204" pitchFamily="18" charset="0"/>
                        </a:rPr>
                        <m:t>𝑎𝑓𝑖𝑐h𝑒𝑠</m:t>
                      </m:r>
                      <m:r>
                        <a:rPr lang="es-CO" sz="1700" b="0" i="1" smtClean="0">
                          <a:latin typeface="Cambria Math" panose="02040503050406030204" pitchFamily="18" charset="0"/>
                        </a:rPr>
                        <m:t> </m:t>
                      </m:r>
                      <m:r>
                        <a:rPr lang="es-CO" sz="1700" b="0" i="1" smtClean="0">
                          <a:latin typeface="Cambria Math" panose="02040503050406030204" pitchFamily="18" charset="0"/>
                        </a:rPr>
                        <m:t>𝑐𝑎𝑑𝑎</m:t>
                      </m:r>
                      <m:r>
                        <a:rPr lang="es-CO" sz="1700" b="0" i="1" smtClean="0">
                          <a:latin typeface="Cambria Math" panose="02040503050406030204" pitchFamily="18" charset="0"/>
                        </a:rPr>
                        <m:t> 5 </m:t>
                      </m:r>
                      <m:r>
                        <a:rPr lang="es-CO" sz="1700" b="0" i="1" smtClean="0">
                          <a:latin typeface="Cambria Math" panose="02040503050406030204" pitchFamily="18" charset="0"/>
                        </a:rPr>
                        <m:t>𝑚𝑖𝑛𝑢𝑡𝑜𝑠</m:t>
                      </m:r>
                    </m:oMath>
                  </m:oMathPara>
                </a14:m>
                <a:endParaRPr lang="es-CO" sz="1700" dirty="0">
                  <a:latin typeface="+mj-lt"/>
                </a:endParaRPr>
              </a:p>
            </p:txBody>
          </p:sp>
        </mc:Choice>
        <mc:Fallback xmlns="">
          <p:sp>
            <p:nvSpPr>
              <p:cNvPr id="4" name="CuadroTexto 3"/>
              <p:cNvSpPr txBox="1">
                <a:spLocks noRot="1" noChangeAspect="1" noMove="1" noResize="1" noEditPoints="1" noAdjustHandles="1" noChangeArrowheads="1" noChangeShapeType="1" noTextEdit="1"/>
              </p:cNvSpPr>
              <p:nvPr/>
            </p:nvSpPr>
            <p:spPr>
              <a:xfrm>
                <a:off x="6104585" y="2163650"/>
                <a:ext cx="5172185" cy="261610"/>
              </a:xfrm>
              <a:prstGeom prst="rect">
                <a:avLst/>
              </a:prstGeom>
              <a:blipFill>
                <a:blip r:embed="rId3"/>
                <a:stretch>
                  <a:fillRect l="-589" t="-2326" r="-236" b="-302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uadroTexto 4"/>
              <p:cNvSpPr txBox="1"/>
              <p:nvPr/>
            </p:nvSpPr>
            <p:spPr>
              <a:xfrm>
                <a:off x="1879937" y="2513635"/>
                <a:ext cx="561487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𝑆𝑒</m:t>
                      </m:r>
                      <m:r>
                        <a:rPr lang="es-CO" b="0" i="1" smtClean="0">
                          <a:latin typeface="Cambria Math" panose="02040503050406030204" pitchFamily="18" charset="0"/>
                        </a:rPr>
                        <m:t> </m:t>
                      </m:r>
                      <m:r>
                        <a:rPr lang="es-CO" b="0" i="1" smtClean="0">
                          <a:latin typeface="Cambria Math" panose="02040503050406030204" pitchFamily="18" charset="0"/>
                        </a:rPr>
                        <m:t>𝑑𝑎</m:t>
                      </m:r>
                      <m:r>
                        <a:rPr lang="es-CO" b="0" i="1" smtClean="0">
                          <a:latin typeface="Cambria Math" panose="02040503050406030204" pitchFamily="18" charset="0"/>
                        </a:rPr>
                        <m:t>ñ</m:t>
                      </m:r>
                      <m:r>
                        <a:rPr lang="es-CO" b="0" i="1" smtClean="0">
                          <a:latin typeface="Cambria Math" panose="02040503050406030204" pitchFamily="18" charset="0"/>
                        </a:rPr>
                        <m:t>𝑎𝑛</m:t>
                      </m:r>
                      <m:r>
                        <a:rPr lang="es-CO" b="0" i="1" smtClean="0">
                          <a:latin typeface="Cambria Math" panose="02040503050406030204" pitchFamily="18" charset="0"/>
                        </a:rPr>
                        <m:t> 2 </m:t>
                      </m:r>
                      <m:r>
                        <a:rPr lang="es-CO" b="0" i="1" smtClean="0">
                          <a:latin typeface="Cambria Math" panose="02040503050406030204" pitchFamily="18" charset="0"/>
                        </a:rPr>
                        <m:t>𝑖𝑚𝑝𝑟𝑒𝑠𝑜𝑟𝑎𝑠</m:t>
                      </m:r>
                      <m:r>
                        <a:rPr lang="es-CO" b="0" i="1" smtClean="0">
                          <a:latin typeface="Cambria Math" panose="02040503050406030204" pitchFamily="18" charset="0"/>
                        </a:rPr>
                        <m:t>, </m:t>
                      </m:r>
                      <m:r>
                        <a:rPr lang="es-CO" b="0" i="1" smtClean="0">
                          <a:latin typeface="Cambria Math" panose="02040503050406030204" pitchFamily="18" charset="0"/>
                        </a:rPr>
                        <m:t>𝑝𝑜𝑟</m:t>
                      </m:r>
                      <m:r>
                        <a:rPr lang="es-CO" b="0" i="1" smtClean="0">
                          <a:latin typeface="Cambria Math" panose="02040503050406030204" pitchFamily="18" charset="0"/>
                        </a:rPr>
                        <m:t> </m:t>
                      </m:r>
                      <m:r>
                        <a:rPr lang="es-CO" b="0" i="1" smtClean="0">
                          <a:latin typeface="Cambria Math" panose="02040503050406030204" pitchFamily="18" charset="0"/>
                        </a:rPr>
                        <m:t>𝑙𝑜</m:t>
                      </m:r>
                      <m:r>
                        <a:rPr lang="es-CO" b="0" i="1" smtClean="0">
                          <a:latin typeface="Cambria Math" panose="02040503050406030204" pitchFamily="18" charset="0"/>
                        </a:rPr>
                        <m:t> </m:t>
                      </m:r>
                      <m:r>
                        <a:rPr lang="es-CO" b="0" i="1" smtClean="0">
                          <a:latin typeface="Cambria Math" panose="02040503050406030204" pitchFamily="18" charset="0"/>
                        </a:rPr>
                        <m:t>𝑡𝑎𝑛𝑡𝑜</m:t>
                      </m:r>
                      <m:r>
                        <a:rPr lang="es-CO" b="0" i="1" smtClean="0">
                          <a:latin typeface="Cambria Math" panose="02040503050406030204" pitchFamily="18" charset="0"/>
                        </a:rPr>
                        <m:t> </m:t>
                      </m:r>
                      <m:r>
                        <a:rPr lang="es-CO" b="0" i="1" smtClean="0">
                          <a:latin typeface="Cambria Math" panose="02040503050406030204" pitchFamily="18" charset="0"/>
                        </a:rPr>
                        <m:t>𝑠</m:t>
                      </m:r>
                      <m:r>
                        <a:rPr lang="es-CO" b="0" i="1" smtClean="0">
                          <a:latin typeface="Cambria Math" panose="02040503050406030204" pitchFamily="18" charset="0"/>
                        </a:rPr>
                        <m:t>ó</m:t>
                      </m:r>
                      <m:r>
                        <a:rPr lang="es-CO" b="0" i="1" smtClean="0">
                          <a:latin typeface="Cambria Math" panose="02040503050406030204" pitchFamily="18" charset="0"/>
                        </a:rPr>
                        <m:t>𝑙𝑜</m:t>
                      </m:r>
                      <m:r>
                        <a:rPr lang="es-CO" b="0" i="1" smtClean="0">
                          <a:latin typeface="Cambria Math" panose="02040503050406030204" pitchFamily="18" charset="0"/>
                        </a:rPr>
                        <m:t> </m:t>
                      </m:r>
                      <m:r>
                        <a:rPr lang="es-CO" b="0" i="1" smtClean="0">
                          <a:latin typeface="Cambria Math" panose="02040503050406030204" pitchFamily="18" charset="0"/>
                        </a:rPr>
                        <m:t>𝑓𝑢𝑛𝑐𝑖𝑜𝑛𝑎𝑛</m:t>
                      </m:r>
                      <m:r>
                        <a:rPr lang="es-CO" b="0" i="1" smtClean="0">
                          <a:latin typeface="Cambria Math" panose="02040503050406030204" pitchFamily="18" charset="0"/>
                        </a:rPr>
                        <m:t> 2 </m:t>
                      </m:r>
                    </m:oMath>
                  </m:oMathPara>
                </a14:m>
                <a:endParaRPr lang="es-CO" dirty="0">
                  <a:latin typeface="+mj-lt"/>
                </a:endParaRPr>
              </a:p>
            </p:txBody>
          </p:sp>
        </mc:Choice>
        <mc:Fallback xmlns="">
          <p:sp>
            <p:nvSpPr>
              <p:cNvPr id="5" name="CuadroTexto 4"/>
              <p:cNvSpPr txBox="1">
                <a:spLocks noRot="1" noChangeAspect="1" noMove="1" noResize="1" noEditPoints="1" noAdjustHandles="1" noChangeArrowheads="1" noChangeShapeType="1" noTextEdit="1"/>
              </p:cNvSpPr>
              <p:nvPr/>
            </p:nvSpPr>
            <p:spPr>
              <a:xfrm>
                <a:off x="1879937" y="2513635"/>
                <a:ext cx="5614870" cy="276999"/>
              </a:xfrm>
              <a:prstGeom prst="rect">
                <a:avLst/>
              </a:prstGeom>
              <a:blipFill>
                <a:blip r:embed="rId4"/>
                <a:stretch>
                  <a:fillRect l="-434" t="-2174" b="-326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uadroTexto 5"/>
              <p:cNvSpPr txBox="1"/>
              <p:nvPr/>
            </p:nvSpPr>
            <p:spPr>
              <a:xfrm>
                <a:off x="115909" y="2942738"/>
                <a:ext cx="901862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𝐸𝑛𝑡𝑟𝑒</m:t>
                      </m:r>
                      <m:r>
                        <a:rPr lang="es-CO" b="0" i="1" smtClean="0">
                          <a:latin typeface="Cambria Math" panose="02040503050406030204" pitchFamily="18" charset="0"/>
                        </a:rPr>
                        <m:t> </m:t>
                      </m:r>
                      <m:r>
                        <a:rPr lang="es-CO" b="0" i="1" smtClean="0">
                          <a:latin typeface="Cambria Math" panose="02040503050406030204" pitchFamily="18" charset="0"/>
                        </a:rPr>
                        <m:t>𝑙𝑎𝑠</m:t>
                      </m:r>
                      <m:r>
                        <a:rPr lang="es-CO" b="0" i="1" smtClean="0">
                          <a:latin typeface="Cambria Math" panose="02040503050406030204" pitchFamily="18" charset="0"/>
                        </a:rPr>
                        <m:t> 2 </m:t>
                      </m:r>
                      <m:r>
                        <a:rPr lang="es-CO" b="0" i="1" smtClean="0">
                          <a:latin typeface="Cambria Math" panose="02040503050406030204" pitchFamily="18" charset="0"/>
                        </a:rPr>
                        <m:t>𝑖𝑚𝑝𝑟𝑒𝑠𝑜𝑟𝑎𝑠</m:t>
                      </m:r>
                      <m:r>
                        <a:rPr lang="es-CO" b="0" i="1" smtClean="0">
                          <a:latin typeface="Cambria Math" panose="02040503050406030204" pitchFamily="18" charset="0"/>
                        </a:rPr>
                        <m:t> </m:t>
                      </m:r>
                      <m:r>
                        <a:rPr lang="es-CO" b="0" i="1" smtClean="0">
                          <a:latin typeface="Cambria Math" panose="02040503050406030204" pitchFamily="18" charset="0"/>
                        </a:rPr>
                        <m:t>𝑑𝑖𝑠𝑝𝑜𝑛𝑖𝑏𝑙𝑒𝑠</m:t>
                      </m:r>
                      <m:r>
                        <a:rPr lang="es-CO" b="0" i="1" smtClean="0">
                          <a:latin typeface="Cambria Math" panose="02040503050406030204" pitchFamily="18" charset="0"/>
                        </a:rPr>
                        <m:t>, ¿</m:t>
                      </m:r>
                      <m:r>
                        <a:rPr lang="es-CO" b="0" i="1" smtClean="0">
                          <a:latin typeface="Cambria Math" panose="02040503050406030204" pitchFamily="18" charset="0"/>
                        </a:rPr>
                        <m:t>𝐶𝑢</m:t>
                      </m:r>
                      <m:r>
                        <a:rPr lang="es-CO" b="0" i="1" smtClean="0">
                          <a:latin typeface="Cambria Math" panose="02040503050406030204" pitchFamily="18" charset="0"/>
                        </a:rPr>
                        <m:t>á</m:t>
                      </m:r>
                      <m:r>
                        <a:rPr lang="es-CO" b="0" i="1" smtClean="0">
                          <a:latin typeface="Cambria Math" panose="02040503050406030204" pitchFamily="18" charset="0"/>
                        </a:rPr>
                        <m:t>𝑛𝑡𝑜𝑠</m:t>
                      </m:r>
                      <m:r>
                        <a:rPr lang="es-CO" b="0" i="1" smtClean="0">
                          <a:latin typeface="Cambria Math" panose="02040503050406030204" pitchFamily="18" charset="0"/>
                        </a:rPr>
                        <m:t> </m:t>
                      </m:r>
                      <m:r>
                        <a:rPr lang="es-CO" b="0" i="1" smtClean="0">
                          <a:latin typeface="Cambria Math" panose="02040503050406030204" pitchFamily="18" charset="0"/>
                        </a:rPr>
                        <m:t>𝑎𝑓𝑖𝑐h𝑒𝑠</m:t>
                      </m:r>
                      <m:r>
                        <a:rPr lang="es-CO" b="0" i="1" smtClean="0">
                          <a:latin typeface="Cambria Math" panose="02040503050406030204" pitchFamily="18" charset="0"/>
                        </a:rPr>
                        <m:t> </m:t>
                      </m:r>
                      <m:r>
                        <a:rPr lang="es-CO" b="0" i="1" smtClean="0">
                          <a:latin typeface="Cambria Math" panose="02040503050406030204" pitchFamily="18" charset="0"/>
                        </a:rPr>
                        <m:t>𝑝𝑢𝑒𝑑𝑒𝑛</m:t>
                      </m:r>
                      <m:r>
                        <a:rPr lang="es-CO" b="0" i="1" smtClean="0">
                          <a:latin typeface="Cambria Math" panose="02040503050406030204" pitchFamily="18" charset="0"/>
                        </a:rPr>
                        <m:t> </m:t>
                      </m:r>
                      <m:r>
                        <a:rPr lang="es-CO" b="0" i="1" smtClean="0">
                          <a:latin typeface="Cambria Math" panose="02040503050406030204" pitchFamily="18" charset="0"/>
                        </a:rPr>
                        <m:t>𝑠𝑎𝑐𝑎𝑟</m:t>
                      </m:r>
                      <m:r>
                        <a:rPr lang="es-CO" b="0" i="1" smtClean="0">
                          <a:latin typeface="Cambria Math" panose="02040503050406030204" pitchFamily="18" charset="0"/>
                        </a:rPr>
                        <m:t> </m:t>
                      </m:r>
                      <m:r>
                        <a:rPr lang="es-CO" b="0" i="1" smtClean="0">
                          <a:latin typeface="Cambria Math" panose="02040503050406030204" pitchFamily="18" charset="0"/>
                        </a:rPr>
                        <m:t>𝑐𝑎𝑑𝑎</m:t>
                      </m:r>
                      <m:r>
                        <a:rPr lang="es-CO" b="0" i="1" smtClean="0">
                          <a:latin typeface="Cambria Math" panose="02040503050406030204" pitchFamily="18" charset="0"/>
                        </a:rPr>
                        <m:t> 5 </m:t>
                      </m:r>
                      <m:r>
                        <a:rPr lang="es-CO" b="0" i="1" smtClean="0">
                          <a:latin typeface="Cambria Math" panose="02040503050406030204" pitchFamily="18" charset="0"/>
                        </a:rPr>
                        <m:t>𝑚𝑖𝑛𝑢𝑡𝑜𝑠</m:t>
                      </m:r>
                      <m:r>
                        <a:rPr lang="es-CO" b="0" i="1" smtClean="0">
                          <a:latin typeface="Cambria Math" panose="02040503050406030204" pitchFamily="18" charset="0"/>
                        </a:rPr>
                        <m:t>?</m:t>
                      </m:r>
                    </m:oMath>
                  </m:oMathPara>
                </a14:m>
                <a:endParaRPr lang="es-CO" dirty="0"/>
              </a:p>
            </p:txBody>
          </p:sp>
        </mc:Choice>
        <mc:Fallback xmlns="">
          <p:sp>
            <p:nvSpPr>
              <p:cNvPr id="6" name="CuadroTexto 5"/>
              <p:cNvSpPr txBox="1">
                <a:spLocks noRot="1" noChangeAspect="1" noMove="1" noResize="1" noEditPoints="1" noAdjustHandles="1" noChangeArrowheads="1" noChangeShapeType="1" noTextEdit="1"/>
              </p:cNvSpPr>
              <p:nvPr/>
            </p:nvSpPr>
            <p:spPr>
              <a:xfrm>
                <a:off x="115909" y="2942738"/>
                <a:ext cx="9018623" cy="276999"/>
              </a:xfrm>
              <a:prstGeom prst="rect">
                <a:avLst/>
              </a:prstGeom>
              <a:blipFill rotWithShape="0">
                <a:blip r:embed="rId5"/>
                <a:stretch>
                  <a:fillRect t="-4444" b="-35556"/>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7" name="CuadroTexto 6"/>
              <p:cNvSpPr txBox="1"/>
              <p:nvPr/>
            </p:nvSpPr>
            <p:spPr>
              <a:xfrm>
                <a:off x="9529248" y="2942738"/>
                <a:ext cx="225209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20 </m:t>
                      </m:r>
                      <m:r>
                        <a:rPr lang="es-CO" b="0" i="1" smtClean="0">
                          <a:latin typeface="Cambria Math" panose="02040503050406030204" pitchFamily="18" charset="0"/>
                        </a:rPr>
                        <m:t>𝑎𝑓𝑖𝑐h𝑒𝑠</m:t>
                      </m:r>
                      <m:r>
                        <a:rPr lang="es-CO" b="0" i="1" smtClean="0">
                          <a:latin typeface="Cambria Math" panose="02040503050406030204" pitchFamily="18" charset="0"/>
                        </a:rPr>
                        <m:t>/5</m:t>
                      </m:r>
                      <m:r>
                        <a:rPr lang="es-CO" b="0" i="1" smtClean="0">
                          <a:latin typeface="Cambria Math" panose="02040503050406030204" pitchFamily="18" charset="0"/>
                        </a:rPr>
                        <m:t>𝑚𝑖𝑛𝑢𝑡𝑜𝑠</m:t>
                      </m:r>
                    </m:oMath>
                  </m:oMathPara>
                </a14:m>
                <a:endParaRPr lang="es-CO" dirty="0">
                  <a:latin typeface="+mj-lt"/>
                </a:endParaRPr>
              </a:p>
            </p:txBody>
          </p:sp>
        </mc:Choice>
        <mc:Fallback xmlns="">
          <p:sp>
            <p:nvSpPr>
              <p:cNvPr id="7" name="CuadroTexto 6"/>
              <p:cNvSpPr txBox="1">
                <a:spLocks noRot="1" noChangeAspect="1" noMove="1" noResize="1" noEditPoints="1" noAdjustHandles="1" noChangeArrowheads="1" noChangeShapeType="1" noTextEdit="1"/>
              </p:cNvSpPr>
              <p:nvPr/>
            </p:nvSpPr>
            <p:spPr>
              <a:xfrm>
                <a:off x="9529248" y="2942738"/>
                <a:ext cx="2252091" cy="276999"/>
              </a:xfrm>
              <a:prstGeom prst="rect">
                <a:avLst/>
              </a:prstGeom>
              <a:blipFill>
                <a:blip r:embed="rId6"/>
                <a:stretch>
                  <a:fillRect l="-1892" t="-4444" r="-2162" b="-3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uadroTexto 7"/>
              <p:cNvSpPr txBox="1"/>
              <p:nvPr/>
            </p:nvSpPr>
            <p:spPr>
              <a:xfrm>
                <a:off x="425002" y="3460216"/>
                <a:ext cx="8576259"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𝐸𝑙</m:t>
                      </m:r>
                      <m:r>
                        <a:rPr lang="es-CO" b="0" i="1" smtClean="0">
                          <a:latin typeface="Cambria Math" panose="02040503050406030204" pitchFamily="18" charset="0"/>
                        </a:rPr>
                        <m:t> </m:t>
                      </m:r>
                      <m:r>
                        <a:rPr lang="es-CO" b="0" i="1" smtClean="0">
                          <a:latin typeface="Cambria Math" panose="02040503050406030204" pitchFamily="18" charset="0"/>
                        </a:rPr>
                        <m:t>𝑐𝑙𝑖𝑒𝑛𝑡𝑒</m:t>
                      </m:r>
                      <m:r>
                        <a:rPr lang="es-CO" b="0" i="1" smtClean="0">
                          <a:latin typeface="Cambria Math" panose="02040503050406030204" pitchFamily="18" charset="0"/>
                        </a:rPr>
                        <m:t> </m:t>
                      </m:r>
                      <m:r>
                        <a:rPr lang="es-CO" b="0" i="1" smtClean="0">
                          <a:latin typeface="Cambria Math" panose="02040503050406030204" pitchFamily="18" charset="0"/>
                        </a:rPr>
                        <m:t>𝑠𝑜𝑙𝑖𝑐𝑖𝑡𝑎</m:t>
                      </m:r>
                      <m:r>
                        <a:rPr lang="es-CO" b="0" i="1" smtClean="0">
                          <a:latin typeface="Cambria Math" panose="02040503050406030204" pitchFamily="18" charset="0"/>
                        </a:rPr>
                        <m:t> 80 </m:t>
                      </m:r>
                      <m:r>
                        <a:rPr lang="es-CO" b="0" i="1" smtClean="0">
                          <a:latin typeface="Cambria Math" panose="02040503050406030204" pitchFamily="18" charset="0"/>
                        </a:rPr>
                        <m:t>𝑎𝑓𝑖𝑐h𝑒𝑠</m:t>
                      </m:r>
                      <m:r>
                        <a:rPr lang="es-CO" b="0" i="1" smtClean="0">
                          <a:latin typeface="Cambria Math" panose="02040503050406030204" pitchFamily="18" charset="0"/>
                        </a:rPr>
                        <m:t>, </m:t>
                      </m:r>
                      <m:r>
                        <a:rPr lang="es-CO" b="0" i="1" smtClean="0">
                          <a:latin typeface="Cambria Math" panose="02040503050406030204" pitchFamily="18" charset="0"/>
                        </a:rPr>
                        <m:t>𝑝𝑒𝑟𝑜</m:t>
                      </m:r>
                      <m:r>
                        <a:rPr lang="es-CO" b="0" i="1" smtClean="0">
                          <a:latin typeface="Cambria Math" panose="02040503050406030204" pitchFamily="18" charset="0"/>
                        </a:rPr>
                        <m:t> </m:t>
                      </m:r>
                      <m:r>
                        <a:rPr lang="es-CO" b="0" i="1" smtClean="0">
                          <a:latin typeface="Cambria Math" panose="02040503050406030204" pitchFamily="18" charset="0"/>
                        </a:rPr>
                        <m:t>𝑙𝑜𝑠</m:t>
                      </m:r>
                      <m:r>
                        <a:rPr lang="es-CO" b="0" i="1" smtClean="0">
                          <a:latin typeface="Cambria Math" panose="02040503050406030204" pitchFamily="18" charset="0"/>
                        </a:rPr>
                        <m:t> </m:t>
                      </m:r>
                      <m:r>
                        <a:rPr lang="es-CO" b="0" i="1" smtClean="0">
                          <a:latin typeface="Cambria Math" panose="02040503050406030204" pitchFamily="18" charset="0"/>
                        </a:rPr>
                        <m:t>𝑛𝑒𝑐𝑒𝑠𝑖𝑡𝑎</m:t>
                      </m:r>
                      <m:r>
                        <a:rPr lang="es-CO" b="0" i="1" smtClean="0">
                          <a:latin typeface="Cambria Math" panose="02040503050406030204" pitchFamily="18" charset="0"/>
                        </a:rPr>
                        <m:t> </m:t>
                      </m:r>
                      <m:r>
                        <a:rPr lang="es-CO" b="0" i="1" smtClean="0">
                          <a:latin typeface="Cambria Math" panose="02040503050406030204" pitchFamily="18" charset="0"/>
                        </a:rPr>
                        <m:t>𝑎</m:t>
                      </m:r>
                      <m:r>
                        <a:rPr lang="es-CO" b="0" i="1" smtClean="0">
                          <a:latin typeface="Cambria Math" panose="02040503050406030204" pitchFamily="18" charset="0"/>
                        </a:rPr>
                        <m:t> </m:t>
                      </m:r>
                      <m:r>
                        <a:rPr lang="es-CO" b="0" i="1" smtClean="0">
                          <a:latin typeface="Cambria Math" panose="02040503050406030204" pitchFamily="18" charset="0"/>
                        </a:rPr>
                        <m:t>𝑚</m:t>
                      </m:r>
                      <m:r>
                        <a:rPr lang="es-CO" b="0" i="1" smtClean="0">
                          <a:latin typeface="Cambria Math" panose="02040503050406030204" pitchFamily="18" charset="0"/>
                        </a:rPr>
                        <m:t>á</m:t>
                      </m:r>
                      <m:r>
                        <a:rPr lang="es-CO" b="0" i="1" smtClean="0">
                          <a:latin typeface="Cambria Math" panose="02040503050406030204" pitchFamily="18" charset="0"/>
                        </a:rPr>
                        <m:t>𝑠</m:t>
                      </m:r>
                      <m:r>
                        <a:rPr lang="es-CO" b="0" i="1" smtClean="0">
                          <a:latin typeface="Cambria Math" panose="02040503050406030204" pitchFamily="18" charset="0"/>
                        </a:rPr>
                        <m:t> </m:t>
                      </m:r>
                      <m:r>
                        <a:rPr lang="es-CO" b="0" i="1" smtClean="0">
                          <a:latin typeface="Cambria Math" panose="02040503050406030204" pitchFamily="18" charset="0"/>
                        </a:rPr>
                        <m:t>𝑡𝑎𝑟𝑑𝑎𝑟</m:t>
                      </m:r>
                      <m:r>
                        <a:rPr lang="es-CO" b="0" i="1" smtClean="0">
                          <a:latin typeface="Cambria Math" panose="02040503050406030204" pitchFamily="18" charset="0"/>
                        </a:rPr>
                        <m:t> </m:t>
                      </m:r>
                      <m:r>
                        <a:rPr lang="es-CO" b="0" i="1" smtClean="0">
                          <a:latin typeface="Cambria Math" panose="02040503050406030204" pitchFamily="18" charset="0"/>
                        </a:rPr>
                        <m:t>𝑒𝑛</m:t>
                      </m:r>
                      <m:r>
                        <a:rPr lang="es-CO" b="0" i="1" smtClean="0">
                          <a:latin typeface="Cambria Math" panose="02040503050406030204" pitchFamily="18" charset="0"/>
                        </a:rPr>
                        <m:t> 30 </m:t>
                      </m:r>
                      <m:r>
                        <a:rPr lang="es-CO" b="0" i="1" smtClean="0">
                          <a:latin typeface="Cambria Math" panose="02040503050406030204" pitchFamily="18" charset="0"/>
                        </a:rPr>
                        <m:t>𝑚𝑖𝑛𝑢𝑡𝑜𝑠</m:t>
                      </m:r>
                      <m:r>
                        <a:rPr lang="es-CO" b="0" i="1" smtClean="0">
                          <a:latin typeface="Cambria Math" panose="02040503050406030204" pitchFamily="18" charset="0"/>
                        </a:rPr>
                        <m:t>,</m:t>
                      </m:r>
                    </m:oMath>
                  </m:oMathPara>
                </a14:m>
                <a:endParaRPr lang="es-CO" b="0" i="1" dirty="0">
                  <a:latin typeface="+mj-lt"/>
                </a:endParaRPr>
              </a:p>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𝑦</m:t>
                      </m:r>
                      <m:r>
                        <a:rPr lang="es-CO" b="0" i="1" smtClean="0">
                          <a:latin typeface="Cambria Math" panose="02040503050406030204" pitchFamily="18" charset="0"/>
                        </a:rPr>
                        <m:t> </m:t>
                      </m:r>
                      <m:r>
                        <a:rPr lang="es-CO" b="0" i="1" smtClean="0">
                          <a:latin typeface="Cambria Math" panose="02040503050406030204" pitchFamily="18" charset="0"/>
                        </a:rPr>
                        <m:t>𝑠𝑜𝑙𝑜</m:t>
                      </m:r>
                      <m:r>
                        <a:rPr lang="es-CO" b="0" i="1" smtClean="0">
                          <a:latin typeface="Cambria Math" panose="02040503050406030204" pitchFamily="18" charset="0"/>
                        </a:rPr>
                        <m:t> </m:t>
                      </m:r>
                      <m:r>
                        <a:rPr lang="es-CO" b="0" i="1" smtClean="0">
                          <a:latin typeface="Cambria Math" panose="02040503050406030204" pitchFamily="18" charset="0"/>
                        </a:rPr>
                        <m:t>𝑠𝑒</m:t>
                      </m:r>
                      <m:r>
                        <a:rPr lang="es-CO" b="0" i="1" smtClean="0">
                          <a:latin typeface="Cambria Math" panose="02040503050406030204" pitchFamily="18" charset="0"/>
                        </a:rPr>
                        <m:t> </m:t>
                      </m:r>
                      <m:r>
                        <a:rPr lang="es-CO" b="0" i="1" smtClean="0">
                          <a:latin typeface="Cambria Math" panose="02040503050406030204" pitchFamily="18" charset="0"/>
                        </a:rPr>
                        <m:t>𝑡𝑖𝑒𝑛𝑒𝑛</m:t>
                      </m:r>
                      <m:r>
                        <a:rPr lang="es-CO" b="0" i="1" smtClean="0">
                          <a:latin typeface="Cambria Math" panose="02040503050406030204" pitchFamily="18" charset="0"/>
                        </a:rPr>
                        <m:t> 2 </m:t>
                      </m:r>
                      <m:r>
                        <a:rPr lang="es-CO" b="0" i="1" smtClean="0">
                          <a:latin typeface="Cambria Math" panose="02040503050406030204" pitchFamily="18" charset="0"/>
                        </a:rPr>
                        <m:t>𝑖𝑚𝑝𝑟𝑒𝑠𝑜𝑟𝑎𝑠</m:t>
                      </m:r>
                      <m:r>
                        <a:rPr lang="es-CO" b="0" i="1" smtClean="0">
                          <a:latin typeface="Cambria Math" panose="02040503050406030204" pitchFamily="18" charset="0"/>
                        </a:rPr>
                        <m:t> </m:t>
                      </m:r>
                      <m:r>
                        <a:rPr lang="es-CO" b="0" i="1" smtClean="0">
                          <a:latin typeface="Cambria Math" panose="02040503050406030204" pitchFamily="18" charset="0"/>
                        </a:rPr>
                        <m:t>𝑑𝑖𝑠𝑝𝑜𝑛𝑖𝑏𝑙𝑒𝑠</m:t>
                      </m:r>
                      <m:r>
                        <a:rPr lang="es-CO" b="0" i="1" smtClean="0">
                          <a:latin typeface="Cambria Math" panose="02040503050406030204" pitchFamily="18" charset="0"/>
                        </a:rPr>
                        <m:t> </m:t>
                      </m:r>
                      <m:r>
                        <a:rPr lang="es-CO" b="0" i="1" smtClean="0">
                          <a:latin typeface="Cambria Math" panose="02040503050406030204" pitchFamily="18" charset="0"/>
                        </a:rPr>
                        <m:t>𝑞𝑢𝑒</m:t>
                      </m:r>
                      <m:r>
                        <a:rPr lang="es-CO" b="0" i="1" smtClean="0">
                          <a:latin typeface="Cambria Math" panose="02040503050406030204" pitchFamily="18" charset="0"/>
                        </a:rPr>
                        <m:t> </m:t>
                      </m:r>
                      <m:r>
                        <a:rPr lang="es-CO" b="0" i="1" smtClean="0">
                          <a:latin typeface="Cambria Math" panose="02040503050406030204" pitchFamily="18" charset="0"/>
                        </a:rPr>
                        <m:t>𝑖𝑚𝑝𝑟𝑖𝑚𝑒𝑛</m:t>
                      </m:r>
                      <m:r>
                        <a:rPr lang="es-CO" b="0" i="1" smtClean="0">
                          <a:latin typeface="Cambria Math" panose="02040503050406030204" pitchFamily="18" charset="0"/>
                        </a:rPr>
                        <m:t> 20 </m:t>
                      </m:r>
                      <m:r>
                        <a:rPr lang="es-CO" b="0" i="1" smtClean="0">
                          <a:latin typeface="Cambria Math" panose="02040503050406030204" pitchFamily="18" charset="0"/>
                        </a:rPr>
                        <m:t>𝑎𝑓𝑖𝑐h𝑒𝑠</m:t>
                      </m:r>
                      <m:r>
                        <a:rPr lang="es-CO" b="0" i="1" smtClean="0">
                          <a:latin typeface="Cambria Math" panose="02040503050406030204" pitchFamily="18" charset="0"/>
                        </a:rPr>
                        <m:t> </m:t>
                      </m:r>
                      <m:r>
                        <a:rPr lang="es-CO" b="0" i="1" smtClean="0">
                          <a:latin typeface="Cambria Math" panose="02040503050406030204" pitchFamily="18" charset="0"/>
                        </a:rPr>
                        <m:t>𝑐𝑎𝑑𝑎</m:t>
                      </m:r>
                      <m:r>
                        <a:rPr lang="es-CO" b="0" i="1" smtClean="0">
                          <a:latin typeface="Cambria Math" panose="02040503050406030204" pitchFamily="18" charset="0"/>
                        </a:rPr>
                        <m:t> 5 </m:t>
                      </m:r>
                      <m:r>
                        <a:rPr lang="es-CO" b="0" i="1" smtClean="0">
                          <a:latin typeface="Cambria Math" panose="02040503050406030204" pitchFamily="18" charset="0"/>
                        </a:rPr>
                        <m:t>𝑚𝑖𝑛𝑢𝑡𝑜𝑠</m:t>
                      </m:r>
                    </m:oMath>
                  </m:oMathPara>
                </a14:m>
                <a:endParaRPr lang="es-CO" dirty="0">
                  <a:latin typeface="+mj-lt"/>
                </a:endParaRPr>
              </a:p>
            </p:txBody>
          </p:sp>
        </mc:Choice>
        <mc:Fallback xmlns="">
          <p:sp>
            <p:nvSpPr>
              <p:cNvPr id="8" name="CuadroTexto 7"/>
              <p:cNvSpPr txBox="1">
                <a:spLocks noRot="1" noChangeAspect="1" noMove="1" noResize="1" noEditPoints="1" noAdjustHandles="1" noChangeArrowheads="1" noChangeShapeType="1" noTextEdit="1"/>
              </p:cNvSpPr>
              <p:nvPr/>
            </p:nvSpPr>
            <p:spPr>
              <a:xfrm>
                <a:off x="425002" y="3460216"/>
                <a:ext cx="8576259" cy="553998"/>
              </a:xfrm>
              <a:prstGeom prst="rect">
                <a:avLst/>
              </a:prstGeom>
              <a:blipFill>
                <a:blip r:embed="rId7"/>
                <a:stretch>
                  <a:fillRect l="-569" t="-2222" r="-569"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uadroTexto 8"/>
              <p:cNvSpPr txBox="1"/>
              <p:nvPr/>
            </p:nvSpPr>
            <p:spPr>
              <a:xfrm>
                <a:off x="915147" y="4269036"/>
                <a:ext cx="949157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m:t>
                      </m:r>
                      <m:r>
                        <a:rPr lang="es-CO" b="0" i="1" smtClean="0">
                          <a:latin typeface="Cambria Math" panose="02040503050406030204" pitchFamily="18" charset="0"/>
                        </a:rPr>
                        <m:t>𝑆𝑒</m:t>
                      </m:r>
                      <m:r>
                        <a:rPr lang="es-CO" b="0" i="1" smtClean="0">
                          <a:latin typeface="Cambria Math" panose="02040503050406030204" pitchFamily="18" charset="0"/>
                        </a:rPr>
                        <m:t> </m:t>
                      </m:r>
                      <m:r>
                        <a:rPr lang="es-CO" b="0" i="1" smtClean="0">
                          <a:latin typeface="Cambria Math" panose="02040503050406030204" pitchFamily="18" charset="0"/>
                        </a:rPr>
                        <m:t>𝑝𝑜𝑑𝑟</m:t>
                      </m:r>
                      <m:r>
                        <a:rPr lang="es-CO" b="0" i="1" smtClean="0">
                          <a:latin typeface="Cambria Math" panose="02040503050406030204" pitchFamily="18" charset="0"/>
                        </a:rPr>
                        <m:t>á </m:t>
                      </m:r>
                      <m:r>
                        <a:rPr lang="es-CO" b="0" i="1" smtClean="0">
                          <a:latin typeface="Cambria Math" panose="02040503050406030204" pitchFamily="18" charset="0"/>
                        </a:rPr>
                        <m:t>𝑐𝑢𝑚𝑝𝑙𝑖𝑟</m:t>
                      </m:r>
                      <m:r>
                        <a:rPr lang="es-CO" b="0" i="1" smtClean="0">
                          <a:latin typeface="Cambria Math" panose="02040503050406030204" pitchFamily="18" charset="0"/>
                        </a:rPr>
                        <m:t> </m:t>
                      </m:r>
                      <m:r>
                        <a:rPr lang="es-CO" b="0" i="1" smtClean="0">
                          <a:latin typeface="Cambria Math" panose="02040503050406030204" pitchFamily="18" charset="0"/>
                        </a:rPr>
                        <m:t>𝑐𝑜𝑛</m:t>
                      </m:r>
                      <m:r>
                        <a:rPr lang="es-CO" b="0" i="1" smtClean="0">
                          <a:latin typeface="Cambria Math" panose="02040503050406030204" pitchFamily="18" charset="0"/>
                        </a:rPr>
                        <m:t> </m:t>
                      </m:r>
                      <m:r>
                        <a:rPr lang="es-CO" b="0" i="1" smtClean="0">
                          <a:latin typeface="Cambria Math" panose="02040503050406030204" pitchFamily="18" charset="0"/>
                        </a:rPr>
                        <m:t>𝑙𝑎</m:t>
                      </m:r>
                      <m:r>
                        <a:rPr lang="es-CO" b="0" i="1" smtClean="0">
                          <a:latin typeface="Cambria Math" panose="02040503050406030204" pitchFamily="18" charset="0"/>
                        </a:rPr>
                        <m:t> </m:t>
                      </m:r>
                      <m:r>
                        <a:rPr lang="es-CO" b="0" i="1" smtClean="0">
                          <a:latin typeface="Cambria Math" panose="02040503050406030204" pitchFamily="18" charset="0"/>
                        </a:rPr>
                        <m:t>𝑖𝑚𝑝𝑟𝑒𝑠𝑖</m:t>
                      </m:r>
                      <m:r>
                        <a:rPr lang="es-CO" b="0" i="1" smtClean="0">
                          <a:latin typeface="Cambria Math" panose="02040503050406030204" pitchFamily="18" charset="0"/>
                        </a:rPr>
                        <m:t>ó</m:t>
                      </m:r>
                      <m:r>
                        <a:rPr lang="es-CO" b="0" i="1" smtClean="0">
                          <a:latin typeface="Cambria Math" panose="02040503050406030204" pitchFamily="18" charset="0"/>
                        </a:rPr>
                        <m:t>𝑛</m:t>
                      </m:r>
                      <m:r>
                        <a:rPr lang="es-CO" b="0" i="1" smtClean="0">
                          <a:latin typeface="Cambria Math" panose="02040503050406030204" pitchFamily="18" charset="0"/>
                        </a:rPr>
                        <m:t> </m:t>
                      </m:r>
                      <m:r>
                        <a:rPr lang="es-CO" b="0" i="1" smtClean="0">
                          <a:latin typeface="Cambria Math" panose="02040503050406030204" pitchFamily="18" charset="0"/>
                        </a:rPr>
                        <m:t>𝑑𝑒</m:t>
                      </m:r>
                      <m:r>
                        <a:rPr lang="es-CO" b="0" i="1" smtClean="0">
                          <a:latin typeface="Cambria Math" panose="02040503050406030204" pitchFamily="18" charset="0"/>
                        </a:rPr>
                        <m:t> </m:t>
                      </m:r>
                      <m:r>
                        <a:rPr lang="es-CO" b="0" i="1" smtClean="0">
                          <a:latin typeface="Cambria Math" panose="02040503050406030204" pitchFamily="18" charset="0"/>
                        </a:rPr>
                        <m:t>𝑙𝑜𝑠</m:t>
                      </m:r>
                      <m:r>
                        <a:rPr lang="es-CO" b="0" i="1" smtClean="0">
                          <a:latin typeface="Cambria Math" panose="02040503050406030204" pitchFamily="18" charset="0"/>
                        </a:rPr>
                        <m:t> 80 </m:t>
                      </m:r>
                      <m:r>
                        <a:rPr lang="es-CO" b="0" i="1" smtClean="0">
                          <a:latin typeface="Cambria Math" panose="02040503050406030204" pitchFamily="18" charset="0"/>
                        </a:rPr>
                        <m:t>𝑎𝑓𝑖𝑐h𝑒𝑠</m:t>
                      </m:r>
                      <m:r>
                        <a:rPr lang="es-CO" b="0" i="1" smtClean="0">
                          <a:latin typeface="Cambria Math" panose="02040503050406030204" pitchFamily="18" charset="0"/>
                        </a:rPr>
                        <m:t> </m:t>
                      </m:r>
                      <m:r>
                        <a:rPr lang="es-CO" b="0" i="1" smtClean="0">
                          <a:latin typeface="Cambria Math" panose="02040503050406030204" pitchFamily="18" charset="0"/>
                        </a:rPr>
                        <m:t>𝑒𝑛</m:t>
                      </m:r>
                      <m:r>
                        <a:rPr lang="es-CO" b="0" i="1" smtClean="0">
                          <a:latin typeface="Cambria Math" panose="02040503050406030204" pitchFamily="18" charset="0"/>
                        </a:rPr>
                        <m:t> </m:t>
                      </m:r>
                      <m:r>
                        <a:rPr lang="es-CO" b="0" i="1" smtClean="0">
                          <a:latin typeface="Cambria Math" panose="02040503050406030204" pitchFamily="18" charset="0"/>
                        </a:rPr>
                        <m:t>𝑒𝑙</m:t>
                      </m:r>
                      <m:r>
                        <a:rPr lang="es-CO" b="0" i="1" smtClean="0">
                          <a:latin typeface="Cambria Math" panose="02040503050406030204" pitchFamily="18" charset="0"/>
                        </a:rPr>
                        <m:t> </m:t>
                      </m:r>
                      <m:r>
                        <a:rPr lang="es-CO" b="0" i="1" smtClean="0">
                          <a:latin typeface="Cambria Math" panose="02040503050406030204" pitchFamily="18" charset="0"/>
                        </a:rPr>
                        <m:t>𝑡𝑖𝑒𝑚𝑝𝑜</m:t>
                      </m:r>
                      <m:r>
                        <a:rPr lang="es-CO" b="0" i="1" smtClean="0">
                          <a:latin typeface="Cambria Math" panose="02040503050406030204" pitchFamily="18" charset="0"/>
                        </a:rPr>
                        <m:t> </m:t>
                      </m:r>
                      <m:r>
                        <a:rPr lang="es-CO" b="0" i="1" smtClean="0">
                          <a:latin typeface="Cambria Math" panose="02040503050406030204" pitchFamily="18" charset="0"/>
                        </a:rPr>
                        <m:t>𝑟𝑒𝑞𝑢𝑒𝑟𝑖𝑑𝑜</m:t>
                      </m:r>
                      <m:r>
                        <a:rPr lang="es-CO" b="0" i="1" smtClean="0">
                          <a:latin typeface="Cambria Math" panose="02040503050406030204" pitchFamily="18" charset="0"/>
                        </a:rPr>
                        <m:t> </m:t>
                      </m:r>
                      <m:r>
                        <a:rPr lang="es-CO" b="0" i="1" smtClean="0">
                          <a:latin typeface="Cambria Math" panose="02040503050406030204" pitchFamily="18" charset="0"/>
                        </a:rPr>
                        <m:t>𝑝𝑜𝑟</m:t>
                      </m:r>
                      <m:r>
                        <a:rPr lang="es-CO" b="0" i="1" smtClean="0">
                          <a:latin typeface="Cambria Math" panose="02040503050406030204" pitchFamily="18" charset="0"/>
                        </a:rPr>
                        <m:t> </m:t>
                      </m:r>
                      <m:r>
                        <a:rPr lang="es-CO" b="0" i="1" smtClean="0">
                          <a:latin typeface="Cambria Math" panose="02040503050406030204" pitchFamily="18" charset="0"/>
                        </a:rPr>
                        <m:t>𝑒𝑙</m:t>
                      </m:r>
                      <m:r>
                        <a:rPr lang="es-CO" b="0" i="1" smtClean="0">
                          <a:latin typeface="Cambria Math" panose="02040503050406030204" pitchFamily="18" charset="0"/>
                        </a:rPr>
                        <m:t> </m:t>
                      </m:r>
                      <m:r>
                        <a:rPr lang="es-CO" b="0" i="1" smtClean="0">
                          <a:latin typeface="Cambria Math" panose="02040503050406030204" pitchFamily="18" charset="0"/>
                        </a:rPr>
                        <m:t>𝑐𝑙𝑖𝑒𝑛𝑡𝑒</m:t>
                      </m:r>
                      <m:r>
                        <a:rPr lang="es-CO" b="0" i="1" smtClean="0">
                          <a:latin typeface="Cambria Math" panose="02040503050406030204" pitchFamily="18" charset="0"/>
                        </a:rPr>
                        <m:t>?</m:t>
                      </m:r>
                    </m:oMath>
                  </m:oMathPara>
                </a14:m>
                <a:endParaRPr lang="es-CO" dirty="0">
                  <a:latin typeface="+mj-lt"/>
                </a:endParaRPr>
              </a:p>
            </p:txBody>
          </p:sp>
        </mc:Choice>
        <mc:Fallback xmlns="">
          <p:sp>
            <p:nvSpPr>
              <p:cNvPr id="9" name="CuadroTexto 8"/>
              <p:cNvSpPr txBox="1">
                <a:spLocks noRot="1" noChangeAspect="1" noMove="1" noResize="1" noEditPoints="1" noAdjustHandles="1" noChangeArrowheads="1" noChangeShapeType="1" noTextEdit="1"/>
              </p:cNvSpPr>
              <p:nvPr/>
            </p:nvSpPr>
            <p:spPr>
              <a:xfrm>
                <a:off x="915147" y="4269036"/>
                <a:ext cx="9491573" cy="276999"/>
              </a:xfrm>
              <a:prstGeom prst="rect">
                <a:avLst/>
              </a:prstGeom>
              <a:blipFill>
                <a:blip r:embed="rId8"/>
                <a:stretch>
                  <a:fillRect l="-128" t="-4348" r="-128" b="-34783"/>
                </a:stretch>
              </a:blipFill>
            </p:spPr>
            <p:txBody>
              <a:bodyPr/>
              <a:lstStyle/>
              <a:p>
                <a:r>
                  <a:rPr lang="en-US">
                    <a:noFill/>
                  </a:rPr>
                  <a:t> </a:t>
                </a:r>
              </a:p>
            </p:txBody>
          </p:sp>
        </mc:Fallback>
      </mc:AlternateContent>
      <p:pic>
        <p:nvPicPr>
          <p:cNvPr id="10" name="Imagen 9"/>
          <p:cNvPicPr>
            <a:picLocks noChangeAspect="1"/>
          </p:cNvPicPr>
          <p:nvPr/>
        </p:nvPicPr>
        <p:blipFill>
          <a:blip r:embed="rId9"/>
          <a:stretch>
            <a:fillRect/>
          </a:stretch>
        </p:blipFill>
        <p:spPr>
          <a:xfrm>
            <a:off x="3079658" y="4634410"/>
            <a:ext cx="3219406" cy="2031433"/>
          </a:xfrm>
          <a:prstGeom prst="rect">
            <a:avLst/>
          </a:prstGeom>
        </p:spPr>
      </p:pic>
      <p:cxnSp>
        <p:nvCxnSpPr>
          <p:cNvPr id="12" name="Conector recto 11"/>
          <p:cNvCxnSpPr/>
          <p:nvPr/>
        </p:nvCxnSpPr>
        <p:spPr>
          <a:xfrm>
            <a:off x="6104585" y="2425260"/>
            <a:ext cx="5172185" cy="15389"/>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13" name="Elipse 12"/>
          <p:cNvSpPr/>
          <p:nvPr/>
        </p:nvSpPr>
        <p:spPr>
          <a:xfrm>
            <a:off x="2833352" y="5756856"/>
            <a:ext cx="3644721" cy="3477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Elipse 13"/>
          <p:cNvSpPr/>
          <p:nvPr/>
        </p:nvSpPr>
        <p:spPr>
          <a:xfrm>
            <a:off x="569777" y="1602752"/>
            <a:ext cx="324350" cy="29068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atin typeface="+mj-lt"/>
            </a:endParaRPr>
          </a:p>
        </p:txBody>
      </p:sp>
      <p:pic>
        <p:nvPicPr>
          <p:cNvPr id="17" name="Imagen 16">
            <a:extLst>
              <a:ext uri="{FF2B5EF4-FFF2-40B4-BE49-F238E27FC236}">
                <a16:creationId xmlns:a16="http://schemas.microsoft.com/office/drawing/2014/main" id="{22F31605-53B5-0A5B-2B67-89F3B0434C7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573797" y="6058125"/>
            <a:ext cx="3618203" cy="850675"/>
          </a:xfrm>
          <a:prstGeom prst="rect">
            <a:avLst/>
          </a:prstGeom>
        </p:spPr>
      </p:pic>
      <p:pic>
        <p:nvPicPr>
          <p:cNvPr id="18" name="Imagen 17">
            <a:extLst>
              <a:ext uri="{FF2B5EF4-FFF2-40B4-BE49-F238E27FC236}">
                <a16:creationId xmlns:a16="http://schemas.microsoft.com/office/drawing/2014/main" id="{1E08503E-4062-81CD-21DA-605ADD49597A}"/>
              </a:ext>
            </a:extLst>
          </p:cNvPr>
          <p:cNvPicPr>
            <a:picLocks noChangeAspect="1"/>
          </p:cNvPicPr>
          <p:nvPr/>
        </p:nvPicPr>
        <p:blipFill>
          <a:blip r:embed="rId11"/>
          <a:stretch>
            <a:fillRect/>
          </a:stretch>
        </p:blipFill>
        <p:spPr>
          <a:xfrm>
            <a:off x="97049" y="6375498"/>
            <a:ext cx="3062711" cy="385779"/>
          </a:xfrm>
          <a:prstGeom prst="rect">
            <a:avLst/>
          </a:prstGeom>
        </p:spPr>
      </p:pic>
    </p:spTree>
    <p:extLst>
      <p:ext uri="{BB962C8B-B14F-4D97-AF65-F5344CB8AC3E}">
        <p14:creationId xmlns:p14="http://schemas.microsoft.com/office/powerpoint/2010/main" val="1266302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P spid="13" grpId="0" animBg="1"/>
      <p:bldP spid="1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66164" y="233640"/>
            <a:ext cx="11595278" cy="1092607"/>
          </a:xfrm>
          <a:prstGeom prst="rect">
            <a:avLst/>
          </a:prstGeom>
        </p:spPr>
        <p:txBody>
          <a:bodyPr wrap="square">
            <a:spAutoFit/>
          </a:bodyPr>
          <a:lstStyle/>
          <a:p>
            <a:pPr algn="ctr"/>
            <a:r>
              <a:rPr lang="es-CO" b="1" dirty="0">
                <a:latin typeface="+mj-lt"/>
              </a:rPr>
              <a:t>RESPONDE LAS PREGUNTAS 32 A 34 DE ACUERDO A LA SIGUIENTE INFORMACIÓN</a:t>
            </a:r>
          </a:p>
          <a:p>
            <a:endParaRPr lang="es-CO" sz="1050" dirty="0">
              <a:latin typeface="+mj-lt"/>
            </a:endParaRPr>
          </a:p>
          <a:p>
            <a:r>
              <a:rPr lang="es-CO" dirty="0">
                <a:latin typeface="+mj-lt"/>
              </a:rPr>
              <a:t>En un centro de entrenamiento, además de ofrecer servicios de gimnasio, quiere construir una sala de SPA con las medidas que se muestran en la imagen:</a:t>
            </a:r>
          </a:p>
        </p:txBody>
      </p:sp>
      <p:pic>
        <p:nvPicPr>
          <p:cNvPr id="3" name="Imagen 2"/>
          <p:cNvPicPr>
            <a:picLocks noChangeAspect="1"/>
          </p:cNvPicPr>
          <p:nvPr/>
        </p:nvPicPr>
        <p:blipFill>
          <a:blip r:embed="rId2"/>
          <a:stretch>
            <a:fillRect/>
          </a:stretch>
        </p:blipFill>
        <p:spPr>
          <a:xfrm>
            <a:off x="3271971" y="1326246"/>
            <a:ext cx="5338047" cy="3181359"/>
          </a:xfrm>
          <a:prstGeom prst="rect">
            <a:avLst/>
          </a:prstGeom>
        </p:spPr>
      </p:pic>
      <p:sp>
        <p:nvSpPr>
          <p:cNvPr id="5" name="Rectángulo 4"/>
          <p:cNvSpPr/>
          <p:nvPr/>
        </p:nvSpPr>
        <p:spPr>
          <a:xfrm>
            <a:off x="410111" y="4507605"/>
            <a:ext cx="6039923" cy="369332"/>
          </a:xfrm>
          <a:prstGeom prst="rect">
            <a:avLst/>
          </a:prstGeom>
        </p:spPr>
        <p:txBody>
          <a:bodyPr wrap="none">
            <a:spAutoFit/>
          </a:bodyPr>
          <a:lstStyle/>
          <a:p>
            <a:r>
              <a:rPr lang="es-CO" dirty="0">
                <a:latin typeface="+mj-lt"/>
              </a:rPr>
              <a:t>El salón tiene el mismo diseño de ventana en la parte de atrás.</a:t>
            </a:r>
          </a:p>
        </p:txBody>
      </p:sp>
      <p:sp>
        <p:nvSpPr>
          <p:cNvPr id="6" name="Rectángulo 5"/>
          <p:cNvSpPr/>
          <p:nvPr/>
        </p:nvSpPr>
        <p:spPr>
          <a:xfrm>
            <a:off x="410111" y="5022245"/>
            <a:ext cx="11361179" cy="1754326"/>
          </a:xfrm>
          <a:prstGeom prst="rect">
            <a:avLst/>
          </a:prstGeom>
        </p:spPr>
        <p:txBody>
          <a:bodyPr wrap="square">
            <a:spAutoFit/>
          </a:bodyPr>
          <a:lstStyle/>
          <a:p>
            <a:r>
              <a:rPr lang="es-CO" b="1" dirty="0">
                <a:latin typeface="+mj-lt"/>
              </a:rPr>
              <a:t>32.</a:t>
            </a:r>
            <a:r>
              <a:rPr lang="es-CO" dirty="0">
                <a:latin typeface="+mj-lt"/>
              </a:rPr>
              <a:t> La parte inferior de las ventanas se van a enchapar con baldosas cuadradas de 50cm. El número de baldosas necesarias para enchapar la pared es:</a:t>
            </a:r>
          </a:p>
          <a:p>
            <a:pPr lvl="1"/>
            <a:r>
              <a:rPr lang="es-CO" dirty="0">
                <a:latin typeface="+mj-lt"/>
              </a:rPr>
              <a:t>A. 16 baldosas</a:t>
            </a:r>
          </a:p>
          <a:p>
            <a:pPr lvl="1"/>
            <a:r>
              <a:rPr lang="es-CO" dirty="0">
                <a:latin typeface="+mj-lt"/>
              </a:rPr>
              <a:t>B. 64 baldonas</a:t>
            </a:r>
          </a:p>
          <a:p>
            <a:pPr lvl="1"/>
            <a:r>
              <a:rPr lang="es-CO" dirty="0">
                <a:latin typeface="+mj-lt"/>
              </a:rPr>
              <a:t>C. 128 baldosas</a:t>
            </a:r>
          </a:p>
          <a:p>
            <a:pPr lvl="1"/>
            <a:r>
              <a:rPr lang="es-CO" dirty="0">
                <a:latin typeface="+mj-lt"/>
              </a:rPr>
              <a:t>D. 78 baldosas</a:t>
            </a:r>
          </a:p>
        </p:txBody>
      </p:sp>
      <p:pic>
        <p:nvPicPr>
          <p:cNvPr id="8" name="Imagen 7">
            <a:extLst>
              <a:ext uri="{FF2B5EF4-FFF2-40B4-BE49-F238E27FC236}">
                <a16:creationId xmlns:a16="http://schemas.microsoft.com/office/drawing/2014/main" id="{7DEB0E12-2D80-BA24-3D6C-C7832E9AAB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3797" y="6058125"/>
            <a:ext cx="3618203" cy="850675"/>
          </a:xfrm>
          <a:prstGeom prst="rect">
            <a:avLst/>
          </a:prstGeom>
        </p:spPr>
      </p:pic>
    </p:spTree>
    <p:extLst>
      <p:ext uri="{BB962C8B-B14F-4D97-AF65-F5344CB8AC3E}">
        <p14:creationId xmlns:p14="http://schemas.microsoft.com/office/powerpoint/2010/main" val="35920236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CuadroTexto 8"/>
              <p:cNvSpPr txBox="1"/>
              <p:nvPr/>
            </p:nvSpPr>
            <p:spPr>
              <a:xfrm>
                <a:off x="7765723" y="1495729"/>
                <a:ext cx="367568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𝐴𝑟𝑒𝑎</m:t>
                      </m:r>
                      <m:r>
                        <a:rPr lang="es-CO" b="0" i="1" smtClean="0">
                          <a:latin typeface="Cambria Math" panose="02040503050406030204" pitchFamily="18" charset="0"/>
                        </a:rPr>
                        <m:t> </m:t>
                      </m:r>
                      <m:r>
                        <a:rPr lang="es-CO" b="0" i="1" smtClean="0">
                          <a:latin typeface="Cambria Math" panose="02040503050406030204" pitchFamily="18" charset="0"/>
                        </a:rPr>
                        <m:t>𝑎</m:t>
                      </m:r>
                      <m:r>
                        <a:rPr lang="es-CO" b="0" i="1" smtClean="0">
                          <a:latin typeface="Cambria Math" panose="02040503050406030204" pitchFamily="18" charset="0"/>
                        </a:rPr>
                        <m:t> </m:t>
                      </m:r>
                      <m:r>
                        <a:rPr lang="es-CO" b="0" i="1" smtClean="0">
                          <a:latin typeface="Cambria Math" panose="02040503050406030204" pitchFamily="18" charset="0"/>
                        </a:rPr>
                        <m:t>𝑒𝑛𝑐h𝑎𝑝𝑎𝑟</m:t>
                      </m:r>
                      <m:r>
                        <a:rPr lang="es-CO" b="0" i="1" smtClean="0">
                          <a:latin typeface="Cambria Math" panose="02040503050406030204" pitchFamily="18" charset="0"/>
                        </a:rPr>
                        <m:t>:8</m:t>
                      </m:r>
                      <m:r>
                        <a:rPr lang="es-CO" b="0" i="1" smtClean="0">
                          <a:latin typeface="Cambria Math" panose="02040503050406030204" pitchFamily="18" charset="0"/>
                        </a:rPr>
                        <m:t>𝑚</m:t>
                      </m:r>
                      <m:r>
                        <a:rPr lang="es-CO" b="0" i="1" smtClean="0">
                          <a:latin typeface="Cambria Math" panose="02040503050406030204" pitchFamily="18" charset="0"/>
                        </a:rPr>
                        <m:t>∗2</m:t>
                      </m:r>
                      <m:r>
                        <a:rPr lang="es-CO" b="0" i="1" smtClean="0">
                          <a:latin typeface="Cambria Math" panose="02040503050406030204" pitchFamily="18" charset="0"/>
                        </a:rPr>
                        <m:t>𝑚</m:t>
                      </m:r>
                      <m:r>
                        <a:rPr lang="es-CO" b="0" i="1" smtClean="0">
                          <a:latin typeface="Cambria Math" panose="02040503050406030204" pitchFamily="18" charset="0"/>
                        </a:rPr>
                        <m:t>=16</m:t>
                      </m:r>
                      <m:sSup>
                        <m:sSupPr>
                          <m:ctrlPr>
                            <a:rPr lang="es-CO" b="0" i="1" smtClean="0">
                              <a:latin typeface="Cambria Math" panose="02040503050406030204" pitchFamily="18" charset="0"/>
                            </a:rPr>
                          </m:ctrlPr>
                        </m:sSupPr>
                        <m:e>
                          <m:r>
                            <a:rPr lang="es-CO" b="0" i="1" smtClean="0">
                              <a:latin typeface="Cambria Math" panose="02040503050406030204" pitchFamily="18" charset="0"/>
                            </a:rPr>
                            <m:t>𝑚</m:t>
                          </m:r>
                        </m:e>
                        <m:sup>
                          <m:r>
                            <a:rPr lang="es-CO" b="0" i="1" smtClean="0">
                              <a:latin typeface="Cambria Math" panose="02040503050406030204" pitchFamily="18" charset="0"/>
                            </a:rPr>
                            <m:t>2</m:t>
                          </m:r>
                        </m:sup>
                      </m:sSup>
                    </m:oMath>
                  </m:oMathPara>
                </a14:m>
                <a:endParaRPr lang="es-CO" dirty="0"/>
              </a:p>
            </p:txBody>
          </p:sp>
        </mc:Choice>
        <mc:Fallback xmlns="">
          <p:sp>
            <p:nvSpPr>
              <p:cNvPr id="9" name="CuadroTexto 8"/>
              <p:cNvSpPr txBox="1">
                <a:spLocks noRot="1" noChangeAspect="1" noMove="1" noResize="1" noEditPoints="1" noAdjustHandles="1" noChangeArrowheads="1" noChangeShapeType="1" noTextEdit="1"/>
              </p:cNvSpPr>
              <p:nvPr/>
            </p:nvSpPr>
            <p:spPr>
              <a:xfrm>
                <a:off x="7765723" y="1495729"/>
                <a:ext cx="3675686" cy="276999"/>
              </a:xfrm>
              <a:prstGeom prst="rect">
                <a:avLst/>
              </a:prstGeom>
              <a:blipFill rotWithShape="0">
                <a:blip r:embed="rId4"/>
                <a:stretch>
                  <a:fillRect l="-166" t="-4348" b="-32609"/>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0" name="CuadroTexto 9"/>
              <p:cNvSpPr txBox="1"/>
              <p:nvPr/>
            </p:nvSpPr>
            <p:spPr>
              <a:xfrm>
                <a:off x="7246735" y="2097109"/>
                <a:ext cx="4194674"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𝑆𝑜𝑛</m:t>
                      </m:r>
                      <m:r>
                        <a:rPr lang="es-CO" b="0" i="1" smtClean="0">
                          <a:latin typeface="Cambria Math" panose="02040503050406030204" pitchFamily="18" charset="0"/>
                        </a:rPr>
                        <m:t> </m:t>
                      </m:r>
                      <m:r>
                        <a:rPr lang="es-CO" b="0" i="1" smtClean="0">
                          <a:latin typeface="Cambria Math" panose="02040503050406030204" pitchFamily="18" charset="0"/>
                        </a:rPr>
                        <m:t>𝑑𝑜𝑠</m:t>
                      </m:r>
                      <m:r>
                        <a:rPr lang="es-CO" b="0" i="1" smtClean="0">
                          <a:latin typeface="Cambria Math" panose="02040503050406030204" pitchFamily="18" charset="0"/>
                        </a:rPr>
                        <m:t> </m:t>
                      </m:r>
                      <m:r>
                        <a:rPr lang="es-CO" b="0" i="1" smtClean="0">
                          <a:latin typeface="Cambria Math" panose="02040503050406030204" pitchFamily="18" charset="0"/>
                        </a:rPr>
                        <m:t>𝑝𝑎𝑟𝑒𝑑𝑒𝑠</m:t>
                      </m:r>
                      <m:r>
                        <a:rPr lang="es-CO" b="0" i="1" smtClean="0">
                          <a:latin typeface="Cambria Math" panose="02040503050406030204" pitchFamily="18" charset="0"/>
                        </a:rPr>
                        <m:t> </m:t>
                      </m:r>
                      <m:r>
                        <a:rPr lang="es-CO" b="0" i="1" smtClean="0">
                          <a:latin typeface="Cambria Math" panose="02040503050406030204" pitchFamily="18" charset="0"/>
                        </a:rPr>
                        <m:t>𝑎</m:t>
                      </m:r>
                      <m:r>
                        <a:rPr lang="es-CO" b="0" i="1" smtClean="0">
                          <a:latin typeface="Cambria Math" panose="02040503050406030204" pitchFamily="18" charset="0"/>
                        </a:rPr>
                        <m:t> </m:t>
                      </m:r>
                      <m:r>
                        <a:rPr lang="es-CO" b="0" i="1" smtClean="0">
                          <a:latin typeface="Cambria Math" panose="02040503050406030204" pitchFamily="18" charset="0"/>
                        </a:rPr>
                        <m:t>𝑒𝑛𝑐h𝑎𝑝𝑎𝑟</m:t>
                      </m:r>
                      <m:r>
                        <a:rPr lang="es-CO" b="0" i="1" smtClean="0">
                          <a:latin typeface="Cambria Math" panose="02040503050406030204" pitchFamily="18" charset="0"/>
                        </a:rPr>
                        <m:t> </m:t>
                      </m:r>
                    </m:oMath>
                  </m:oMathPara>
                </a14:m>
                <a:endParaRPr lang="es-CO"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𝑝𝑜𝑟</m:t>
                      </m:r>
                      <m:r>
                        <a:rPr lang="es-CO" b="0" i="1" smtClean="0">
                          <a:latin typeface="Cambria Math" panose="02040503050406030204" pitchFamily="18" charset="0"/>
                        </a:rPr>
                        <m:t> </m:t>
                      </m:r>
                      <m:r>
                        <a:rPr lang="es-CO" b="0" i="1" smtClean="0">
                          <a:latin typeface="Cambria Math" panose="02040503050406030204" pitchFamily="18" charset="0"/>
                        </a:rPr>
                        <m:t>𝑙𝑜</m:t>
                      </m:r>
                      <m:r>
                        <a:rPr lang="es-CO" b="0" i="1" smtClean="0">
                          <a:latin typeface="Cambria Math" panose="02040503050406030204" pitchFamily="18" charset="0"/>
                        </a:rPr>
                        <m:t> </m:t>
                      </m:r>
                      <m:r>
                        <a:rPr lang="es-CO" b="0" i="1" smtClean="0">
                          <a:latin typeface="Cambria Math" panose="02040503050406030204" pitchFamily="18" charset="0"/>
                        </a:rPr>
                        <m:t>𝑡𝑎𝑛𝑡𝑜</m:t>
                      </m:r>
                      <m:r>
                        <a:rPr lang="es-CO" b="0" i="1" smtClean="0">
                          <a:latin typeface="Cambria Math" panose="02040503050406030204" pitchFamily="18" charset="0"/>
                        </a:rPr>
                        <m:t> </m:t>
                      </m:r>
                      <m:r>
                        <a:rPr lang="es-CO" b="0" i="1" smtClean="0">
                          <a:latin typeface="Cambria Math" panose="02040503050406030204" pitchFamily="18" charset="0"/>
                        </a:rPr>
                        <m:t>𝑒𝑙</m:t>
                      </m:r>
                      <m:r>
                        <a:rPr lang="es-CO" b="0" i="1" smtClean="0">
                          <a:latin typeface="Cambria Math" panose="02040503050406030204" pitchFamily="18" charset="0"/>
                        </a:rPr>
                        <m:t> </m:t>
                      </m:r>
                      <m:r>
                        <a:rPr lang="es-CO" b="0" i="1" smtClean="0">
                          <a:latin typeface="Cambria Math" panose="02040503050406030204" pitchFamily="18" charset="0"/>
                        </a:rPr>
                        <m:t>𝑎𝑟𝑒𝑎</m:t>
                      </m:r>
                      <m:r>
                        <a:rPr lang="es-CO" b="0" i="1" smtClean="0">
                          <a:latin typeface="Cambria Math" panose="02040503050406030204" pitchFamily="18" charset="0"/>
                        </a:rPr>
                        <m:t> </m:t>
                      </m:r>
                      <m:r>
                        <a:rPr lang="es-CO" b="0" i="1" smtClean="0">
                          <a:latin typeface="Cambria Math" panose="02040503050406030204" pitchFamily="18" charset="0"/>
                        </a:rPr>
                        <m:t>𝑡𝑜𝑡𝑎𝑙</m:t>
                      </m:r>
                      <m:r>
                        <a:rPr lang="es-CO" b="0" i="1" smtClean="0">
                          <a:latin typeface="Cambria Math" panose="02040503050406030204" pitchFamily="18" charset="0"/>
                        </a:rPr>
                        <m:t> </m:t>
                      </m:r>
                      <m:r>
                        <a:rPr lang="es-CO" b="0" i="1" smtClean="0">
                          <a:latin typeface="Cambria Math" panose="02040503050406030204" pitchFamily="18" charset="0"/>
                        </a:rPr>
                        <m:t>𝑎</m:t>
                      </m:r>
                      <m:r>
                        <a:rPr lang="es-CO" b="0" i="1" smtClean="0">
                          <a:latin typeface="Cambria Math" panose="02040503050406030204" pitchFamily="18" charset="0"/>
                        </a:rPr>
                        <m:t> </m:t>
                      </m:r>
                      <m:r>
                        <a:rPr lang="es-CO" b="0" i="1" smtClean="0">
                          <a:latin typeface="Cambria Math" panose="02040503050406030204" pitchFamily="18" charset="0"/>
                        </a:rPr>
                        <m:t>𝑒𝑛𝑐h𝑎𝑝𝑎𝑟</m:t>
                      </m:r>
                      <m:r>
                        <a:rPr lang="es-CO" b="0" i="1" smtClean="0">
                          <a:latin typeface="Cambria Math" panose="02040503050406030204" pitchFamily="18" charset="0"/>
                        </a:rPr>
                        <m:t> </m:t>
                      </m:r>
                      <m:r>
                        <a:rPr lang="es-CO" b="0" i="1" smtClean="0">
                          <a:latin typeface="Cambria Math" panose="02040503050406030204" pitchFamily="18" charset="0"/>
                        </a:rPr>
                        <m:t>𝑒𝑠</m:t>
                      </m:r>
                      <m:r>
                        <a:rPr lang="es-CO" b="0" i="1" smtClean="0">
                          <a:latin typeface="Cambria Math" panose="02040503050406030204" pitchFamily="18" charset="0"/>
                        </a:rPr>
                        <m:t>:</m:t>
                      </m:r>
                    </m:oMath>
                  </m:oMathPara>
                </a14:m>
                <a:endParaRPr lang="es-CO" dirty="0"/>
              </a:p>
            </p:txBody>
          </p:sp>
        </mc:Choice>
        <mc:Fallback xmlns="">
          <p:sp>
            <p:nvSpPr>
              <p:cNvPr id="10" name="CuadroTexto 9"/>
              <p:cNvSpPr txBox="1">
                <a:spLocks noRot="1" noChangeAspect="1" noMove="1" noResize="1" noEditPoints="1" noAdjustHandles="1" noChangeArrowheads="1" noChangeShapeType="1" noTextEdit="1"/>
              </p:cNvSpPr>
              <p:nvPr/>
            </p:nvSpPr>
            <p:spPr>
              <a:xfrm>
                <a:off x="7246735" y="2097109"/>
                <a:ext cx="4194674" cy="553998"/>
              </a:xfrm>
              <a:prstGeom prst="rect">
                <a:avLst/>
              </a:prstGeom>
              <a:blipFill rotWithShape="0">
                <a:blip r:embed="rId5"/>
                <a:stretch>
                  <a:fillRect l="-872" r="-291" b="-16484"/>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1" name="CuadroTexto 10"/>
              <p:cNvSpPr txBox="1"/>
              <p:nvPr/>
            </p:nvSpPr>
            <p:spPr>
              <a:xfrm>
                <a:off x="7834079" y="2836988"/>
                <a:ext cx="3806491" cy="2832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𝐴𝑟𝑒𝑎</m:t>
                      </m:r>
                      <m:r>
                        <a:rPr lang="es-CO" b="0" i="1" smtClean="0">
                          <a:latin typeface="Cambria Math" panose="02040503050406030204" pitchFamily="18" charset="0"/>
                        </a:rPr>
                        <m:t> </m:t>
                      </m:r>
                      <m:r>
                        <a:rPr lang="es-CO" b="0" i="1" smtClean="0">
                          <a:latin typeface="Cambria Math" panose="02040503050406030204" pitchFamily="18" charset="0"/>
                        </a:rPr>
                        <m:t>𝑎</m:t>
                      </m:r>
                      <m:r>
                        <a:rPr lang="es-CO" b="0" i="1" smtClean="0">
                          <a:latin typeface="Cambria Math" panose="02040503050406030204" pitchFamily="18" charset="0"/>
                        </a:rPr>
                        <m:t> </m:t>
                      </m:r>
                      <m:r>
                        <a:rPr lang="es-CO" b="0" i="1" smtClean="0">
                          <a:latin typeface="Cambria Math" panose="02040503050406030204" pitchFamily="18" charset="0"/>
                        </a:rPr>
                        <m:t>𝑒𝑛𝑐h𝑎𝑝𝑎𝑟</m:t>
                      </m:r>
                      <m:r>
                        <a:rPr lang="es-CO" b="0" i="1" smtClean="0">
                          <a:latin typeface="Cambria Math" panose="02040503050406030204" pitchFamily="18" charset="0"/>
                        </a:rPr>
                        <m:t>:2∗16</m:t>
                      </m:r>
                      <m:sSup>
                        <m:sSupPr>
                          <m:ctrlPr>
                            <a:rPr lang="es-CO" b="0" i="1" smtClean="0">
                              <a:latin typeface="Cambria Math" panose="02040503050406030204" pitchFamily="18" charset="0"/>
                            </a:rPr>
                          </m:ctrlPr>
                        </m:sSupPr>
                        <m:e>
                          <m:r>
                            <a:rPr lang="es-CO" b="0" i="1" smtClean="0">
                              <a:latin typeface="Cambria Math" panose="02040503050406030204" pitchFamily="18" charset="0"/>
                            </a:rPr>
                            <m:t>𝑚</m:t>
                          </m:r>
                        </m:e>
                        <m:sup>
                          <m:r>
                            <a:rPr lang="es-CO" b="0" i="1" smtClean="0">
                              <a:latin typeface="Cambria Math" panose="02040503050406030204" pitchFamily="18" charset="0"/>
                            </a:rPr>
                            <m:t>2</m:t>
                          </m:r>
                        </m:sup>
                      </m:sSup>
                      <m:r>
                        <a:rPr lang="es-CO" b="0" i="1" smtClean="0">
                          <a:latin typeface="Cambria Math" panose="02040503050406030204" pitchFamily="18" charset="0"/>
                        </a:rPr>
                        <m:t>=</m:t>
                      </m:r>
                      <m:r>
                        <a:rPr lang="es-CO" b="1" i="1" smtClean="0">
                          <a:latin typeface="Cambria Math" panose="02040503050406030204" pitchFamily="18" charset="0"/>
                        </a:rPr>
                        <m:t>𝟑𝟐</m:t>
                      </m:r>
                      <m:sSup>
                        <m:sSupPr>
                          <m:ctrlPr>
                            <a:rPr lang="es-CO" b="1" i="1" smtClean="0">
                              <a:latin typeface="Cambria Math" panose="02040503050406030204" pitchFamily="18" charset="0"/>
                            </a:rPr>
                          </m:ctrlPr>
                        </m:sSupPr>
                        <m:e>
                          <m:r>
                            <a:rPr lang="es-CO" b="1" i="1" smtClean="0">
                              <a:latin typeface="Cambria Math" panose="02040503050406030204" pitchFamily="18" charset="0"/>
                            </a:rPr>
                            <m:t>𝒎</m:t>
                          </m:r>
                        </m:e>
                        <m:sup>
                          <m:r>
                            <a:rPr lang="es-CO" b="1" i="1" smtClean="0">
                              <a:latin typeface="Cambria Math" panose="02040503050406030204" pitchFamily="18" charset="0"/>
                            </a:rPr>
                            <m:t>𝟐</m:t>
                          </m:r>
                        </m:sup>
                      </m:sSup>
                    </m:oMath>
                  </m:oMathPara>
                </a14:m>
                <a:endParaRPr lang="es-CO" b="1" dirty="0"/>
              </a:p>
            </p:txBody>
          </p:sp>
        </mc:Choice>
        <mc:Fallback xmlns="">
          <p:sp>
            <p:nvSpPr>
              <p:cNvPr id="11" name="CuadroTexto 10"/>
              <p:cNvSpPr txBox="1">
                <a:spLocks noRot="1" noChangeAspect="1" noMove="1" noResize="1" noEditPoints="1" noAdjustHandles="1" noChangeArrowheads="1" noChangeShapeType="1" noTextEdit="1"/>
              </p:cNvSpPr>
              <p:nvPr/>
            </p:nvSpPr>
            <p:spPr>
              <a:xfrm>
                <a:off x="7834079" y="2836988"/>
                <a:ext cx="3806491" cy="283219"/>
              </a:xfrm>
              <a:prstGeom prst="rect">
                <a:avLst/>
              </a:prstGeom>
              <a:blipFill rotWithShape="0">
                <a:blip r:embed="rId6"/>
                <a:stretch>
                  <a:fillRect t="-4255" b="-31915"/>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2" name="CuadroTexto 11"/>
              <p:cNvSpPr txBox="1"/>
              <p:nvPr/>
            </p:nvSpPr>
            <p:spPr>
              <a:xfrm>
                <a:off x="7199290" y="3328833"/>
                <a:ext cx="469538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𝐴𝑟𝑒𝑎</m:t>
                      </m:r>
                      <m:r>
                        <a:rPr lang="es-CO" b="0" i="1" smtClean="0">
                          <a:latin typeface="Cambria Math" panose="02040503050406030204" pitchFamily="18" charset="0"/>
                        </a:rPr>
                        <m:t> </m:t>
                      </m:r>
                      <m:r>
                        <a:rPr lang="es-CO" b="0" i="1" smtClean="0">
                          <a:latin typeface="Cambria Math" panose="02040503050406030204" pitchFamily="18" charset="0"/>
                        </a:rPr>
                        <m:t>𝑑𝑒</m:t>
                      </m:r>
                      <m:r>
                        <a:rPr lang="es-CO" b="0" i="1" smtClean="0">
                          <a:latin typeface="Cambria Math" panose="02040503050406030204" pitchFamily="18" charset="0"/>
                        </a:rPr>
                        <m:t> </m:t>
                      </m:r>
                      <m:r>
                        <a:rPr lang="es-CO" b="0" i="1" smtClean="0">
                          <a:latin typeface="Cambria Math" panose="02040503050406030204" pitchFamily="18" charset="0"/>
                        </a:rPr>
                        <m:t>𝑐𝑎𝑑𝑎</m:t>
                      </m:r>
                      <m:r>
                        <a:rPr lang="es-CO" b="0" i="1" smtClean="0">
                          <a:latin typeface="Cambria Math" panose="02040503050406030204" pitchFamily="18" charset="0"/>
                        </a:rPr>
                        <m:t> </m:t>
                      </m:r>
                      <m:r>
                        <a:rPr lang="es-CO" b="0" i="1" smtClean="0">
                          <a:latin typeface="Cambria Math" panose="02040503050406030204" pitchFamily="18" charset="0"/>
                        </a:rPr>
                        <m:t>𝑏𝑎𝑙𝑑𝑜𝑠𝑎</m:t>
                      </m:r>
                      <m:r>
                        <a:rPr lang="es-CO" b="1" i="1" smtClean="0">
                          <a:latin typeface="Cambria Math" panose="02040503050406030204" pitchFamily="18" charset="0"/>
                        </a:rPr>
                        <m:t>:</m:t>
                      </m:r>
                      <m:r>
                        <a:rPr lang="es-CO" b="0" i="1" smtClean="0">
                          <a:latin typeface="Cambria Math" panose="02040503050406030204" pitchFamily="18" charset="0"/>
                        </a:rPr>
                        <m:t>0,5</m:t>
                      </m:r>
                      <m:r>
                        <a:rPr lang="es-CO" b="0" i="1" smtClean="0">
                          <a:latin typeface="Cambria Math" panose="02040503050406030204" pitchFamily="18" charset="0"/>
                        </a:rPr>
                        <m:t>𝑚</m:t>
                      </m:r>
                      <m:r>
                        <a:rPr lang="es-CO" b="0" i="1" smtClean="0">
                          <a:latin typeface="Cambria Math" panose="02040503050406030204" pitchFamily="18" charset="0"/>
                        </a:rPr>
                        <m:t>∗0,5 </m:t>
                      </m:r>
                      <m:r>
                        <a:rPr lang="es-CO" b="0" i="1" smtClean="0">
                          <a:latin typeface="Cambria Math" panose="02040503050406030204" pitchFamily="18" charset="0"/>
                        </a:rPr>
                        <m:t>𝑚</m:t>
                      </m:r>
                      <m:r>
                        <a:rPr lang="es-CO" b="0" i="1" smtClean="0">
                          <a:latin typeface="Cambria Math" panose="02040503050406030204" pitchFamily="18" charset="0"/>
                        </a:rPr>
                        <m:t>=</m:t>
                      </m:r>
                      <m:sSup>
                        <m:sSupPr>
                          <m:ctrlPr>
                            <a:rPr lang="es-CO" b="0" i="1" smtClean="0">
                              <a:latin typeface="Cambria Math" panose="02040503050406030204" pitchFamily="18" charset="0"/>
                            </a:rPr>
                          </m:ctrlPr>
                        </m:sSupPr>
                        <m:e>
                          <m:r>
                            <a:rPr lang="es-CO" b="0" i="1" smtClean="0">
                              <a:latin typeface="Cambria Math" panose="02040503050406030204" pitchFamily="18" charset="0"/>
                            </a:rPr>
                            <m:t>0,25</m:t>
                          </m:r>
                          <m:r>
                            <a:rPr lang="es-CO" b="0" i="1" smtClean="0">
                              <a:latin typeface="Cambria Math" panose="02040503050406030204" pitchFamily="18" charset="0"/>
                            </a:rPr>
                            <m:t>𝑚</m:t>
                          </m:r>
                        </m:e>
                        <m:sup>
                          <m:r>
                            <a:rPr lang="es-CO" b="0" i="1" smtClean="0">
                              <a:latin typeface="Cambria Math" panose="02040503050406030204" pitchFamily="18" charset="0"/>
                            </a:rPr>
                            <m:t>2</m:t>
                          </m:r>
                        </m:sup>
                      </m:sSup>
                    </m:oMath>
                  </m:oMathPara>
                </a14:m>
                <a:endParaRPr lang="es-CO" dirty="0"/>
              </a:p>
            </p:txBody>
          </p:sp>
        </mc:Choice>
        <mc:Fallback xmlns="">
          <p:sp>
            <p:nvSpPr>
              <p:cNvPr id="12" name="CuadroTexto 11"/>
              <p:cNvSpPr txBox="1">
                <a:spLocks noRot="1" noChangeAspect="1" noMove="1" noResize="1" noEditPoints="1" noAdjustHandles="1" noChangeArrowheads="1" noChangeShapeType="1" noTextEdit="1"/>
              </p:cNvSpPr>
              <p:nvPr/>
            </p:nvSpPr>
            <p:spPr>
              <a:xfrm>
                <a:off x="7199290" y="3328833"/>
                <a:ext cx="4695388" cy="276999"/>
              </a:xfrm>
              <a:prstGeom prst="rect">
                <a:avLst/>
              </a:prstGeom>
              <a:blipFill rotWithShape="0">
                <a:blip r:embed="rId7"/>
                <a:stretch>
                  <a:fillRect l="-779" t="-4348" r="-130" b="-6522"/>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3" name="CuadroTexto 12"/>
              <p:cNvSpPr txBox="1"/>
              <p:nvPr/>
            </p:nvSpPr>
            <p:spPr>
              <a:xfrm>
                <a:off x="7832796" y="3810622"/>
                <a:ext cx="241405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𝑅𝑒𝑎𝑙𝑖𝑧𝑎𝑚𝑜𝑠</m:t>
                      </m:r>
                      <m:r>
                        <a:rPr lang="es-CO" b="0" i="1" smtClean="0">
                          <a:latin typeface="Cambria Math" panose="02040503050406030204" pitchFamily="18" charset="0"/>
                        </a:rPr>
                        <m:t> </m:t>
                      </m:r>
                      <m:r>
                        <a:rPr lang="es-CO" b="0" i="1" smtClean="0">
                          <a:latin typeface="Cambria Math" panose="02040503050406030204" pitchFamily="18" charset="0"/>
                        </a:rPr>
                        <m:t>𝑙𝑎</m:t>
                      </m:r>
                      <m:r>
                        <a:rPr lang="es-CO" b="0" i="1" smtClean="0">
                          <a:latin typeface="Cambria Math" panose="02040503050406030204" pitchFamily="18" charset="0"/>
                        </a:rPr>
                        <m:t> </m:t>
                      </m:r>
                      <m:r>
                        <a:rPr lang="es-CO" b="0" i="1" smtClean="0">
                          <a:latin typeface="Cambria Math" panose="02040503050406030204" pitchFamily="18" charset="0"/>
                        </a:rPr>
                        <m:t>𝑑𝑖𝑣𝑖𝑠𝑖𝑜𝑛</m:t>
                      </m:r>
                    </m:oMath>
                  </m:oMathPara>
                </a14:m>
                <a:endParaRPr lang="es-CO" b="1" dirty="0"/>
              </a:p>
            </p:txBody>
          </p:sp>
        </mc:Choice>
        <mc:Fallback xmlns="">
          <p:sp>
            <p:nvSpPr>
              <p:cNvPr id="13" name="CuadroTexto 12"/>
              <p:cNvSpPr txBox="1">
                <a:spLocks noRot="1" noChangeAspect="1" noMove="1" noResize="1" noEditPoints="1" noAdjustHandles="1" noChangeArrowheads="1" noChangeShapeType="1" noTextEdit="1"/>
              </p:cNvSpPr>
              <p:nvPr/>
            </p:nvSpPr>
            <p:spPr>
              <a:xfrm>
                <a:off x="7832796" y="3810622"/>
                <a:ext cx="2414059" cy="276999"/>
              </a:xfrm>
              <a:prstGeom prst="rect">
                <a:avLst/>
              </a:prstGeom>
              <a:blipFill rotWithShape="0">
                <a:blip r:embed="rId8"/>
                <a:stretch>
                  <a:fillRect l="-2020" r="-2020" b="-6522"/>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4" name="CuadroTexto 13"/>
              <p:cNvSpPr txBox="1"/>
              <p:nvPr/>
            </p:nvSpPr>
            <p:spPr>
              <a:xfrm>
                <a:off x="7640640" y="4353260"/>
                <a:ext cx="1171796" cy="5497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s-CO" b="0" i="1" smtClean="0">
                              <a:latin typeface="Cambria Math" panose="02040503050406030204" pitchFamily="18" charset="0"/>
                            </a:rPr>
                          </m:ctrlPr>
                        </m:fPr>
                        <m:num>
                          <m:r>
                            <a:rPr lang="es-CO" b="0" i="1" smtClean="0">
                              <a:latin typeface="Cambria Math" panose="02040503050406030204" pitchFamily="18" charset="0"/>
                            </a:rPr>
                            <m:t>32</m:t>
                          </m:r>
                        </m:num>
                        <m:den>
                          <m:r>
                            <a:rPr lang="es-CO" b="0" i="1" smtClean="0">
                              <a:latin typeface="Cambria Math" panose="02040503050406030204" pitchFamily="18" charset="0"/>
                            </a:rPr>
                            <m:t>0,25</m:t>
                          </m:r>
                        </m:den>
                      </m:f>
                      <m:r>
                        <a:rPr lang="es-CO" b="0" i="1" smtClean="0">
                          <a:latin typeface="Cambria Math" panose="02040503050406030204" pitchFamily="18" charset="0"/>
                        </a:rPr>
                        <m:t>=128</m:t>
                      </m:r>
                    </m:oMath>
                  </m:oMathPara>
                </a14:m>
                <a:endParaRPr lang="es-CO" b="1" dirty="0"/>
              </a:p>
            </p:txBody>
          </p:sp>
        </mc:Choice>
        <mc:Fallback xmlns="">
          <p:sp>
            <p:nvSpPr>
              <p:cNvPr id="14" name="CuadroTexto 13"/>
              <p:cNvSpPr txBox="1">
                <a:spLocks noRot="1" noChangeAspect="1" noMove="1" noResize="1" noEditPoints="1" noAdjustHandles="1" noChangeArrowheads="1" noChangeShapeType="1" noTextEdit="1"/>
              </p:cNvSpPr>
              <p:nvPr/>
            </p:nvSpPr>
            <p:spPr>
              <a:xfrm>
                <a:off x="7640640" y="4353260"/>
                <a:ext cx="1171796" cy="549702"/>
              </a:xfrm>
              <a:prstGeom prst="rect">
                <a:avLst/>
              </a:prstGeom>
              <a:blipFill rotWithShape="0">
                <a:blip r:embed="rId9"/>
                <a:stretch>
                  <a:fillRect/>
                </a:stretch>
              </a:blipFill>
            </p:spPr>
            <p:txBody>
              <a:bodyPr/>
              <a:lstStyle/>
              <a:p>
                <a:r>
                  <a:rPr lang="es-CO">
                    <a:noFill/>
                  </a:rPr>
                  <a:t> </a:t>
                </a:r>
              </a:p>
            </p:txBody>
          </p:sp>
        </mc:Fallback>
      </mc:AlternateContent>
      <p:sp>
        <p:nvSpPr>
          <p:cNvPr id="15" name="Rectángulo 14"/>
          <p:cNvSpPr/>
          <p:nvPr/>
        </p:nvSpPr>
        <p:spPr>
          <a:xfrm>
            <a:off x="151151" y="5045241"/>
            <a:ext cx="11361179" cy="1754326"/>
          </a:xfrm>
          <a:prstGeom prst="rect">
            <a:avLst/>
          </a:prstGeom>
        </p:spPr>
        <p:txBody>
          <a:bodyPr wrap="square">
            <a:spAutoFit/>
          </a:bodyPr>
          <a:lstStyle/>
          <a:p>
            <a:r>
              <a:rPr lang="es-CO" b="1" dirty="0">
                <a:latin typeface="+mj-lt"/>
              </a:rPr>
              <a:t>33.</a:t>
            </a:r>
            <a:r>
              <a:rPr lang="es-CO" dirty="0">
                <a:latin typeface="+mj-lt"/>
              </a:rPr>
              <a:t> La parte inferior de las ventanas se van a enchapar con baldosas cuadradas de 50cm. El número de baldosas necesarias para enchapar la pared es:</a:t>
            </a:r>
          </a:p>
          <a:p>
            <a:pPr lvl="1"/>
            <a:r>
              <a:rPr lang="es-CO" dirty="0">
                <a:latin typeface="+mj-lt"/>
              </a:rPr>
              <a:t>A. 16 baldosas</a:t>
            </a:r>
          </a:p>
          <a:p>
            <a:pPr lvl="1"/>
            <a:r>
              <a:rPr lang="es-CO" dirty="0">
                <a:latin typeface="+mj-lt"/>
              </a:rPr>
              <a:t>B. 64 baldonas</a:t>
            </a:r>
          </a:p>
          <a:p>
            <a:pPr lvl="1"/>
            <a:r>
              <a:rPr lang="es-CO" dirty="0">
                <a:latin typeface="+mj-lt"/>
              </a:rPr>
              <a:t>C. 128 baldosas</a:t>
            </a:r>
          </a:p>
          <a:p>
            <a:pPr lvl="1"/>
            <a:r>
              <a:rPr lang="es-CO" dirty="0">
                <a:latin typeface="+mj-lt"/>
              </a:rPr>
              <a:t>D. 78 baldosas</a:t>
            </a:r>
          </a:p>
        </p:txBody>
      </p:sp>
      <p:sp>
        <p:nvSpPr>
          <p:cNvPr id="16" name="Elipse 15"/>
          <p:cNvSpPr/>
          <p:nvPr/>
        </p:nvSpPr>
        <p:spPr>
          <a:xfrm>
            <a:off x="657041" y="6199275"/>
            <a:ext cx="215316" cy="2435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3" name="Imagen 22"/>
          <p:cNvPicPr>
            <a:picLocks noChangeAspect="1"/>
          </p:cNvPicPr>
          <p:nvPr/>
        </p:nvPicPr>
        <p:blipFill>
          <a:blip r:embed="rId10"/>
          <a:stretch>
            <a:fillRect/>
          </a:stretch>
        </p:blipFill>
        <p:spPr>
          <a:xfrm>
            <a:off x="217026" y="195339"/>
            <a:ext cx="6796043" cy="4272885"/>
          </a:xfrm>
          <a:prstGeom prst="rect">
            <a:avLst/>
          </a:prstGeom>
        </p:spPr>
      </p:pic>
      <p:pic>
        <p:nvPicPr>
          <p:cNvPr id="18" name="Imagen 17">
            <a:extLst>
              <a:ext uri="{FF2B5EF4-FFF2-40B4-BE49-F238E27FC236}">
                <a16:creationId xmlns:a16="http://schemas.microsoft.com/office/drawing/2014/main" id="{65134B63-5279-19C1-4FDD-7ACB6C5C01F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573797" y="6058125"/>
            <a:ext cx="3618203" cy="850675"/>
          </a:xfrm>
          <a:prstGeom prst="rect">
            <a:avLst/>
          </a:prstGeom>
        </p:spPr>
      </p:pic>
      <mc:AlternateContent xmlns:mc="http://schemas.openxmlformats.org/markup-compatibility/2006" xmlns:a14="http://schemas.microsoft.com/office/drawing/2010/main">
        <mc:Choice Requires="a14">
          <p:sp>
            <p:nvSpPr>
              <p:cNvPr id="2" name="CuadroTexto 1">
                <a:extLst>
                  <a:ext uri="{FF2B5EF4-FFF2-40B4-BE49-F238E27FC236}">
                    <a16:creationId xmlns:a16="http://schemas.microsoft.com/office/drawing/2014/main" id="{C4CD81DF-D7CF-D560-D5F7-0D6C99F98523}"/>
                  </a:ext>
                </a:extLst>
              </p:cNvPr>
              <p:cNvSpPr txBox="1"/>
              <p:nvPr/>
            </p:nvSpPr>
            <p:spPr>
              <a:xfrm>
                <a:off x="6446533" y="416755"/>
                <a:ext cx="5528441" cy="12003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𝑃𝑎𝑟𝑎</m:t>
                      </m:r>
                      <m:r>
                        <a:rPr lang="es-CO" b="0" i="1" smtClean="0">
                          <a:latin typeface="Cambria Math" panose="02040503050406030204" pitchFamily="18" charset="0"/>
                        </a:rPr>
                        <m:t> </m:t>
                      </m:r>
                      <m:r>
                        <a:rPr lang="en-US" b="0" i="1" smtClean="0">
                          <a:latin typeface="Cambria Math" panose="02040503050406030204" pitchFamily="18" charset="0"/>
                        </a:rPr>
                        <m:t>𝑑𝑒𝑡𝑒𝑟𝑚𝑖𝑛𝑎𝑟</m:t>
                      </m:r>
                      <m:r>
                        <a:rPr lang="en-US" b="0" i="1" smtClean="0">
                          <a:latin typeface="Cambria Math" panose="02040503050406030204" pitchFamily="18" charset="0"/>
                        </a:rPr>
                        <m:t> </m:t>
                      </m:r>
                      <m:r>
                        <a:rPr lang="en-US" b="0" i="1" smtClean="0">
                          <a:latin typeface="Cambria Math" panose="02040503050406030204" pitchFamily="18" charset="0"/>
                        </a:rPr>
                        <m:t>𝑙𝑎</m:t>
                      </m:r>
                      <m:r>
                        <a:rPr lang="en-US" b="0" i="1" smtClean="0">
                          <a:latin typeface="Cambria Math" panose="02040503050406030204" pitchFamily="18" charset="0"/>
                        </a:rPr>
                        <m:t> </m:t>
                      </m:r>
                      <m:r>
                        <a:rPr lang="en-US" b="0" i="1" smtClean="0">
                          <a:latin typeface="Cambria Math" panose="02040503050406030204" pitchFamily="18" charset="0"/>
                        </a:rPr>
                        <m:t>𝑐𝑎𝑛𝑡𝑖𝑑𝑎𝑑</m:t>
                      </m:r>
                      <m:r>
                        <a:rPr lang="en-US" b="0" i="1" smtClean="0">
                          <a:latin typeface="Cambria Math" panose="02040503050406030204" pitchFamily="18" charset="0"/>
                        </a:rPr>
                        <m:t> </m:t>
                      </m:r>
                      <m:r>
                        <a:rPr lang="en-US" b="0" i="1" smtClean="0">
                          <a:latin typeface="Cambria Math" panose="02040503050406030204" pitchFamily="18" charset="0"/>
                        </a:rPr>
                        <m:t>𝑑𝑒</m:t>
                      </m:r>
                      <m:r>
                        <a:rPr lang="es-CO" b="0" i="1" smtClean="0">
                          <a:latin typeface="Cambria Math" panose="02040503050406030204" pitchFamily="18" charset="0"/>
                        </a:rPr>
                        <m:t> </m:t>
                      </m:r>
                      <m:r>
                        <a:rPr lang="es-CO" b="0" i="1" smtClean="0">
                          <a:latin typeface="Cambria Math" panose="02040503050406030204" pitchFamily="18" charset="0"/>
                        </a:rPr>
                        <m:t>𝑏𝑎𝑙𝑑𝑜𝑠𝑎𝑠</m:t>
                      </m:r>
                      <m:r>
                        <a:rPr lang="es-CO" b="0" i="1" smtClean="0">
                          <a:latin typeface="Cambria Math" panose="02040503050406030204" pitchFamily="18" charset="0"/>
                        </a:rPr>
                        <m:t> </m:t>
                      </m:r>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𝑢𝑡𝑖𝑙𝑖𝑧𝑎𝑟</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𝑒𝑛</m:t>
                      </m:r>
                      <m:r>
                        <a:rPr lang="en-US" b="0" i="1" smtClean="0">
                          <a:latin typeface="Cambria Math" panose="02040503050406030204" pitchFamily="18" charset="0"/>
                        </a:rPr>
                        <m:t> </m:t>
                      </m:r>
                      <m:r>
                        <a:rPr lang="es-CO" b="0" i="1" smtClean="0">
                          <a:latin typeface="Cambria Math" panose="02040503050406030204" pitchFamily="18" charset="0"/>
                        </a:rPr>
                        <m:t>𝑒𝑙</m:t>
                      </m:r>
                      <m:r>
                        <a:rPr lang="es-CO" b="0" i="1" smtClean="0">
                          <a:latin typeface="Cambria Math" panose="02040503050406030204" pitchFamily="18" charset="0"/>
                        </a:rPr>
                        <m:t> </m:t>
                      </m:r>
                      <m:r>
                        <a:rPr lang="es-CO" b="0" i="1" smtClean="0">
                          <a:latin typeface="Cambria Math" panose="02040503050406030204" pitchFamily="18" charset="0"/>
                        </a:rPr>
                        <m:t>𝑒𝑛𝑐h𝑎𝑝𝑒</m:t>
                      </m:r>
                      <m:r>
                        <a:rPr lang="es-CO" b="0" i="1" smtClean="0">
                          <a:latin typeface="Cambria Math" panose="02040503050406030204" pitchFamily="18" charset="0"/>
                        </a:rPr>
                        <m:t>, </m:t>
                      </m:r>
                      <m:r>
                        <a:rPr lang="en-US" b="0" i="1" smtClean="0">
                          <a:latin typeface="Cambria Math" panose="02040503050406030204" pitchFamily="18" charset="0"/>
                        </a:rPr>
                        <m:t>𝑠𝑒</m:t>
                      </m:r>
                      <m:r>
                        <a:rPr lang="en-US" b="0" i="1" smtClean="0">
                          <a:latin typeface="Cambria Math" panose="02040503050406030204" pitchFamily="18" charset="0"/>
                        </a:rPr>
                        <m:t> </m:t>
                      </m:r>
                      <m:r>
                        <a:rPr lang="en-US" b="0" i="1" smtClean="0">
                          <a:latin typeface="Cambria Math" panose="02040503050406030204" pitchFamily="18" charset="0"/>
                        </a:rPr>
                        <m:t>𝑑𝑒𝑏𝑒</m:t>
                      </m:r>
                      <m:r>
                        <a:rPr lang="en-US" b="0" i="1" smtClean="0">
                          <a:latin typeface="Cambria Math" panose="02040503050406030204" pitchFamily="18" charset="0"/>
                        </a:rPr>
                        <m:t> </m:t>
                      </m:r>
                      <m:r>
                        <a:rPr lang="es-CO" b="0" i="1" smtClean="0">
                          <a:latin typeface="Cambria Math" panose="02040503050406030204" pitchFamily="18" charset="0"/>
                        </a:rPr>
                        <m:t>𝑐𝑎𝑙𝑐𝑢𝑙𝑎𝑟</m:t>
                      </m:r>
                      <m:r>
                        <a:rPr lang="es-CO" b="0" i="1" smtClean="0">
                          <a:latin typeface="Cambria Math" panose="02040503050406030204" pitchFamily="18" charset="0"/>
                        </a:rPr>
                        <m:t> </m:t>
                      </m:r>
                      <m:r>
                        <a:rPr lang="es-CO" b="0" i="1" smtClean="0">
                          <a:latin typeface="Cambria Math" panose="02040503050406030204" pitchFamily="18" charset="0"/>
                        </a:rPr>
                        <m:t>𝑒𝑙</m:t>
                      </m:r>
                      <m:r>
                        <a:rPr lang="es-CO" b="0" i="1" smtClean="0">
                          <a:latin typeface="Cambria Math" panose="02040503050406030204" pitchFamily="18" charset="0"/>
                        </a:rPr>
                        <m:t> á</m:t>
                      </m:r>
                      <m:r>
                        <a:rPr lang="es-CO" b="0" i="1" smtClean="0">
                          <a:latin typeface="Cambria Math" panose="02040503050406030204" pitchFamily="18" charset="0"/>
                        </a:rPr>
                        <m:t>𝑟𝑒𝑎</m:t>
                      </m:r>
                      <m:r>
                        <a:rPr lang="es-CO" b="0" i="1" smtClean="0">
                          <a:latin typeface="Cambria Math" panose="02040503050406030204" pitchFamily="18" charset="0"/>
                        </a:rPr>
                        <m:t> </m:t>
                      </m:r>
                      <m:r>
                        <a:rPr lang="es-CO" b="0" i="1" smtClean="0">
                          <a:latin typeface="Cambria Math" panose="02040503050406030204" pitchFamily="18" charset="0"/>
                        </a:rPr>
                        <m:t>𝑡𝑜𝑡𝑎𝑙</m:t>
                      </m:r>
                      <m:r>
                        <a:rPr lang="en-US" b="0" i="1" smtClean="0">
                          <a:latin typeface="Cambria Math" panose="02040503050406030204" pitchFamily="18" charset="0"/>
                        </a:rPr>
                        <m:t> </m:t>
                      </m:r>
                      <m:r>
                        <a:rPr lang="es-CO" b="0" i="1" smtClean="0">
                          <a:latin typeface="Cambria Math" panose="02040503050406030204" pitchFamily="18" charset="0"/>
                        </a:rPr>
                        <m:t>𝑎</m:t>
                      </m:r>
                      <m:r>
                        <a:rPr lang="es-CO" b="0" i="1" smtClean="0">
                          <a:latin typeface="Cambria Math" panose="02040503050406030204" pitchFamily="18" charset="0"/>
                        </a:rPr>
                        <m:t> </m:t>
                      </m:r>
                      <m:r>
                        <a:rPr lang="es-CO" b="0" i="1" smtClean="0">
                          <a:latin typeface="Cambria Math" panose="02040503050406030204" pitchFamily="18" charset="0"/>
                        </a:rPr>
                        <m:t>𝑒𝑛𝑐h𝑎𝑝𝑎𝑟</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𝑦</m:t>
                      </m:r>
                      <m:r>
                        <a:rPr lang="es-CO" b="0" i="1" smtClean="0">
                          <a:latin typeface="Cambria Math" panose="02040503050406030204" pitchFamily="18" charset="0"/>
                        </a:rPr>
                        <m:t> </m:t>
                      </m:r>
                      <m:r>
                        <a:rPr lang="es-CO" b="0" i="1" smtClean="0">
                          <a:latin typeface="Cambria Math" panose="02040503050406030204" pitchFamily="18" charset="0"/>
                        </a:rPr>
                        <m:t>𝑙𝑢𝑒𝑔𝑜</m:t>
                      </m:r>
                      <m:r>
                        <a:rPr lang="es-CO" b="0" i="1" smtClean="0">
                          <a:latin typeface="Cambria Math" panose="02040503050406030204" pitchFamily="18" charset="0"/>
                        </a:rPr>
                        <m:t> </m:t>
                      </m:r>
                      <m:r>
                        <a:rPr lang="es-CO" b="0" i="1" smtClean="0">
                          <a:latin typeface="Cambria Math" panose="02040503050406030204" pitchFamily="18" charset="0"/>
                        </a:rPr>
                        <m:t>𝑑𝑖𝑣𝑖𝑟𝑙𝑎</m:t>
                      </m:r>
                      <m:r>
                        <a:rPr lang="es-CO" b="0" i="1" smtClean="0">
                          <a:latin typeface="Cambria Math" panose="02040503050406030204" pitchFamily="18" charset="0"/>
                        </a:rPr>
                        <m:t> </m:t>
                      </m:r>
                      <m:r>
                        <a:rPr lang="es-CO" b="0" i="1" smtClean="0">
                          <a:latin typeface="Cambria Math" panose="02040503050406030204" pitchFamily="18" charset="0"/>
                        </a:rPr>
                        <m:t>𝑒𝑛𝑡𝑟𝑒</m:t>
                      </m:r>
                      <m:r>
                        <a:rPr lang="es-CO" b="0" i="1" smtClean="0">
                          <a:latin typeface="Cambria Math" panose="02040503050406030204" pitchFamily="18" charset="0"/>
                        </a:rPr>
                        <m:t> </m:t>
                      </m:r>
                      <m:r>
                        <a:rPr lang="es-CO" b="0" i="1" smtClean="0">
                          <a:latin typeface="Cambria Math" panose="02040503050406030204" pitchFamily="18" charset="0"/>
                        </a:rPr>
                        <m:t>𝑒𝑙</m:t>
                      </m:r>
                      <m:r>
                        <a:rPr lang="es-CO" b="0" i="1" smtClean="0">
                          <a:latin typeface="Cambria Math" panose="02040503050406030204" pitchFamily="18" charset="0"/>
                        </a:rPr>
                        <m:t> </m:t>
                      </m:r>
                      <m:r>
                        <a:rPr lang="es-CO" b="0" i="1" smtClean="0">
                          <a:latin typeface="Cambria Math" panose="02040503050406030204" pitchFamily="18" charset="0"/>
                        </a:rPr>
                        <m:t>𝑎𝑟𝑒𝑎</m:t>
                      </m:r>
                      <m:r>
                        <a:rPr lang="es-CO" b="0" i="1" smtClean="0">
                          <a:latin typeface="Cambria Math" panose="02040503050406030204" pitchFamily="18" charset="0"/>
                        </a:rPr>
                        <m:t> </m:t>
                      </m:r>
                      <m:r>
                        <a:rPr lang="es-CO" b="0" i="1" smtClean="0">
                          <a:latin typeface="Cambria Math" panose="02040503050406030204" pitchFamily="18" charset="0"/>
                        </a:rPr>
                        <m:t>𝑑𝑒</m:t>
                      </m:r>
                      <m:r>
                        <a:rPr lang="en-US" b="0" i="1" smtClean="0">
                          <a:latin typeface="Cambria Math" panose="02040503050406030204" pitchFamily="18" charset="0"/>
                        </a:rPr>
                        <m:t> </m:t>
                      </m:r>
                      <m:r>
                        <a:rPr lang="es-CO" b="0" i="1" smtClean="0">
                          <a:latin typeface="Cambria Math" panose="02040503050406030204" pitchFamily="18" charset="0"/>
                        </a:rPr>
                        <m:t>𝑐𝑎𝑑𝑎</m:t>
                      </m:r>
                      <m:r>
                        <a:rPr lang="es-CO" b="0" i="1" smtClean="0">
                          <a:latin typeface="Cambria Math" panose="02040503050406030204" pitchFamily="18" charset="0"/>
                        </a:rPr>
                        <m:t> </m:t>
                      </m:r>
                      <m:r>
                        <a:rPr lang="es-CO" b="0" i="1" smtClean="0">
                          <a:latin typeface="Cambria Math" panose="02040503050406030204" pitchFamily="18" charset="0"/>
                        </a:rPr>
                        <m:t>𝑏𝑎𝑙𝑑𝑜𝑠𝑎</m:t>
                      </m:r>
                    </m:oMath>
                  </m:oMathPara>
                </a14:m>
                <a:endParaRPr lang="es-CO" dirty="0"/>
              </a:p>
              <a:p>
                <a:endParaRPr lang="en-US" dirty="0"/>
              </a:p>
            </p:txBody>
          </p:sp>
        </mc:Choice>
        <mc:Fallback xmlns="">
          <p:sp>
            <p:nvSpPr>
              <p:cNvPr id="2" name="CuadroTexto 1">
                <a:extLst>
                  <a:ext uri="{FF2B5EF4-FFF2-40B4-BE49-F238E27FC236}">
                    <a16:creationId xmlns:a16="http://schemas.microsoft.com/office/drawing/2014/main" id="{C4CD81DF-D7CF-D560-D5F7-0D6C99F98523}"/>
                  </a:ext>
                </a:extLst>
              </p:cNvPr>
              <p:cNvSpPr txBox="1">
                <a:spLocks noRot="1" noChangeAspect="1" noMove="1" noResize="1" noEditPoints="1" noAdjustHandles="1" noChangeArrowheads="1" noChangeShapeType="1" noTextEdit="1"/>
              </p:cNvSpPr>
              <p:nvPr/>
            </p:nvSpPr>
            <p:spPr>
              <a:xfrm>
                <a:off x="6446533" y="416755"/>
                <a:ext cx="5528441" cy="1200329"/>
              </a:xfrm>
              <a:prstGeom prst="rect">
                <a:avLst/>
              </a:prstGeom>
              <a:blipFill>
                <a:blip r:embed="rId12"/>
                <a:stretch>
                  <a:fillRect r="-6181"/>
                </a:stretch>
              </a:blipFill>
            </p:spPr>
            <p:txBody>
              <a:bodyPr/>
              <a:lstStyle/>
              <a:p>
                <a:r>
                  <a:rPr lang="en-US">
                    <a:noFill/>
                  </a:rPr>
                  <a:t> </a:t>
                </a:r>
              </a:p>
            </p:txBody>
          </p:sp>
        </mc:Fallback>
      </mc:AlternateContent>
    </p:spTree>
    <p:extLst>
      <p:ext uri="{BB962C8B-B14F-4D97-AF65-F5344CB8AC3E}">
        <p14:creationId xmlns:p14="http://schemas.microsoft.com/office/powerpoint/2010/main" val="2307195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433588" y="185292"/>
            <a:ext cx="11363460" cy="1754326"/>
          </a:xfrm>
          <a:prstGeom prst="rect">
            <a:avLst/>
          </a:prstGeom>
        </p:spPr>
        <p:txBody>
          <a:bodyPr wrap="square">
            <a:spAutoFit/>
          </a:bodyPr>
          <a:lstStyle/>
          <a:p>
            <a:r>
              <a:rPr lang="es-CO" b="1" dirty="0">
                <a:latin typeface="+mj-lt"/>
              </a:rPr>
              <a:t>34.</a:t>
            </a:r>
            <a:r>
              <a:rPr lang="es-CO" dirty="0">
                <a:latin typeface="+mj-lt"/>
              </a:rPr>
              <a:t> Alrededor de las ventanas se va a colocar un empaque protector para evitar que se introduzca el agua. La cantidad de empaque que se necesita es:</a:t>
            </a:r>
          </a:p>
          <a:p>
            <a:pPr lvl="1"/>
            <a:r>
              <a:rPr lang="es-CO" dirty="0">
                <a:latin typeface="+mj-lt"/>
              </a:rPr>
              <a:t>A. 50m de empaque.</a:t>
            </a:r>
          </a:p>
          <a:p>
            <a:pPr lvl="1"/>
            <a:r>
              <a:rPr lang="es-CO" dirty="0">
                <a:latin typeface="+mj-lt"/>
              </a:rPr>
              <a:t>B. Se necesitan entre 50 y 60m para todas las ventanas.</a:t>
            </a:r>
          </a:p>
          <a:p>
            <a:pPr lvl="1"/>
            <a:r>
              <a:rPr lang="es-CO" dirty="0">
                <a:latin typeface="+mj-lt"/>
              </a:rPr>
              <a:t>C. 64 m de empaques.</a:t>
            </a:r>
          </a:p>
          <a:p>
            <a:pPr lvl="1"/>
            <a:r>
              <a:rPr lang="es-CO" dirty="0">
                <a:latin typeface="+mj-lt"/>
              </a:rPr>
              <a:t>D. Menos de 64m de empaques alcanzan.</a:t>
            </a:r>
          </a:p>
        </p:txBody>
      </p:sp>
      <p:sp>
        <p:nvSpPr>
          <p:cNvPr id="12" name="Elipse 11"/>
          <p:cNvSpPr/>
          <p:nvPr/>
        </p:nvSpPr>
        <p:spPr>
          <a:xfrm>
            <a:off x="881942" y="1324155"/>
            <a:ext cx="316938" cy="28392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3" name="Imagen 12"/>
          <p:cNvPicPr>
            <a:picLocks noChangeAspect="1"/>
          </p:cNvPicPr>
          <p:nvPr/>
        </p:nvPicPr>
        <p:blipFill>
          <a:blip r:embed="rId2"/>
          <a:stretch>
            <a:fillRect/>
          </a:stretch>
        </p:blipFill>
        <p:spPr>
          <a:xfrm>
            <a:off x="734095" y="2372272"/>
            <a:ext cx="5872767" cy="2308951"/>
          </a:xfrm>
          <a:prstGeom prst="rect">
            <a:avLst/>
          </a:prstGeom>
        </p:spPr>
      </p:pic>
      <p:sp>
        <p:nvSpPr>
          <p:cNvPr id="14" name="Elipse 13"/>
          <p:cNvSpPr/>
          <p:nvPr/>
        </p:nvSpPr>
        <p:spPr>
          <a:xfrm>
            <a:off x="579549" y="3336058"/>
            <a:ext cx="721217" cy="381377"/>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Elipse 15"/>
          <p:cNvSpPr/>
          <p:nvPr/>
        </p:nvSpPr>
        <p:spPr>
          <a:xfrm>
            <a:off x="1880314" y="4299846"/>
            <a:ext cx="721217" cy="381377"/>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Elipse 16"/>
          <p:cNvSpPr/>
          <p:nvPr/>
        </p:nvSpPr>
        <p:spPr>
          <a:xfrm>
            <a:off x="2949260" y="3436513"/>
            <a:ext cx="721217" cy="381377"/>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Elipse 17"/>
          <p:cNvSpPr/>
          <p:nvPr/>
        </p:nvSpPr>
        <p:spPr>
          <a:xfrm>
            <a:off x="1880315" y="2369713"/>
            <a:ext cx="721217" cy="381377"/>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9" name="Elipse 18"/>
          <p:cNvSpPr/>
          <p:nvPr/>
        </p:nvSpPr>
        <p:spPr>
          <a:xfrm>
            <a:off x="4801673" y="2369713"/>
            <a:ext cx="721217" cy="381377"/>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0" name="Elipse 19"/>
          <p:cNvSpPr/>
          <p:nvPr/>
        </p:nvSpPr>
        <p:spPr>
          <a:xfrm>
            <a:off x="6040191" y="3436512"/>
            <a:ext cx="721217" cy="381377"/>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Elipse 20"/>
          <p:cNvSpPr/>
          <p:nvPr/>
        </p:nvSpPr>
        <p:spPr>
          <a:xfrm>
            <a:off x="4801672" y="4299846"/>
            <a:ext cx="721217" cy="381377"/>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2" name="Elipse 21"/>
          <p:cNvSpPr/>
          <p:nvPr/>
        </p:nvSpPr>
        <p:spPr>
          <a:xfrm>
            <a:off x="3580324" y="3405765"/>
            <a:ext cx="721217" cy="381377"/>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mc:AlternateContent xmlns:mc="http://schemas.openxmlformats.org/markup-compatibility/2006" xmlns:a14="http://schemas.microsoft.com/office/drawing/2010/main">
        <mc:Choice Requires="a14">
          <p:sp>
            <p:nvSpPr>
              <p:cNvPr id="23" name="Rectángulo 22"/>
              <p:cNvSpPr/>
              <p:nvPr/>
            </p:nvSpPr>
            <p:spPr>
              <a:xfrm rot="20606886">
                <a:off x="7601191" y="3353712"/>
                <a:ext cx="1942889" cy="36715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2∗32</m:t>
                      </m:r>
                      <m:r>
                        <a:rPr lang="es-CO" b="0" i="1" smtClean="0">
                          <a:latin typeface="Cambria Math" panose="02040503050406030204" pitchFamily="18" charset="0"/>
                        </a:rPr>
                        <m:t>𝑚</m:t>
                      </m:r>
                      <m:r>
                        <a:rPr lang="es-CO" b="0" i="1" smtClean="0">
                          <a:latin typeface="Cambria Math" panose="02040503050406030204" pitchFamily="18" charset="0"/>
                        </a:rPr>
                        <m:t>=64</m:t>
                      </m:r>
                      <m:r>
                        <a:rPr lang="es-CO" b="0" i="1" smtClean="0">
                          <a:latin typeface="Cambria Math" panose="02040503050406030204" pitchFamily="18" charset="0"/>
                        </a:rPr>
                        <m:t>𝑚</m:t>
                      </m:r>
                    </m:oMath>
                  </m:oMathPara>
                </a14:m>
                <a:endParaRPr lang="es-CO" dirty="0"/>
              </a:p>
            </p:txBody>
          </p:sp>
        </mc:Choice>
        <mc:Fallback xmlns="">
          <p:sp>
            <p:nvSpPr>
              <p:cNvPr id="23" name="Rectángulo 22"/>
              <p:cNvSpPr>
                <a:spLocks noRot="1" noChangeAspect="1" noMove="1" noResize="1" noEditPoints="1" noAdjustHandles="1" noChangeArrowheads="1" noChangeShapeType="1" noTextEdit="1"/>
              </p:cNvSpPr>
              <p:nvPr/>
            </p:nvSpPr>
            <p:spPr>
              <a:xfrm rot="20606886">
                <a:off x="7601191" y="3353712"/>
                <a:ext cx="1942889" cy="367156"/>
              </a:xfrm>
              <a:prstGeom prst="rect">
                <a:avLst/>
              </a:prstGeom>
              <a:blipFill rotWithShape="0">
                <a:blip r:embed="rId3"/>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4" name="Rectángulo 23"/>
              <p:cNvSpPr/>
              <p:nvPr/>
            </p:nvSpPr>
            <p:spPr>
              <a:xfrm rot="20606886">
                <a:off x="7446645" y="2976041"/>
                <a:ext cx="1942889" cy="36715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8∗4</m:t>
                      </m:r>
                      <m:r>
                        <a:rPr lang="es-CO" b="0" i="1" smtClean="0">
                          <a:latin typeface="Cambria Math" panose="02040503050406030204" pitchFamily="18" charset="0"/>
                        </a:rPr>
                        <m:t>𝑚</m:t>
                      </m:r>
                      <m:r>
                        <a:rPr lang="es-CO" b="0" i="1" smtClean="0">
                          <a:latin typeface="Cambria Math" panose="02040503050406030204" pitchFamily="18" charset="0"/>
                        </a:rPr>
                        <m:t>=32</m:t>
                      </m:r>
                      <m:r>
                        <a:rPr lang="es-CO" b="0" i="1" smtClean="0">
                          <a:latin typeface="Cambria Math" panose="02040503050406030204" pitchFamily="18" charset="0"/>
                        </a:rPr>
                        <m:t>𝑚</m:t>
                      </m:r>
                    </m:oMath>
                  </m:oMathPara>
                </a14:m>
                <a:endParaRPr lang="es-CO" dirty="0"/>
              </a:p>
            </p:txBody>
          </p:sp>
        </mc:Choice>
        <mc:Fallback xmlns="">
          <p:sp>
            <p:nvSpPr>
              <p:cNvPr id="24" name="Rectángulo 23"/>
              <p:cNvSpPr>
                <a:spLocks noRot="1" noChangeAspect="1" noMove="1" noResize="1" noEditPoints="1" noAdjustHandles="1" noChangeArrowheads="1" noChangeShapeType="1" noTextEdit="1"/>
              </p:cNvSpPr>
              <p:nvPr/>
            </p:nvSpPr>
            <p:spPr>
              <a:xfrm rot="20606886">
                <a:off x="7446645" y="2976041"/>
                <a:ext cx="1942889" cy="367156"/>
              </a:xfrm>
              <a:prstGeom prst="rect">
                <a:avLst/>
              </a:prstGeom>
              <a:blipFill rotWithShape="0">
                <a:blip r:embed="rId4"/>
                <a:stretch>
                  <a:fillRect/>
                </a:stretch>
              </a:blipFill>
            </p:spPr>
            <p:txBody>
              <a:bodyPr/>
              <a:lstStyle/>
              <a:p>
                <a:r>
                  <a:rPr lang="es-CO">
                    <a:noFill/>
                  </a:rPr>
                  <a:t> </a:t>
                </a:r>
              </a:p>
            </p:txBody>
          </p:sp>
        </mc:Fallback>
      </mc:AlternateContent>
      <p:pic>
        <p:nvPicPr>
          <p:cNvPr id="26" name="Imagen 25">
            <a:extLst>
              <a:ext uri="{FF2B5EF4-FFF2-40B4-BE49-F238E27FC236}">
                <a16:creationId xmlns:a16="http://schemas.microsoft.com/office/drawing/2014/main" id="{3CC6C340-963A-6332-7916-C6D18A75E0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73797" y="6058125"/>
            <a:ext cx="3618203" cy="850675"/>
          </a:xfrm>
          <a:prstGeom prst="rect">
            <a:avLst/>
          </a:prstGeom>
        </p:spPr>
      </p:pic>
      <p:pic>
        <p:nvPicPr>
          <p:cNvPr id="27" name="Imagen 26">
            <a:extLst>
              <a:ext uri="{FF2B5EF4-FFF2-40B4-BE49-F238E27FC236}">
                <a16:creationId xmlns:a16="http://schemas.microsoft.com/office/drawing/2014/main" id="{19AA7346-CFCD-CE62-3B1D-6D656AB8D99B}"/>
              </a:ext>
            </a:extLst>
          </p:cNvPr>
          <p:cNvPicPr>
            <a:picLocks noChangeAspect="1"/>
          </p:cNvPicPr>
          <p:nvPr/>
        </p:nvPicPr>
        <p:blipFill>
          <a:blip r:embed="rId6"/>
          <a:stretch>
            <a:fillRect/>
          </a:stretch>
        </p:blipFill>
        <p:spPr>
          <a:xfrm>
            <a:off x="97049" y="6375498"/>
            <a:ext cx="3062711" cy="385779"/>
          </a:xfrm>
          <a:prstGeom prst="rect">
            <a:avLst/>
          </a:prstGeom>
        </p:spPr>
      </p:pic>
    </p:spTree>
    <p:extLst>
      <p:ext uri="{BB962C8B-B14F-4D97-AF65-F5344CB8AC3E}">
        <p14:creationId xmlns:p14="http://schemas.microsoft.com/office/powerpoint/2010/main" val="1728457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6" grpId="0" animBg="1"/>
      <p:bldP spid="17" grpId="0" animBg="1"/>
      <p:bldP spid="18" grpId="0" animBg="1"/>
      <p:bldP spid="19" grpId="0" animBg="1"/>
      <p:bldP spid="20" grpId="0" animBg="1"/>
      <p:bldP spid="21" grpId="0" animBg="1"/>
      <p:bldP spid="22" grpId="0" animBg="1"/>
      <p:bldP spid="23" grpId="0"/>
      <p:bldP spid="2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76011" y="220761"/>
            <a:ext cx="11286186" cy="1477328"/>
          </a:xfrm>
          <a:prstGeom prst="rect">
            <a:avLst/>
          </a:prstGeom>
        </p:spPr>
        <p:txBody>
          <a:bodyPr wrap="square">
            <a:spAutoFit/>
          </a:bodyPr>
          <a:lstStyle/>
          <a:p>
            <a:r>
              <a:rPr lang="es-CO" b="1" dirty="0">
                <a:latin typeface="+mj-lt"/>
              </a:rPr>
              <a:t>35.</a:t>
            </a:r>
            <a:r>
              <a:rPr lang="es-CO" dirty="0">
                <a:latin typeface="+mj-lt"/>
              </a:rPr>
              <a:t> Por la cantidad de materiales utilizados para adecuar el salón se puede afirmar que:</a:t>
            </a:r>
          </a:p>
          <a:p>
            <a:pPr lvl="1"/>
            <a:r>
              <a:rPr lang="es-CO" dirty="0">
                <a:latin typeface="+mj-lt"/>
              </a:rPr>
              <a:t>A. Las ventanas tienen forma rectangular.</a:t>
            </a:r>
          </a:p>
          <a:p>
            <a:pPr lvl="1"/>
            <a:r>
              <a:rPr lang="es-CO" dirty="0">
                <a:latin typeface="+mj-lt"/>
              </a:rPr>
              <a:t>B. Cada ventana tiene una forma diferente.</a:t>
            </a:r>
          </a:p>
          <a:p>
            <a:pPr lvl="1"/>
            <a:r>
              <a:rPr lang="es-CO" dirty="0">
                <a:latin typeface="+mj-lt"/>
              </a:rPr>
              <a:t>C. Siempre las ventanas son cuadradas.</a:t>
            </a:r>
          </a:p>
          <a:p>
            <a:pPr lvl="1"/>
            <a:r>
              <a:rPr lang="es-CO" dirty="0">
                <a:latin typeface="+mj-lt"/>
              </a:rPr>
              <a:t>D. Tienen forma hexagonal.</a:t>
            </a:r>
          </a:p>
        </p:txBody>
      </p:sp>
      <p:sp>
        <p:nvSpPr>
          <p:cNvPr id="3" name="Elipse 2"/>
          <p:cNvSpPr/>
          <p:nvPr/>
        </p:nvSpPr>
        <p:spPr>
          <a:xfrm>
            <a:off x="676216" y="1099442"/>
            <a:ext cx="253283" cy="256393"/>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CO"/>
          </a:p>
        </p:txBody>
      </p:sp>
      <p:pic>
        <p:nvPicPr>
          <p:cNvPr id="5" name="Imagen 4"/>
          <p:cNvPicPr>
            <a:picLocks noChangeAspect="1"/>
          </p:cNvPicPr>
          <p:nvPr/>
        </p:nvPicPr>
        <p:blipFill>
          <a:blip r:embed="rId2"/>
          <a:stretch>
            <a:fillRect/>
          </a:stretch>
        </p:blipFill>
        <p:spPr>
          <a:xfrm>
            <a:off x="1416675" y="2303498"/>
            <a:ext cx="5872767" cy="2308951"/>
          </a:xfrm>
          <a:prstGeom prst="rect">
            <a:avLst/>
          </a:prstGeom>
        </p:spPr>
      </p:pic>
      <p:pic>
        <p:nvPicPr>
          <p:cNvPr id="8" name="Imagen 7">
            <a:extLst>
              <a:ext uri="{FF2B5EF4-FFF2-40B4-BE49-F238E27FC236}">
                <a16:creationId xmlns:a16="http://schemas.microsoft.com/office/drawing/2014/main" id="{CB645E49-8B33-AD45-B6A0-18B7815BF5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3797" y="6058125"/>
            <a:ext cx="3618203" cy="850675"/>
          </a:xfrm>
          <a:prstGeom prst="rect">
            <a:avLst/>
          </a:prstGeom>
        </p:spPr>
      </p:pic>
      <p:pic>
        <p:nvPicPr>
          <p:cNvPr id="9" name="Imagen 8">
            <a:extLst>
              <a:ext uri="{FF2B5EF4-FFF2-40B4-BE49-F238E27FC236}">
                <a16:creationId xmlns:a16="http://schemas.microsoft.com/office/drawing/2014/main" id="{B0CEF106-1D51-E00D-F5B9-0CD62D76F876}"/>
              </a:ext>
            </a:extLst>
          </p:cNvPr>
          <p:cNvPicPr>
            <a:picLocks noChangeAspect="1"/>
          </p:cNvPicPr>
          <p:nvPr/>
        </p:nvPicPr>
        <p:blipFill>
          <a:blip r:embed="rId4"/>
          <a:stretch>
            <a:fillRect/>
          </a:stretch>
        </p:blipFill>
        <p:spPr>
          <a:xfrm>
            <a:off x="97049" y="6375498"/>
            <a:ext cx="3062711" cy="385779"/>
          </a:xfrm>
          <a:prstGeom prst="rect">
            <a:avLst/>
          </a:prstGeom>
        </p:spPr>
      </p:pic>
    </p:spTree>
    <p:extLst>
      <p:ext uri="{BB962C8B-B14F-4D97-AF65-F5344CB8AC3E}">
        <p14:creationId xmlns:p14="http://schemas.microsoft.com/office/powerpoint/2010/main" val="4065041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66162" y="194797"/>
            <a:ext cx="11505127" cy="2031325"/>
          </a:xfrm>
          <a:prstGeom prst="rect">
            <a:avLst/>
          </a:prstGeom>
        </p:spPr>
        <p:txBody>
          <a:bodyPr wrap="square">
            <a:spAutoFit/>
          </a:bodyPr>
          <a:lstStyle/>
          <a:p>
            <a:r>
              <a:rPr lang="es-CO" b="1" dirty="0">
                <a:latin typeface="+mj-lt"/>
              </a:rPr>
              <a:t>36.</a:t>
            </a:r>
            <a:r>
              <a:rPr lang="es-CO" dirty="0">
                <a:latin typeface="+mj-lt"/>
              </a:rPr>
              <a:t> En una investigación de un fenómeno se obtiene que la media aritmética de un conjunto de 10 datos es 15. Pero se observa que uno de los datos es 60. Valor muy grande en comparación a los demás, es probable que se trate de un error de medición, así que el investigador decide eliminar dicho dato. La media de los nueve datos restantes es:</a:t>
            </a:r>
          </a:p>
          <a:p>
            <a:pPr lvl="1"/>
            <a:r>
              <a:rPr lang="es-CO" dirty="0">
                <a:latin typeface="+mj-lt"/>
              </a:rPr>
              <a:t>A. 15</a:t>
            </a:r>
          </a:p>
          <a:p>
            <a:pPr lvl="1"/>
            <a:r>
              <a:rPr lang="es-CO" dirty="0">
                <a:latin typeface="+mj-lt"/>
              </a:rPr>
              <a:t>B. 11</a:t>
            </a:r>
          </a:p>
          <a:p>
            <a:pPr lvl="1"/>
            <a:r>
              <a:rPr lang="es-CO" dirty="0">
                <a:latin typeface="+mj-lt"/>
              </a:rPr>
              <a:t>C. 10</a:t>
            </a:r>
          </a:p>
          <a:p>
            <a:pPr lvl="1"/>
            <a:r>
              <a:rPr lang="es-CO" dirty="0">
                <a:latin typeface="+mj-lt"/>
              </a:rPr>
              <a:t>D. 14</a:t>
            </a:r>
          </a:p>
        </p:txBody>
      </p:sp>
      <mc:AlternateContent xmlns:mc="http://schemas.openxmlformats.org/markup-compatibility/2006" xmlns:a14="http://schemas.microsoft.com/office/drawing/2010/main">
        <mc:Choice Requires="a14">
          <p:sp>
            <p:nvSpPr>
              <p:cNvPr id="3" name="CuadroTexto 2"/>
              <p:cNvSpPr txBox="1"/>
              <p:nvPr/>
            </p:nvSpPr>
            <p:spPr>
              <a:xfrm>
                <a:off x="2084194" y="1431416"/>
                <a:ext cx="6794745" cy="8032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s-CO" sz="2400" i="1" smtClean="0">
                              <a:latin typeface="Cambria Math" panose="02040503050406030204" pitchFamily="18" charset="0"/>
                            </a:rPr>
                          </m:ctrlPr>
                        </m:accPr>
                        <m:e>
                          <m:r>
                            <a:rPr lang="es-CO" sz="2400" b="0" i="1" smtClean="0">
                              <a:latin typeface="Cambria Math" panose="02040503050406030204" pitchFamily="18" charset="0"/>
                            </a:rPr>
                            <m:t>𝑥</m:t>
                          </m:r>
                        </m:e>
                      </m:acc>
                      <m:r>
                        <a:rPr lang="es-CO" sz="2400" b="0" i="1" smtClean="0">
                          <a:latin typeface="Cambria Math" panose="02040503050406030204" pitchFamily="18" charset="0"/>
                        </a:rPr>
                        <m:t>=</m:t>
                      </m:r>
                      <m:f>
                        <m:fPr>
                          <m:ctrlPr>
                            <a:rPr lang="es-CO" sz="2400" b="0" i="1" smtClean="0">
                              <a:latin typeface="Cambria Math" panose="02040503050406030204" pitchFamily="18" charset="0"/>
                            </a:rPr>
                          </m:ctrlPr>
                        </m:fPr>
                        <m:num>
                          <m:nary>
                            <m:naryPr>
                              <m:chr m:val="∑"/>
                              <m:ctrlPr>
                                <a:rPr lang="es-CO" sz="2400" b="0" i="1" smtClean="0">
                                  <a:latin typeface="Cambria Math" panose="02040503050406030204" pitchFamily="18" charset="0"/>
                                </a:rPr>
                              </m:ctrlPr>
                            </m:naryPr>
                            <m:sub>
                              <m:r>
                                <m:rPr>
                                  <m:brk m:alnAt="23"/>
                                </m:rPr>
                                <a:rPr lang="es-CO" sz="2400" b="0" i="1" smtClean="0">
                                  <a:latin typeface="Cambria Math" panose="02040503050406030204" pitchFamily="18" charset="0"/>
                                </a:rPr>
                                <m:t>𝑖</m:t>
                              </m:r>
                              <m:r>
                                <a:rPr lang="es-CO" sz="2400" b="0" i="1" smtClean="0">
                                  <a:latin typeface="Cambria Math" panose="02040503050406030204" pitchFamily="18" charset="0"/>
                                </a:rPr>
                                <m:t>=1</m:t>
                              </m:r>
                            </m:sub>
                            <m:sup>
                              <m:r>
                                <a:rPr lang="es-CO" sz="2400" b="0" i="1" smtClean="0">
                                  <a:latin typeface="Cambria Math" panose="02040503050406030204" pitchFamily="18" charset="0"/>
                                </a:rPr>
                                <m:t>𝑗</m:t>
                              </m:r>
                            </m:sup>
                            <m:e>
                              <m:sSub>
                                <m:sSubPr>
                                  <m:ctrlPr>
                                    <a:rPr lang="es-CO" sz="2400" b="0" i="1" smtClean="0">
                                      <a:latin typeface="Cambria Math" panose="02040503050406030204" pitchFamily="18" charset="0"/>
                                    </a:rPr>
                                  </m:ctrlPr>
                                </m:sSubPr>
                                <m:e>
                                  <m:r>
                                    <a:rPr lang="es-CO" sz="2400" b="0" i="1" smtClean="0">
                                      <a:latin typeface="Cambria Math" panose="02040503050406030204" pitchFamily="18" charset="0"/>
                                    </a:rPr>
                                    <m:t>𝑥</m:t>
                                  </m:r>
                                </m:e>
                                <m:sub>
                                  <m:r>
                                    <a:rPr lang="es-CO" sz="2400" b="0" i="1" smtClean="0">
                                      <a:latin typeface="Cambria Math" panose="02040503050406030204" pitchFamily="18" charset="0"/>
                                    </a:rPr>
                                    <m:t>𝑖</m:t>
                                  </m:r>
                                </m:sub>
                              </m:sSub>
                            </m:e>
                          </m:nary>
                        </m:num>
                        <m:den>
                          <m:r>
                            <a:rPr lang="es-CO" sz="2400" b="0" i="1" smtClean="0">
                              <a:latin typeface="Cambria Math" panose="02040503050406030204" pitchFamily="18" charset="0"/>
                            </a:rPr>
                            <m:t>𝑛</m:t>
                          </m:r>
                        </m:den>
                      </m:f>
                      <m:r>
                        <a:rPr lang="es-CO" sz="2400" b="0" i="1" smtClean="0">
                          <a:latin typeface="Cambria Math" panose="02040503050406030204" pitchFamily="18" charset="0"/>
                        </a:rPr>
                        <m:t>→</m:t>
                      </m:r>
                      <m:r>
                        <a:rPr lang="es-CO" sz="2400" b="0" i="1" smtClean="0">
                          <a:latin typeface="Cambria Math" panose="02040503050406030204" pitchFamily="18" charset="0"/>
                        </a:rPr>
                        <m:t>𝐹</m:t>
                      </m:r>
                      <m:r>
                        <a:rPr lang="es-CO" sz="2400" b="0" i="1" smtClean="0">
                          <a:latin typeface="Cambria Math" panose="02040503050406030204" pitchFamily="18" charset="0"/>
                        </a:rPr>
                        <m:t>ó</m:t>
                      </m:r>
                      <m:r>
                        <a:rPr lang="es-CO" sz="2400" b="0" i="1" smtClean="0">
                          <a:latin typeface="Cambria Math" panose="02040503050406030204" pitchFamily="18" charset="0"/>
                        </a:rPr>
                        <m:t>𝑟𝑚𝑢𝑙𝑎</m:t>
                      </m:r>
                      <m:r>
                        <a:rPr lang="es-CO" sz="2400" b="0" i="1" smtClean="0">
                          <a:latin typeface="Cambria Math" panose="02040503050406030204" pitchFamily="18" charset="0"/>
                        </a:rPr>
                        <m:t> </m:t>
                      </m:r>
                      <m:r>
                        <a:rPr lang="es-CO" sz="2400" b="0" i="1" smtClean="0">
                          <a:latin typeface="Cambria Math" panose="02040503050406030204" pitchFamily="18" charset="0"/>
                        </a:rPr>
                        <m:t>𝑝𝑎𝑟𝑎</m:t>
                      </m:r>
                      <m:r>
                        <a:rPr lang="es-CO" sz="2400" b="0" i="1" smtClean="0">
                          <a:latin typeface="Cambria Math" panose="02040503050406030204" pitchFamily="18" charset="0"/>
                        </a:rPr>
                        <m:t> </m:t>
                      </m:r>
                      <m:r>
                        <a:rPr lang="es-CO" sz="2400" b="0" i="1" smtClean="0">
                          <a:latin typeface="Cambria Math" panose="02040503050406030204" pitchFamily="18" charset="0"/>
                        </a:rPr>
                        <m:t>𝑐</m:t>
                      </m:r>
                      <m:r>
                        <a:rPr lang="es-CO" sz="2400" b="0" i="1" smtClean="0">
                          <a:latin typeface="Cambria Math" panose="02040503050406030204" pitchFamily="18" charset="0"/>
                        </a:rPr>
                        <m:t>á</m:t>
                      </m:r>
                      <m:r>
                        <a:rPr lang="es-CO" sz="2400" b="0" i="1" smtClean="0">
                          <a:latin typeface="Cambria Math" panose="02040503050406030204" pitchFamily="18" charset="0"/>
                        </a:rPr>
                        <m:t>𝑙𝑐𝑢𝑙𝑜</m:t>
                      </m:r>
                      <m:r>
                        <a:rPr lang="es-CO" sz="2400" b="0" i="1" smtClean="0">
                          <a:latin typeface="Cambria Math" panose="02040503050406030204" pitchFamily="18" charset="0"/>
                        </a:rPr>
                        <m:t> </m:t>
                      </m:r>
                      <m:r>
                        <a:rPr lang="es-CO" sz="2400" b="0" i="1" smtClean="0">
                          <a:latin typeface="Cambria Math" panose="02040503050406030204" pitchFamily="18" charset="0"/>
                        </a:rPr>
                        <m:t>𝑑𝑒</m:t>
                      </m:r>
                      <m:r>
                        <a:rPr lang="es-CO" sz="2400" b="0" i="1" smtClean="0">
                          <a:latin typeface="Cambria Math" panose="02040503050406030204" pitchFamily="18" charset="0"/>
                        </a:rPr>
                        <m:t> </m:t>
                      </m:r>
                      <m:r>
                        <a:rPr lang="es-CO" sz="2400" b="0" i="1" smtClean="0">
                          <a:latin typeface="Cambria Math" panose="02040503050406030204" pitchFamily="18" charset="0"/>
                        </a:rPr>
                        <m:t>𝑝𝑟𝑜𝑚𝑒𝑑𝑖𝑜</m:t>
                      </m:r>
                    </m:oMath>
                  </m:oMathPara>
                </a14:m>
                <a:endParaRPr lang="es-CO" sz="2800" dirty="0"/>
              </a:p>
            </p:txBody>
          </p:sp>
        </mc:Choice>
        <mc:Fallback xmlns="">
          <p:sp>
            <p:nvSpPr>
              <p:cNvPr id="3" name="CuadroTexto 2"/>
              <p:cNvSpPr txBox="1">
                <a:spLocks noRot="1" noChangeAspect="1" noMove="1" noResize="1" noEditPoints="1" noAdjustHandles="1" noChangeArrowheads="1" noChangeShapeType="1" noTextEdit="1"/>
              </p:cNvSpPr>
              <p:nvPr/>
            </p:nvSpPr>
            <p:spPr>
              <a:xfrm>
                <a:off x="2084194" y="1431416"/>
                <a:ext cx="6794745" cy="803297"/>
              </a:xfrm>
              <a:prstGeom prst="rect">
                <a:avLst/>
              </a:prstGeom>
              <a:blipFill rotWithShape="0">
                <a:blip r:embed="rId2"/>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4" name="CuadroTexto 3"/>
              <p:cNvSpPr txBox="1"/>
              <p:nvPr/>
            </p:nvSpPr>
            <p:spPr>
              <a:xfrm>
                <a:off x="563586" y="2546537"/>
                <a:ext cx="1524585" cy="6938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s-CO" sz="2400" b="0" i="1" smtClean="0">
                              <a:latin typeface="Cambria Math" panose="02040503050406030204" pitchFamily="18" charset="0"/>
                            </a:rPr>
                          </m:ctrlPr>
                        </m:fPr>
                        <m:num>
                          <m:r>
                            <a:rPr lang="es-CO" sz="2400" b="0" i="1" smtClean="0">
                              <a:latin typeface="Cambria Math" panose="02040503050406030204" pitchFamily="18" charset="0"/>
                            </a:rPr>
                            <m:t>𝑦</m:t>
                          </m:r>
                          <m:r>
                            <a:rPr lang="es-CO" sz="2400" b="0" i="1" smtClean="0">
                              <a:latin typeface="Cambria Math" panose="02040503050406030204" pitchFamily="18" charset="0"/>
                            </a:rPr>
                            <m:t>+60</m:t>
                          </m:r>
                        </m:num>
                        <m:den>
                          <m:r>
                            <a:rPr lang="es-CO" sz="2400" b="0" i="1" smtClean="0">
                              <a:latin typeface="Cambria Math" panose="02040503050406030204" pitchFamily="18" charset="0"/>
                            </a:rPr>
                            <m:t>10</m:t>
                          </m:r>
                        </m:den>
                      </m:f>
                      <m:r>
                        <a:rPr lang="es-CO" sz="2400" b="0" i="1" smtClean="0">
                          <a:latin typeface="Cambria Math" panose="02040503050406030204" pitchFamily="18" charset="0"/>
                        </a:rPr>
                        <m:t>=</m:t>
                      </m:r>
                      <m:acc>
                        <m:accPr>
                          <m:chr m:val="̅"/>
                          <m:ctrlPr>
                            <a:rPr lang="es-CO" sz="2400" i="1">
                              <a:latin typeface="Cambria Math" panose="02040503050406030204" pitchFamily="18" charset="0"/>
                            </a:rPr>
                          </m:ctrlPr>
                        </m:accPr>
                        <m:e>
                          <m:r>
                            <a:rPr lang="es-CO" sz="2400" i="1">
                              <a:latin typeface="Cambria Math" panose="02040503050406030204" pitchFamily="18" charset="0"/>
                            </a:rPr>
                            <m:t>𝑥</m:t>
                          </m:r>
                        </m:e>
                      </m:acc>
                    </m:oMath>
                  </m:oMathPara>
                </a14:m>
                <a:endParaRPr lang="es-CO" sz="2400" dirty="0"/>
              </a:p>
            </p:txBody>
          </p:sp>
        </mc:Choice>
        <mc:Fallback xmlns="">
          <p:sp>
            <p:nvSpPr>
              <p:cNvPr id="4" name="CuadroTexto 3"/>
              <p:cNvSpPr txBox="1">
                <a:spLocks noRot="1" noChangeAspect="1" noMove="1" noResize="1" noEditPoints="1" noAdjustHandles="1" noChangeArrowheads="1" noChangeShapeType="1" noTextEdit="1"/>
              </p:cNvSpPr>
              <p:nvPr/>
            </p:nvSpPr>
            <p:spPr>
              <a:xfrm>
                <a:off x="563586" y="2546537"/>
                <a:ext cx="1524585" cy="693844"/>
              </a:xfrm>
              <a:prstGeom prst="rect">
                <a:avLst/>
              </a:prstGeom>
              <a:blipFill rotWithShape="0">
                <a:blip r:embed="rId3"/>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5" name="CuadroTexto 4"/>
              <p:cNvSpPr txBox="1"/>
              <p:nvPr/>
            </p:nvSpPr>
            <p:spPr>
              <a:xfrm>
                <a:off x="396553" y="3560796"/>
                <a:ext cx="1691617" cy="6938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s-CO" sz="2400" b="0" i="1" smtClean="0">
                              <a:latin typeface="Cambria Math" panose="02040503050406030204" pitchFamily="18" charset="0"/>
                            </a:rPr>
                          </m:ctrlPr>
                        </m:fPr>
                        <m:num>
                          <m:r>
                            <a:rPr lang="es-CO" sz="2400" b="0" i="1" smtClean="0">
                              <a:latin typeface="Cambria Math" panose="02040503050406030204" pitchFamily="18" charset="0"/>
                            </a:rPr>
                            <m:t>𝑦</m:t>
                          </m:r>
                          <m:r>
                            <a:rPr lang="es-CO" sz="2400" b="0" i="1" smtClean="0">
                              <a:latin typeface="Cambria Math" panose="02040503050406030204" pitchFamily="18" charset="0"/>
                            </a:rPr>
                            <m:t>+60</m:t>
                          </m:r>
                        </m:num>
                        <m:den>
                          <m:r>
                            <a:rPr lang="es-CO" sz="2400" b="0" i="1" smtClean="0">
                              <a:latin typeface="Cambria Math" panose="02040503050406030204" pitchFamily="18" charset="0"/>
                            </a:rPr>
                            <m:t>10</m:t>
                          </m:r>
                        </m:den>
                      </m:f>
                      <m:r>
                        <a:rPr lang="es-CO" sz="2400" b="0" i="1" smtClean="0">
                          <a:latin typeface="Cambria Math" panose="02040503050406030204" pitchFamily="18" charset="0"/>
                        </a:rPr>
                        <m:t>=15</m:t>
                      </m:r>
                    </m:oMath>
                  </m:oMathPara>
                </a14:m>
                <a:endParaRPr lang="es-CO" sz="2400" dirty="0"/>
              </a:p>
            </p:txBody>
          </p:sp>
        </mc:Choice>
        <mc:Fallback xmlns="">
          <p:sp>
            <p:nvSpPr>
              <p:cNvPr id="5" name="CuadroTexto 4"/>
              <p:cNvSpPr txBox="1">
                <a:spLocks noRot="1" noChangeAspect="1" noMove="1" noResize="1" noEditPoints="1" noAdjustHandles="1" noChangeArrowheads="1" noChangeShapeType="1" noTextEdit="1"/>
              </p:cNvSpPr>
              <p:nvPr/>
            </p:nvSpPr>
            <p:spPr>
              <a:xfrm>
                <a:off x="396553" y="3560796"/>
                <a:ext cx="1691617" cy="693844"/>
              </a:xfrm>
              <a:prstGeom prst="rect">
                <a:avLst/>
              </a:prstGeom>
              <a:blipFill rotWithShape="0">
                <a:blip r:embed="rId4"/>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6" name="CuadroTexto 5"/>
              <p:cNvSpPr txBox="1"/>
              <p:nvPr/>
            </p:nvSpPr>
            <p:spPr>
              <a:xfrm>
                <a:off x="396552" y="4575055"/>
                <a:ext cx="186153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sz="2400" b="0" i="1" smtClean="0">
                          <a:latin typeface="Cambria Math" panose="02040503050406030204" pitchFamily="18" charset="0"/>
                        </a:rPr>
                        <m:t>𝑦</m:t>
                      </m:r>
                      <m:r>
                        <a:rPr lang="es-CO" sz="2400" i="1">
                          <a:latin typeface="Cambria Math" panose="02040503050406030204" pitchFamily="18" charset="0"/>
                        </a:rPr>
                        <m:t>+60</m:t>
                      </m:r>
                      <m:r>
                        <a:rPr lang="es-CO" sz="2400" b="0" i="1" smtClean="0">
                          <a:latin typeface="Cambria Math" panose="02040503050406030204" pitchFamily="18" charset="0"/>
                        </a:rPr>
                        <m:t>=150</m:t>
                      </m:r>
                    </m:oMath>
                  </m:oMathPara>
                </a14:m>
                <a:endParaRPr lang="es-CO" sz="2400" dirty="0"/>
              </a:p>
            </p:txBody>
          </p:sp>
        </mc:Choice>
        <mc:Fallback xmlns="">
          <p:sp>
            <p:nvSpPr>
              <p:cNvPr id="6" name="CuadroTexto 5"/>
              <p:cNvSpPr txBox="1">
                <a:spLocks noRot="1" noChangeAspect="1" noMove="1" noResize="1" noEditPoints="1" noAdjustHandles="1" noChangeArrowheads="1" noChangeShapeType="1" noTextEdit="1"/>
              </p:cNvSpPr>
              <p:nvPr/>
            </p:nvSpPr>
            <p:spPr>
              <a:xfrm>
                <a:off x="396552" y="4575055"/>
                <a:ext cx="1861535" cy="369332"/>
              </a:xfrm>
              <a:prstGeom prst="rect">
                <a:avLst/>
              </a:prstGeom>
              <a:blipFill rotWithShape="0">
                <a:blip r:embed="rId5"/>
                <a:stretch>
                  <a:fillRect l="-3607" r="-4262" b="-26667"/>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7" name="CuadroTexto 6"/>
              <p:cNvSpPr txBox="1"/>
              <p:nvPr/>
            </p:nvSpPr>
            <p:spPr>
              <a:xfrm>
                <a:off x="396552" y="5080136"/>
                <a:ext cx="186153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sz="2400" b="0" i="1" smtClean="0">
                          <a:latin typeface="Cambria Math" panose="02040503050406030204" pitchFamily="18" charset="0"/>
                        </a:rPr>
                        <m:t>𝑦</m:t>
                      </m:r>
                      <m:r>
                        <a:rPr lang="es-CO" sz="2400" b="0" i="1" smtClean="0">
                          <a:latin typeface="Cambria Math" panose="02040503050406030204" pitchFamily="18" charset="0"/>
                        </a:rPr>
                        <m:t>=150−60</m:t>
                      </m:r>
                    </m:oMath>
                  </m:oMathPara>
                </a14:m>
                <a:endParaRPr lang="es-CO" sz="2400" dirty="0"/>
              </a:p>
            </p:txBody>
          </p:sp>
        </mc:Choice>
        <mc:Fallback xmlns="">
          <p:sp>
            <p:nvSpPr>
              <p:cNvPr id="7" name="CuadroTexto 6"/>
              <p:cNvSpPr txBox="1">
                <a:spLocks noRot="1" noChangeAspect="1" noMove="1" noResize="1" noEditPoints="1" noAdjustHandles="1" noChangeArrowheads="1" noChangeShapeType="1" noTextEdit="1"/>
              </p:cNvSpPr>
              <p:nvPr/>
            </p:nvSpPr>
            <p:spPr>
              <a:xfrm>
                <a:off x="396552" y="5080136"/>
                <a:ext cx="1861535" cy="369332"/>
              </a:xfrm>
              <a:prstGeom prst="rect">
                <a:avLst/>
              </a:prstGeom>
              <a:blipFill rotWithShape="0">
                <a:blip r:embed="rId6"/>
                <a:stretch>
                  <a:fillRect l="-3607" r="-3934" b="-24590"/>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8" name="CuadroTexto 7"/>
              <p:cNvSpPr txBox="1"/>
              <p:nvPr/>
            </p:nvSpPr>
            <p:spPr>
              <a:xfrm>
                <a:off x="563586" y="5718103"/>
                <a:ext cx="98571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sz="2400" b="0" i="1" smtClean="0">
                          <a:solidFill>
                            <a:srgbClr val="FF0000"/>
                          </a:solidFill>
                          <a:latin typeface="Cambria Math" panose="02040503050406030204" pitchFamily="18" charset="0"/>
                        </a:rPr>
                        <m:t>𝑦</m:t>
                      </m:r>
                      <m:r>
                        <a:rPr lang="es-CO" sz="2400" b="0" i="1" smtClean="0">
                          <a:solidFill>
                            <a:srgbClr val="FF0000"/>
                          </a:solidFill>
                          <a:latin typeface="Cambria Math" panose="02040503050406030204" pitchFamily="18" charset="0"/>
                        </a:rPr>
                        <m:t>=90</m:t>
                      </m:r>
                    </m:oMath>
                  </m:oMathPara>
                </a14:m>
                <a:endParaRPr lang="es-CO" sz="2400" dirty="0">
                  <a:solidFill>
                    <a:srgbClr val="FF0000"/>
                  </a:solidFill>
                </a:endParaRPr>
              </a:p>
            </p:txBody>
          </p:sp>
        </mc:Choice>
        <mc:Fallback xmlns="">
          <p:sp>
            <p:nvSpPr>
              <p:cNvPr id="8" name="CuadroTexto 7"/>
              <p:cNvSpPr txBox="1">
                <a:spLocks noRot="1" noChangeAspect="1" noMove="1" noResize="1" noEditPoints="1" noAdjustHandles="1" noChangeArrowheads="1" noChangeShapeType="1" noTextEdit="1"/>
              </p:cNvSpPr>
              <p:nvPr/>
            </p:nvSpPr>
            <p:spPr>
              <a:xfrm>
                <a:off x="563586" y="5718103"/>
                <a:ext cx="985719" cy="369332"/>
              </a:xfrm>
              <a:prstGeom prst="rect">
                <a:avLst/>
              </a:prstGeom>
              <a:blipFill rotWithShape="0">
                <a:blip r:embed="rId7"/>
                <a:stretch>
                  <a:fillRect l="-7407" r="-7407" b="-24590"/>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9" name="CuadroTexto 8"/>
              <p:cNvSpPr txBox="1"/>
              <p:nvPr/>
            </p:nvSpPr>
            <p:spPr>
              <a:xfrm>
                <a:off x="3737627" y="2759255"/>
                <a:ext cx="393761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sz="2000" b="0" i="1" smtClean="0">
                          <a:latin typeface="Cambria Math" panose="02040503050406030204" pitchFamily="18" charset="0"/>
                        </a:rPr>
                        <m:t>𝐸𝑙</m:t>
                      </m:r>
                      <m:r>
                        <a:rPr lang="es-CO" sz="2000" b="0" i="1" smtClean="0">
                          <a:latin typeface="Cambria Math" panose="02040503050406030204" pitchFamily="18" charset="0"/>
                        </a:rPr>
                        <m:t> </m:t>
                      </m:r>
                      <m:r>
                        <a:rPr lang="es-CO" sz="2000" b="0" i="1" smtClean="0">
                          <a:latin typeface="Cambria Math" panose="02040503050406030204" pitchFamily="18" charset="0"/>
                        </a:rPr>
                        <m:t>𝑛𝑢𝑒𝑣𝑜</m:t>
                      </m:r>
                      <m:r>
                        <a:rPr lang="es-CO" sz="2000" b="0" i="1" smtClean="0">
                          <a:latin typeface="Cambria Math" panose="02040503050406030204" pitchFamily="18" charset="0"/>
                        </a:rPr>
                        <m:t> </m:t>
                      </m:r>
                      <m:r>
                        <a:rPr lang="es-CO" sz="2000" b="0" i="1" smtClean="0">
                          <a:latin typeface="Cambria Math" panose="02040503050406030204" pitchFamily="18" charset="0"/>
                        </a:rPr>
                        <m:t>𝑝𝑟𝑜𝑚𝑒𝑑𝑖𝑜</m:t>
                      </m:r>
                      <m:r>
                        <a:rPr lang="es-CO" sz="2000" b="0" i="1" smtClean="0">
                          <a:latin typeface="Cambria Math" panose="02040503050406030204" pitchFamily="18" charset="0"/>
                        </a:rPr>
                        <m:t> </m:t>
                      </m:r>
                      <m:r>
                        <a:rPr lang="es-CO" sz="2000" b="0" i="1" smtClean="0">
                          <a:latin typeface="Cambria Math" panose="02040503050406030204" pitchFamily="18" charset="0"/>
                        </a:rPr>
                        <m:t>𝑠𝑒𝑟</m:t>
                      </m:r>
                      <m:r>
                        <a:rPr lang="es-CO" sz="2000" b="0" i="1" smtClean="0">
                          <a:latin typeface="Cambria Math" panose="02040503050406030204" pitchFamily="18" charset="0"/>
                        </a:rPr>
                        <m:t>á </m:t>
                      </m:r>
                      <m:r>
                        <a:rPr lang="es-CO" sz="2000" b="0" i="1" smtClean="0">
                          <a:latin typeface="Cambria Math" panose="02040503050406030204" pitchFamily="18" charset="0"/>
                        </a:rPr>
                        <m:t>𝑒𝑛𝑡𝑜𝑛𝑐𝑒𝑠</m:t>
                      </m:r>
                      <m:r>
                        <a:rPr lang="es-CO" sz="2000" b="0" i="1" smtClean="0">
                          <a:latin typeface="Cambria Math" panose="02040503050406030204" pitchFamily="18" charset="0"/>
                        </a:rPr>
                        <m:t>:</m:t>
                      </m:r>
                    </m:oMath>
                  </m:oMathPara>
                </a14:m>
                <a:endParaRPr lang="es-CO" sz="2000" dirty="0"/>
              </a:p>
            </p:txBody>
          </p:sp>
        </mc:Choice>
        <mc:Fallback xmlns="">
          <p:sp>
            <p:nvSpPr>
              <p:cNvPr id="9" name="CuadroTexto 8"/>
              <p:cNvSpPr txBox="1">
                <a:spLocks noRot="1" noChangeAspect="1" noMove="1" noResize="1" noEditPoints="1" noAdjustHandles="1" noChangeArrowheads="1" noChangeShapeType="1" noTextEdit="1"/>
              </p:cNvSpPr>
              <p:nvPr/>
            </p:nvSpPr>
            <p:spPr>
              <a:xfrm>
                <a:off x="3737627" y="2759255"/>
                <a:ext cx="3937616" cy="307777"/>
              </a:xfrm>
              <a:prstGeom prst="rect">
                <a:avLst/>
              </a:prstGeom>
              <a:blipFill rotWithShape="0">
                <a:blip r:embed="rId8"/>
                <a:stretch>
                  <a:fillRect l="-1084" r="-310" b="-34000"/>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0" name="CuadroTexto 9"/>
              <p:cNvSpPr txBox="1"/>
              <p:nvPr/>
            </p:nvSpPr>
            <p:spPr>
              <a:xfrm>
                <a:off x="4129789" y="3213874"/>
                <a:ext cx="981744" cy="6938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s-CO" sz="2400" i="1" smtClean="0">
                              <a:latin typeface="Cambria Math" panose="02040503050406030204" pitchFamily="18" charset="0"/>
                            </a:rPr>
                          </m:ctrlPr>
                        </m:accPr>
                        <m:e>
                          <m:r>
                            <a:rPr lang="es-CO" sz="2400" b="0" i="1" smtClean="0">
                              <a:latin typeface="Cambria Math" panose="02040503050406030204" pitchFamily="18" charset="0"/>
                            </a:rPr>
                            <m:t>𝑥</m:t>
                          </m:r>
                        </m:e>
                      </m:acc>
                      <m:r>
                        <a:rPr lang="es-CO" sz="2400" b="0" i="1" smtClean="0">
                          <a:latin typeface="Cambria Math" panose="02040503050406030204" pitchFamily="18" charset="0"/>
                        </a:rPr>
                        <m:t>=</m:t>
                      </m:r>
                      <m:f>
                        <m:fPr>
                          <m:ctrlPr>
                            <a:rPr lang="es-CO" sz="2400" b="0" i="1" smtClean="0">
                              <a:latin typeface="Cambria Math" panose="02040503050406030204" pitchFamily="18" charset="0"/>
                            </a:rPr>
                          </m:ctrlPr>
                        </m:fPr>
                        <m:num>
                          <m:r>
                            <a:rPr lang="es-CO" sz="2400" b="0" i="1" smtClean="0">
                              <a:latin typeface="Cambria Math" panose="02040503050406030204" pitchFamily="18" charset="0"/>
                            </a:rPr>
                            <m:t>90</m:t>
                          </m:r>
                        </m:num>
                        <m:den>
                          <m:r>
                            <a:rPr lang="es-CO" sz="2400" b="0" i="1" smtClean="0">
                              <a:latin typeface="Cambria Math" panose="02040503050406030204" pitchFamily="18" charset="0"/>
                            </a:rPr>
                            <m:t>9</m:t>
                          </m:r>
                        </m:den>
                      </m:f>
                    </m:oMath>
                  </m:oMathPara>
                </a14:m>
                <a:endParaRPr lang="es-CO" sz="2800" dirty="0"/>
              </a:p>
            </p:txBody>
          </p:sp>
        </mc:Choice>
        <mc:Fallback xmlns="">
          <p:sp>
            <p:nvSpPr>
              <p:cNvPr id="10" name="CuadroTexto 9"/>
              <p:cNvSpPr txBox="1">
                <a:spLocks noRot="1" noChangeAspect="1" noMove="1" noResize="1" noEditPoints="1" noAdjustHandles="1" noChangeArrowheads="1" noChangeShapeType="1" noTextEdit="1"/>
              </p:cNvSpPr>
              <p:nvPr/>
            </p:nvSpPr>
            <p:spPr>
              <a:xfrm>
                <a:off x="4129789" y="3213874"/>
                <a:ext cx="981744" cy="693844"/>
              </a:xfrm>
              <a:prstGeom prst="rect">
                <a:avLst/>
              </a:prstGeom>
              <a:blipFill rotWithShape="0">
                <a:blip r:embed="rId9"/>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1" name="CuadroTexto 10"/>
              <p:cNvSpPr txBox="1"/>
              <p:nvPr/>
            </p:nvSpPr>
            <p:spPr>
              <a:xfrm>
                <a:off x="4129789" y="4053630"/>
                <a:ext cx="101572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s-CO" sz="2400" b="1" i="1" smtClean="0">
                              <a:solidFill>
                                <a:srgbClr val="FF0000"/>
                              </a:solidFill>
                              <a:latin typeface="Cambria Math" panose="02040503050406030204" pitchFamily="18" charset="0"/>
                            </a:rPr>
                          </m:ctrlPr>
                        </m:accPr>
                        <m:e>
                          <m:r>
                            <a:rPr lang="es-CO" sz="2400" b="1" i="1" smtClean="0">
                              <a:solidFill>
                                <a:srgbClr val="FF0000"/>
                              </a:solidFill>
                              <a:latin typeface="Cambria Math" panose="02040503050406030204" pitchFamily="18" charset="0"/>
                            </a:rPr>
                            <m:t>𝒙</m:t>
                          </m:r>
                        </m:e>
                      </m:acc>
                      <m:r>
                        <a:rPr lang="es-CO" sz="2400" b="1" i="1" smtClean="0">
                          <a:solidFill>
                            <a:srgbClr val="FF0000"/>
                          </a:solidFill>
                          <a:latin typeface="Cambria Math" panose="02040503050406030204" pitchFamily="18" charset="0"/>
                        </a:rPr>
                        <m:t>=</m:t>
                      </m:r>
                      <m:r>
                        <a:rPr lang="es-CO" sz="2400" b="1" i="1" smtClean="0">
                          <a:solidFill>
                            <a:srgbClr val="FF0000"/>
                          </a:solidFill>
                          <a:latin typeface="Cambria Math" panose="02040503050406030204" pitchFamily="18" charset="0"/>
                        </a:rPr>
                        <m:t>𝟏𝟎</m:t>
                      </m:r>
                    </m:oMath>
                  </m:oMathPara>
                </a14:m>
                <a:endParaRPr lang="es-CO" sz="2800" b="1" dirty="0"/>
              </a:p>
            </p:txBody>
          </p:sp>
        </mc:Choice>
        <mc:Fallback xmlns="">
          <p:sp>
            <p:nvSpPr>
              <p:cNvPr id="11" name="CuadroTexto 10"/>
              <p:cNvSpPr txBox="1">
                <a:spLocks noRot="1" noChangeAspect="1" noMove="1" noResize="1" noEditPoints="1" noAdjustHandles="1" noChangeArrowheads="1" noChangeShapeType="1" noTextEdit="1"/>
              </p:cNvSpPr>
              <p:nvPr/>
            </p:nvSpPr>
            <p:spPr>
              <a:xfrm>
                <a:off x="4129789" y="4053630"/>
                <a:ext cx="1015727" cy="369332"/>
              </a:xfrm>
              <a:prstGeom prst="rect">
                <a:avLst/>
              </a:prstGeom>
              <a:blipFill rotWithShape="0">
                <a:blip r:embed="rId10"/>
                <a:stretch>
                  <a:fillRect l="-4192" r="-6587" b="-4918"/>
                </a:stretch>
              </a:blipFill>
            </p:spPr>
            <p:txBody>
              <a:bodyPr/>
              <a:lstStyle/>
              <a:p>
                <a:r>
                  <a:rPr lang="es-CO">
                    <a:noFill/>
                  </a:rPr>
                  <a:t> </a:t>
                </a:r>
              </a:p>
            </p:txBody>
          </p:sp>
        </mc:Fallback>
      </mc:AlternateContent>
      <p:pic>
        <p:nvPicPr>
          <p:cNvPr id="12" name="Imagen 11"/>
          <p:cNvPicPr>
            <a:picLocks noChangeAspect="1"/>
          </p:cNvPicPr>
          <p:nvPr/>
        </p:nvPicPr>
        <p:blipFill rotWithShape="1">
          <a:blip r:embed="rId11"/>
          <a:srcRect l="16959"/>
          <a:stretch/>
        </p:blipFill>
        <p:spPr>
          <a:xfrm>
            <a:off x="9388699" y="1431416"/>
            <a:ext cx="2389826" cy="4657434"/>
          </a:xfrm>
          <a:prstGeom prst="rect">
            <a:avLst/>
          </a:prstGeom>
        </p:spPr>
      </p:pic>
      <p:sp>
        <p:nvSpPr>
          <p:cNvPr id="13" name="Elipse 12"/>
          <p:cNvSpPr/>
          <p:nvPr/>
        </p:nvSpPr>
        <p:spPr>
          <a:xfrm>
            <a:off x="9439513" y="2291165"/>
            <a:ext cx="2314580" cy="374348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5" name="Conector recto de flecha 14"/>
          <p:cNvCxnSpPr>
            <a:stCxn id="13" idx="2"/>
          </p:cNvCxnSpPr>
          <p:nvPr/>
        </p:nvCxnSpPr>
        <p:spPr>
          <a:xfrm flipH="1">
            <a:off x="7920507" y="4162905"/>
            <a:ext cx="1519006" cy="5968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6" name="CuadroTexto 15"/>
              <p:cNvSpPr txBox="1"/>
              <p:nvPr/>
            </p:nvSpPr>
            <p:spPr>
              <a:xfrm>
                <a:off x="5835158" y="4644685"/>
                <a:ext cx="189487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𝑁𝑜</m:t>
                      </m:r>
                      <m:r>
                        <a:rPr lang="es-CO" b="0" i="1" smtClean="0">
                          <a:latin typeface="Cambria Math" panose="02040503050406030204" pitchFamily="18" charset="0"/>
                        </a:rPr>
                        <m:t> </m:t>
                      </m:r>
                      <m:r>
                        <a:rPr lang="es-CO" b="0" i="1" smtClean="0">
                          <a:latin typeface="Cambria Math" panose="02040503050406030204" pitchFamily="18" charset="0"/>
                        </a:rPr>
                        <m:t>𝑙𝑜𝑠</m:t>
                      </m:r>
                      <m:r>
                        <a:rPr lang="es-CO" b="0" i="1" smtClean="0">
                          <a:latin typeface="Cambria Math" panose="02040503050406030204" pitchFamily="18" charset="0"/>
                        </a:rPr>
                        <m:t> </m:t>
                      </m:r>
                      <m:r>
                        <a:rPr lang="es-CO" b="0" i="1" smtClean="0">
                          <a:latin typeface="Cambria Math" panose="02040503050406030204" pitchFamily="18" charset="0"/>
                        </a:rPr>
                        <m:t>𝑐𝑜𝑛𝑜𝑐𝑒𝑚𝑜𝑠</m:t>
                      </m:r>
                    </m:oMath>
                  </m:oMathPara>
                </a14:m>
                <a:endParaRPr lang="es-CO" dirty="0"/>
              </a:p>
            </p:txBody>
          </p:sp>
        </mc:Choice>
        <mc:Fallback xmlns="">
          <p:sp>
            <p:nvSpPr>
              <p:cNvPr id="16" name="CuadroTexto 15"/>
              <p:cNvSpPr txBox="1">
                <a:spLocks noRot="1" noChangeAspect="1" noMove="1" noResize="1" noEditPoints="1" noAdjustHandles="1" noChangeArrowheads="1" noChangeShapeType="1" noTextEdit="1"/>
              </p:cNvSpPr>
              <p:nvPr/>
            </p:nvSpPr>
            <p:spPr>
              <a:xfrm>
                <a:off x="5835158" y="4644685"/>
                <a:ext cx="1894878" cy="276999"/>
              </a:xfrm>
              <a:prstGeom prst="rect">
                <a:avLst/>
              </a:prstGeom>
              <a:blipFill rotWithShape="0">
                <a:blip r:embed="rId12"/>
                <a:stretch>
                  <a:fillRect l="-2251" r="-1286" b="-8889"/>
                </a:stretch>
              </a:blipFill>
            </p:spPr>
            <p:txBody>
              <a:bodyPr/>
              <a:lstStyle/>
              <a:p>
                <a:r>
                  <a:rPr lang="es-CO">
                    <a:noFill/>
                  </a:rPr>
                  <a:t> </a:t>
                </a:r>
              </a:p>
            </p:txBody>
          </p:sp>
        </mc:Fallback>
      </mc:AlternateContent>
      <p:cxnSp>
        <p:nvCxnSpPr>
          <p:cNvPr id="18" name="Conector recto de flecha 17"/>
          <p:cNvCxnSpPr>
            <a:stCxn id="13" idx="2"/>
          </p:cNvCxnSpPr>
          <p:nvPr/>
        </p:nvCxnSpPr>
        <p:spPr>
          <a:xfrm flipH="1">
            <a:off x="8062175" y="4162905"/>
            <a:ext cx="1377338" cy="13878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9" name="CuadroTexto 18"/>
              <p:cNvSpPr txBox="1"/>
              <p:nvPr/>
            </p:nvSpPr>
            <p:spPr>
              <a:xfrm>
                <a:off x="5458294" y="5412294"/>
                <a:ext cx="152920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𝐿𝑙𝑎𝑚𝑒𝑚𝑜𝑠</m:t>
                      </m:r>
                      <m:r>
                        <a:rPr lang="es-CO" b="0" i="1" smtClean="0">
                          <a:latin typeface="Cambria Math" panose="02040503050406030204" pitchFamily="18" charset="0"/>
                        </a:rPr>
                        <m:t> "</m:t>
                      </m:r>
                      <m:r>
                        <a:rPr lang="es-CO" b="0" i="1" smtClean="0">
                          <a:latin typeface="Cambria Math" panose="02040503050406030204" pitchFamily="18" charset="0"/>
                        </a:rPr>
                        <m:t>𝑦</m:t>
                      </m:r>
                      <m:r>
                        <a:rPr lang="es-CO" b="0" i="1" smtClean="0">
                          <a:latin typeface="Cambria Math" panose="02040503050406030204" pitchFamily="18" charset="0"/>
                        </a:rPr>
                        <m:t>"</m:t>
                      </m:r>
                    </m:oMath>
                  </m:oMathPara>
                </a14:m>
                <a:endParaRPr lang="es-CO" dirty="0"/>
              </a:p>
            </p:txBody>
          </p:sp>
        </mc:Choice>
        <mc:Fallback xmlns="">
          <p:sp>
            <p:nvSpPr>
              <p:cNvPr id="19" name="CuadroTexto 18"/>
              <p:cNvSpPr txBox="1">
                <a:spLocks noRot="1" noChangeAspect="1" noMove="1" noResize="1" noEditPoints="1" noAdjustHandles="1" noChangeArrowheads="1" noChangeShapeType="1" noTextEdit="1"/>
              </p:cNvSpPr>
              <p:nvPr/>
            </p:nvSpPr>
            <p:spPr>
              <a:xfrm>
                <a:off x="5458294" y="5412294"/>
                <a:ext cx="1529200" cy="276999"/>
              </a:xfrm>
              <a:prstGeom prst="rect">
                <a:avLst/>
              </a:prstGeom>
              <a:blipFill rotWithShape="0">
                <a:blip r:embed="rId13"/>
                <a:stretch>
                  <a:fillRect l="-1594" t="-2222" r="-3187" b="-35556"/>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0" name="CuadroTexto 19"/>
              <p:cNvSpPr txBox="1"/>
              <p:nvPr/>
            </p:nvSpPr>
            <p:spPr>
              <a:xfrm>
                <a:off x="4714724" y="5699003"/>
                <a:ext cx="301633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𝑎</m:t>
                      </m:r>
                      <m:r>
                        <a:rPr lang="es-CO" b="0" i="1" smtClean="0">
                          <a:latin typeface="Cambria Math" panose="02040503050406030204" pitchFamily="18" charset="0"/>
                        </a:rPr>
                        <m:t> </m:t>
                      </m:r>
                      <m:r>
                        <a:rPr lang="es-CO" b="0" i="1" smtClean="0">
                          <a:latin typeface="Cambria Math" panose="02040503050406030204" pitchFamily="18" charset="0"/>
                        </a:rPr>
                        <m:t>𝑙𝑎</m:t>
                      </m:r>
                      <m:r>
                        <a:rPr lang="es-CO" b="0" i="1" smtClean="0">
                          <a:latin typeface="Cambria Math" panose="02040503050406030204" pitchFamily="18" charset="0"/>
                        </a:rPr>
                        <m:t> </m:t>
                      </m:r>
                      <m:r>
                        <a:rPr lang="es-CO" b="0" i="1" smtClean="0">
                          <a:latin typeface="Cambria Math" panose="02040503050406030204" pitchFamily="18" charset="0"/>
                        </a:rPr>
                        <m:t>𝑠𝑢𝑚𝑎</m:t>
                      </m:r>
                      <m:r>
                        <a:rPr lang="es-CO" b="0" i="1" smtClean="0">
                          <a:latin typeface="Cambria Math" panose="02040503050406030204" pitchFamily="18" charset="0"/>
                        </a:rPr>
                        <m:t> </m:t>
                      </m:r>
                      <m:r>
                        <a:rPr lang="es-CO" b="0" i="1" smtClean="0">
                          <a:latin typeface="Cambria Math" panose="02040503050406030204" pitchFamily="18" charset="0"/>
                        </a:rPr>
                        <m:t>𝑑𝑒</m:t>
                      </m:r>
                      <m:r>
                        <a:rPr lang="es-CO" b="0" i="1" smtClean="0">
                          <a:latin typeface="Cambria Math" panose="02040503050406030204" pitchFamily="18" charset="0"/>
                        </a:rPr>
                        <m:t> </m:t>
                      </m:r>
                      <m:r>
                        <a:rPr lang="es-CO" b="0" i="1" smtClean="0">
                          <a:latin typeface="Cambria Math" panose="02040503050406030204" pitchFamily="18" charset="0"/>
                        </a:rPr>
                        <m:t>𝑑𝑖𝑐h𝑜𝑠</m:t>
                      </m:r>
                      <m:r>
                        <a:rPr lang="es-CO" b="0" i="1" smtClean="0">
                          <a:latin typeface="Cambria Math" panose="02040503050406030204" pitchFamily="18" charset="0"/>
                        </a:rPr>
                        <m:t> </m:t>
                      </m:r>
                      <m:r>
                        <a:rPr lang="es-CO" b="0" i="1" smtClean="0">
                          <a:latin typeface="Cambria Math" panose="02040503050406030204" pitchFamily="18" charset="0"/>
                        </a:rPr>
                        <m:t>𝑣𝑎𝑙𝑜𝑟𝑒𝑠</m:t>
                      </m:r>
                    </m:oMath>
                  </m:oMathPara>
                </a14:m>
                <a:endParaRPr lang="es-CO" dirty="0"/>
              </a:p>
            </p:txBody>
          </p:sp>
        </mc:Choice>
        <mc:Fallback xmlns="">
          <p:sp>
            <p:nvSpPr>
              <p:cNvPr id="20" name="CuadroTexto 19"/>
              <p:cNvSpPr txBox="1">
                <a:spLocks noRot="1" noChangeAspect="1" noMove="1" noResize="1" noEditPoints="1" noAdjustHandles="1" noChangeArrowheads="1" noChangeShapeType="1" noTextEdit="1"/>
              </p:cNvSpPr>
              <p:nvPr/>
            </p:nvSpPr>
            <p:spPr>
              <a:xfrm>
                <a:off x="4714724" y="5699003"/>
                <a:ext cx="3016339" cy="276999"/>
              </a:xfrm>
              <a:prstGeom prst="rect">
                <a:avLst/>
              </a:prstGeom>
              <a:blipFill rotWithShape="0">
                <a:blip r:embed="rId14"/>
                <a:stretch>
                  <a:fillRect b="-8889"/>
                </a:stretch>
              </a:blipFill>
            </p:spPr>
            <p:txBody>
              <a:bodyPr/>
              <a:lstStyle/>
              <a:p>
                <a:r>
                  <a:rPr lang="es-CO">
                    <a:noFill/>
                  </a:rPr>
                  <a:t> </a:t>
                </a:r>
              </a:p>
            </p:txBody>
          </p:sp>
        </mc:Fallback>
      </mc:AlternateContent>
      <p:sp>
        <p:nvSpPr>
          <p:cNvPr id="21" name="Elipse 20"/>
          <p:cNvSpPr/>
          <p:nvPr/>
        </p:nvSpPr>
        <p:spPr>
          <a:xfrm>
            <a:off x="752770" y="1571223"/>
            <a:ext cx="245711" cy="3266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2" name="Explosión 1 21"/>
          <p:cNvSpPr/>
          <p:nvPr/>
        </p:nvSpPr>
        <p:spPr>
          <a:xfrm>
            <a:off x="4479844" y="1897889"/>
            <a:ext cx="3289508" cy="2198420"/>
          </a:xfrm>
          <a:prstGeom prst="irregularSeal1">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CO" sz="2000" i="1" dirty="0">
                <a:solidFill>
                  <a:schemeClr val="tx1"/>
                </a:solidFill>
              </a:rPr>
              <a:t>Pero sí conocemos el promedio</a:t>
            </a:r>
            <a:endParaRPr lang="es-CO" i="1" dirty="0">
              <a:solidFill>
                <a:schemeClr val="tx1"/>
              </a:solidFill>
            </a:endParaRPr>
          </a:p>
        </p:txBody>
      </p:sp>
      <p:pic>
        <p:nvPicPr>
          <p:cNvPr id="25" name="Imagen 24">
            <a:extLst>
              <a:ext uri="{FF2B5EF4-FFF2-40B4-BE49-F238E27FC236}">
                <a16:creationId xmlns:a16="http://schemas.microsoft.com/office/drawing/2014/main" id="{BCF83E23-2AC8-2503-E7A7-A8C151CFEA9A}"/>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573797" y="6058125"/>
            <a:ext cx="3618203" cy="850675"/>
          </a:xfrm>
          <a:prstGeom prst="rect">
            <a:avLst/>
          </a:prstGeom>
        </p:spPr>
      </p:pic>
      <p:pic>
        <p:nvPicPr>
          <p:cNvPr id="23" name="Imagen 22">
            <a:extLst>
              <a:ext uri="{FF2B5EF4-FFF2-40B4-BE49-F238E27FC236}">
                <a16:creationId xmlns:a16="http://schemas.microsoft.com/office/drawing/2014/main" id="{4CF4BA4C-F044-EC46-A93D-47622EC5215B}"/>
              </a:ext>
            </a:extLst>
          </p:cNvPr>
          <p:cNvPicPr>
            <a:picLocks noChangeAspect="1"/>
          </p:cNvPicPr>
          <p:nvPr/>
        </p:nvPicPr>
        <p:blipFill>
          <a:blip r:embed="rId16"/>
          <a:stretch>
            <a:fillRect/>
          </a:stretch>
        </p:blipFill>
        <p:spPr>
          <a:xfrm>
            <a:off x="97049" y="6375498"/>
            <a:ext cx="3062711" cy="385779"/>
          </a:xfrm>
          <a:prstGeom prst="rect">
            <a:avLst/>
          </a:prstGeom>
        </p:spPr>
      </p:pic>
    </p:spTree>
    <p:extLst>
      <p:ext uri="{BB962C8B-B14F-4D97-AF65-F5344CB8AC3E}">
        <p14:creationId xmlns:p14="http://schemas.microsoft.com/office/powerpoint/2010/main" val="639676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22"/>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P spid="10" grpId="0"/>
      <p:bldP spid="11" grpId="0"/>
      <p:bldP spid="13" grpId="0" animBg="1"/>
      <p:bldP spid="16" grpId="0"/>
      <p:bldP spid="19" grpId="0"/>
      <p:bldP spid="20" grpId="0"/>
      <p:bldP spid="21" grpId="0" animBg="1"/>
      <p:bldP spid="22" grpId="0" animBg="1"/>
      <p:bldP spid="22"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62E3819C-EB3C-1DA1-DABB-018669580BFF}"/>
              </a:ext>
            </a:extLst>
          </p:cNvPr>
          <p:cNvPicPr>
            <a:picLocks noChangeAspect="1"/>
          </p:cNvPicPr>
          <p:nvPr/>
        </p:nvPicPr>
        <p:blipFill rotWithShape="1">
          <a:blip r:embed="rId2">
            <a:extLst>
              <a:ext uri="{28A0092B-C50C-407E-A947-70E740481C1C}">
                <a14:useLocalDpi xmlns:a14="http://schemas.microsoft.com/office/drawing/2010/main" val="0"/>
              </a:ext>
            </a:extLst>
          </a:blip>
          <a:srcRect l="7418" t="10545" r="7779" b="15518"/>
          <a:stretch/>
        </p:blipFill>
        <p:spPr>
          <a:xfrm>
            <a:off x="5791200" y="5308206"/>
            <a:ext cx="6187440" cy="1268329"/>
          </a:xfrm>
          <a:prstGeom prst="rect">
            <a:avLst/>
          </a:prstGeom>
        </p:spPr>
      </p:pic>
      <p:pic>
        <p:nvPicPr>
          <p:cNvPr id="5" name="Imagen 4" descr="Texto&#10;&#10;Descripción generada automáticamente">
            <a:extLst>
              <a:ext uri="{FF2B5EF4-FFF2-40B4-BE49-F238E27FC236}">
                <a16:creationId xmlns:a16="http://schemas.microsoft.com/office/drawing/2014/main" id="{4B20F36D-F10D-91B9-8B40-8E32C5BD72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4149" y="488411"/>
            <a:ext cx="7652867" cy="1380791"/>
          </a:xfrm>
          <a:prstGeom prst="rect">
            <a:avLst/>
          </a:prstGeom>
        </p:spPr>
      </p:pic>
      <p:sp>
        <p:nvSpPr>
          <p:cNvPr id="6" name="Rectángulo 5">
            <a:extLst>
              <a:ext uri="{FF2B5EF4-FFF2-40B4-BE49-F238E27FC236}">
                <a16:creationId xmlns:a16="http://schemas.microsoft.com/office/drawing/2014/main" id="{3A2F7194-F55C-C7EE-19D8-5671805555EA}"/>
              </a:ext>
            </a:extLst>
          </p:cNvPr>
          <p:cNvSpPr/>
          <p:nvPr/>
        </p:nvSpPr>
        <p:spPr>
          <a:xfrm>
            <a:off x="591718" y="2244541"/>
            <a:ext cx="9443932"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s-ES" sz="5400" b="1" dirty="0">
                <a:ln w="22225">
                  <a:solidFill>
                    <a:srgbClr val="FF0000"/>
                  </a:solidFill>
                  <a:prstDash val="solid"/>
                </a:ln>
                <a:solidFill>
                  <a:schemeClr val="accent2">
                    <a:lumMod val="40000"/>
                    <a:lumOff val="60000"/>
                  </a:schemeClr>
                </a:solidFill>
              </a:rPr>
              <a:t>Avancemos con las matemáticas</a:t>
            </a:r>
          </a:p>
        </p:txBody>
      </p:sp>
      <p:sp>
        <p:nvSpPr>
          <p:cNvPr id="8" name="CuadroTexto 7">
            <a:extLst>
              <a:ext uri="{FF2B5EF4-FFF2-40B4-BE49-F238E27FC236}">
                <a16:creationId xmlns:a16="http://schemas.microsoft.com/office/drawing/2014/main" id="{AA3B4846-DD9C-9422-804F-630E54A27D73}"/>
              </a:ext>
            </a:extLst>
          </p:cNvPr>
          <p:cNvSpPr txBox="1"/>
          <p:nvPr/>
        </p:nvSpPr>
        <p:spPr>
          <a:xfrm>
            <a:off x="1999578" y="3010307"/>
            <a:ext cx="8505862" cy="532903"/>
          </a:xfrm>
          <a:prstGeom prst="rect">
            <a:avLst/>
          </a:prstGeom>
          <a:noFill/>
        </p:spPr>
        <p:txBody>
          <a:bodyPr wrap="square">
            <a:spAutoFit/>
          </a:bodyPr>
          <a:lstStyle/>
          <a:p>
            <a:pPr>
              <a:lnSpc>
                <a:spcPct val="107000"/>
              </a:lnSpc>
              <a:spcAft>
                <a:spcPts val="800"/>
              </a:spcAft>
            </a:pPr>
            <a:r>
              <a:rPr lang="es-CO" sz="2800" b="1" dirty="0">
                <a:effectLst/>
                <a:latin typeface="Calibri" panose="020F0502020204030204" pitchFamily="34" charset="0"/>
                <a:ea typeface="Calibri" panose="020F0502020204030204" pitchFamily="34" charset="0"/>
                <a:cs typeface="Times New Roman" panose="02020603050405020304" pitchFamily="18" charset="0"/>
              </a:rPr>
              <a:t>Fortaleciendo Competencias Básicas en Matemáticas</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Imagen 6">
            <a:extLst>
              <a:ext uri="{FF2B5EF4-FFF2-40B4-BE49-F238E27FC236}">
                <a16:creationId xmlns:a16="http://schemas.microsoft.com/office/drawing/2014/main" id="{F7512F71-4C8A-9479-F8F3-3F5244D6A9C8}"/>
              </a:ext>
            </a:extLst>
          </p:cNvPr>
          <p:cNvPicPr>
            <a:picLocks noChangeAspect="1"/>
          </p:cNvPicPr>
          <p:nvPr/>
        </p:nvPicPr>
        <p:blipFill>
          <a:blip r:embed="rId4"/>
          <a:stretch>
            <a:fillRect/>
          </a:stretch>
        </p:blipFill>
        <p:spPr>
          <a:xfrm>
            <a:off x="737152" y="4684315"/>
            <a:ext cx="3219615" cy="1606633"/>
          </a:xfrm>
          <a:prstGeom prst="rect">
            <a:avLst/>
          </a:prstGeom>
        </p:spPr>
      </p:pic>
      <p:sp>
        <p:nvSpPr>
          <p:cNvPr id="3" name="CuadroTexto 2">
            <a:extLst>
              <a:ext uri="{FF2B5EF4-FFF2-40B4-BE49-F238E27FC236}">
                <a16:creationId xmlns:a16="http://schemas.microsoft.com/office/drawing/2014/main" id="{CA19DCAD-5B08-9EC6-075F-C110B70AF85F}"/>
              </a:ext>
            </a:extLst>
          </p:cNvPr>
          <p:cNvSpPr txBox="1"/>
          <p:nvPr/>
        </p:nvSpPr>
        <p:spPr>
          <a:xfrm>
            <a:off x="5130800" y="3744430"/>
            <a:ext cx="6096000" cy="584775"/>
          </a:xfrm>
          <a:prstGeom prst="rect">
            <a:avLst/>
          </a:prstGeom>
          <a:noFill/>
        </p:spPr>
        <p:txBody>
          <a:bodyPr wrap="square">
            <a:spAutoFit/>
          </a:bodyPr>
          <a:lstStyle/>
          <a:p>
            <a:r>
              <a:rPr lang="es-CO" sz="3200" b="1" dirty="0">
                <a:effectLst/>
                <a:latin typeface="Calibri" panose="020F0502020204030204" pitchFamily="34" charset="0"/>
                <a:ea typeface="Calibri" panose="020F0502020204030204" pitchFamily="34" charset="0"/>
                <a:cs typeface="Times New Roman" panose="02020603050405020304" pitchFamily="18" charset="0"/>
              </a:rPr>
              <a:t>Sesión # 3</a:t>
            </a:r>
            <a:endParaRPr lang="en-US" sz="3200" dirty="0"/>
          </a:p>
        </p:txBody>
      </p:sp>
    </p:spTree>
    <p:extLst>
      <p:ext uri="{BB962C8B-B14F-4D97-AF65-F5344CB8AC3E}">
        <p14:creationId xmlns:p14="http://schemas.microsoft.com/office/powerpoint/2010/main" val="41592466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27526" y="244331"/>
            <a:ext cx="11736947" cy="707886"/>
          </a:xfrm>
          <a:prstGeom prst="rect">
            <a:avLst/>
          </a:prstGeom>
        </p:spPr>
        <p:txBody>
          <a:bodyPr wrap="square">
            <a:spAutoFit/>
          </a:bodyPr>
          <a:lstStyle/>
          <a:p>
            <a:pPr algn="l"/>
            <a:r>
              <a:rPr lang="es-ES" sz="2000" b="1" dirty="0">
                <a:latin typeface="+mj-lt"/>
              </a:rPr>
              <a:t>1.</a:t>
            </a:r>
            <a:r>
              <a:rPr lang="es-ES" sz="2000" dirty="0">
                <a:latin typeface="+mj-lt"/>
              </a:rPr>
              <a:t> Una empresa de transporte ofrece 3 rutas para ir de una ciudad a otra. La tabla muestra la cantidad de pasajeros que transportó cada ruta en los cuatro primeros días de una semana.</a:t>
            </a:r>
          </a:p>
        </p:txBody>
      </p:sp>
      <p:pic>
        <p:nvPicPr>
          <p:cNvPr id="25" name="Imagen 24">
            <a:extLst>
              <a:ext uri="{FF2B5EF4-FFF2-40B4-BE49-F238E27FC236}">
                <a16:creationId xmlns:a16="http://schemas.microsoft.com/office/drawing/2014/main" id="{5828A08A-EB3D-EC41-2013-6FD1927CCE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3797" y="6058125"/>
            <a:ext cx="3618203" cy="850675"/>
          </a:xfrm>
          <a:prstGeom prst="rect">
            <a:avLst/>
          </a:prstGeom>
        </p:spPr>
      </p:pic>
      <p:pic>
        <p:nvPicPr>
          <p:cNvPr id="26" name="Imagen 25">
            <a:extLst>
              <a:ext uri="{FF2B5EF4-FFF2-40B4-BE49-F238E27FC236}">
                <a16:creationId xmlns:a16="http://schemas.microsoft.com/office/drawing/2014/main" id="{4E31AE76-0D79-C18D-8BA0-8AF5BE81585D}"/>
              </a:ext>
            </a:extLst>
          </p:cNvPr>
          <p:cNvPicPr>
            <a:picLocks noChangeAspect="1"/>
          </p:cNvPicPr>
          <p:nvPr/>
        </p:nvPicPr>
        <p:blipFill>
          <a:blip r:embed="rId3"/>
          <a:stretch>
            <a:fillRect/>
          </a:stretch>
        </p:blipFill>
        <p:spPr>
          <a:xfrm>
            <a:off x="97049" y="6375498"/>
            <a:ext cx="3062711" cy="385779"/>
          </a:xfrm>
          <a:prstGeom prst="rect">
            <a:avLst/>
          </a:prstGeom>
        </p:spPr>
      </p:pic>
      <p:pic>
        <p:nvPicPr>
          <p:cNvPr id="4" name="Imagen 3">
            <a:extLst>
              <a:ext uri="{FF2B5EF4-FFF2-40B4-BE49-F238E27FC236}">
                <a16:creationId xmlns:a16="http://schemas.microsoft.com/office/drawing/2014/main" id="{F9D01C97-949B-CE7D-AEF3-3A060FB2D729}"/>
              </a:ext>
            </a:extLst>
          </p:cNvPr>
          <p:cNvPicPr>
            <a:picLocks noChangeAspect="1"/>
          </p:cNvPicPr>
          <p:nvPr/>
        </p:nvPicPr>
        <p:blipFill>
          <a:blip r:embed="rId4"/>
          <a:stretch>
            <a:fillRect/>
          </a:stretch>
        </p:blipFill>
        <p:spPr>
          <a:xfrm>
            <a:off x="1787405" y="1013177"/>
            <a:ext cx="7153395" cy="1971331"/>
          </a:xfrm>
          <a:prstGeom prst="rect">
            <a:avLst/>
          </a:prstGeom>
        </p:spPr>
      </p:pic>
      <p:sp>
        <p:nvSpPr>
          <p:cNvPr id="6" name="CuadroTexto 5">
            <a:extLst>
              <a:ext uri="{FF2B5EF4-FFF2-40B4-BE49-F238E27FC236}">
                <a16:creationId xmlns:a16="http://schemas.microsoft.com/office/drawing/2014/main" id="{F6D2A07E-0266-AE7F-E1EF-8C44FD97B752}"/>
              </a:ext>
            </a:extLst>
          </p:cNvPr>
          <p:cNvSpPr txBox="1"/>
          <p:nvPr/>
        </p:nvSpPr>
        <p:spPr>
          <a:xfrm>
            <a:off x="227526" y="3116604"/>
            <a:ext cx="11165840" cy="707886"/>
          </a:xfrm>
          <a:prstGeom prst="rect">
            <a:avLst/>
          </a:prstGeom>
          <a:noFill/>
        </p:spPr>
        <p:txBody>
          <a:bodyPr wrap="square">
            <a:spAutoFit/>
          </a:bodyPr>
          <a:lstStyle/>
          <a:p>
            <a:pPr algn="l"/>
            <a:r>
              <a:rPr lang="es-ES" sz="2000" dirty="0">
                <a:latin typeface="+mj-lt"/>
              </a:rPr>
              <a:t>El jefe de transporte debe poner un bus adicional el día en el que se tenga el mayor promedio de pasajeros.</a:t>
            </a:r>
          </a:p>
          <a:p>
            <a:pPr algn="l"/>
            <a:r>
              <a:rPr lang="es-ES" sz="2000" dirty="0">
                <a:latin typeface="+mj-lt"/>
              </a:rPr>
              <a:t>¿En qué día de la semana se debe poner el bus adicional?</a:t>
            </a:r>
            <a:endParaRPr lang="en-US" sz="2000" dirty="0">
              <a:latin typeface="+mj-lt"/>
            </a:endParaRPr>
          </a:p>
        </p:txBody>
      </p:sp>
      <p:sp>
        <p:nvSpPr>
          <p:cNvPr id="8" name="CuadroTexto 7">
            <a:extLst>
              <a:ext uri="{FF2B5EF4-FFF2-40B4-BE49-F238E27FC236}">
                <a16:creationId xmlns:a16="http://schemas.microsoft.com/office/drawing/2014/main" id="{FF470043-7E3A-41DA-510E-EE0B69C7D405}"/>
              </a:ext>
            </a:extLst>
          </p:cNvPr>
          <p:cNvSpPr txBox="1"/>
          <p:nvPr/>
        </p:nvSpPr>
        <p:spPr>
          <a:xfrm>
            <a:off x="406400" y="3983855"/>
            <a:ext cx="2286000" cy="400110"/>
          </a:xfrm>
          <a:prstGeom prst="rect">
            <a:avLst/>
          </a:prstGeom>
          <a:noFill/>
        </p:spPr>
        <p:txBody>
          <a:bodyPr wrap="square">
            <a:spAutoFit/>
          </a:bodyPr>
          <a:lstStyle/>
          <a:p>
            <a:r>
              <a:rPr lang="es-ES" sz="2000" dirty="0">
                <a:latin typeface="+mj-lt"/>
              </a:rPr>
              <a:t>A. Lunes</a:t>
            </a:r>
            <a:endParaRPr lang="en-US" sz="2000" dirty="0"/>
          </a:p>
        </p:txBody>
      </p:sp>
      <p:sp>
        <p:nvSpPr>
          <p:cNvPr id="9" name="CuadroTexto 8">
            <a:extLst>
              <a:ext uri="{FF2B5EF4-FFF2-40B4-BE49-F238E27FC236}">
                <a16:creationId xmlns:a16="http://schemas.microsoft.com/office/drawing/2014/main" id="{DE66D9B5-BBFE-6A74-257C-821BEF4E3974}"/>
              </a:ext>
            </a:extLst>
          </p:cNvPr>
          <p:cNvSpPr txBox="1"/>
          <p:nvPr/>
        </p:nvSpPr>
        <p:spPr>
          <a:xfrm>
            <a:off x="406400" y="4347734"/>
            <a:ext cx="2286000" cy="400110"/>
          </a:xfrm>
          <a:prstGeom prst="rect">
            <a:avLst/>
          </a:prstGeom>
          <a:noFill/>
        </p:spPr>
        <p:txBody>
          <a:bodyPr wrap="square">
            <a:spAutoFit/>
          </a:bodyPr>
          <a:lstStyle/>
          <a:p>
            <a:r>
              <a:rPr lang="es-ES" sz="2000" dirty="0">
                <a:latin typeface="+mj-lt"/>
              </a:rPr>
              <a:t>B. Martes</a:t>
            </a:r>
            <a:endParaRPr lang="en-US" sz="2000" dirty="0"/>
          </a:p>
        </p:txBody>
      </p:sp>
      <p:sp>
        <p:nvSpPr>
          <p:cNvPr id="10" name="CuadroTexto 9">
            <a:extLst>
              <a:ext uri="{FF2B5EF4-FFF2-40B4-BE49-F238E27FC236}">
                <a16:creationId xmlns:a16="http://schemas.microsoft.com/office/drawing/2014/main" id="{61F1318E-5C38-C700-35B2-08F5504C1109}"/>
              </a:ext>
            </a:extLst>
          </p:cNvPr>
          <p:cNvSpPr txBox="1"/>
          <p:nvPr/>
        </p:nvSpPr>
        <p:spPr>
          <a:xfrm>
            <a:off x="406400" y="4717066"/>
            <a:ext cx="2286000" cy="400110"/>
          </a:xfrm>
          <a:prstGeom prst="rect">
            <a:avLst/>
          </a:prstGeom>
          <a:noFill/>
        </p:spPr>
        <p:txBody>
          <a:bodyPr wrap="square">
            <a:spAutoFit/>
          </a:bodyPr>
          <a:lstStyle/>
          <a:p>
            <a:r>
              <a:rPr lang="es-ES" sz="2000" dirty="0">
                <a:latin typeface="+mj-lt"/>
              </a:rPr>
              <a:t>C. Miércoles</a:t>
            </a:r>
            <a:endParaRPr lang="en-US" sz="2000" dirty="0"/>
          </a:p>
        </p:txBody>
      </p:sp>
      <p:sp>
        <p:nvSpPr>
          <p:cNvPr id="11" name="CuadroTexto 10">
            <a:extLst>
              <a:ext uri="{FF2B5EF4-FFF2-40B4-BE49-F238E27FC236}">
                <a16:creationId xmlns:a16="http://schemas.microsoft.com/office/drawing/2014/main" id="{2A71F693-4F0C-4073-294D-DA52ABD45367}"/>
              </a:ext>
            </a:extLst>
          </p:cNvPr>
          <p:cNvSpPr txBox="1"/>
          <p:nvPr/>
        </p:nvSpPr>
        <p:spPr>
          <a:xfrm>
            <a:off x="406400" y="5080945"/>
            <a:ext cx="2286000" cy="400110"/>
          </a:xfrm>
          <a:prstGeom prst="rect">
            <a:avLst/>
          </a:prstGeom>
          <a:noFill/>
        </p:spPr>
        <p:txBody>
          <a:bodyPr wrap="square">
            <a:spAutoFit/>
          </a:bodyPr>
          <a:lstStyle/>
          <a:p>
            <a:r>
              <a:rPr lang="es-ES" sz="2000" dirty="0">
                <a:latin typeface="+mj-lt"/>
              </a:rPr>
              <a:t>D. Jueves</a:t>
            </a:r>
            <a:endParaRPr lang="en-US" sz="2000" dirty="0"/>
          </a:p>
        </p:txBody>
      </p:sp>
      <p:sp>
        <p:nvSpPr>
          <p:cNvPr id="5" name="Elipse 4">
            <a:extLst>
              <a:ext uri="{FF2B5EF4-FFF2-40B4-BE49-F238E27FC236}">
                <a16:creationId xmlns:a16="http://schemas.microsoft.com/office/drawing/2014/main" id="{6CBC64E4-DF0D-A7E5-2CFE-FC48765D8A11}"/>
              </a:ext>
            </a:extLst>
          </p:cNvPr>
          <p:cNvSpPr/>
          <p:nvPr/>
        </p:nvSpPr>
        <p:spPr>
          <a:xfrm>
            <a:off x="396240" y="4375593"/>
            <a:ext cx="346650" cy="34357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Elipse 6">
            <a:extLst>
              <a:ext uri="{FF2B5EF4-FFF2-40B4-BE49-F238E27FC236}">
                <a16:creationId xmlns:a16="http://schemas.microsoft.com/office/drawing/2014/main" id="{52884532-1D15-3EF5-72BD-FC88360B3F92}"/>
              </a:ext>
            </a:extLst>
          </p:cNvPr>
          <p:cNvSpPr/>
          <p:nvPr/>
        </p:nvSpPr>
        <p:spPr>
          <a:xfrm>
            <a:off x="7863840" y="1968362"/>
            <a:ext cx="346650" cy="34357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ipse 11">
            <a:extLst>
              <a:ext uri="{FF2B5EF4-FFF2-40B4-BE49-F238E27FC236}">
                <a16:creationId xmlns:a16="http://schemas.microsoft.com/office/drawing/2014/main" id="{2BB5ECAE-945C-5C8D-2848-0B93E9A24CDB}"/>
              </a:ext>
            </a:extLst>
          </p:cNvPr>
          <p:cNvSpPr/>
          <p:nvPr/>
        </p:nvSpPr>
        <p:spPr>
          <a:xfrm>
            <a:off x="1758134" y="1969358"/>
            <a:ext cx="1005385" cy="34357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857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p:cTn id="15" dur="1000" fill="hold"/>
                                        <p:tgtEl>
                                          <p:spTgt spid="12"/>
                                        </p:tgtEl>
                                        <p:attrNameLst>
                                          <p:attrName>ppt_w</p:attrName>
                                        </p:attrNameLst>
                                      </p:cBhvr>
                                      <p:tavLst>
                                        <p:tav tm="0">
                                          <p:val>
                                            <p:fltVal val="0"/>
                                          </p:val>
                                        </p:tav>
                                        <p:tav tm="100000">
                                          <p:val>
                                            <p:strVal val="#ppt_w"/>
                                          </p:val>
                                        </p:tav>
                                      </p:tavLst>
                                    </p:anim>
                                    <p:anim calcmode="lin" valueType="num">
                                      <p:cBhvr>
                                        <p:cTn id="16" dur="1000" fill="hold"/>
                                        <p:tgtEl>
                                          <p:spTgt spid="12"/>
                                        </p:tgtEl>
                                        <p:attrNameLst>
                                          <p:attrName>ppt_h</p:attrName>
                                        </p:attrNameLst>
                                      </p:cBhvr>
                                      <p:tavLst>
                                        <p:tav tm="0">
                                          <p:val>
                                            <p:fltVal val="0"/>
                                          </p:val>
                                        </p:tav>
                                        <p:tav tm="100000">
                                          <p:val>
                                            <p:strVal val="#ppt_h"/>
                                          </p:val>
                                        </p:tav>
                                      </p:tavLst>
                                    </p:anim>
                                    <p:anim calcmode="lin" valueType="num">
                                      <p:cBhvr>
                                        <p:cTn id="17" dur="1000" fill="hold"/>
                                        <p:tgtEl>
                                          <p:spTgt spid="12"/>
                                        </p:tgtEl>
                                        <p:attrNameLst>
                                          <p:attrName>style.rotation</p:attrName>
                                        </p:attrNameLst>
                                      </p:cBhvr>
                                      <p:tavLst>
                                        <p:tav tm="0">
                                          <p:val>
                                            <p:fltVal val="90"/>
                                          </p:val>
                                        </p:tav>
                                        <p:tav tm="100000">
                                          <p:val>
                                            <p:fltVal val="0"/>
                                          </p:val>
                                        </p:tav>
                                      </p:tavLst>
                                    </p:anim>
                                    <p:animEffect transition="in" filter="fade">
                                      <p:cBhvr>
                                        <p:cTn id="18" dur="10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1000" fill="hold"/>
                                        <p:tgtEl>
                                          <p:spTgt spid="5"/>
                                        </p:tgtEl>
                                        <p:attrNameLst>
                                          <p:attrName>ppt_w</p:attrName>
                                        </p:attrNameLst>
                                      </p:cBhvr>
                                      <p:tavLst>
                                        <p:tav tm="0">
                                          <p:val>
                                            <p:fltVal val="0"/>
                                          </p:val>
                                        </p:tav>
                                        <p:tav tm="100000">
                                          <p:val>
                                            <p:strVal val="#ppt_w"/>
                                          </p:val>
                                        </p:tav>
                                      </p:tavLst>
                                    </p:anim>
                                    <p:anim calcmode="lin" valueType="num">
                                      <p:cBhvr>
                                        <p:cTn id="24" dur="1000" fill="hold"/>
                                        <p:tgtEl>
                                          <p:spTgt spid="5"/>
                                        </p:tgtEl>
                                        <p:attrNameLst>
                                          <p:attrName>ppt_h</p:attrName>
                                        </p:attrNameLst>
                                      </p:cBhvr>
                                      <p:tavLst>
                                        <p:tav tm="0">
                                          <p:val>
                                            <p:fltVal val="0"/>
                                          </p:val>
                                        </p:tav>
                                        <p:tav tm="100000">
                                          <p:val>
                                            <p:strVal val="#ppt_h"/>
                                          </p:val>
                                        </p:tav>
                                      </p:tavLst>
                                    </p:anim>
                                    <p:anim calcmode="lin" valueType="num">
                                      <p:cBhvr>
                                        <p:cTn id="25" dur="1000" fill="hold"/>
                                        <p:tgtEl>
                                          <p:spTgt spid="5"/>
                                        </p:tgtEl>
                                        <p:attrNameLst>
                                          <p:attrName>style.rotation</p:attrName>
                                        </p:attrNameLst>
                                      </p:cBhvr>
                                      <p:tavLst>
                                        <p:tav tm="0">
                                          <p:val>
                                            <p:fltVal val="90"/>
                                          </p:val>
                                        </p:tav>
                                        <p:tav tm="100000">
                                          <p:val>
                                            <p:fltVal val="0"/>
                                          </p:val>
                                        </p:tav>
                                      </p:tavLst>
                                    </p:anim>
                                    <p:animEffect transition="in" filter="fade">
                                      <p:cBhvr>
                                        <p:cTn id="26"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27526" y="244331"/>
            <a:ext cx="11736947" cy="1323439"/>
          </a:xfrm>
          <a:prstGeom prst="rect">
            <a:avLst/>
          </a:prstGeom>
        </p:spPr>
        <p:txBody>
          <a:bodyPr wrap="square">
            <a:spAutoFit/>
          </a:bodyPr>
          <a:lstStyle/>
          <a:p>
            <a:pPr algn="l"/>
            <a:r>
              <a:rPr lang="es-ES" sz="2000" b="1" dirty="0">
                <a:latin typeface="+mj-lt"/>
              </a:rPr>
              <a:t>2.</a:t>
            </a:r>
            <a:r>
              <a:rPr lang="es-ES" sz="2000" dirty="0">
                <a:latin typeface="+mj-lt"/>
              </a:rPr>
              <a:t> Una comunicadora social hizo un estudio sobre la veracidad de las noticias que se compartieron durante 5 semanas en una red social y encontró que, en promedio, se compartieron 25 noticias falsas por semana.</a:t>
            </a:r>
          </a:p>
          <a:p>
            <a:pPr algn="l"/>
            <a:endParaRPr lang="es-ES" sz="2000" dirty="0">
              <a:latin typeface="+mj-lt"/>
            </a:endParaRPr>
          </a:p>
          <a:p>
            <a:pPr algn="l"/>
            <a:r>
              <a:rPr lang="es-ES" sz="2000" dirty="0">
                <a:latin typeface="+mj-lt"/>
              </a:rPr>
              <a:t>¿Cuál de las siguientes tablas es consistente con la información con la que la comunicadora hizo el </a:t>
            </a:r>
            <a:r>
              <a:rPr lang="en-US" sz="2000" dirty="0" err="1">
                <a:latin typeface="+mj-lt"/>
              </a:rPr>
              <a:t>estudio</a:t>
            </a:r>
            <a:r>
              <a:rPr lang="en-US" sz="2000" dirty="0">
                <a:latin typeface="+mj-lt"/>
              </a:rPr>
              <a:t>?</a:t>
            </a:r>
            <a:endParaRPr lang="es-CO" sz="2000" dirty="0">
              <a:latin typeface="+mj-lt"/>
            </a:endParaRPr>
          </a:p>
        </p:txBody>
      </p:sp>
      <p:pic>
        <p:nvPicPr>
          <p:cNvPr id="25" name="Imagen 24">
            <a:extLst>
              <a:ext uri="{FF2B5EF4-FFF2-40B4-BE49-F238E27FC236}">
                <a16:creationId xmlns:a16="http://schemas.microsoft.com/office/drawing/2014/main" id="{5828A08A-EB3D-EC41-2013-6FD1927CCE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3797" y="6058125"/>
            <a:ext cx="3618203" cy="850675"/>
          </a:xfrm>
          <a:prstGeom prst="rect">
            <a:avLst/>
          </a:prstGeom>
        </p:spPr>
      </p:pic>
      <p:pic>
        <p:nvPicPr>
          <p:cNvPr id="26" name="Imagen 25">
            <a:extLst>
              <a:ext uri="{FF2B5EF4-FFF2-40B4-BE49-F238E27FC236}">
                <a16:creationId xmlns:a16="http://schemas.microsoft.com/office/drawing/2014/main" id="{4E31AE76-0D79-C18D-8BA0-8AF5BE81585D}"/>
              </a:ext>
            </a:extLst>
          </p:cNvPr>
          <p:cNvPicPr>
            <a:picLocks noChangeAspect="1"/>
          </p:cNvPicPr>
          <p:nvPr/>
        </p:nvPicPr>
        <p:blipFill>
          <a:blip r:embed="rId3"/>
          <a:stretch>
            <a:fillRect/>
          </a:stretch>
        </p:blipFill>
        <p:spPr>
          <a:xfrm>
            <a:off x="97049" y="6375498"/>
            <a:ext cx="3062711" cy="385779"/>
          </a:xfrm>
          <a:prstGeom prst="rect">
            <a:avLst/>
          </a:prstGeom>
        </p:spPr>
      </p:pic>
      <p:pic>
        <p:nvPicPr>
          <p:cNvPr id="12" name="Imagen 11">
            <a:extLst>
              <a:ext uri="{FF2B5EF4-FFF2-40B4-BE49-F238E27FC236}">
                <a16:creationId xmlns:a16="http://schemas.microsoft.com/office/drawing/2014/main" id="{622B2B6E-60ED-7AD4-AD8A-C2A5F0F7BBD1}"/>
              </a:ext>
            </a:extLst>
          </p:cNvPr>
          <p:cNvPicPr>
            <a:picLocks noChangeAspect="1"/>
          </p:cNvPicPr>
          <p:nvPr/>
        </p:nvPicPr>
        <p:blipFill>
          <a:blip r:embed="rId4"/>
          <a:stretch>
            <a:fillRect/>
          </a:stretch>
        </p:blipFill>
        <p:spPr>
          <a:xfrm>
            <a:off x="714933" y="1636733"/>
            <a:ext cx="4222484" cy="2011569"/>
          </a:xfrm>
          <a:prstGeom prst="rect">
            <a:avLst/>
          </a:prstGeom>
        </p:spPr>
      </p:pic>
      <p:pic>
        <p:nvPicPr>
          <p:cNvPr id="24" name="Imagen 23">
            <a:extLst>
              <a:ext uri="{FF2B5EF4-FFF2-40B4-BE49-F238E27FC236}">
                <a16:creationId xmlns:a16="http://schemas.microsoft.com/office/drawing/2014/main" id="{8C859B60-4D98-2A34-4878-AE7AD216BF23}"/>
              </a:ext>
            </a:extLst>
          </p:cNvPr>
          <p:cNvPicPr>
            <a:picLocks noChangeAspect="1"/>
          </p:cNvPicPr>
          <p:nvPr/>
        </p:nvPicPr>
        <p:blipFill>
          <a:blip r:embed="rId5"/>
          <a:stretch>
            <a:fillRect/>
          </a:stretch>
        </p:blipFill>
        <p:spPr>
          <a:xfrm>
            <a:off x="5487605" y="1711687"/>
            <a:ext cx="4267791" cy="1848470"/>
          </a:xfrm>
          <a:prstGeom prst="rect">
            <a:avLst/>
          </a:prstGeom>
        </p:spPr>
      </p:pic>
      <p:pic>
        <p:nvPicPr>
          <p:cNvPr id="28" name="Imagen 27">
            <a:extLst>
              <a:ext uri="{FF2B5EF4-FFF2-40B4-BE49-F238E27FC236}">
                <a16:creationId xmlns:a16="http://schemas.microsoft.com/office/drawing/2014/main" id="{723DF4EE-5B1A-71CA-3279-968A31CD782B}"/>
              </a:ext>
            </a:extLst>
          </p:cNvPr>
          <p:cNvPicPr>
            <a:picLocks noChangeAspect="1"/>
          </p:cNvPicPr>
          <p:nvPr/>
        </p:nvPicPr>
        <p:blipFill>
          <a:blip r:embed="rId6"/>
          <a:stretch>
            <a:fillRect/>
          </a:stretch>
        </p:blipFill>
        <p:spPr>
          <a:xfrm>
            <a:off x="745413" y="3855686"/>
            <a:ext cx="4168117" cy="1884714"/>
          </a:xfrm>
          <a:prstGeom prst="rect">
            <a:avLst/>
          </a:prstGeom>
        </p:spPr>
      </p:pic>
      <p:pic>
        <p:nvPicPr>
          <p:cNvPr id="30" name="Imagen 29">
            <a:extLst>
              <a:ext uri="{FF2B5EF4-FFF2-40B4-BE49-F238E27FC236}">
                <a16:creationId xmlns:a16="http://schemas.microsoft.com/office/drawing/2014/main" id="{1AB22405-C6A9-337D-F946-C92E08209F7B}"/>
              </a:ext>
            </a:extLst>
          </p:cNvPr>
          <p:cNvPicPr>
            <a:picLocks noChangeAspect="1"/>
          </p:cNvPicPr>
          <p:nvPr/>
        </p:nvPicPr>
        <p:blipFill>
          <a:blip r:embed="rId7"/>
          <a:stretch>
            <a:fillRect/>
          </a:stretch>
        </p:blipFill>
        <p:spPr>
          <a:xfrm>
            <a:off x="5487605" y="3855686"/>
            <a:ext cx="4304034" cy="1884714"/>
          </a:xfrm>
          <a:prstGeom prst="rect">
            <a:avLst/>
          </a:prstGeom>
        </p:spPr>
      </p:pic>
      <p:sp>
        <p:nvSpPr>
          <p:cNvPr id="3" name="Elipse 2">
            <a:extLst>
              <a:ext uri="{FF2B5EF4-FFF2-40B4-BE49-F238E27FC236}">
                <a16:creationId xmlns:a16="http://schemas.microsoft.com/office/drawing/2014/main" id="{300BC71B-1C12-9DC3-FAC3-B8E05D4610DE}"/>
              </a:ext>
            </a:extLst>
          </p:cNvPr>
          <p:cNvSpPr/>
          <p:nvPr/>
        </p:nvSpPr>
        <p:spPr>
          <a:xfrm>
            <a:off x="651450" y="1757599"/>
            <a:ext cx="406400" cy="370773"/>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E7AD84FB-3897-D653-F18B-D7F058E1C34C}"/>
                  </a:ext>
                </a:extLst>
              </p:cNvPr>
              <p:cNvSpPr txBox="1"/>
              <p:nvPr/>
            </p:nvSpPr>
            <p:spPr>
              <a:xfrm>
                <a:off x="3931920" y="6058125"/>
                <a:ext cx="4113883" cy="5260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35+30+15+20+25</m:t>
                          </m:r>
                        </m:num>
                        <m:den>
                          <m:r>
                            <a:rPr lang="en-US" b="0" i="1" smtClean="0">
                              <a:latin typeface="Cambria Math" panose="02040503050406030204" pitchFamily="18" charset="0"/>
                            </a:rPr>
                            <m:t>5</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125</m:t>
                          </m:r>
                        </m:num>
                        <m:den>
                          <m:r>
                            <a:rPr lang="en-US" b="0" i="1" smtClean="0">
                              <a:latin typeface="Cambria Math" panose="02040503050406030204" pitchFamily="18" charset="0"/>
                            </a:rPr>
                            <m:t>5</m:t>
                          </m:r>
                        </m:den>
                      </m:f>
                      <m:r>
                        <a:rPr lang="en-US" b="0" i="1" smtClean="0">
                          <a:latin typeface="Cambria Math" panose="02040503050406030204" pitchFamily="18" charset="0"/>
                        </a:rPr>
                        <m:t>=25</m:t>
                      </m:r>
                    </m:oMath>
                  </m:oMathPara>
                </a14:m>
                <a:endParaRPr lang="en-US" dirty="0"/>
              </a:p>
            </p:txBody>
          </p:sp>
        </mc:Choice>
        <mc:Fallback xmlns="">
          <p:sp>
            <p:nvSpPr>
              <p:cNvPr id="4" name="CuadroTexto 3">
                <a:extLst>
                  <a:ext uri="{FF2B5EF4-FFF2-40B4-BE49-F238E27FC236}">
                    <a16:creationId xmlns:a16="http://schemas.microsoft.com/office/drawing/2014/main" id="{E7AD84FB-3897-D653-F18B-D7F058E1C34C}"/>
                  </a:ext>
                </a:extLst>
              </p:cNvPr>
              <p:cNvSpPr txBox="1">
                <a:spLocks noRot="1" noChangeAspect="1" noMove="1" noResize="1" noEditPoints="1" noAdjustHandles="1" noChangeArrowheads="1" noChangeShapeType="1" noTextEdit="1"/>
              </p:cNvSpPr>
              <p:nvPr/>
            </p:nvSpPr>
            <p:spPr>
              <a:xfrm>
                <a:off x="3931920" y="6058125"/>
                <a:ext cx="4113883" cy="526041"/>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6152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p:cTn id="25" dur="1000" fill="hold"/>
                                        <p:tgtEl>
                                          <p:spTgt spid="3"/>
                                        </p:tgtEl>
                                        <p:attrNameLst>
                                          <p:attrName>ppt_w</p:attrName>
                                        </p:attrNameLst>
                                      </p:cBhvr>
                                      <p:tavLst>
                                        <p:tav tm="0">
                                          <p:val>
                                            <p:fltVal val="0"/>
                                          </p:val>
                                        </p:tav>
                                        <p:tav tm="100000">
                                          <p:val>
                                            <p:strVal val="#ppt_w"/>
                                          </p:val>
                                        </p:tav>
                                      </p:tavLst>
                                    </p:anim>
                                    <p:anim calcmode="lin" valueType="num">
                                      <p:cBhvr>
                                        <p:cTn id="26" dur="1000" fill="hold"/>
                                        <p:tgtEl>
                                          <p:spTgt spid="3"/>
                                        </p:tgtEl>
                                        <p:attrNameLst>
                                          <p:attrName>ppt_h</p:attrName>
                                        </p:attrNameLst>
                                      </p:cBhvr>
                                      <p:tavLst>
                                        <p:tav tm="0">
                                          <p:val>
                                            <p:fltVal val="0"/>
                                          </p:val>
                                        </p:tav>
                                        <p:tav tm="100000">
                                          <p:val>
                                            <p:strVal val="#ppt_h"/>
                                          </p:val>
                                        </p:tav>
                                      </p:tavLst>
                                    </p:anim>
                                    <p:anim calcmode="lin" valueType="num">
                                      <p:cBhvr>
                                        <p:cTn id="27" dur="1000" fill="hold"/>
                                        <p:tgtEl>
                                          <p:spTgt spid="3"/>
                                        </p:tgtEl>
                                        <p:attrNameLst>
                                          <p:attrName>style.rotation</p:attrName>
                                        </p:attrNameLst>
                                      </p:cBhvr>
                                      <p:tavLst>
                                        <p:tav tm="0">
                                          <p:val>
                                            <p:fltVal val="90"/>
                                          </p:val>
                                        </p:tav>
                                        <p:tav tm="100000">
                                          <p:val>
                                            <p:fltVal val="0"/>
                                          </p:val>
                                        </p:tav>
                                      </p:tavLst>
                                    </p:anim>
                                    <p:animEffect transition="in" filter="fade">
                                      <p:cBhvr>
                                        <p:cTn id="28"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27526" y="244331"/>
            <a:ext cx="11736947" cy="1015663"/>
          </a:xfrm>
          <a:prstGeom prst="rect">
            <a:avLst/>
          </a:prstGeom>
        </p:spPr>
        <p:txBody>
          <a:bodyPr wrap="square">
            <a:spAutoFit/>
          </a:bodyPr>
          <a:lstStyle/>
          <a:p>
            <a:pPr algn="l"/>
            <a:r>
              <a:rPr lang="es-ES" sz="2000" b="1" dirty="0">
                <a:latin typeface="+mj-lt"/>
              </a:rPr>
              <a:t>3.</a:t>
            </a:r>
            <a:r>
              <a:rPr lang="es-ES" sz="2000" dirty="0">
                <a:latin typeface="+mj-lt"/>
              </a:rPr>
              <a:t> En clase de Geometría el profesor está mencionando algunas características geométricas de las señales de tránsito. Él afirmó que la señal de “Pare” está construida en un polígono regular llamado octágono y que varios de los segmentos de este polígono son paralelos.</a:t>
            </a:r>
            <a:endParaRPr lang="es-CO" sz="2000" dirty="0">
              <a:latin typeface="+mj-lt"/>
            </a:endParaRPr>
          </a:p>
        </p:txBody>
      </p:sp>
      <p:pic>
        <p:nvPicPr>
          <p:cNvPr id="25" name="Imagen 24">
            <a:extLst>
              <a:ext uri="{FF2B5EF4-FFF2-40B4-BE49-F238E27FC236}">
                <a16:creationId xmlns:a16="http://schemas.microsoft.com/office/drawing/2014/main" id="{5828A08A-EB3D-EC41-2013-6FD1927CCE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3797" y="6058125"/>
            <a:ext cx="3618203" cy="850675"/>
          </a:xfrm>
          <a:prstGeom prst="rect">
            <a:avLst/>
          </a:prstGeom>
        </p:spPr>
      </p:pic>
      <p:pic>
        <p:nvPicPr>
          <p:cNvPr id="26" name="Imagen 25">
            <a:extLst>
              <a:ext uri="{FF2B5EF4-FFF2-40B4-BE49-F238E27FC236}">
                <a16:creationId xmlns:a16="http://schemas.microsoft.com/office/drawing/2014/main" id="{4E31AE76-0D79-C18D-8BA0-8AF5BE81585D}"/>
              </a:ext>
            </a:extLst>
          </p:cNvPr>
          <p:cNvPicPr>
            <a:picLocks noChangeAspect="1"/>
          </p:cNvPicPr>
          <p:nvPr/>
        </p:nvPicPr>
        <p:blipFill>
          <a:blip r:embed="rId3"/>
          <a:stretch>
            <a:fillRect/>
          </a:stretch>
        </p:blipFill>
        <p:spPr>
          <a:xfrm>
            <a:off x="97049" y="6375498"/>
            <a:ext cx="3062711" cy="385779"/>
          </a:xfrm>
          <a:prstGeom prst="rect">
            <a:avLst/>
          </a:prstGeom>
        </p:spPr>
      </p:pic>
      <p:pic>
        <p:nvPicPr>
          <p:cNvPr id="4" name="Imagen 3">
            <a:extLst>
              <a:ext uri="{FF2B5EF4-FFF2-40B4-BE49-F238E27FC236}">
                <a16:creationId xmlns:a16="http://schemas.microsoft.com/office/drawing/2014/main" id="{148070E4-E9EF-6AA6-2D62-9D971642D934}"/>
              </a:ext>
            </a:extLst>
          </p:cNvPr>
          <p:cNvPicPr>
            <a:picLocks noChangeAspect="1"/>
          </p:cNvPicPr>
          <p:nvPr/>
        </p:nvPicPr>
        <p:blipFill>
          <a:blip r:embed="rId4"/>
          <a:stretch>
            <a:fillRect/>
          </a:stretch>
        </p:blipFill>
        <p:spPr>
          <a:xfrm>
            <a:off x="2611062" y="1476011"/>
            <a:ext cx="2235315" cy="2152761"/>
          </a:xfrm>
          <a:prstGeom prst="rect">
            <a:avLst/>
          </a:prstGeom>
        </p:spPr>
      </p:pic>
      <p:pic>
        <p:nvPicPr>
          <p:cNvPr id="6" name="Imagen 5">
            <a:extLst>
              <a:ext uri="{FF2B5EF4-FFF2-40B4-BE49-F238E27FC236}">
                <a16:creationId xmlns:a16="http://schemas.microsoft.com/office/drawing/2014/main" id="{A48B4FA7-0071-304D-CFB8-7A5692B12A8B}"/>
              </a:ext>
            </a:extLst>
          </p:cNvPr>
          <p:cNvPicPr>
            <a:picLocks noChangeAspect="1"/>
          </p:cNvPicPr>
          <p:nvPr/>
        </p:nvPicPr>
        <p:blipFill>
          <a:blip r:embed="rId5"/>
          <a:stretch>
            <a:fillRect/>
          </a:stretch>
        </p:blipFill>
        <p:spPr>
          <a:xfrm>
            <a:off x="5514184" y="995744"/>
            <a:ext cx="3385249" cy="3298669"/>
          </a:xfrm>
          <a:prstGeom prst="rect">
            <a:avLst/>
          </a:prstGeom>
        </p:spPr>
      </p:pic>
      <p:sp>
        <p:nvSpPr>
          <p:cNvPr id="8" name="CuadroTexto 7">
            <a:extLst>
              <a:ext uri="{FF2B5EF4-FFF2-40B4-BE49-F238E27FC236}">
                <a16:creationId xmlns:a16="http://schemas.microsoft.com/office/drawing/2014/main" id="{09A5A2D1-8E85-C724-4FD2-91FA1C8FE71D}"/>
              </a:ext>
            </a:extLst>
          </p:cNvPr>
          <p:cNvSpPr txBox="1"/>
          <p:nvPr/>
        </p:nvSpPr>
        <p:spPr>
          <a:xfrm>
            <a:off x="227526" y="3882528"/>
            <a:ext cx="6096000" cy="400110"/>
          </a:xfrm>
          <a:prstGeom prst="rect">
            <a:avLst/>
          </a:prstGeom>
          <a:noFill/>
        </p:spPr>
        <p:txBody>
          <a:bodyPr wrap="square">
            <a:spAutoFit/>
          </a:bodyPr>
          <a:lstStyle/>
          <a:p>
            <a:r>
              <a:rPr lang="es-ES" sz="2000" b="0" i="0" u="none" strike="noStrike" baseline="0" dirty="0">
                <a:latin typeface="+mj-lt"/>
              </a:rPr>
              <a:t>¿Cuáles son los segmentos paralelos del octágono?</a:t>
            </a:r>
            <a:endParaRPr lang="en-US" sz="2000" dirty="0">
              <a:latin typeface="+mj-lt"/>
            </a:endParaRPr>
          </a:p>
        </p:txBody>
      </p:sp>
      <p:sp>
        <p:nvSpPr>
          <p:cNvPr id="10" name="CuadroTexto 9">
            <a:extLst>
              <a:ext uri="{FF2B5EF4-FFF2-40B4-BE49-F238E27FC236}">
                <a16:creationId xmlns:a16="http://schemas.microsoft.com/office/drawing/2014/main" id="{5C779117-BDAA-9CED-1D53-B9881108226C}"/>
              </a:ext>
            </a:extLst>
          </p:cNvPr>
          <p:cNvSpPr txBox="1"/>
          <p:nvPr/>
        </p:nvSpPr>
        <p:spPr>
          <a:xfrm>
            <a:off x="528319" y="4386599"/>
            <a:ext cx="6096000" cy="400110"/>
          </a:xfrm>
          <a:prstGeom prst="rect">
            <a:avLst/>
          </a:prstGeom>
          <a:noFill/>
        </p:spPr>
        <p:txBody>
          <a:bodyPr wrap="square">
            <a:spAutoFit/>
          </a:bodyPr>
          <a:lstStyle/>
          <a:p>
            <a:r>
              <a:rPr lang="es-ES" sz="2000" b="1" i="0" u="none" strike="noStrike" baseline="0" dirty="0">
                <a:latin typeface="+mj-lt"/>
              </a:rPr>
              <a:t>A. </a:t>
            </a:r>
            <a:r>
              <a:rPr lang="es-ES" sz="2000" b="0" i="1" u="none" strike="noStrike" baseline="0" dirty="0">
                <a:latin typeface="+mj-lt"/>
              </a:rPr>
              <a:t>p </a:t>
            </a:r>
            <a:r>
              <a:rPr lang="es-ES" sz="2000" b="0" i="0" u="none" strike="noStrike" baseline="0" dirty="0">
                <a:latin typeface="+mj-lt"/>
              </a:rPr>
              <a:t>y </a:t>
            </a:r>
            <a:r>
              <a:rPr lang="es-ES" sz="2000" b="0" i="1" u="none" strike="noStrike" baseline="0" dirty="0">
                <a:latin typeface="+mj-lt"/>
              </a:rPr>
              <a:t>q</a:t>
            </a:r>
            <a:r>
              <a:rPr lang="es-ES" sz="2000" b="0" i="0" u="none" strike="noStrike" baseline="0" dirty="0">
                <a:latin typeface="+mj-lt"/>
              </a:rPr>
              <a:t>; </a:t>
            </a:r>
            <a:r>
              <a:rPr lang="es-ES" sz="2000" b="0" i="1" u="none" strike="noStrike" baseline="0" dirty="0">
                <a:latin typeface="+mj-lt"/>
              </a:rPr>
              <a:t>r </a:t>
            </a:r>
            <a:r>
              <a:rPr lang="es-ES" sz="2000" b="0" i="0" u="none" strike="noStrike" baseline="0" dirty="0">
                <a:latin typeface="+mj-lt"/>
              </a:rPr>
              <a:t>y </a:t>
            </a:r>
            <a:r>
              <a:rPr lang="es-ES" sz="2000" b="0" i="1" u="none" strike="noStrike" baseline="0" dirty="0">
                <a:latin typeface="+mj-lt"/>
              </a:rPr>
              <a:t>s</a:t>
            </a:r>
            <a:r>
              <a:rPr lang="es-ES" sz="2000" b="0" i="0" u="none" strike="noStrike" baseline="0" dirty="0">
                <a:latin typeface="+mj-lt"/>
              </a:rPr>
              <a:t>; </a:t>
            </a:r>
            <a:r>
              <a:rPr lang="es-ES" sz="2000" b="0" i="1" u="none" strike="noStrike" baseline="0" dirty="0">
                <a:latin typeface="+mj-lt"/>
              </a:rPr>
              <a:t>t </a:t>
            </a:r>
            <a:r>
              <a:rPr lang="es-ES" sz="2000" b="0" i="0" u="none" strike="noStrike" baseline="0" dirty="0">
                <a:latin typeface="+mj-lt"/>
              </a:rPr>
              <a:t>y </a:t>
            </a:r>
            <a:r>
              <a:rPr lang="es-ES" sz="2000" b="0" i="1" u="none" strike="noStrike" baseline="0" dirty="0">
                <a:latin typeface="+mj-lt"/>
              </a:rPr>
              <a:t>u</a:t>
            </a:r>
            <a:r>
              <a:rPr lang="es-ES" sz="2000" b="0" i="0" u="none" strike="noStrike" baseline="0" dirty="0">
                <a:latin typeface="+mj-lt"/>
              </a:rPr>
              <a:t>; </a:t>
            </a:r>
            <a:r>
              <a:rPr lang="es-ES" sz="2000" b="0" i="1" u="none" strike="noStrike" baseline="0" dirty="0">
                <a:latin typeface="+mj-lt"/>
              </a:rPr>
              <a:t>v </a:t>
            </a:r>
            <a:r>
              <a:rPr lang="es-ES" sz="2000" b="0" i="0" u="none" strike="noStrike" baseline="0" dirty="0">
                <a:latin typeface="+mj-lt"/>
              </a:rPr>
              <a:t>y </a:t>
            </a:r>
            <a:r>
              <a:rPr lang="es-ES" sz="2000" b="0" i="1" u="none" strike="noStrike" baseline="0" dirty="0">
                <a:latin typeface="+mj-lt"/>
              </a:rPr>
              <a:t>w</a:t>
            </a:r>
            <a:r>
              <a:rPr lang="es-ES" sz="2000" b="0" i="0" u="none" strike="noStrike" baseline="0" dirty="0">
                <a:latin typeface="+mj-lt"/>
              </a:rPr>
              <a:t>.</a:t>
            </a:r>
            <a:endParaRPr lang="en-US" sz="2000" dirty="0">
              <a:latin typeface="+mj-lt"/>
            </a:endParaRPr>
          </a:p>
        </p:txBody>
      </p:sp>
      <p:sp>
        <p:nvSpPr>
          <p:cNvPr id="12" name="CuadroTexto 11">
            <a:extLst>
              <a:ext uri="{FF2B5EF4-FFF2-40B4-BE49-F238E27FC236}">
                <a16:creationId xmlns:a16="http://schemas.microsoft.com/office/drawing/2014/main" id="{6CAB9CE3-DABA-1B05-B841-04D5F0AFE450}"/>
              </a:ext>
            </a:extLst>
          </p:cNvPr>
          <p:cNvSpPr txBox="1"/>
          <p:nvPr/>
        </p:nvSpPr>
        <p:spPr>
          <a:xfrm>
            <a:off x="528319" y="4844423"/>
            <a:ext cx="6096000" cy="400110"/>
          </a:xfrm>
          <a:prstGeom prst="rect">
            <a:avLst/>
          </a:prstGeom>
          <a:noFill/>
        </p:spPr>
        <p:txBody>
          <a:bodyPr wrap="square">
            <a:spAutoFit/>
          </a:bodyPr>
          <a:lstStyle/>
          <a:p>
            <a:r>
              <a:rPr lang="es-ES" sz="2000" b="1" i="0" u="none" strike="noStrike" baseline="0" dirty="0">
                <a:latin typeface="+mj-lt"/>
              </a:rPr>
              <a:t>B. </a:t>
            </a:r>
            <a:r>
              <a:rPr lang="es-ES" sz="2000" b="0" i="1" u="none" strike="noStrike" baseline="0" dirty="0">
                <a:latin typeface="+mj-lt"/>
              </a:rPr>
              <a:t>q </a:t>
            </a:r>
            <a:r>
              <a:rPr lang="es-ES" sz="2000" b="0" i="0" u="none" strike="noStrike" baseline="0" dirty="0">
                <a:latin typeface="+mj-lt"/>
              </a:rPr>
              <a:t>y </a:t>
            </a:r>
            <a:r>
              <a:rPr lang="es-ES" sz="2000" b="0" i="1" u="none" strike="noStrike" baseline="0" dirty="0">
                <a:latin typeface="+mj-lt"/>
              </a:rPr>
              <a:t>u</a:t>
            </a:r>
            <a:r>
              <a:rPr lang="es-ES" sz="2000" b="0" i="0" u="none" strike="noStrike" baseline="0" dirty="0">
                <a:latin typeface="+mj-lt"/>
              </a:rPr>
              <a:t>; </a:t>
            </a:r>
            <a:r>
              <a:rPr lang="es-ES" sz="2000" b="0" i="1" u="none" strike="noStrike" baseline="0" dirty="0">
                <a:latin typeface="+mj-lt"/>
              </a:rPr>
              <a:t>r </a:t>
            </a:r>
            <a:r>
              <a:rPr lang="es-ES" sz="2000" b="0" i="0" u="none" strike="noStrike" baseline="0" dirty="0">
                <a:latin typeface="+mj-lt"/>
              </a:rPr>
              <a:t>y </a:t>
            </a:r>
            <a:r>
              <a:rPr lang="es-ES" sz="2000" b="0" i="1" u="none" strike="noStrike" baseline="0" dirty="0">
                <a:latin typeface="+mj-lt"/>
              </a:rPr>
              <a:t>v</a:t>
            </a:r>
            <a:r>
              <a:rPr lang="es-ES" sz="2000" b="0" i="0" u="none" strike="noStrike" baseline="0" dirty="0">
                <a:latin typeface="+mj-lt"/>
              </a:rPr>
              <a:t>; </a:t>
            </a:r>
            <a:r>
              <a:rPr lang="es-ES" sz="2000" b="0" i="1" u="none" strike="noStrike" baseline="0" dirty="0">
                <a:latin typeface="+mj-lt"/>
              </a:rPr>
              <a:t>s </a:t>
            </a:r>
            <a:r>
              <a:rPr lang="es-ES" sz="2000" b="0" i="0" u="none" strike="noStrike" baseline="0" dirty="0">
                <a:latin typeface="+mj-lt"/>
              </a:rPr>
              <a:t>y </a:t>
            </a:r>
            <a:r>
              <a:rPr lang="es-ES" sz="2000" b="0" i="1" u="none" strike="noStrike" baseline="0" dirty="0">
                <a:latin typeface="+mj-lt"/>
              </a:rPr>
              <a:t>w</a:t>
            </a:r>
            <a:r>
              <a:rPr lang="es-ES" sz="2000" b="0" i="0" u="none" strike="noStrike" baseline="0" dirty="0">
                <a:latin typeface="+mj-lt"/>
              </a:rPr>
              <a:t>; </a:t>
            </a:r>
            <a:r>
              <a:rPr lang="es-ES" sz="2000" b="0" i="1" u="none" strike="noStrike" baseline="0" dirty="0">
                <a:latin typeface="+mj-lt"/>
              </a:rPr>
              <a:t>t </a:t>
            </a:r>
            <a:r>
              <a:rPr lang="es-ES" sz="2000" b="0" i="0" u="none" strike="noStrike" baseline="0" dirty="0">
                <a:latin typeface="+mj-lt"/>
              </a:rPr>
              <a:t>y </a:t>
            </a:r>
            <a:r>
              <a:rPr lang="es-ES" sz="2000" b="0" i="1" u="none" strike="noStrike" baseline="0" dirty="0">
                <a:latin typeface="+mj-lt"/>
              </a:rPr>
              <a:t>p</a:t>
            </a:r>
            <a:r>
              <a:rPr lang="es-ES" sz="2000" b="0" i="0" u="none" strike="noStrike" baseline="0" dirty="0">
                <a:latin typeface="+mj-lt"/>
              </a:rPr>
              <a:t>.</a:t>
            </a:r>
            <a:endParaRPr lang="en-US" sz="2000" dirty="0">
              <a:latin typeface="+mj-lt"/>
            </a:endParaRPr>
          </a:p>
        </p:txBody>
      </p:sp>
      <p:sp>
        <p:nvSpPr>
          <p:cNvPr id="14" name="CuadroTexto 13">
            <a:extLst>
              <a:ext uri="{FF2B5EF4-FFF2-40B4-BE49-F238E27FC236}">
                <a16:creationId xmlns:a16="http://schemas.microsoft.com/office/drawing/2014/main" id="{7019AC56-737E-21A3-FA75-76FEBB0BB27E}"/>
              </a:ext>
            </a:extLst>
          </p:cNvPr>
          <p:cNvSpPr txBox="1"/>
          <p:nvPr/>
        </p:nvSpPr>
        <p:spPr>
          <a:xfrm>
            <a:off x="528319" y="5212429"/>
            <a:ext cx="6096000" cy="400110"/>
          </a:xfrm>
          <a:prstGeom prst="rect">
            <a:avLst/>
          </a:prstGeom>
          <a:noFill/>
        </p:spPr>
        <p:txBody>
          <a:bodyPr wrap="square">
            <a:spAutoFit/>
          </a:bodyPr>
          <a:lstStyle/>
          <a:p>
            <a:r>
              <a:rPr lang="es-ES" sz="2000" b="1" i="0" u="none" strike="noStrike" baseline="0" dirty="0">
                <a:latin typeface="+mj-lt"/>
              </a:rPr>
              <a:t>C. </a:t>
            </a:r>
            <a:r>
              <a:rPr lang="es-ES" sz="2000" b="0" i="1" u="none" strike="noStrike" baseline="0" dirty="0">
                <a:latin typeface="+mj-lt"/>
              </a:rPr>
              <a:t>q </a:t>
            </a:r>
            <a:r>
              <a:rPr lang="es-ES" sz="2000" b="0" i="0" u="none" strike="noStrike" baseline="0" dirty="0">
                <a:latin typeface="+mj-lt"/>
              </a:rPr>
              <a:t>y </a:t>
            </a:r>
            <a:r>
              <a:rPr lang="es-ES" sz="2000" b="0" i="1" u="none" strike="noStrike" baseline="0" dirty="0">
                <a:latin typeface="+mj-lt"/>
              </a:rPr>
              <a:t>u</a:t>
            </a:r>
            <a:r>
              <a:rPr lang="es-ES" sz="2000" b="0" i="0" u="none" strike="noStrike" baseline="0" dirty="0">
                <a:latin typeface="+mj-lt"/>
              </a:rPr>
              <a:t>; </a:t>
            </a:r>
            <a:r>
              <a:rPr lang="es-ES" sz="2000" b="0" i="1" u="none" strike="noStrike" baseline="0" dirty="0">
                <a:latin typeface="+mj-lt"/>
              </a:rPr>
              <a:t>w </a:t>
            </a:r>
            <a:r>
              <a:rPr lang="es-ES" sz="2000" b="0" i="0" u="none" strike="noStrike" baseline="0" dirty="0">
                <a:latin typeface="+mj-lt"/>
              </a:rPr>
              <a:t>y </a:t>
            </a:r>
            <a:r>
              <a:rPr lang="es-ES" sz="2000" b="0" i="1" u="none" strike="noStrike" baseline="0" dirty="0">
                <a:latin typeface="+mj-lt"/>
              </a:rPr>
              <a:t>s</a:t>
            </a:r>
            <a:r>
              <a:rPr lang="es-ES" sz="2000" b="0" i="0" u="none" strike="noStrike" baseline="0" dirty="0">
                <a:latin typeface="+mj-lt"/>
              </a:rPr>
              <a:t>; </a:t>
            </a:r>
            <a:r>
              <a:rPr lang="es-ES" sz="2000" b="0" i="1" u="none" strike="noStrike" baseline="0" dirty="0">
                <a:latin typeface="+mj-lt"/>
              </a:rPr>
              <a:t>p </a:t>
            </a:r>
            <a:r>
              <a:rPr lang="es-ES" sz="2000" b="0" i="0" u="none" strike="noStrike" baseline="0" dirty="0">
                <a:latin typeface="+mj-lt"/>
              </a:rPr>
              <a:t>y </a:t>
            </a:r>
            <a:r>
              <a:rPr lang="es-ES" sz="2000" b="0" i="1" u="none" strike="noStrike" baseline="0" dirty="0">
                <a:latin typeface="+mj-lt"/>
              </a:rPr>
              <a:t>r</a:t>
            </a:r>
            <a:r>
              <a:rPr lang="es-ES" sz="2000" b="0" i="0" u="none" strike="noStrike" baseline="0" dirty="0">
                <a:latin typeface="+mj-lt"/>
              </a:rPr>
              <a:t>; </a:t>
            </a:r>
            <a:r>
              <a:rPr lang="es-ES" sz="2000" b="0" i="1" u="none" strike="noStrike" baseline="0" dirty="0">
                <a:latin typeface="+mj-lt"/>
              </a:rPr>
              <a:t>v </a:t>
            </a:r>
            <a:r>
              <a:rPr lang="es-ES" sz="2000" b="0" i="0" u="none" strike="noStrike" baseline="0" dirty="0">
                <a:latin typeface="+mj-lt"/>
              </a:rPr>
              <a:t>y </a:t>
            </a:r>
            <a:r>
              <a:rPr lang="es-ES" sz="2000" b="0" i="1" u="none" strike="noStrike" baseline="0" dirty="0">
                <a:latin typeface="+mj-lt"/>
              </a:rPr>
              <a:t>t</a:t>
            </a:r>
            <a:r>
              <a:rPr lang="es-ES" sz="2000" b="0" i="0" u="none" strike="noStrike" baseline="0" dirty="0">
                <a:latin typeface="+mj-lt"/>
              </a:rPr>
              <a:t>.</a:t>
            </a:r>
            <a:endParaRPr lang="en-US" sz="2000" dirty="0">
              <a:latin typeface="+mj-lt"/>
            </a:endParaRPr>
          </a:p>
        </p:txBody>
      </p:sp>
      <p:sp>
        <p:nvSpPr>
          <p:cNvPr id="18" name="CuadroTexto 17">
            <a:extLst>
              <a:ext uri="{FF2B5EF4-FFF2-40B4-BE49-F238E27FC236}">
                <a16:creationId xmlns:a16="http://schemas.microsoft.com/office/drawing/2014/main" id="{106BEC98-41B8-D06C-B249-2A01DD7B0684}"/>
              </a:ext>
            </a:extLst>
          </p:cNvPr>
          <p:cNvSpPr txBox="1"/>
          <p:nvPr/>
        </p:nvSpPr>
        <p:spPr>
          <a:xfrm>
            <a:off x="528319" y="5612774"/>
            <a:ext cx="6096000" cy="400110"/>
          </a:xfrm>
          <a:prstGeom prst="rect">
            <a:avLst/>
          </a:prstGeom>
          <a:noFill/>
        </p:spPr>
        <p:txBody>
          <a:bodyPr wrap="square">
            <a:spAutoFit/>
          </a:bodyPr>
          <a:lstStyle/>
          <a:p>
            <a:r>
              <a:rPr lang="es-ES" sz="2000" b="1" i="0" u="none" strike="noStrike" baseline="0" dirty="0">
                <a:latin typeface="+mj-lt"/>
              </a:rPr>
              <a:t>D. </a:t>
            </a:r>
            <a:r>
              <a:rPr lang="es-ES" sz="2000" b="0" i="1" u="none" strike="noStrike" baseline="0" dirty="0">
                <a:latin typeface="+mj-lt"/>
              </a:rPr>
              <a:t>p</a:t>
            </a:r>
            <a:r>
              <a:rPr lang="es-ES" sz="2000" b="0" i="0" u="none" strike="noStrike" baseline="0" dirty="0">
                <a:latin typeface="+mj-lt"/>
              </a:rPr>
              <a:t>, </a:t>
            </a:r>
            <a:r>
              <a:rPr lang="es-ES" sz="2000" b="0" i="1" u="none" strike="noStrike" baseline="0" dirty="0">
                <a:latin typeface="+mj-lt"/>
              </a:rPr>
              <a:t>q </a:t>
            </a:r>
            <a:r>
              <a:rPr lang="es-ES" sz="2000" b="0" i="0" u="none" strike="noStrike" baseline="0" dirty="0">
                <a:latin typeface="+mj-lt"/>
              </a:rPr>
              <a:t>y </a:t>
            </a:r>
            <a:r>
              <a:rPr lang="es-ES" sz="2000" b="0" i="1" u="none" strike="noStrike" baseline="0" dirty="0">
                <a:latin typeface="+mj-lt"/>
              </a:rPr>
              <a:t>r</a:t>
            </a:r>
            <a:r>
              <a:rPr lang="es-ES" sz="2000" b="0" i="0" u="none" strike="noStrike" baseline="0" dirty="0">
                <a:latin typeface="+mj-lt"/>
              </a:rPr>
              <a:t>; </a:t>
            </a:r>
            <a:r>
              <a:rPr lang="es-ES" sz="2000" b="0" i="1" u="none" strike="noStrike" baseline="0" dirty="0">
                <a:latin typeface="+mj-lt"/>
              </a:rPr>
              <a:t>t</a:t>
            </a:r>
            <a:r>
              <a:rPr lang="es-ES" sz="2000" b="0" i="0" u="none" strike="noStrike" baseline="0" dirty="0">
                <a:latin typeface="+mj-lt"/>
              </a:rPr>
              <a:t>, </a:t>
            </a:r>
            <a:r>
              <a:rPr lang="es-ES" sz="2000" b="0" i="1" u="none" strike="noStrike" baseline="0" dirty="0">
                <a:latin typeface="+mj-lt"/>
              </a:rPr>
              <a:t>u </a:t>
            </a:r>
            <a:r>
              <a:rPr lang="es-ES" sz="2000" b="0" i="0" u="none" strike="noStrike" baseline="0" dirty="0">
                <a:latin typeface="+mj-lt"/>
              </a:rPr>
              <a:t>y </a:t>
            </a:r>
            <a:r>
              <a:rPr lang="es-ES" sz="2000" b="0" i="1" u="none" strike="noStrike" baseline="0" dirty="0">
                <a:latin typeface="+mj-lt"/>
              </a:rPr>
              <a:t>v</a:t>
            </a:r>
            <a:r>
              <a:rPr lang="es-ES" sz="2000" b="0" i="0" u="none" strike="noStrike" baseline="0" dirty="0">
                <a:latin typeface="+mj-lt"/>
              </a:rPr>
              <a:t>.</a:t>
            </a:r>
            <a:endParaRPr lang="en-US" sz="2000" dirty="0">
              <a:latin typeface="+mj-lt"/>
            </a:endParaRPr>
          </a:p>
        </p:txBody>
      </p:sp>
      <p:sp>
        <p:nvSpPr>
          <p:cNvPr id="5" name="Elipse 4">
            <a:extLst>
              <a:ext uri="{FF2B5EF4-FFF2-40B4-BE49-F238E27FC236}">
                <a16:creationId xmlns:a16="http://schemas.microsoft.com/office/drawing/2014/main" id="{B6ABDD65-EBD9-2BCA-EBFF-34A1C466AA13}"/>
              </a:ext>
            </a:extLst>
          </p:cNvPr>
          <p:cNvSpPr/>
          <p:nvPr/>
        </p:nvSpPr>
        <p:spPr>
          <a:xfrm>
            <a:off x="519369" y="4868850"/>
            <a:ext cx="346650" cy="34357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Conector recto 8">
            <a:extLst>
              <a:ext uri="{FF2B5EF4-FFF2-40B4-BE49-F238E27FC236}">
                <a16:creationId xmlns:a16="http://schemas.microsoft.com/office/drawing/2014/main" id="{7ADE4F2D-3F87-7289-23A4-B3D66235542E}"/>
              </a:ext>
            </a:extLst>
          </p:cNvPr>
          <p:cNvCxnSpPr>
            <a:cxnSpLocks/>
          </p:cNvCxnSpPr>
          <p:nvPr/>
        </p:nvCxnSpPr>
        <p:spPr>
          <a:xfrm>
            <a:off x="6705600" y="1239674"/>
            <a:ext cx="1178560" cy="0"/>
          </a:xfrm>
          <a:prstGeom prst="line">
            <a:avLst/>
          </a:prstGeom>
          <a:ln w="76200">
            <a:solidFill>
              <a:srgbClr val="00B0F0"/>
            </a:solidFill>
          </a:ln>
        </p:spPr>
        <p:style>
          <a:lnRef idx="1">
            <a:schemeClr val="dk1"/>
          </a:lnRef>
          <a:fillRef idx="0">
            <a:schemeClr val="dk1"/>
          </a:fillRef>
          <a:effectRef idx="0">
            <a:schemeClr val="dk1"/>
          </a:effectRef>
          <a:fontRef idx="minor">
            <a:schemeClr val="tx1"/>
          </a:fontRef>
        </p:style>
      </p:cxnSp>
      <p:cxnSp>
        <p:nvCxnSpPr>
          <p:cNvPr id="15" name="Conector recto 14">
            <a:extLst>
              <a:ext uri="{FF2B5EF4-FFF2-40B4-BE49-F238E27FC236}">
                <a16:creationId xmlns:a16="http://schemas.microsoft.com/office/drawing/2014/main" id="{130B61B9-7174-257A-3D6E-04B6752CDB28}"/>
              </a:ext>
            </a:extLst>
          </p:cNvPr>
          <p:cNvCxnSpPr>
            <a:cxnSpLocks/>
          </p:cNvCxnSpPr>
          <p:nvPr/>
        </p:nvCxnSpPr>
        <p:spPr>
          <a:xfrm>
            <a:off x="6715760" y="4023514"/>
            <a:ext cx="1178560" cy="0"/>
          </a:xfrm>
          <a:prstGeom prst="line">
            <a:avLst/>
          </a:prstGeom>
          <a:ln w="76200">
            <a:solidFill>
              <a:srgbClr val="00B0F0"/>
            </a:solidFill>
          </a:ln>
        </p:spPr>
        <p:style>
          <a:lnRef idx="1">
            <a:schemeClr val="dk1"/>
          </a:lnRef>
          <a:fillRef idx="0">
            <a:schemeClr val="dk1"/>
          </a:fillRef>
          <a:effectRef idx="0">
            <a:schemeClr val="dk1"/>
          </a:effectRef>
          <a:fontRef idx="minor">
            <a:schemeClr val="tx1"/>
          </a:fontRef>
        </p:style>
      </p:cxnSp>
      <p:cxnSp>
        <p:nvCxnSpPr>
          <p:cNvPr id="16" name="Conector recto 15">
            <a:extLst>
              <a:ext uri="{FF2B5EF4-FFF2-40B4-BE49-F238E27FC236}">
                <a16:creationId xmlns:a16="http://schemas.microsoft.com/office/drawing/2014/main" id="{1C7D5C54-75E9-81E7-675F-98BFE0CF9F71}"/>
              </a:ext>
            </a:extLst>
          </p:cNvPr>
          <p:cNvCxnSpPr>
            <a:cxnSpLocks/>
          </p:cNvCxnSpPr>
          <p:nvPr/>
        </p:nvCxnSpPr>
        <p:spPr>
          <a:xfrm>
            <a:off x="7894320" y="1239829"/>
            <a:ext cx="802640" cy="782011"/>
          </a:xfrm>
          <a:prstGeom prst="line">
            <a:avLst/>
          </a:prstGeom>
          <a:ln w="57150">
            <a:solidFill>
              <a:srgbClr val="FFC000"/>
            </a:solidFill>
          </a:ln>
        </p:spPr>
        <p:style>
          <a:lnRef idx="1">
            <a:schemeClr val="dk1"/>
          </a:lnRef>
          <a:fillRef idx="0">
            <a:schemeClr val="dk1"/>
          </a:fillRef>
          <a:effectRef idx="0">
            <a:schemeClr val="dk1"/>
          </a:effectRef>
          <a:fontRef idx="minor">
            <a:schemeClr val="tx1"/>
          </a:fontRef>
        </p:style>
      </p:cxnSp>
      <p:cxnSp>
        <p:nvCxnSpPr>
          <p:cNvPr id="20" name="Conector recto 19">
            <a:extLst>
              <a:ext uri="{FF2B5EF4-FFF2-40B4-BE49-F238E27FC236}">
                <a16:creationId xmlns:a16="http://schemas.microsoft.com/office/drawing/2014/main" id="{657C3997-EBFA-E58B-BB88-72D5F3E6FAF0}"/>
              </a:ext>
            </a:extLst>
          </p:cNvPr>
          <p:cNvCxnSpPr>
            <a:cxnSpLocks/>
          </p:cNvCxnSpPr>
          <p:nvPr/>
        </p:nvCxnSpPr>
        <p:spPr>
          <a:xfrm>
            <a:off x="5962337" y="3216889"/>
            <a:ext cx="743263" cy="806625"/>
          </a:xfrm>
          <a:prstGeom prst="line">
            <a:avLst/>
          </a:prstGeom>
          <a:ln w="76200">
            <a:solidFill>
              <a:srgbClr val="FFC000"/>
            </a:solidFill>
          </a:ln>
        </p:spPr>
        <p:style>
          <a:lnRef idx="1">
            <a:schemeClr val="dk1"/>
          </a:lnRef>
          <a:fillRef idx="0">
            <a:schemeClr val="dk1"/>
          </a:fillRef>
          <a:effectRef idx="0">
            <a:schemeClr val="dk1"/>
          </a:effectRef>
          <a:fontRef idx="minor">
            <a:schemeClr val="tx1"/>
          </a:fontRef>
        </p:style>
      </p:cxnSp>
      <p:cxnSp>
        <p:nvCxnSpPr>
          <p:cNvPr id="27" name="Conector recto 26">
            <a:extLst>
              <a:ext uri="{FF2B5EF4-FFF2-40B4-BE49-F238E27FC236}">
                <a16:creationId xmlns:a16="http://schemas.microsoft.com/office/drawing/2014/main" id="{472CDBD1-BA83-C845-5347-3C6CA0C994A3}"/>
              </a:ext>
            </a:extLst>
          </p:cNvPr>
          <p:cNvCxnSpPr>
            <a:cxnSpLocks/>
          </p:cNvCxnSpPr>
          <p:nvPr/>
        </p:nvCxnSpPr>
        <p:spPr>
          <a:xfrm>
            <a:off x="5882640" y="2021840"/>
            <a:ext cx="0" cy="1195049"/>
          </a:xfrm>
          <a:prstGeom prst="line">
            <a:avLst/>
          </a:prstGeom>
          <a:ln w="76200">
            <a:solidFill>
              <a:srgbClr val="FF0000"/>
            </a:solidFill>
          </a:ln>
        </p:spPr>
        <p:style>
          <a:lnRef idx="1">
            <a:schemeClr val="dk1"/>
          </a:lnRef>
          <a:fillRef idx="0">
            <a:schemeClr val="dk1"/>
          </a:fillRef>
          <a:effectRef idx="0">
            <a:schemeClr val="dk1"/>
          </a:effectRef>
          <a:fontRef idx="minor">
            <a:schemeClr val="tx1"/>
          </a:fontRef>
        </p:style>
      </p:cxnSp>
      <p:cxnSp>
        <p:nvCxnSpPr>
          <p:cNvPr id="29" name="Conector recto 28">
            <a:extLst>
              <a:ext uri="{FF2B5EF4-FFF2-40B4-BE49-F238E27FC236}">
                <a16:creationId xmlns:a16="http://schemas.microsoft.com/office/drawing/2014/main" id="{5CC77FCD-8170-850A-10AA-61F82039DA2C}"/>
              </a:ext>
            </a:extLst>
          </p:cNvPr>
          <p:cNvCxnSpPr>
            <a:cxnSpLocks/>
          </p:cNvCxnSpPr>
          <p:nvPr/>
        </p:nvCxnSpPr>
        <p:spPr>
          <a:xfrm>
            <a:off x="8696960" y="2042314"/>
            <a:ext cx="0" cy="1174575"/>
          </a:xfrm>
          <a:prstGeom prst="line">
            <a:avLst/>
          </a:prstGeom>
          <a:ln w="76200">
            <a:solidFill>
              <a:srgbClr val="FF0000"/>
            </a:solidFill>
          </a:ln>
        </p:spPr>
        <p:style>
          <a:lnRef idx="1">
            <a:schemeClr val="dk1"/>
          </a:lnRef>
          <a:fillRef idx="0">
            <a:schemeClr val="dk1"/>
          </a:fillRef>
          <a:effectRef idx="0">
            <a:schemeClr val="dk1"/>
          </a:effectRef>
          <a:fontRef idx="minor">
            <a:schemeClr val="tx1"/>
          </a:fontRef>
        </p:style>
      </p:cxnSp>
      <p:cxnSp>
        <p:nvCxnSpPr>
          <p:cNvPr id="31" name="Conector recto 30">
            <a:extLst>
              <a:ext uri="{FF2B5EF4-FFF2-40B4-BE49-F238E27FC236}">
                <a16:creationId xmlns:a16="http://schemas.microsoft.com/office/drawing/2014/main" id="{B8C32EDB-74CD-5CFE-D616-B7FFF4466F15}"/>
              </a:ext>
            </a:extLst>
          </p:cNvPr>
          <p:cNvCxnSpPr>
            <a:cxnSpLocks/>
          </p:cNvCxnSpPr>
          <p:nvPr/>
        </p:nvCxnSpPr>
        <p:spPr>
          <a:xfrm flipH="1">
            <a:off x="7894320" y="3217043"/>
            <a:ext cx="802640" cy="806471"/>
          </a:xfrm>
          <a:prstGeom prst="line">
            <a:avLst/>
          </a:prstGeom>
          <a:ln w="76200"/>
        </p:spPr>
        <p:style>
          <a:lnRef idx="1">
            <a:schemeClr val="dk1"/>
          </a:lnRef>
          <a:fillRef idx="0">
            <a:schemeClr val="dk1"/>
          </a:fillRef>
          <a:effectRef idx="0">
            <a:schemeClr val="dk1"/>
          </a:effectRef>
          <a:fontRef idx="minor">
            <a:schemeClr val="tx1"/>
          </a:fontRef>
        </p:style>
      </p:cxnSp>
      <p:cxnSp>
        <p:nvCxnSpPr>
          <p:cNvPr id="33" name="Conector recto 32">
            <a:extLst>
              <a:ext uri="{FF2B5EF4-FFF2-40B4-BE49-F238E27FC236}">
                <a16:creationId xmlns:a16="http://schemas.microsoft.com/office/drawing/2014/main" id="{6638706F-BC66-1786-889D-99BADA3808C9}"/>
              </a:ext>
            </a:extLst>
          </p:cNvPr>
          <p:cNvCxnSpPr>
            <a:cxnSpLocks/>
          </p:cNvCxnSpPr>
          <p:nvPr/>
        </p:nvCxnSpPr>
        <p:spPr>
          <a:xfrm flipH="1">
            <a:off x="5882640" y="1239674"/>
            <a:ext cx="833120" cy="782166"/>
          </a:xfrm>
          <a:prstGeom prst="line">
            <a:avLst/>
          </a:prstGeom>
          <a:ln w="762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49442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9"/>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15"/>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16"/>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20"/>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29"/>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27"/>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33"/>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31"/>
                                        </p:tgtEl>
                                        <p:attrNameLst>
                                          <p:attrName>style.visibility</p:attrName>
                                        </p:attrNameLst>
                                      </p:cBhvr>
                                      <p:to>
                                        <p:strVal val="hidden"/>
                                      </p:to>
                                    </p:set>
                                  </p:childTnLst>
                                </p:cTn>
                              </p:par>
                              <p:par>
                                <p:cTn id="45" presetID="31"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1000" fill="hold"/>
                                        <p:tgtEl>
                                          <p:spTgt spid="5"/>
                                        </p:tgtEl>
                                        <p:attrNameLst>
                                          <p:attrName>ppt_w</p:attrName>
                                        </p:attrNameLst>
                                      </p:cBhvr>
                                      <p:tavLst>
                                        <p:tav tm="0">
                                          <p:val>
                                            <p:fltVal val="0"/>
                                          </p:val>
                                        </p:tav>
                                        <p:tav tm="100000">
                                          <p:val>
                                            <p:strVal val="#ppt_w"/>
                                          </p:val>
                                        </p:tav>
                                      </p:tavLst>
                                    </p:anim>
                                    <p:anim calcmode="lin" valueType="num">
                                      <p:cBhvr>
                                        <p:cTn id="48" dur="1000" fill="hold"/>
                                        <p:tgtEl>
                                          <p:spTgt spid="5"/>
                                        </p:tgtEl>
                                        <p:attrNameLst>
                                          <p:attrName>ppt_h</p:attrName>
                                        </p:attrNameLst>
                                      </p:cBhvr>
                                      <p:tavLst>
                                        <p:tav tm="0">
                                          <p:val>
                                            <p:fltVal val="0"/>
                                          </p:val>
                                        </p:tav>
                                        <p:tav tm="100000">
                                          <p:val>
                                            <p:strVal val="#ppt_h"/>
                                          </p:val>
                                        </p:tav>
                                      </p:tavLst>
                                    </p:anim>
                                    <p:anim calcmode="lin" valueType="num">
                                      <p:cBhvr>
                                        <p:cTn id="49" dur="1000" fill="hold"/>
                                        <p:tgtEl>
                                          <p:spTgt spid="5"/>
                                        </p:tgtEl>
                                        <p:attrNameLst>
                                          <p:attrName>style.rotation</p:attrName>
                                        </p:attrNameLst>
                                      </p:cBhvr>
                                      <p:tavLst>
                                        <p:tav tm="0">
                                          <p:val>
                                            <p:fltVal val="90"/>
                                          </p:val>
                                        </p:tav>
                                        <p:tav tm="100000">
                                          <p:val>
                                            <p:fltVal val="0"/>
                                          </p:val>
                                        </p:tav>
                                      </p:tavLst>
                                    </p:anim>
                                    <p:animEffect transition="in" filter="fade">
                                      <p:cBhvr>
                                        <p:cTn id="5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315454C6-0B5C-2CCB-F6EA-CDD5EB0F91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3797" y="6058125"/>
            <a:ext cx="3618203" cy="850675"/>
          </a:xfrm>
          <a:prstGeom prst="rect">
            <a:avLst/>
          </a:prstGeom>
        </p:spPr>
      </p:pic>
      <p:sp>
        <p:nvSpPr>
          <p:cNvPr id="6" name="CuadroTexto 5">
            <a:extLst>
              <a:ext uri="{FF2B5EF4-FFF2-40B4-BE49-F238E27FC236}">
                <a16:creationId xmlns:a16="http://schemas.microsoft.com/office/drawing/2014/main" id="{37C903BC-E35D-49BB-86BA-24ED624F6AA6}"/>
              </a:ext>
            </a:extLst>
          </p:cNvPr>
          <p:cNvSpPr txBox="1"/>
          <p:nvPr/>
        </p:nvSpPr>
        <p:spPr>
          <a:xfrm>
            <a:off x="525516" y="603429"/>
            <a:ext cx="10930759" cy="2120773"/>
          </a:xfrm>
          <a:prstGeom prst="rect">
            <a:avLst/>
          </a:prstGeom>
          <a:noFill/>
        </p:spPr>
        <p:txBody>
          <a:bodyPr wrap="square">
            <a:spAutoFit/>
          </a:bodyPr>
          <a:lstStyle/>
          <a:p>
            <a:pPr lvl="0" algn="just">
              <a:lnSpc>
                <a:spcPct val="107000"/>
              </a:lnSpc>
            </a:pPr>
            <a:r>
              <a:rPr lang="es-CO" sz="1800" b="1" dirty="0">
                <a:effectLst/>
                <a:latin typeface="Calibri Light" panose="020F0302020204030204" pitchFamily="34" charset="0"/>
                <a:ea typeface="Calibri" panose="020F0502020204030204" pitchFamily="34" charset="0"/>
                <a:cs typeface="Times New Roman" panose="02020603050405020304" pitchFamily="18" charset="0"/>
              </a:rPr>
              <a:t>3.</a:t>
            </a:r>
            <a:r>
              <a:rPr lang="es-CO" sz="1800" dirty="0">
                <a:effectLst/>
                <a:latin typeface="Calibri Light" panose="020F0302020204030204" pitchFamily="34" charset="0"/>
                <a:ea typeface="Calibri" panose="020F0502020204030204" pitchFamily="34" charset="0"/>
                <a:cs typeface="Times New Roman" panose="02020603050405020304" pitchFamily="18" charset="0"/>
              </a:rPr>
              <a:t> Un elefante recorre 200 metros al norte, 100 metros al este y 200 metros al sur.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s-CO" sz="800" dirty="0">
                <a:effectLst/>
                <a:latin typeface="Calibri Light" panose="020F0302020204030204"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s-CO" sz="1800" dirty="0">
                <a:effectLst/>
                <a:latin typeface="Calibri Light" panose="020F0302020204030204" pitchFamily="34" charset="0"/>
                <a:ea typeface="Calibri" panose="020F0502020204030204" pitchFamily="34" charset="0"/>
                <a:cs typeface="Times New Roman" panose="02020603050405020304" pitchFamily="18" charset="0"/>
              </a:rPr>
              <a:t>¿Qué distancia y hacia qué dirección debe caminar el elefante para volver al punto inicial?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s-CO" sz="800" dirty="0">
                <a:effectLst/>
                <a:latin typeface="Calibri Light" panose="020F0302020204030204"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s-CO" sz="1800" dirty="0">
                <a:effectLst/>
                <a:latin typeface="Calibri Light" panose="020F0302020204030204" pitchFamily="34" charset="0"/>
                <a:ea typeface="Calibri" panose="020F0502020204030204" pitchFamily="34" charset="0"/>
                <a:cs typeface="Times New Roman" panose="02020603050405020304" pitchFamily="18" charset="0"/>
              </a:rPr>
              <a:t>100 metros al oeste.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s-CO" sz="1800" dirty="0">
                <a:effectLst/>
                <a:latin typeface="Calibri Light" panose="020F0302020204030204" pitchFamily="34" charset="0"/>
                <a:ea typeface="Calibri" panose="020F0502020204030204" pitchFamily="34" charset="0"/>
                <a:cs typeface="Times New Roman" panose="02020603050405020304" pitchFamily="18" charset="0"/>
              </a:rPr>
              <a:t>500 metros al norte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s-CO" sz="1800" dirty="0">
                <a:effectLst/>
                <a:latin typeface="Calibri Light" panose="020F0302020204030204" pitchFamily="34" charset="0"/>
                <a:ea typeface="Calibri" panose="020F0502020204030204" pitchFamily="34" charset="0"/>
                <a:cs typeface="Times New Roman" panose="02020603050405020304" pitchFamily="18" charset="0"/>
              </a:rPr>
              <a:t>100 metros al este.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UcPeriod"/>
            </a:pPr>
            <a:r>
              <a:rPr lang="es-CO" sz="1800" dirty="0">
                <a:effectLst/>
                <a:latin typeface="Calibri Light" panose="020F0302020204030204" pitchFamily="34" charset="0"/>
                <a:ea typeface="Calibri" panose="020F0502020204030204" pitchFamily="34" charset="0"/>
                <a:cs typeface="Times New Roman" panose="02020603050405020304" pitchFamily="18" charset="0"/>
              </a:rPr>
              <a:t>500 metros al sur.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Imagen 6">
            <a:extLst>
              <a:ext uri="{FF2B5EF4-FFF2-40B4-BE49-F238E27FC236}">
                <a16:creationId xmlns:a16="http://schemas.microsoft.com/office/drawing/2014/main" id="{D86D7281-84FC-E819-681D-617DDE204D76}"/>
              </a:ext>
            </a:extLst>
          </p:cNvPr>
          <p:cNvPicPr>
            <a:picLocks noChangeAspect="1"/>
          </p:cNvPicPr>
          <p:nvPr/>
        </p:nvPicPr>
        <p:blipFill>
          <a:blip r:embed="rId3"/>
          <a:stretch>
            <a:fillRect/>
          </a:stretch>
        </p:blipFill>
        <p:spPr>
          <a:xfrm>
            <a:off x="8344680" y="1865096"/>
            <a:ext cx="1892397" cy="1739989"/>
          </a:xfrm>
          <a:prstGeom prst="rect">
            <a:avLst/>
          </a:prstGeom>
        </p:spPr>
      </p:pic>
      <p:sp>
        <p:nvSpPr>
          <p:cNvPr id="8" name="Flecha: hacia arriba 7">
            <a:extLst>
              <a:ext uri="{FF2B5EF4-FFF2-40B4-BE49-F238E27FC236}">
                <a16:creationId xmlns:a16="http://schemas.microsoft.com/office/drawing/2014/main" id="{73F6D722-333F-280E-0A15-61D36BA94D82}"/>
              </a:ext>
            </a:extLst>
          </p:cNvPr>
          <p:cNvSpPr/>
          <p:nvPr/>
        </p:nvSpPr>
        <p:spPr>
          <a:xfrm>
            <a:off x="5318234" y="2104386"/>
            <a:ext cx="126125" cy="212077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ipse 8">
            <a:extLst>
              <a:ext uri="{FF2B5EF4-FFF2-40B4-BE49-F238E27FC236}">
                <a16:creationId xmlns:a16="http://schemas.microsoft.com/office/drawing/2014/main" id="{193CA424-34E2-0D6C-4172-E0EACE98F743}"/>
              </a:ext>
            </a:extLst>
          </p:cNvPr>
          <p:cNvSpPr/>
          <p:nvPr/>
        </p:nvSpPr>
        <p:spPr>
          <a:xfrm>
            <a:off x="5307723" y="4246183"/>
            <a:ext cx="126125" cy="16816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uadroTexto 9">
            <a:extLst>
              <a:ext uri="{FF2B5EF4-FFF2-40B4-BE49-F238E27FC236}">
                <a16:creationId xmlns:a16="http://schemas.microsoft.com/office/drawing/2014/main" id="{98A64C58-89B6-2C2C-7847-2794AA6BA700}"/>
              </a:ext>
            </a:extLst>
          </p:cNvPr>
          <p:cNvSpPr txBox="1"/>
          <p:nvPr/>
        </p:nvSpPr>
        <p:spPr>
          <a:xfrm flipH="1">
            <a:off x="4491596" y="3059668"/>
            <a:ext cx="952763" cy="369332"/>
          </a:xfrm>
          <a:prstGeom prst="rect">
            <a:avLst/>
          </a:prstGeom>
          <a:noFill/>
        </p:spPr>
        <p:txBody>
          <a:bodyPr wrap="square" rtlCol="0">
            <a:spAutoFit/>
          </a:bodyPr>
          <a:lstStyle/>
          <a:p>
            <a:r>
              <a:rPr lang="en-US" dirty="0"/>
              <a:t>200 m</a:t>
            </a:r>
          </a:p>
        </p:txBody>
      </p:sp>
      <p:sp>
        <p:nvSpPr>
          <p:cNvPr id="12" name="Flecha: hacia arriba 11">
            <a:extLst>
              <a:ext uri="{FF2B5EF4-FFF2-40B4-BE49-F238E27FC236}">
                <a16:creationId xmlns:a16="http://schemas.microsoft.com/office/drawing/2014/main" id="{593EA4BE-EB3C-39AD-06CB-20057928A281}"/>
              </a:ext>
            </a:extLst>
          </p:cNvPr>
          <p:cNvSpPr/>
          <p:nvPr/>
        </p:nvSpPr>
        <p:spPr>
          <a:xfrm rot="5400000">
            <a:off x="5975127" y="1608085"/>
            <a:ext cx="126125" cy="10352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uadroTexto 12">
            <a:extLst>
              <a:ext uri="{FF2B5EF4-FFF2-40B4-BE49-F238E27FC236}">
                <a16:creationId xmlns:a16="http://schemas.microsoft.com/office/drawing/2014/main" id="{D1DE678F-8142-D98E-FA9B-39B20D572DA2}"/>
              </a:ext>
            </a:extLst>
          </p:cNvPr>
          <p:cNvSpPr txBox="1"/>
          <p:nvPr/>
        </p:nvSpPr>
        <p:spPr>
          <a:xfrm flipH="1">
            <a:off x="5619618" y="1663815"/>
            <a:ext cx="952763" cy="369332"/>
          </a:xfrm>
          <a:prstGeom prst="rect">
            <a:avLst/>
          </a:prstGeom>
          <a:noFill/>
        </p:spPr>
        <p:txBody>
          <a:bodyPr wrap="square" rtlCol="0">
            <a:spAutoFit/>
          </a:bodyPr>
          <a:lstStyle/>
          <a:p>
            <a:r>
              <a:rPr lang="en-US" dirty="0"/>
              <a:t>100 m</a:t>
            </a:r>
          </a:p>
        </p:txBody>
      </p:sp>
      <p:sp>
        <p:nvSpPr>
          <p:cNvPr id="14" name="Flecha: hacia arriba 13">
            <a:extLst>
              <a:ext uri="{FF2B5EF4-FFF2-40B4-BE49-F238E27FC236}">
                <a16:creationId xmlns:a16="http://schemas.microsoft.com/office/drawing/2014/main" id="{9641D81F-5983-A36B-7126-3DB6DECBD690}"/>
              </a:ext>
            </a:extLst>
          </p:cNvPr>
          <p:cNvSpPr/>
          <p:nvPr/>
        </p:nvSpPr>
        <p:spPr>
          <a:xfrm rot="10800000">
            <a:off x="6616261" y="2141171"/>
            <a:ext cx="126125" cy="212077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uadroTexto 14">
            <a:extLst>
              <a:ext uri="{FF2B5EF4-FFF2-40B4-BE49-F238E27FC236}">
                <a16:creationId xmlns:a16="http://schemas.microsoft.com/office/drawing/2014/main" id="{9304FA7F-1C40-BDA8-A76D-0D015C6CC6F6}"/>
              </a:ext>
            </a:extLst>
          </p:cNvPr>
          <p:cNvSpPr txBox="1"/>
          <p:nvPr/>
        </p:nvSpPr>
        <p:spPr>
          <a:xfrm flipH="1">
            <a:off x="6735550" y="3043904"/>
            <a:ext cx="952763" cy="369332"/>
          </a:xfrm>
          <a:prstGeom prst="rect">
            <a:avLst/>
          </a:prstGeom>
          <a:noFill/>
        </p:spPr>
        <p:txBody>
          <a:bodyPr wrap="square" rtlCol="0">
            <a:spAutoFit/>
          </a:bodyPr>
          <a:lstStyle/>
          <a:p>
            <a:r>
              <a:rPr lang="en-US" dirty="0"/>
              <a:t>200 m</a:t>
            </a:r>
          </a:p>
        </p:txBody>
      </p:sp>
      <p:sp>
        <p:nvSpPr>
          <p:cNvPr id="16" name="Flecha: hacia arriba 15">
            <a:extLst>
              <a:ext uri="{FF2B5EF4-FFF2-40B4-BE49-F238E27FC236}">
                <a16:creationId xmlns:a16="http://schemas.microsoft.com/office/drawing/2014/main" id="{5B983E8A-52FE-E385-A4EB-9DEC13E06F9C}"/>
              </a:ext>
            </a:extLst>
          </p:cNvPr>
          <p:cNvSpPr/>
          <p:nvPr/>
        </p:nvSpPr>
        <p:spPr>
          <a:xfrm rot="16200000">
            <a:off x="5975127" y="3782102"/>
            <a:ext cx="126125" cy="1035272"/>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uadroTexto 17">
            <a:extLst>
              <a:ext uri="{FF2B5EF4-FFF2-40B4-BE49-F238E27FC236}">
                <a16:creationId xmlns:a16="http://schemas.microsoft.com/office/drawing/2014/main" id="{EB368E71-DC19-CAD5-6B53-21B08801D112}"/>
              </a:ext>
            </a:extLst>
          </p:cNvPr>
          <p:cNvSpPr txBox="1"/>
          <p:nvPr/>
        </p:nvSpPr>
        <p:spPr>
          <a:xfrm flipH="1">
            <a:off x="5689768" y="4362801"/>
            <a:ext cx="952763" cy="369332"/>
          </a:xfrm>
          <a:prstGeom prst="rect">
            <a:avLst/>
          </a:prstGeom>
          <a:noFill/>
        </p:spPr>
        <p:txBody>
          <a:bodyPr wrap="square" rtlCol="0">
            <a:spAutoFit/>
          </a:bodyPr>
          <a:lstStyle/>
          <a:p>
            <a:r>
              <a:rPr lang="en-US" b="1" dirty="0"/>
              <a:t>100 m</a:t>
            </a:r>
          </a:p>
        </p:txBody>
      </p:sp>
      <p:sp>
        <p:nvSpPr>
          <p:cNvPr id="19" name="Elipse 18">
            <a:extLst>
              <a:ext uri="{FF2B5EF4-FFF2-40B4-BE49-F238E27FC236}">
                <a16:creationId xmlns:a16="http://schemas.microsoft.com/office/drawing/2014/main" id="{31EDF935-FF9E-19A6-9AB6-F34875C3D297}"/>
              </a:ext>
            </a:extLst>
          </p:cNvPr>
          <p:cNvSpPr/>
          <p:nvPr/>
        </p:nvSpPr>
        <p:spPr>
          <a:xfrm>
            <a:off x="491693" y="1468251"/>
            <a:ext cx="406400" cy="370773"/>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Imagen 16">
            <a:extLst>
              <a:ext uri="{FF2B5EF4-FFF2-40B4-BE49-F238E27FC236}">
                <a16:creationId xmlns:a16="http://schemas.microsoft.com/office/drawing/2014/main" id="{21D46C07-751A-BC49-31DA-A993F5D01B23}"/>
              </a:ext>
            </a:extLst>
          </p:cNvPr>
          <p:cNvPicPr>
            <a:picLocks noChangeAspect="1"/>
          </p:cNvPicPr>
          <p:nvPr/>
        </p:nvPicPr>
        <p:blipFill>
          <a:blip r:embed="rId4"/>
          <a:stretch>
            <a:fillRect/>
          </a:stretch>
        </p:blipFill>
        <p:spPr>
          <a:xfrm>
            <a:off x="97049" y="6375498"/>
            <a:ext cx="3062711" cy="385779"/>
          </a:xfrm>
          <a:prstGeom prst="rect">
            <a:avLst/>
          </a:prstGeom>
        </p:spPr>
      </p:pic>
    </p:spTree>
    <p:extLst>
      <p:ext uri="{BB962C8B-B14F-4D97-AF65-F5344CB8AC3E}">
        <p14:creationId xmlns:p14="http://schemas.microsoft.com/office/powerpoint/2010/main" val="782269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p:cTn id="39" dur="1000" fill="hold"/>
                                        <p:tgtEl>
                                          <p:spTgt spid="19"/>
                                        </p:tgtEl>
                                        <p:attrNameLst>
                                          <p:attrName>ppt_w</p:attrName>
                                        </p:attrNameLst>
                                      </p:cBhvr>
                                      <p:tavLst>
                                        <p:tav tm="0">
                                          <p:val>
                                            <p:fltVal val="0"/>
                                          </p:val>
                                        </p:tav>
                                        <p:tav tm="100000">
                                          <p:val>
                                            <p:strVal val="#ppt_w"/>
                                          </p:val>
                                        </p:tav>
                                      </p:tavLst>
                                    </p:anim>
                                    <p:anim calcmode="lin" valueType="num">
                                      <p:cBhvr>
                                        <p:cTn id="40" dur="1000" fill="hold"/>
                                        <p:tgtEl>
                                          <p:spTgt spid="19"/>
                                        </p:tgtEl>
                                        <p:attrNameLst>
                                          <p:attrName>ppt_h</p:attrName>
                                        </p:attrNameLst>
                                      </p:cBhvr>
                                      <p:tavLst>
                                        <p:tav tm="0">
                                          <p:val>
                                            <p:fltVal val="0"/>
                                          </p:val>
                                        </p:tav>
                                        <p:tav tm="100000">
                                          <p:val>
                                            <p:strVal val="#ppt_h"/>
                                          </p:val>
                                        </p:tav>
                                      </p:tavLst>
                                    </p:anim>
                                    <p:anim calcmode="lin" valueType="num">
                                      <p:cBhvr>
                                        <p:cTn id="41" dur="1000" fill="hold"/>
                                        <p:tgtEl>
                                          <p:spTgt spid="19"/>
                                        </p:tgtEl>
                                        <p:attrNameLst>
                                          <p:attrName>style.rotation</p:attrName>
                                        </p:attrNameLst>
                                      </p:cBhvr>
                                      <p:tavLst>
                                        <p:tav tm="0">
                                          <p:val>
                                            <p:fltVal val="90"/>
                                          </p:val>
                                        </p:tav>
                                        <p:tav tm="100000">
                                          <p:val>
                                            <p:fltVal val="0"/>
                                          </p:val>
                                        </p:tav>
                                      </p:tavLst>
                                    </p:anim>
                                    <p:animEffect transition="in" filter="fade">
                                      <p:cBhvr>
                                        <p:cTn id="42"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12" grpId="0" animBg="1"/>
      <p:bldP spid="13" grpId="0"/>
      <p:bldP spid="14" grpId="0" animBg="1"/>
      <p:bldP spid="15" grpId="0"/>
      <p:bldP spid="16" grpId="0" animBg="1"/>
      <p:bldP spid="18" grpId="0"/>
      <p:bldP spid="1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365446" y="1647443"/>
            <a:ext cx="5868474" cy="1015663"/>
          </a:xfrm>
          <a:prstGeom prst="rect">
            <a:avLst/>
          </a:prstGeom>
        </p:spPr>
        <p:txBody>
          <a:bodyPr wrap="square">
            <a:spAutoFit/>
          </a:bodyPr>
          <a:lstStyle/>
          <a:p>
            <a:pPr algn="l"/>
            <a:r>
              <a:rPr lang="es-ES" sz="2000" b="1" dirty="0">
                <a:latin typeface="+mj-lt"/>
              </a:rPr>
              <a:t>4.</a:t>
            </a:r>
            <a:r>
              <a:rPr lang="es-ES" sz="2000" dirty="0">
                <a:latin typeface="+mj-lt"/>
              </a:rPr>
              <a:t> La tabla muestra las posibles parejas que se pueden obtener al lanzar dos dados distinguiendo el primer</a:t>
            </a:r>
          </a:p>
          <a:p>
            <a:pPr algn="l"/>
            <a:r>
              <a:rPr lang="en-US" sz="2000" dirty="0">
                <a:latin typeface="+mj-lt"/>
              </a:rPr>
              <a:t>y </a:t>
            </a:r>
            <a:r>
              <a:rPr lang="en-US" sz="2000" dirty="0" err="1">
                <a:latin typeface="+mj-lt"/>
              </a:rPr>
              <a:t>el</a:t>
            </a:r>
            <a:r>
              <a:rPr lang="en-US" sz="2000" dirty="0">
                <a:latin typeface="+mj-lt"/>
              </a:rPr>
              <a:t> </a:t>
            </a:r>
            <a:r>
              <a:rPr lang="en-US" sz="2000" dirty="0" err="1">
                <a:latin typeface="+mj-lt"/>
              </a:rPr>
              <a:t>segundo</a:t>
            </a:r>
            <a:r>
              <a:rPr lang="en-US" sz="2000" dirty="0">
                <a:latin typeface="+mj-lt"/>
              </a:rPr>
              <a:t> dado.</a:t>
            </a:r>
            <a:endParaRPr lang="es-CO" sz="2000" dirty="0">
              <a:latin typeface="+mj-lt"/>
            </a:endParaRPr>
          </a:p>
        </p:txBody>
      </p:sp>
      <p:pic>
        <p:nvPicPr>
          <p:cNvPr id="25" name="Imagen 24">
            <a:extLst>
              <a:ext uri="{FF2B5EF4-FFF2-40B4-BE49-F238E27FC236}">
                <a16:creationId xmlns:a16="http://schemas.microsoft.com/office/drawing/2014/main" id="{5828A08A-EB3D-EC41-2013-6FD1927CCE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3797" y="6119085"/>
            <a:ext cx="3618203" cy="850675"/>
          </a:xfrm>
          <a:prstGeom prst="rect">
            <a:avLst/>
          </a:prstGeom>
        </p:spPr>
      </p:pic>
      <p:pic>
        <p:nvPicPr>
          <p:cNvPr id="26" name="Imagen 25">
            <a:extLst>
              <a:ext uri="{FF2B5EF4-FFF2-40B4-BE49-F238E27FC236}">
                <a16:creationId xmlns:a16="http://schemas.microsoft.com/office/drawing/2014/main" id="{4E31AE76-0D79-C18D-8BA0-8AF5BE81585D}"/>
              </a:ext>
            </a:extLst>
          </p:cNvPr>
          <p:cNvPicPr>
            <a:picLocks noChangeAspect="1"/>
          </p:cNvPicPr>
          <p:nvPr/>
        </p:nvPicPr>
        <p:blipFill>
          <a:blip r:embed="rId3"/>
          <a:stretch>
            <a:fillRect/>
          </a:stretch>
        </p:blipFill>
        <p:spPr>
          <a:xfrm>
            <a:off x="97049" y="6375498"/>
            <a:ext cx="3062711" cy="385779"/>
          </a:xfrm>
          <a:prstGeom prst="rect">
            <a:avLst/>
          </a:prstGeom>
        </p:spPr>
      </p:pic>
      <p:pic>
        <p:nvPicPr>
          <p:cNvPr id="4" name="Imagen 3">
            <a:extLst>
              <a:ext uri="{FF2B5EF4-FFF2-40B4-BE49-F238E27FC236}">
                <a16:creationId xmlns:a16="http://schemas.microsoft.com/office/drawing/2014/main" id="{E92823D2-7662-B9D0-A8C6-EE254A53895F}"/>
              </a:ext>
            </a:extLst>
          </p:cNvPr>
          <p:cNvPicPr>
            <a:picLocks noChangeAspect="1"/>
          </p:cNvPicPr>
          <p:nvPr/>
        </p:nvPicPr>
        <p:blipFill>
          <a:blip r:embed="rId4"/>
          <a:stretch>
            <a:fillRect/>
          </a:stretch>
        </p:blipFill>
        <p:spPr>
          <a:xfrm>
            <a:off x="7630160" y="98777"/>
            <a:ext cx="4013200" cy="3874174"/>
          </a:xfrm>
          <a:prstGeom prst="rect">
            <a:avLst/>
          </a:prstGeom>
        </p:spPr>
      </p:pic>
      <p:sp>
        <p:nvSpPr>
          <p:cNvPr id="6" name="CuadroTexto 5">
            <a:extLst>
              <a:ext uri="{FF2B5EF4-FFF2-40B4-BE49-F238E27FC236}">
                <a16:creationId xmlns:a16="http://schemas.microsoft.com/office/drawing/2014/main" id="{8F96C62A-9667-84A7-2017-70E43901DBA4}"/>
              </a:ext>
            </a:extLst>
          </p:cNvPr>
          <p:cNvSpPr txBox="1"/>
          <p:nvPr/>
        </p:nvSpPr>
        <p:spPr>
          <a:xfrm>
            <a:off x="197046" y="4105754"/>
            <a:ext cx="11700314" cy="400110"/>
          </a:xfrm>
          <a:prstGeom prst="rect">
            <a:avLst/>
          </a:prstGeom>
          <a:noFill/>
        </p:spPr>
        <p:txBody>
          <a:bodyPr wrap="square">
            <a:spAutoFit/>
          </a:bodyPr>
          <a:lstStyle/>
          <a:p>
            <a:pPr algn="l"/>
            <a:r>
              <a:rPr lang="es-ES" sz="2000" dirty="0">
                <a:latin typeface="+mj-lt"/>
              </a:rPr>
              <a:t>Si se suman los puntajes obtenidos al lanzar los dados, ¿cuál resultado tiene la mayor probabilidad de </a:t>
            </a:r>
            <a:r>
              <a:rPr lang="en-US" sz="2000" dirty="0" err="1">
                <a:latin typeface="+mj-lt"/>
              </a:rPr>
              <a:t>obtenerse</a:t>
            </a:r>
            <a:r>
              <a:rPr lang="en-US" sz="2000" dirty="0">
                <a:latin typeface="+mj-lt"/>
              </a:rPr>
              <a:t>?</a:t>
            </a:r>
          </a:p>
        </p:txBody>
      </p:sp>
      <p:sp>
        <p:nvSpPr>
          <p:cNvPr id="8" name="CuadroTexto 7">
            <a:extLst>
              <a:ext uri="{FF2B5EF4-FFF2-40B4-BE49-F238E27FC236}">
                <a16:creationId xmlns:a16="http://schemas.microsoft.com/office/drawing/2014/main" id="{4737B8A7-EE4F-D0DE-C5D9-D80096812408}"/>
              </a:ext>
            </a:extLst>
          </p:cNvPr>
          <p:cNvSpPr txBox="1"/>
          <p:nvPr/>
        </p:nvSpPr>
        <p:spPr>
          <a:xfrm>
            <a:off x="786326" y="4727996"/>
            <a:ext cx="6096000" cy="1200329"/>
          </a:xfrm>
          <a:prstGeom prst="rect">
            <a:avLst/>
          </a:prstGeom>
          <a:noFill/>
        </p:spPr>
        <p:txBody>
          <a:bodyPr wrap="square">
            <a:spAutoFit/>
          </a:bodyPr>
          <a:lstStyle/>
          <a:p>
            <a:pPr marL="342900" indent="-342900">
              <a:buAutoNum type="alphaUcPeriod"/>
            </a:pPr>
            <a:r>
              <a:rPr lang="es-ES" dirty="0">
                <a:latin typeface="+mj-lt"/>
              </a:rPr>
              <a:t>2</a:t>
            </a:r>
          </a:p>
          <a:p>
            <a:pPr marL="342900" indent="-342900">
              <a:buAutoNum type="alphaUcPeriod"/>
            </a:pPr>
            <a:r>
              <a:rPr lang="es-ES" dirty="0">
                <a:latin typeface="+mj-lt"/>
              </a:rPr>
              <a:t>7</a:t>
            </a:r>
          </a:p>
          <a:p>
            <a:pPr marL="342900" indent="-342900">
              <a:buAutoNum type="alphaUcPeriod"/>
            </a:pPr>
            <a:r>
              <a:rPr lang="es-ES" dirty="0">
                <a:latin typeface="+mj-lt"/>
              </a:rPr>
              <a:t>12</a:t>
            </a:r>
          </a:p>
          <a:p>
            <a:pPr marL="342900" indent="-342900">
              <a:buAutoNum type="alphaUcPeriod"/>
            </a:pPr>
            <a:r>
              <a:rPr lang="es-ES" dirty="0">
                <a:latin typeface="+mj-lt"/>
              </a:rPr>
              <a:t>36</a:t>
            </a:r>
            <a:endParaRPr lang="en-US" dirty="0"/>
          </a:p>
        </p:txBody>
      </p:sp>
      <p:sp>
        <p:nvSpPr>
          <p:cNvPr id="5" name="Elipse 4">
            <a:extLst>
              <a:ext uri="{FF2B5EF4-FFF2-40B4-BE49-F238E27FC236}">
                <a16:creationId xmlns:a16="http://schemas.microsoft.com/office/drawing/2014/main" id="{AE8CCCB0-9F5C-BDA0-BC76-52C922CCF945}"/>
              </a:ext>
            </a:extLst>
          </p:cNvPr>
          <p:cNvSpPr/>
          <p:nvPr/>
        </p:nvSpPr>
        <p:spPr>
          <a:xfrm>
            <a:off x="762000" y="5025833"/>
            <a:ext cx="346650" cy="34357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ipse 9">
            <a:extLst>
              <a:ext uri="{FF2B5EF4-FFF2-40B4-BE49-F238E27FC236}">
                <a16:creationId xmlns:a16="http://schemas.microsoft.com/office/drawing/2014/main" id="{9B07DF9E-68CD-0E7E-54C5-A4C229F9BA26}"/>
              </a:ext>
            </a:extLst>
          </p:cNvPr>
          <p:cNvSpPr/>
          <p:nvPr/>
        </p:nvSpPr>
        <p:spPr>
          <a:xfrm>
            <a:off x="8400472" y="3424155"/>
            <a:ext cx="346650" cy="34357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ipse 10">
            <a:extLst>
              <a:ext uri="{FF2B5EF4-FFF2-40B4-BE49-F238E27FC236}">
                <a16:creationId xmlns:a16="http://schemas.microsoft.com/office/drawing/2014/main" id="{ACABC8CE-8A7C-F50C-DB8B-E076EF6C20F1}"/>
              </a:ext>
            </a:extLst>
          </p:cNvPr>
          <p:cNvSpPr/>
          <p:nvPr/>
        </p:nvSpPr>
        <p:spPr>
          <a:xfrm>
            <a:off x="8918632" y="2885675"/>
            <a:ext cx="346650" cy="34357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ipse 11">
            <a:extLst>
              <a:ext uri="{FF2B5EF4-FFF2-40B4-BE49-F238E27FC236}">
                <a16:creationId xmlns:a16="http://schemas.microsoft.com/office/drawing/2014/main" id="{46DE3175-DCA9-42A7-84F2-BA6E1E04266D}"/>
              </a:ext>
            </a:extLst>
          </p:cNvPr>
          <p:cNvSpPr/>
          <p:nvPr/>
        </p:nvSpPr>
        <p:spPr>
          <a:xfrm>
            <a:off x="9436792" y="2337035"/>
            <a:ext cx="346650" cy="34357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ipse 12">
            <a:extLst>
              <a:ext uri="{FF2B5EF4-FFF2-40B4-BE49-F238E27FC236}">
                <a16:creationId xmlns:a16="http://schemas.microsoft.com/office/drawing/2014/main" id="{D0CBD4B0-E724-C8F8-C041-928D1CA1C2C7}"/>
              </a:ext>
            </a:extLst>
          </p:cNvPr>
          <p:cNvSpPr/>
          <p:nvPr/>
        </p:nvSpPr>
        <p:spPr>
          <a:xfrm>
            <a:off x="9954952" y="1829035"/>
            <a:ext cx="346650" cy="34357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Elipse 13">
            <a:extLst>
              <a:ext uri="{FF2B5EF4-FFF2-40B4-BE49-F238E27FC236}">
                <a16:creationId xmlns:a16="http://schemas.microsoft.com/office/drawing/2014/main" id="{D44E370B-428F-C603-D0C9-54227DE03FED}"/>
              </a:ext>
            </a:extLst>
          </p:cNvPr>
          <p:cNvSpPr/>
          <p:nvPr/>
        </p:nvSpPr>
        <p:spPr>
          <a:xfrm>
            <a:off x="10513752" y="1290555"/>
            <a:ext cx="346650" cy="34357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Elipse 14">
            <a:extLst>
              <a:ext uri="{FF2B5EF4-FFF2-40B4-BE49-F238E27FC236}">
                <a16:creationId xmlns:a16="http://schemas.microsoft.com/office/drawing/2014/main" id="{7D2E0BC9-3094-2A4C-1EB6-0791268CCDB4}"/>
              </a:ext>
            </a:extLst>
          </p:cNvPr>
          <p:cNvSpPr/>
          <p:nvPr/>
        </p:nvSpPr>
        <p:spPr>
          <a:xfrm>
            <a:off x="11021752" y="802875"/>
            <a:ext cx="346650" cy="34357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1603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fltVal val="0"/>
                                          </p:val>
                                        </p:tav>
                                        <p:tav tm="100000">
                                          <p:val>
                                            <p:strVal val="#ppt_w"/>
                                          </p:val>
                                        </p:tav>
                                      </p:tavLst>
                                    </p:anim>
                                    <p:anim calcmode="lin" valueType="num">
                                      <p:cBhvr>
                                        <p:cTn id="8" dur="1000" fill="hold"/>
                                        <p:tgtEl>
                                          <p:spTgt spid="10"/>
                                        </p:tgtEl>
                                        <p:attrNameLst>
                                          <p:attrName>ppt_h</p:attrName>
                                        </p:attrNameLst>
                                      </p:cBhvr>
                                      <p:tavLst>
                                        <p:tav tm="0">
                                          <p:val>
                                            <p:fltVal val="0"/>
                                          </p:val>
                                        </p:tav>
                                        <p:tav tm="100000">
                                          <p:val>
                                            <p:strVal val="#ppt_h"/>
                                          </p:val>
                                        </p:tav>
                                      </p:tavLst>
                                    </p:anim>
                                    <p:anim calcmode="lin" valueType="num">
                                      <p:cBhvr>
                                        <p:cTn id="9" dur="1000" fill="hold"/>
                                        <p:tgtEl>
                                          <p:spTgt spid="10"/>
                                        </p:tgtEl>
                                        <p:attrNameLst>
                                          <p:attrName>style.rotation</p:attrName>
                                        </p:attrNameLst>
                                      </p:cBhvr>
                                      <p:tavLst>
                                        <p:tav tm="0">
                                          <p:val>
                                            <p:fltVal val="90"/>
                                          </p:val>
                                        </p:tav>
                                        <p:tav tm="100000">
                                          <p:val>
                                            <p:fltVal val="0"/>
                                          </p:val>
                                        </p:tav>
                                      </p:tavLst>
                                    </p:anim>
                                    <p:animEffect transition="in" filter="fade">
                                      <p:cBhvr>
                                        <p:cTn id="10" dur="10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p:cTn id="15" dur="1000" fill="hold"/>
                                        <p:tgtEl>
                                          <p:spTgt spid="11"/>
                                        </p:tgtEl>
                                        <p:attrNameLst>
                                          <p:attrName>ppt_w</p:attrName>
                                        </p:attrNameLst>
                                      </p:cBhvr>
                                      <p:tavLst>
                                        <p:tav tm="0">
                                          <p:val>
                                            <p:fltVal val="0"/>
                                          </p:val>
                                        </p:tav>
                                        <p:tav tm="100000">
                                          <p:val>
                                            <p:strVal val="#ppt_w"/>
                                          </p:val>
                                        </p:tav>
                                      </p:tavLst>
                                    </p:anim>
                                    <p:anim calcmode="lin" valueType="num">
                                      <p:cBhvr>
                                        <p:cTn id="16" dur="1000" fill="hold"/>
                                        <p:tgtEl>
                                          <p:spTgt spid="11"/>
                                        </p:tgtEl>
                                        <p:attrNameLst>
                                          <p:attrName>ppt_h</p:attrName>
                                        </p:attrNameLst>
                                      </p:cBhvr>
                                      <p:tavLst>
                                        <p:tav tm="0">
                                          <p:val>
                                            <p:fltVal val="0"/>
                                          </p:val>
                                        </p:tav>
                                        <p:tav tm="100000">
                                          <p:val>
                                            <p:strVal val="#ppt_h"/>
                                          </p:val>
                                        </p:tav>
                                      </p:tavLst>
                                    </p:anim>
                                    <p:anim calcmode="lin" valueType="num">
                                      <p:cBhvr>
                                        <p:cTn id="17" dur="1000" fill="hold"/>
                                        <p:tgtEl>
                                          <p:spTgt spid="11"/>
                                        </p:tgtEl>
                                        <p:attrNameLst>
                                          <p:attrName>style.rotation</p:attrName>
                                        </p:attrNameLst>
                                      </p:cBhvr>
                                      <p:tavLst>
                                        <p:tav tm="0">
                                          <p:val>
                                            <p:fltVal val="90"/>
                                          </p:val>
                                        </p:tav>
                                        <p:tav tm="100000">
                                          <p:val>
                                            <p:fltVal val="0"/>
                                          </p:val>
                                        </p:tav>
                                      </p:tavLst>
                                    </p:anim>
                                    <p:animEffect transition="in" filter="fade">
                                      <p:cBhvr>
                                        <p:cTn id="18" dur="10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p:cTn id="23" dur="1000" fill="hold"/>
                                        <p:tgtEl>
                                          <p:spTgt spid="12"/>
                                        </p:tgtEl>
                                        <p:attrNameLst>
                                          <p:attrName>ppt_w</p:attrName>
                                        </p:attrNameLst>
                                      </p:cBhvr>
                                      <p:tavLst>
                                        <p:tav tm="0">
                                          <p:val>
                                            <p:fltVal val="0"/>
                                          </p:val>
                                        </p:tav>
                                        <p:tav tm="100000">
                                          <p:val>
                                            <p:strVal val="#ppt_w"/>
                                          </p:val>
                                        </p:tav>
                                      </p:tavLst>
                                    </p:anim>
                                    <p:anim calcmode="lin" valueType="num">
                                      <p:cBhvr>
                                        <p:cTn id="24" dur="1000" fill="hold"/>
                                        <p:tgtEl>
                                          <p:spTgt spid="12"/>
                                        </p:tgtEl>
                                        <p:attrNameLst>
                                          <p:attrName>ppt_h</p:attrName>
                                        </p:attrNameLst>
                                      </p:cBhvr>
                                      <p:tavLst>
                                        <p:tav tm="0">
                                          <p:val>
                                            <p:fltVal val="0"/>
                                          </p:val>
                                        </p:tav>
                                        <p:tav tm="100000">
                                          <p:val>
                                            <p:strVal val="#ppt_h"/>
                                          </p:val>
                                        </p:tav>
                                      </p:tavLst>
                                    </p:anim>
                                    <p:anim calcmode="lin" valueType="num">
                                      <p:cBhvr>
                                        <p:cTn id="25" dur="1000" fill="hold"/>
                                        <p:tgtEl>
                                          <p:spTgt spid="12"/>
                                        </p:tgtEl>
                                        <p:attrNameLst>
                                          <p:attrName>style.rotation</p:attrName>
                                        </p:attrNameLst>
                                      </p:cBhvr>
                                      <p:tavLst>
                                        <p:tav tm="0">
                                          <p:val>
                                            <p:fltVal val="90"/>
                                          </p:val>
                                        </p:tav>
                                        <p:tav tm="100000">
                                          <p:val>
                                            <p:fltVal val="0"/>
                                          </p:val>
                                        </p:tav>
                                      </p:tavLst>
                                    </p:anim>
                                    <p:animEffect transition="in" filter="fade">
                                      <p:cBhvr>
                                        <p:cTn id="26" dur="10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p:cTn id="31" dur="1000" fill="hold"/>
                                        <p:tgtEl>
                                          <p:spTgt spid="13"/>
                                        </p:tgtEl>
                                        <p:attrNameLst>
                                          <p:attrName>ppt_w</p:attrName>
                                        </p:attrNameLst>
                                      </p:cBhvr>
                                      <p:tavLst>
                                        <p:tav tm="0">
                                          <p:val>
                                            <p:fltVal val="0"/>
                                          </p:val>
                                        </p:tav>
                                        <p:tav tm="100000">
                                          <p:val>
                                            <p:strVal val="#ppt_w"/>
                                          </p:val>
                                        </p:tav>
                                      </p:tavLst>
                                    </p:anim>
                                    <p:anim calcmode="lin" valueType="num">
                                      <p:cBhvr>
                                        <p:cTn id="32" dur="1000" fill="hold"/>
                                        <p:tgtEl>
                                          <p:spTgt spid="13"/>
                                        </p:tgtEl>
                                        <p:attrNameLst>
                                          <p:attrName>ppt_h</p:attrName>
                                        </p:attrNameLst>
                                      </p:cBhvr>
                                      <p:tavLst>
                                        <p:tav tm="0">
                                          <p:val>
                                            <p:fltVal val="0"/>
                                          </p:val>
                                        </p:tav>
                                        <p:tav tm="100000">
                                          <p:val>
                                            <p:strVal val="#ppt_h"/>
                                          </p:val>
                                        </p:tav>
                                      </p:tavLst>
                                    </p:anim>
                                    <p:anim calcmode="lin" valueType="num">
                                      <p:cBhvr>
                                        <p:cTn id="33" dur="1000" fill="hold"/>
                                        <p:tgtEl>
                                          <p:spTgt spid="13"/>
                                        </p:tgtEl>
                                        <p:attrNameLst>
                                          <p:attrName>style.rotation</p:attrName>
                                        </p:attrNameLst>
                                      </p:cBhvr>
                                      <p:tavLst>
                                        <p:tav tm="0">
                                          <p:val>
                                            <p:fltVal val="90"/>
                                          </p:val>
                                        </p:tav>
                                        <p:tav tm="100000">
                                          <p:val>
                                            <p:fltVal val="0"/>
                                          </p:val>
                                        </p:tav>
                                      </p:tavLst>
                                    </p:anim>
                                    <p:animEffect transition="in" filter="fade">
                                      <p:cBhvr>
                                        <p:cTn id="34" dur="10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p:cTn id="39" dur="1000" fill="hold"/>
                                        <p:tgtEl>
                                          <p:spTgt spid="14"/>
                                        </p:tgtEl>
                                        <p:attrNameLst>
                                          <p:attrName>ppt_w</p:attrName>
                                        </p:attrNameLst>
                                      </p:cBhvr>
                                      <p:tavLst>
                                        <p:tav tm="0">
                                          <p:val>
                                            <p:fltVal val="0"/>
                                          </p:val>
                                        </p:tav>
                                        <p:tav tm="100000">
                                          <p:val>
                                            <p:strVal val="#ppt_w"/>
                                          </p:val>
                                        </p:tav>
                                      </p:tavLst>
                                    </p:anim>
                                    <p:anim calcmode="lin" valueType="num">
                                      <p:cBhvr>
                                        <p:cTn id="40" dur="1000" fill="hold"/>
                                        <p:tgtEl>
                                          <p:spTgt spid="14"/>
                                        </p:tgtEl>
                                        <p:attrNameLst>
                                          <p:attrName>ppt_h</p:attrName>
                                        </p:attrNameLst>
                                      </p:cBhvr>
                                      <p:tavLst>
                                        <p:tav tm="0">
                                          <p:val>
                                            <p:fltVal val="0"/>
                                          </p:val>
                                        </p:tav>
                                        <p:tav tm="100000">
                                          <p:val>
                                            <p:strVal val="#ppt_h"/>
                                          </p:val>
                                        </p:tav>
                                      </p:tavLst>
                                    </p:anim>
                                    <p:anim calcmode="lin" valueType="num">
                                      <p:cBhvr>
                                        <p:cTn id="41" dur="1000" fill="hold"/>
                                        <p:tgtEl>
                                          <p:spTgt spid="14"/>
                                        </p:tgtEl>
                                        <p:attrNameLst>
                                          <p:attrName>style.rotation</p:attrName>
                                        </p:attrNameLst>
                                      </p:cBhvr>
                                      <p:tavLst>
                                        <p:tav tm="0">
                                          <p:val>
                                            <p:fltVal val="90"/>
                                          </p:val>
                                        </p:tav>
                                        <p:tav tm="100000">
                                          <p:val>
                                            <p:fltVal val="0"/>
                                          </p:val>
                                        </p:tav>
                                      </p:tavLst>
                                    </p:anim>
                                    <p:animEffect transition="in" filter="fade">
                                      <p:cBhvr>
                                        <p:cTn id="42" dur="10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p:cTn id="47" dur="1000" fill="hold"/>
                                        <p:tgtEl>
                                          <p:spTgt spid="15"/>
                                        </p:tgtEl>
                                        <p:attrNameLst>
                                          <p:attrName>ppt_w</p:attrName>
                                        </p:attrNameLst>
                                      </p:cBhvr>
                                      <p:tavLst>
                                        <p:tav tm="0">
                                          <p:val>
                                            <p:fltVal val="0"/>
                                          </p:val>
                                        </p:tav>
                                        <p:tav tm="100000">
                                          <p:val>
                                            <p:strVal val="#ppt_w"/>
                                          </p:val>
                                        </p:tav>
                                      </p:tavLst>
                                    </p:anim>
                                    <p:anim calcmode="lin" valueType="num">
                                      <p:cBhvr>
                                        <p:cTn id="48" dur="1000" fill="hold"/>
                                        <p:tgtEl>
                                          <p:spTgt spid="15"/>
                                        </p:tgtEl>
                                        <p:attrNameLst>
                                          <p:attrName>ppt_h</p:attrName>
                                        </p:attrNameLst>
                                      </p:cBhvr>
                                      <p:tavLst>
                                        <p:tav tm="0">
                                          <p:val>
                                            <p:fltVal val="0"/>
                                          </p:val>
                                        </p:tav>
                                        <p:tav tm="100000">
                                          <p:val>
                                            <p:strVal val="#ppt_h"/>
                                          </p:val>
                                        </p:tav>
                                      </p:tavLst>
                                    </p:anim>
                                    <p:anim calcmode="lin" valueType="num">
                                      <p:cBhvr>
                                        <p:cTn id="49" dur="1000" fill="hold"/>
                                        <p:tgtEl>
                                          <p:spTgt spid="15"/>
                                        </p:tgtEl>
                                        <p:attrNameLst>
                                          <p:attrName>style.rotation</p:attrName>
                                        </p:attrNameLst>
                                      </p:cBhvr>
                                      <p:tavLst>
                                        <p:tav tm="0">
                                          <p:val>
                                            <p:fltVal val="90"/>
                                          </p:val>
                                        </p:tav>
                                        <p:tav tm="100000">
                                          <p:val>
                                            <p:fltVal val="0"/>
                                          </p:val>
                                        </p:tav>
                                      </p:tavLst>
                                    </p:anim>
                                    <p:animEffect transition="in" filter="fade">
                                      <p:cBhvr>
                                        <p:cTn id="50" dur="1000"/>
                                        <p:tgtEl>
                                          <p:spTgt spid="15"/>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childTnLst>
                                    <p:set>
                                      <p:cBhvr>
                                        <p:cTn id="54" dur="1" fill="hold">
                                          <p:stCondLst>
                                            <p:cond delay="0"/>
                                          </p:stCondLst>
                                        </p:cTn>
                                        <p:tgtEl>
                                          <p:spTgt spid="5"/>
                                        </p:tgtEl>
                                        <p:attrNameLst>
                                          <p:attrName>style.visibility</p:attrName>
                                        </p:attrNameLst>
                                      </p:cBhvr>
                                      <p:to>
                                        <p:strVal val="visible"/>
                                      </p:to>
                                    </p:set>
                                    <p:anim calcmode="lin" valueType="num">
                                      <p:cBhvr>
                                        <p:cTn id="55" dur="1000" fill="hold"/>
                                        <p:tgtEl>
                                          <p:spTgt spid="5"/>
                                        </p:tgtEl>
                                        <p:attrNameLst>
                                          <p:attrName>ppt_w</p:attrName>
                                        </p:attrNameLst>
                                      </p:cBhvr>
                                      <p:tavLst>
                                        <p:tav tm="0">
                                          <p:val>
                                            <p:fltVal val="0"/>
                                          </p:val>
                                        </p:tav>
                                        <p:tav tm="100000">
                                          <p:val>
                                            <p:strVal val="#ppt_w"/>
                                          </p:val>
                                        </p:tav>
                                      </p:tavLst>
                                    </p:anim>
                                    <p:anim calcmode="lin" valueType="num">
                                      <p:cBhvr>
                                        <p:cTn id="56" dur="1000" fill="hold"/>
                                        <p:tgtEl>
                                          <p:spTgt spid="5"/>
                                        </p:tgtEl>
                                        <p:attrNameLst>
                                          <p:attrName>ppt_h</p:attrName>
                                        </p:attrNameLst>
                                      </p:cBhvr>
                                      <p:tavLst>
                                        <p:tav tm="0">
                                          <p:val>
                                            <p:fltVal val="0"/>
                                          </p:val>
                                        </p:tav>
                                        <p:tav tm="100000">
                                          <p:val>
                                            <p:strVal val="#ppt_h"/>
                                          </p:val>
                                        </p:tav>
                                      </p:tavLst>
                                    </p:anim>
                                    <p:anim calcmode="lin" valueType="num">
                                      <p:cBhvr>
                                        <p:cTn id="57" dur="1000" fill="hold"/>
                                        <p:tgtEl>
                                          <p:spTgt spid="5"/>
                                        </p:tgtEl>
                                        <p:attrNameLst>
                                          <p:attrName>style.rotation</p:attrName>
                                        </p:attrNameLst>
                                      </p:cBhvr>
                                      <p:tavLst>
                                        <p:tav tm="0">
                                          <p:val>
                                            <p:fltVal val="90"/>
                                          </p:val>
                                        </p:tav>
                                        <p:tav tm="100000">
                                          <p:val>
                                            <p:fltVal val="0"/>
                                          </p:val>
                                        </p:tav>
                                      </p:tavLst>
                                    </p:anim>
                                    <p:animEffect transition="in" filter="fade">
                                      <p:cBhvr>
                                        <p:cTn id="58"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1" grpId="0" animBg="1"/>
      <p:bldP spid="12" grpId="0" animBg="1"/>
      <p:bldP spid="13" grpId="0" animBg="1"/>
      <p:bldP spid="14" grpId="0" animBg="1"/>
      <p:bldP spid="1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395926" y="1761569"/>
            <a:ext cx="5868474" cy="1015663"/>
          </a:xfrm>
          <a:prstGeom prst="rect">
            <a:avLst/>
          </a:prstGeom>
        </p:spPr>
        <p:txBody>
          <a:bodyPr wrap="square">
            <a:spAutoFit/>
          </a:bodyPr>
          <a:lstStyle/>
          <a:p>
            <a:pPr algn="l"/>
            <a:r>
              <a:rPr lang="es-ES" sz="2000" b="1" dirty="0">
                <a:latin typeface="+mj-lt"/>
              </a:rPr>
              <a:t>5.</a:t>
            </a:r>
            <a:r>
              <a:rPr lang="es-ES" sz="2000" dirty="0">
                <a:latin typeface="+mj-lt"/>
              </a:rPr>
              <a:t> La tabla muestra las posibles parejas que se pueden obtener al lanzar dos dados distinguiendo el primer</a:t>
            </a:r>
          </a:p>
          <a:p>
            <a:pPr algn="l"/>
            <a:r>
              <a:rPr lang="en-US" sz="2000" dirty="0">
                <a:latin typeface="+mj-lt"/>
              </a:rPr>
              <a:t>y </a:t>
            </a:r>
            <a:r>
              <a:rPr lang="en-US" sz="2000" dirty="0" err="1">
                <a:latin typeface="+mj-lt"/>
              </a:rPr>
              <a:t>el</a:t>
            </a:r>
            <a:r>
              <a:rPr lang="en-US" sz="2000" dirty="0">
                <a:latin typeface="+mj-lt"/>
              </a:rPr>
              <a:t> </a:t>
            </a:r>
            <a:r>
              <a:rPr lang="en-US" sz="2000" dirty="0" err="1">
                <a:latin typeface="+mj-lt"/>
              </a:rPr>
              <a:t>segundo</a:t>
            </a:r>
            <a:r>
              <a:rPr lang="en-US" sz="2000" dirty="0">
                <a:latin typeface="+mj-lt"/>
              </a:rPr>
              <a:t> dado.</a:t>
            </a:r>
            <a:endParaRPr lang="es-CO" sz="2000" dirty="0">
              <a:latin typeface="+mj-lt"/>
            </a:endParaRPr>
          </a:p>
        </p:txBody>
      </p:sp>
      <p:pic>
        <p:nvPicPr>
          <p:cNvPr id="25" name="Imagen 24">
            <a:extLst>
              <a:ext uri="{FF2B5EF4-FFF2-40B4-BE49-F238E27FC236}">
                <a16:creationId xmlns:a16="http://schemas.microsoft.com/office/drawing/2014/main" id="{5828A08A-EB3D-EC41-2013-6FD1927CCE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3797" y="6119085"/>
            <a:ext cx="3618203" cy="850675"/>
          </a:xfrm>
          <a:prstGeom prst="rect">
            <a:avLst/>
          </a:prstGeom>
        </p:spPr>
      </p:pic>
      <p:pic>
        <p:nvPicPr>
          <p:cNvPr id="26" name="Imagen 25">
            <a:extLst>
              <a:ext uri="{FF2B5EF4-FFF2-40B4-BE49-F238E27FC236}">
                <a16:creationId xmlns:a16="http://schemas.microsoft.com/office/drawing/2014/main" id="{4E31AE76-0D79-C18D-8BA0-8AF5BE81585D}"/>
              </a:ext>
            </a:extLst>
          </p:cNvPr>
          <p:cNvPicPr>
            <a:picLocks noChangeAspect="1"/>
          </p:cNvPicPr>
          <p:nvPr/>
        </p:nvPicPr>
        <p:blipFill>
          <a:blip r:embed="rId3"/>
          <a:stretch>
            <a:fillRect/>
          </a:stretch>
        </p:blipFill>
        <p:spPr>
          <a:xfrm>
            <a:off x="97049" y="6375498"/>
            <a:ext cx="3062711" cy="385779"/>
          </a:xfrm>
          <a:prstGeom prst="rect">
            <a:avLst/>
          </a:prstGeom>
        </p:spPr>
      </p:pic>
      <p:pic>
        <p:nvPicPr>
          <p:cNvPr id="4" name="Imagen 3">
            <a:extLst>
              <a:ext uri="{FF2B5EF4-FFF2-40B4-BE49-F238E27FC236}">
                <a16:creationId xmlns:a16="http://schemas.microsoft.com/office/drawing/2014/main" id="{E92823D2-7662-B9D0-A8C6-EE254A53895F}"/>
              </a:ext>
            </a:extLst>
          </p:cNvPr>
          <p:cNvPicPr>
            <a:picLocks noChangeAspect="1"/>
          </p:cNvPicPr>
          <p:nvPr/>
        </p:nvPicPr>
        <p:blipFill>
          <a:blip r:embed="rId4"/>
          <a:stretch>
            <a:fillRect/>
          </a:stretch>
        </p:blipFill>
        <p:spPr>
          <a:xfrm>
            <a:off x="7630160" y="98777"/>
            <a:ext cx="4013200" cy="3874174"/>
          </a:xfrm>
          <a:prstGeom prst="rect">
            <a:avLst/>
          </a:prstGeom>
        </p:spPr>
      </p:pic>
      <p:sp>
        <p:nvSpPr>
          <p:cNvPr id="6" name="CuadroTexto 5">
            <a:extLst>
              <a:ext uri="{FF2B5EF4-FFF2-40B4-BE49-F238E27FC236}">
                <a16:creationId xmlns:a16="http://schemas.microsoft.com/office/drawing/2014/main" id="{8F96C62A-9667-84A7-2017-70E43901DBA4}"/>
              </a:ext>
            </a:extLst>
          </p:cNvPr>
          <p:cNvSpPr txBox="1"/>
          <p:nvPr/>
        </p:nvSpPr>
        <p:spPr>
          <a:xfrm>
            <a:off x="603446" y="4080768"/>
            <a:ext cx="11700314" cy="400110"/>
          </a:xfrm>
          <a:prstGeom prst="rect">
            <a:avLst/>
          </a:prstGeom>
          <a:noFill/>
        </p:spPr>
        <p:txBody>
          <a:bodyPr wrap="square">
            <a:spAutoFit/>
          </a:bodyPr>
          <a:lstStyle/>
          <a:p>
            <a:pPr algn="l"/>
            <a:r>
              <a:rPr lang="es-ES" sz="2000" dirty="0">
                <a:latin typeface="+mj-lt"/>
              </a:rPr>
              <a:t>¿Cuál es la probabilidad de que al lanzar dos dados, la suma de estos sea 5</a:t>
            </a:r>
            <a:r>
              <a:rPr lang="en-US" sz="2000" dirty="0">
                <a:latin typeface="+mj-lt"/>
              </a:rPr>
              <a:t>?</a:t>
            </a:r>
          </a:p>
        </p:txBody>
      </p:sp>
      <p:sp>
        <p:nvSpPr>
          <p:cNvPr id="8" name="CuadroTexto 7">
            <a:extLst>
              <a:ext uri="{FF2B5EF4-FFF2-40B4-BE49-F238E27FC236}">
                <a16:creationId xmlns:a16="http://schemas.microsoft.com/office/drawing/2014/main" id="{4737B8A7-EE4F-D0DE-C5D9-D80096812408}"/>
              </a:ext>
            </a:extLst>
          </p:cNvPr>
          <p:cNvSpPr txBox="1"/>
          <p:nvPr/>
        </p:nvSpPr>
        <p:spPr>
          <a:xfrm>
            <a:off x="786326" y="4727996"/>
            <a:ext cx="1042474" cy="1200329"/>
          </a:xfrm>
          <a:prstGeom prst="rect">
            <a:avLst/>
          </a:prstGeom>
          <a:noFill/>
        </p:spPr>
        <p:txBody>
          <a:bodyPr wrap="square">
            <a:spAutoFit/>
          </a:bodyPr>
          <a:lstStyle/>
          <a:p>
            <a:pPr marL="342900" indent="-342900">
              <a:buAutoNum type="alphaUcPeriod"/>
            </a:pPr>
            <a:r>
              <a:rPr lang="es-ES" dirty="0">
                <a:latin typeface="+mj-lt"/>
              </a:rPr>
              <a:t>5/36</a:t>
            </a:r>
          </a:p>
          <a:p>
            <a:pPr marL="342900" indent="-342900">
              <a:buAutoNum type="alphaUcPeriod"/>
            </a:pPr>
            <a:r>
              <a:rPr lang="es-ES" dirty="0">
                <a:latin typeface="+mj-lt"/>
              </a:rPr>
              <a:t>2/36</a:t>
            </a:r>
          </a:p>
          <a:p>
            <a:pPr marL="342900" indent="-342900">
              <a:buAutoNum type="alphaUcPeriod"/>
            </a:pPr>
            <a:r>
              <a:rPr lang="es-ES" dirty="0">
                <a:latin typeface="+mj-lt"/>
              </a:rPr>
              <a:t>4</a:t>
            </a:r>
            <a:r>
              <a:rPr lang="en-US" dirty="0">
                <a:latin typeface="+mj-lt"/>
              </a:rPr>
              <a:t>/36</a:t>
            </a:r>
            <a:endParaRPr lang="es-ES" dirty="0">
              <a:latin typeface="+mj-lt"/>
            </a:endParaRPr>
          </a:p>
          <a:p>
            <a:pPr marL="342900" indent="-342900">
              <a:buAutoNum type="alphaUcPeriod"/>
            </a:pPr>
            <a:r>
              <a:rPr lang="es-ES" dirty="0">
                <a:latin typeface="+mj-lt"/>
              </a:rPr>
              <a:t>3/36</a:t>
            </a:r>
            <a:endParaRPr lang="en-US" dirty="0"/>
          </a:p>
        </p:txBody>
      </p:sp>
      <p:sp>
        <p:nvSpPr>
          <p:cNvPr id="5" name="Elipse 4">
            <a:extLst>
              <a:ext uri="{FF2B5EF4-FFF2-40B4-BE49-F238E27FC236}">
                <a16:creationId xmlns:a16="http://schemas.microsoft.com/office/drawing/2014/main" id="{5ABB2239-501D-AEE5-D541-BE96D002CFDD}"/>
              </a:ext>
            </a:extLst>
          </p:cNvPr>
          <p:cNvSpPr/>
          <p:nvPr/>
        </p:nvSpPr>
        <p:spPr>
          <a:xfrm>
            <a:off x="792480" y="5279833"/>
            <a:ext cx="346650" cy="34357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Elipse 6">
            <a:extLst>
              <a:ext uri="{FF2B5EF4-FFF2-40B4-BE49-F238E27FC236}">
                <a16:creationId xmlns:a16="http://schemas.microsoft.com/office/drawing/2014/main" id="{87ADEF1E-B401-7859-9184-6FE18AAEECB9}"/>
              </a:ext>
            </a:extLst>
          </p:cNvPr>
          <p:cNvSpPr/>
          <p:nvPr/>
        </p:nvSpPr>
        <p:spPr>
          <a:xfrm>
            <a:off x="8400472" y="2337035"/>
            <a:ext cx="346650" cy="34357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ipse 8">
            <a:extLst>
              <a:ext uri="{FF2B5EF4-FFF2-40B4-BE49-F238E27FC236}">
                <a16:creationId xmlns:a16="http://schemas.microsoft.com/office/drawing/2014/main" id="{D282A73E-C50F-717E-E745-DD96045AF9A9}"/>
              </a:ext>
            </a:extLst>
          </p:cNvPr>
          <p:cNvSpPr/>
          <p:nvPr/>
        </p:nvSpPr>
        <p:spPr>
          <a:xfrm>
            <a:off x="8918632" y="1842569"/>
            <a:ext cx="346650" cy="34357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ipse 9">
            <a:extLst>
              <a:ext uri="{FF2B5EF4-FFF2-40B4-BE49-F238E27FC236}">
                <a16:creationId xmlns:a16="http://schemas.microsoft.com/office/drawing/2014/main" id="{C924F328-2F04-154F-1009-A54FEA7BE717}"/>
              </a:ext>
            </a:extLst>
          </p:cNvPr>
          <p:cNvSpPr/>
          <p:nvPr/>
        </p:nvSpPr>
        <p:spPr>
          <a:xfrm>
            <a:off x="9431712" y="1290555"/>
            <a:ext cx="346650" cy="34357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ipse 10">
            <a:extLst>
              <a:ext uri="{FF2B5EF4-FFF2-40B4-BE49-F238E27FC236}">
                <a16:creationId xmlns:a16="http://schemas.microsoft.com/office/drawing/2014/main" id="{55BEAB4E-601E-33C7-C209-01A06BDCB36B}"/>
              </a:ext>
            </a:extLst>
          </p:cNvPr>
          <p:cNvSpPr/>
          <p:nvPr/>
        </p:nvSpPr>
        <p:spPr>
          <a:xfrm>
            <a:off x="9963885" y="802875"/>
            <a:ext cx="346650" cy="34357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CuadroTexto 11">
                <a:extLst>
                  <a:ext uri="{FF2B5EF4-FFF2-40B4-BE49-F238E27FC236}">
                    <a16:creationId xmlns:a16="http://schemas.microsoft.com/office/drawing/2014/main" id="{F8E9E7A6-B188-9EE2-9211-B9FCF086234E}"/>
                  </a:ext>
                </a:extLst>
              </p:cNvPr>
              <p:cNvSpPr txBox="1"/>
              <p:nvPr/>
            </p:nvSpPr>
            <p:spPr>
              <a:xfrm>
                <a:off x="4847448" y="5050178"/>
                <a:ext cx="3553024" cy="57323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𝑃𝑟𝑜𝑏𝑎𝑏𝑖𝑙𝑖𝑑𝑎𝑑</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𝐶𝑎𝑠𝑜𝑠</m:t>
                          </m:r>
                          <m:r>
                            <a:rPr lang="en-US" b="0" i="1" smtClean="0">
                              <a:latin typeface="Cambria Math" panose="02040503050406030204" pitchFamily="18" charset="0"/>
                            </a:rPr>
                            <m:t> </m:t>
                          </m:r>
                          <m:r>
                            <a:rPr lang="en-US" b="0" i="1" smtClean="0">
                              <a:latin typeface="Cambria Math" panose="02040503050406030204" pitchFamily="18" charset="0"/>
                            </a:rPr>
                            <m:t>𝑓𝑎𝑣𝑜𝑟𝑎𝑏𝑙𝑒𝑠</m:t>
                          </m:r>
                        </m:num>
                        <m:den>
                          <m:r>
                            <a:rPr lang="en-US" b="0" i="1" smtClean="0">
                              <a:latin typeface="Cambria Math" panose="02040503050406030204" pitchFamily="18" charset="0"/>
                            </a:rPr>
                            <m:t>𝐶𝑎𝑠𝑜𝑠</m:t>
                          </m:r>
                          <m:r>
                            <a:rPr lang="en-US" b="0" i="1" smtClean="0">
                              <a:latin typeface="Cambria Math" panose="02040503050406030204" pitchFamily="18" charset="0"/>
                            </a:rPr>
                            <m:t> </m:t>
                          </m:r>
                          <m:r>
                            <a:rPr lang="en-US" b="0" i="1" smtClean="0">
                              <a:latin typeface="Cambria Math" panose="02040503050406030204" pitchFamily="18" charset="0"/>
                            </a:rPr>
                            <m:t>𝑝𝑜𝑠𝑖𝑏𝑙𝑒𝑠</m:t>
                          </m:r>
                        </m:den>
                      </m:f>
                    </m:oMath>
                  </m:oMathPara>
                </a14:m>
                <a:endParaRPr lang="en-US" dirty="0"/>
              </a:p>
            </p:txBody>
          </p:sp>
        </mc:Choice>
        <mc:Fallback xmlns="">
          <p:sp>
            <p:nvSpPr>
              <p:cNvPr id="12" name="CuadroTexto 11">
                <a:extLst>
                  <a:ext uri="{FF2B5EF4-FFF2-40B4-BE49-F238E27FC236}">
                    <a16:creationId xmlns:a16="http://schemas.microsoft.com/office/drawing/2014/main" id="{F8E9E7A6-B188-9EE2-9211-B9FCF086234E}"/>
                  </a:ext>
                </a:extLst>
              </p:cNvPr>
              <p:cNvSpPr txBox="1">
                <a:spLocks noRot="1" noChangeAspect="1" noMove="1" noResize="1" noEditPoints="1" noAdjustHandles="1" noChangeArrowheads="1" noChangeShapeType="1" noTextEdit="1"/>
              </p:cNvSpPr>
              <p:nvPr/>
            </p:nvSpPr>
            <p:spPr>
              <a:xfrm>
                <a:off x="4847448" y="5050178"/>
                <a:ext cx="3553024" cy="573234"/>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88482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80">
                                          <p:stCondLst>
                                            <p:cond delay="0"/>
                                          </p:stCondLst>
                                        </p:cTn>
                                        <p:tgtEl>
                                          <p:spTgt spid="12"/>
                                        </p:tgtEl>
                                      </p:cBhvr>
                                    </p:animEffect>
                                    <p:anim calcmode="lin" valueType="num">
                                      <p:cBhvr>
                                        <p:cTn id="8"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13" dur="26">
                                          <p:stCondLst>
                                            <p:cond delay="650"/>
                                          </p:stCondLst>
                                        </p:cTn>
                                        <p:tgtEl>
                                          <p:spTgt spid="12"/>
                                        </p:tgtEl>
                                      </p:cBhvr>
                                      <p:to x="100000" y="60000"/>
                                    </p:animScale>
                                    <p:animScale>
                                      <p:cBhvr>
                                        <p:cTn id="14" dur="166" decel="50000">
                                          <p:stCondLst>
                                            <p:cond delay="676"/>
                                          </p:stCondLst>
                                        </p:cTn>
                                        <p:tgtEl>
                                          <p:spTgt spid="12"/>
                                        </p:tgtEl>
                                      </p:cBhvr>
                                      <p:to x="100000" y="100000"/>
                                    </p:animScale>
                                    <p:animScale>
                                      <p:cBhvr>
                                        <p:cTn id="15" dur="26">
                                          <p:stCondLst>
                                            <p:cond delay="1312"/>
                                          </p:stCondLst>
                                        </p:cTn>
                                        <p:tgtEl>
                                          <p:spTgt spid="12"/>
                                        </p:tgtEl>
                                      </p:cBhvr>
                                      <p:to x="100000" y="80000"/>
                                    </p:animScale>
                                    <p:animScale>
                                      <p:cBhvr>
                                        <p:cTn id="16" dur="166" decel="50000">
                                          <p:stCondLst>
                                            <p:cond delay="1338"/>
                                          </p:stCondLst>
                                        </p:cTn>
                                        <p:tgtEl>
                                          <p:spTgt spid="12"/>
                                        </p:tgtEl>
                                      </p:cBhvr>
                                      <p:to x="100000" y="100000"/>
                                    </p:animScale>
                                    <p:animScale>
                                      <p:cBhvr>
                                        <p:cTn id="17" dur="26">
                                          <p:stCondLst>
                                            <p:cond delay="1642"/>
                                          </p:stCondLst>
                                        </p:cTn>
                                        <p:tgtEl>
                                          <p:spTgt spid="12"/>
                                        </p:tgtEl>
                                      </p:cBhvr>
                                      <p:to x="100000" y="90000"/>
                                    </p:animScale>
                                    <p:animScale>
                                      <p:cBhvr>
                                        <p:cTn id="18" dur="166" decel="50000">
                                          <p:stCondLst>
                                            <p:cond delay="1668"/>
                                          </p:stCondLst>
                                        </p:cTn>
                                        <p:tgtEl>
                                          <p:spTgt spid="12"/>
                                        </p:tgtEl>
                                      </p:cBhvr>
                                      <p:to x="100000" y="100000"/>
                                    </p:animScale>
                                    <p:animScale>
                                      <p:cBhvr>
                                        <p:cTn id="19" dur="26">
                                          <p:stCondLst>
                                            <p:cond delay="1808"/>
                                          </p:stCondLst>
                                        </p:cTn>
                                        <p:tgtEl>
                                          <p:spTgt spid="12"/>
                                        </p:tgtEl>
                                      </p:cBhvr>
                                      <p:to x="100000" y="95000"/>
                                    </p:animScale>
                                    <p:animScale>
                                      <p:cBhvr>
                                        <p:cTn id="20" dur="166" decel="50000">
                                          <p:stCondLst>
                                            <p:cond delay="1834"/>
                                          </p:stCondLst>
                                        </p:cTn>
                                        <p:tgtEl>
                                          <p:spTgt spid="1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1000" fill="hold"/>
                                        <p:tgtEl>
                                          <p:spTgt spid="7"/>
                                        </p:tgtEl>
                                        <p:attrNameLst>
                                          <p:attrName>ppt_w</p:attrName>
                                        </p:attrNameLst>
                                      </p:cBhvr>
                                      <p:tavLst>
                                        <p:tav tm="0">
                                          <p:val>
                                            <p:fltVal val="0"/>
                                          </p:val>
                                        </p:tav>
                                        <p:tav tm="100000">
                                          <p:val>
                                            <p:strVal val="#ppt_w"/>
                                          </p:val>
                                        </p:tav>
                                      </p:tavLst>
                                    </p:anim>
                                    <p:anim calcmode="lin" valueType="num">
                                      <p:cBhvr>
                                        <p:cTn id="26" dur="1000" fill="hold"/>
                                        <p:tgtEl>
                                          <p:spTgt spid="7"/>
                                        </p:tgtEl>
                                        <p:attrNameLst>
                                          <p:attrName>ppt_h</p:attrName>
                                        </p:attrNameLst>
                                      </p:cBhvr>
                                      <p:tavLst>
                                        <p:tav tm="0">
                                          <p:val>
                                            <p:fltVal val="0"/>
                                          </p:val>
                                        </p:tav>
                                        <p:tav tm="100000">
                                          <p:val>
                                            <p:strVal val="#ppt_h"/>
                                          </p:val>
                                        </p:tav>
                                      </p:tavLst>
                                    </p:anim>
                                    <p:anim calcmode="lin" valueType="num">
                                      <p:cBhvr>
                                        <p:cTn id="27" dur="1000" fill="hold"/>
                                        <p:tgtEl>
                                          <p:spTgt spid="7"/>
                                        </p:tgtEl>
                                        <p:attrNameLst>
                                          <p:attrName>style.rotation</p:attrName>
                                        </p:attrNameLst>
                                      </p:cBhvr>
                                      <p:tavLst>
                                        <p:tav tm="0">
                                          <p:val>
                                            <p:fltVal val="90"/>
                                          </p:val>
                                        </p:tav>
                                        <p:tav tm="100000">
                                          <p:val>
                                            <p:fltVal val="0"/>
                                          </p:val>
                                        </p:tav>
                                      </p:tavLst>
                                    </p:anim>
                                    <p:animEffect transition="in" filter="fade">
                                      <p:cBhvr>
                                        <p:cTn id="28" dur="10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3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p:cTn id="33" dur="1000" fill="hold"/>
                                        <p:tgtEl>
                                          <p:spTgt spid="9"/>
                                        </p:tgtEl>
                                        <p:attrNameLst>
                                          <p:attrName>ppt_w</p:attrName>
                                        </p:attrNameLst>
                                      </p:cBhvr>
                                      <p:tavLst>
                                        <p:tav tm="0">
                                          <p:val>
                                            <p:fltVal val="0"/>
                                          </p:val>
                                        </p:tav>
                                        <p:tav tm="100000">
                                          <p:val>
                                            <p:strVal val="#ppt_w"/>
                                          </p:val>
                                        </p:tav>
                                      </p:tavLst>
                                    </p:anim>
                                    <p:anim calcmode="lin" valueType="num">
                                      <p:cBhvr>
                                        <p:cTn id="34" dur="1000" fill="hold"/>
                                        <p:tgtEl>
                                          <p:spTgt spid="9"/>
                                        </p:tgtEl>
                                        <p:attrNameLst>
                                          <p:attrName>ppt_h</p:attrName>
                                        </p:attrNameLst>
                                      </p:cBhvr>
                                      <p:tavLst>
                                        <p:tav tm="0">
                                          <p:val>
                                            <p:fltVal val="0"/>
                                          </p:val>
                                        </p:tav>
                                        <p:tav tm="100000">
                                          <p:val>
                                            <p:strVal val="#ppt_h"/>
                                          </p:val>
                                        </p:tav>
                                      </p:tavLst>
                                    </p:anim>
                                    <p:anim calcmode="lin" valueType="num">
                                      <p:cBhvr>
                                        <p:cTn id="35" dur="1000" fill="hold"/>
                                        <p:tgtEl>
                                          <p:spTgt spid="9"/>
                                        </p:tgtEl>
                                        <p:attrNameLst>
                                          <p:attrName>style.rotation</p:attrName>
                                        </p:attrNameLst>
                                      </p:cBhvr>
                                      <p:tavLst>
                                        <p:tav tm="0">
                                          <p:val>
                                            <p:fltVal val="90"/>
                                          </p:val>
                                        </p:tav>
                                        <p:tav tm="100000">
                                          <p:val>
                                            <p:fltVal val="0"/>
                                          </p:val>
                                        </p:tav>
                                      </p:tavLst>
                                    </p:anim>
                                    <p:animEffect transition="in" filter="fade">
                                      <p:cBhvr>
                                        <p:cTn id="36" dur="10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31" presetClass="entr"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p:cTn id="41" dur="1000" fill="hold"/>
                                        <p:tgtEl>
                                          <p:spTgt spid="10"/>
                                        </p:tgtEl>
                                        <p:attrNameLst>
                                          <p:attrName>ppt_w</p:attrName>
                                        </p:attrNameLst>
                                      </p:cBhvr>
                                      <p:tavLst>
                                        <p:tav tm="0">
                                          <p:val>
                                            <p:fltVal val="0"/>
                                          </p:val>
                                        </p:tav>
                                        <p:tav tm="100000">
                                          <p:val>
                                            <p:strVal val="#ppt_w"/>
                                          </p:val>
                                        </p:tav>
                                      </p:tavLst>
                                    </p:anim>
                                    <p:anim calcmode="lin" valueType="num">
                                      <p:cBhvr>
                                        <p:cTn id="42" dur="1000" fill="hold"/>
                                        <p:tgtEl>
                                          <p:spTgt spid="10"/>
                                        </p:tgtEl>
                                        <p:attrNameLst>
                                          <p:attrName>ppt_h</p:attrName>
                                        </p:attrNameLst>
                                      </p:cBhvr>
                                      <p:tavLst>
                                        <p:tav tm="0">
                                          <p:val>
                                            <p:fltVal val="0"/>
                                          </p:val>
                                        </p:tav>
                                        <p:tav tm="100000">
                                          <p:val>
                                            <p:strVal val="#ppt_h"/>
                                          </p:val>
                                        </p:tav>
                                      </p:tavLst>
                                    </p:anim>
                                    <p:anim calcmode="lin" valueType="num">
                                      <p:cBhvr>
                                        <p:cTn id="43" dur="1000" fill="hold"/>
                                        <p:tgtEl>
                                          <p:spTgt spid="10"/>
                                        </p:tgtEl>
                                        <p:attrNameLst>
                                          <p:attrName>style.rotation</p:attrName>
                                        </p:attrNameLst>
                                      </p:cBhvr>
                                      <p:tavLst>
                                        <p:tav tm="0">
                                          <p:val>
                                            <p:fltVal val="90"/>
                                          </p:val>
                                        </p:tav>
                                        <p:tav tm="100000">
                                          <p:val>
                                            <p:fltVal val="0"/>
                                          </p:val>
                                        </p:tav>
                                      </p:tavLst>
                                    </p:anim>
                                    <p:animEffect transition="in" filter="fade">
                                      <p:cBhvr>
                                        <p:cTn id="44" dur="1000"/>
                                        <p:tgtEl>
                                          <p:spTgt spid="10"/>
                                        </p:tgtEl>
                                      </p:cBhvr>
                                    </p:animEffect>
                                  </p:childTnLst>
                                </p:cTn>
                              </p:par>
                            </p:childTnLst>
                          </p:cTn>
                        </p:par>
                      </p:childTnLst>
                    </p:cTn>
                  </p:par>
                  <p:par>
                    <p:cTn id="45" fill="hold">
                      <p:stCondLst>
                        <p:cond delay="indefinite"/>
                      </p:stCondLst>
                      <p:childTnLst>
                        <p:par>
                          <p:cTn id="46" fill="hold">
                            <p:stCondLst>
                              <p:cond delay="0"/>
                            </p:stCondLst>
                            <p:childTnLst>
                              <p:par>
                                <p:cTn id="47" presetID="31" presetClass="entr" presetSubtype="0"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p:cTn id="49" dur="1000" fill="hold"/>
                                        <p:tgtEl>
                                          <p:spTgt spid="11"/>
                                        </p:tgtEl>
                                        <p:attrNameLst>
                                          <p:attrName>ppt_w</p:attrName>
                                        </p:attrNameLst>
                                      </p:cBhvr>
                                      <p:tavLst>
                                        <p:tav tm="0">
                                          <p:val>
                                            <p:fltVal val="0"/>
                                          </p:val>
                                        </p:tav>
                                        <p:tav tm="100000">
                                          <p:val>
                                            <p:strVal val="#ppt_w"/>
                                          </p:val>
                                        </p:tav>
                                      </p:tavLst>
                                    </p:anim>
                                    <p:anim calcmode="lin" valueType="num">
                                      <p:cBhvr>
                                        <p:cTn id="50" dur="1000" fill="hold"/>
                                        <p:tgtEl>
                                          <p:spTgt spid="11"/>
                                        </p:tgtEl>
                                        <p:attrNameLst>
                                          <p:attrName>ppt_h</p:attrName>
                                        </p:attrNameLst>
                                      </p:cBhvr>
                                      <p:tavLst>
                                        <p:tav tm="0">
                                          <p:val>
                                            <p:fltVal val="0"/>
                                          </p:val>
                                        </p:tav>
                                        <p:tav tm="100000">
                                          <p:val>
                                            <p:strVal val="#ppt_h"/>
                                          </p:val>
                                        </p:tav>
                                      </p:tavLst>
                                    </p:anim>
                                    <p:anim calcmode="lin" valueType="num">
                                      <p:cBhvr>
                                        <p:cTn id="51" dur="1000" fill="hold"/>
                                        <p:tgtEl>
                                          <p:spTgt spid="11"/>
                                        </p:tgtEl>
                                        <p:attrNameLst>
                                          <p:attrName>style.rotation</p:attrName>
                                        </p:attrNameLst>
                                      </p:cBhvr>
                                      <p:tavLst>
                                        <p:tav tm="0">
                                          <p:val>
                                            <p:fltVal val="90"/>
                                          </p:val>
                                        </p:tav>
                                        <p:tav tm="100000">
                                          <p:val>
                                            <p:fltVal val="0"/>
                                          </p:val>
                                        </p:tav>
                                      </p:tavLst>
                                    </p:anim>
                                    <p:animEffect transition="in" filter="fade">
                                      <p:cBhvr>
                                        <p:cTn id="52" dur="100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31" presetClass="entr" presetSubtype="0" fill="hold" grpId="0" nodeType="clickEffect">
                                  <p:stCondLst>
                                    <p:cond delay="0"/>
                                  </p:stCondLst>
                                  <p:childTnLst>
                                    <p:set>
                                      <p:cBhvr>
                                        <p:cTn id="56" dur="1" fill="hold">
                                          <p:stCondLst>
                                            <p:cond delay="0"/>
                                          </p:stCondLst>
                                        </p:cTn>
                                        <p:tgtEl>
                                          <p:spTgt spid="5"/>
                                        </p:tgtEl>
                                        <p:attrNameLst>
                                          <p:attrName>style.visibility</p:attrName>
                                        </p:attrNameLst>
                                      </p:cBhvr>
                                      <p:to>
                                        <p:strVal val="visible"/>
                                      </p:to>
                                    </p:set>
                                    <p:anim calcmode="lin" valueType="num">
                                      <p:cBhvr>
                                        <p:cTn id="57" dur="1000" fill="hold"/>
                                        <p:tgtEl>
                                          <p:spTgt spid="5"/>
                                        </p:tgtEl>
                                        <p:attrNameLst>
                                          <p:attrName>ppt_w</p:attrName>
                                        </p:attrNameLst>
                                      </p:cBhvr>
                                      <p:tavLst>
                                        <p:tav tm="0">
                                          <p:val>
                                            <p:fltVal val="0"/>
                                          </p:val>
                                        </p:tav>
                                        <p:tav tm="100000">
                                          <p:val>
                                            <p:strVal val="#ppt_w"/>
                                          </p:val>
                                        </p:tav>
                                      </p:tavLst>
                                    </p:anim>
                                    <p:anim calcmode="lin" valueType="num">
                                      <p:cBhvr>
                                        <p:cTn id="58" dur="1000" fill="hold"/>
                                        <p:tgtEl>
                                          <p:spTgt spid="5"/>
                                        </p:tgtEl>
                                        <p:attrNameLst>
                                          <p:attrName>ppt_h</p:attrName>
                                        </p:attrNameLst>
                                      </p:cBhvr>
                                      <p:tavLst>
                                        <p:tav tm="0">
                                          <p:val>
                                            <p:fltVal val="0"/>
                                          </p:val>
                                        </p:tav>
                                        <p:tav tm="100000">
                                          <p:val>
                                            <p:strVal val="#ppt_h"/>
                                          </p:val>
                                        </p:tav>
                                      </p:tavLst>
                                    </p:anim>
                                    <p:anim calcmode="lin" valueType="num">
                                      <p:cBhvr>
                                        <p:cTn id="59" dur="1000" fill="hold"/>
                                        <p:tgtEl>
                                          <p:spTgt spid="5"/>
                                        </p:tgtEl>
                                        <p:attrNameLst>
                                          <p:attrName>style.rotation</p:attrName>
                                        </p:attrNameLst>
                                      </p:cBhvr>
                                      <p:tavLst>
                                        <p:tav tm="0">
                                          <p:val>
                                            <p:fltVal val="90"/>
                                          </p:val>
                                        </p:tav>
                                        <p:tav tm="100000">
                                          <p:val>
                                            <p:fltVal val="0"/>
                                          </p:val>
                                        </p:tav>
                                      </p:tavLst>
                                    </p:anim>
                                    <p:animEffect transition="in" filter="fade">
                                      <p:cBhvr>
                                        <p:cTn id="6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P spid="10" grpId="0" animBg="1"/>
      <p:bldP spid="11" grpId="0" animBg="1"/>
      <p:bldP spid="1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27526" y="244331"/>
            <a:ext cx="11736947" cy="707886"/>
          </a:xfrm>
          <a:prstGeom prst="rect">
            <a:avLst/>
          </a:prstGeom>
        </p:spPr>
        <p:txBody>
          <a:bodyPr wrap="square">
            <a:spAutoFit/>
          </a:bodyPr>
          <a:lstStyle/>
          <a:p>
            <a:pPr algn="l"/>
            <a:r>
              <a:rPr lang="es-ES" sz="2000" b="1" dirty="0">
                <a:latin typeface="+mj-lt"/>
              </a:rPr>
              <a:t>6.</a:t>
            </a:r>
            <a:r>
              <a:rPr lang="es-ES" sz="2000" dirty="0">
                <a:latin typeface="+mj-lt"/>
              </a:rPr>
              <a:t> El profesor de Educación Física hizo un concurso con 4 estudiantes, los puso a trotar durante media</a:t>
            </a:r>
          </a:p>
          <a:p>
            <a:pPr algn="l"/>
            <a:r>
              <a:rPr lang="es-ES" sz="2000" dirty="0">
                <a:latin typeface="+mj-lt"/>
              </a:rPr>
              <a:t>hora, y midió la distancia recorrida por cada uno. Observa las distancias recorridas.</a:t>
            </a:r>
            <a:endParaRPr lang="es-CO" sz="2000" dirty="0">
              <a:latin typeface="+mj-lt"/>
            </a:endParaRPr>
          </a:p>
        </p:txBody>
      </p:sp>
      <p:pic>
        <p:nvPicPr>
          <p:cNvPr id="25" name="Imagen 24">
            <a:extLst>
              <a:ext uri="{FF2B5EF4-FFF2-40B4-BE49-F238E27FC236}">
                <a16:creationId xmlns:a16="http://schemas.microsoft.com/office/drawing/2014/main" id="{5828A08A-EB3D-EC41-2013-6FD1927CCE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3797" y="6058125"/>
            <a:ext cx="3618203" cy="850675"/>
          </a:xfrm>
          <a:prstGeom prst="rect">
            <a:avLst/>
          </a:prstGeom>
        </p:spPr>
      </p:pic>
      <p:pic>
        <p:nvPicPr>
          <p:cNvPr id="26" name="Imagen 25">
            <a:extLst>
              <a:ext uri="{FF2B5EF4-FFF2-40B4-BE49-F238E27FC236}">
                <a16:creationId xmlns:a16="http://schemas.microsoft.com/office/drawing/2014/main" id="{4E31AE76-0D79-C18D-8BA0-8AF5BE81585D}"/>
              </a:ext>
            </a:extLst>
          </p:cNvPr>
          <p:cNvPicPr>
            <a:picLocks noChangeAspect="1"/>
          </p:cNvPicPr>
          <p:nvPr/>
        </p:nvPicPr>
        <p:blipFill>
          <a:blip r:embed="rId3"/>
          <a:stretch>
            <a:fillRect/>
          </a:stretch>
        </p:blipFill>
        <p:spPr>
          <a:xfrm>
            <a:off x="97049" y="6375498"/>
            <a:ext cx="3062711" cy="385779"/>
          </a:xfrm>
          <a:prstGeom prst="rect">
            <a:avLst/>
          </a:prstGeom>
        </p:spPr>
      </p:pic>
      <p:pic>
        <p:nvPicPr>
          <p:cNvPr id="4" name="Imagen 3">
            <a:extLst>
              <a:ext uri="{FF2B5EF4-FFF2-40B4-BE49-F238E27FC236}">
                <a16:creationId xmlns:a16="http://schemas.microsoft.com/office/drawing/2014/main" id="{82D660AD-68DD-F5DD-5843-9F5E92A23368}"/>
              </a:ext>
            </a:extLst>
          </p:cNvPr>
          <p:cNvPicPr>
            <a:picLocks noChangeAspect="1"/>
          </p:cNvPicPr>
          <p:nvPr/>
        </p:nvPicPr>
        <p:blipFill>
          <a:blip r:embed="rId4"/>
          <a:stretch>
            <a:fillRect/>
          </a:stretch>
        </p:blipFill>
        <p:spPr>
          <a:xfrm>
            <a:off x="688809" y="1057260"/>
            <a:ext cx="10466871" cy="938410"/>
          </a:xfrm>
          <a:prstGeom prst="rect">
            <a:avLst/>
          </a:prstGeom>
        </p:spPr>
      </p:pic>
      <p:sp>
        <p:nvSpPr>
          <p:cNvPr id="6" name="CuadroTexto 5">
            <a:extLst>
              <a:ext uri="{FF2B5EF4-FFF2-40B4-BE49-F238E27FC236}">
                <a16:creationId xmlns:a16="http://schemas.microsoft.com/office/drawing/2014/main" id="{77A847D5-A8C2-77CE-9D6B-8591039614BB}"/>
              </a:ext>
            </a:extLst>
          </p:cNvPr>
          <p:cNvSpPr txBox="1"/>
          <p:nvPr/>
        </p:nvSpPr>
        <p:spPr>
          <a:xfrm>
            <a:off x="325120" y="2100713"/>
            <a:ext cx="10952480" cy="707886"/>
          </a:xfrm>
          <a:prstGeom prst="rect">
            <a:avLst/>
          </a:prstGeom>
          <a:noFill/>
        </p:spPr>
        <p:txBody>
          <a:bodyPr wrap="square">
            <a:spAutoFit/>
          </a:bodyPr>
          <a:lstStyle/>
          <a:p>
            <a:pPr algn="l"/>
            <a:r>
              <a:rPr lang="es-ES" sz="2000" dirty="0">
                <a:latin typeface="+mj-lt"/>
              </a:rPr>
              <a:t>En el concurso, los puestos se ocuparon según la distancia recorrida, de mayor a menor. ¿Cuál de las</a:t>
            </a:r>
          </a:p>
          <a:p>
            <a:pPr algn="l"/>
            <a:r>
              <a:rPr lang="es-ES" sz="2000" dirty="0">
                <a:latin typeface="+mj-lt"/>
              </a:rPr>
              <a:t>siguientes tablas representa correctamente la posición que ocupó cada estudiante en el concurso?</a:t>
            </a:r>
            <a:endParaRPr lang="en-US" sz="2000" dirty="0">
              <a:latin typeface="+mj-lt"/>
            </a:endParaRPr>
          </a:p>
        </p:txBody>
      </p:sp>
      <p:pic>
        <p:nvPicPr>
          <p:cNvPr id="8" name="Imagen 7">
            <a:extLst>
              <a:ext uri="{FF2B5EF4-FFF2-40B4-BE49-F238E27FC236}">
                <a16:creationId xmlns:a16="http://schemas.microsoft.com/office/drawing/2014/main" id="{64D9E27B-742E-66E2-2F7B-08241CB7E644}"/>
              </a:ext>
            </a:extLst>
          </p:cNvPr>
          <p:cNvPicPr>
            <a:picLocks noChangeAspect="1"/>
          </p:cNvPicPr>
          <p:nvPr/>
        </p:nvPicPr>
        <p:blipFill>
          <a:blip r:embed="rId5"/>
          <a:stretch>
            <a:fillRect/>
          </a:stretch>
        </p:blipFill>
        <p:spPr>
          <a:xfrm>
            <a:off x="1526804" y="2808599"/>
            <a:ext cx="3847836" cy="3272872"/>
          </a:xfrm>
          <a:prstGeom prst="rect">
            <a:avLst/>
          </a:prstGeom>
        </p:spPr>
      </p:pic>
      <p:pic>
        <p:nvPicPr>
          <p:cNvPr id="10" name="Imagen 9">
            <a:extLst>
              <a:ext uri="{FF2B5EF4-FFF2-40B4-BE49-F238E27FC236}">
                <a16:creationId xmlns:a16="http://schemas.microsoft.com/office/drawing/2014/main" id="{A85E09E7-76D4-1F7D-7E00-CCBD426B1FCA}"/>
              </a:ext>
            </a:extLst>
          </p:cNvPr>
          <p:cNvPicPr>
            <a:picLocks noChangeAspect="1"/>
          </p:cNvPicPr>
          <p:nvPr/>
        </p:nvPicPr>
        <p:blipFill>
          <a:blip r:embed="rId6"/>
          <a:stretch>
            <a:fillRect/>
          </a:stretch>
        </p:blipFill>
        <p:spPr>
          <a:xfrm>
            <a:off x="5679438" y="2808599"/>
            <a:ext cx="3920253" cy="3272872"/>
          </a:xfrm>
          <a:prstGeom prst="rect">
            <a:avLst/>
          </a:prstGeom>
        </p:spPr>
      </p:pic>
      <p:sp>
        <p:nvSpPr>
          <p:cNvPr id="5" name="Elipse 4">
            <a:extLst>
              <a:ext uri="{FF2B5EF4-FFF2-40B4-BE49-F238E27FC236}">
                <a16:creationId xmlns:a16="http://schemas.microsoft.com/office/drawing/2014/main" id="{494EC0E9-FC8E-658E-58B2-A2BDC6680B18}"/>
              </a:ext>
            </a:extLst>
          </p:cNvPr>
          <p:cNvSpPr/>
          <p:nvPr/>
        </p:nvSpPr>
        <p:spPr>
          <a:xfrm>
            <a:off x="5638800" y="2841433"/>
            <a:ext cx="346650" cy="34357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4175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27526" y="244331"/>
            <a:ext cx="11736947" cy="400110"/>
          </a:xfrm>
          <a:prstGeom prst="rect">
            <a:avLst/>
          </a:prstGeom>
        </p:spPr>
        <p:txBody>
          <a:bodyPr wrap="square">
            <a:spAutoFit/>
          </a:bodyPr>
          <a:lstStyle/>
          <a:p>
            <a:pPr algn="l"/>
            <a:r>
              <a:rPr lang="es-ES" sz="2000" b="1" dirty="0">
                <a:latin typeface="+mj-lt"/>
              </a:rPr>
              <a:t>7.</a:t>
            </a:r>
            <a:r>
              <a:rPr lang="es-ES" sz="2000" dirty="0">
                <a:latin typeface="+mj-lt"/>
              </a:rPr>
              <a:t> La imagen muestra los litros de agua que se utilizan diariamente para algunas actividades en la casa de Rosa.</a:t>
            </a:r>
            <a:endParaRPr lang="es-CO" sz="2000" dirty="0">
              <a:latin typeface="+mj-lt"/>
            </a:endParaRPr>
          </a:p>
        </p:txBody>
      </p:sp>
      <p:pic>
        <p:nvPicPr>
          <p:cNvPr id="25" name="Imagen 24">
            <a:extLst>
              <a:ext uri="{FF2B5EF4-FFF2-40B4-BE49-F238E27FC236}">
                <a16:creationId xmlns:a16="http://schemas.microsoft.com/office/drawing/2014/main" id="{5828A08A-EB3D-EC41-2013-6FD1927CCE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3797" y="6058125"/>
            <a:ext cx="3618203" cy="850675"/>
          </a:xfrm>
          <a:prstGeom prst="rect">
            <a:avLst/>
          </a:prstGeom>
        </p:spPr>
      </p:pic>
      <p:pic>
        <p:nvPicPr>
          <p:cNvPr id="26" name="Imagen 25">
            <a:extLst>
              <a:ext uri="{FF2B5EF4-FFF2-40B4-BE49-F238E27FC236}">
                <a16:creationId xmlns:a16="http://schemas.microsoft.com/office/drawing/2014/main" id="{4E31AE76-0D79-C18D-8BA0-8AF5BE81585D}"/>
              </a:ext>
            </a:extLst>
          </p:cNvPr>
          <p:cNvPicPr>
            <a:picLocks noChangeAspect="1"/>
          </p:cNvPicPr>
          <p:nvPr/>
        </p:nvPicPr>
        <p:blipFill>
          <a:blip r:embed="rId3"/>
          <a:stretch>
            <a:fillRect/>
          </a:stretch>
        </p:blipFill>
        <p:spPr>
          <a:xfrm>
            <a:off x="97049" y="6375498"/>
            <a:ext cx="3062711" cy="385779"/>
          </a:xfrm>
          <a:prstGeom prst="rect">
            <a:avLst/>
          </a:prstGeom>
        </p:spPr>
      </p:pic>
      <p:sp>
        <p:nvSpPr>
          <p:cNvPr id="8" name="CuadroTexto 7">
            <a:extLst>
              <a:ext uri="{FF2B5EF4-FFF2-40B4-BE49-F238E27FC236}">
                <a16:creationId xmlns:a16="http://schemas.microsoft.com/office/drawing/2014/main" id="{09A5A2D1-8E85-C724-4FD2-91FA1C8FE71D}"/>
              </a:ext>
            </a:extLst>
          </p:cNvPr>
          <p:cNvSpPr txBox="1"/>
          <p:nvPr/>
        </p:nvSpPr>
        <p:spPr>
          <a:xfrm>
            <a:off x="227526" y="741398"/>
            <a:ext cx="11486954" cy="400110"/>
          </a:xfrm>
          <a:prstGeom prst="rect">
            <a:avLst/>
          </a:prstGeom>
          <a:noFill/>
        </p:spPr>
        <p:txBody>
          <a:bodyPr wrap="square">
            <a:spAutoFit/>
          </a:bodyPr>
          <a:lstStyle/>
          <a:p>
            <a:pPr algn="l"/>
            <a:r>
              <a:rPr lang="es-ES" sz="2000" dirty="0">
                <a:latin typeface="+mj-lt"/>
              </a:rPr>
              <a:t>¿Cuál de las siguientes tablas corresponde a la cantidad de agua que se utiliza diariamente en la casa </a:t>
            </a:r>
            <a:r>
              <a:rPr lang="en-US" sz="2000" dirty="0">
                <a:latin typeface="+mj-lt"/>
              </a:rPr>
              <a:t>de Rosa?</a:t>
            </a:r>
          </a:p>
        </p:txBody>
      </p:sp>
      <p:pic>
        <p:nvPicPr>
          <p:cNvPr id="5" name="Imagen 4">
            <a:extLst>
              <a:ext uri="{FF2B5EF4-FFF2-40B4-BE49-F238E27FC236}">
                <a16:creationId xmlns:a16="http://schemas.microsoft.com/office/drawing/2014/main" id="{ADAF4F2B-9543-AB95-9F1F-FE6662A0D847}"/>
              </a:ext>
            </a:extLst>
          </p:cNvPr>
          <p:cNvPicPr>
            <a:picLocks noChangeAspect="1"/>
          </p:cNvPicPr>
          <p:nvPr/>
        </p:nvPicPr>
        <p:blipFill>
          <a:blip r:embed="rId4"/>
          <a:stretch>
            <a:fillRect/>
          </a:stretch>
        </p:blipFill>
        <p:spPr>
          <a:xfrm>
            <a:off x="3975425" y="1497092"/>
            <a:ext cx="8216575" cy="3979147"/>
          </a:xfrm>
          <a:prstGeom prst="rect">
            <a:avLst/>
          </a:prstGeom>
        </p:spPr>
      </p:pic>
      <p:pic>
        <p:nvPicPr>
          <p:cNvPr id="9" name="Imagen 8">
            <a:extLst>
              <a:ext uri="{FF2B5EF4-FFF2-40B4-BE49-F238E27FC236}">
                <a16:creationId xmlns:a16="http://schemas.microsoft.com/office/drawing/2014/main" id="{EA16D47F-000C-07EE-D181-8F9265B6D1C5}"/>
              </a:ext>
            </a:extLst>
          </p:cNvPr>
          <p:cNvPicPr>
            <a:picLocks noChangeAspect="1"/>
          </p:cNvPicPr>
          <p:nvPr/>
        </p:nvPicPr>
        <p:blipFill>
          <a:blip r:embed="rId5"/>
          <a:stretch>
            <a:fillRect/>
          </a:stretch>
        </p:blipFill>
        <p:spPr>
          <a:xfrm>
            <a:off x="389749" y="1293448"/>
            <a:ext cx="3035839" cy="1262012"/>
          </a:xfrm>
          <a:prstGeom prst="rect">
            <a:avLst/>
          </a:prstGeom>
        </p:spPr>
      </p:pic>
      <p:pic>
        <p:nvPicPr>
          <p:cNvPr id="13" name="Imagen 12">
            <a:extLst>
              <a:ext uri="{FF2B5EF4-FFF2-40B4-BE49-F238E27FC236}">
                <a16:creationId xmlns:a16="http://schemas.microsoft.com/office/drawing/2014/main" id="{97D6D4BD-1D91-6795-098E-F42F144C3339}"/>
              </a:ext>
            </a:extLst>
          </p:cNvPr>
          <p:cNvPicPr>
            <a:picLocks noChangeAspect="1"/>
          </p:cNvPicPr>
          <p:nvPr/>
        </p:nvPicPr>
        <p:blipFill>
          <a:blip r:embed="rId6"/>
          <a:stretch>
            <a:fillRect/>
          </a:stretch>
        </p:blipFill>
        <p:spPr>
          <a:xfrm>
            <a:off x="460868" y="2491054"/>
            <a:ext cx="2965726" cy="1226955"/>
          </a:xfrm>
          <a:prstGeom prst="rect">
            <a:avLst/>
          </a:prstGeom>
        </p:spPr>
      </p:pic>
      <p:pic>
        <p:nvPicPr>
          <p:cNvPr id="16" name="Imagen 15">
            <a:extLst>
              <a:ext uri="{FF2B5EF4-FFF2-40B4-BE49-F238E27FC236}">
                <a16:creationId xmlns:a16="http://schemas.microsoft.com/office/drawing/2014/main" id="{41CC3A98-1F77-29ED-6D5F-88EDD244F717}"/>
              </a:ext>
            </a:extLst>
          </p:cNvPr>
          <p:cNvPicPr>
            <a:picLocks noChangeAspect="1"/>
          </p:cNvPicPr>
          <p:nvPr/>
        </p:nvPicPr>
        <p:blipFill>
          <a:blip r:embed="rId7"/>
          <a:stretch>
            <a:fillRect/>
          </a:stretch>
        </p:blipFill>
        <p:spPr>
          <a:xfrm>
            <a:off x="481187" y="3682376"/>
            <a:ext cx="2930671" cy="1219945"/>
          </a:xfrm>
          <a:prstGeom prst="rect">
            <a:avLst/>
          </a:prstGeom>
        </p:spPr>
      </p:pic>
      <p:pic>
        <p:nvPicPr>
          <p:cNvPr id="19" name="Imagen 18">
            <a:extLst>
              <a:ext uri="{FF2B5EF4-FFF2-40B4-BE49-F238E27FC236}">
                <a16:creationId xmlns:a16="http://schemas.microsoft.com/office/drawing/2014/main" id="{BE9560E4-0A97-F257-92A3-587268B4DB42}"/>
              </a:ext>
            </a:extLst>
          </p:cNvPr>
          <p:cNvPicPr>
            <a:picLocks noChangeAspect="1"/>
          </p:cNvPicPr>
          <p:nvPr/>
        </p:nvPicPr>
        <p:blipFill>
          <a:blip r:embed="rId8"/>
          <a:stretch>
            <a:fillRect/>
          </a:stretch>
        </p:blipFill>
        <p:spPr>
          <a:xfrm>
            <a:off x="481188" y="4868612"/>
            <a:ext cx="2944693" cy="1247989"/>
          </a:xfrm>
          <a:prstGeom prst="rect">
            <a:avLst/>
          </a:prstGeom>
        </p:spPr>
      </p:pic>
      <p:sp>
        <p:nvSpPr>
          <p:cNvPr id="4" name="Elipse 3">
            <a:extLst>
              <a:ext uri="{FF2B5EF4-FFF2-40B4-BE49-F238E27FC236}">
                <a16:creationId xmlns:a16="http://schemas.microsoft.com/office/drawing/2014/main" id="{4EC60C1D-8100-0196-5D35-131582433DEA}"/>
              </a:ext>
            </a:extLst>
          </p:cNvPr>
          <p:cNvSpPr/>
          <p:nvPr/>
        </p:nvSpPr>
        <p:spPr>
          <a:xfrm>
            <a:off x="396240" y="3654233"/>
            <a:ext cx="346650" cy="34357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9961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27526" y="244331"/>
            <a:ext cx="11736947" cy="1015663"/>
          </a:xfrm>
          <a:prstGeom prst="rect">
            <a:avLst/>
          </a:prstGeom>
        </p:spPr>
        <p:txBody>
          <a:bodyPr wrap="square">
            <a:spAutoFit/>
          </a:bodyPr>
          <a:lstStyle/>
          <a:p>
            <a:pPr algn="l"/>
            <a:r>
              <a:rPr lang="es-ES" sz="2000" b="1" dirty="0">
                <a:latin typeface="+mj-lt"/>
              </a:rPr>
              <a:t>8.</a:t>
            </a:r>
            <a:r>
              <a:rPr lang="es-ES" sz="2000" dirty="0">
                <a:latin typeface="+mj-lt"/>
              </a:rPr>
              <a:t> Pedro invierte su dinero en una empresa en la que, cada mes, obtiene 50 % más de lo que invirtió. Inicialmente</a:t>
            </a:r>
          </a:p>
          <a:p>
            <a:pPr algn="l"/>
            <a:r>
              <a:rPr lang="es-ES" sz="2000" dirty="0">
                <a:latin typeface="+mj-lt"/>
              </a:rPr>
              <a:t>invierte $800 y cada mes reinvierte todo lo que obtiene. ¿Cuánto dinero recibirá en total por la inversión después de 3 meses?</a:t>
            </a:r>
            <a:endParaRPr lang="es-CO" sz="2000" dirty="0">
              <a:latin typeface="+mj-lt"/>
            </a:endParaRPr>
          </a:p>
        </p:txBody>
      </p:sp>
      <p:pic>
        <p:nvPicPr>
          <p:cNvPr id="25" name="Imagen 24">
            <a:extLst>
              <a:ext uri="{FF2B5EF4-FFF2-40B4-BE49-F238E27FC236}">
                <a16:creationId xmlns:a16="http://schemas.microsoft.com/office/drawing/2014/main" id="{5828A08A-EB3D-EC41-2013-6FD1927CCE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3797" y="6058125"/>
            <a:ext cx="3618203" cy="850675"/>
          </a:xfrm>
          <a:prstGeom prst="rect">
            <a:avLst/>
          </a:prstGeom>
        </p:spPr>
      </p:pic>
      <p:pic>
        <p:nvPicPr>
          <p:cNvPr id="26" name="Imagen 25">
            <a:extLst>
              <a:ext uri="{FF2B5EF4-FFF2-40B4-BE49-F238E27FC236}">
                <a16:creationId xmlns:a16="http://schemas.microsoft.com/office/drawing/2014/main" id="{4E31AE76-0D79-C18D-8BA0-8AF5BE81585D}"/>
              </a:ext>
            </a:extLst>
          </p:cNvPr>
          <p:cNvPicPr>
            <a:picLocks noChangeAspect="1"/>
          </p:cNvPicPr>
          <p:nvPr/>
        </p:nvPicPr>
        <p:blipFill>
          <a:blip r:embed="rId3"/>
          <a:stretch>
            <a:fillRect/>
          </a:stretch>
        </p:blipFill>
        <p:spPr>
          <a:xfrm>
            <a:off x="97049" y="6375498"/>
            <a:ext cx="3062711" cy="385779"/>
          </a:xfrm>
          <a:prstGeom prst="rect">
            <a:avLst/>
          </a:prstGeom>
        </p:spPr>
      </p:pic>
      <p:sp>
        <p:nvSpPr>
          <p:cNvPr id="3" name="CuadroTexto 2">
            <a:extLst>
              <a:ext uri="{FF2B5EF4-FFF2-40B4-BE49-F238E27FC236}">
                <a16:creationId xmlns:a16="http://schemas.microsoft.com/office/drawing/2014/main" id="{4B7C4907-6F90-C772-8DE5-5EA42BBD29C5}"/>
              </a:ext>
            </a:extLst>
          </p:cNvPr>
          <p:cNvSpPr txBox="1"/>
          <p:nvPr/>
        </p:nvSpPr>
        <p:spPr>
          <a:xfrm>
            <a:off x="585930" y="1415836"/>
            <a:ext cx="1476550" cy="1200329"/>
          </a:xfrm>
          <a:prstGeom prst="rect">
            <a:avLst/>
          </a:prstGeom>
          <a:noFill/>
        </p:spPr>
        <p:txBody>
          <a:bodyPr wrap="square">
            <a:spAutoFit/>
          </a:bodyPr>
          <a:lstStyle/>
          <a:p>
            <a:pPr marL="342900" indent="-342900">
              <a:buAutoNum type="alphaUcPeriod"/>
            </a:pPr>
            <a:r>
              <a:rPr lang="es-ES" dirty="0">
                <a:latin typeface="+mj-lt"/>
              </a:rPr>
              <a:t>$ 1.200</a:t>
            </a:r>
          </a:p>
          <a:p>
            <a:pPr marL="342900" indent="-342900">
              <a:buAutoNum type="alphaUcPeriod"/>
            </a:pPr>
            <a:r>
              <a:rPr lang="es-ES" dirty="0">
                <a:latin typeface="+mj-lt"/>
              </a:rPr>
              <a:t>$ 2.000</a:t>
            </a:r>
          </a:p>
          <a:p>
            <a:pPr marL="342900" indent="-342900">
              <a:buAutoNum type="alphaUcPeriod"/>
            </a:pPr>
            <a:r>
              <a:rPr lang="es-ES" dirty="0">
                <a:latin typeface="+mj-lt"/>
              </a:rPr>
              <a:t>$ 2.700</a:t>
            </a:r>
          </a:p>
          <a:p>
            <a:pPr marL="342900" indent="-342900">
              <a:buAutoNum type="alphaUcPeriod"/>
            </a:pPr>
            <a:r>
              <a:rPr lang="es-ES" dirty="0">
                <a:latin typeface="+mj-lt"/>
              </a:rPr>
              <a:t>$ 3.600</a:t>
            </a:r>
            <a:endParaRPr lang="en-US" dirty="0"/>
          </a:p>
        </p:txBody>
      </p:sp>
      <p:sp>
        <p:nvSpPr>
          <p:cNvPr id="5" name="Elipse 4">
            <a:extLst>
              <a:ext uri="{FF2B5EF4-FFF2-40B4-BE49-F238E27FC236}">
                <a16:creationId xmlns:a16="http://schemas.microsoft.com/office/drawing/2014/main" id="{9950D4B0-B84F-1540-5AA2-C470825E153F}"/>
              </a:ext>
            </a:extLst>
          </p:cNvPr>
          <p:cNvSpPr/>
          <p:nvPr/>
        </p:nvSpPr>
        <p:spPr>
          <a:xfrm>
            <a:off x="589280" y="1977833"/>
            <a:ext cx="346650" cy="34357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D4BB925B-253E-E754-B23D-D3A4FFA41D68}"/>
                  </a:ext>
                </a:extLst>
              </p:cNvPr>
              <p:cNvSpPr txBox="1"/>
              <p:nvPr/>
            </p:nvSpPr>
            <p:spPr>
              <a:xfrm>
                <a:off x="3769360" y="1706880"/>
                <a:ext cx="447981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𝐴𝑙</m:t>
                      </m:r>
                      <m:r>
                        <a:rPr lang="en-US" b="0" i="1" smtClean="0">
                          <a:latin typeface="Cambria Math" panose="02040503050406030204" pitchFamily="18" charset="0"/>
                        </a:rPr>
                        <m:t> </m:t>
                      </m:r>
                      <m:r>
                        <a:rPr lang="en-US" b="0" i="1" smtClean="0">
                          <a:latin typeface="Cambria Math" panose="02040503050406030204" pitchFamily="18" charset="0"/>
                        </a:rPr>
                        <m:t>𝑓𝑖𝑛𝑎𝑙</m:t>
                      </m:r>
                      <m:r>
                        <a:rPr lang="en-US" b="0" i="1" smtClean="0">
                          <a:latin typeface="Cambria Math" panose="02040503050406030204" pitchFamily="18" charset="0"/>
                        </a:rPr>
                        <m:t> </m:t>
                      </m:r>
                      <m:r>
                        <a:rPr lang="en-US" b="0" i="1" smtClean="0">
                          <a:latin typeface="Cambria Math" panose="02040503050406030204" pitchFamily="18" charset="0"/>
                        </a:rPr>
                        <m:t>𝑑𝑒𝑙</m:t>
                      </m:r>
                      <m:r>
                        <a:rPr lang="en-US" b="0" i="1" smtClean="0">
                          <a:latin typeface="Cambria Math" panose="02040503050406030204" pitchFamily="18" charset="0"/>
                        </a:rPr>
                        <m:t> </m:t>
                      </m:r>
                      <m:r>
                        <a:rPr lang="en-US" b="0" i="1" smtClean="0">
                          <a:latin typeface="Cambria Math" panose="02040503050406030204" pitchFamily="18" charset="0"/>
                        </a:rPr>
                        <m:t>𝑚𝑒𝑠</m:t>
                      </m:r>
                      <m:r>
                        <a:rPr lang="en-US" b="0" i="1" smtClean="0">
                          <a:latin typeface="Cambria Math" panose="02040503050406030204" pitchFamily="18" charset="0"/>
                        </a:rPr>
                        <m:t> 1→$800+$400=$1.200</m:t>
                      </m:r>
                    </m:oMath>
                  </m:oMathPara>
                </a14:m>
                <a:endParaRPr lang="en-US" dirty="0"/>
              </a:p>
            </p:txBody>
          </p:sp>
        </mc:Choice>
        <mc:Fallback xmlns="">
          <p:sp>
            <p:nvSpPr>
              <p:cNvPr id="6" name="CuadroTexto 5">
                <a:extLst>
                  <a:ext uri="{FF2B5EF4-FFF2-40B4-BE49-F238E27FC236}">
                    <a16:creationId xmlns:a16="http://schemas.microsoft.com/office/drawing/2014/main" id="{D4BB925B-253E-E754-B23D-D3A4FFA41D68}"/>
                  </a:ext>
                </a:extLst>
              </p:cNvPr>
              <p:cNvSpPr txBox="1">
                <a:spLocks noRot="1" noChangeAspect="1" noMove="1" noResize="1" noEditPoints="1" noAdjustHandles="1" noChangeArrowheads="1" noChangeShapeType="1" noTextEdit="1"/>
              </p:cNvSpPr>
              <p:nvPr/>
            </p:nvSpPr>
            <p:spPr>
              <a:xfrm>
                <a:off x="3769360" y="1706880"/>
                <a:ext cx="4479816" cy="276999"/>
              </a:xfrm>
              <a:prstGeom prst="rect">
                <a:avLst/>
              </a:prstGeom>
              <a:blipFill>
                <a:blip r:embed="rId4"/>
                <a:stretch>
                  <a:fillRect l="-816" t="-4444" r="-952" b="-3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891EF21B-6BEB-8E74-8FE4-B3C8BDB693E4}"/>
                  </a:ext>
                </a:extLst>
              </p:cNvPr>
              <p:cNvSpPr txBox="1"/>
              <p:nvPr/>
            </p:nvSpPr>
            <p:spPr>
              <a:xfrm>
                <a:off x="3799840" y="2143760"/>
                <a:ext cx="465614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𝐴𝑙</m:t>
                      </m:r>
                      <m:r>
                        <a:rPr lang="en-US" b="0" i="1" smtClean="0">
                          <a:latin typeface="Cambria Math" panose="02040503050406030204" pitchFamily="18" charset="0"/>
                        </a:rPr>
                        <m:t> </m:t>
                      </m:r>
                      <m:r>
                        <a:rPr lang="en-US" b="0" i="1" smtClean="0">
                          <a:latin typeface="Cambria Math" panose="02040503050406030204" pitchFamily="18" charset="0"/>
                        </a:rPr>
                        <m:t>𝑓𝑖𝑛𝑎𝑙</m:t>
                      </m:r>
                      <m:r>
                        <a:rPr lang="en-US" b="0" i="1" smtClean="0">
                          <a:latin typeface="Cambria Math" panose="02040503050406030204" pitchFamily="18" charset="0"/>
                        </a:rPr>
                        <m:t> </m:t>
                      </m:r>
                      <m:r>
                        <a:rPr lang="en-US" b="0" i="1" smtClean="0">
                          <a:latin typeface="Cambria Math" panose="02040503050406030204" pitchFamily="18" charset="0"/>
                        </a:rPr>
                        <m:t>𝑑𝑒𝑙</m:t>
                      </m:r>
                      <m:r>
                        <a:rPr lang="en-US" b="0" i="1" smtClean="0">
                          <a:latin typeface="Cambria Math" panose="02040503050406030204" pitchFamily="18" charset="0"/>
                        </a:rPr>
                        <m:t> </m:t>
                      </m:r>
                      <m:r>
                        <a:rPr lang="en-US" b="0" i="1" smtClean="0">
                          <a:latin typeface="Cambria Math" panose="02040503050406030204" pitchFamily="18" charset="0"/>
                        </a:rPr>
                        <m:t>𝑚𝑒𝑠</m:t>
                      </m:r>
                      <m:r>
                        <a:rPr lang="en-US" b="0" i="1" smtClean="0">
                          <a:latin typeface="Cambria Math" panose="02040503050406030204" pitchFamily="18" charset="0"/>
                        </a:rPr>
                        <m:t> 2→$1.200+$600=$1.800</m:t>
                      </m:r>
                    </m:oMath>
                  </m:oMathPara>
                </a14:m>
                <a:endParaRPr lang="en-US" dirty="0"/>
              </a:p>
            </p:txBody>
          </p:sp>
        </mc:Choice>
        <mc:Fallback xmlns="">
          <p:sp>
            <p:nvSpPr>
              <p:cNvPr id="7" name="CuadroTexto 6">
                <a:extLst>
                  <a:ext uri="{FF2B5EF4-FFF2-40B4-BE49-F238E27FC236}">
                    <a16:creationId xmlns:a16="http://schemas.microsoft.com/office/drawing/2014/main" id="{891EF21B-6BEB-8E74-8FE4-B3C8BDB693E4}"/>
                  </a:ext>
                </a:extLst>
              </p:cNvPr>
              <p:cNvSpPr txBox="1">
                <a:spLocks noRot="1" noChangeAspect="1" noMove="1" noResize="1" noEditPoints="1" noAdjustHandles="1" noChangeArrowheads="1" noChangeShapeType="1" noTextEdit="1"/>
              </p:cNvSpPr>
              <p:nvPr/>
            </p:nvSpPr>
            <p:spPr>
              <a:xfrm>
                <a:off x="3799840" y="2143760"/>
                <a:ext cx="4656146" cy="276999"/>
              </a:xfrm>
              <a:prstGeom prst="rect">
                <a:avLst/>
              </a:prstGeom>
              <a:blipFill>
                <a:blip r:embed="rId5"/>
                <a:stretch>
                  <a:fillRect l="-785" t="-6667" r="-916" b="-3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6CF637FF-3833-F46A-D946-99422EE20376}"/>
                  </a:ext>
                </a:extLst>
              </p:cNvPr>
              <p:cNvSpPr txBox="1"/>
              <p:nvPr/>
            </p:nvSpPr>
            <p:spPr>
              <a:xfrm>
                <a:off x="3820160" y="2600960"/>
                <a:ext cx="478438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𝐴𝑙</m:t>
                      </m:r>
                      <m:r>
                        <a:rPr lang="en-US" b="0" i="1" smtClean="0">
                          <a:latin typeface="Cambria Math" panose="02040503050406030204" pitchFamily="18" charset="0"/>
                        </a:rPr>
                        <m:t> </m:t>
                      </m:r>
                      <m:r>
                        <a:rPr lang="en-US" b="0" i="1" smtClean="0">
                          <a:latin typeface="Cambria Math" panose="02040503050406030204" pitchFamily="18" charset="0"/>
                        </a:rPr>
                        <m:t>𝑓𝑖𝑛𝑎𝑙</m:t>
                      </m:r>
                      <m:r>
                        <a:rPr lang="en-US" b="0" i="1" smtClean="0">
                          <a:latin typeface="Cambria Math" panose="02040503050406030204" pitchFamily="18" charset="0"/>
                        </a:rPr>
                        <m:t> </m:t>
                      </m:r>
                      <m:r>
                        <a:rPr lang="en-US" b="0" i="1" smtClean="0">
                          <a:latin typeface="Cambria Math" panose="02040503050406030204" pitchFamily="18" charset="0"/>
                        </a:rPr>
                        <m:t>𝑑𝑒𝑙</m:t>
                      </m:r>
                      <m:r>
                        <a:rPr lang="en-US" b="0" i="1" smtClean="0">
                          <a:latin typeface="Cambria Math" panose="02040503050406030204" pitchFamily="18" charset="0"/>
                        </a:rPr>
                        <m:t> </m:t>
                      </m:r>
                      <m:r>
                        <a:rPr lang="en-US" b="0" i="1" smtClean="0">
                          <a:latin typeface="Cambria Math" panose="02040503050406030204" pitchFamily="18" charset="0"/>
                        </a:rPr>
                        <m:t>𝑚𝑒𝑠</m:t>
                      </m:r>
                      <m:r>
                        <a:rPr lang="en-US" b="0" i="1" smtClean="0">
                          <a:latin typeface="Cambria Math" panose="02040503050406030204" pitchFamily="18" charset="0"/>
                        </a:rPr>
                        <m:t> 3→$1.800+$900=$2.700</m:t>
                      </m:r>
                    </m:oMath>
                  </m:oMathPara>
                </a14:m>
                <a:endParaRPr lang="en-US" dirty="0"/>
              </a:p>
            </p:txBody>
          </p:sp>
        </mc:Choice>
        <mc:Fallback xmlns="">
          <p:sp>
            <p:nvSpPr>
              <p:cNvPr id="8" name="CuadroTexto 7">
                <a:extLst>
                  <a:ext uri="{FF2B5EF4-FFF2-40B4-BE49-F238E27FC236}">
                    <a16:creationId xmlns:a16="http://schemas.microsoft.com/office/drawing/2014/main" id="{6CF637FF-3833-F46A-D946-99422EE20376}"/>
                  </a:ext>
                </a:extLst>
              </p:cNvPr>
              <p:cNvSpPr txBox="1">
                <a:spLocks noRot="1" noChangeAspect="1" noMove="1" noResize="1" noEditPoints="1" noAdjustHandles="1" noChangeArrowheads="1" noChangeShapeType="1" noTextEdit="1"/>
              </p:cNvSpPr>
              <p:nvPr/>
            </p:nvSpPr>
            <p:spPr>
              <a:xfrm>
                <a:off x="3820160" y="2600960"/>
                <a:ext cx="4784387" cy="276999"/>
              </a:xfrm>
              <a:prstGeom prst="rect">
                <a:avLst/>
              </a:prstGeom>
              <a:blipFill>
                <a:blip r:embed="rId6"/>
                <a:stretch>
                  <a:fillRect t="-6667" b="-35556"/>
                </a:stretch>
              </a:blipFill>
            </p:spPr>
            <p:txBody>
              <a:bodyPr/>
              <a:lstStyle/>
              <a:p>
                <a:r>
                  <a:rPr lang="en-US">
                    <a:noFill/>
                  </a:rPr>
                  <a:t> </a:t>
                </a:r>
              </a:p>
            </p:txBody>
          </p:sp>
        </mc:Fallback>
      </mc:AlternateContent>
    </p:spTree>
    <p:extLst>
      <p:ext uri="{BB962C8B-B14F-4D97-AF65-F5344CB8AC3E}">
        <p14:creationId xmlns:p14="http://schemas.microsoft.com/office/powerpoint/2010/main" val="2471415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1000" fill="hold"/>
                                        <p:tgtEl>
                                          <p:spTgt spid="5"/>
                                        </p:tgtEl>
                                        <p:attrNameLst>
                                          <p:attrName>ppt_w</p:attrName>
                                        </p:attrNameLst>
                                      </p:cBhvr>
                                      <p:tavLst>
                                        <p:tav tm="0">
                                          <p:val>
                                            <p:fltVal val="0"/>
                                          </p:val>
                                        </p:tav>
                                        <p:tav tm="100000">
                                          <p:val>
                                            <p:strVal val="#ppt_w"/>
                                          </p:val>
                                        </p:tav>
                                      </p:tavLst>
                                    </p:anim>
                                    <p:anim calcmode="lin" valueType="num">
                                      <p:cBhvr>
                                        <p:cTn id="20" dur="1000" fill="hold"/>
                                        <p:tgtEl>
                                          <p:spTgt spid="5"/>
                                        </p:tgtEl>
                                        <p:attrNameLst>
                                          <p:attrName>ppt_h</p:attrName>
                                        </p:attrNameLst>
                                      </p:cBhvr>
                                      <p:tavLst>
                                        <p:tav tm="0">
                                          <p:val>
                                            <p:fltVal val="0"/>
                                          </p:val>
                                        </p:tav>
                                        <p:tav tm="100000">
                                          <p:val>
                                            <p:strVal val="#ppt_h"/>
                                          </p:val>
                                        </p:tav>
                                      </p:tavLst>
                                    </p:anim>
                                    <p:anim calcmode="lin" valueType="num">
                                      <p:cBhvr>
                                        <p:cTn id="21" dur="1000" fill="hold"/>
                                        <p:tgtEl>
                                          <p:spTgt spid="5"/>
                                        </p:tgtEl>
                                        <p:attrNameLst>
                                          <p:attrName>style.rotation</p:attrName>
                                        </p:attrNameLst>
                                      </p:cBhvr>
                                      <p:tavLst>
                                        <p:tav tm="0">
                                          <p:val>
                                            <p:fltVal val="90"/>
                                          </p:val>
                                        </p:tav>
                                        <p:tav tm="100000">
                                          <p:val>
                                            <p:fltVal val="0"/>
                                          </p:val>
                                        </p:tav>
                                      </p:tavLst>
                                    </p:anim>
                                    <p:animEffect transition="in" filter="fade">
                                      <p:cBhvr>
                                        <p:cTn id="2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315454C6-0B5C-2CCB-F6EA-CDD5EB0F91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3797" y="6058125"/>
            <a:ext cx="3618203" cy="850675"/>
          </a:xfrm>
          <a:prstGeom prst="rect">
            <a:avLst/>
          </a:prstGeom>
        </p:spPr>
      </p:pic>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524A0746-1FB6-74F4-20CD-A520CE64A58D}"/>
                  </a:ext>
                </a:extLst>
              </p:cNvPr>
              <p:cNvSpPr txBox="1"/>
              <p:nvPr/>
            </p:nvSpPr>
            <p:spPr>
              <a:xfrm>
                <a:off x="199696" y="218106"/>
                <a:ext cx="11698015" cy="934423"/>
              </a:xfrm>
              <a:prstGeom prst="rect">
                <a:avLst/>
              </a:prstGeom>
              <a:noFill/>
            </p:spPr>
            <p:txBody>
              <a:bodyPr wrap="square">
                <a:spAutoFit/>
              </a:bodyPr>
              <a:lstStyle/>
              <a:p>
                <a:pPr lvl="0" algn="just">
                  <a:lnSpc>
                    <a:spcPct val="107000"/>
                  </a:lnSpc>
                  <a:spcAft>
                    <a:spcPts val="800"/>
                  </a:spcAft>
                </a:pPr>
                <a:r>
                  <a:rPr lang="es-CO" b="1" dirty="0">
                    <a:latin typeface="Calibri Light" panose="020F0302020204030204" pitchFamily="34" charset="0"/>
                    <a:ea typeface="Calibri" panose="020F0502020204030204" pitchFamily="34" charset="0"/>
                    <a:cs typeface="Times New Roman" panose="02020603050405020304" pitchFamily="18" charset="0"/>
                  </a:rPr>
                  <a:t>9</a:t>
                </a:r>
                <a:r>
                  <a:rPr lang="es-CO" sz="1800" b="1" dirty="0">
                    <a:effectLst/>
                    <a:latin typeface="Calibri Light" panose="020F0302020204030204" pitchFamily="34" charset="0"/>
                    <a:ea typeface="Calibri" panose="020F0502020204030204" pitchFamily="34" charset="0"/>
                    <a:cs typeface="Times New Roman" panose="02020603050405020304" pitchFamily="18" charset="0"/>
                  </a:rPr>
                  <a:t>.</a:t>
                </a:r>
                <a:r>
                  <a:rPr lang="es-CO" sz="1800" dirty="0">
                    <a:effectLst/>
                    <a:latin typeface="Calibri Light" panose="020F0302020204030204" pitchFamily="34" charset="0"/>
                    <a:ea typeface="Calibri" panose="020F0502020204030204" pitchFamily="34" charset="0"/>
                    <a:cs typeface="Times New Roman" panose="02020603050405020304" pitchFamily="18" charset="0"/>
                  </a:rPr>
                  <a:t> La función </a:t>
                </a:r>
                <a14:m>
                  <m:oMath xmlns:m="http://schemas.openxmlformats.org/officeDocument/2006/math">
                    <m:r>
                      <a:rPr lang="es-CO" sz="2400" i="1">
                        <a:effectLst/>
                        <a:latin typeface="Cambria Math" panose="02040503050406030204" pitchFamily="18" charset="0"/>
                        <a:ea typeface="Times New Roman" panose="02020603050405020304" pitchFamily="18" charset="0"/>
                        <a:cs typeface="Times New Roman" panose="02020603050405020304" pitchFamily="18" charset="0"/>
                      </a:rPr>
                      <m:t>𝑝</m:t>
                    </m:r>
                    <m:r>
                      <a:rPr lang="es-CO" sz="24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24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s-CO" sz="24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s-CO" sz="2400" i="1">
                            <a:effectLst/>
                            <a:latin typeface="Cambria Math" panose="02040503050406030204" pitchFamily="18" charset="0"/>
                            <a:ea typeface="Calibri" panose="020F0502020204030204" pitchFamily="34" charset="0"/>
                            <a:cs typeface="Times New Roman" panose="02020603050405020304" pitchFamily="18" charset="0"/>
                          </a:rPr>
                          <m:t>3</m:t>
                        </m:r>
                        <m:r>
                          <a:rPr lang="es-CO" sz="2400" i="1">
                            <a:effectLst/>
                            <a:latin typeface="Cambria Math" panose="02040503050406030204" pitchFamily="18" charset="0"/>
                            <a:ea typeface="Calibri" panose="020F0502020204030204" pitchFamily="34" charset="0"/>
                            <a:cs typeface="Times New Roman" panose="02020603050405020304" pitchFamily="18" charset="0"/>
                          </a:rPr>
                          <m:t>𝑡</m:t>
                        </m:r>
                      </m:num>
                      <m:den>
                        <m:r>
                          <a:rPr lang="es-CO" sz="2400" i="1">
                            <a:effectLst/>
                            <a:latin typeface="Cambria Math" panose="02040503050406030204" pitchFamily="18" charset="0"/>
                            <a:ea typeface="Calibri" panose="020F0502020204030204" pitchFamily="34" charset="0"/>
                            <a:cs typeface="Times New Roman" panose="02020603050405020304" pitchFamily="18" charset="0"/>
                          </a:rPr>
                          <m:t>2</m:t>
                        </m:r>
                      </m:den>
                    </m:f>
                    <m:r>
                      <a:rPr lang="es-CO" sz="2400" i="1">
                        <a:effectLst/>
                        <a:latin typeface="Cambria Math" panose="02040503050406030204" pitchFamily="18" charset="0"/>
                        <a:ea typeface="Calibri" panose="020F0502020204030204" pitchFamily="34" charset="0"/>
                        <a:cs typeface="Times New Roman" panose="02020603050405020304" pitchFamily="18" charset="0"/>
                      </a:rPr>
                      <m:t>+1</m:t>
                    </m:r>
                  </m:oMath>
                </a14:m>
                <a:r>
                  <a:rPr lang="es-CO" sz="1800" dirty="0">
                    <a:effectLst/>
                    <a:latin typeface="Calibri Light" panose="020F0302020204030204" pitchFamily="34" charset="0"/>
                    <a:ea typeface="Calibri" panose="020F0502020204030204" pitchFamily="34" charset="0"/>
                    <a:cs typeface="Times New Roman" panose="02020603050405020304" pitchFamily="18" charset="0"/>
                  </a:rPr>
                  <a:t> permite estimar la cantidad de puntos que un equipo de baloncesto obtiene en un tiempo t (en minutos). La tabla que muestra el número de puntos que tendría el equipo en un partido al cabo de 9, 12 y 17 minutos 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6" name="CuadroTexto 5">
                <a:extLst>
                  <a:ext uri="{FF2B5EF4-FFF2-40B4-BE49-F238E27FC236}">
                    <a16:creationId xmlns:a16="http://schemas.microsoft.com/office/drawing/2014/main" id="{524A0746-1FB6-74F4-20CD-A520CE64A58D}"/>
                  </a:ext>
                </a:extLst>
              </p:cNvPr>
              <p:cNvSpPr txBox="1">
                <a:spLocks noRot="1" noChangeAspect="1" noMove="1" noResize="1" noEditPoints="1" noAdjustHandles="1" noChangeArrowheads="1" noChangeShapeType="1" noTextEdit="1"/>
              </p:cNvSpPr>
              <p:nvPr/>
            </p:nvSpPr>
            <p:spPr>
              <a:xfrm>
                <a:off x="199696" y="218106"/>
                <a:ext cx="11698015" cy="934423"/>
              </a:xfrm>
              <a:prstGeom prst="rect">
                <a:avLst/>
              </a:prstGeom>
              <a:blipFill>
                <a:blip r:embed="rId3"/>
                <a:stretch>
                  <a:fillRect l="-469" r="-417" b="-9804"/>
                </a:stretch>
              </a:blipFill>
            </p:spPr>
            <p:txBody>
              <a:bodyPr/>
              <a:lstStyle/>
              <a:p>
                <a:r>
                  <a:rPr lang="en-US">
                    <a:noFill/>
                  </a:rPr>
                  <a:t> </a:t>
                </a:r>
              </a:p>
            </p:txBody>
          </p:sp>
        </mc:Fallback>
      </mc:AlternateContent>
      <p:pic>
        <p:nvPicPr>
          <p:cNvPr id="7" name="Imagen 6">
            <a:extLst>
              <a:ext uri="{FF2B5EF4-FFF2-40B4-BE49-F238E27FC236}">
                <a16:creationId xmlns:a16="http://schemas.microsoft.com/office/drawing/2014/main" id="{62C58C10-681A-FF94-2FA0-A7E54309E0F4}"/>
              </a:ext>
            </a:extLst>
          </p:cNvPr>
          <p:cNvPicPr>
            <a:picLocks noChangeAspect="1"/>
          </p:cNvPicPr>
          <p:nvPr/>
        </p:nvPicPr>
        <p:blipFill>
          <a:blip r:embed="rId4"/>
          <a:stretch>
            <a:fillRect/>
          </a:stretch>
        </p:blipFill>
        <p:spPr>
          <a:xfrm>
            <a:off x="2975760" y="1333241"/>
            <a:ext cx="5075164" cy="4712004"/>
          </a:xfrm>
          <a:prstGeom prst="rect">
            <a:avLst/>
          </a:prstGeom>
        </p:spPr>
      </p:pic>
      <p:sp>
        <p:nvSpPr>
          <p:cNvPr id="8" name="Elipse 7">
            <a:extLst>
              <a:ext uri="{FF2B5EF4-FFF2-40B4-BE49-F238E27FC236}">
                <a16:creationId xmlns:a16="http://schemas.microsoft.com/office/drawing/2014/main" id="{E46CACE1-5C63-699C-4DF2-DB3AF4A0931B}"/>
              </a:ext>
            </a:extLst>
          </p:cNvPr>
          <p:cNvSpPr/>
          <p:nvPr/>
        </p:nvSpPr>
        <p:spPr>
          <a:xfrm>
            <a:off x="3991627" y="3748998"/>
            <a:ext cx="406400" cy="370773"/>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Imagen 8">
            <a:extLst>
              <a:ext uri="{FF2B5EF4-FFF2-40B4-BE49-F238E27FC236}">
                <a16:creationId xmlns:a16="http://schemas.microsoft.com/office/drawing/2014/main" id="{CC0EB822-28F1-69AA-7F74-6C680E5BD68A}"/>
              </a:ext>
            </a:extLst>
          </p:cNvPr>
          <p:cNvPicPr>
            <a:picLocks noChangeAspect="1"/>
          </p:cNvPicPr>
          <p:nvPr/>
        </p:nvPicPr>
        <p:blipFill>
          <a:blip r:embed="rId5"/>
          <a:stretch>
            <a:fillRect/>
          </a:stretch>
        </p:blipFill>
        <p:spPr>
          <a:xfrm>
            <a:off x="97049" y="6375498"/>
            <a:ext cx="3062711" cy="385779"/>
          </a:xfrm>
          <a:prstGeom prst="rect">
            <a:avLst/>
          </a:prstGeom>
        </p:spPr>
      </p:pic>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6125031C-A009-753F-E36A-48C1CE5586B3}"/>
                  </a:ext>
                </a:extLst>
              </p:cNvPr>
              <p:cNvSpPr txBox="1"/>
              <p:nvPr/>
            </p:nvSpPr>
            <p:spPr>
              <a:xfrm>
                <a:off x="9023200" y="1745305"/>
                <a:ext cx="1981200" cy="508537"/>
              </a:xfrm>
              <a:prstGeom prst="rect">
                <a:avLst/>
              </a:prstGeom>
              <a:noFill/>
            </p:spPr>
            <p:txBody>
              <a:bodyPr wrap="square">
                <a:spAutoFit/>
              </a:bodyPr>
              <a:lstStyle/>
              <a:p>
                <a14:m>
                  <m:oMath xmlns:m="http://schemas.openxmlformats.org/officeDocument/2006/math">
                    <m: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t>𝑝</m:t>
                    </m:r>
                    <m: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t>𝑡</m:t>
                    </m:r>
                    <m: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s-CO" sz="1800" i="1">
                            <a:effectLst/>
                            <a:latin typeface="Cambria Math" panose="02040503050406030204" pitchFamily="18" charset="0"/>
                            <a:ea typeface="Calibri" panose="020F0502020204030204" pitchFamily="34" charset="0"/>
                            <a:cs typeface="Times New Roman" panose="02020603050405020304" pitchFamily="18" charset="0"/>
                          </a:rPr>
                          <m:t>3</m:t>
                        </m:r>
                        <m:d>
                          <m:dPr>
                            <m:ctrlP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9</m:t>
                            </m:r>
                          </m:e>
                        </m:d>
                      </m:num>
                      <m:den>
                        <m:r>
                          <a:rPr lang="es-CO" sz="1800" i="1">
                            <a:effectLst/>
                            <a:latin typeface="Cambria Math" panose="02040503050406030204" pitchFamily="18" charset="0"/>
                            <a:ea typeface="Calibri" panose="020F0502020204030204" pitchFamily="34" charset="0"/>
                            <a:cs typeface="Times New Roman" panose="02020603050405020304" pitchFamily="18" charset="0"/>
                          </a:rPr>
                          <m:t>2</m:t>
                        </m:r>
                      </m:den>
                    </m:f>
                    <m:r>
                      <a:rPr lang="es-CO" sz="1800" i="1">
                        <a:effectLst/>
                        <a:latin typeface="Cambria Math" panose="02040503050406030204" pitchFamily="18" charset="0"/>
                        <a:ea typeface="Calibri" panose="020F0502020204030204" pitchFamily="34" charset="0"/>
                        <a:cs typeface="Times New Roman" panose="02020603050405020304" pitchFamily="18" charset="0"/>
                      </a:rPr>
                      <m:t>+1</m:t>
                    </m:r>
                  </m:oMath>
                </a14:m>
                <a:r>
                  <a:rPr lang="es-CO" sz="1400" dirty="0">
                    <a:effectLst/>
                    <a:latin typeface="Calibri Light" panose="020F0302020204030204" pitchFamily="34" charset="0"/>
                    <a:ea typeface="Calibri" panose="020F0502020204030204" pitchFamily="34" charset="0"/>
                    <a:cs typeface="Times New Roman" panose="02020603050405020304" pitchFamily="18" charset="0"/>
                  </a:rPr>
                  <a:t> </a:t>
                </a:r>
                <a:endParaRPr lang="en-US" dirty="0"/>
              </a:p>
            </p:txBody>
          </p:sp>
        </mc:Choice>
        <mc:Fallback xmlns="">
          <p:sp>
            <p:nvSpPr>
              <p:cNvPr id="3" name="CuadroTexto 2">
                <a:extLst>
                  <a:ext uri="{FF2B5EF4-FFF2-40B4-BE49-F238E27FC236}">
                    <a16:creationId xmlns:a16="http://schemas.microsoft.com/office/drawing/2014/main" id="{6125031C-A009-753F-E36A-48C1CE5586B3}"/>
                  </a:ext>
                </a:extLst>
              </p:cNvPr>
              <p:cNvSpPr txBox="1">
                <a:spLocks noRot="1" noChangeAspect="1" noMove="1" noResize="1" noEditPoints="1" noAdjustHandles="1" noChangeArrowheads="1" noChangeShapeType="1" noTextEdit="1"/>
              </p:cNvSpPr>
              <p:nvPr/>
            </p:nvSpPr>
            <p:spPr>
              <a:xfrm>
                <a:off x="9023200" y="1745305"/>
                <a:ext cx="1981200" cy="50853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DC4427DB-1D82-FAAA-B5B3-309D5E8C38C3}"/>
                  </a:ext>
                </a:extLst>
              </p:cNvPr>
              <p:cNvSpPr txBox="1"/>
              <p:nvPr/>
            </p:nvSpPr>
            <p:spPr>
              <a:xfrm>
                <a:off x="9043520" y="2297979"/>
                <a:ext cx="1981200" cy="484043"/>
              </a:xfrm>
              <a:prstGeom prst="rect">
                <a:avLst/>
              </a:prstGeom>
              <a:noFill/>
            </p:spPr>
            <p:txBody>
              <a:bodyPr wrap="square">
                <a:spAutoFit/>
              </a:bodyPr>
              <a:lstStyle/>
              <a:p>
                <a14:m>
                  <m:oMath xmlns:m="http://schemas.openxmlformats.org/officeDocument/2006/math">
                    <m: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t>𝑝</m:t>
                    </m:r>
                    <m: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t>𝑡</m:t>
                    </m:r>
                    <m: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27</m:t>
                        </m:r>
                      </m:num>
                      <m:den>
                        <m:r>
                          <a:rPr lang="es-CO" sz="1800" i="1">
                            <a:effectLst/>
                            <a:latin typeface="Cambria Math" panose="02040503050406030204" pitchFamily="18" charset="0"/>
                            <a:ea typeface="Calibri" panose="020F0502020204030204" pitchFamily="34" charset="0"/>
                            <a:cs typeface="Times New Roman" panose="02020603050405020304" pitchFamily="18" charset="0"/>
                          </a:rPr>
                          <m:t>2</m:t>
                        </m:r>
                      </m:den>
                    </m:f>
                    <m:r>
                      <a:rPr lang="es-CO" sz="1800" i="1">
                        <a:effectLst/>
                        <a:latin typeface="Cambria Math" panose="02040503050406030204" pitchFamily="18" charset="0"/>
                        <a:ea typeface="Calibri" panose="020F0502020204030204" pitchFamily="34" charset="0"/>
                        <a:cs typeface="Times New Roman" panose="02020603050405020304" pitchFamily="18" charset="0"/>
                      </a:rPr>
                      <m:t>+1</m:t>
                    </m:r>
                  </m:oMath>
                </a14:m>
                <a:r>
                  <a:rPr lang="es-CO" sz="1400" dirty="0">
                    <a:effectLst/>
                    <a:latin typeface="Calibri Light" panose="020F0302020204030204" pitchFamily="34" charset="0"/>
                    <a:ea typeface="Calibri" panose="020F0502020204030204" pitchFamily="34" charset="0"/>
                    <a:cs typeface="Times New Roman" panose="02020603050405020304" pitchFamily="18" charset="0"/>
                  </a:rPr>
                  <a:t> </a:t>
                </a:r>
                <a:endParaRPr lang="en-US" dirty="0"/>
              </a:p>
            </p:txBody>
          </p:sp>
        </mc:Choice>
        <mc:Fallback xmlns="">
          <p:sp>
            <p:nvSpPr>
              <p:cNvPr id="5" name="CuadroTexto 4">
                <a:extLst>
                  <a:ext uri="{FF2B5EF4-FFF2-40B4-BE49-F238E27FC236}">
                    <a16:creationId xmlns:a16="http://schemas.microsoft.com/office/drawing/2014/main" id="{DC4427DB-1D82-FAAA-B5B3-309D5E8C38C3}"/>
                  </a:ext>
                </a:extLst>
              </p:cNvPr>
              <p:cNvSpPr txBox="1">
                <a:spLocks noRot="1" noChangeAspect="1" noMove="1" noResize="1" noEditPoints="1" noAdjustHandles="1" noChangeArrowheads="1" noChangeShapeType="1" noTextEdit="1"/>
              </p:cNvSpPr>
              <p:nvPr/>
            </p:nvSpPr>
            <p:spPr>
              <a:xfrm>
                <a:off x="9043520" y="2297979"/>
                <a:ext cx="1981200" cy="484043"/>
              </a:xfrm>
              <a:prstGeom prst="rect">
                <a:avLst/>
              </a:prstGeom>
              <a:blipFill>
                <a:blip r:embed="rId7"/>
                <a:stretch>
                  <a:fillRect b="-25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482700CD-D444-1BC2-57A8-A6255FFAF94F}"/>
                  </a:ext>
                </a:extLst>
              </p:cNvPr>
              <p:cNvSpPr txBox="1"/>
              <p:nvPr/>
            </p:nvSpPr>
            <p:spPr>
              <a:xfrm>
                <a:off x="9023200" y="2878593"/>
                <a:ext cx="1981200" cy="362984"/>
              </a:xfrm>
              <a:prstGeom prst="rect">
                <a:avLst/>
              </a:prstGeom>
              <a:noFill/>
            </p:spPr>
            <p:txBody>
              <a:bodyPr wrap="square">
                <a:spAutoFit/>
              </a:bodyPr>
              <a:lstStyle/>
              <a:p>
                <a14:m>
                  <m:oMath xmlns:m="http://schemas.openxmlformats.org/officeDocument/2006/math">
                    <m: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t>𝑝</m:t>
                    </m:r>
                    <m: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t>𝑡</m:t>
                    </m:r>
                    <m: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t>)=13,5+1</m:t>
                    </m:r>
                  </m:oMath>
                </a14:m>
                <a:r>
                  <a:rPr lang="es-CO" sz="1400" dirty="0">
                    <a:effectLst/>
                    <a:latin typeface="Calibri Light" panose="020F0302020204030204" pitchFamily="34" charset="0"/>
                    <a:ea typeface="Calibri" panose="020F0502020204030204" pitchFamily="34" charset="0"/>
                    <a:cs typeface="Times New Roman" panose="02020603050405020304" pitchFamily="18" charset="0"/>
                  </a:rPr>
                  <a:t> </a:t>
                </a:r>
                <a:endParaRPr lang="en-US" dirty="0"/>
              </a:p>
            </p:txBody>
          </p:sp>
        </mc:Choice>
        <mc:Fallback xmlns="">
          <p:sp>
            <p:nvSpPr>
              <p:cNvPr id="10" name="CuadroTexto 9">
                <a:extLst>
                  <a:ext uri="{FF2B5EF4-FFF2-40B4-BE49-F238E27FC236}">
                    <a16:creationId xmlns:a16="http://schemas.microsoft.com/office/drawing/2014/main" id="{482700CD-D444-1BC2-57A8-A6255FFAF94F}"/>
                  </a:ext>
                </a:extLst>
              </p:cNvPr>
              <p:cNvSpPr txBox="1">
                <a:spLocks noRot="1" noChangeAspect="1" noMove="1" noResize="1" noEditPoints="1" noAdjustHandles="1" noChangeArrowheads="1" noChangeShapeType="1" noTextEdit="1"/>
              </p:cNvSpPr>
              <p:nvPr/>
            </p:nvSpPr>
            <p:spPr>
              <a:xfrm>
                <a:off x="9023200" y="2878593"/>
                <a:ext cx="1981200" cy="362984"/>
              </a:xfrm>
              <a:prstGeom prst="rect">
                <a:avLst/>
              </a:prstGeom>
              <a:blipFill>
                <a:blip r:embed="rId8"/>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CAD03EB7-F8EC-4A8A-3DA9-F539FCCAFC92}"/>
                  </a:ext>
                </a:extLst>
              </p:cNvPr>
              <p:cNvSpPr txBox="1"/>
              <p:nvPr/>
            </p:nvSpPr>
            <p:spPr>
              <a:xfrm>
                <a:off x="8896932" y="3327735"/>
                <a:ext cx="156786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t>𝑝</m:t>
                      </m:r>
                      <m: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t>𝑡</m:t>
                      </m:r>
                      <m: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t>)=14,5</m:t>
                      </m:r>
                    </m:oMath>
                  </m:oMathPara>
                </a14:m>
                <a:endParaRPr lang="en-US" dirty="0"/>
              </a:p>
            </p:txBody>
          </p:sp>
        </mc:Choice>
        <mc:Fallback xmlns="">
          <p:sp>
            <p:nvSpPr>
              <p:cNvPr id="11" name="CuadroTexto 10">
                <a:extLst>
                  <a:ext uri="{FF2B5EF4-FFF2-40B4-BE49-F238E27FC236}">
                    <a16:creationId xmlns:a16="http://schemas.microsoft.com/office/drawing/2014/main" id="{CAD03EB7-F8EC-4A8A-3DA9-F539FCCAFC92}"/>
                  </a:ext>
                </a:extLst>
              </p:cNvPr>
              <p:cNvSpPr txBox="1">
                <a:spLocks noRot="1" noChangeAspect="1" noMove="1" noResize="1" noEditPoints="1" noAdjustHandles="1" noChangeArrowheads="1" noChangeShapeType="1" noTextEdit="1"/>
              </p:cNvSpPr>
              <p:nvPr/>
            </p:nvSpPr>
            <p:spPr>
              <a:xfrm>
                <a:off x="8896932" y="3327735"/>
                <a:ext cx="1567868" cy="369332"/>
              </a:xfrm>
              <a:prstGeom prst="rect">
                <a:avLst/>
              </a:prstGeom>
              <a:blipFill>
                <a:blip r:embed="rId9"/>
                <a:stretch>
                  <a:fillRect b="-13333"/>
                </a:stretch>
              </a:blipFill>
            </p:spPr>
            <p:txBody>
              <a:bodyPr/>
              <a:lstStyle/>
              <a:p>
                <a:r>
                  <a:rPr lang="en-US">
                    <a:noFill/>
                  </a:rPr>
                  <a:t> </a:t>
                </a:r>
              </a:p>
            </p:txBody>
          </p:sp>
        </mc:Fallback>
      </mc:AlternateContent>
    </p:spTree>
    <p:extLst>
      <p:ext uri="{BB962C8B-B14F-4D97-AF65-F5344CB8AC3E}">
        <p14:creationId xmlns:p14="http://schemas.microsoft.com/office/powerpoint/2010/main" val="665009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1000" fill="hold"/>
                                        <p:tgtEl>
                                          <p:spTgt spid="8"/>
                                        </p:tgtEl>
                                        <p:attrNameLst>
                                          <p:attrName>ppt_w</p:attrName>
                                        </p:attrNameLst>
                                      </p:cBhvr>
                                      <p:tavLst>
                                        <p:tav tm="0">
                                          <p:val>
                                            <p:fltVal val="0"/>
                                          </p:val>
                                        </p:tav>
                                        <p:tav tm="100000">
                                          <p:val>
                                            <p:strVal val="#ppt_w"/>
                                          </p:val>
                                        </p:tav>
                                      </p:tavLst>
                                    </p:anim>
                                    <p:anim calcmode="lin" valueType="num">
                                      <p:cBhvr>
                                        <p:cTn id="24" dur="1000" fill="hold"/>
                                        <p:tgtEl>
                                          <p:spTgt spid="8"/>
                                        </p:tgtEl>
                                        <p:attrNameLst>
                                          <p:attrName>ppt_h</p:attrName>
                                        </p:attrNameLst>
                                      </p:cBhvr>
                                      <p:tavLst>
                                        <p:tav tm="0">
                                          <p:val>
                                            <p:fltVal val="0"/>
                                          </p:val>
                                        </p:tav>
                                        <p:tav tm="100000">
                                          <p:val>
                                            <p:strVal val="#ppt_h"/>
                                          </p:val>
                                        </p:tav>
                                      </p:tavLst>
                                    </p:anim>
                                    <p:anim calcmode="lin" valueType="num">
                                      <p:cBhvr>
                                        <p:cTn id="25" dur="1000" fill="hold"/>
                                        <p:tgtEl>
                                          <p:spTgt spid="8"/>
                                        </p:tgtEl>
                                        <p:attrNameLst>
                                          <p:attrName>style.rotation</p:attrName>
                                        </p:attrNameLst>
                                      </p:cBhvr>
                                      <p:tavLst>
                                        <p:tav tm="0">
                                          <p:val>
                                            <p:fltVal val="90"/>
                                          </p:val>
                                        </p:tav>
                                        <p:tav tm="100000">
                                          <p:val>
                                            <p:fltVal val="0"/>
                                          </p:val>
                                        </p:tav>
                                      </p:tavLst>
                                    </p:anim>
                                    <p:animEffect transition="in" filter="fade">
                                      <p:cBhvr>
                                        <p:cTn id="26"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 grpId="0"/>
      <p:bldP spid="5" grpId="0"/>
      <p:bldP spid="10" grpId="0"/>
      <p:bldP spid="1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27526" y="244331"/>
            <a:ext cx="11736947" cy="1015663"/>
          </a:xfrm>
          <a:prstGeom prst="rect">
            <a:avLst/>
          </a:prstGeom>
        </p:spPr>
        <p:txBody>
          <a:bodyPr wrap="square">
            <a:spAutoFit/>
          </a:bodyPr>
          <a:lstStyle/>
          <a:p>
            <a:pPr algn="just"/>
            <a:r>
              <a:rPr lang="es-ES" sz="2000" b="1" dirty="0">
                <a:latin typeface="+mj-lt"/>
              </a:rPr>
              <a:t>10.</a:t>
            </a:r>
            <a:r>
              <a:rPr lang="es-ES" sz="2000" dirty="0">
                <a:latin typeface="+mj-lt"/>
              </a:rPr>
              <a:t> Se hizo un estudio de 860 animales vertebrados, de 5 tipos distintos, para conocer cuántos habían sido contagiados por una enfermedad. La gráfica circular muestra la cantidad de animales por tipo. La gráfica de barras muestra el porcentaje de animales con la enfermedad, por tipo de vertebrado.</a:t>
            </a:r>
            <a:endParaRPr lang="es-CO" sz="2000" dirty="0">
              <a:latin typeface="+mj-lt"/>
            </a:endParaRPr>
          </a:p>
        </p:txBody>
      </p:sp>
      <p:pic>
        <p:nvPicPr>
          <p:cNvPr id="25" name="Imagen 24">
            <a:extLst>
              <a:ext uri="{FF2B5EF4-FFF2-40B4-BE49-F238E27FC236}">
                <a16:creationId xmlns:a16="http://schemas.microsoft.com/office/drawing/2014/main" id="{5828A08A-EB3D-EC41-2013-6FD1927CCE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3797" y="6058125"/>
            <a:ext cx="3618203" cy="850675"/>
          </a:xfrm>
          <a:prstGeom prst="rect">
            <a:avLst/>
          </a:prstGeom>
        </p:spPr>
      </p:pic>
      <p:pic>
        <p:nvPicPr>
          <p:cNvPr id="26" name="Imagen 25">
            <a:extLst>
              <a:ext uri="{FF2B5EF4-FFF2-40B4-BE49-F238E27FC236}">
                <a16:creationId xmlns:a16="http://schemas.microsoft.com/office/drawing/2014/main" id="{4E31AE76-0D79-C18D-8BA0-8AF5BE81585D}"/>
              </a:ext>
            </a:extLst>
          </p:cNvPr>
          <p:cNvPicPr>
            <a:picLocks noChangeAspect="1"/>
          </p:cNvPicPr>
          <p:nvPr/>
        </p:nvPicPr>
        <p:blipFill>
          <a:blip r:embed="rId3"/>
          <a:stretch>
            <a:fillRect/>
          </a:stretch>
        </p:blipFill>
        <p:spPr>
          <a:xfrm>
            <a:off x="97049" y="6375498"/>
            <a:ext cx="3062711" cy="385779"/>
          </a:xfrm>
          <a:prstGeom prst="rect">
            <a:avLst/>
          </a:prstGeom>
        </p:spPr>
      </p:pic>
      <p:pic>
        <p:nvPicPr>
          <p:cNvPr id="4" name="Imagen 3">
            <a:extLst>
              <a:ext uri="{FF2B5EF4-FFF2-40B4-BE49-F238E27FC236}">
                <a16:creationId xmlns:a16="http://schemas.microsoft.com/office/drawing/2014/main" id="{E0C77366-0116-5E4C-BDDC-29EE9FF4DFE3}"/>
              </a:ext>
            </a:extLst>
          </p:cNvPr>
          <p:cNvPicPr>
            <a:picLocks noChangeAspect="1"/>
          </p:cNvPicPr>
          <p:nvPr/>
        </p:nvPicPr>
        <p:blipFill>
          <a:blip r:embed="rId4"/>
          <a:stretch>
            <a:fillRect/>
          </a:stretch>
        </p:blipFill>
        <p:spPr>
          <a:xfrm>
            <a:off x="2217684" y="1259994"/>
            <a:ext cx="6945393" cy="2805553"/>
          </a:xfrm>
          <a:prstGeom prst="rect">
            <a:avLst/>
          </a:prstGeom>
        </p:spPr>
      </p:pic>
      <p:sp>
        <p:nvSpPr>
          <p:cNvPr id="8" name="CuadroTexto 7">
            <a:extLst>
              <a:ext uri="{FF2B5EF4-FFF2-40B4-BE49-F238E27FC236}">
                <a16:creationId xmlns:a16="http://schemas.microsoft.com/office/drawing/2014/main" id="{7B1FC9EC-F391-7BD2-B56C-FBF48C73A236}"/>
              </a:ext>
            </a:extLst>
          </p:cNvPr>
          <p:cNvSpPr txBox="1"/>
          <p:nvPr/>
        </p:nvSpPr>
        <p:spPr>
          <a:xfrm>
            <a:off x="274278" y="4065547"/>
            <a:ext cx="11582441" cy="707886"/>
          </a:xfrm>
          <a:prstGeom prst="rect">
            <a:avLst/>
          </a:prstGeom>
          <a:noFill/>
        </p:spPr>
        <p:txBody>
          <a:bodyPr wrap="square">
            <a:spAutoFit/>
          </a:bodyPr>
          <a:lstStyle/>
          <a:p>
            <a:pPr algn="l"/>
            <a:r>
              <a:rPr lang="es-ES" sz="2000" dirty="0">
                <a:latin typeface="+mj-lt"/>
              </a:rPr>
              <a:t>Según la información dada, ¿cuál de las siguientes tablas representa correctamente la cantidad de animales</a:t>
            </a:r>
          </a:p>
          <a:p>
            <a:pPr algn="l"/>
            <a:r>
              <a:rPr lang="es-ES" sz="2000" dirty="0">
                <a:latin typeface="+mj-lt"/>
              </a:rPr>
              <a:t>con la enfermedad, por tipo de vertebrado?</a:t>
            </a:r>
            <a:endParaRPr lang="en-US" sz="2000" dirty="0">
              <a:latin typeface="+mj-lt"/>
            </a:endParaRPr>
          </a:p>
        </p:txBody>
      </p:sp>
      <p:pic>
        <p:nvPicPr>
          <p:cNvPr id="10" name="Imagen 9">
            <a:extLst>
              <a:ext uri="{FF2B5EF4-FFF2-40B4-BE49-F238E27FC236}">
                <a16:creationId xmlns:a16="http://schemas.microsoft.com/office/drawing/2014/main" id="{4DE22042-C4E3-8D2A-A689-844E7884CBE3}"/>
              </a:ext>
            </a:extLst>
          </p:cNvPr>
          <p:cNvPicPr>
            <a:picLocks noChangeAspect="1"/>
          </p:cNvPicPr>
          <p:nvPr/>
        </p:nvPicPr>
        <p:blipFill>
          <a:blip r:embed="rId5"/>
          <a:stretch>
            <a:fillRect/>
          </a:stretch>
        </p:blipFill>
        <p:spPr>
          <a:xfrm>
            <a:off x="483745" y="4778513"/>
            <a:ext cx="4864350" cy="1505027"/>
          </a:xfrm>
          <a:prstGeom prst="rect">
            <a:avLst/>
          </a:prstGeom>
        </p:spPr>
      </p:pic>
      <p:pic>
        <p:nvPicPr>
          <p:cNvPr id="12" name="Imagen 11">
            <a:extLst>
              <a:ext uri="{FF2B5EF4-FFF2-40B4-BE49-F238E27FC236}">
                <a16:creationId xmlns:a16="http://schemas.microsoft.com/office/drawing/2014/main" id="{9F49B9E4-C612-FB5F-DC32-C540A59C434E}"/>
              </a:ext>
            </a:extLst>
          </p:cNvPr>
          <p:cNvPicPr>
            <a:picLocks noChangeAspect="1"/>
          </p:cNvPicPr>
          <p:nvPr/>
        </p:nvPicPr>
        <p:blipFill>
          <a:blip r:embed="rId6"/>
          <a:stretch>
            <a:fillRect/>
          </a:stretch>
        </p:blipFill>
        <p:spPr>
          <a:xfrm>
            <a:off x="5557562" y="4641039"/>
            <a:ext cx="4953255" cy="1549480"/>
          </a:xfrm>
          <a:prstGeom prst="rect">
            <a:avLst/>
          </a:prstGeom>
        </p:spPr>
      </p:pic>
      <p:sp>
        <p:nvSpPr>
          <p:cNvPr id="3" name="Elipse 2">
            <a:extLst>
              <a:ext uri="{FF2B5EF4-FFF2-40B4-BE49-F238E27FC236}">
                <a16:creationId xmlns:a16="http://schemas.microsoft.com/office/drawing/2014/main" id="{C93B4381-6C0F-FE6C-A648-D6D70A5049E4}"/>
              </a:ext>
            </a:extLst>
          </p:cNvPr>
          <p:cNvSpPr/>
          <p:nvPr/>
        </p:nvSpPr>
        <p:spPr>
          <a:xfrm>
            <a:off x="5588000" y="5655753"/>
            <a:ext cx="346650" cy="34357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E89E57F5-54BE-1F38-4314-B2240C89D596}"/>
                  </a:ext>
                </a:extLst>
              </p:cNvPr>
              <p:cNvSpPr txBox="1"/>
              <p:nvPr/>
            </p:nvSpPr>
            <p:spPr>
              <a:xfrm>
                <a:off x="9804400" y="2203282"/>
                <a:ext cx="1776127" cy="5203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r>
                        <a:rPr lang="en-US" b="0" i="1" smtClean="0">
                          <a:latin typeface="Cambria Math" panose="02040503050406030204" pitchFamily="18" charset="0"/>
                          <a:ea typeface="Cambria Math" panose="02040503050406030204" pitchFamily="18" charset="0"/>
                        </a:rPr>
                        <m:t>×200=120</m:t>
                      </m:r>
                    </m:oMath>
                  </m:oMathPara>
                </a14:m>
                <a:endParaRPr lang="en-US" dirty="0"/>
              </a:p>
            </p:txBody>
          </p:sp>
        </mc:Choice>
        <mc:Fallback xmlns="">
          <p:sp>
            <p:nvSpPr>
              <p:cNvPr id="5" name="CuadroTexto 4">
                <a:extLst>
                  <a:ext uri="{FF2B5EF4-FFF2-40B4-BE49-F238E27FC236}">
                    <a16:creationId xmlns:a16="http://schemas.microsoft.com/office/drawing/2014/main" id="{E89E57F5-54BE-1F38-4314-B2240C89D596}"/>
                  </a:ext>
                </a:extLst>
              </p:cNvPr>
              <p:cNvSpPr txBox="1">
                <a:spLocks noRot="1" noChangeAspect="1" noMove="1" noResize="1" noEditPoints="1" noAdjustHandles="1" noChangeArrowheads="1" noChangeShapeType="1" noTextEdit="1"/>
              </p:cNvSpPr>
              <p:nvPr/>
            </p:nvSpPr>
            <p:spPr>
              <a:xfrm>
                <a:off x="9804400" y="2203282"/>
                <a:ext cx="1776127" cy="520399"/>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404D2C5A-AC8B-39AC-8384-BBCED6CC2B83}"/>
                  </a:ext>
                </a:extLst>
              </p:cNvPr>
              <p:cNvSpPr txBox="1"/>
              <p:nvPr/>
            </p:nvSpPr>
            <p:spPr>
              <a:xfrm>
                <a:off x="9804399" y="1410527"/>
                <a:ext cx="1647887" cy="5259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50</m:t>
                          </m:r>
                        </m:num>
                        <m:den>
                          <m:r>
                            <a:rPr lang="en-US" b="0" i="1" smtClean="0">
                              <a:latin typeface="Cambria Math" panose="02040503050406030204" pitchFamily="18" charset="0"/>
                            </a:rPr>
                            <m:t>100</m:t>
                          </m:r>
                        </m:den>
                      </m:f>
                      <m:r>
                        <a:rPr lang="en-US" b="0" i="1" smtClean="0">
                          <a:latin typeface="Cambria Math" panose="02040503050406030204" pitchFamily="18" charset="0"/>
                          <a:ea typeface="Cambria Math" panose="02040503050406030204" pitchFamily="18" charset="0"/>
                        </a:rPr>
                        <m:t>×120=60</m:t>
                      </m:r>
                    </m:oMath>
                  </m:oMathPara>
                </a14:m>
                <a:endParaRPr lang="en-US" dirty="0"/>
              </a:p>
            </p:txBody>
          </p:sp>
        </mc:Choice>
        <mc:Fallback xmlns="">
          <p:sp>
            <p:nvSpPr>
              <p:cNvPr id="6" name="CuadroTexto 5">
                <a:extLst>
                  <a:ext uri="{FF2B5EF4-FFF2-40B4-BE49-F238E27FC236}">
                    <a16:creationId xmlns:a16="http://schemas.microsoft.com/office/drawing/2014/main" id="{404D2C5A-AC8B-39AC-8384-BBCED6CC2B83}"/>
                  </a:ext>
                </a:extLst>
              </p:cNvPr>
              <p:cNvSpPr txBox="1">
                <a:spLocks noRot="1" noChangeAspect="1" noMove="1" noResize="1" noEditPoints="1" noAdjustHandles="1" noChangeArrowheads="1" noChangeShapeType="1" noTextEdit="1"/>
              </p:cNvSpPr>
              <p:nvPr/>
            </p:nvSpPr>
            <p:spPr>
              <a:xfrm>
                <a:off x="9804399" y="1410527"/>
                <a:ext cx="1647887" cy="525978"/>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51314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1000" fill="hold"/>
                                        <p:tgtEl>
                                          <p:spTgt spid="3"/>
                                        </p:tgtEl>
                                        <p:attrNameLst>
                                          <p:attrName>ppt_w</p:attrName>
                                        </p:attrNameLst>
                                      </p:cBhvr>
                                      <p:tavLst>
                                        <p:tav tm="0">
                                          <p:val>
                                            <p:fltVal val="0"/>
                                          </p:val>
                                        </p:tav>
                                        <p:tav tm="100000">
                                          <p:val>
                                            <p:strVal val="#ppt_w"/>
                                          </p:val>
                                        </p:tav>
                                      </p:tavLst>
                                    </p:anim>
                                    <p:anim calcmode="lin" valueType="num">
                                      <p:cBhvr>
                                        <p:cTn id="16" dur="1000" fill="hold"/>
                                        <p:tgtEl>
                                          <p:spTgt spid="3"/>
                                        </p:tgtEl>
                                        <p:attrNameLst>
                                          <p:attrName>ppt_h</p:attrName>
                                        </p:attrNameLst>
                                      </p:cBhvr>
                                      <p:tavLst>
                                        <p:tav tm="0">
                                          <p:val>
                                            <p:fltVal val="0"/>
                                          </p:val>
                                        </p:tav>
                                        <p:tav tm="100000">
                                          <p:val>
                                            <p:strVal val="#ppt_h"/>
                                          </p:val>
                                        </p:tav>
                                      </p:tavLst>
                                    </p:anim>
                                    <p:anim calcmode="lin" valueType="num">
                                      <p:cBhvr>
                                        <p:cTn id="17" dur="1000" fill="hold"/>
                                        <p:tgtEl>
                                          <p:spTgt spid="3"/>
                                        </p:tgtEl>
                                        <p:attrNameLst>
                                          <p:attrName>style.rotation</p:attrName>
                                        </p:attrNameLst>
                                      </p:cBhvr>
                                      <p:tavLst>
                                        <p:tav tm="0">
                                          <p:val>
                                            <p:fltVal val="90"/>
                                          </p:val>
                                        </p:tav>
                                        <p:tav tm="100000">
                                          <p:val>
                                            <p:fltVal val="0"/>
                                          </p:val>
                                        </p:tav>
                                      </p:tavLst>
                                    </p:anim>
                                    <p:animEffect transition="in" filter="fade">
                                      <p:cBhvr>
                                        <p:cTn id="18"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315454C6-0B5C-2CCB-F6EA-CDD5EB0F91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3797" y="6058125"/>
            <a:ext cx="3618203" cy="850675"/>
          </a:xfrm>
          <a:prstGeom prst="rect">
            <a:avLst/>
          </a:prstGeom>
        </p:spPr>
      </p:pic>
      <p:sp>
        <p:nvSpPr>
          <p:cNvPr id="7" name="CuadroTexto 6">
            <a:extLst>
              <a:ext uri="{FF2B5EF4-FFF2-40B4-BE49-F238E27FC236}">
                <a16:creationId xmlns:a16="http://schemas.microsoft.com/office/drawing/2014/main" id="{DCD10F7F-89D5-E44A-2357-2FEFFDAC581E}"/>
              </a:ext>
            </a:extLst>
          </p:cNvPr>
          <p:cNvSpPr txBox="1"/>
          <p:nvPr/>
        </p:nvSpPr>
        <p:spPr>
          <a:xfrm>
            <a:off x="1019875" y="930319"/>
            <a:ext cx="3352799" cy="1264642"/>
          </a:xfrm>
          <a:prstGeom prst="rect">
            <a:avLst/>
          </a:prstGeom>
          <a:noFill/>
        </p:spPr>
        <p:txBody>
          <a:bodyPr wrap="square">
            <a:spAutoFit/>
          </a:bodyPr>
          <a:lstStyle/>
          <a:p>
            <a:pPr algn="just">
              <a:lnSpc>
                <a:spcPct val="107000"/>
              </a:lnSpc>
              <a:spcAft>
                <a:spcPts val="800"/>
              </a:spcAft>
            </a:pPr>
            <a:r>
              <a:rPr lang="es-CO" sz="1800" dirty="0">
                <a:effectLst/>
                <a:latin typeface="Calibri Light" panose="020F0302020204030204" pitchFamily="34" charset="0"/>
                <a:ea typeface="Calibri" panose="020F0502020204030204" pitchFamily="34" charset="0"/>
                <a:cs typeface="Times New Roman" panose="02020603050405020304" pitchFamily="18" charset="0"/>
              </a:rPr>
              <a:t>La tabla muestra los productos fabricados en una empresa de calzado y algunos datos asociados a ellos, para el año 2014.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Imagen 8">
            <a:extLst>
              <a:ext uri="{FF2B5EF4-FFF2-40B4-BE49-F238E27FC236}">
                <a16:creationId xmlns:a16="http://schemas.microsoft.com/office/drawing/2014/main" id="{AD6B47EF-0F34-4FE4-DD47-720813CA9CDE}"/>
              </a:ext>
            </a:extLst>
          </p:cNvPr>
          <p:cNvPicPr>
            <a:picLocks noChangeAspect="1"/>
          </p:cNvPicPr>
          <p:nvPr/>
        </p:nvPicPr>
        <p:blipFill>
          <a:blip r:embed="rId3"/>
          <a:stretch>
            <a:fillRect/>
          </a:stretch>
        </p:blipFill>
        <p:spPr>
          <a:xfrm>
            <a:off x="4552971" y="1"/>
            <a:ext cx="5200629" cy="2831344"/>
          </a:xfrm>
          <a:prstGeom prst="rect">
            <a:avLst/>
          </a:prstGeom>
        </p:spPr>
      </p:pic>
      <p:sp>
        <p:nvSpPr>
          <p:cNvPr id="8" name="CuadroTexto 7">
            <a:extLst>
              <a:ext uri="{FF2B5EF4-FFF2-40B4-BE49-F238E27FC236}">
                <a16:creationId xmlns:a16="http://schemas.microsoft.com/office/drawing/2014/main" id="{5A6B0E3C-0AB2-01B3-4154-889063DCA2F9}"/>
              </a:ext>
            </a:extLst>
          </p:cNvPr>
          <p:cNvSpPr txBox="1"/>
          <p:nvPr/>
        </p:nvSpPr>
        <p:spPr>
          <a:xfrm>
            <a:off x="578069" y="3048091"/>
            <a:ext cx="10468303" cy="1989071"/>
          </a:xfrm>
          <a:prstGeom prst="rect">
            <a:avLst/>
          </a:prstGeom>
          <a:noFill/>
        </p:spPr>
        <p:txBody>
          <a:bodyPr wrap="square">
            <a:spAutoFit/>
          </a:bodyPr>
          <a:lstStyle/>
          <a:p>
            <a:pPr lvl="0">
              <a:lnSpc>
                <a:spcPct val="107000"/>
              </a:lnSpc>
            </a:pPr>
            <a:r>
              <a:rPr lang="es-CO" b="1" dirty="0">
                <a:latin typeface="Calibri Light" panose="020F0302020204030204" pitchFamily="34" charset="0"/>
                <a:ea typeface="Calibri" panose="020F0502020204030204" pitchFamily="34" charset="0"/>
                <a:cs typeface="Times New Roman" panose="02020603050405020304" pitchFamily="18" charset="0"/>
              </a:rPr>
              <a:t>11</a:t>
            </a:r>
            <a:r>
              <a:rPr lang="es-CO" sz="1800" b="1" dirty="0">
                <a:effectLst/>
                <a:latin typeface="Calibri Light" panose="020F0302020204030204" pitchFamily="34" charset="0"/>
                <a:ea typeface="Calibri" panose="020F0502020204030204" pitchFamily="34" charset="0"/>
                <a:cs typeface="Times New Roman" panose="02020603050405020304" pitchFamily="18" charset="0"/>
              </a:rPr>
              <a:t>.</a:t>
            </a:r>
            <a:r>
              <a:rPr lang="es-CO" sz="1800" dirty="0">
                <a:effectLst/>
                <a:latin typeface="Calibri Light" panose="020F0302020204030204" pitchFamily="34" charset="0"/>
                <a:ea typeface="Calibri" panose="020F0502020204030204" pitchFamily="34" charset="0"/>
                <a:cs typeface="Times New Roman" panose="02020603050405020304" pitchFamily="18" charset="0"/>
              </a:rPr>
              <a:t> El contador quiere saber el valor total, en pesos, de las ventas de un producto. ¿Qué operación debe efectuar para hallar este valor?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90170">
              <a:lnSpc>
                <a:spcPct val="107000"/>
              </a:lnSpc>
            </a:pPr>
            <a:r>
              <a:rPr lang="es-CO" sz="800" dirty="0">
                <a:effectLst/>
                <a:latin typeface="Calibri Light" panose="020F0302020204030204"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lphaUcPeriod"/>
            </a:pPr>
            <a:r>
              <a:rPr lang="es-CO" sz="1800" dirty="0">
                <a:effectLst/>
                <a:latin typeface="Calibri Light" panose="020F0302020204030204" pitchFamily="34" charset="0"/>
                <a:ea typeface="Calibri" panose="020F0502020204030204" pitchFamily="34" charset="0"/>
                <a:cs typeface="Times New Roman" panose="02020603050405020304" pitchFamily="18" charset="0"/>
              </a:rPr>
              <a:t>Multiplicar el precio de venta del producto por el número de unidades vendidas.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lphaUcPeriod"/>
            </a:pPr>
            <a:r>
              <a:rPr lang="es-CO" sz="1800" dirty="0">
                <a:effectLst/>
                <a:latin typeface="Calibri Light" panose="020F0302020204030204" pitchFamily="34" charset="0"/>
                <a:ea typeface="Calibri" panose="020F0502020204030204" pitchFamily="34" charset="0"/>
                <a:cs typeface="Times New Roman" panose="02020603050405020304" pitchFamily="18" charset="0"/>
              </a:rPr>
              <a:t>Sumar el costo de fabricación del producto, con su precio de venta.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lphaUcPeriod"/>
            </a:pPr>
            <a:r>
              <a:rPr lang="es-CO" sz="1800" dirty="0">
                <a:effectLst/>
                <a:latin typeface="Calibri Light" panose="020F0302020204030204" pitchFamily="34" charset="0"/>
                <a:ea typeface="Calibri" panose="020F0502020204030204" pitchFamily="34" charset="0"/>
                <a:cs typeface="Times New Roman" panose="02020603050405020304" pitchFamily="18" charset="0"/>
              </a:rPr>
              <a:t>Dividir el precio de venta del producto entre el número de unidades vendidas.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lphaUcPeriod"/>
            </a:pPr>
            <a:r>
              <a:rPr lang="es-CO" sz="1800" dirty="0">
                <a:effectLst/>
                <a:latin typeface="Calibri Light" panose="020F0302020204030204" pitchFamily="34" charset="0"/>
                <a:ea typeface="Calibri" panose="020F0502020204030204" pitchFamily="34" charset="0"/>
                <a:cs typeface="Times New Roman" panose="02020603050405020304" pitchFamily="18" charset="0"/>
              </a:rPr>
              <a:t>Restar el costo de fabricación del producto del precio de venta.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Elipse 9">
            <a:extLst>
              <a:ext uri="{FF2B5EF4-FFF2-40B4-BE49-F238E27FC236}">
                <a16:creationId xmlns:a16="http://schemas.microsoft.com/office/drawing/2014/main" id="{414C7C1D-7BB1-B311-E24A-D916C7136EF7}"/>
              </a:ext>
            </a:extLst>
          </p:cNvPr>
          <p:cNvSpPr/>
          <p:nvPr/>
        </p:nvSpPr>
        <p:spPr>
          <a:xfrm>
            <a:off x="533733" y="3769319"/>
            <a:ext cx="406400" cy="370773"/>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Imagen 10">
            <a:extLst>
              <a:ext uri="{FF2B5EF4-FFF2-40B4-BE49-F238E27FC236}">
                <a16:creationId xmlns:a16="http://schemas.microsoft.com/office/drawing/2014/main" id="{80201A05-A28C-49E9-20CF-AA3678D61DBB}"/>
              </a:ext>
            </a:extLst>
          </p:cNvPr>
          <p:cNvPicPr>
            <a:picLocks noChangeAspect="1"/>
          </p:cNvPicPr>
          <p:nvPr/>
        </p:nvPicPr>
        <p:blipFill>
          <a:blip r:embed="rId4"/>
          <a:stretch>
            <a:fillRect/>
          </a:stretch>
        </p:blipFill>
        <p:spPr>
          <a:xfrm>
            <a:off x="97049" y="6375498"/>
            <a:ext cx="3062711" cy="385779"/>
          </a:xfrm>
          <a:prstGeom prst="rect">
            <a:avLst/>
          </a:prstGeom>
        </p:spPr>
      </p:pic>
    </p:spTree>
    <p:extLst>
      <p:ext uri="{BB962C8B-B14F-4D97-AF65-F5344CB8AC3E}">
        <p14:creationId xmlns:p14="http://schemas.microsoft.com/office/powerpoint/2010/main" val="1042259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fltVal val="0"/>
                                          </p:val>
                                        </p:tav>
                                        <p:tav tm="100000">
                                          <p:val>
                                            <p:strVal val="#ppt_w"/>
                                          </p:val>
                                        </p:tav>
                                      </p:tavLst>
                                    </p:anim>
                                    <p:anim calcmode="lin" valueType="num">
                                      <p:cBhvr>
                                        <p:cTn id="8" dur="1000" fill="hold"/>
                                        <p:tgtEl>
                                          <p:spTgt spid="10"/>
                                        </p:tgtEl>
                                        <p:attrNameLst>
                                          <p:attrName>ppt_h</p:attrName>
                                        </p:attrNameLst>
                                      </p:cBhvr>
                                      <p:tavLst>
                                        <p:tav tm="0">
                                          <p:val>
                                            <p:fltVal val="0"/>
                                          </p:val>
                                        </p:tav>
                                        <p:tav tm="100000">
                                          <p:val>
                                            <p:strVal val="#ppt_h"/>
                                          </p:val>
                                        </p:tav>
                                      </p:tavLst>
                                    </p:anim>
                                    <p:anim calcmode="lin" valueType="num">
                                      <p:cBhvr>
                                        <p:cTn id="9" dur="1000" fill="hold"/>
                                        <p:tgtEl>
                                          <p:spTgt spid="10"/>
                                        </p:tgtEl>
                                        <p:attrNameLst>
                                          <p:attrName>style.rotation</p:attrName>
                                        </p:attrNameLst>
                                      </p:cBhvr>
                                      <p:tavLst>
                                        <p:tav tm="0">
                                          <p:val>
                                            <p:fltVal val="90"/>
                                          </p:val>
                                        </p:tav>
                                        <p:tav tm="100000">
                                          <p:val>
                                            <p:fltVal val="0"/>
                                          </p:val>
                                        </p:tav>
                                      </p:tavLst>
                                    </p:anim>
                                    <p:animEffect transition="in" filter="fade">
                                      <p:cBhvr>
                                        <p:cTn id="10"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315454C6-0B5C-2CCB-F6EA-CDD5EB0F91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3797" y="6058125"/>
            <a:ext cx="3618203" cy="850675"/>
          </a:xfrm>
          <a:prstGeom prst="rect">
            <a:avLst/>
          </a:prstGeom>
        </p:spPr>
      </p:pic>
      <p:sp>
        <p:nvSpPr>
          <p:cNvPr id="7" name="CuadroTexto 6">
            <a:extLst>
              <a:ext uri="{FF2B5EF4-FFF2-40B4-BE49-F238E27FC236}">
                <a16:creationId xmlns:a16="http://schemas.microsoft.com/office/drawing/2014/main" id="{DCD10F7F-89D5-E44A-2357-2FEFFDAC581E}"/>
              </a:ext>
            </a:extLst>
          </p:cNvPr>
          <p:cNvSpPr txBox="1"/>
          <p:nvPr/>
        </p:nvSpPr>
        <p:spPr>
          <a:xfrm>
            <a:off x="1019875" y="930319"/>
            <a:ext cx="3352799" cy="1264642"/>
          </a:xfrm>
          <a:prstGeom prst="rect">
            <a:avLst/>
          </a:prstGeom>
          <a:noFill/>
        </p:spPr>
        <p:txBody>
          <a:bodyPr wrap="square">
            <a:spAutoFit/>
          </a:bodyPr>
          <a:lstStyle/>
          <a:p>
            <a:pPr algn="just">
              <a:lnSpc>
                <a:spcPct val="107000"/>
              </a:lnSpc>
              <a:spcAft>
                <a:spcPts val="800"/>
              </a:spcAft>
            </a:pPr>
            <a:r>
              <a:rPr lang="es-CO" sz="1800" dirty="0">
                <a:effectLst/>
                <a:latin typeface="Calibri Light" panose="020F0302020204030204" pitchFamily="34" charset="0"/>
                <a:ea typeface="Calibri" panose="020F0502020204030204" pitchFamily="34" charset="0"/>
                <a:cs typeface="Times New Roman" panose="02020603050405020304" pitchFamily="18" charset="0"/>
              </a:rPr>
              <a:t>La tabla muestra los productos fabricados en una empresa de calzado y algunos datos asociados a ellos, para el año 2014.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Imagen 8">
            <a:extLst>
              <a:ext uri="{FF2B5EF4-FFF2-40B4-BE49-F238E27FC236}">
                <a16:creationId xmlns:a16="http://schemas.microsoft.com/office/drawing/2014/main" id="{AD6B47EF-0F34-4FE4-DD47-720813CA9CDE}"/>
              </a:ext>
            </a:extLst>
          </p:cNvPr>
          <p:cNvPicPr>
            <a:picLocks noChangeAspect="1"/>
          </p:cNvPicPr>
          <p:nvPr/>
        </p:nvPicPr>
        <p:blipFill>
          <a:blip r:embed="rId3"/>
          <a:stretch>
            <a:fillRect/>
          </a:stretch>
        </p:blipFill>
        <p:spPr>
          <a:xfrm>
            <a:off x="4552971" y="1"/>
            <a:ext cx="5200629" cy="2831344"/>
          </a:xfrm>
          <a:prstGeom prst="rect">
            <a:avLst/>
          </a:prstGeom>
        </p:spPr>
      </p:pic>
      <p:sp>
        <p:nvSpPr>
          <p:cNvPr id="11" name="CuadroTexto 10">
            <a:extLst>
              <a:ext uri="{FF2B5EF4-FFF2-40B4-BE49-F238E27FC236}">
                <a16:creationId xmlns:a16="http://schemas.microsoft.com/office/drawing/2014/main" id="{9E2F6A42-4B37-83B5-AD9F-76862A80520A}"/>
              </a:ext>
            </a:extLst>
          </p:cNvPr>
          <p:cNvSpPr txBox="1"/>
          <p:nvPr/>
        </p:nvSpPr>
        <p:spPr>
          <a:xfrm>
            <a:off x="52552" y="2713845"/>
            <a:ext cx="12086896" cy="3676071"/>
          </a:xfrm>
          <a:prstGeom prst="rect">
            <a:avLst/>
          </a:prstGeom>
          <a:noFill/>
        </p:spPr>
        <p:txBody>
          <a:bodyPr wrap="square">
            <a:spAutoFit/>
          </a:bodyPr>
          <a:lstStyle/>
          <a:p>
            <a:pPr lvl="0" algn="just">
              <a:lnSpc>
                <a:spcPct val="107000"/>
              </a:lnSpc>
            </a:pPr>
            <a:r>
              <a:rPr lang="es-CO" b="1" dirty="0">
                <a:latin typeface="Calibri Light" panose="020F0302020204030204" pitchFamily="34" charset="0"/>
                <a:ea typeface="Calibri" panose="020F0502020204030204" pitchFamily="34" charset="0"/>
                <a:cs typeface="Times New Roman" panose="02020603050405020304" pitchFamily="18" charset="0"/>
              </a:rPr>
              <a:t>12</a:t>
            </a:r>
            <a:r>
              <a:rPr lang="es-CO" sz="1800" b="1" dirty="0">
                <a:effectLst/>
                <a:latin typeface="Calibri Light" panose="020F0302020204030204" pitchFamily="34" charset="0"/>
                <a:ea typeface="Calibri" panose="020F0502020204030204" pitchFamily="34" charset="0"/>
                <a:cs typeface="Times New Roman" panose="02020603050405020304" pitchFamily="18" charset="0"/>
              </a:rPr>
              <a:t>.</a:t>
            </a:r>
            <a:r>
              <a:rPr lang="es-CO" sz="1800" dirty="0">
                <a:effectLst/>
                <a:latin typeface="Calibri Light" panose="020F0302020204030204" pitchFamily="34" charset="0"/>
                <a:ea typeface="Calibri" panose="020F0502020204030204" pitchFamily="34" charset="0"/>
                <a:cs typeface="Times New Roman" panose="02020603050405020304" pitchFamily="18" charset="0"/>
              </a:rPr>
              <a:t> Para calcular la participación de un producto específico en la utilidad total, se efectúa el siguiente procedimiento:</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270510" algn="just">
              <a:lnSpc>
                <a:spcPct val="107000"/>
              </a:lnSpc>
            </a:pPr>
            <a:r>
              <a:rPr lang="es-CO" sz="800" dirty="0">
                <a:effectLst/>
                <a:latin typeface="Calibri Light" panose="020F0302020204030204"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s-CO" sz="1800" dirty="0">
                <a:effectLst/>
                <a:latin typeface="Calibri Light" panose="020F0302020204030204" pitchFamily="34" charset="0"/>
                <a:ea typeface="Calibri" panose="020F0502020204030204" pitchFamily="34" charset="0"/>
                <a:cs typeface="Times New Roman" panose="02020603050405020304" pitchFamily="18" charset="0"/>
              </a:rPr>
              <a:t>Se halla la diferencia entre el precio de venta y el costo de fabricación.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s-CO" sz="1800" dirty="0">
                <a:effectLst/>
                <a:latin typeface="Calibri Light" panose="020F0302020204030204" pitchFamily="34" charset="0"/>
                <a:ea typeface="Calibri" panose="020F0502020204030204" pitchFamily="34" charset="0"/>
                <a:cs typeface="Times New Roman" panose="02020603050405020304" pitchFamily="18" charset="0"/>
              </a:rPr>
              <a:t>Se multiplica esa diferencia por la cantidad de unidades vendidas.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s-CO" sz="1800" dirty="0">
                <a:effectLst/>
                <a:latin typeface="Calibri Light" panose="020F0302020204030204" pitchFamily="34" charset="0"/>
                <a:ea typeface="Calibri" panose="020F0502020204030204" pitchFamily="34" charset="0"/>
                <a:cs typeface="Times New Roman" panose="02020603050405020304" pitchFamily="18" charset="0"/>
              </a:rPr>
              <a:t>El resultado obtenido en el paso anterior se divide entre la utilidad neta total.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s-CO" sz="1800" dirty="0">
                <a:effectLst/>
                <a:latin typeface="Calibri Light" panose="020F0302020204030204" pitchFamily="34" charset="0"/>
                <a:ea typeface="Calibri" panose="020F0502020204030204" pitchFamily="34" charset="0"/>
                <a:cs typeface="Times New Roman" panose="02020603050405020304" pitchFamily="18" charset="0"/>
              </a:rPr>
              <a:t>Se expresa este resultado como porcentaje multiplicándolo por 100.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s-CO" sz="1800" dirty="0">
                <a:effectLst/>
                <a:latin typeface="Calibri Light" panose="020F0302020204030204" pitchFamily="34" charset="0"/>
                <a:ea typeface="Calibri" panose="020F0502020204030204" pitchFamily="34" charset="0"/>
                <a:cs typeface="Times New Roman" panose="02020603050405020304" pitchFamily="18" charset="0"/>
              </a:rPr>
              <a:t>Si la utilidad neta total de la empresa en el año 2014 fue $17.000.000, la participación de las zapatillas en la utilidad total, en ese año, se encuentra entre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s-CO" sz="1800" dirty="0">
                <a:effectLst/>
                <a:latin typeface="Calibri Light" panose="020F0302020204030204" pitchFamily="34" charset="0"/>
                <a:ea typeface="Calibri" panose="020F0502020204030204" pitchFamily="34" charset="0"/>
                <a:cs typeface="Times New Roman" panose="02020603050405020304" pitchFamily="18" charset="0"/>
              </a:rPr>
              <a:t>0% y 20%.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s-CO" sz="1800" dirty="0">
                <a:effectLst/>
                <a:latin typeface="Calibri Light" panose="020F0302020204030204" pitchFamily="34" charset="0"/>
                <a:ea typeface="Calibri" panose="020F0502020204030204" pitchFamily="34" charset="0"/>
                <a:cs typeface="Times New Roman" panose="02020603050405020304" pitchFamily="18" charset="0"/>
              </a:rPr>
              <a:t>20% y 40%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s-CO" sz="1800" dirty="0">
                <a:effectLst/>
                <a:latin typeface="Calibri Light" panose="020F0302020204030204" pitchFamily="34" charset="0"/>
                <a:ea typeface="Calibri" panose="020F0502020204030204" pitchFamily="34" charset="0"/>
                <a:cs typeface="Times New Roman" panose="02020603050405020304" pitchFamily="18" charset="0"/>
              </a:rPr>
              <a:t>40% y 60%.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UcPeriod"/>
            </a:pPr>
            <a:r>
              <a:rPr lang="es-CO" sz="1800" dirty="0">
                <a:effectLst/>
                <a:latin typeface="Calibri Light" panose="020F0302020204030204" pitchFamily="34" charset="0"/>
                <a:ea typeface="Calibri" panose="020F0502020204030204" pitchFamily="34" charset="0"/>
                <a:cs typeface="Times New Roman" panose="02020603050405020304" pitchFamily="18" charset="0"/>
              </a:rPr>
              <a:t>60% y 80%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Elipse 11">
            <a:extLst>
              <a:ext uri="{FF2B5EF4-FFF2-40B4-BE49-F238E27FC236}">
                <a16:creationId xmlns:a16="http://schemas.microsoft.com/office/drawing/2014/main" id="{90A5991F-32C7-D0C4-F660-ED9057BDF966}"/>
              </a:ext>
            </a:extLst>
          </p:cNvPr>
          <p:cNvSpPr/>
          <p:nvPr/>
        </p:nvSpPr>
        <p:spPr>
          <a:xfrm>
            <a:off x="18728" y="5420140"/>
            <a:ext cx="406400" cy="370773"/>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n 7">
            <a:extLst>
              <a:ext uri="{FF2B5EF4-FFF2-40B4-BE49-F238E27FC236}">
                <a16:creationId xmlns:a16="http://schemas.microsoft.com/office/drawing/2014/main" id="{FE2B277F-B9E8-751C-49C8-9E4B25BA831A}"/>
              </a:ext>
            </a:extLst>
          </p:cNvPr>
          <p:cNvPicPr>
            <a:picLocks noChangeAspect="1"/>
          </p:cNvPicPr>
          <p:nvPr/>
        </p:nvPicPr>
        <p:blipFill>
          <a:blip r:embed="rId4"/>
          <a:stretch>
            <a:fillRect/>
          </a:stretch>
        </p:blipFill>
        <p:spPr>
          <a:xfrm>
            <a:off x="97049" y="6375498"/>
            <a:ext cx="3062711" cy="385779"/>
          </a:xfrm>
          <a:prstGeom prst="rect">
            <a:avLst/>
          </a:prstGeom>
        </p:spPr>
      </p:pic>
      <mc:AlternateContent xmlns:mc="http://schemas.openxmlformats.org/markup-compatibility/2006" xmlns:a14="http://schemas.microsoft.com/office/drawing/2010/main">
        <mc:Choice Requires="a14">
          <p:sp>
            <p:nvSpPr>
              <p:cNvPr id="2" name="CuadroTexto 1">
                <a:extLst>
                  <a:ext uri="{FF2B5EF4-FFF2-40B4-BE49-F238E27FC236}">
                    <a16:creationId xmlns:a16="http://schemas.microsoft.com/office/drawing/2014/main" id="{9E635EC2-9594-8B69-DF07-8BA4AEE414EA}"/>
                  </a:ext>
                </a:extLst>
              </p:cNvPr>
              <p:cNvSpPr txBox="1"/>
              <p:nvPr/>
            </p:nvSpPr>
            <p:spPr>
              <a:xfrm>
                <a:off x="8046720" y="3152001"/>
                <a:ext cx="292067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$30.000</m:t>
                      </m:r>
                      <m:r>
                        <a:rPr lang="en-US" b="0" i="1" smtClean="0">
                          <a:latin typeface="Cambria Math" panose="02040503050406030204" pitchFamily="18" charset="0"/>
                        </a:rPr>
                        <m:t>−$25.000=$5.000</m:t>
                      </m:r>
                    </m:oMath>
                  </m:oMathPara>
                </a14:m>
                <a:endParaRPr lang="en-US" dirty="0"/>
              </a:p>
            </p:txBody>
          </p:sp>
        </mc:Choice>
        <mc:Fallback xmlns="">
          <p:sp>
            <p:nvSpPr>
              <p:cNvPr id="2" name="CuadroTexto 1">
                <a:extLst>
                  <a:ext uri="{FF2B5EF4-FFF2-40B4-BE49-F238E27FC236}">
                    <a16:creationId xmlns:a16="http://schemas.microsoft.com/office/drawing/2014/main" id="{9E635EC2-9594-8B69-DF07-8BA4AEE414EA}"/>
                  </a:ext>
                </a:extLst>
              </p:cNvPr>
              <p:cNvSpPr txBox="1">
                <a:spLocks noRot="1" noChangeAspect="1" noMove="1" noResize="1" noEditPoints="1" noAdjustHandles="1" noChangeArrowheads="1" noChangeShapeType="1" noTextEdit="1"/>
              </p:cNvSpPr>
              <p:nvPr/>
            </p:nvSpPr>
            <p:spPr>
              <a:xfrm>
                <a:off x="8046720" y="3152001"/>
                <a:ext cx="2920671" cy="276999"/>
              </a:xfrm>
              <a:prstGeom prst="rect">
                <a:avLst/>
              </a:prstGeom>
              <a:blipFill>
                <a:blip r:embed="rId5"/>
                <a:stretch>
                  <a:fillRect l="-1879" t="-4348" r="-1461"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F4A39A5A-C2AE-A069-195B-C7B18C307C26}"/>
                  </a:ext>
                </a:extLst>
              </p:cNvPr>
              <p:cNvSpPr txBox="1"/>
              <p:nvPr/>
            </p:nvSpPr>
            <p:spPr>
              <a:xfrm>
                <a:off x="8046720" y="3456801"/>
                <a:ext cx="279563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m:t>
                      </m:r>
                      <m:r>
                        <a:rPr lang="en-US" b="0" i="1" smtClean="0">
                          <a:latin typeface="Cambria Math" panose="02040503050406030204" pitchFamily="18" charset="0"/>
                        </a:rPr>
                        <m:t>5</m:t>
                      </m:r>
                      <m:r>
                        <a:rPr lang="es-CO" b="0" i="1" smtClean="0">
                          <a:latin typeface="Cambria Math" panose="02040503050406030204" pitchFamily="18" charset="0"/>
                        </a:rPr>
                        <m:t>.000</m:t>
                      </m:r>
                      <m:r>
                        <a:rPr lang="es-CO"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800=$4.000.000</m:t>
                      </m:r>
                    </m:oMath>
                  </m:oMathPara>
                </a14:m>
                <a:endParaRPr lang="en-US" dirty="0"/>
              </a:p>
            </p:txBody>
          </p:sp>
        </mc:Choice>
        <mc:Fallback xmlns="">
          <p:sp>
            <p:nvSpPr>
              <p:cNvPr id="3" name="CuadroTexto 2">
                <a:extLst>
                  <a:ext uri="{FF2B5EF4-FFF2-40B4-BE49-F238E27FC236}">
                    <a16:creationId xmlns:a16="http://schemas.microsoft.com/office/drawing/2014/main" id="{F4A39A5A-C2AE-A069-195B-C7B18C307C26}"/>
                  </a:ext>
                </a:extLst>
              </p:cNvPr>
              <p:cNvSpPr txBox="1">
                <a:spLocks noRot="1" noChangeAspect="1" noMove="1" noResize="1" noEditPoints="1" noAdjustHandles="1" noChangeArrowheads="1" noChangeShapeType="1" noTextEdit="1"/>
              </p:cNvSpPr>
              <p:nvPr/>
            </p:nvSpPr>
            <p:spPr>
              <a:xfrm>
                <a:off x="8046720" y="3456801"/>
                <a:ext cx="2795637" cy="276999"/>
              </a:xfrm>
              <a:prstGeom prst="rect">
                <a:avLst/>
              </a:prstGeom>
              <a:blipFill>
                <a:blip r:embed="rId6"/>
                <a:stretch>
                  <a:fillRect l="-1961" t="-4348" r="-1525"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39769A77-1954-AF14-CB0F-91F1FB3C45D6}"/>
                  </a:ext>
                </a:extLst>
              </p:cNvPr>
              <p:cNvSpPr txBox="1"/>
              <p:nvPr/>
            </p:nvSpPr>
            <p:spPr>
              <a:xfrm>
                <a:off x="7784718" y="3749656"/>
                <a:ext cx="3618203" cy="6451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$4.000.000</m:t>
                          </m:r>
                        </m:num>
                        <m:den>
                          <m:r>
                            <a:rPr lang="en-US" b="0" i="1" smtClean="0">
                              <a:latin typeface="Cambria Math" panose="02040503050406030204" pitchFamily="18" charset="0"/>
                              <a:ea typeface="Cambria Math" panose="02040503050406030204" pitchFamily="18" charset="0"/>
                            </a:rPr>
                            <m:t>$17.000.000</m:t>
                          </m:r>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4</m:t>
                          </m:r>
                        </m:num>
                        <m:den>
                          <m:r>
                            <a:rPr lang="en-US" b="0" i="1" smtClean="0">
                              <a:latin typeface="Cambria Math" panose="02040503050406030204" pitchFamily="18" charset="0"/>
                              <a:ea typeface="Cambria Math" panose="02040503050406030204" pitchFamily="18" charset="0"/>
                            </a:rPr>
                            <m:t>17</m:t>
                          </m:r>
                        </m:den>
                      </m:f>
                      <m:r>
                        <a:rPr lang="en-US" b="0" i="1" smtClean="0">
                          <a:latin typeface="Cambria Math" panose="02040503050406030204" pitchFamily="18" charset="0"/>
                          <a:ea typeface="Cambria Math" panose="02040503050406030204" pitchFamily="18" charset="0"/>
                        </a:rPr>
                        <m:t>=0,2</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8</m:t>
                          </m:r>
                        </m:e>
                      </m:acc>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29%</m:t>
                      </m:r>
                    </m:oMath>
                  </m:oMathPara>
                </a14:m>
                <a:endParaRPr lang="en-US" dirty="0"/>
              </a:p>
            </p:txBody>
          </p:sp>
        </mc:Choice>
        <mc:Fallback xmlns="">
          <p:sp>
            <p:nvSpPr>
              <p:cNvPr id="6" name="CuadroTexto 5">
                <a:extLst>
                  <a:ext uri="{FF2B5EF4-FFF2-40B4-BE49-F238E27FC236}">
                    <a16:creationId xmlns:a16="http://schemas.microsoft.com/office/drawing/2014/main" id="{39769A77-1954-AF14-CB0F-91F1FB3C45D6}"/>
                  </a:ext>
                </a:extLst>
              </p:cNvPr>
              <p:cNvSpPr txBox="1">
                <a:spLocks noRot="1" noChangeAspect="1" noMove="1" noResize="1" noEditPoints="1" noAdjustHandles="1" noChangeArrowheads="1" noChangeShapeType="1" noTextEdit="1"/>
              </p:cNvSpPr>
              <p:nvPr/>
            </p:nvSpPr>
            <p:spPr>
              <a:xfrm>
                <a:off x="7784718" y="3749656"/>
                <a:ext cx="3618203" cy="645177"/>
              </a:xfrm>
              <a:prstGeom prst="rect">
                <a:avLst/>
              </a:prstGeom>
              <a:blipFill>
                <a:blip r:embed="rId7"/>
                <a:stretch>
                  <a:fillRect/>
                </a:stretch>
              </a:blipFill>
            </p:spPr>
            <p:txBody>
              <a:bodyPr/>
              <a:lstStyle/>
              <a:p>
                <a:r>
                  <a:rPr lang="en-US">
                    <a:noFill/>
                  </a:rPr>
                  <a:t> </a:t>
                </a:r>
              </a:p>
            </p:txBody>
          </p:sp>
        </mc:Fallback>
      </mc:AlternateContent>
      <p:cxnSp>
        <p:nvCxnSpPr>
          <p:cNvPr id="13" name="Conector recto de flecha 12">
            <a:extLst>
              <a:ext uri="{FF2B5EF4-FFF2-40B4-BE49-F238E27FC236}">
                <a16:creationId xmlns:a16="http://schemas.microsoft.com/office/drawing/2014/main" id="{93F35FE9-3458-945A-960C-69E9157CCB55}"/>
              </a:ext>
            </a:extLst>
          </p:cNvPr>
          <p:cNvCxnSpPr/>
          <p:nvPr/>
        </p:nvCxnSpPr>
        <p:spPr>
          <a:xfrm>
            <a:off x="7030720" y="3342640"/>
            <a:ext cx="85344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4" name="Conector recto de flecha 13">
            <a:extLst>
              <a:ext uri="{FF2B5EF4-FFF2-40B4-BE49-F238E27FC236}">
                <a16:creationId xmlns:a16="http://schemas.microsoft.com/office/drawing/2014/main" id="{F01C6302-4CC4-5D31-DD62-C52917A692E7}"/>
              </a:ext>
            </a:extLst>
          </p:cNvPr>
          <p:cNvCxnSpPr>
            <a:cxnSpLocks/>
          </p:cNvCxnSpPr>
          <p:nvPr/>
        </p:nvCxnSpPr>
        <p:spPr>
          <a:xfrm>
            <a:off x="6776720" y="3627120"/>
            <a:ext cx="110744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6" name="Conector recto de flecha 15">
            <a:extLst>
              <a:ext uri="{FF2B5EF4-FFF2-40B4-BE49-F238E27FC236}">
                <a16:creationId xmlns:a16="http://schemas.microsoft.com/office/drawing/2014/main" id="{C6EFC918-22DD-4152-7042-B46F02FA11CE}"/>
              </a:ext>
            </a:extLst>
          </p:cNvPr>
          <p:cNvCxnSpPr>
            <a:cxnSpLocks/>
          </p:cNvCxnSpPr>
          <p:nvPr/>
        </p:nvCxnSpPr>
        <p:spPr>
          <a:xfrm>
            <a:off x="7620000" y="3942080"/>
            <a:ext cx="26416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758885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1000" fill="hold"/>
                                        <p:tgtEl>
                                          <p:spTgt spid="12"/>
                                        </p:tgtEl>
                                        <p:attrNameLst>
                                          <p:attrName>ppt_w</p:attrName>
                                        </p:attrNameLst>
                                      </p:cBhvr>
                                      <p:tavLst>
                                        <p:tav tm="0">
                                          <p:val>
                                            <p:fltVal val="0"/>
                                          </p:val>
                                        </p:tav>
                                        <p:tav tm="100000">
                                          <p:val>
                                            <p:strVal val="#ppt_w"/>
                                          </p:val>
                                        </p:tav>
                                      </p:tavLst>
                                    </p:anim>
                                    <p:anim calcmode="lin" valueType="num">
                                      <p:cBhvr>
                                        <p:cTn id="32" dur="1000" fill="hold"/>
                                        <p:tgtEl>
                                          <p:spTgt spid="12"/>
                                        </p:tgtEl>
                                        <p:attrNameLst>
                                          <p:attrName>ppt_h</p:attrName>
                                        </p:attrNameLst>
                                      </p:cBhvr>
                                      <p:tavLst>
                                        <p:tav tm="0">
                                          <p:val>
                                            <p:fltVal val="0"/>
                                          </p:val>
                                        </p:tav>
                                        <p:tav tm="100000">
                                          <p:val>
                                            <p:strVal val="#ppt_h"/>
                                          </p:val>
                                        </p:tav>
                                      </p:tavLst>
                                    </p:anim>
                                    <p:anim calcmode="lin" valueType="num">
                                      <p:cBhvr>
                                        <p:cTn id="33" dur="1000" fill="hold"/>
                                        <p:tgtEl>
                                          <p:spTgt spid="12"/>
                                        </p:tgtEl>
                                        <p:attrNameLst>
                                          <p:attrName>style.rotation</p:attrName>
                                        </p:attrNameLst>
                                      </p:cBhvr>
                                      <p:tavLst>
                                        <p:tav tm="0">
                                          <p:val>
                                            <p:fltVal val="90"/>
                                          </p:val>
                                        </p:tav>
                                        <p:tav tm="100000">
                                          <p:val>
                                            <p:fltVal val="0"/>
                                          </p:val>
                                        </p:tav>
                                      </p:tavLst>
                                    </p:anim>
                                    <p:animEffect transition="in" filter="fade">
                                      <p:cBhvr>
                                        <p:cTn id="34"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 grpId="0"/>
      <p:bldP spid="3" grpId="0"/>
      <p:bldP spid="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30603" y="1455205"/>
            <a:ext cx="4943914" cy="1631216"/>
          </a:xfrm>
          <a:prstGeom prst="rect">
            <a:avLst/>
          </a:prstGeom>
        </p:spPr>
        <p:txBody>
          <a:bodyPr wrap="square">
            <a:spAutoFit/>
          </a:bodyPr>
          <a:lstStyle/>
          <a:p>
            <a:pPr algn="just"/>
            <a:r>
              <a:rPr lang="es-ES" sz="2000" b="1" dirty="0">
                <a:latin typeface="+mj-lt"/>
              </a:rPr>
              <a:t>13.</a:t>
            </a:r>
            <a:r>
              <a:rPr lang="es-ES" sz="2000" dirty="0">
                <a:latin typeface="+mj-lt"/>
              </a:rPr>
              <a:t> Esteban tiene una tienda de plantas ornamentales y está ofreciendo descuentos según la cantidad de artículos que el cliente compre. Los descuentos se muestran en la gráfica.</a:t>
            </a:r>
            <a:endParaRPr lang="es-CO" sz="2000" dirty="0">
              <a:latin typeface="+mj-lt"/>
            </a:endParaRPr>
          </a:p>
        </p:txBody>
      </p:sp>
      <p:pic>
        <p:nvPicPr>
          <p:cNvPr id="25" name="Imagen 24">
            <a:extLst>
              <a:ext uri="{FF2B5EF4-FFF2-40B4-BE49-F238E27FC236}">
                <a16:creationId xmlns:a16="http://schemas.microsoft.com/office/drawing/2014/main" id="{5828A08A-EB3D-EC41-2013-6FD1927CCE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3797" y="6058125"/>
            <a:ext cx="3618203" cy="850675"/>
          </a:xfrm>
          <a:prstGeom prst="rect">
            <a:avLst/>
          </a:prstGeom>
        </p:spPr>
      </p:pic>
      <p:pic>
        <p:nvPicPr>
          <p:cNvPr id="26" name="Imagen 25">
            <a:extLst>
              <a:ext uri="{FF2B5EF4-FFF2-40B4-BE49-F238E27FC236}">
                <a16:creationId xmlns:a16="http://schemas.microsoft.com/office/drawing/2014/main" id="{4E31AE76-0D79-C18D-8BA0-8AF5BE81585D}"/>
              </a:ext>
            </a:extLst>
          </p:cNvPr>
          <p:cNvPicPr>
            <a:picLocks noChangeAspect="1"/>
          </p:cNvPicPr>
          <p:nvPr/>
        </p:nvPicPr>
        <p:blipFill>
          <a:blip r:embed="rId3"/>
          <a:stretch>
            <a:fillRect/>
          </a:stretch>
        </p:blipFill>
        <p:spPr>
          <a:xfrm>
            <a:off x="97049" y="6375498"/>
            <a:ext cx="3062711" cy="385779"/>
          </a:xfrm>
          <a:prstGeom prst="rect">
            <a:avLst/>
          </a:prstGeom>
        </p:spPr>
      </p:pic>
      <p:sp>
        <p:nvSpPr>
          <p:cNvPr id="3" name="CuadroTexto 2">
            <a:extLst>
              <a:ext uri="{FF2B5EF4-FFF2-40B4-BE49-F238E27FC236}">
                <a16:creationId xmlns:a16="http://schemas.microsoft.com/office/drawing/2014/main" id="{4B7C4907-6F90-C772-8DE5-5EA42BBD29C5}"/>
              </a:ext>
            </a:extLst>
          </p:cNvPr>
          <p:cNvSpPr txBox="1"/>
          <p:nvPr/>
        </p:nvSpPr>
        <p:spPr>
          <a:xfrm>
            <a:off x="890129" y="4659566"/>
            <a:ext cx="1476550" cy="1200329"/>
          </a:xfrm>
          <a:prstGeom prst="rect">
            <a:avLst/>
          </a:prstGeom>
          <a:noFill/>
        </p:spPr>
        <p:txBody>
          <a:bodyPr wrap="square">
            <a:spAutoFit/>
          </a:bodyPr>
          <a:lstStyle/>
          <a:p>
            <a:pPr marL="342900" indent="-342900">
              <a:buAutoNum type="alphaUcPeriod"/>
            </a:pPr>
            <a:r>
              <a:rPr lang="es-ES" dirty="0">
                <a:latin typeface="+mj-lt"/>
              </a:rPr>
              <a:t>1 %</a:t>
            </a:r>
          </a:p>
          <a:p>
            <a:pPr marL="342900" indent="-342900">
              <a:buAutoNum type="alphaUcPeriod"/>
            </a:pPr>
            <a:r>
              <a:rPr lang="es-ES" dirty="0">
                <a:latin typeface="+mj-lt"/>
              </a:rPr>
              <a:t>4 %</a:t>
            </a:r>
          </a:p>
          <a:p>
            <a:pPr marL="342900" indent="-342900">
              <a:buAutoNum type="alphaUcPeriod"/>
            </a:pPr>
            <a:r>
              <a:rPr lang="es-ES" dirty="0">
                <a:latin typeface="+mj-lt"/>
              </a:rPr>
              <a:t>10 %</a:t>
            </a:r>
          </a:p>
          <a:p>
            <a:pPr marL="342900" indent="-342900">
              <a:buAutoNum type="alphaUcPeriod"/>
            </a:pPr>
            <a:r>
              <a:rPr lang="es-ES" dirty="0">
                <a:latin typeface="+mj-lt"/>
              </a:rPr>
              <a:t>25 %</a:t>
            </a:r>
            <a:endParaRPr lang="en-US" dirty="0"/>
          </a:p>
        </p:txBody>
      </p:sp>
      <p:pic>
        <p:nvPicPr>
          <p:cNvPr id="5" name="Imagen 4">
            <a:extLst>
              <a:ext uri="{FF2B5EF4-FFF2-40B4-BE49-F238E27FC236}">
                <a16:creationId xmlns:a16="http://schemas.microsoft.com/office/drawing/2014/main" id="{CAA09690-4D42-53A5-89E4-6784A4711437}"/>
              </a:ext>
            </a:extLst>
          </p:cNvPr>
          <p:cNvPicPr>
            <a:picLocks noChangeAspect="1"/>
          </p:cNvPicPr>
          <p:nvPr/>
        </p:nvPicPr>
        <p:blipFill>
          <a:blip r:embed="rId4"/>
          <a:stretch>
            <a:fillRect/>
          </a:stretch>
        </p:blipFill>
        <p:spPr>
          <a:xfrm>
            <a:off x="5534773" y="1059939"/>
            <a:ext cx="6545467" cy="3548663"/>
          </a:xfrm>
          <a:prstGeom prst="rect">
            <a:avLst/>
          </a:prstGeom>
        </p:spPr>
      </p:pic>
      <p:sp>
        <p:nvSpPr>
          <p:cNvPr id="7" name="CuadroTexto 6">
            <a:extLst>
              <a:ext uri="{FF2B5EF4-FFF2-40B4-BE49-F238E27FC236}">
                <a16:creationId xmlns:a16="http://schemas.microsoft.com/office/drawing/2014/main" id="{5CBBFD0D-C6E9-1CAB-95B6-5BCACA2F61E5}"/>
              </a:ext>
            </a:extLst>
          </p:cNvPr>
          <p:cNvSpPr txBox="1"/>
          <p:nvPr/>
        </p:nvSpPr>
        <p:spPr>
          <a:xfrm>
            <a:off x="111760" y="3771579"/>
            <a:ext cx="5181600" cy="707886"/>
          </a:xfrm>
          <a:prstGeom prst="rect">
            <a:avLst/>
          </a:prstGeom>
          <a:noFill/>
        </p:spPr>
        <p:txBody>
          <a:bodyPr wrap="square">
            <a:spAutoFit/>
          </a:bodyPr>
          <a:lstStyle/>
          <a:p>
            <a:r>
              <a:rPr lang="es-ES" sz="2000" dirty="0">
                <a:latin typeface="+mj-lt"/>
              </a:rPr>
              <a:t>¿Cuál es el menor porcentaje de descuento que ofrece Esteban en su tienda?</a:t>
            </a:r>
            <a:endParaRPr lang="en-US" sz="2000" dirty="0">
              <a:latin typeface="+mj-lt"/>
            </a:endParaRPr>
          </a:p>
        </p:txBody>
      </p:sp>
      <p:sp>
        <p:nvSpPr>
          <p:cNvPr id="6" name="Elipse 5">
            <a:extLst>
              <a:ext uri="{FF2B5EF4-FFF2-40B4-BE49-F238E27FC236}">
                <a16:creationId xmlns:a16="http://schemas.microsoft.com/office/drawing/2014/main" id="{DE455B9E-AD35-81AC-25AC-5268DAD41D19}"/>
              </a:ext>
            </a:extLst>
          </p:cNvPr>
          <p:cNvSpPr/>
          <p:nvPr/>
        </p:nvSpPr>
        <p:spPr>
          <a:xfrm>
            <a:off x="883920" y="5229033"/>
            <a:ext cx="346650" cy="34357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5308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315454C6-0B5C-2CCB-F6EA-CDD5EB0F91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3797" y="6058125"/>
            <a:ext cx="3618203" cy="850675"/>
          </a:xfrm>
          <a:prstGeom prst="rect">
            <a:avLst/>
          </a:prstGeom>
        </p:spPr>
      </p:pic>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B1CE58E8-4B89-B52E-A7D5-56B11064D31A}"/>
                  </a:ext>
                </a:extLst>
              </p:cNvPr>
              <p:cNvSpPr txBox="1"/>
              <p:nvPr/>
            </p:nvSpPr>
            <p:spPr>
              <a:xfrm>
                <a:off x="599090" y="458962"/>
                <a:ext cx="6096000" cy="374846"/>
              </a:xfrm>
              <a:prstGeom prst="rect">
                <a:avLst/>
              </a:prstGeom>
              <a:noFill/>
            </p:spPr>
            <p:txBody>
              <a:bodyPr wrap="square">
                <a:spAutoFit/>
              </a:bodyPr>
              <a:lstStyle/>
              <a:p>
                <a:pPr lvl="0">
                  <a:lnSpc>
                    <a:spcPct val="107000"/>
                  </a:lnSpc>
                  <a:spcAft>
                    <a:spcPts val="800"/>
                  </a:spcAft>
                </a:pPr>
                <a:r>
                  <a:rPr lang="es-CO" sz="1800" b="1" dirty="0">
                    <a:effectLst/>
                    <a:latin typeface="Calibri Light" panose="020F0302020204030204" pitchFamily="34" charset="0"/>
                    <a:ea typeface="Calibri" panose="020F0502020204030204" pitchFamily="34" charset="0"/>
                    <a:cs typeface="Times New Roman" panose="02020603050405020304" pitchFamily="18" charset="0"/>
                  </a:rPr>
                  <a:t>4.</a:t>
                </a:r>
                <a:r>
                  <a:rPr lang="es-CO" sz="1800" dirty="0">
                    <a:effectLst/>
                    <a:latin typeface="Calibri Light" panose="020F0302020204030204" pitchFamily="34" charset="0"/>
                    <a:ea typeface="Calibri" panose="020F0502020204030204" pitchFamily="34" charset="0"/>
                    <a:cs typeface="Times New Roman" panose="02020603050405020304" pitchFamily="18" charset="0"/>
                  </a:rPr>
                  <a:t> La longitud de las aristas de la caja de la figura son </a:t>
                </a:r>
                <a14:m>
                  <m:oMath xmlns:m="http://schemas.openxmlformats.org/officeDocument/2006/math">
                    <m:r>
                      <a:rPr lang="es-CO" sz="1800" i="1">
                        <a:effectLst/>
                        <a:latin typeface="Cambria Math" panose="02040503050406030204" pitchFamily="18" charset="0"/>
                        <a:ea typeface="Calibri" panose="020F0502020204030204" pitchFamily="34" charset="0"/>
                        <a:cs typeface="Times New Roman" panose="02020603050405020304" pitchFamily="18" charset="0"/>
                      </a:rPr>
                      <m:t>𝑙</m:t>
                    </m:r>
                    <m:r>
                      <a:rPr lang="es-CO" sz="1800" i="1">
                        <a:effectLst/>
                        <a:latin typeface="Cambria Math" panose="02040503050406030204" pitchFamily="18" charset="0"/>
                        <a:ea typeface="Calibri" panose="020F0502020204030204" pitchFamily="34" charset="0"/>
                        <a:cs typeface="Times New Roman" panose="02020603050405020304" pitchFamily="18" charset="0"/>
                      </a:rPr>
                      <m:t>, </m:t>
                    </m:r>
                    <m:r>
                      <a:rPr lang="es-CO" sz="1800" i="1">
                        <a:effectLst/>
                        <a:latin typeface="Cambria Math" panose="02040503050406030204" pitchFamily="18" charset="0"/>
                        <a:ea typeface="Calibri" panose="020F0502020204030204" pitchFamily="34" charset="0"/>
                        <a:cs typeface="Times New Roman" panose="02020603050405020304" pitchFamily="18" charset="0"/>
                      </a:rPr>
                      <m:t>𝑎</m:t>
                    </m:r>
                    <m:r>
                      <a:rPr lang="es-CO" sz="1800" i="1">
                        <a:effectLst/>
                        <a:latin typeface="Cambria Math" panose="02040503050406030204" pitchFamily="18" charset="0"/>
                        <a:ea typeface="Calibri" panose="020F0502020204030204" pitchFamily="34" charset="0"/>
                        <a:cs typeface="Times New Roman" panose="02020603050405020304" pitchFamily="18" charset="0"/>
                      </a:rPr>
                      <m:t> </m:t>
                    </m:r>
                    <m:r>
                      <a:rPr lang="es-CO" sz="1800" i="1">
                        <a:effectLst/>
                        <a:latin typeface="Cambria Math" panose="02040503050406030204" pitchFamily="18" charset="0"/>
                        <a:ea typeface="Calibri" panose="020F0502020204030204" pitchFamily="34" charset="0"/>
                        <a:cs typeface="Times New Roman" panose="02020603050405020304" pitchFamily="18" charset="0"/>
                      </a:rPr>
                      <m:t>𝑦</m:t>
                    </m:r>
                    <m:r>
                      <a:rPr lang="es-CO" sz="1800" i="1">
                        <a:effectLst/>
                        <a:latin typeface="Cambria Math" panose="02040503050406030204" pitchFamily="18" charset="0"/>
                        <a:ea typeface="Calibri" panose="020F0502020204030204" pitchFamily="34" charset="0"/>
                        <a:cs typeface="Times New Roman" panose="02020603050405020304" pitchFamily="18" charset="0"/>
                      </a:rPr>
                      <m:t> </m:t>
                    </m:r>
                    <m:r>
                      <a:rPr lang="es-CO" sz="1800" i="1">
                        <a:effectLst/>
                        <a:latin typeface="Cambria Math" panose="02040503050406030204" pitchFamily="18" charset="0"/>
                        <a:ea typeface="Calibri" panose="020F0502020204030204" pitchFamily="34" charset="0"/>
                        <a:cs typeface="Times New Roman" panose="02020603050405020304" pitchFamily="18" charset="0"/>
                      </a:rPr>
                      <m:t>h</m:t>
                    </m:r>
                    <m:r>
                      <a:rPr lang="es-CO" sz="1800" i="1">
                        <a:effectLst/>
                        <a:latin typeface="Cambria Math" panose="02040503050406030204" pitchFamily="18" charset="0"/>
                        <a:ea typeface="Calibri" panose="020F0502020204030204" pitchFamily="34" charset="0"/>
                        <a:cs typeface="Times New Roman" panose="02020603050405020304" pitchFamily="18" charset="0"/>
                      </a:rPr>
                      <m:t>.</m:t>
                    </m:r>
                  </m:oMath>
                </a14:m>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6" name="CuadroTexto 5">
                <a:extLst>
                  <a:ext uri="{FF2B5EF4-FFF2-40B4-BE49-F238E27FC236}">
                    <a16:creationId xmlns:a16="http://schemas.microsoft.com/office/drawing/2014/main" id="{B1CE58E8-4B89-B52E-A7D5-56B11064D31A}"/>
                  </a:ext>
                </a:extLst>
              </p:cNvPr>
              <p:cNvSpPr txBox="1">
                <a:spLocks noRot="1" noChangeAspect="1" noMove="1" noResize="1" noEditPoints="1" noAdjustHandles="1" noChangeArrowheads="1" noChangeShapeType="1" noTextEdit="1"/>
              </p:cNvSpPr>
              <p:nvPr/>
            </p:nvSpPr>
            <p:spPr>
              <a:xfrm>
                <a:off x="599090" y="458962"/>
                <a:ext cx="6096000" cy="374846"/>
              </a:xfrm>
              <a:prstGeom prst="rect">
                <a:avLst/>
              </a:prstGeom>
              <a:blipFill>
                <a:blip r:embed="rId4"/>
                <a:stretch>
                  <a:fillRect l="-800" t="-6452" b="-24194"/>
                </a:stretch>
              </a:blipFill>
            </p:spPr>
            <p:txBody>
              <a:bodyPr/>
              <a:lstStyle/>
              <a:p>
                <a:r>
                  <a:rPr lang="en-US">
                    <a:noFill/>
                  </a:rPr>
                  <a:t> </a:t>
                </a:r>
              </a:p>
            </p:txBody>
          </p:sp>
        </mc:Fallback>
      </mc:AlternateContent>
      <p:pic>
        <p:nvPicPr>
          <p:cNvPr id="7" name="Imagen 6">
            <a:extLst>
              <a:ext uri="{FF2B5EF4-FFF2-40B4-BE49-F238E27FC236}">
                <a16:creationId xmlns:a16="http://schemas.microsoft.com/office/drawing/2014/main" id="{6FAE4286-9DFE-F975-9C98-BFF12CB7E912}"/>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798692" y="1075854"/>
            <a:ext cx="3624646" cy="2742682"/>
          </a:xfrm>
          <a:prstGeom prst="rect">
            <a:avLst/>
          </a:prstGeom>
          <a:noFill/>
          <a:ln>
            <a:noFill/>
          </a:ln>
        </p:spPr>
      </p:pic>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6EAABE17-F448-8E16-A008-3671BE14BBFC}"/>
                  </a:ext>
                </a:extLst>
              </p:cNvPr>
              <p:cNvSpPr txBox="1"/>
              <p:nvPr/>
            </p:nvSpPr>
            <p:spPr>
              <a:xfrm>
                <a:off x="672664" y="4098871"/>
                <a:ext cx="6096000" cy="1959254"/>
              </a:xfrm>
              <a:prstGeom prst="rect">
                <a:avLst/>
              </a:prstGeom>
              <a:noFill/>
            </p:spPr>
            <p:txBody>
              <a:bodyPr wrap="square">
                <a:spAutoFit/>
              </a:bodyPr>
              <a:lstStyle/>
              <a:p>
                <a:pPr marL="449580">
                  <a:lnSpc>
                    <a:spcPct val="107000"/>
                  </a:lnSpc>
                  <a:spcAft>
                    <a:spcPts val="800"/>
                  </a:spcAft>
                </a:pPr>
                <a:r>
                  <a:rPr lang="es-CO" sz="1800" dirty="0">
                    <a:effectLst/>
                    <a:latin typeface="Calibri Light" panose="020F0302020204030204" pitchFamily="34" charset="0"/>
                    <a:ea typeface="Calibri" panose="020F0502020204030204" pitchFamily="34" charset="0"/>
                    <a:cs typeface="Times New Roman" panose="02020603050405020304" pitchFamily="18" charset="0"/>
                  </a:rPr>
                  <a:t>¿Cuál de las siguientes expresiones determina la longitud total de las aristas de la caja?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14:m>
                  <m:oMath xmlns:m="http://schemas.openxmlformats.org/officeDocument/2006/math">
                    <m:r>
                      <a:rPr lang="es-CO" sz="1800" i="1">
                        <a:effectLst/>
                        <a:latin typeface="Cambria Math" panose="02040503050406030204" pitchFamily="18" charset="0"/>
                        <a:ea typeface="Calibri" panose="020F0502020204030204" pitchFamily="34" charset="0"/>
                        <a:cs typeface="Times New Roman" panose="02020603050405020304" pitchFamily="18" charset="0"/>
                      </a:rPr>
                      <m:t>𝑙𝑎h</m:t>
                    </m:r>
                  </m:oMath>
                </a14:m>
                <a:endParaRPr lang="en-US" sz="1600" i="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14:m>
                  <m:oMath xmlns:m="http://schemas.openxmlformats.org/officeDocument/2006/math">
                    <m:r>
                      <a:rPr lang="es-CO" sz="1800" i="1">
                        <a:effectLst/>
                        <a:latin typeface="Cambria Math" panose="02040503050406030204" pitchFamily="18" charset="0"/>
                        <a:ea typeface="Calibri" panose="020F0502020204030204" pitchFamily="34" charset="0"/>
                        <a:cs typeface="Times New Roman" panose="02020603050405020304" pitchFamily="18" charset="0"/>
                      </a:rPr>
                      <m:t>4</m:t>
                    </m:r>
                    <m:r>
                      <a:rPr lang="es-CO" sz="1800" i="1">
                        <a:effectLst/>
                        <a:latin typeface="Cambria Math" panose="02040503050406030204" pitchFamily="18" charset="0"/>
                        <a:ea typeface="Calibri" panose="020F0502020204030204" pitchFamily="34" charset="0"/>
                        <a:cs typeface="Times New Roman" panose="02020603050405020304" pitchFamily="18" charset="0"/>
                      </a:rPr>
                      <m:t>𝑙𝑎h</m:t>
                    </m:r>
                  </m:oMath>
                </a14:m>
                <a:endParaRPr lang="en-US" sz="1600" i="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14:m>
                  <m:oMath xmlns:m="http://schemas.openxmlformats.org/officeDocument/2006/math">
                    <m:r>
                      <a:rPr lang="es-CO" sz="1800" i="1">
                        <a:effectLst/>
                        <a:latin typeface="Cambria Math" panose="02040503050406030204" pitchFamily="18" charset="0"/>
                        <a:ea typeface="Calibri" panose="020F0502020204030204" pitchFamily="34" charset="0"/>
                        <a:cs typeface="Times New Roman" panose="02020603050405020304" pitchFamily="18" charset="0"/>
                      </a:rPr>
                      <m:t>𝑙</m:t>
                    </m:r>
                    <m:r>
                      <a:rPr lang="es-CO" sz="1800" i="1">
                        <a:effectLst/>
                        <a:latin typeface="Cambria Math" panose="02040503050406030204" pitchFamily="18" charset="0"/>
                        <a:ea typeface="Calibri" panose="020F0502020204030204" pitchFamily="34" charset="0"/>
                        <a:cs typeface="Times New Roman" panose="02020603050405020304" pitchFamily="18" charset="0"/>
                      </a:rPr>
                      <m:t>+</m:t>
                    </m:r>
                    <m:r>
                      <a:rPr lang="es-CO" sz="1800" i="1">
                        <a:effectLst/>
                        <a:latin typeface="Cambria Math" panose="02040503050406030204" pitchFamily="18" charset="0"/>
                        <a:ea typeface="Calibri" panose="020F0502020204030204" pitchFamily="34" charset="0"/>
                        <a:cs typeface="Times New Roman" panose="02020603050405020304" pitchFamily="18" charset="0"/>
                      </a:rPr>
                      <m:t>𝑎</m:t>
                    </m:r>
                    <m:r>
                      <a:rPr lang="es-CO" sz="1800" i="1">
                        <a:effectLst/>
                        <a:latin typeface="Cambria Math" panose="02040503050406030204" pitchFamily="18" charset="0"/>
                        <a:ea typeface="Calibri" panose="020F0502020204030204" pitchFamily="34" charset="0"/>
                        <a:cs typeface="Times New Roman" panose="02020603050405020304" pitchFamily="18" charset="0"/>
                      </a:rPr>
                      <m:t>+</m:t>
                    </m:r>
                    <m:r>
                      <a:rPr lang="es-CO" sz="1800" i="1">
                        <a:effectLst/>
                        <a:latin typeface="Cambria Math" panose="02040503050406030204" pitchFamily="18" charset="0"/>
                        <a:ea typeface="Calibri" panose="020F0502020204030204" pitchFamily="34" charset="0"/>
                        <a:cs typeface="Times New Roman" panose="02020603050405020304" pitchFamily="18" charset="0"/>
                      </a:rPr>
                      <m:t>h</m:t>
                    </m:r>
                  </m:oMath>
                </a14:m>
                <a:endParaRPr lang="en-US" sz="1600" i="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UcPeriod"/>
                </a:pPr>
                <a14:m>
                  <m:oMath xmlns:m="http://schemas.openxmlformats.org/officeDocument/2006/math">
                    <m:r>
                      <a:rPr lang="es-CO" sz="1800" i="1">
                        <a:effectLst/>
                        <a:latin typeface="Cambria Math" panose="02040503050406030204" pitchFamily="18" charset="0"/>
                        <a:ea typeface="Calibri" panose="020F0502020204030204" pitchFamily="34" charset="0"/>
                        <a:cs typeface="Times New Roman" panose="02020603050405020304" pitchFamily="18" charset="0"/>
                      </a:rPr>
                      <m:t>4</m:t>
                    </m:r>
                    <m:r>
                      <a:rPr lang="es-CO" sz="1800" i="1">
                        <a:effectLst/>
                        <a:latin typeface="Cambria Math" panose="02040503050406030204" pitchFamily="18" charset="0"/>
                        <a:ea typeface="Calibri" panose="020F0502020204030204" pitchFamily="34" charset="0"/>
                        <a:cs typeface="Times New Roman" panose="02020603050405020304" pitchFamily="18" charset="0"/>
                      </a:rPr>
                      <m:t>𝑙</m:t>
                    </m:r>
                    <m:r>
                      <a:rPr lang="es-CO" sz="1800" i="1">
                        <a:effectLst/>
                        <a:latin typeface="Cambria Math" panose="02040503050406030204" pitchFamily="18" charset="0"/>
                        <a:ea typeface="Calibri" panose="020F0502020204030204" pitchFamily="34" charset="0"/>
                        <a:cs typeface="Times New Roman" panose="02020603050405020304" pitchFamily="18" charset="0"/>
                      </a:rPr>
                      <m:t>+4</m:t>
                    </m:r>
                    <m:r>
                      <a:rPr lang="es-CO" sz="1800" i="1">
                        <a:effectLst/>
                        <a:latin typeface="Cambria Math" panose="02040503050406030204" pitchFamily="18" charset="0"/>
                        <a:ea typeface="Calibri" panose="020F0502020204030204" pitchFamily="34" charset="0"/>
                        <a:cs typeface="Times New Roman" panose="02020603050405020304" pitchFamily="18" charset="0"/>
                      </a:rPr>
                      <m:t>𝑎</m:t>
                    </m:r>
                    <m:r>
                      <a:rPr lang="es-CO" sz="1800" i="1">
                        <a:effectLst/>
                        <a:latin typeface="Cambria Math" panose="02040503050406030204" pitchFamily="18" charset="0"/>
                        <a:ea typeface="Calibri" panose="020F0502020204030204" pitchFamily="34" charset="0"/>
                        <a:cs typeface="Times New Roman" panose="02020603050405020304" pitchFamily="18" charset="0"/>
                      </a:rPr>
                      <m:t>+4</m:t>
                    </m:r>
                    <m:r>
                      <a:rPr lang="es-CO" sz="1800" i="1">
                        <a:effectLst/>
                        <a:latin typeface="Cambria Math" panose="02040503050406030204" pitchFamily="18" charset="0"/>
                        <a:ea typeface="Calibri" panose="020F0502020204030204" pitchFamily="34" charset="0"/>
                        <a:cs typeface="Times New Roman" panose="02020603050405020304" pitchFamily="18" charset="0"/>
                      </a:rPr>
                      <m:t>h</m:t>
                    </m:r>
                  </m:oMath>
                </a14:m>
                <a:endParaRPr lang="en-US" sz="1600" i="1"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8" name="CuadroTexto 7">
                <a:extLst>
                  <a:ext uri="{FF2B5EF4-FFF2-40B4-BE49-F238E27FC236}">
                    <a16:creationId xmlns:a16="http://schemas.microsoft.com/office/drawing/2014/main" id="{6EAABE17-F448-8E16-A008-3671BE14BBFC}"/>
                  </a:ext>
                </a:extLst>
              </p:cNvPr>
              <p:cNvSpPr txBox="1">
                <a:spLocks noRot="1" noChangeAspect="1" noMove="1" noResize="1" noEditPoints="1" noAdjustHandles="1" noChangeArrowheads="1" noChangeShapeType="1" noTextEdit="1"/>
              </p:cNvSpPr>
              <p:nvPr/>
            </p:nvSpPr>
            <p:spPr>
              <a:xfrm>
                <a:off x="672664" y="4098871"/>
                <a:ext cx="6096000" cy="1959254"/>
              </a:xfrm>
              <a:prstGeom prst="rect">
                <a:avLst/>
              </a:prstGeom>
              <a:blipFill>
                <a:blip r:embed="rId6"/>
                <a:stretch>
                  <a:fillRect l="-700" t="-1242" b="-3106"/>
                </a:stretch>
              </a:blipFill>
            </p:spPr>
            <p:txBody>
              <a:bodyPr/>
              <a:lstStyle/>
              <a:p>
                <a:r>
                  <a:rPr lang="en-US">
                    <a:noFill/>
                  </a:rPr>
                  <a:t> </a:t>
                </a:r>
              </a:p>
            </p:txBody>
          </p:sp>
        </mc:Fallback>
      </mc:AlternateContent>
      <p:sp>
        <p:nvSpPr>
          <p:cNvPr id="9" name="Elipse 8">
            <a:extLst>
              <a:ext uri="{FF2B5EF4-FFF2-40B4-BE49-F238E27FC236}">
                <a16:creationId xmlns:a16="http://schemas.microsoft.com/office/drawing/2014/main" id="{F2014FB6-BDB9-80AA-0536-2DCB8CF3A6B9}"/>
              </a:ext>
            </a:extLst>
          </p:cNvPr>
          <p:cNvSpPr/>
          <p:nvPr/>
        </p:nvSpPr>
        <p:spPr>
          <a:xfrm>
            <a:off x="649346" y="5661866"/>
            <a:ext cx="406400" cy="370773"/>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Imagen 9">
            <a:extLst>
              <a:ext uri="{FF2B5EF4-FFF2-40B4-BE49-F238E27FC236}">
                <a16:creationId xmlns:a16="http://schemas.microsoft.com/office/drawing/2014/main" id="{FE091B1E-CBC2-7DC4-2A08-029C4F290E14}"/>
              </a:ext>
            </a:extLst>
          </p:cNvPr>
          <p:cNvPicPr>
            <a:picLocks noChangeAspect="1"/>
          </p:cNvPicPr>
          <p:nvPr/>
        </p:nvPicPr>
        <p:blipFill>
          <a:blip r:embed="rId7"/>
          <a:stretch>
            <a:fillRect/>
          </a:stretch>
        </p:blipFill>
        <p:spPr>
          <a:xfrm>
            <a:off x="97049" y="6375498"/>
            <a:ext cx="3062711" cy="385779"/>
          </a:xfrm>
          <a:prstGeom prst="rect">
            <a:avLst/>
          </a:prstGeom>
        </p:spPr>
      </p:pic>
    </p:spTree>
    <p:extLst>
      <p:ext uri="{BB962C8B-B14F-4D97-AF65-F5344CB8AC3E}">
        <p14:creationId xmlns:p14="http://schemas.microsoft.com/office/powerpoint/2010/main" val="1220076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style.rotation</p:attrName>
                                        </p:attrNameLst>
                                      </p:cBhvr>
                                      <p:tavLst>
                                        <p:tav tm="0">
                                          <p:val>
                                            <p:fltVal val="90"/>
                                          </p:val>
                                        </p:tav>
                                        <p:tav tm="100000">
                                          <p:val>
                                            <p:fltVal val="0"/>
                                          </p:val>
                                        </p:tav>
                                      </p:tavLst>
                                    </p:anim>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27526" y="244331"/>
            <a:ext cx="11736947" cy="707886"/>
          </a:xfrm>
          <a:prstGeom prst="rect">
            <a:avLst/>
          </a:prstGeom>
        </p:spPr>
        <p:txBody>
          <a:bodyPr wrap="square">
            <a:spAutoFit/>
          </a:bodyPr>
          <a:lstStyle/>
          <a:p>
            <a:pPr algn="l"/>
            <a:r>
              <a:rPr lang="es-ES" sz="2000" b="1" dirty="0">
                <a:latin typeface="+mj-lt"/>
              </a:rPr>
              <a:t>14.</a:t>
            </a:r>
            <a:r>
              <a:rPr lang="es-ES" sz="2000" dirty="0">
                <a:latin typeface="+mj-lt"/>
              </a:rPr>
              <a:t> En clase de Biología la profesora le tomó el peso a los 20 estudiantes del curso y registró la información en dos tablas. La Tabla 1 corresponde al peso de los niños y la Tabla 2 al peso de las niñas.</a:t>
            </a:r>
            <a:endParaRPr lang="es-CO" sz="2000" dirty="0">
              <a:latin typeface="+mj-lt"/>
            </a:endParaRPr>
          </a:p>
        </p:txBody>
      </p:sp>
      <p:pic>
        <p:nvPicPr>
          <p:cNvPr id="25" name="Imagen 24">
            <a:extLst>
              <a:ext uri="{FF2B5EF4-FFF2-40B4-BE49-F238E27FC236}">
                <a16:creationId xmlns:a16="http://schemas.microsoft.com/office/drawing/2014/main" id="{5828A08A-EB3D-EC41-2013-6FD1927CCE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3797" y="6058125"/>
            <a:ext cx="3618203" cy="850675"/>
          </a:xfrm>
          <a:prstGeom prst="rect">
            <a:avLst/>
          </a:prstGeom>
        </p:spPr>
      </p:pic>
      <p:pic>
        <p:nvPicPr>
          <p:cNvPr id="26" name="Imagen 25">
            <a:extLst>
              <a:ext uri="{FF2B5EF4-FFF2-40B4-BE49-F238E27FC236}">
                <a16:creationId xmlns:a16="http://schemas.microsoft.com/office/drawing/2014/main" id="{4E31AE76-0D79-C18D-8BA0-8AF5BE81585D}"/>
              </a:ext>
            </a:extLst>
          </p:cNvPr>
          <p:cNvPicPr>
            <a:picLocks noChangeAspect="1"/>
          </p:cNvPicPr>
          <p:nvPr/>
        </p:nvPicPr>
        <p:blipFill>
          <a:blip r:embed="rId3"/>
          <a:stretch>
            <a:fillRect/>
          </a:stretch>
        </p:blipFill>
        <p:spPr>
          <a:xfrm>
            <a:off x="97049" y="6375498"/>
            <a:ext cx="3062711" cy="385779"/>
          </a:xfrm>
          <a:prstGeom prst="rect">
            <a:avLst/>
          </a:prstGeom>
        </p:spPr>
      </p:pic>
      <p:pic>
        <p:nvPicPr>
          <p:cNvPr id="5" name="Imagen 4">
            <a:extLst>
              <a:ext uri="{FF2B5EF4-FFF2-40B4-BE49-F238E27FC236}">
                <a16:creationId xmlns:a16="http://schemas.microsoft.com/office/drawing/2014/main" id="{401EED01-14E1-B7D4-3070-4B08645D16C7}"/>
              </a:ext>
            </a:extLst>
          </p:cNvPr>
          <p:cNvPicPr>
            <a:picLocks noChangeAspect="1"/>
          </p:cNvPicPr>
          <p:nvPr/>
        </p:nvPicPr>
        <p:blipFill>
          <a:blip r:embed="rId4"/>
          <a:stretch>
            <a:fillRect/>
          </a:stretch>
        </p:blipFill>
        <p:spPr>
          <a:xfrm>
            <a:off x="890153" y="1146765"/>
            <a:ext cx="5121338" cy="1954382"/>
          </a:xfrm>
          <a:prstGeom prst="rect">
            <a:avLst/>
          </a:prstGeom>
        </p:spPr>
      </p:pic>
      <p:pic>
        <p:nvPicPr>
          <p:cNvPr id="7" name="Imagen 6">
            <a:extLst>
              <a:ext uri="{FF2B5EF4-FFF2-40B4-BE49-F238E27FC236}">
                <a16:creationId xmlns:a16="http://schemas.microsoft.com/office/drawing/2014/main" id="{32894199-0CE0-A535-A4C6-19CF1E3A68B5}"/>
              </a:ext>
            </a:extLst>
          </p:cNvPr>
          <p:cNvPicPr>
            <a:picLocks noChangeAspect="1"/>
          </p:cNvPicPr>
          <p:nvPr/>
        </p:nvPicPr>
        <p:blipFill>
          <a:blip r:embed="rId5"/>
          <a:stretch>
            <a:fillRect/>
          </a:stretch>
        </p:blipFill>
        <p:spPr>
          <a:xfrm>
            <a:off x="6319402" y="1165816"/>
            <a:ext cx="5135605" cy="1932984"/>
          </a:xfrm>
          <a:prstGeom prst="rect">
            <a:avLst/>
          </a:prstGeom>
        </p:spPr>
      </p:pic>
      <p:sp>
        <p:nvSpPr>
          <p:cNvPr id="9" name="CuadroTexto 8">
            <a:extLst>
              <a:ext uri="{FF2B5EF4-FFF2-40B4-BE49-F238E27FC236}">
                <a16:creationId xmlns:a16="http://schemas.microsoft.com/office/drawing/2014/main" id="{0B0841C6-48EA-FB1B-DCF9-B2E35ED96320}"/>
              </a:ext>
            </a:extLst>
          </p:cNvPr>
          <p:cNvSpPr txBox="1"/>
          <p:nvPr/>
        </p:nvSpPr>
        <p:spPr>
          <a:xfrm>
            <a:off x="331352" y="3463802"/>
            <a:ext cx="11210407" cy="400110"/>
          </a:xfrm>
          <a:prstGeom prst="rect">
            <a:avLst/>
          </a:prstGeom>
          <a:noFill/>
        </p:spPr>
        <p:txBody>
          <a:bodyPr wrap="square">
            <a:spAutoFit/>
          </a:bodyPr>
          <a:lstStyle/>
          <a:p>
            <a:pPr algn="l"/>
            <a:r>
              <a:rPr lang="es-ES" sz="2000" dirty="0">
                <a:latin typeface="+mj-lt"/>
              </a:rPr>
              <a:t>¿Cuál es el peso en kilogramos que tiene una mayor frecuencia en el grupo completo de los 20 </a:t>
            </a:r>
            <a:r>
              <a:rPr lang="en-US" sz="2000" dirty="0" err="1">
                <a:latin typeface="+mj-lt"/>
              </a:rPr>
              <a:t>estudiantes</a:t>
            </a:r>
            <a:r>
              <a:rPr lang="en-US" sz="2000" dirty="0">
                <a:latin typeface="+mj-lt"/>
              </a:rPr>
              <a:t>?</a:t>
            </a:r>
          </a:p>
        </p:txBody>
      </p:sp>
      <p:sp>
        <p:nvSpPr>
          <p:cNvPr id="11" name="CuadroTexto 10">
            <a:extLst>
              <a:ext uri="{FF2B5EF4-FFF2-40B4-BE49-F238E27FC236}">
                <a16:creationId xmlns:a16="http://schemas.microsoft.com/office/drawing/2014/main" id="{EBEA34A8-73B9-BBAB-3313-20C9559E2A17}"/>
              </a:ext>
            </a:extLst>
          </p:cNvPr>
          <p:cNvSpPr txBox="1"/>
          <p:nvPr/>
        </p:nvSpPr>
        <p:spPr>
          <a:xfrm>
            <a:off x="629920" y="4053847"/>
            <a:ext cx="6096000" cy="1323439"/>
          </a:xfrm>
          <a:prstGeom prst="rect">
            <a:avLst/>
          </a:prstGeom>
          <a:noFill/>
        </p:spPr>
        <p:txBody>
          <a:bodyPr wrap="square">
            <a:spAutoFit/>
          </a:bodyPr>
          <a:lstStyle/>
          <a:p>
            <a:pPr algn="l"/>
            <a:r>
              <a:rPr lang="en-US" sz="2000" dirty="0">
                <a:latin typeface="+mj-lt"/>
              </a:rPr>
              <a:t>A. 23,5 </a:t>
            </a:r>
            <a:r>
              <a:rPr lang="en-US" sz="2000" dirty="0" err="1">
                <a:latin typeface="+mj-lt"/>
              </a:rPr>
              <a:t>kilogramos</a:t>
            </a:r>
            <a:r>
              <a:rPr lang="en-US" sz="2000" dirty="0">
                <a:latin typeface="+mj-lt"/>
              </a:rPr>
              <a:t>.</a:t>
            </a:r>
          </a:p>
          <a:p>
            <a:pPr algn="l"/>
            <a:r>
              <a:rPr lang="en-US" sz="2000" dirty="0">
                <a:latin typeface="+mj-lt"/>
              </a:rPr>
              <a:t>B. 22,5 </a:t>
            </a:r>
            <a:r>
              <a:rPr lang="en-US" sz="2000" dirty="0" err="1">
                <a:latin typeface="+mj-lt"/>
              </a:rPr>
              <a:t>kilogramos</a:t>
            </a:r>
            <a:r>
              <a:rPr lang="en-US" sz="2000" dirty="0">
                <a:latin typeface="+mj-lt"/>
              </a:rPr>
              <a:t>.</a:t>
            </a:r>
          </a:p>
          <a:p>
            <a:pPr algn="l"/>
            <a:r>
              <a:rPr lang="en-US" sz="2000" dirty="0">
                <a:latin typeface="+mj-lt"/>
              </a:rPr>
              <a:t>C. 24 </a:t>
            </a:r>
            <a:r>
              <a:rPr lang="en-US" sz="2000" dirty="0" err="1">
                <a:latin typeface="+mj-lt"/>
              </a:rPr>
              <a:t>kilogramos</a:t>
            </a:r>
            <a:r>
              <a:rPr lang="en-US" sz="2000" dirty="0">
                <a:latin typeface="+mj-lt"/>
              </a:rPr>
              <a:t>.</a:t>
            </a:r>
          </a:p>
          <a:p>
            <a:pPr algn="l"/>
            <a:r>
              <a:rPr lang="en-US" sz="2000" dirty="0">
                <a:latin typeface="+mj-lt"/>
              </a:rPr>
              <a:t>D. 26 </a:t>
            </a:r>
            <a:r>
              <a:rPr lang="en-US" sz="2000" dirty="0" err="1">
                <a:latin typeface="+mj-lt"/>
              </a:rPr>
              <a:t>kilogramos</a:t>
            </a:r>
            <a:r>
              <a:rPr lang="en-US" sz="2000" dirty="0">
                <a:latin typeface="+mj-lt"/>
              </a:rPr>
              <a:t>.</a:t>
            </a:r>
          </a:p>
        </p:txBody>
      </p:sp>
      <p:sp>
        <p:nvSpPr>
          <p:cNvPr id="4" name="Elipse 3">
            <a:extLst>
              <a:ext uri="{FF2B5EF4-FFF2-40B4-BE49-F238E27FC236}">
                <a16:creationId xmlns:a16="http://schemas.microsoft.com/office/drawing/2014/main" id="{E2682C3B-84F1-AC17-DAB9-E9FB1ED10F94}"/>
              </a:ext>
            </a:extLst>
          </p:cNvPr>
          <p:cNvSpPr/>
          <p:nvPr/>
        </p:nvSpPr>
        <p:spPr>
          <a:xfrm>
            <a:off x="619760" y="4395913"/>
            <a:ext cx="346650" cy="34357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n 7">
            <a:extLst>
              <a:ext uri="{FF2B5EF4-FFF2-40B4-BE49-F238E27FC236}">
                <a16:creationId xmlns:a16="http://schemas.microsoft.com/office/drawing/2014/main" id="{6C40EA8C-6EDA-D5CE-481E-E0AB5C9BE948}"/>
              </a:ext>
            </a:extLst>
          </p:cNvPr>
          <p:cNvPicPr>
            <a:picLocks noChangeAspect="1"/>
          </p:cNvPicPr>
          <p:nvPr/>
        </p:nvPicPr>
        <p:blipFill>
          <a:blip r:embed="rId6"/>
          <a:stretch>
            <a:fillRect/>
          </a:stretch>
        </p:blipFill>
        <p:spPr>
          <a:xfrm>
            <a:off x="4562883" y="4010862"/>
            <a:ext cx="3220820" cy="2585133"/>
          </a:xfrm>
          <a:prstGeom prst="rect">
            <a:avLst/>
          </a:prstGeom>
        </p:spPr>
      </p:pic>
      <p:sp>
        <p:nvSpPr>
          <p:cNvPr id="10" name="Elipse 9">
            <a:extLst>
              <a:ext uri="{FF2B5EF4-FFF2-40B4-BE49-F238E27FC236}">
                <a16:creationId xmlns:a16="http://schemas.microsoft.com/office/drawing/2014/main" id="{DF6ABB6E-C532-A98A-BB37-5DBCFF9FBD10}"/>
              </a:ext>
            </a:extLst>
          </p:cNvPr>
          <p:cNvSpPr/>
          <p:nvPr/>
        </p:nvSpPr>
        <p:spPr>
          <a:xfrm>
            <a:off x="7008602" y="5023186"/>
            <a:ext cx="346650" cy="34357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7533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p:cTn id="25" dur="1000" fill="hold"/>
                                        <p:tgtEl>
                                          <p:spTgt spid="10"/>
                                        </p:tgtEl>
                                        <p:attrNameLst>
                                          <p:attrName>ppt_w</p:attrName>
                                        </p:attrNameLst>
                                      </p:cBhvr>
                                      <p:tavLst>
                                        <p:tav tm="0">
                                          <p:val>
                                            <p:fltVal val="0"/>
                                          </p:val>
                                        </p:tav>
                                        <p:tav tm="100000">
                                          <p:val>
                                            <p:strVal val="#ppt_w"/>
                                          </p:val>
                                        </p:tav>
                                      </p:tavLst>
                                    </p:anim>
                                    <p:anim calcmode="lin" valueType="num">
                                      <p:cBhvr>
                                        <p:cTn id="26" dur="1000" fill="hold"/>
                                        <p:tgtEl>
                                          <p:spTgt spid="10"/>
                                        </p:tgtEl>
                                        <p:attrNameLst>
                                          <p:attrName>ppt_h</p:attrName>
                                        </p:attrNameLst>
                                      </p:cBhvr>
                                      <p:tavLst>
                                        <p:tav tm="0">
                                          <p:val>
                                            <p:fltVal val="0"/>
                                          </p:val>
                                        </p:tav>
                                        <p:tav tm="100000">
                                          <p:val>
                                            <p:strVal val="#ppt_h"/>
                                          </p:val>
                                        </p:tav>
                                      </p:tavLst>
                                    </p:anim>
                                    <p:anim calcmode="lin" valueType="num">
                                      <p:cBhvr>
                                        <p:cTn id="27" dur="1000" fill="hold"/>
                                        <p:tgtEl>
                                          <p:spTgt spid="10"/>
                                        </p:tgtEl>
                                        <p:attrNameLst>
                                          <p:attrName>style.rotation</p:attrName>
                                        </p:attrNameLst>
                                      </p:cBhvr>
                                      <p:tavLst>
                                        <p:tav tm="0">
                                          <p:val>
                                            <p:fltVal val="90"/>
                                          </p:val>
                                        </p:tav>
                                        <p:tav tm="100000">
                                          <p:val>
                                            <p:fltVal val="0"/>
                                          </p:val>
                                        </p:tav>
                                      </p:tavLst>
                                    </p:anim>
                                    <p:animEffect transition="in" filter="fade">
                                      <p:cBhvr>
                                        <p:cTn id="28" dur="10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31"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p:cTn id="33" dur="1000" fill="hold"/>
                                        <p:tgtEl>
                                          <p:spTgt spid="4"/>
                                        </p:tgtEl>
                                        <p:attrNameLst>
                                          <p:attrName>ppt_w</p:attrName>
                                        </p:attrNameLst>
                                      </p:cBhvr>
                                      <p:tavLst>
                                        <p:tav tm="0">
                                          <p:val>
                                            <p:fltVal val="0"/>
                                          </p:val>
                                        </p:tav>
                                        <p:tav tm="100000">
                                          <p:val>
                                            <p:strVal val="#ppt_w"/>
                                          </p:val>
                                        </p:tav>
                                      </p:tavLst>
                                    </p:anim>
                                    <p:anim calcmode="lin" valueType="num">
                                      <p:cBhvr>
                                        <p:cTn id="34" dur="1000" fill="hold"/>
                                        <p:tgtEl>
                                          <p:spTgt spid="4"/>
                                        </p:tgtEl>
                                        <p:attrNameLst>
                                          <p:attrName>ppt_h</p:attrName>
                                        </p:attrNameLst>
                                      </p:cBhvr>
                                      <p:tavLst>
                                        <p:tav tm="0">
                                          <p:val>
                                            <p:fltVal val="0"/>
                                          </p:val>
                                        </p:tav>
                                        <p:tav tm="100000">
                                          <p:val>
                                            <p:strVal val="#ppt_h"/>
                                          </p:val>
                                        </p:tav>
                                      </p:tavLst>
                                    </p:anim>
                                    <p:anim calcmode="lin" valueType="num">
                                      <p:cBhvr>
                                        <p:cTn id="35" dur="1000" fill="hold"/>
                                        <p:tgtEl>
                                          <p:spTgt spid="4"/>
                                        </p:tgtEl>
                                        <p:attrNameLst>
                                          <p:attrName>style.rotation</p:attrName>
                                        </p:attrNameLst>
                                      </p:cBhvr>
                                      <p:tavLst>
                                        <p:tav tm="0">
                                          <p:val>
                                            <p:fltVal val="90"/>
                                          </p:val>
                                        </p:tav>
                                        <p:tav tm="100000">
                                          <p:val>
                                            <p:fltVal val="0"/>
                                          </p:val>
                                        </p:tav>
                                      </p:tavLst>
                                    </p:anim>
                                    <p:animEffect transition="in" filter="fade">
                                      <p:cBhvr>
                                        <p:cTn id="36"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27527" y="244331"/>
            <a:ext cx="9475274" cy="400110"/>
          </a:xfrm>
          <a:prstGeom prst="rect">
            <a:avLst/>
          </a:prstGeom>
        </p:spPr>
        <p:txBody>
          <a:bodyPr wrap="square">
            <a:spAutoFit/>
          </a:bodyPr>
          <a:lstStyle/>
          <a:p>
            <a:pPr algn="l"/>
            <a:r>
              <a:rPr lang="es-ES" sz="2000" b="1" dirty="0">
                <a:latin typeface="+mj-lt"/>
              </a:rPr>
              <a:t>15.</a:t>
            </a:r>
            <a:r>
              <a:rPr lang="es-ES" sz="2000" dirty="0">
                <a:latin typeface="+mj-lt"/>
              </a:rPr>
              <a:t> La imagen muestra una de las vistas de la maqueta de una pirámide de la cultura maya.</a:t>
            </a:r>
            <a:endParaRPr lang="es-CO" sz="2000" dirty="0">
              <a:latin typeface="+mj-lt"/>
            </a:endParaRPr>
          </a:p>
        </p:txBody>
      </p:sp>
      <p:pic>
        <p:nvPicPr>
          <p:cNvPr id="25" name="Imagen 24">
            <a:extLst>
              <a:ext uri="{FF2B5EF4-FFF2-40B4-BE49-F238E27FC236}">
                <a16:creationId xmlns:a16="http://schemas.microsoft.com/office/drawing/2014/main" id="{5828A08A-EB3D-EC41-2013-6FD1927CCE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3797" y="6058125"/>
            <a:ext cx="3618203" cy="850675"/>
          </a:xfrm>
          <a:prstGeom prst="rect">
            <a:avLst/>
          </a:prstGeom>
        </p:spPr>
      </p:pic>
      <p:pic>
        <p:nvPicPr>
          <p:cNvPr id="26" name="Imagen 25">
            <a:extLst>
              <a:ext uri="{FF2B5EF4-FFF2-40B4-BE49-F238E27FC236}">
                <a16:creationId xmlns:a16="http://schemas.microsoft.com/office/drawing/2014/main" id="{4E31AE76-0D79-C18D-8BA0-8AF5BE81585D}"/>
              </a:ext>
            </a:extLst>
          </p:cNvPr>
          <p:cNvPicPr>
            <a:picLocks noChangeAspect="1"/>
          </p:cNvPicPr>
          <p:nvPr/>
        </p:nvPicPr>
        <p:blipFill>
          <a:blip r:embed="rId3"/>
          <a:stretch>
            <a:fillRect/>
          </a:stretch>
        </p:blipFill>
        <p:spPr>
          <a:xfrm>
            <a:off x="97049" y="6375498"/>
            <a:ext cx="3062711" cy="385779"/>
          </a:xfrm>
          <a:prstGeom prst="rect">
            <a:avLst/>
          </a:prstGeom>
        </p:spPr>
      </p:pic>
      <p:pic>
        <p:nvPicPr>
          <p:cNvPr id="5" name="Imagen 4">
            <a:extLst>
              <a:ext uri="{FF2B5EF4-FFF2-40B4-BE49-F238E27FC236}">
                <a16:creationId xmlns:a16="http://schemas.microsoft.com/office/drawing/2014/main" id="{AE23D239-EAF2-AC12-89B9-2921A6E4EE00}"/>
              </a:ext>
            </a:extLst>
          </p:cNvPr>
          <p:cNvPicPr>
            <a:picLocks noChangeAspect="1"/>
          </p:cNvPicPr>
          <p:nvPr/>
        </p:nvPicPr>
        <p:blipFill>
          <a:blip r:embed="rId4"/>
          <a:stretch>
            <a:fillRect/>
          </a:stretch>
        </p:blipFill>
        <p:spPr>
          <a:xfrm>
            <a:off x="3159760" y="840659"/>
            <a:ext cx="5059680" cy="3634106"/>
          </a:xfrm>
          <a:prstGeom prst="rect">
            <a:avLst/>
          </a:prstGeom>
        </p:spPr>
      </p:pic>
      <p:sp>
        <p:nvSpPr>
          <p:cNvPr id="7" name="CuadroTexto 6">
            <a:extLst>
              <a:ext uri="{FF2B5EF4-FFF2-40B4-BE49-F238E27FC236}">
                <a16:creationId xmlns:a16="http://schemas.microsoft.com/office/drawing/2014/main" id="{061F3283-5A60-5158-3655-292A6128CC7E}"/>
              </a:ext>
            </a:extLst>
          </p:cNvPr>
          <p:cNvSpPr txBox="1"/>
          <p:nvPr/>
        </p:nvSpPr>
        <p:spPr>
          <a:xfrm>
            <a:off x="227526" y="4462373"/>
            <a:ext cx="8611673" cy="400110"/>
          </a:xfrm>
          <a:prstGeom prst="rect">
            <a:avLst/>
          </a:prstGeom>
          <a:noFill/>
        </p:spPr>
        <p:txBody>
          <a:bodyPr wrap="square">
            <a:spAutoFit/>
          </a:bodyPr>
          <a:lstStyle/>
          <a:p>
            <a:pPr algn="l"/>
            <a:r>
              <a:rPr lang="es-ES" sz="2000" dirty="0">
                <a:latin typeface="+mj-lt"/>
              </a:rPr>
              <a:t>¿Cuál de las siguientes opciones corresponde a dos lados paralelos en la maqueta?</a:t>
            </a:r>
          </a:p>
        </p:txBody>
      </p:sp>
      <p:pic>
        <p:nvPicPr>
          <p:cNvPr id="9" name="Imagen 8">
            <a:extLst>
              <a:ext uri="{FF2B5EF4-FFF2-40B4-BE49-F238E27FC236}">
                <a16:creationId xmlns:a16="http://schemas.microsoft.com/office/drawing/2014/main" id="{D0DBDA83-DDF8-2FA4-825E-8F1F9461AFAD}"/>
              </a:ext>
            </a:extLst>
          </p:cNvPr>
          <p:cNvPicPr>
            <a:picLocks noChangeAspect="1"/>
          </p:cNvPicPr>
          <p:nvPr/>
        </p:nvPicPr>
        <p:blipFill>
          <a:blip r:embed="rId5"/>
          <a:stretch>
            <a:fillRect/>
          </a:stretch>
        </p:blipFill>
        <p:spPr>
          <a:xfrm>
            <a:off x="503511" y="4857403"/>
            <a:ext cx="1695537" cy="1473276"/>
          </a:xfrm>
          <a:prstGeom prst="rect">
            <a:avLst/>
          </a:prstGeom>
        </p:spPr>
      </p:pic>
      <p:sp>
        <p:nvSpPr>
          <p:cNvPr id="4" name="Elipse 3">
            <a:extLst>
              <a:ext uri="{FF2B5EF4-FFF2-40B4-BE49-F238E27FC236}">
                <a16:creationId xmlns:a16="http://schemas.microsoft.com/office/drawing/2014/main" id="{8F59E012-D7D6-545D-3B9A-8FA74E3C223A}"/>
              </a:ext>
            </a:extLst>
          </p:cNvPr>
          <p:cNvSpPr/>
          <p:nvPr/>
        </p:nvSpPr>
        <p:spPr>
          <a:xfrm>
            <a:off x="487680" y="5980873"/>
            <a:ext cx="346650" cy="34357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Conector recto 7">
            <a:extLst>
              <a:ext uri="{FF2B5EF4-FFF2-40B4-BE49-F238E27FC236}">
                <a16:creationId xmlns:a16="http://schemas.microsoft.com/office/drawing/2014/main" id="{157E7AE5-55A1-64FB-70E5-F05AEDFAB85C}"/>
              </a:ext>
            </a:extLst>
          </p:cNvPr>
          <p:cNvCxnSpPr/>
          <p:nvPr/>
        </p:nvCxnSpPr>
        <p:spPr>
          <a:xfrm>
            <a:off x="5191760" y="1808480"/>
            <a:ext cx="0" cy="23368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ector recto 9">
            <a:extLst>
              <a:ext uri="{FF2B5EF4-FFF2-40B4-BE49-F238E27FC236}">
                <a16:creationId xmlns:a16="http://schemas.microsoft.com/office/drawing/2014/main" id="{F1E16290-F278-0F92-B2E4-6C66AE65BC33}"/>
              </a:ext>
            </a:extLst>
          </p:cNvPr>
          <p:cNvCxnSpPr/>
          <p:nvPr/>
        </p:nvCxnSpPr>
        <p:spPr>
          <a:xfrm>
            <a:off x="6258560" y="1818640"/>
            <a:ext cx="0" cy="23368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763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down)">
                                      <p:cBhvr>
                                        <p:cTn id="23" dur="580">
                                          <p:stCondLst>
                                            <p:cond delay="0"/>
                                          </p:stCondLst>
                                        </p:cTn>
                                        <p:tgtEl>
                                          <p:spTgt spid="10"/>
                                        </p:tgtEl>
                                      </p:cBhvr>
                                    </p:animEffect>
                                    <p:anim calcmode="lin" valueType="num">
                                      <p:cBhvr>
                                        <p:cTn id="24"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29" dur="26">
                                          <p:stCondLst>
                                            <p:cond delay="650"/>
                                          </p:stCondLst>
                                        </p:cTn>
                                        <p:tgtEl>
                                          <p:spTgt spid="10"/>
                                        </p:tgtEl>
                                      </p:cBhvr>
                                      <p:to x="100000" y="60000"/>
                                    </p:animScale>
                                    <p:animScale>
                                      <p:cBhvr>
                                        <p:cTn id="30" dur="166" decel="50000">
                                          <p:stCondLst>
                                            <p:cond delay="676"/>
                                          </p:stCondLst>
                                        </p:cTn>
                                        <p:tgtEl>
                                          <p:spTgt spid="10"/>
                                        </p:tgtEl>
                                      </p:cBhvr>
                                      <p:to x="100000" y="100000"/>
                                    </p:animScale>
                                    <p:animScale>
                                      <p:cBhvr>
                                        <p:cTn id="31" dur="26">
                                          <p:stCondLst>
                                            <p:cond delay="1312"/>
                                          </p:stCondLst>
                                        </p:cTn>
                                        <p:tgtEl>
                                          <p:spTgt spid="10"/>
                                        </p:tgtEl>
                                      </p:cBhvr>
                                      <p:to x="100000" y="80000"/>
                                    </p:animScale>
                                    <p:animScale>
                                      <p:cBhvr>
                                        <p:cTn id="32" dur="166" decel="50000">
                                          <p:stCondLst>
                                            <p:cond delay="1338"/>
                                          </p:stCondLst>
                                        </p:cTn>
                                        <p:tgtEl>
                                          <p:spTgt spid="10"/>
                                        </p:tgtEl>
                                      </p:cBhvr>
                                      <p:to x="100000" y="100000"/>
                                    </p:animScale>
                                    <p:animScale>
                                      <p:cBhvr>
                                        <p:cTn id="33" dur="26">
                                          <p:stCondLst>
                                            <p:cond delay="1642"/>
                                          </p:stCondLst>
                                        </p:cTn>
                                        <p:tgtEl>
                                          <p:spTgt spid="10"/>
                                        </p:tgtEl>
                                      </p:cBhvr>
                                      <p:to x="100000" y="90000"/>
                                    </p:animScale>
                                    <p:animScale>
                                      <p:cBhvr>
                                        <p:cTn id="34" dur="166" decel="50000">
                                          <p:stCondLst>
                                            <p:cond delay="1668"/>
                                          </p:stCondLst>
                                        </p:cTn>
                                        <p:tgtEl>
                                          <p:spTgt spid="10"/>
                                        </p:tgtEl>
                                      </p:cBhvr>
                                      <p:to x="100000" y="100000"/>
                                    </p:animScale>
                                    <p:animScale>
                                      <p:cBhvr>
                                        <p:cTn id="35" dur="26">
                                          <p:stCondLst>
                                            <p:cond delay="1808"/>
                                          </p:stCondLst>
                                        </p:cTn>
                                        <p:tgtEl>
                                          <p:spTgt spid="10"/>
                                        </p:tgtEl>
                                      </p:cBhvr>
                                      <p:to x="100000" y="95000"/>
                                    </p:animScale>
                                    <p:animScale>
                                      <p:cBhvr>
                                        <p:cTn id="36" dur="166" decel="50000">
                                          <p:stCondLst>
                                            <p:cond delay="1834"/>
                                          </p:stCondLst>
                                        </p:cTn>
                                        <p:tgtEl>
                                          <p:spTgt spid="10"/>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31"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p:cTn id="41" dur="1000" fill="hold"/>
                                        <p:tgtEl>
                                          <p:spTgt spid="4"/>
                                        </p:tgtEl>
                                        <p:attrNameLst>
                                          <p:attrName>ppt_w</p:attrName>
                                        </p:attrNameLst>
                                      </p:cBhvr>
                                      <p:tavLst>
                                        <p:tav tm="0">
                                          <p:val>
                                            <p:fltVal val="0"/>
                                          </p:val>
                                        </p:tav>
                                        <p:tav tm="100000">
                                          <p:val>
                                            <p:strVal val="#ppt_w"/>
                                          </p:val>
                                        </p:tav>
                                      </p:tavLst>
                                    </p:anim>
                                    <p:anim calcmode="lin" valueType="num">
                                      <p:cBhvr>
                                        <p:cTn id="42" dur="1000" fill="hold"/>
                                        <p:tgtEl>
                                          <p:spTgt spid="4"/>
                                        </p:tgtEl>
                                        <p:attrNameLst>
                                          <p:attrName>ppt_h</p:attrName>
                                        </p:attrNameLst>
                                      </p:cBhvr>
                                      <p:tavLst>
                                        <p:tav tm="0">
                                          <p:val>
                                            <p:fltVal val="0"/>
                                          </p:val>
                                        </p:tav>
                                        <p:tav tm="100000">
                                          <p:val>
                                            <p:strVal val="#ppt_h"/>
                                          </p:val>
                                        </p:tav>
                                      </p:tavLst>
                                    </p:anim>
                                    <p:anim calcmode="lin" valueType="num">
                                      <p:cBhvr>
                                        <p:cTn id="43" dur="1000" fill="hold"/>
                                        <p:tgtEl>
                                          <p:spTgt spid="4"/>
                                        </p:tgtEl>
                                        <p:attrNameLst>
                                          <p:attrName>style.rotation</p:attrName>
                                        </p:attrNameLst>
                                      </p:cBhvr>
                                      <p:tavLst>
                                        <p:tav tm="0">
                                          <p:val>
                                            <p:fltVal val="90"/>
                                          </p:val>
                                        </p:tav>
                                        <p:tav tm="100000">
                                          <p:val>
                                            <p:fltVal val="0"/>
                                          </p:val>
                                        </p:tav>
                                      </p:tavLst>
                                    </p:anim>
                                    <p:animEffect transition="in" filter="fade">
                                      <p:cBhvr>
                                        <p:cTn id="44"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27526" y="244331"/>
            <a:ext cx="11736947" cy="1015663"/>
          </a:xfrm>
          <a:prstGeom prst="rect">
            <a:avLst/>
          </a:prstGeom>
        </p:spPr>
        <p:txBody>
          <a:bodyPr wrap="square">
            <a:spAutoFit/>
          </a:bodyPr>
          <a:lstStyle/>
          <a:p>
            <a:pPr algn="l"/>
            <a:r>
              <a:rPr lang="es-ES" sz="2000" b="1" dirty="0">
                <a:latin typeface="+mj-lt"/>
              </a:rPr>
              <a:t>16.</a:t>
            </a:r>
            <a:r>
              <a:rPr lang="es-ES" sz="2000" dirty="0">
                <a:latin typeface="+mj-lt"/>
              </a:rPr>
              <a:t> Una línea de tiempo es una recta numérica en la que se ubican acontecimientos históricos. La imagen muestra una línea del tiempo en la que se marcó con la letra X el año de fallecimiento de Arquímedes, uno de los científicos más importantes de la historia.</a:t>
            </a:r>
            <a:endParaRPr lang="es-CO" sz="2000" dirty="0">
              <a:latin typeface="+mj-lt"/>
            </a:endParaRPr>
          </a:p>
        </p:txBody>
      </p:sp>
      <p:pic>
        <p:nvPicPr>
          <p:cNvPr id="25" name="Imagen 24">
            <a:extLst>
              <a:ext uri="{FF2B5EF4-FFF2-40B4-BE49-F238E27FC236}">
                <a16:creationId xmlns:a16="http://schemas.microsoft.com/office/drawing/2014/main" id="{5828A08A-EB3D-EC41-2013-6FD1927CCE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3797" y="6058125"/>
            <a:ext cx="3618203" cy="850675"/>
          </a:xfrm>
          <a:prstGeom prst="rect">
            <a:avLst/>
          </a:prstGeom>
        </p:spPr>
      </p:pic>
      <p:pic>
        <p:nvPicPr>
          <p:cNvPr id="26" name="Imagen 25">
            <a:extLst>
              <a:ext uri="{FF2B5EF4-FFF2-40B4-BE49-F238E27FC236}">
                <a16:creationId xmlns:a16="http://schemas.microsoft.com/office/drawing/2014/main" id="{4E31AE76-0D79-C18D-8BA0-8AF5BE81585D}"/>
              </a:ext>
            </a:extLst>
          </p:cNvPr>
          <p:cNvPicPr>
            <a:picLocks noChangeAspect="1"/>
          </p:cNvPicPr>
          <p:nvPr/>
        </p:nvPicPr>
        <p:blipFill>
          <a:blip r:embed="rId3"/>
          <a:stretch>
            <a:fillRect/>
          </a:stretch>
        </p:blipFill>
        <p:spPr>
          <a:xfrm>
            <a:off x="97049" y="6375498"/>
            <a:ext cx="3062711" cy="385779"/>
          </a:xfrm>
          <a:prstGeom prst="rect">
            <a:avLst/>
          </a:prstGeom>
        </p:spPr>
      </p:pic>
      <p:pic>
        <p:nvPicPr>
          <p:cNvPr id="5" name="Imagen 4">
            <a:extLst>
              <a:ext uri="{FF2B5EF4-FFF2-40B4-BE49-F238E27FC236}">
                <a16:creationId xmlns:a16="http://schemas.microsoft.com/office/drawing/2014/main" id="{B1F7D533-7148-D1FC-87DA-F2C08468006E}"/>
              </a:ext>
            </a:extLst>
          </p:cNvPr>
          <p:cNvPicPr>
            <a:picLocks noChangeAspect="1"/>
          </p:cNvPicPr>
          <p:nvPr/>
        </p:nvPicPr>
        <p:blipFill>
          <a:blip r:embed="rId4"/>
          <a:stretch>
            <a:fillRect/>
          </a:stretch>
        </p:blipFill>
        <p:spPr>
          <a:xfrm>
            <a:off x="565599" y="1367304"/>
            <a:ext cx="10515949" cy="1812776"/>
          </a:xfrm>
          <a:prstGeom prst="rect">
            <a:avLst/>
          </a:prstGeom>
        </p:spPr>
      </p:pic>
      <p:sp>
        <p:nvSpPr>
          <p:cNvPr id="7" name="CuadroTexto 6">
            <a:extLst>
              <a:ext uri="{FF2B5EF4-FFF2-40B4-BE49-F238E27FC236}">
                <a16:creationId xmlns:a16="http://schemas.microsoft.com/office/drawing/2014/main" id="{7F4DE3FA-D373-F7A1-0225-754DDA5D2AED}"/>
              </a:ext>
            </a:extLst>
          </p:cNvPr>
          <p:cNvSpPr txBox="1"/>
          <p:nvPr/>
        </p:nvSpPr>
        <p:spPr>
          <a:xfrm>
            <a:off x="331919" y="3693740"/>
            <a:ext cx="6096000" cy="400110"/>
          </a:xfrm>
          <a:prstGeom prst="rect">
            <a:avLst/>
          </a:prstGeom>
          <a:noFill/>
        </p:spPr>
        <p:txBody>
          <a:bodyPr wrap="square">
            <a:spAutoFit/>
          </a:bodyPr>
          <a:lstStyle/>
          <a:p>
            <a:r>
              <a:rPr lang="es-ES" sz="2000" dirty="0">
                <a:latin typeface="+mj-lt"/>
              </a:rPr>
              <a:t>¿En qué año falleció Arquímedes?</a:t>
            </a:r>
            <a:endParaRPr lang="en-US" sz="2000" dirty="0">
              <a:latin typeface="+mj-lt"/>
            </a:endParaRPr>
          </a:p>
        </p:txBody>
      </p:sp>
      <p:sp>
        <p:nvSpPr>
          <p:cNvPr id="9" name="CuadroTexto 8">
            <a:extLst>
              <a:ext uri="{FF2B5EF4-FFF2-40B4-BE49-F238E27FC236}">
                <a16:creationId xmlns:a16="http://schemas.microsoft.com/office/drawing/2014/main" id="{6A7F0418-DF90-1149-C90E-2E32CBAFA98F}"/>
              </a:ext>
            </a:extLst>
          </p:cNvPr>
          <p:cNvSpPr txBox="1"/>
          <p:nvPr/>
        </p:nvSpPr>
        <p:spPr>
          <a:xfrm>
            <a:off x="731520" y="4093850"/>
            <a:ext cx="1463040" cy="1323439"/>
          </a:xfrm>
          <a:prstGeom prst="rect">
            <a:avLst/>
          </a:prstGeom>
          <a:noFill/>
        </p:spPr>
        <p:txBody>
          <a:bodyPr wrap="square">
            <a:spAutoFit/>
          </a:bodyPr>
          <a:lstStyle/>
          <a:p>
            <a:pPr algn="l"/>
            <a:r>
              <a:rPr lang="en-US" sz="2000" dirty="0">
                <a:latin typeface="+mj-lt"/>
              </a:rPr>
              <a:t>A. 228 a. C.</a:t>
            </a:r>
          </a:p>
          <a:p>
            <a:pPr algn="l"/>
            <a:r>
              <a:rPr lang="en-US" sz="2000" dirty="0">
                <a:latin typeface="+mj-lt"/>
              </a:rPr>
              <a:t>B. 224 a. C.</a:t>
            </a:r>
          </a:p>
          <a:p>
            <a:pPr algn="l"/>
            <a:r>
              <a:rPr lang="en-US" sz="2000" dirty="0">
                <a:latin typeface="+mj-lt"/>
              </a:rPr>
              <a:t>C. 212 a. C.</a:t>
            </a:r>
          </a:p>
          <a:p>
            <a:pPr algn="l"/>
            <a:r>
              <a:rPr lang="en-US" sz="2000" dirty="0">
                <a:latin typeface="+mj-lt"/>
              </a:rPr>
              <a:t>D. 211 a. C.</a:t>
            </a:r>
          </a:p>
        </p:txBody>
      </p:sp>
      <p:sp>
        <p:nvSpPr>
          <p:cNvPr id="4" name="Elipse 3">
            <a:extLst>
              <a:ext uri="{FF2B5EF4-FFF2-40B4-BE49-F238E27FC236}">
                <a16:creationId xmlns:a16="http://schemas.microsoft.com/office/drawing/2014/main" id="{5F83085B-F4C4-894D-DCC4-954C740BE633}"/>
              </a:ext>
            </a:extLst>
          </p:cNvPr>
          <p:cNvSpPr/>
          <p:nvPr/>
        </p:nvSpPr>
        <p:spPr>
          <a:xfrm>
            <a:off x="731520" y="4731193"/>
            <a:ext cx="346650" cy="34357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4960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73093" y="1481039"/>
            <a:ext cx="6041194" cy="1015663"/>
          </a:xfrm>
          <a:prstGeom prst="rect">
            <a:avLst/>
          </a:prstGeom>
        </p:spPr>
        <p:txBody>
          <a:bodyPr wrap="square">
            <a:spAutoFit/>
          </a:bodyPr>
          <a:lstStyle/>
          <a:p>
            <a:pPr algn="l"/>
            <a:r>
              <a:rPr lang="es-ES" sz="2000" b="1" dirty="0">
                <a:latin typeface="+mj-lt"/>
              </a:rPr>
              <a:t>17.</a:t>
            </a:r>
            <a:r>
              <a:rPr lang="es-ES" sz="2000" dirty="0">
                <a:latin typeface="+mj-lt"/>
              </a:rPr>
              <a:t> Mercedes está leyendo un libro de matemáticas y se dio cuenta que hay un enunciado para completar.</a:t>
            </a:r>
          </a:p>
          <a:p>
            <a:pPr algn="l"/>
            <a:r>
              <a:rPr lang="es-ES" sz="2000" dirty="0">
                <a:latin typeface="+mj-lt"/>
              </a:rPr>
              <a:t>La imagen muestra la página del libro.</a:t>
            </a:r>
            <a:endParaRPr lang="es-CO" sz="2000" dirty="0">
              <a:latin typeface="+mj-lt"/>
            </a:endParaRPr>
          </a:p>
        </p:txBody>
      </p:sp>
      <p:pic>
        <p:nvPicPr>
          <p:cNvPr id="25" name="Imagen 24">
            <a:extLst>
              <a:ext uri="{FF2B5EF4-FFF2-40B4-BE49-F238E27FC236}">
                <a16:creationId xmlns:a16="http://schemas.microsoft.com/office/drawing/2014/main" id="{5828A08A-EB3D-EC41-2013-6FD1927CCE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3797" y="6058125"/>
            <a:ext cx="3618203" cy="850675"/>
          </a:xfrm>
          <a:prstGeom prst="rect">
            <a:avLst/>
          </a:prstGeom>
        </p:spPr>
      </p:pic>
      <p:pic>
        <p:nvPicPr>
          <p:cNvPr id="26" name="Imagen 25">
            <a:extLst>
              <a:ext uri="{FF2B5EF4-FFF2-40B4-BE49-F238E27FC236}">
                <a16:creationId xmlns:a16="http://schemas.microsoft.com/office/drawing/2014/main" id="{4E31AE76-0D79-C18D-8BA0-8AF5BE81585D}"/>
              </a:ext>
            </a:extLst>
          </p:cNvPr>
          <p:cNvPicPr>
            <a:picLocks noChangeAspect="1"/>
          </p:cNvPicPr>
          <p:nvPr/>
        </p:nvPicPr>
        <p:blipFill>
          <a:blip r:embed="rId3"/>
          <a:stretch>
            <a:fillRect/>
          </a:stretch>
        </p:blipFill>
        <p:spPr>
          <a:xfrm>
            <a:off x="97049" y="6375498"/>
            <a:ext cx="3062711" cy="385779"/>
          </a:xfrm>
          <a:prstGeom prst="rect">
            <a:avLst/>
          </a:prstGeom>
        </p:spPr>
      </p:pic>
      <p:pic>
        <p:nvPicPr>
          <p:cNvPr id="5" name="Imagen 4">
            <a:extLst>
              <a:ext uri="{FF2B5EF4-FFF2-40B4-BE49-F238E27FC236}">
                <a16:creationId xmlns:a16="http://schemas.microsoft.com/office/drawing/2014/main" id="{661845BD-0CBE-7D98-D2C4-1BA0D7AC5F96}"/>
              </a:ext>
            </a:extLst>
          </p:cNvPr>
          <p:cNvPicPr>
            <a:picLocks noChangeAspect="1"/>
          </p:cNvPicPr>
          <p:nvPr/>
        </p:nvPicPr>
        <p:blipFill>
          <a:blip r:embed="rId4"/>
          <a:stretch>
            <a:fillRect/>
          </a:stretch>
        </p:blipFill>
        <p:spPr>
          <a:xfrm>
            <a:off x="7295456" y="304639"/>
            <a:ext cx="3311583" cy="4589575"/>
          </a:xfrm>
          <a:prstGeom prst="rect">
            <a:avLst/>
          </a:prstGeom>
        </p:spPr>
      </p:pic>
      <p:sp>
        <p:nvSpPr>
          <p:cNvPr id="7" name="CuadroTexto 6">
            <a:extLst>
              <a:ext uri="{FF2B5EF4-FFF2-40B4-BE49-F238E27FC236}">
                <a16:creationId xmlns:a16="http://schemas.microsoft.com/office/drawing/2014/main" id="{8E413530-5AE5-C77B-11AA-9F08EBA793A1}"/>
              </a:ext>
            </a:extLst>
          </p:cNvPr>
          <p:cNvSpPr txBox="1"/>
          <p:nvPr/>
        </p:nvSpPr>
        <p:spPr>
          <a:xfrm>
            <a:off x="587807" y="3429000"/>
            <a:ext cx="6096000" cy="707886"/>
          </a:xfrm>
          <a:prstGeom prst="rect">
            <a:avLst/>
          </a:prstGeom>
          <a:noFill/>
        </p:spPr>
        <p:txBody>
          <a:bodyPr wrap="square">
            <a:spAutoFit/>
          </a:bodyPr>
          <a:lstStyle/>
          <a:p>
            <a:pPr algn="l"/>
            <a:r>
              <a:rPr lang="es-ES" sz="2000" dirty="0">
                <a:latin typeface="+mj-lt"/>
              </a:rPr>
              <a:t>¿Qué debe escribir Mercedes para completar correctamente el enunciado?</a:t>
            </a:r>
          </a:p>
        </p:txBody>
      </p:sp>
      <p:pic>
        <p:nvPicPr>
          <p:cNvPr id="9" name="Imagen 8">
            <a:extLst>
              <a:ext uri="{FF2B5EF4-FFF2-40B4-BE49-F238E27FC236}">
                <a16:creationId xmlns:a16="http://schemas.microsoft.com/office/drawing/2014/main" id="{D955BD5C-5434-26C8-D43E-73446D85F7EB}"/>
              </a:ext>
            </a:extLst>
          </p:cNvPr>
          <p:cNvPicPr>
            <a:picLocks noChangeAspect="1"/>
          </p:cNvPicPr>
          <p:nvPr/>
        </p:nvPicPr>
        <p:blipFill>
          <a:blip r:embed="rId5"/>
          <a:stretch>
            <a:fillRect/>
          </a:stretch>
        </p:blipFill>
        <p:spPr>
          <a:xfrm>
            <a:off x="871830" y="4284705"/>
            <a:ext cx="1349321" cy="1536975"/>
          </a:xfrm>
          <a:prstGeom prst="rect">
            <a:avLst/>
          </a:prstGeom>
        </p:spPr>
      </p:pic>
      <p:sp>
        <p:nvSpPr>
          <p:cNvPr id="4" name="Elipse 3">
            <a:extLst>
              <a:ext uri="{FF2B5EF4-FFF2-40B4-BE49-F238E27FC236}">
                <a16:creationId xmlns:a16="http://schemas.microsoft.com/office/drawing/2014/main" id="{60E9C271-100E-527F-AB7C-552A6D7414B3}"/>
              </a:ext>
            </a:extLst>
          </p:cNvPr>
          <p:cNvSpPr/>
          <p:nvPr/>
        </p:nvSpPr>
        <p:spPr>
          <a:xfrm>
            <a:off x="863600" y="5117273"/>
            <a:ext cx="346650" cy="34357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7197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27526" y="244331"/>
            <a:ext cx="11736947" cy="400110"/>
          </a:xfrm>
          <a:prstGeom prst="rect">
            <a:avLst/>
          </a:prstGeom>
        </p:spPr>
        <p:txBody>
          <a:bodyPr wrap="square">
            <a:spAutoFit/>
          </a:bodyPr>
          <a:lstStyle/>
          <a:p>
            <a:pPr algn="l"/>
            <a:r>
              <a:rPr lang="es-ES" sz="2000" b="1" dirty="0">
                <a:latin typeface="+mj-lt"/>
              </a:rPr>
              <a:t>18.</a:t>
            </a:r>
            <a:r>
              <a:rPr lang="es-ES" sz="2000" dirty="0">
                <a:latin typeface="+mj-lt"/>
              </a:rPr>
              <a:t> Un artesano construye figuras en madera y las pinta como se muestra a continuación.</a:t>
            </a:r>
            <a:endParaRPr lang="es-CO" sz="2000" dirty="0">
              <a:latin typeface="+mj-lt"/>
            </a:endParaRPr>
          </a:p>
        </p:txBody>
      </p:sp>
      <p:pic>
        <p:nvPicPr>
          <p:cNvPr id="25" name="Imagen 24">
            <a:extLst>
              <a:ext uri="{FF2B5EF4-FFF2-40B4-BE49-F238E27FC236}">
                <a16:creationId xmlns:a16="http://schemas.microsoft.com/office/drawing/2014/main" id="{5828A08A-EB3D-EC41-2013-6FD1927CCE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3797" y="6058125"/>
            <a:ext cx="3618203" cy="850675"/>
          </a:xfrm>
          <a:prstGeom prst="rect">
            <a:avLst/>
          </a:prstGeom>
        </p:spPr>
      </p:pic>
      <p:pic>
        <p:nvPicPr>
          <p:cNvPr id="26" name="Imagen 25">
            <a:extLst>
              <a:ext uri="{FF2B5EF4-FFF2-40B4-BE49-F238E27FC236}">
                <a16:creationId xmlns:a16="http://schemas.microsoft.com/office/drawing/2014/main" id="{4E31AE76-0D79-C18D-8BA0-8AF5BE81585D}"/>
              </a:ext>
            </a:extLst>
          </p:cNvPr>
          <p:cNvPicPr>
            <a:picLocks noChangeAspect="1"/>
          </p:cNvPicPr>
          <p:nvPr/>
        </p:nvPicPr>
        <p:blipFill>
          <a:blip r:embed="rId3"/>
          <a:stretch>
            <a:fillRect/>
          </a:stretch>
        </p:blipFill>
        <p:spPr>
          <a:xfrm>
            <a:off x="97049" y="6375498"/>
            <a:ext cx="3062711" cy="385779"/>
          </a:xfrm>
          <a:prstGeom prst="rect">
            <a:avLst/>
          </a:prstGeom>
        </p:spPr>
      </p:pic>
      <p:pic>
        <p:nvPicPr>
          <p:cNvPr id="5" name="Imagen 4">
            <a:extLst>
              <a:ext uri="{FF2B5EF4-FFF2-40B4-BE49-F238E27FC236}">
                <a16:creationId xmlns:a16="http://schemas.microsoft.com/office/drawing/2014/main" id="{4F201B20-AE67-047C-28FA-999D885E8C07}"/>
              </a:ext>
            </a:extLst>
          </p:cNvPr>
          <p:cNvPicPr>
            <a:picLocks noChangeAspect="1"/>
          </p:cNvPicPr>
          <p:nvPr/>
        </p:nvPicPr>
        <p:blipFill>
          <a:blip r:embed="rId4"/>
          <a:stretch>
            <a:fillRect/>
          </a:stretch>
        </p:blipFill>
        <p:spPr>
          <a:xfrm>
            <a:off x="3835348" y="734006"/>
            <a:ext cx="2758491" cy="2864587"/>
          </a:xfrm>
          <a:prstGeom prst="rect">
            <a:avLst/>
          </a:prstGeom>
        </p:spPr>
      </p:pic>
      <p:sp>
        <p:nvSpPr>
          <p:cNvPr id="7" name="CuadroTexto 6">
            <a:extLst>
              <a:ext uri="{FF2B5EF4-FFF2-40B4-BE49-F238E27FC236}">
                <a16:creationId xmlns:a16="http://schemas.microsoft.com/office/drawing/2014/main" id="{1CABEADD-8C39-B0FA-EB61-BD50525E2585}"/>
              </a:ext>
            </a:extLst>
          </p:cNvPr>
          <p:cNvSpPr txBox="1"/>
          <p:nvPr/>
        </p:nvSpPr>
        <p:spPr>
          <a:xfrm>
            <a:off x="447040" y="3703092"/>
            <a:ext cx="7071360" cy="400110"/>
          </a:xfrm>
          <a:prstGeom prst="rect">
            <a:avLst/>
          </a:prstGeom>
        </p:spPr>
        <p:txBody>
          <a:bodyPr wrap="square">
            <a:spAutoFit/>
          </a:bodyPr>
          <a:lstStyle>
            <a:defPPr>
              <a:defRPr lang="es-CO"/>
            </a:defPPr>
            <a:lvl1pPr>
              <a:defRPr sz="2000" b="1">
                <a:latin typeface="+mj-lt"/>
              </a:defRPr>
            </a:lvl1pPr>
          </a:lstStyle>
          <a:p>
            <a:r>
              <a:rPr lang="es-ES" b="0" dirty="0"/>
              <a:t>¿Qué debe calcular el artesano para saber qué tanto debe pintar?</a:t>
            </a:r>
            <a:endParaRPr lang="en-US" b="0" dirty="0"/>
          </a:p>
        </p:txBody>
      </p:sp>
      <p:sp>
        <p:nvSpPr>
          <p:cNvPr id="9" name="CuadroTexto 8">
            <a:extLst>
              <a:ext uri="{FF2B5EF4-FFF2-40B4-BE49-F238E27FC236}">
                <a16:creationId xmlns:a16="http://schemas.microsoft.com/office/drawing/2014/main" id="{48B81993-8F25-A365-696C-306BA0D5A260}"/>
              </a:ext>
            </a:extLst>
          </p:cNvPr>
          <p:cNvSpPr txBox="1"/>
          <p:nvPr/>
        </p:nvSpPr>
        <p:spPr>
          <a:xfrm>
            <a:off x="680720" y="4195356"/>
            <a:ext cx="6096000" cy="1323439"/>
          </a:xfrm>
          <a:prstGeom prst="rect">
            <a:avLst/>
          </a:prstGeom>
          <a:noFill/>
        </p:spPr>
        <p:txBody>
          <a:bodyPr wrap="square">
            <a:spAutoFit/>
          </a:bodyPr>
          <a:lstStyle/>
          <a:p>
            <a:pPr algn="l"/>
            <a:r>
              <a:rPr lang="en-US" sz="2000" b="1" dirty="0">
                <a:latin typeface="+mj-lt"/>
              </a:rPr>
              <a:t>A.</a:t>
            </a:r>
            <a:r>
              <a:rPr lang="en-US" sz="2000" dirty="0">
                <a:latin typeface="+mj-lt"/>
              </a:rPr>
              <a:t> Masa y peso.</a:t>
            </a:r>
          </a:p>
          <a:p>
            <a:pPr algn="l"/>
            <a:r>
              <a:rPr lang="en-US" sz="2000" b="1" dirty="0">
                <a:latin typeface="+mj-lt"/>
              </a:rPr>
              <a:t>B.</a:t>
            </a:r>
            <a:r>
              <a:rPr lang="en-US" sz="2000" dirty="0">
                <a:latin typeface="+mj-lt"/>
              </a:rPr>
              <a:t> </a:t>
            </a:r>
            <a:r>
              <a:rPr lang="en-US" sz="2000" dirty="0" err="1">
                <a:latin typeface="+mj-lt"/>
              </a:rPr>
              <a:t>Perímetro</a:t>
            </a:r>
            <a:r>
              <a:rPr lang="en-US" sz="2000" dirty="0">
                <a:latin typeface="+mj-lt"/>
              </a:rPr>
              <a:t>.</a:t>
            </a:r>
          </a:p>
          <a:p>
            <a:pPr algn="l"/>
            <a:r>
              <a:rPr lang="en-US" sz="2000" b="1" dirty="0">
                <a:latin typeface="+mj-lt"/>
              </a:rPr>
              <a:t>C.</a:t>
            </a:r>
            <a:r>
              <a:rPr lang="en-US" sz="2000" dirty="0">
                <a:latin typeface="+mj-lt"/>
              </a:rPr>
              <a:t> </a:t>
            </a:r>
            <a:r>
              <a:rPr lang="en-US" sz="2000" dirty="0" err="1">
                <a:latin typeface="+mj-lt"/>
              </a:rPr>
              <a:t>Volumen</a:t>
            </a:r>
            <a:r>
              <a:rPr lang="en-US" sz="2000" dirty="0">
                <a:latin typeface="+mj-lt"/>
              </a:rPr>
              <a:t>.</a:t>
            </a:r>
          </a:p>
          <a:p>
            <a:pPr algn="l"/>
            <a:r>
              <a:rPr lang="en-US" sz="2000" b="1" dirty="0">
                <a:latin typeface="+mj-lt"/>
              </a:rPr>
              <a:t>D.</a:t>
            </a:r>
            <a:r>
              <a:rPr lang="en-US" sz="2000" dirty="0">
                <a:latin typeface="+mj-lt"/>
              </a:rPr>
              <a:t> </a:t>
            </a:r>
            <a:r>
              <a:rPr lang="en-US" sz="2000" dirty="0" err="1">
                <a:latin typeface="+mj-lt"/>
              </a:rPr>
              <a:t>Área</a:t>
            </a:r>
            <a:r>
              <a:rPr lang="en-US" sz="2000" dirty="0">
                <a:latin typeface="+mj-lt"/>
              </a:rPr>
              <a:t> superficial.</a:t>
            </a:r>
          </a:p>
        </p:txBody>
      </p:sp>
      <p:sp>
        <p:nvSpPr>
          <p:cNvPr id="4" name="Elipse 3">
            <a:extLst>
              <a:ext uri="{FF2B5EF4-FFF2-40B4-BE49-F238E27FC236}">
                <a16:creationId xmlns:a16="http://schemas.microsoft.com/office/drawing/2014/main" id="{791B84BF-CBDB-2341-A39B-FD147E0450F6}"/>
              </a:ext>
            </a:extLst>
          </p:cNvPr>
          <p:cNvSpPr/>
          <p:nvPr/>
        </p:nvSpPr>
        <p:spPr>
          <a:xfrm>
            <a:off x="680720" y="5137593"/>
            <a:ext cx="346650" cy="34357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6985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27526" y="244331"/>
            <a:ext cx="11736947" cy="1015663"/>
          </a:xfrm>
          <a:prstGeom prst="rect">
            <a:avLst/>
          </a:prstGeom>
        </p:spPr>
        <p:txBody>
          <a:bodyPr wrap="square">
            <a:spAutoFit/>
          </a:bodyPr>
          <a:lstStyle/>
          <a:p>
            <a:pPr algn="l"/>
            <a:r>
              <a:rPr lang="es-ES" sz="2000" b="1" dirty="0">
                <a:latin typeface="+mj-lt"/>
              </a:rPr>
              <a:t>19.</a:t>
            </a:r>
            <a:r>
              <a:rPr lang="es-ES" sz="2000" dirty="0">
                <a:latin typeface="+mj-lt"/>
              </a:rPr>
              <a:t> En un colegio se realiza un concurso de reciclaje que premiará a la sede que recoja la mayor cantidad de</a:t>
            </a:r>
          </a:p>
          <a:p>
            <a:pPr algn="l"/>
            <a:r>
              <a:rPr lang="es-ES" sz="2000" dirty="0">
                <a:latin typeface="+mj-lt"/>
              </a:rPr>
              <a:t>papel. La tabla muestra la cantidad de cursos que participaron y el promedio de papel recogido por curso</a:t>
            </a:r>
          </a:p>
          <a:p>
            <a:pPr algn="l"/>
            <a:r>
              <a:rPr lang="es-ES" sz="2000" dirty="0">
                <a:latin typeface="+mj-lt"/>
              </a:rPr>
              <a:t>en la Sede Primaria y en la Sede Secundaria.</a:t>
            </a:r>
            <a:endParaRPr lang="es-CO" sz="2000" dirty="0">
              <a:latin typeface="+mj-lt"/>
            </a:endParaRPr>
          </a:p>
        </p:txBody>
      </p:sp>
      <p:pic>
        <p:nvPicPr>
          <p:cNvPr id="25" name="Imagen 24">
            <a:extLst>
              <a:ext uri="{FF2B5EF4-FFF2-40B4-BE49-F238E27FC236}">
                <a16:creationId xmlns:a16="http://schemas.microsoft.com/office/drawing/2014/main" id="{5828A08A-EB3D-EC41-2013-6FD1927CCE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3797" y="6058125"/>
            <a:ext cx="3618203" cy="850675"/>
          </a:xfrm>
          <a:prstGeom prst="rect">
            <a:avLst/>
          </a:prstGeom>
        </p:spPr>
      </p:pic>
      <p:pic>
        <p:nvPicPr>
          <p:cNvPr id="26" name="Imagen 25">
            <a:extLst>
              <a:ext uri="{FF2B5EF4-FFF2-40B4-BE49-F238E27FC236}">
                <a16:creationId xmlns:a16="http://schemas.microsoft.com/office/drawing/2014/main" id="{4E31AE76-0D79-C18D-8BA0-8AF5BE81585D}"/>
              </a:ext>
            </a:extLst>
          </p:cNvPr>
          <p:cNvPicPr>
            <a:picLocks noChangeAspect="1"/>
          </p:cNvPicPr>
          <p:nvPr/>
        </p:nvPicPr>
        <p:blipFill>
          <a:blip r:embed="rId3"/>
          <a:stretch>
            <a:fillRect/>
          </a:stretch>
        </p:blipFill>
        <p:spPr>
          <a:xfrm>
            <a:off x="97049" y="6375498"/>
            <a:ext cx="3062711" cy="385779"/>
          </a:xfrm>
          <a:prstGeom prst="rect">
            <a:avLst/>
          </a:prstGeom>
        </p:spPr>
      </p:pic>
      <p:pic>
        <p:nvPicPr>
          <p:cNvPr id="5" name="Imagen 4">
            <a:extLst>
              <a:ext uri="{FF2B5EF4-FFF2-40B4-BE49-F238E27FC236}">
                <a16:creationId xmlns:a16="http://schemas.microsoft.com/office/drawing/2014/main" id="{AC4299DD-4BF5-77D5-982A-032D940A2DFB}"/>
              </a:ext>
            </a:extLst>
          </p:cNvPr>
          <p:cNvPicPr>
            <a:picLocks noChangeAspect="1"/>
          </p:cNvPicPr>
          <p:nvPr/>
        </p:nvPicPr>
        <p:blipFill>
          <a:blip r:embed="rId4"/>
          <a:stretch>
            <a:fillRect/>
          </a:stretch>
        </p:blipFill>
        <p:spPr>
          <a:xfrm>
            <a:off x="2235200" y="1259994"/>
            <a:ext cx="6404538" cy="1696566"/>
          </a:xfrm>
          <a:prstGeom prst="rect">
            <a:avLst/>
          </a:prstGeom>
        </p:spPr>
      </p:pic>
      <p:sp>
        <p:nvSpPr>
          <p:cNvPr id="7" name="CuadroTexto 6">
            <a:extLst>
              <a:ext uri="{FF2B5EF4-FFF2-40B4-BE49-F238E27FC236}">
                <a16:creationId xmlns:a16="http://schemas.microsoft.com/office/drawing/2014/main" id="{43BFBC9D-2614-D751-1553-2196EEB626E8}"/>
              </a:ext>
            </a:extLst>
          </p:cNvPr>
          <p:cNvSpPr txBox="1"/>
          <p:nvPr/>
        </p:nvSpPr>
        <p:spPr>
          <a:xfrm>
            <a:off x="318966" y="3179471"/>
            <a:ext cx="11405674" cy="2862322"/>
          </a:xfrm>
          <a:prstGeom prst="rect">
            <a:avLst/>
          </a:prstGeom>
          <a:noFill/>
        </p:spPr>
        <p:txBody>
          <a:bodyPr wrap="square">
            <a:spAutoFit/>
          </a:bodyPr>
          <a:lstStyle/>
          <a:p>
            <a:pPr algn="l"/>
            <a:r>
              <a:rPr lang="es-ES" sz="2000" dirty="0">
                <a:latin typeface="+mj-lt"/>
              </a:rPr>
              <a:t>De acuerdo con la información anterior, ¿cuál de las siguientes afirmaciones es verdadera?</a:t>
            </a:r>
          </a:p>
          <a:p>
            <a:pPr algn="l"/>
            <a:endParaRPr lang="es-ES" sz="2000" dirty="0">
              <a:latin typeface="+mj-lt"/>
            </a:endParaRPr>
          </a:p>
          <a:p>
            <a:pPr marL="457200" indent="-457200" algn="l">
              <a:buAutoNum type="alphaUcPeriod"/>
            </a:pPr>
            <a:r>
              <a:rPr lang="es-ES" sz="2000" dirty="0">
                <a:latin typeface="+mj-lt"/>
              </a:rPr>
              <a:t>La Sede Primaria ganó el concurso porque recogió 40 kilos más que la Sede de Secundaria.</a:t>
            </a:r>
          </a:p>
          <a:p>
            <a:pPr marL="457200" indent="-457200" algn="l">
              <a:buAutoNum type="alphaUcPeriod"/>
            </a:pPr>
            <a:r>
              <a:rPr lang="es-ES" sz="2000" dirty="0">
                <a:latin typeface="+mj-lt"/>
              </a:rPr>
              <a:t>La Sede Primaria ganó el concurso porque participaron más cursos y aunque el promedio fue menor, el total fue 20 kilos más.</a:t>
            </a:r>
          </a:p>
          <a:p>
            <a:pPr marL="457200" indent="-457200" algn="l">
              <a:buAutoNum type="alphaUcPeriod"/>
            </a:pPr>
            <a:r>
              <a:rPr lang="es-ES" sz="2000" dirty="0">
                <a:latin typeface="+mj-lt"/>
              </a:rPr>
              <a:t>La Sede Secundaria ganó porque, aunque participaron menos cursos, tuvo mayor promedio con </a:t>
            </a:r>
            <a:r>
              <a:rPr lang="en-US" sz="2000" dirty="0">
                <a:latin typeface="+mj-lt"/>
              </a:rPr>
              <a:t>5 kilos </a:t>
            </a:r>
            <a:r>
              <a:rPr lang="en-US" sz="2000" dirty="0" err="1">
                <a:latin typeface="+mj-lt"/>
              </a:rPr>
              <a:t>más</a:t>
            </a:r>
            <a:r>
              <a:rPr lang="en-US" sz="2000" dirty="0">
                <a:latin typeface="+mj-lt"/>
              </a:rPr>
              <a:t>.</a:t>
            </a:r>
          </a:p>
          <a:p>
            <a:pPr marL="457200" indent="-457200" algn="l">
              <a:buAutoNum type="alphaUcPeriod"/>
            </a:pPr>
            <a:r>
              <a:rPr lang="es-ES" sz="2000" dirty="0">
                <a:latin typeface="+mj-lt"/>
              </a:rPr>
              <a:t>La Sede Secundaria ganó el concurso porque en ella hubo un curso que recogió más que los otros, aumentando la cantidad de papel recogida en todo el colegio.</a:t>
            </a:r>
            <a:endParaRPr lang="en-US" sz="2000" dirty="0">
              <a:latin typeface="+mj-lt"/>
            </a:endParaRPr>
          </a:p>
        </p:txBody>
      </p:sp>
      <p:sp>
        <p:nvSpPr>
          <p:cNvPr id="4" name="Elipse 3">
            <a:extLst>
              <a:ext uri="{FF2B5EF4-FFF2-40B4-BE49-F238E27FC236}">
                <a16:creationId xmlns:a16="http://schemas.microsoft.com/office/drawing/2014/main" id="{A2FF0230-3D1C-71C4-FE75-ACC591919ABA}"/>
              </a:ext>
            </a:extLst>
          </p:cNvPr>
          <p:cNvSpPr/>
          <p:nvPr/>
        </p:nvSpPr>
        <p:spPr>
          <a:xfrm>
            <a:off x="304800" y="4121593"/>
            <a:ext cx="346650" cy="34357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3797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Imagen 24">
            <a:extLst>
              <a:ext uri="{FF2B5EF4-FFF2-40B4-BE49-F238E27FC236}">
                <a16:creationId xmlns:a16="http://schemas.microsoft.com/office/drawing/2014/main" id="{5828A08A-EB3D-EC41-2013-6FD1927CCE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3797" y="6058125"/>
            <a:ext cx="3618203" cy="850675"/>
          </a:xfrm>
          <a:prstGeom prst="rect">
            <a:avLst/>
          </a:prstGeom>
        </p:spPr>
      </p:pic>
      <p:pic>
        <p:nvPicPr>
          <p:cNvPr id="26" name="Imagen 25">
            <a:extLst>
              <a:ext uri="{FF2B5EF4-FFF2-40B4-BE49-F238E27FC236}">
                <a16:creationId xmlns:a16="http://schemas.microsoft.com/office/drawing/2014/main" id="{4E31AE76-0D79-C18D-8BA0-8AF5BE81585D}"/>
              </a:ext>
            </a:extLst>
          </p:cNvPr>
          <p:cNvPicPr>
            <a:picLocks noChangeAspect="1"/>
          </p:cNvPicPr>
          <p:nvPr/>
        </p:nvPicPr>
        <p:blipFill>
          <a:blip r:embed="rId3"/>
          <a:stretch>
            <a:fillRect/>
          </a:stretch>
        </p:blipFill>
        <p:spPr>
          <a:xfrm>
            <a:off x="97049" y="6375498"/>
            <a:ext cx="3062711" cy="385779"/>
          </a:xfrm>
          <a:prstGeom prst="rect">
            <a:avLst/>
          </a:prstGeom>
        </p:spPr>
      </p:pic>
      <p:sp>
        <p:nvSpPr>
          <p:cNvPr id="5" name="CuadroTexto 4">
            <a:extLst>
              <a:ext uri="{FF2B5EF4-FFF2-40B4-BE49-F238E27FC236}">
                <a16:creationId xmlns:a16="http://schemas.microsoft.com/office/drawing/2014/main" id="{89CEDE51-BADE-415F-E77A-0B6FA423524B}"/>
              </a:ext>
            </a:extLst>
          </p:cNvPr>
          <p:cNvSpPr txBox="1"/>
          <p:nvPr/>
        </p:nvSpPr>
        <p:spPr>
          <a:xfrm>
            <a:off x="304800" y="437689"/>
            <a:ext cx="5506720" cy="400110"/>
          </a:xfrm>
          <a:prstGeom prst="rect">
            <a:avLst/>
          </a:prstGeom>
          <a:noFill/>
        </p:spPr>
        <p:txBody>
          <a:bodyPr wrap="square">
            <a:spAutoFit/>
          </a:bodyPr>
          <a:lstStyle/>
          <a:p>
            <a:r>
              <a:rPr lang="es-ES" sz="2000" b="1" dirty="0">
                <a:latin typeface="+mj-lt"/>
              </a:rPr>
              <a:t>20.</a:t>
            </a:r>
            <a:r>
              <a:rPr lang="es-ES" sz="2000" dirty="0">
                <a:latin typeface="+mj-lt"/>
              </a:rPr>
              <a:t> Los triángulos ABC y A'B'C' en la figura satisfacen</a:t>
            </a:r>
            <a:endParaRPr lang="en-US" sz="2000" dirty="0">
              <a:latin typeface="+mj-lt"/>
            </a:endParaRPr>
          </a:p>
        </p:txBody>
      </p:sp>
      <p:pic>
        <p:nvPicPr>
          <p:cNvPr id="7" name="Imagen 6">
            <a:extLst>
              <a:ext uri="{FF2B5EF4-FFF2-40B4-BE49-F238E27FC236}">
                <a16:creationId xmlns:a16="http://schemas.microsoft.com/office/drawing/2014/main" id="{B52CA36E-482D-340D-EFF8-A26CC6F7187A}"/>
              </a:ext>
            </a:extLst>
          </p:cNvPr>
          <p:cNvPicPr>
            <a:picLocks noChangeAspect="1"/>
          </p:cNvPicPr>
          <p:nvPr/>
        </p:nvPicPr>
        <p:blipFill>
          <a:blip r:embed="rId4"/>
          <a:stretch>
            <a:fillRect/>
          </a:stretch>
        </p:blipFill>
        <p:spPr>
          <a:xfrm>
            <a:off x="5902960" y="402341"/>
            <a:ext cx="2512802" cy="478215"/>
          </a:xfrm>
          <a:prstGeom prst="rect">
            <a:avLst/>
          </a:prstGeom>
        </p:spPr>
      </p:pic>
      <p:sp>
        <p:nvSpPr>
          <p:cNvPr id="9" name="CuadroTexto 8">
            <a:extLst>
              <a:ext uri="{FF2B5EF4-FFF2-40B4-BE49-F238E27FC236}">
                <a16:creationId xmlns:a16="http://schemas.microsoft.com/office/drawing/2014/main" id="{47773E16-0098-BE21-F928-3D130F421A14}"/>
              </a:ext>
            </a:extLst>
          </p:cNvPr>
          <p:cNvSpPr txBox="1"/>
          <p:nvPr/>
        </p:nvSpPr>
        <p:spPr>
          <a:xfrm>
            <a:off x="8441716" y="429646"/>
            <a:ext cx="2871970" cy="400110"/>
          </a:xfrm>
          <a:prstGeom prst="rect">
            <a:avLst/>
          </a:prstGeom>
          <a:noFill/>
        </p:spPr>
        <p:txBody>
          <a:bodyPr wrap="square">
            <a:spAutoFit/>
          </a:bodyPr>
          <a:lstStyle/>
          <a:p>
            <a:pPr algn="l"/>
            <a:r>
              <a:rPr lang="es-ES" sz="2000" dirty="0">
                <a:latin typeface="+mj-lt"/>
              </a:rPr>
              <a:t>(es decir, la constante de</a:t>
            </a:r>
          </a:p>
        </p:txBody>
      </p:sp>
      <p:sp>
        <p:nvSpPr>
          <p:cNvPr id="11" name="CuadroTexto 10">
            <a:extLst>
              <a:ext uri="{FF2B5EF4-FFF2-40B4-BE49-F238E27FC236}">
                <a16:creationId xmlns:a16="http://schemas.microsoft.com/office/drawing/2014/main" id="{8F8F6A17-2BED-FD03-D4AB-75AD5676549F}"/>
              </a:ext>
            </a:extLst>
          </p:cNvPr>
          <p:cNvSpPr txBox="1"/>
          <p:nvPr/>
        </p:nvSpPr>
        <p:spPr>
          <a:xfrm>
            <a:off x="812799" y="4071414"/>
            <a:ext cx="8249920" cy="400110"/>
          </a:xfrm>
          <a:prstGeom prst="rect">
            <a:avLst/>
          </a:prstGeom>
          <a:noFill/>
        </p:spPr>
        <p:txBody>
          <a:bodyPr wrap="square">
            <a:spAutoFit/>
          </a:bodyPr>
          <a:lstStyle/>
          <a:p>
            <a:r>
              <a:rPr lang="es-ES" sz="2000" dirty="0">
                <a:latin typeface="+mj-lt"/>
              </a:rPr>
              <a:t>Un estudiante asegura que </a:t>
            </a:r>
            <a:r>
              <a:rPr lang="el-GR" sz="2000" dirty="0">
                <a:latin typeface="+mj-lt"/>
              </a:rPr>
              <a:t>θ</a:t>
            </a:r>
            <a:r>
              <a:rPr lang="es-ES" sz="2000" dirty="0">
                <a:latin typeface="+mj-lt"/>
              </a:rPr>
              <a:t> = 2</a:t>
            </a:r>
            <a:r>
              <a:rPr lang="el-GR" sz="2000" dirty="0">
                <a:latin typeface="+mj-lt"/>
              </a:rPr>
              <a:t>β</a:t>
            </a:r>
            <a:r>
              <a:rPr lang="en-US" sz="2000" dirty="0">
                <a:latin typeface="+mj-lt"/>
              </a:rPr>
              <a:t>. </a:t>
            </a:r>
            <a:r>
              <a:rPr lang="es-ES" sz="2000" dirty="0">
                <a:latin typeface="+mj-lt"/>
              </a:rPr>
              <a:t>¿Es verdadera la afirmación del estudiante?</a:t>
            </a:r>
            <a:endParaRPr lang="en-US" sz="2000" dirty="0">
              <a:latin typeface="+mj-lt"/>
            </a:endParaRPr>
          </a:p>
        </p:txBody>
      </p:sp>
      <p:sp>
        <p:nvSpPr>
          <p:cNvPr id="13" name="CuadroTexto 12">
            <a:extLst>
              <a:ext uri="{FF2B5EF4-FFF2-40B4-BE49-F238E27FC236}">
                <a16:creationId xmlns:a16="http://schemas.microsoft.com/office/drawing/2014/main" id="{DA8789FE-7A91-95A0-323C-AC17E1720ADB}"/>
              </a:ext>
            </a:extLst>
          </p:cNvPr>
          <p:cNvSpPr txBox="1"/>
          <p:nvPr/>
        </p:nvSpPr>
        <p:spPr>
          <a:xfrm>
            <a:off x="762000" y="4636992"/>
            <a:ext cx="10078720" cy="1323439"/>
          </a:xfrm>
          <a:prstGeom prst="rect">
            <a:avLst/>
          </a:prstGeom>
          <a:noFill/>
        </p:spPr>
        <p:txBody>
          <a:bodyPr wrap="square">
            <a:spAutoFit/>
          </a:bodyPr>
          <a:lstStyle/>
          <a:p>
            <a:pPr algn="l"/>
            <a:r>
              <a:rPr lang="es-ES" sz="2000" b="1" dirty="0">
                <a:latin typeface="+mj-lt"/>
              </a:rPr>
              <a:t>A.</a:t>
            </a:r>
            <a:r>
              <a:rPr lang="es-ES" sz="2000" dirty="0">
                <a:latin typeface="+mj-lt"/>
              </a:rPr>
              <a:t> No, pues al ser triángulos semejantes los ángulos correspondientes son iguales.</a:t>
            </a:r>
          </a:p>
          <a:p>
            <a:pPr algn="l"/>
            <a:r>
              <a:rPr lang="es-ES" sz="2000" b="1" dirty="0">
                <a:latin typeface="+mj-lt"/>
              </a:rPr>
              <a:t>B.</a:t>
            </a:r>
            <a:r>
              <a:rPr lang="es-ES" sz="2000" dirty="0">
                <a:latin typeface="+mj-lt"/>
              </a:rPr>
              <a:t> No, pues al ser triángulos congruentes los ángulos correspondientes son iguales.</a:t>
            </a:r>
          </a:p>
          <a:p>
            <a:pPr algn="l"/>
            <a:r>
              <a:rPr lang="es-ES" sz="2000" b="1" dirty="0">
                <a:latin typeface="+mj-lt"/>
              </a:rPr>
              <a:t>C.</a:t>
            </a:r>
            <a:r>
              <a:rPr lang="es-ES" sz="2000" dirty="0">
                <a:latin typeface="+mj-lt"/>
              </a:rPr>
              <a:t> Sí, pues en triángulos semejantes la constante de proporcionalidad se aplica en ángulos.</a:t>
            </a:r>
          </a:p>
          <a:p>
            <a:pPr algn="l"/>
            <a:r>
              <a:rPr lang="es-ES" sz="2000" b="1" dirty="0">
                <a:latin typeface="+mj-lt"/>
              </a:rPr>
              <a:t>D.</a:t>
            </a:r>
            <a:r>
              <a:rPr lang="es-ES" sz="2000" dirty="0">
                <a:latin typeface="+mj-lt"/>
              </a:rPr>
              <a:t> Sí, pues en triángulos congruentes la constante de proporcionalidad se aplica en ángulos.</a:t>
            </a:r>
            <a:endParaRPr lang="en-US" sz="2000" dirty="0">
              <a:latin typeface="+mj-lt"/>
            </a:endParaRPr>
          </a:p>
        </p:txBody>
      </p:sp>
      <p:sp>
        <p:nvSpPr>
          <p:cNvPr id="15" name="CuadroTexto 14">
            <a:extLst>
              <a:ext uri="{FF2B5EF4-FFF2-40B4-BE49-F238E27FC236}">
                <a16:creationId xmlns:a16="http://schemas.microsoft.com/office/drawing/2014/main" id="{FDC3B161-6357-15E4-1262-247F225DC0C1}"/>
              </a:ext>
            </a:extLst>
          </p:cNvPr>
          <p:cNvSpPr txBox="1"/>
          <p:nvPr/>
        </p:nvSpPr>
        <p:spPr>
          <a:xfrm>
            <a:off x="624055" y="942455"/>
            <a:ext cx="5936067" cy="400110"/>
          </a:xfrm>
          <a:prstGeom prst="rect">
            <a:avLst/>
          </a:prstGeom>
          <a:noFill/>
        </p:spPr>
        <p:txBody>
          <a:bodyPr wrap="square">
            <a:spAutoFit/>
          </a:bodyPr>
          <a:lstStyle/>
          <a:p>
            <a:pPr algn="l"/>
            <a:r>
              <a:rPr lang="es-ES" sz="2000" dirty="0">
                <a:latin typeface="+mj-lt"/>
              </a:rPr>
              <a:t>proporcionalidad entre los lados correspondientes es 2).</a:t>
            </a:r>
            <a:endParaRPr lang="en-US" sz="2000" dirty="0">
              <a:latin typeface="+mj-lt"/>
            </a:endParaRPr>
          </a:p>
        </p:txBody>
      </p:sp>
      <p:pic>
        <p:nvPicPr>
          <p:cNvPr id="17" name="Imagen 16">
            <a:extLst>
              <a:ext uri="{FF2B5EF4-FFF2-40B4-BE49-F238E27FC236}">
                <a16:creationId xmlns:a16="http://schemas.microsoft.com/office/drawing/2014/main" id="{80612E46-EB2C-9846-1334-A9DB532ED90B}"/>
              </a:ext>
            </a:extLst>
          </p:cNvPr>
          <p:cNvPicPr>
            <a:picLocks noChangeAspect="1"/>
          </p:cNvPicPr>
          <p:nvPr/>
        </p:nvPicPr>
        <p:blipFill>
          <a:blip r:embed="rId5"/>
          <a:stretch>
            <a:fillRect/>
          </a:stretch>
        </p:blipFill>
        <p:spPr>
          <a:xfrm>
            <a:off x="3420562" y="1506235"/>
            <a:ext cx="5642157" cy="2346150"/>
          </a:xfrm>
          <a:prstGeom prst="rect">
            <a:avLst/>
          </a:prstGeom>
        </p:spPr>
      </p:pic>
      <p:sp>
        <p:nvSpPr>
          <p:cNvPr id="2" name="Elipse 1">
            <a:extLst>
              <a:ext uri="{FF2B5EF4-FFF2-40B4-BE49-F238E27FC236}">
                <a16:creationId xmlns:a16="http://schemas.microsoft.com/office/drawing/2014/main" id="{6DD2E3C5-15A6-48DE-915F-42C0DD050582}"/>
              </a:ext>
            </a:extLst>
          </p:cNvPr>
          <p:cNvSpPr/>
          <p:nvPr/>
        </p:nvSpPr>
        <p:spPr>
          <a:xfrm>
            <a:off x="762000" y="4690553"/>
            <a:ext cx="346650" cy="34357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0607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27526" y="244331"/>
            <a:ext cx="11736947" cy="400110"/>
          </a:xfrm>
          <a:prstGeom prst="rect">
            <a:avLst/>
          </a:prstGeom>
        </p:spPr>
        <p:txBody>
          <a:bodyPr wrap="square">
            <a:spAutoFit/>
          </a:bodyPr>
          <a:lstStyle/>
          <a:p>
            <a:pPr algn="l"/>
            <a:r>
              <a:rPr lang="es-ES" sz="2000" b="1" dirty="0">
                <a:latin typeface="+mj-lt"/>
              </a:rPr>
              <a:t>21.</a:t>
            </a:r>
            <a:r>
              <a:rPr lang="es-ES" sz="2000" dirty="0">
                <a:latin typeface="+mj-lt"/>
              </a:rPr>
              <a:t> La figura muestra el dinero recaudado por 4 películas en un cinema.</a:t>
            </a:r>
            <a:endParaRPr lang="es-CO" sz="2000" dirty="0">
              <a:latin typeface="+mj-lt"/>
            </a:endParaRPr>
          </a:p>
        </p:txBody>
      </p:sp>
      <p:pic>
        <p:nvPicPr>
          <p:cNvPr id="25" name="Imagen 24">
            <a:extLst>
              <a:ext uri="{FF2B5EF4-FFF2-40B4-BE49-F238E27FC236}">
                <a16:creationId xmlns:a16="http://schemas.microsoft.com/office/drawing/2014/main" id="{5828A08A-EB3D-EC41-2013-6FD1927CCE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3797" y="6058125"/>
            <a:ext cx="3618203" cy="850675"/>
          </a:xfrm>
          <a:prstGeom prst="rect">
            <a:avLst/>
          </a:prstGeom>
        </p:spPr>
      </p:pic>
      <p:pic>
        <p:nvPicPr>
          <p:cNvPr id="26" name="Imagen 25">
            <a:extLst>
              <a:ext uri="{FF2B5EF4-FFF2-40B4-BE49-F238E27FC236}">
                <a16:creationId xmlns:a16="http://schemas.microsoft.com/office/drawing/2014/main" id="{4E31AE76-0D79-C18D-8BA0-8AF5BE81585D}"/>
              </a:ext>
            </a:extLst>
          </p:cNvPr>
          <p:cNvPicPr>
            <a:picLocks noChangeAspect="1"/>
          </p:cNvPicPr>
          <p:nvPr/>
        </p:nvPicPr>
        <p:blipFill>
          <a:blip r:embed="rId3"/>
          <a:stretch>
            <a:fillRect/>
          </a:stretch>
        </p:blipFill>
        <p:spPr>
          <a:xfrm>
            <a:off x="97049" y="6375498"/>
            <a:ext cx="3062711" cy="385779"/>
          </a:xfrm>
          <a:prstGeom prst="rect">
            <a:avLst/>
          </a:prstGeom>
        </p:spPr>
      </p:pic>
      <p:sp>
        <p:nvSpPr>
          <p:cNvPr id="4" name="CuadroTexto 3">
            <a:extLst>
              <a:ext uri="{FF2B5EF4-FFF2-40B4-BE49-F238E27FC236}">
                <a16:creationId xmlns:a16="http://schemas.microsoft.com/office/drawing/2014/main" id="{DA58917F-DE08-19B2-2DA9-0E718F49BD43}"/>
              </a:ext>
            </a:extLst>
          </p:cNvPr>
          <p:cNvSpPr txBox="1"/>
          <p:nvPr/>
        </p:nvSpPr>
        <p:spPr>
          <a:xfrm>
            <a:off x="570204" y="4593348"/>
            <a:ext cx="6096000" cy="1631216"/>
          </a:xfrm>
          <a:prstGeom prst="rect">
            <a:avLst/>
          </a:prstGeom>
          <a:noFill/>
        </p:spPr>
        <p:txBody>
          <a:bodyPr wrap="square">
            <a:spAutoFit/>
          </a:bodyPr>
          <a:lstStyle/>
          <a:p>
            <a:pPr algn="l"/>
            <a:r>
              <a:rPr lang="es-ES" sz="2000" dirty="0">
                <a:latin typeface="+mj-lt"/>
              </a:rPr>
              <a:t>¿Cuál fue el promedio de dinero recaudado por película?</a:t>
            </a:r>
          </a:p>
          <a:p>
            <a:pPr algn="l"/>
            <a:r>
              <a:rPr lang="en-US" sz="2000" b="1" dirty="0">
                <a:latin typeface="+mj-lt"/>
              </a:rPr>
              <a:t>A.</a:t>
            </a:r>
            <a:r>
              <a:rPr lang="en-US" sz="2000" dirty="0">
                <a:latin typeface="+mj-lt"/>
              </a:rPr>
              <a:t> $100 </a:t>
            </a:r>
            <a:r>
              <a:rPr lang="en-US" sz="2000" dirty="0" err="1">
                <a:latin typeface="+mj-lt"/>
              </a:rPr>
              <a:t>millones</a:t>
            </a:r>
            <a:r>
              <a:rPr lang="en-US" sz="2000" dirty="0">
                <a:latin typeface="+mj-lt"/>
              </a:rPr>
              <a:t>.</a:t>
            </a:r>
          </a:p>
          <a:p>
            <a:pPr algn="l"/>
            <a:r>
              <a:rPr lang="en-US" sz="2000" b="1" dirty="0">
                <a:latin typeface="+mj-lt"/>
              </a:rPr>
              <a:t>B.</a:t>
            </a:r>
            <a:r>
              <a:rPr lang="en-US" sz="2000" dirty="0">
                <a:latin typeface="+mj-lt"/>
              </a:rPr>
              <a:t> $50 </a:t>
            </a:r>
            <a:r>
              <a:rPr lang="en-US" sz="2000" dirty="0" err="1">
                <a:latin typeface="+mj-lt"/>
              </a:rPr>
              <a:t>millones</a:t>
            </a:r>
            <a:r>
              <a:rPr lang="en-US" sz="2000" dirty="0">
                <a:latin typeface="+mj-lt"/>
              </a:rPr>
              <a:t>.</a:t>
            </a:r>
          </a:p>
          <a:p>
            <a:pPr algn="l"/>
            <a:r>
              <a:rPr lang="en-US" sz="2000" b="1" dirty="0">
                <a:latin typeface="+mj-lt"/>
              </a:rPr>
              <a:t>C.</a:t>
            </a:r>
            <a:r>
              <a:rPr lang="en-US" sz="2000" dirty="0">
                <a:latin typeface="+mj-lt"/>
              </a:rPr>
              <a:t> $25 </a:t>
            </a:r>
            <a:r>
              <a:rPr lang="en-US" sz="2000" dirty="0" err="1">
                <a:latin typeface="+mj-lt"/>
              </a:rPr>
              <a:t>millones</a:t>
            </a:r>
            <a:r>
              <a:rPr lang="en-US" sz="2000" dirty="0">
                <a:latin typeface="+mj-lt"/>
              </a:rPr>
              <a:t>.</a:t>
            </a:r>
          </a:p>
          <a:p>
            <a:pPr algn="l"/>
            <a:r>
              <a:rPr lang="en-US" sz="2000" b="1" dirty="0">
                <a:latin typeface="+mj-lt"/>
              </a:rPr>
              <a:t>D.</a:t>
            </a:r>
            <a:r>
              <a:rPr lang="en-US" sz="2000" dirty="0">
                <a:latin typeface="+mj-lt"/>
              </a:rPr>
              <a:t> $20 </a:t>
            </a:r>
            <a:r>
              <a:rPr lang="en-US" sz="2000" dirty="0" err="1">
                <a:latin typeface="+mj-lt"/>
              </a:rPr>
              <a:t>millones</a:t>
            </a:r>
            <a:r>
              <a:rPr lang="en-US" sz="2000" dirty="0">
                <a:latin typeface="+mj-lt"/>
              </a:rPr>
              <a:t>.</a:t>
            </a:r>
          </a:p>
        </p:txBody>
      </p:sp>
      <p:pic>
        <p:nvPicPr>
          <p:cNvPr id="8" name="Imagen 7">
            <a:extLst>
              <a:ext uri="{FF2B5EF4-FFF2-40B4-BE49-F238E27FC236}">
                <a16:creationId xmlns:a16="http://schemas.microsoft.com/office/drawing/2014/main" id="{67A1E29F-C4BD-4D98-969B-B23AB748D9D8}"/>
              </a:ext>
            </a:extLst>
          </p:cNvPr>
          <p:cNvPicPr>
            <a:picLocks noChangeAspect="1"/>
          </p:cNvPicPr>
          <p:nvPr/>
        </p:nvPicPr>
        <p:blipFill>
          <a:blip r:embed="rId4"/>
          <a:stretch>
            <a:fillRect/>
          </a:stretch>
        </p:blipFill>
        <p:spPr>
          <a:xfrm>
            <a:off x="1294586" y="715561"/>
            <a:ext cx="8347254" cy="3803232"/>
          </a:xfrm>
          <a:prstGeom prst="rect">
            <a:avLst/>
          </a:prstGeom>
        </p:spPr>
      </p:pic>
      <p:sp>
        <p:nvSpPr>
          <p:cNvPr id="3" name="Elipse 2">
            <a:extLst>
              <a:ext uri="{FF2B5EF4-FFF2-40B4-BE49-F238E27FC236}">
                <a16:creationId xmlns:a16="http://schemas.microsoft.com/office/drawing/2014/main" id="{AC86C92E-736D-0CF7-BE1D-038CD7612358}"/>
              </a:ext>
            </a:extLst>
          </p:cNvPr>
          <p:cNvSpPr/>
          <p:nvPr/>
        </p:nvSpPr>
        <p:spPr>
          <a:xfrm>
            <a:off x="568960" y="5239193"/>
            <a:ext cx="346650" cy="34357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1196848C-28FF-D3EC-7AD7-575CF5966797}"/>
                  </a:ext>
                </a:extLst>
              </p:cNvPr>
              <p:cNvSpPr txBox="1"/>
              <p:nvPr/>
            </p:nvSpPr>
            <p:spPr>
              <a:xfrm>
                <a:off x="4241036" y="5323470"/>
                <a:ext cx="3709926"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100+40+40+20</m:t>
                          </m:r>
                        </m:num>
                        <m:den>
                          <m:r>
                            <a:rPr lang="en-US" b="0" i="1" smtClean="0">
                              <a:latin typeface="Cambria Math" panose="02040503050406030204" pitchFamily="18" charset="0"/>
                            </a:rPr>
                            <m:t>4</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200</m:t>
                          </m:r>
                        </m:num>
                        <m:den>
                          <m:r>
                            <a:rPr lang="en-US" b="0" i="1" smtClean="0">
                              <a:latin typeface="Cambria Math" panose="02040503050406030204" pitchFamily="18" charset="0"/>
                            </a:rPr>
                            <m:t>4</m:t>
                          </m:r>
                        </m:den>
                      </m:f>
                      <m:r>
                        <a:rPr lang="en-US" b="0" i="1" smtClean="0">
                          <a:latin typeface="Cambria Math" panose="02040503050406030204" pitchFamily="18" charset="0"/>
                        </a:rPr>
                        <m:t>=50</m:t>
                      </m:r>
                    </m:oMath>
                  </m:oMathPara>
                </a14:m>
                <a:endParaRPr lang="en-US" dirty="0"/>
              </a:p>
            </p:txBody>
          </p:sp>
        </mc:Choice>
        <mc:Fallback xmlns="">
          <p:sp>
            <p:nvSpPr>
              <p:cNvPr id="5" name="CuadroTexto 4">
                <a:extLst>
                  <a:ext uri="{FF2B5EF4-FFF2-40B4-BE49-F238E27FC236}">
                    <a16:creationId xmlns:a16="http://schemas.microsoft.com/office/drawing/2014/main" id="{1196848C-28FF-D3EC-7AD7-575CF5966797}"/>
                  </a:ext>
                </a:extLst>
              </p:cNvPr>
              <p:cNvSpPr txBox="1">
                <a:spLocks noRot="1" noChangeAspect="1" noMove="1" noResize="1" noEditPoints="1" noAdjustHandles="1" noChangeArrowheads="1" noChangeShapeType="1" noTextEdit="1"/>
              </p:cNvSpPr>
              <p:nvPr/>
            </p:nvSpPr>
            <p:spPr>
              <a:xfrm>
                <a:off x="4241036" y="5323470"/>
                <a:ext cx="3709926" cy="518604"/>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12357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p:cTn id="25" dur="1000" fill="hold"/>
                                        <p:tgtEl>
                                          <p:spTgt spid="3"/>
                                        </p:tgtEl>
                                        <p:attrNameLst>
                                          <p:attrName>ppt_w</p:attrName>
                                        </p:attrNameLst>
                                      </p:cBhvr>
                                      <p:tavLst>
                                        <p:tav tm="0">
                                          <p:val>
                                            <p:fltVal val="0"/>
                                          </p:val>
                                        </p:tav>
                                        <p:tav tm="100000">
                                          <p:val>
                                            <p:strVal val="#ppt_w"/>
                                          </p:val>
                                        </p:tav>
                                      </p:tavLst>
                                    </p:anim>
                                    <p:anim calcmode="lin" valueType="num">
                                      <p:cBhvr>
                                        <p:cTn id="26" dur="1000" fill="hold"/>
                                        <p:tgtEl>
                                          <p:spTgt spid="3"/>
                                        </p:tgtEl>
                                        <p:attrNameLst>
                                          <p:attrName>ppt_h</p:attrName>
                                        </p:attrNameLst>
                                      </p:cBhvr>
                                      <p:tavLst>
                                        <p:tav tm="0">
                                          <p:val>
                                            <p:fltVal val="0"/>
                                          </p:val>
                                        </p:tav>
                                        <p:tav tm="100000">
                                          <p:val>
                                            <p:strVal val="#ppt_h"/>
                                          </p:val>
                                        </p:tav>
                                      </p:tavLst>
                                    </p:anim>
                                    <p:anim calcmode="lin" valueType="num">
                                      <p:cBhvr>
                                        <p:cTn id="27" dur="1000" fill="hold"/>
                                        <p:tgtEl>
                                          <p:spTgt spid="3"/>
                                        </p:tgtEl>
                                        <p:attrNameLst>
                                          <p:attrName>style.rotation</p:attrName>
                                        </p:attrNameLst>
                                      </p:cBhvr>
                                      <p:tavLst>
                                        <p:tav tm="0">
                                          <p:val>
                                            <p:fltVal val="90"/>
                                          </p:val>
                                        </p:tav>
                                        <p:tav tm="100000">
                                          <p:val>
                                            <p:fltVal val="0"/>
                                          </p:val>
                                        </p:tav>
                                      </p:tavLst>
                                    </p:anim>
                                    <p:animEffect transition="in" filter="fade">
                                      <p:cBhvr>
                                        <p:cTn id="28"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27526" y="244331"/>
            <a:ext cx="11736947" cy="1015663"/>
          </a:xfrm>
          <a:prstGeom prst="rect">
            <a:avLst/>
          </a:prstGeom>
        </p:spPr>
        <p:txBody>
          <a:bodyPr wrap="square">
            <a:spAutoFit/>
          </a:bodyPr>
          <a:lstStyle/>
          <a:p>
            <a:pPr algn="l"/>
            <a:r>
              <a:rPr lang="es-ES" sz="2000" b="1" dirty="0">
                <a:latin typeface="+mj-lt"/>
              </a:rPr>
              <a:t>22.</a:t>
            </a:r>
            <a:r>
              <a:rPr lang="es-ES" sz="2000" dirty="0">
                <a:latin typeface="+mj-lt"/>
              </a:rPr>
              <a:t> Tres atletas participaron en una competencia de atletismo. Uno de los atletas hizo un tiempo de 29</a:t>
            </a:r>
          </a:p>
          <a:p>
            <a:pPr algn="l"/>
            <a:r>
              <a:rPr lang="es-ES" sz="2000" dirty="0">
                <a:latin typeface="+mj-lt"/>
              </a:rPr>
              <a:t>segundos, y el promedio de los tiempos fue de 31 segundos. ¿Cuál de los siguientes pares de tiempos</a:t>
            </a:r>
          </a:p>
          <a:p>
            <a:pPr algn="l"/>
            <a:r>
              <a:rPr lang="es-ES" sz="2000" dirty="0">
                <a:latin typeface="+mj-lt"/>
              </a:rPr>
              <a:t>podrían ser los tiempos registrados por los otros dos atletas?</a:t>
            </a:r>
            <a:endParaRPr lang="es-CO" sz="2000" dirty="0">
              <a:latin typeface="+mj-lt"/>
            </a:endParaRPr>
          </a:p>
        </p:txBody>
      </p:sp>
      <p:pic>
        <p:nvPicPr>
          <p:cNvPr id="25" name="Imagen 24">
            <a:extLst>
              <a:ext uri="{FF2B5EF4-FFF2-40B4-BE49-F238E27FC236}">
                <a16:creationId xmlns:a16="http://schemas.microsoft.com/office/drawing/2014/main" id="{5828A08A-EB3D-EC41-2013-6FD1927CCE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3797" y="6058125"/>
            <a:ext cx="3618203" cy="850675"/>
          </a:xfrm>
          <a:prstGeom prst="rect">
            <a:avLst/>
          </a:prstGeom>
        </p:spPr>
      </p:pic>
      <p:pic>
        <p:nvPicPr>
          <p:cNvPr id="26" name="Imagen 25">
            <a:extLst>
              <a:ext uri="{FF2B5EF4-FFF2-40B4-BE49-F238E27FC236}">
                <a16:creationId xmlns:a16="http://schemas.microsoft.com/office/drawing/2014/main" id="{4E31AE76-0D79-C18D-8BA0-8AF5BE81585D}"/>
              </a:ext>
            </a:extLst>
          </p:cNvPr>
          <p:cNvPicPr>
            <a:picLocks noChangeAspect="1"/>
          </p:cNvPicPr>
          <p:nvPr/>
        </p:nvPicPr>
        <p:blipFill>
          <a:blip r:embed="rId3"/>
          <a:stretch>
            <a:fillRect/>
          </a:stretch>
        </p:blipFill>
        <p:spPr>
          <a:xfrm>
            <a:off x="97049" y="6375498"/>
            <a:ext cx="3062711" cy="385779"/>
          </a:xfrm>
          <a:prstGeom prst="rect">
            <a:avLst/>
          </a:prstGeom>
        </p:spPr>
      </p:pic>
      <p:sp>
        <p:nvSpPr>
          <p:cNvPr id="5" name="CuadroTexto 4">
            <a:extLst>
              <a:ext uri="{FF2B5EF4-FFF2-40B4-BE49-F238E27FC236}">
                <a16:creationId xmlns:a16="http://schemas.microsoft.com/office/drawing/2014/main" id="{A49496FF-4318-96F4-345C-3F3A28DF4CA2}"/>
              </a:ext>
            </a:extLst>
          </p:cNvPr>
          <p:cNvSpPr txBox="1"/>
          <p:nvPr/>
        </p:nvSpPr>
        <p:spPr>
          <a:xfrm>
            <a:off x="568960" y="1391196"/>
            <a:ext cx="6096000" cy="1323439"/>
          </a:xfrm>
          <a:prstGeom prst="rect">
            <a:avLst/>
          </a:prstGeom>
          <a:noFill/>
        </p:spPr>
        <p:txBody>
          <a:bodyPr wrap="square">
            <a:spAutoFit/>
          </a:bodyPr>
          <a:lstStyle/>
          <a:p>
            <a:pPr algn="l"/>
            <a:r>
              <a:rPr lang="es-ES" sz="2000" b="1" dirty="0">
                <a:latin typeface="+mj-lt"/>
              </a:rPr>
              <a:t>A.</a:t>
            </a:r>
            <a:r>
              <a:rPr lang="es-ES" sz="2000" dirty="0">
                <a:latin typeface="+mj-lt"/>
              </a:rPr>
              <a:t> 31 segundos y 30 segundos.</a:t>
            </a:r>
          </a:p>
          <a:p>
            <a:pPr algn="l"/>
            <a:r>
              <a:rPr lang="es-ES" sz="2000" b="1" dirty="0">
                <a:latin typeface="+mj-lt"/>
              </a:rPr>
              <a:t>B.</a:t>
            </a:r>
            <a:r>
              <a:rPr lang="es-ES" sz="2000" dirty="0">
                <a:latin typeface="+mj-lt"/>
              </a:rPr>
              <a:t> 26 segundos y 32 segundos.</a:t>
            </a:r>
          </a:p>
          <a:p>
            <a:pPr algn="l"/>
            <a:r>
              <a:rPr lang="es-ES" sz="2000" b="1" dirty="0">
                <a:latin typeface="+mj-lt"/>
              </a:rPr>
              <a:t>C.</a:t>
            </a:r>
            <a:r>
              <a:rPr lang="es-ES" sz="2000" dirty="0">
                <a:latin typeface="+mj-lt"/>
              </a:rPr>
              <a:t> 28 segundos y 36 segundos.</a:t>
            </a:r>
          </a:p>
          <a:p>
            <a:pPr algn="l"/>
            <a:r>
              <a:rPr lang="es-ES" sz="2000" b="1" dirty="0">
                <a:latin typeface="+mj-lt"/>
              </a:rPr>
              <a:t>D.</a:t>
            </a:r>
            <a:r>
              <a:rPr lang="es-ES" sz="2000" dirty="0">
                <a:latin typeface="+mj-lt"/>
              </a:rPr>
              <a:t> 30 segundos y 37 segundos.</a:t>
            </a:r>
            <a:endParaRPr lang="en-US" sz="2000" dirty="0">
              <a:latin typeface="+mj-lt"/>
            </a:endParaRPr>
          </a:p>
        </p:txBody>
      </p:sp>
      <p:sp>
        <p:nvSpPr>
          <p:cNvPr id="3" name="Elipse 2">
            <a:extLst>
              <a:ext uri="{FF2B5EF4-FFF2-40B4-BE49-F238E27FC236}">
                <a16:creationId xmlns:a16="http://schemas.microsoft.com/office/drawing/2014/main" id="{A2433936-7F5B-82BE-AA9F-7158DA08A542}"/>
              </a:ext>
            </a:extLst>
          </p:cNvPr>
          <p:cNvSpPr/>
          <p:nvPr/>
        </p:nvSpPr>
        <p:spPr>
          <a:xfrm>
            <a:off x="609600" y="2048953"/>
            <a:ext cx="294640" cy="29800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DF191FBC-367F-A02E-3BB9-D4078E5F52CB}"/>
                  </a:ext>
                </a:extLst>
              </p:cNvPr>
              <p:cNvSpPr txBox="1"/>
              <p:nvPr/>
            </p:nvSpPr>
            <p:spPr>
              <a:xfrm>
                <a:off x="5419596" y="1788753"/>
                <a:ext cx="2921248" cy="5203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29+28+36</m:t>
                          </m:r>
                        </m:num>
                        <m:den>
                          <m:r>
                            <a:rPr lang="en-US" b="0" i="1" smtClean="0">
                              <a:latin typeface="Cambria Math" panose="02040503050406030204" pitchFamily="18" charset="0"/>
                            </a:rPr>
                            <m:t>3</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93</m:t>
                          </m:r>
                        </m:num>
                        <m:den>
                          <m:r>
                            <a:rPr lang="en-US" b="0" i="1" smtClean="0">
                              <a:latin typeface="Cambria Math" panose="02040503050406030204" pitchFamily="18" charset="0"/>
                            </a:rPr>
                            <m:t>3</m:t>
                          </m:r>
                        </m:den>
                      </m:f>
                      <m:r>
                        <a:rPr lang="en-US" b="0" i="1" smtClean="0">
                          <a:latin typeface="Cambria Math" panose="02040503050406030204" pitchFamily="18" charset="0"/>
                        </a:rPr>
                        <m:t>=31</m:t>
                      </m:r>
                    </m:oMath>
                  </m:oMathPara>
                </a14:m>
                <a:endParaRPr lang="en-US" dirty="0"/>
              </a:p>
            </p:txBody>
          </p:sp>
        </mc:Choice>
        <mc:Fallback xmlns="">
          <p:sp>
            <p:nvSpPr>
              <p:cNvPr id="4" name="CuadroTexto 3">
                <a:extLst>
                  <a:ext uri="{FF2B5EF4-FFF2-40B4-BE49-F238E27FC236}">
                    <a16:creationId xmlns:a16="http://schemas.microsoft.com/office/drawing/2014/main" id="{DF191FBC-367F-A02E-3BB9-D4078E5F52CB}"/>
                  </a:ext>
                </a:extLst>
              </p:cNvPr>
              <p:cNvSpPr txBox="1">
                <a:spLocks noRot="1" noChangeAspect="1" noMove="1" noResize="1" noEditPoints="1" noAdjustHandles="1" noChangeArrowheads="1" noChangeShapeType="1" noTextEdit="1"/>
              </p:cNvSpPr>
              <p:nvPr/>
            </p:nvSpPr>
            <p:spPr>
              <a:xfrm>
                <a:off x="5419596" y="1788753"/>
                <a:ext cx="2921248" cy="520399"/>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38570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p:cTn id="25" dur="1000" fill="hold"/>
                                        <p:tgtEl>
                                          <p:spTgt spid="3"/>
                                        </p:tgtEl>
                                        <p:attrNameLst>
                                          <p:attrName>ppt_w</p:attrName>
                                        </p:attrNameLst>
                                      </p:cBhvr>
                                      <p:tavLst>
                                        <p:tav tm="0">
                                          <p:val>
                                            <p:fltVal val="0"/>
                                          </p:val>
                                        </p:tav>
                                        <p:tav tm="100000">
                                          <p:val>
                                            <p:strVal val="#ppt_w"/>
                                          </p:val>
                                        </p:tav>
                                      </p:tavLst>
                                    </p:anim>
                                    <p:anim calcmode="lin" valueType="num">
                                      <p:cBhvr>
                                        <p:cTn id="26" dur="1000" fill="hold"/>
                                        <p:tgtEl>
                                          <p:spTgt spid="3"/>
                                        </p:tgtEl>
                                        <p:attrNameLst>
                                          <p:attrName>ppt_h</p:attrName>
                                        </p:attrNameLst>
                                      </p:cBhvr>
                                      <p:tavLst>
                                        <p:tav tm="0">
                                          <p:val>
                                            <p:fltVal val="0"/>
                                          </p:val>
                                        </p:tav>
                                        <p:tav tm="100000">
                                          <p:val>
                                            <p:strVal val="#ppt_h"/>
                                          </p:val>
                                        </p:tav>
                                      </p:tavLst>
                                    </p:anim>
                                    <p:anim calcmode="lin" valueType="num">
                                      <p:cBhvr>
                                        <p:cTn id="27" dur="1000" fill="hold"/>
                                        <p:tgtEl>
                                          <p:spTgt spid="3"/>
                                        </p:tgtEl>
                                        <p:attrNameLst>
                                          <p:attrName>style.rotation</p:attrName>
                                        </p:attrNameLst>
                                      </p:cBhvr>
                                      <p:tavLst>
                                        <p:tav tm="0">
                                          <p:val>
                                            <p:fltVal val="90"/>
                                          </p:val>
                                        </p:tav>
                                        <p:tav tm="100000">
                                          <p:val>
                                            <p:fltVal val="0"/>
                                          </p:val>
                                        </p:tav>
                                      </p:tavLst>
                                    </p:anim>
                                    <p:animEffect transition="in" filter="fade">
                                      <p:cBhvr>
                                        <p:cTn id="28"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27526" y="183371"/>
            <a:ext cx="11736947" cy="1323439"/>
          </a:xfrm>
          <a:prstGeom prst="rect">
            <a:avLst/>
          </a:prstGeom>
        </p:spPr>
        <p:txBody>
          <a:bodyPr wrap="square">
            <a:spAutoFit/>
          </a:bodyPr>
          <a:lstStyle/>
          <a:p>
            <a:pPr algn="l"/>
            <a:r>
              <a:rPr lang="es-ES" sz="2000" b="1" dirty="0">
                <a:latin typeface="+mj-lt"/>
              </a:rPr>
              <a:t>23.</a:t>
            </a:r>
            <a:r>
              <a:rPr lang="es-ES" sz="2000" dirty="0">
                <a:latin typeface="+mj-lt"/>
              </a:rPr>
              <a:t> Las estudiantes de grado noveno están definiendo el uniforme para un torneo de microfútbol. Entre las</a:t>
            </a:r>
          </a:p>
          <a:p>
            <a:pPr algn="just"/>
            <a:r>
              <a:rPr lang="es-ES" sz="2000" dirty="0">
                <a:latin typeface="+mj-lt"/>
              </a:rPr>
              <a:t>opciones tienen tres posibles colores de camisetas, rosada, negra o blanca; dos posibles colores de </a:t>
            </a:r>
            <a:r>
              <a:rPr lang="en-US" sz="2000" dirty="0" err="1">
                <a:latin typeface="+mj-lt"/>
              </a:rPr>
              <a:t>pantalonetas</a:t>
            </a:r>
            <a:r>
              <a:rPr lang="en-US" sz="2000" dirty="0">
                <a:latin typeface="+mj-lt"/>
              </a:rPr>
              <a:t>, </a:t>
            </a:r>
            <a:r>
              <a:rPr lang="en-US" sz="2000" dirty="0" err="1">
                <a:latin typeface="+mj-lt"/>
              </a:rPr>
              <a:t>blanca</a:t>
            </a:r>
            <a:r>
              <a:rPr lang="en-US" sz="2000" dirty="0">
                <a:latin typeface="+mj-lt"/>
              </a:rPr>
              <a:t> o </a:t>
            </a:r>
            <a:r>
              <a:rPr lang="en-US" sz="2000" dirty="0" err="1">
                <a:latin typeface="+mj-lt"/>
              </a:rPr>
              <a:t>negra</a:t>
            </a:r>
            <a:r>
              <a:rPr lang="en-US" sz="2000" dirty="0">
                <a:latin typeface="+mj-lt"/>
              </a:rPr>
              <a:t>; y dos </a:t>
            </a:r>
            <a:r>
              <a:rPr lang="en-US" sz="2000" dirty="0" err="1">
                <a:latin typeface="+mj-lt"/>
              </a:rPr>
              <a:t>posibles</a:t>
            </a:r>
            <a:r>
              <a:rPr lang="en-US" sz="2000" dirty="0">
                <a:latin typeface="+mj-lt"/>
              </a:rPr>
              <a:t> </a:t>
            </a:r>
            <a:r>
              <a:rPr lang="en-US" sz="2000" dirty="0" err="1">
                <a:latin typeface="+mj-lt"/>
              </a:rPr>
              <a:t>colores</a:t>
            </a:r>
            <a:r>
              <a:rPr lang="en-US" sz="2000" dirty="0">
                <a:latin typeface="+mj-lt"/>
              </a:rPr>
              <a:t> de medias, </a:t>
            </a:r>
            <a:r>
              <a:rPr lang="en-US" sz="2000" dirty="0" err="1">
                <a:latin typeface="+mj-lt"/>
              </a:rPr>
              <a:t>blancas</a:t>
            </a:r>
            <a:r>
              <a:rPr lang="en-US" sz="2000" dirty="0">
                <a:latin typeface="+mj-lt"/>
              </a:rPr>
              <a:t> o </a:t>
            </a:r>
            <a:r>
              <a:rPr lang="en-US" sz="2000" dirty="0" err="1">
                <a:latin typeface="+mj-lt"/>
              </a:rPr>
              <a:t>rosadas</a:t>
            </a:r>
            <a:r>
              <a:rPr lang="en-US" sz="2000" dirty="0">
                <a:latin typeface="+mj-lt"/>
              </a:rPr>
              <a:t>. </a:t>
            </a:r>
            <a:r>
              <a:rPr lang="es-ES" sz="2000" dirty="0">
                <a:latin typeface="+mj-lt"/>
              </a:rPr>
              <a:t>¿En cuál de las siguientes tablas se pueden ver todas las combinaciones posibles que hay para escoger </a:t>
            </a:r>
            <a:r>
              <a:rPr lang="en-US" sz="2000" dirty="0" err="1">
                <a:latin typeface="+mj-lt"/>
              </a:rPr>
              <a:t>el</a:t>
            </a:r>
            <a:r>
              <a:rPr lang="en-US" sz="2000" dirty="0">
                <a:latin typeface="+mj-lt"/>
              </a:rPr>
              <a:t> </a:t>
            </a:r>
            <a:r>
              <a:rPr lang="en-US" sz="2000" dirty="0" err="1">
                <a:latin typeface="+mj-lt"/>
              </a:rPr>
              <a:t>diseño</a:t>
            </a:r>
            <a:r>
              <a:rPr lang="en-US" sz="2000" dirty="0">
                <a:latin typeface="+mj-lt"/>
              </a:rPr>
              <a:t> del </a:t>
            </a:r>
            <a:r>
              <a:rPr lang="en-US" sz="2000" dirty="0" err="1">
                <a:latin typeface="+mj-lt"/>
              </a:rPr>
              <a:t>uniforme</a:t>
            </a:r>
            <a:r>
              <a:rPr lang="en-US" sz="2000" dirty="0">
                <a:latin typeface="+mj-lt"/>
              </a:rPr>
              <a:t>?</a:t>
            </a:r>
            <a:endParaRPr lang="es-CO" sz="2000" dirty="0">
              <a:latin typeface="+mj-lt"/>
            </a:endParaRPr>
          </a:p>
        </p:txBody>
      </p:sp>
      <p:pic>
        <p:nvPicPr>
          <p:cNvPr id="25" name="Imagen 24">
            <a:extLst>
              <a:ext uri="{FF2B5EF4-FFF2-40B4-BE49-F238E27FC236}">
                <a16:creationId xmlns:a16="http://schemas.microsoft.com/office/drawing/2014/main" id="{5828A08A-EB3D-EC41-2013-6FD1927CCE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3797" y="6058125"/>
            <a:ext cx="3618203" cy="850675"/>
          </a:xfrm>
          <a:prstGeom prst="rect">
            <a:avLst/>
          </a:prstGeom>
        </p:spPr>
      </p:pic>
      <p:pic>
        <p:nvPicPr>
          <p:cNvPr id="26" name="Imagen 25">
            <a:extLst>
              <a:ext uri="{FF2B5EF4-FFF2-40B4-BE49-F238E27FC236}">
                <a16:creationId xmlns:a16="http://schemas.microsoft.com/office/drawing/2014/main" id="{4E31AE76-0D79-C18D-8BA0-8AF5BE81585D}"/>
              </a:ext>
            </a:extLst>
          </p:cNvPr>
          <p:cNvPicPr>
            <a:picLocks noChangeAspect="1"/>
          </p:cNvPicPr>
          <p:nvPr/>
        </p:nvPicPr>
        <p:blipFill>
          <a:blip r:embed="rId3"/>
          <a:stretch>
            <a:fillRect/>
          </a:stretch>
        </p:blipFill>
        <p:spPr>
          <a:xfrm>
            <a:off x="97049" y="6375498"/>
            <a:ext cx="3062711" cy="385779"/>
          </a:xfrm>
          <a:prstGeom prst="rect">
            <a:avLst/>
          </a:prstGeom>
        </p:spPr>
      </p:pic>
      <p:pic>
        <p:nvPicPr>
          <p:cNvPr id="5" name="Imagen 4">
            <a:extLst>
              <a:ext uri="{FF2B5EF4-FFF2-40B4-BE49-F238E27FC236}">
                <a16:creationId xmlns:a16="http://schemas.microsoft.com/office/drawing/2014/main" id="{63E5DED8-4234-EF11-E40F-D7B400105674}"/>
              </a:ext>
            </a:extLst>
          </p:cNvPr>
          <p:cNvPicPr>
            <a:picLocks noChangeAspect="1"/>
          </p:cNvPicPr>
          <p:nvPr/>
        </p:nvPicPr>
        <p:blipFill>
          <a:blip r:embed="rId4"/>
          <a:stretch>
            <a:fillRect/>
          </a:stretch>
        </p:blipFill>
        <p:spPr>
          <a:xfrm>
            <a:off x="1211489" y="1579214"/>
            <a:ext cx="4015620" cy="1365022"/>
          </a:xfrm>
          <a:prstGeom prst="rect">
            <a:avLst/>
          </a:prstGeom>
        </p:spPr>
      </p:pic>
      <p:pic>
        <p:nvPicPr>
          <p:cNvPr id="7" name="Imagen 6">
            <a:extLst>
              <a:ext uri="{FF2B5EF4-FFF2-40B4-BE49-F238E27FC236}">
                <a16:creationId xmlns:a16="http://schemas.microsoft.com/office/drawing/2014/main" id="{6CA79F0A-9DEB-B893-0931-66AF6BD6A09A}"/>
              </a:ext>
            </a:extLst>
          </p:cNvPr>
          <p:cNvPicPr>
            <a:picLocks noChangeAspect="1"/>
          </p:cNvPicPr>
          <p:nvPr/>
        </p:nvPicPr>
        <p:blipFill>
          <a:blip r:embed="rId5"/>
          <a:stretch>
            <a:fillRect/>
          </a:stretch>
        </p:blipFill>
        <p:spPr>
          <a:xfrm>
            <a:off x="5643789" y="1538573"/>
            <a:ext cx="3923850" cy="2395539"/>
          </a:xfrm>
          <a:prstGeom prst="rect">
            <a:avLst/>
          </a:prstGeom>
        </p:spPr>
      </p:pic>
      <p:pic>
        <p:nvPicPr>
          <p:cNvPr id="9" name="Imagen 8">
            <a:extLst>
              <a:ext uri="{FF2B5EF4-FFF2-40B4-BE49-F238E27FC236}">
                <a16:creationId xmlns:a16="http://schemas.microsoft.com/office/drawing/2014/main" id="{3122523E-EDD2-1ED4-1D86-9476F3A87397}"/>
              </a:ext>
            </a:extLst>
          </p:cNvPr>
          <p:cNvPicPr>
            <a:picLocks noChangeAspect="1"/>
          </p:cNvPicPr>
          <p:nvPr/>
        </p:nvPicPr>
        <p:blipFill>
          <a:blip r:embed="rId6"/>
          <a:stretch>
            <a:fillRect/>
          </a:stretch>
        </p:blipFill>
        <p:spPr>
          <a:xfrm>
            <a:off x="1189724" y="2994070"/>
            <a:ext cx="4123955" cy="3343943"/>
          </a:xfrm>
          <a:prstGeom prst="rect">
            <a:avLst/>
          </a:prstGeom>
        </p:spPr>
      </p:pic>
      <p:pic>
        <p:nvPicPr>
          <p:cNvPr id="11" name="Imagen 10">
            <a:extLst>
              <a:ext uri="{FF2B5EF4-FFF2-40B4-BE49-F238E27FC236}">
                <a16:creationId xmlns:a16="http://schemas.microsoft.com/office/drawing/2014/main" id="{2E414C71-547F-962D-42AD-B6673E094087}"/>
              </a:ext>
            </a:extLst>
          </p:cNvPr>
          <p:cNvPicPr>
            <a:picLocks noChangeAspect="1"/>
          </p:cNvPicPr>
          <p:nvPr/>
        </p:nvPicPr>
        <p:blipFill>
          <a:blip r:embed="rId7"/>
          <a:stretch>
            <a:fillRect/>
          </a:stretch>
        </p:blipFill>
        <p:spPr>
          <a:xfrm>
            <a:off x="5623468" y="3947280"/>
            <a:ext cx="4144211" cy="2260479"/>
          </a:xfrm>
          <a:prstGeom prst="rect">
            <a:avLst/>
          </a:prstGeom>
        </p:spPr>
      </p:pic>
      <p:sp>
        <p:nvSpPr>
          <p:cNvPr id="4" name="Elipse 3">
            <a:extLst>
              <a:ext uri="{FF2B5EF4-FFF2-40B4-BE49-F238E27FC236}">
                <a16:creationId xmlns:a16="http://schemas.microsoft.com/office/drawing/2014/main" id="{B5858390-798B-1DDD-78A9-A72C03905DBE}"/>
              </a:ext>
            </a:extLst>
          </p:cNvPr>
          <p:cNvSpPr/>
          <p:nvPr/>
        </p:nvSpPr>
        <p:spPr>
          <a:xfrm>
            <a:off x="1158240" y="3034473"/>
            <a:ext cx="346650" cy="34357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9571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315454C6-0B5C-2CCB-F6EA-CDD5EB0F91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3797" y="6058125"/>
            <a:ext cx="3618203" cy="850675"/>
          </a:xfrm>
          <a:prstGeom prst="rect">
            <a:avLst/>
          </a:prstGeom>
        </p:spPr>
      </p:pic>
      <p:sp>
        <p:nvSpPr>
          <p:cNvPr id="6" name="CuadroTexto 5">
            <a:extLst>
              <a:ext uri="{FF2B5EF4-FFF2-40B4-BE49-F238E27FC236}">
                <a16:creationId xmlns:a16="http://schemas.microsoft.com/office/drawing/2014/main" id="{536BEF31-0BE8-08C2-F863-3560E7E89984}"/>
              </a:ext>
            </a:extLst>
          </p:cNvPr>
          <p:cNvSpPr txBox="1"/>
          <p:nvPr/>
        </p:nvSpPr>
        <p:spPr>
          <a:xfrm>
            <a:off x="567558" y="478352"/>
            <a:ext cx="11361681" cy="5461880"/>
          </a:xfrm>
          <a:prstGeom prst="rect">
            <a:avLst/>
          </a:prstGeom>
          <a:noFill/>
        </p:spPr>
        <p:txBody>
          <a:bodyPr wrap="square">
            <a:spAutoFit/>
          </a:bodyPr>
          <a:lstStyle/>
          <a:p>
            <a:pPr lvl="0">
              <a:lnSpc>
                <a:spcPct val="107000"/>
              </a:lnSpc>
            </a:pPr>
            <a:r>
              <a:rPr lang="es-CO" sz="1800" b="1" dirty="0">
                <a:effectLst/>
                <a:latin typeface="Calibri Light" panose="020F0302020204030204" pitchFamily="34" charset="0"/>
                <a:ea typeface="Calibri" panose="020F0502020204030204" pitchFamily="34" charset="0"/>
                <a:cs typeface="Times New Roman" panose="02020603050405020304" pitchFamily="18" charset="0"/>
              </a:rPr>
              <a:t>5.</a:t>
            </a:r>
            <a:r>
              <a:rPr lang="es-CO" sz="1800" dirty="0">
                <a:effectLst/>
                <a:latin typeface="Calibri Light" panose="020F0302020204030204" pitchFamily="34" charset="0"/>
                <a:ea typeface="Calibri" panose="020F0502020204030204" pitchFamily="34" charset="0"/>
                <a:cs typeface="Times New Roman" panose="02020603050405020304" pitchFamily="18" charset="0"/>
              </a:rPr>
              <a:t> Jaime distribuye su sueldo mensual de acuerdo al siguiente plan: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s-CO" sz="800" dirty="0">
                <a:effectLst/>
                <a:latin typeface="Calibri Light" panose="020F0302020204030204"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alibri Light" panose="020F0302020204030204" pitchFamily="34" charset="0"/>
              <a:buChar char="-"/>
            </a:pPr>
            <a:r>
              <a:rPr lang="es-CO" sz="1800" dirty="0">
                <a:effectLst/>
                <a:latin typeface="Calibri Light" panose="020F0302020204030204" pitchFamily="34" charset="0"/>
                <a:ea typeface="Calibri" panose="020F0502020204030204" pitchFamily="34" charset="0"/>
                <a:cs typeface="Times New Roman" panose="02020603050405020304" pitchFamily="18" charset="0"/>
              </a:rPr>
              <a:t>30% para pagar la cuota mensual de su casa.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s-CO" sz="800" dirty="0">
                <a:effectLst/>
                <a:latin typeface="Calibri Light" panose="020F0302020204030204"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alibri Light" panose="020F0302020204030204" pitchFamily="34" charset="0"/>
              <a:buChar char="-"/>
            </a:pPr>
            <a:r>
              <a:rPr lang="es-CO" sz="1800" dirty="0">
                <a:effectLst/>
                <a:latin typeface="Calibri Light" panose="020F0302020204030204" pitchFamily="34" charset="0"/>
                <a:ea typeface="Calibri" panose="020F0502020204030204" pitchFamily="34" charset="0"/>
                <a:cs typeface="Times New Roman" panose="02020603050405020304" pitchFamily="18" charset="0"/>
              </a:rPr>
              <a:t>El porcentaje restante lo divide en partes iguales para pagar la cuota mensual de su auto y para sus gastos generales.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CO" sz="1800" dirty="0">
                <a:effectLst/>
                <a:latin typeface="Calibri Light" panose="020F0302020204030204" pitchFamily="34" charset="0"/>
                <a:ea typeface="Calibri" panose="020F0502020204030204" pitchFamily="34" charset="0"/>
                <a:cs typeface="Times New Roman" panose="02020603050405020304" pitchFamily="18" charset="0"/>
              </a:rPr>
              <a:t>Él necesita determinar los porcentajes correspondientes a la cuota de su casa, la cuota de su auto y la de sus gastos generales.</a:t>
            </a:r>
          </a:p>
          <a:p>
            <a:pPr algn="just">
              <a:lnSpc>
                <a:spcPct val="107000"/>
              </a:lnSpc>
              <a:spcAft>
                <a:spcPts val="80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CO" sz="1800" dirty="0">
                <a:effectLst/>
                <a:latin typeface="Calibri Light" panose="020F0302020204030204" pitchFamily="34" charset="0"/>
                <a:ea typeface="Calibri" panose="020F0502020204030204" pitchFamily="34" charset="0"/>
                <a:cs typeface="Times New Roman" panose="02020603050405020304" pitchFamily="18" charset="0"/>
              </a:rPr>
              <a:t>A partir de lo anterior, ¿la información disponible es suficiente para que Jaime ejecute su plan de acción y pueda determinar los porcentajes de cada una de las cuotas?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AutoNum type="alphaUcPeriod"/>
            </a:pPr>
            <a:r>
              <a:rPr lang="es-CO" sz="1800" dirty="0">
                <a:effectLst/>
                <a:latin typeface="Calibri Light" panose="020F0302020204030204" pitchFamily="34" charset="0"/>
                <a:ea typeface="Calibri" panose="020F0502020204030204" pitchFamily="34" charset="0"/>
                <a:cs typeface="Times New Roman" panose="02020603050405020304" pitchFamily="18" charset="0"/>
              </a:rPr>
              <a:t>No, porque es necesario conocer cuánto dinero utilizó en al menos uno de sus tres gastos, y a partir de eso poder determinar los porcentajes.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AutoNum type="alphaUcPeriod"/>
            </a:pPr>
            <a:r>
              <a:rPr lang="es-CO" sz="1800" dirty="0">
                <a:effectLst/>
                <a:latin typeface="Calibri Light" panose="020F0302020204030204" pitchFamily="34" charset="0"/>
                <a:ea typeface="Calibri" panose="020F0502020204030204" pitchFamily="34" charset="0"/>
                <a:cs typeface="Times New Roman" panose="02020603050405020304" pitchFamily="18" charset="0"/>
              </a:rPr>
              <a:t>Sí, porque se puede dividir el 100% de su sueldo entre 3, y de esta manera se puede determinar los porcentajes destinados para cada gasto.</a:t>
            </a:r>
          </a:p>
          <a:p>
            <a:pPr marL="342900" lvl="0" indent="-342900" algn="just">
              <a:lnSpc>
                <a:spcPct val="107000"/>
              </a:lnSpc>
              <a:buAutoNum type="alphaUcPeriod"/>
            </a:pPr>
            <a:r>
              <a:rPr lang="es-CO" sz="1800" dirty="0">
                <a:effectLst/>
                <a:latin typeface="Calibri Light" panose="020F0302020204030204" pitchFamily="34" charset="0"/>
                <a:ea typeface="Calibri" panose="020F0502020204030204" pitchFamily="34" charset="0"/>
                <a:cs typeface="Times New Roman" panose="02020603050405020304" pitchFamily="18" charset="0"/>
              </a:rPr>
              <a:t>No, porque es necesario conocer el valor del sueldo recibido por Jaime para poder determinar cada uno de los porcentajes destinados para cada gasto.</a:t>
            </a:r>
            <a:r>
              <a:rPr lang="es-CO" sz="800" dirty="0">
                <a:effectLst/>
                <a:latin typeface="Calibri Light" panose="020F0302020204030204"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lphaUcPeriod"/>
            </a:pPr>
            <a:r>
              <a:rPr lang="es-CO" sz="1800" dirty="0">
                <a:effectLst/>
                <a:latin typeface="Calibri Light" panose="020F0302020204030204" pitchFamily="34" charset="0"/>
                <a:ea typeface="Calibri" panose="020F0502020204030204" pitchFamily="34" charset="0"/>
                <a:cs typeface="Times New Roman" panose="02020603050405020304" pitchFamily="18" charset="0"/>
              </a:rPr>
              <a:t>Sí, porque se pueden determinar los porcentajes destinados para cada gasto, a partir del porcentaje de la cuota mensual de su casa.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Elipse 6">
            <a:extLst>
              <a:ext uri="{FF2B5EF4-FFF2-40B4-BE49-F238E27FC236}">
                <a16:creationId xmlns:a16="http://schemas.microsoft.com/office/drawing/2014/main" id="{EF3329C3-6E7E-328B-3B16-BA2177C10061}"/>
              </a:ext>
            </a:extLst>
          </p:cNvPr>
          <p:cNvSpPr/>
          <p:nvPr/>
        </p:nvSpPr>
        <p:spPr>
          <a:xfrm>
            <a:off x="544245" y="5230948"/>
            <a:ext cx="406400" cy="370773"/>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n 7">
            <a:extLst>
              <a:ext uri="{FF2B5EF4-FFF2-40B4-BE49-F238E27FC236}">
                <a16:creationId xmlns:a16="http://schemas.microsoft.com/office/drawing/2014/main" id="{E6EE1C75-BF94-B45C-D865-37B1B726A309}"/>
              </a:ext>
            </a:extLst>
          </p:cNvPr>
          <p:cNvPicPr>
            <a:picLocks noChangeAspect="1"/>
          </p:cNvPicPr>
          <p:nvPr/>
        </p:nvPicPr>
        <p:blipFill>
          <a:blip r:embed="rId3"/>
          <a:stretch>
            <a:fillRect/>
          </a:stretch>
        </p:blipFill>
        <p:spPr>
          <a:xfrm>
            <a:off x="97049" y="6375498"/>
            <a:ext cx="3062711" cy="385779"/>
          </a:xfrm>
          <a:prstGeom prst="rect">
            <a:avLst/>
          </a:prstGeom>
        </p:spPr>
      </p:pic>
    </p:spTree>
    <p:extLst>
      <p:ext uri="{BB962C8B-B14F-4D97-AF65-F5344CB8AC3E}">
        <p14:creationId xmlns:p14="http://schemas.microsoft.com/office/powerpoint/2010/main" val="1922927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27527" y="244331"/>
            <a:ext cx="8550714" cy="400110"/>
          </a:xfrm>
          <a:prstGeom prst="rect">
            <a:avLst/>
          </a:prstGeom>
        </p:spPr>
        <p:txBody>
          <a:bodyPr wrap="square">
            <a:spAutoFit/>
          </a:bodyPr>
          <a:lstStyle/>
          <a:p>
            <a:pPr algn="l"/>
            <a:r>
              <a:rPr lang="es-ES" sz="2000" b="1" dirty="0">
                <a:latin typeface="+mj-lt"/>
              </a:rPr>
              <a:t>24.</a:t>
            </a:r>
            <a:r>
              <a:rPr lang="es-ES" sz="2000" dirty="0">
                <a:latin typeface="+mj-lt"/>
              </a:rPr>
              <a:t> Cuatro amigas comparan el dinero que tuvieron durante el martes y miércoles:</a:t>
            </a:r>
            <a:endParaRPr lang="es-CO" sz="2000" dirty="0">
              <a:latin typeface="+mj-lt"/>
            </a:endParaRPr>
          </a:p>
        </p:txBody>
      </p:sp>
      <p:pic>
        <p:nvPicPr>
          <p:cNvPr id="25" name="Imagen 24">
            <a:extLst>
              <a:ext uri="{FF2B5EF4-FFF2-40B4-BE49-F238E27FC236}">
                <a16:creationId xmlns:a16="http://schemas.microsoft.com/office/drawing/2014/main" id="{5828A08A-EB3D-EC41-2013-6FD1927CCE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3797" y="6058125"/>
            <a:ext cx="3618203" cy="850675"/>
          </a:xfrm>
          <a:prstGeom prst="rect">
            <a:avLst/>
          </a:prstGeom>
        </p:spPr>
      </p:pic>
      <p:pic>
        <p:nvPicPr>
          <p:cNvPr id="26" name="Imagen 25">
            <a:extLst>
              <a:ext uri="{FF2B5EF4-FFF2-40B4-BE49-F238E27FC236}">
                <a16:creationId xmlns:a16="http://schemas.microsoft.com/office/drawing/2014/main" id="{4E31AE76-0D79-C18D-8BA0-8AF5BE81585D}"/>
              </a:ext>
            </a:extLst>
          </p:cNvPr>
          <p:cNvPicPr>
            <a:picLocks noChangeAspect="1"/>
          </p:cNvPicPr>
          <p:nvPr/>
        </p:nvPicPr>
        <p:blipFill>
          <a:blip r:embed="rId3"/>
          <a:stretch>
            <a:fillRect/>
          </a:stretch>
        </p:blipFill>
        <p:spPr>
          <a:xfrm>
            <a:off x="97049" y="6375498"/>
            <a:ext cx="3062711" cy="385779"/>
          </a:xfrm>
          <a:prstGeom prst="rect">
            <a:avLst/>
          </a:prstGeom>
        </p:spPr>
      </p:pic>
      <p:pic>
        <p:nvPicPr>
          <p:cNvPr id="4" name="Imagen 3">
            <a:extLst>
              <a:ext uri="{FF2B5EF4-FFF2-40B4-BE49-F238E27FC236}">
                <a16:creationId xmlns:a16="http://schemas.microsoft.com/office/drawing/2014/main" id="{B93EAD35-8035-5577-8C04-1484351A8A25}"/>
              </a:ext>
            </a:extLst>
          </p:cNvPr>
          <p:cNvPicPr>
            <a:picLocks noChangeAspect="1"/>
          </p:cNvPicPr>
          <p:nvPr/>
        </p:nvPicPr>
        <p:blipFill>
          <a:blip r:embed="rId4"/>
          <a:stretch>
            <a:fillRect/>
          </a:stretch>
        </p:blipFill>
        <p:spPr>
          <a:xfrm>
            <a:off x="1899920" y="886404"/>
            <a:ext cx="4579196" cy="2603556"/>
          </a:xfrm>
          <a:prstGeom prst="rect">
            <a:avLst/>
          </a:prstGeom>
        </p:spPr>
      </p:pic>
      <p:sp>
        <p:nvSpPr>
          <p:cNvPr id="7" name="CuadroTexto 6">
            <a:extLst>
              <a:ext uri="{FF2B5EF4-FFF2-40B4-BE49-F238E27FC236}">
                <a16:creationId xmlns:a16="http://schemas.microsoft.com/office/drawing/2014/main" id="{C7C3E2F4-52D4-42F9-3D86-FD35FB35CDDA}"/>
              </a:ext>
            </a:extLst>
          </p:cNvPr>
          <p:cNvSpPr txBox="1"/>
          <p:nvPr/>
        </p:nvSpPr>
        <p:spPr>
          <a:xfrm>
            <a:off x="406400" y="3788747"/>
            <a:ext cx="11064240" cy="2246769"/>
          </a:xfrm>
          <a:prstGeom prst="rect">
            <a:avLst/>
          </a:prstGeom>
          <a:noFill/>
        </p:spPr>
        <p:txBody>
          <a:bodyPr wrap="square">
            <a:spAutoFit/>
          </a:bodyPr>
          <a:lstStyle/>
          <a:p>
            <a:pPr algn="l"/>
            <a:r>
              <a:rPr lang="es-ES" sz="2000" dirty="0">
                <a:latin typeface="+mj-lt"/>
              </a:rPr>
              <a:t>¿Cuánto dinero deberían haber reunido de más, en total, las cuatro amigas el miércoles para igualar el </a:t>
            </a:r>
            <a:r>
              <a:rPr lang="en-US" sz="2000" dirty="0" err="1">
                <a:latin typeface="+mj-lt"/>
              </a:rPr>
              <a:t>promedio</a:t>
            </a:r>
            <a:r>
              <a:rPr lang="en-US" sz="2000" dirty="0">
                <a:latin typeface="+mj-lt"/>
              </a:rPr>
              <a:t> de dinero del martes?</a:t>
            </a:r>
          </a:p>
          <a:p>
            <a:pPr algn="l"/>
            <a:endParaRPr lang="en-US" sz="2000" dirty="0">
              <a:latin typeface="+mj-lt"/>
            </a:endParaRPr>
          </a:p>
          <a:p>
            <a:pPr algn="l"/>
            <a:r>
              <a:rPr lang="en-US" sz="2000" b="1" dirty="0">
                <a:latin typeface="+mj-lt"/>
              </a:rPr>
              <a:t>A.</a:t>
            </a:r>
            <a:r>
              <a:rPr lang="en-US" sz="2000" dirty="0">
                <a:latin typeface="+mj-lt"/>
              </a:rPr>
              <a:t> $1.250</a:t>
            </a:r>
          </a:p>
          <a:p>
            <a:pPr algn="l"/>
            <a:r>
              <a:rPr lang="en-US" sz="2000" b="1" dirty="0">
                <a:latin typeface="+mj-lt"/>
              </a:rPr>
              <a:t>B.</a:t>
            </a:r>
            <a:r>
              <a:rPr lang="en-US" sz="2000" dirty="0">
                <a:latin typeface="+mj-lt"/>
              </a:rPr>
              <a:t> $4.000</a:t>
            </a:r>
          </a:p>
          <a:p>
            <a:pPr algn="l"/>
            <a:r>
              <a:rPr lang="en-US" sz="2000" b="1" dirty="0">
                <a:latin typeface="+mj-lt"/>
              </a:rPr>
              <a:t>C.</a:t>
            </a:r>
            <a:r>
              <a:rPr lang="en-US" sz="2000" dirty="0">
                <a:latin typeface="+mj-lt"/>
              </a:rPr>
              <a:t> $5.000</a:t>
            </a:r>
          </a:p>
          <a:p>
            <a:pPr algn="l"/>
            <a:r>
              <a:rPr lang="en-US" sz="2000" b="1" dirty="0">
                <a:latin typeface="+mj-lt"/>
              </a:rPr>
              <a:t>D.</a:t>
            </a:r>
            <a:r>
              <a:rPr lang="en-US" sz="2000" dirty="0">
                <a:latin typeface="+mj-lt"/>
              </a:rPr>
              <a:t> $6.500</a:t>
            </a:r>
          </a:p>
        </p:txBody>
      </p:sp>
      <p:sp>
        <p:nvSpPr>
          <p:cNvPr id="3" name="Elipse 2">
            <a:extLst>
              <a:ext uri="{FF2B5EF4-FFF2-40B4-BE49-F238E27FC236}">
                <a16:creationId xmlns:a16="http://schemas.microsoft.com/office/drawing/2014/main" id="{0D6ED048-0583-7A34-F8E1-077E54CA0A7D}"/>
              </a:ext>
            </a:extLst>
          </p:cNvPr>
          <p:cNvSpPr/>
          <p:nvPr/>
        </p:nvSpPr>
        <p:spPr>
          <a:xfrm>
            <a:off x="416560" y="5340793"/>
            <a:ext cx="346650" cy="34357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04E5E59A-6867-C707-6659-57DEAF0E9854}"/>
                  </a:ext>
                </a:extLst>
              </p:cNvPr>
              <p:cNvSpPr txBox="1"/>
              <p:nvPr/>
            </p:nvSpPr>
            <p:spPr>
              <a:xfrm>
                <a:off x="7045960" y="1544237"/>
                <a:ext cx="411490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0" smtClean="0">
                          <a:latin typeface="Cambria Math" panose="02040503050406030204" pitchFamily="18" charset="0"/>
                        </a:rPr>
                        <m:t>8.000+7.000+5.000+6.000=26.000</m:t>
                      </m:r>
                    </m:oMath>
                  </m:oMathPara>
                </a14:m>
                <a:endParaRPr lang="en-US" dirty="0"/>
              </a:p>
            </p:txBody>
          </p:sp>
        </mc:Choice>
        <mc:Fallback xmlns="">
          <p:sp>
            <p:nvSpPr>
              <p:cNvPr id="5" name="CuadroTexto 4">
                <a:extLst>
                  <a:ext uri="{FF2B5EF4-FFF2-40B4-BE49-F238E27FC236}">
                    <a16:creationId xmlns:a16="http://schemas.microsoft.com/office/drawing/2014/main" id="{04E5E59A-6867-C707-6659-57DEAF0E9854}"/>
                  </a:ext>
                </a:extLst>
              </p:cNvPr>
              <p:cNvSpPr txBox="1">
                <a:spLocks noRot="1" noChangeAspect="1" noMove="1" noResize="1" noEditPoints="1" noAdjustHandles="1" noChangeArrowheads="1" noChangeShapeType="1" noTextEdit="1"/>
              </p:cNvSpPr>
              <p:nvPr/>
            </p:nvSpPr>
            <p:spPr>
              <a:xfrm>
                <a:off x="7045960" y="1544237"/>
                <a:ext cx="4114909" cy="276999"/>
              </a:xfrm>
              <a:prstGeom prst="rect">
                <a:avLst/>
              </a:prstGeom>
              <a:blipFill>
                <a:blip r:embed="rId5"/>
                <a:stretch>
                  <a:fillRect l="-889" r="-889"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8B3A71EE-92E2-275F-3992-3A32E793010C}"/>
                  </a:ext>
                </a:extLst>
              </p:cNvPr>
              <p:cNvSpPr txBox="1"/>
              <p:nvPr/>
            </p:nvSpPr>
            <p:spPr>
              <a:xfrm>
                <a:off x="7045960" y="1950720"/>
                <a:ext cx="411490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7</m:t>
                      </m:r>
                      <m:r>
                        <a:rPr lang="en-US" b="0" i="0" smtClean="0">
                          <a:latin typeface="Cambria Math" panose="02040503050406030204" pitchFamily="18" charset="0"/>
                        </a:rPr>
                        <m:t>.000+4.000+4.000+6.000=21.000</m:t>
                      </m:r>
                    </m:oMath>
                  </m:oMathPara>
                </a14:m>
                <a:endParaRPr lang="en-US" dirty="0"/>
              </a:p>
            </p:txBody>
          </p:sp>
        </mc:Choice>
        <mc:Fallback xmlns="">
          <p:sp>
            <p:nvSpPr>
              <p:cNvPr id="6" name="CuadroTexto 5">
                <a:extLst>
                  <a:ext uri="{FF2B5EF4-FFF2-40B4-BE49-F238E27FC236}">
                    <a16:creationId xmlns:a16="http://schemas.microsoft.com/office/drawing/2014/main" id="{8B3A71EE-92E2-275F-3992-3A32E793010C}"/>
                  </a:ext>
                </a:extLst>
              </p:cNvPr>
              <p:cNvSpPr txBox="1">
                <a:spLocks noRot="1" noChangeAspect="1" noMove="1" noResize="1" noEditPoints="1" noAdjustHandles="1" noChangeArrowheads="1" noChangeShapeType="1" noTextEdit="1"/>
              </p:cNvSpPr>
              <p:nvPr/>
            </p:nvSpPr>
            <p:spPr>
              <a:xfrm>
                <a:off x="7045960" y="1950720"/>
                <a:ext cx="4114909" cy="276999"/>
              </a:xfrm>
              <a:prstGeom prst="rect">
                <a:avLst/>
              </a:prstGeom>
              <a:blipFill>
                <a:blip r:embed="rId6"/>
                <a:stretch>
                  <a:fillRect l="-889" r="-889" b="-6667"/>
                </a:stretch>
              </a:blipFill>
            </p:spPr>
            <p:txBody>
              <a:bodyPr/>
              <a:lstStyle/>
              <a:p>
                <a:r>
                  <a:rPr lang="en-US">
                    <a:noFill/>
                  </a:rPr>
                  <a:t> </a:t>
                </a:r>
              </a:p>
            </p:txBody>
          </p:sp>
        </mc:Fallback>
      </mc:AlternateContent>
      <p:sp>
        <p:nvSpPr>
          <p:cNvPr id="9" name="CuadroTexto 8">
            <a:extLst>
              <a:ext uri="{FF2B5EF4-FFF2-40B4-BE49-F238E27FC236}">
                <a16:creationId xmlns:a16="http://schemas.microsoft.com/office/drawing/2014/main" id="{FC4F02AF-2E09-1E52-162C-3E73E7DBCE69}"/>
              </a:ext>
            </a:extLst>
          </p:cNvPr>
          <p:cNvSpPr txBox="1"/>
          <p:nvPr/>
        </p:nvSpPr>
        <p:spPr>
          <a:xfrm flipH="1">
            <a:off x="9189718" y="2367208"/>
            <a:ext cx="2098041" cy="369332"/>
          </a:xfrm>
          <a:prstGeom prst="rect">
            <a:avLst/>
          </a:prstGeom>
          <a:noFill/>
        </p:spPr>
        <p:txBody>
          <a:bodyPr wrap="square" rtlCol="0">
            <a:spAutoFit/>
          </a:bodyPr>
          <a:lstStyle/>
          <a:p>
            <a:r>
              <a:rPr lang="es-CO" dirty="0"/>
              <a:t>Diferencia </a:t>
            </a:r>
            <a:r>
              <a:rPr lang="es-CO" dirty="0">
                <a:sym typeface="Wingdings" panose="05000000000000000000" pitchFamily="2" charset="2"/>
              </a:rPr>
              <a:t> 5.000</a:t>
            </a:r>
            <a:endParaRPr lang="en-US" dirty="0"/>
          </a:p>
        </p:txBody>
      </p:sp>
    </p:spTree>
    <p:extLst>
      <p:ext uri="{BB962C8B-B14F-4D97-AF65-F5344CB8AC3E}">
        <p14:creationId xmlns:p14="http://schemas.microsoft.com/office/powerpoint/2010/main" val="2864762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1000" fill="hold"/>
                                        <p:tgtEl>
                                          <p:spTgt spid="3"/>
                                        </p:tgtEl>
                                        <p:attrNameLst>
                                          <p:attrName>ppt_w</p:attrName>
                                        </p:attrNameLst>
                                      </p:cBhvr>
                                      <p:tavLst>
                                        <p:tav tm="0">
                                          <p:val>
                                            <p:fltVal val="0"/>
                                          </p:val>
                                        </p:tav>
                                        <p:tav tm="100000">
                                          <p:val>
                                            <p:strVal val="#ppt_w"/>
                                          </p:val>
                                        </p:tav>
                                      </p:tavLst>
                                    </p:anim>
                                    <p:anim calcmode="lin" valueType="num">
                                      <p:cBhvr>
                                        <p:cTn id="20" dur="1000" fill="hold"/>
                                        <p:tgtEl>
                                          <p:spTgt spid="3"/>
                                        </p:tgtEl>
                                        <p:attrNameLst>
                                          <p:attrName>ppt_h</p:attrName>
                                        </p:attrNameLst>
                                      </p:cBhvr>
                                      <p:tavLst>
                                        <p:tav tm="0">
                                          <p:val>
                                            <p:fltVal val="0"/>
                                          </p:val>
                                        </p:tav>
                                        <p:tav tm="100000">
                                          <p:val>
                                            <p:strVal val="#ppt_h"/>
                                          </p:val>
                                        </p:tav>
                                      </p:tavLst>
                                    </p:anim>
                                    <p:anim calcmode="lin" valueType="num">
                                      <p:cBhvr>
                                        <p:cTn id="21" dur="1000" fill="hold"/>
                                        <p:tgtEl>
                                          <p:spTgt spid="3"/>
                                        </p:tgtEl>
                                        <p:attrNameLst>
                                          <p:attrName>style.rotation</p:attrName>
                                        </p:attrNameLst>
                                      </p:cBhvr>
                                      <p:tavLst>
                                        <p:tav tm="0">
                                          <p:val>
                                            <p:fltVal val="90"/>
                                          </p:val>
                                        </p:tav>
                                        <p:tav tm="100000">
                                          <p:val>
                                            <p:fltVal val="0"/>
                                          </p:val>
                                        </p:tav>
                                      </p:tavLst>
                                    </p:anim>
                                    <p:animEffect transition="in" filter="fade">
                                      <p:cBhvr>
                                        <p:cTn id="22"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6"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315454C6-0B5C-2CCB-F6EA-CDD5EB0F91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3797" y="6058125"/>
            <a:ext cx="3618203" cy="850675"/>
          </a:xfrm>
          <a:prstGeom prst="rect">
            <a:avLst/>
          </a:prstGeom>
        </p:spPr>
      </p:pic>
      <p:sp>
        <p:nvSpPr>
          <p:cNvPr id="6" name="CuadroTexto 5">
            <a:extLst>
              <a:ext uri="{FF2B5EF4-FFF2-40B4-BE49-F238E27FC236}">
                <a16:creationId xmlns:a16="http://schemas.microsoft.com/office/drawing/2014/main" id="{D65906EC-8B1F-2DDB-F614-1DC5DE410746}"/>
              </a:ext>
            </a:extLst>
          </p:cNvPr>
          <p:cNvSpPr txBox="1"/>
          <p:nvPr/>
        </p:nvSpPr>
        <p:spPr>
          <a:xfrm>
            <a:off x="599089" y="602644"/>
            <a:ext cx="6096000" cy="1264642"/>
          </a:xfrm>
          <a:prstGeom prst="rect">
            <a:avLst/>
          </a:prstGeom>
          <a:noFill/>
        </p:spPr>
        <p:txBody>
          <a:bodyPr wrap="square">
            <a:spAutoFit/>
          </a:bodyPr>
          <a:lstStyle/>
          <a:p>
            <a:pPr lvl="0" algn="just">
              <a:lnSpc>
                <a:spcPct val="107000"/>
              </a:lnSpc>
              <a:spcAft>
                <a:spcPts val="800"/>
              </a:spcAft>
            </a:pPr>
            <a:r>
              <a:rPr lang="es-CO" sz="1800" b="1" dirty="0">
                <a:effectLst/>
                <a:latin typeface="Calibri Light" panose="020F0302020204030204" pitchFamily="34" charset="0"/>
                <a:ea typeface="Calibri" panose="020F0502020204030204" pitchFamily="34" charset="0"/>
                <a:cs typeface="Times New Roman" panose="02020603050405020304" pitchFamily="18" charset="0"/>
              </a:rPr>
              <a:t>6.</a:t>
            </a:r>
            <a:r>
              <a:rPr lang="es-CO" sz="1800" dirty="0">
                <a:effectLst/>
                <a:latin typeface="Calibri Light" panose="020F0302020204030204" pitchFamily="34" charset="0"/>
                <a:ea typeface="Calibri" panose="020F0502020204030204" pitchFamily="34" charset="0"/>
                <a:cs typeface="Times New Roman" panose="02020603050405020304" pitchFamily="18" charset="0"/>
              </a:rPr>
              <a:t> Si se quiere saber cuánto dinero ahorro al comprar un artículo que costaba $125.000 y tenía un descuento del 25%, ¿Cuál de los siguientes procedimientos NO permite calcular este valor?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7981BB2F-7011-D1A3-1FD4-BFA9FAF34FA8}"/>
                  </a:ext>
                </a:extLst>
              </p:cNvPr>
              <p:cNvSpPr txBox="1"/>
              <p:nvPr/>
            </p:nvSpPr>
            <p:spPr>
              <a:xfrm>
                <a:off x="725214" y="2011384"/>
                <a:ext cx="6096000" cy="1263936"/>
              </a:xfrm>
              <a:prstGeom prst="rect">
                <a:avLst/>
              </a:prstGeom>
              <a:noFill/>
            </p:spPr>
            <p:txBody>
              <a:bodyPr wrap="square">
                <a:spAutoFit/>
              </a:bodyPr>
              <a:lstStyle/>
              <a:p>
                <a:pPr marL="342900" lvl="0" indent="-342900">
                  <a:lnSpc>
                    <a:spcPct val="107000"/>
                  </a:lnSpc>
                  <a:buFont typeface="+mj-lt"/>
                  <a:buAutoNum type="alphaUcPeriod"/>
                </a:pPr>
                <a14:m>
                  <m:oMath xmlns:m="http://schemas.openxmlformats.org/officeDocument/2006/math">
                    <m:r>
                      <a:rPr lang="es-CO" sz="1800" i="1" smtClean="0">
                        <a:effectLst/>
                        <a:latin typeface="Cambria Math" panose="02040503050406030204" pitchFamily="18" charset="0"/>
                        <a:ea typeface="Calibri" panose="020F0502020204030204" pitchFamily="34" charset="0"/>
                        <a:cs typeface="Times New Roman" panose="02020603050405020304" pitchFamily="18" charset="0"/>
                      </a:rPr>
                      <m:t>1/4×125.000</m:t>
                    </m:r>
                  </m:oMath>
                </a14:m>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14:m>
                  <m:oMath xmlns:m="http://schemas.openxmlformats.org/officeDocument/2006/math">
                    <m:r>
                      <a:rPr lang="es-CO" sz="1800" i="1">
                        <a:effectLst/>
                        <a:latin typeface="Cambria Math" panose="02040503050406030204" pitchFamily="18" charset="0"/>
                        <a:ea typeface="Calibri" panose="020F0502020204030204" pitchFamily="34" charset="0"/>
                        <a:cs typeface="Times New Roman" panose="02020603050405020304" pitchFamily="18" charset="0"/>
                      </a:rPr>
                      <m:t>0,25×125.000</m:t>
                    </m:r>
                  </m:oMath>
                </a14:m>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14:m>
                  <m:oMath xmlns:m="http://schemas.openxmlformats.org/officeDocument/2006/math">
                    <m:r>
                      <a:rPr lang="es-CO" sz="1800" i="1">
                        <a:effectLst/>
                        <a:latin typeface="Cambria Math" panose="02040503050406030204" pitchFamily="18" charset="0"/>
                        <a:ea typeface="Calibri" panose="020F0502020204030204" pitchFamily="34" charset="0"/>
                        <a:cs typeface="Times New Roman" panose="02020603050405020304" pitchFamily="18" charset="0"/>
                      </a:rPr>
                      <m:t>0,75×125.000</m:t>
                    </m:r>
                  </m:oMath>
                </a14:m>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UcPeriod"/>
                </a:pPr>
                <a14:m>
                  <m:oMath xmlns:m="http://schemas.openxmlformats.org/officeDocument/2006/math">
                    <m:r>
                      <a:rPr lang="es-CO" sz="1800" i="1">
                        <a:effectLst/>
                        <a:latin typeface="Cambria Math" panose="02040503050406030204" pitchFamily="18" charset="0"/>
                        <a:ea typeface="Calibri" panose="020F0502020204030204" pitchFamily="34" charset="0"/>
                        <a:cs typeface="Times New Roman" panose="02020603050405020304" pitchFamily="18" charset="0"/>
                      </a:rPr>
                      <m:t>(125.000×25)/100 </m:t>
                    </m:r>
                  </m:oMath>
                </a14:m>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7" name="CuadroTexto 6">
                <a:extLst>
                  <a:ext uri="{FF2B5EF4-FFF2-40B4-BE49-F238E27FC236}">
                    <a16:creationId xmlns:a16="http://schemas.microsoft.com/office/drawing/2014/main" id="{7981BB2F-7011-D1A3-1FD4-BFA9FAF34FA8}"/>
                  </a:ext>
                </a:extLst>
              </p:cNvPr>
              <p:cNvSpPr txBox="1">
                <a:spLocks noRot="1" noChangeAspect="1" noMove="1" noResize="1" noEditPoints="1" noAdjustHandles="1" noChangeArrowheads="1" noChangeShapeType="1" noTextEdit="1"/>
              </p:cNvSpPr>
              <p:nvPr/>
            </p:nvSpPr>
            <p:spPr>
              <a:xfrm>
                <a:off x="725214" y="2011384"/>
                <a:ext cx="6096000" cy="1263936"/>
              </a:xfrm>
              <a:prstGeom prst="rect">
                <a:avLst/>
              </a:prstGeom>
              <a:blipFill>
                <a:blip r:embed="rId4"/>
                <a:stretch>
                  <a:fillRect l="-800" t="-1932" b="-5797"/>
                </a:stretch>
              </a:blipFill>
            </p:spPr>
            <p:txBody>
              <a:bodyPr/>
              <a:lstStyle/>
              <a:p>
                <a:r>
                  <a:rPr lang="en-US">
                    <a:noFill/>
                  </a:rPr>
                  <a:t> </a:t>
                </a:r>
              </a:p>
            </p:txBody>
          </p:sp>
        </mc:Fallback>
      </mc:AlternateContent>
      <p:sp>
        <p:nvSpPr>
          <p:cNvPr id="8" name="Elipse 7">
            <a:extLst>
              <a:ext uri="{FF2B5EF4-FFF2-40B4-BE49-F238E27FC236}">
                <a16:creationId xmlns:a16="http://schemas.microsoft.com/office/drawing/2014/main" id="{258FF300-C240-90FC-A549-16CC36023774}"/>
              </a:ext>
            </a:extLst>
          </p:cNvPr>
          <p:cNvSpPr/>
          <p:nvPr/>
        </p:nvSpPr>
        <p:spPr>
          <a:xfrm>
            <a:off x="712410" y="2603370"/>
            <a:ext cx="406400" cy="370773"/>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Imagen 8">
            <a:extLst>
              <a:ext uri="{FF2B5EF4-FFF2-40B4-BE49-F238E27FC236}">
                <a16:creationId xmlns:a16="http://schemas.microsoft.com/office/drawing/2014/main" id="{FCE43E91-739F-AA03-D348-55A350BF90FE}"/>
              </a:ext>
            </a:extLst>
          </p:cNvPr>
          <p:cNvPicPr>
            <a:picLocks noChangeAspect="1"/>
          </p:cNvPicPr>
          <p:nvPr/>
        </p:nvPicPr>
        <p:blipFill>
          <a:blip r:embed="rId5"/>
          <a:stretch>
            <a:fillRect/>
          </a:stretch>
        </p:blipFill>
        <p:spPr>
          <a:xfrm>
            <a:off x="97049" y="6375498"/>
            <a:ext cx="3062711" cy="385779"/>
          </a:xfrm>
          <a:prstGeom prst="rect">
            <a:avLst/>
          </a:prstGeom>
        </p:spPr>
      </p:pic>
    </p:spTree>
    <p:extLst>
      <p:ext uri="{BB962C8B-B14F-4D97-AF65-F5344CB8AC3E}">
        <p14:creationId xmlns:p14="http://schemas.microsoft.com/office/powerpoint/2010/main" val="2250147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315454C6-0B5C-2CCB-F6EA-CDD5EB0F91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3797" y="6058125"/>
            <a:ext cx="3618203" cy="850675"/>
          </a:xfrm>
          <a:prstGeom prst="rect">
            <a:avLst/>
          </a:prstGeom>
        </p:spPr>
      </p:pic>
      <p:sp>
        <p:nvSpPr>
          <p:cNvPr id="8" name="Elipse 7">
            <a:extLst>
              <a:ext uri="{FF2B5EF4-FFF2-40B4-BE49-F238E27FC236}">
                <a16:creationId xmlns:a16="http://schemas.microsoft.com/office/drawing/2014/main" id="{258FF300-C240-90FC-A549-16CC36023774}"/>
              </a:ext>
            </a:extLst>
          </p:cNvPr>
          <p:cNvSpPr/>
          <p:nvPr/>
        </p:nvSpPr>
        <p:spPr>
          <a:xfrm>
            <a:off x="747296" y="3571240"/>
            <a:ext cx="406400" cy="370773"/>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uadroTexto 8">
            <a:extLst>
              <a:ext uri="{FF2B5EF4-FFF2-40B4-BE49-F238E27FC236}">
                <a16:creationId xmlns:a16="http://schemas.microsoft.com/office/drawing/2014/main" id="{3D55B1C0-2EC3-B7E9-FB5C-02EDA1EC510A}"/>
              </a:ext>
            </a:extLst>
          </p:cNvPr>
          <p:cNvSpPr txBox="1"/>
          <p:nvPr/>
        </p:nvSpPr>
        <p:spPr>
          <a:xfrm>
            <a:off x="763918" y="924829"/>
            <a:ext cx="9618980" cy="3749553"/>
          </a:xfrm>
          <a:prstGeom prst="rect">
            <a:avLst/>
          </a:prstGeom>
          <a:noFill/>
        </p:spPr>
        <p:txBody>
          <a:bodyPr wrap="square">
            <a:spAutoFit/>
          </a:bodyPr>
          <a:lstStyle/>
          <a:p>
            <a:pPr>
              <a:lnSpc>
                <a:spcPct val="107000"/>
              </a:lnSpc>
              <a:spcAft>
                <a:spcPts val="800"/>
              </a:spcAft>
            </a:pPr>
            <a:r>
              <a:rPr lang="es-CO" sz="1800" b="1" dirty="0">
                <a:effectLst/>
                <a:latin typeface="+mj-lt"/>
                <a:ea typeface="Calibri" panose="020F0502020204030204" pitchFamily="34" charset="0"/>
                <a:cs typeface="Times New Roman" panose="02020603050405020304" pitchFamily="18" charset="0"/>
              </a:rPr>
              <a:t>7.</a:t>
            </a:r>
            <a:r>
              <a:rPr lang="es-CO" sz="1800" dirty="0">
                <a:effectLst/>
                <a:latin typeface="+mj-lt"/>
                <a:ea typeface="Calibri" panose="020F0502020204030204" pitchFamily="34" charset="0"/>
                <a:cs typeface="Times New Roman" panose="02020603050405020304" pitchFamily="18" charset="0"/>
              </a:rPr>
              <a:t> Sofia, Natalia y Fabian van a repartir un litro de gaseosa entre los tres y para ello, cada uno propone un procedimiento:</a:t>
            </a:r>
            <a:endParaRPr lang="en-US" sz="1800" dirty="0">
              <a:effectLst/>
              <a:latin typeface="+mj-lt"/>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s-CO" sz="1800" dirty="0">
                <a:effectLst/>
                <a:latin typeface="+mj-lt"/>
                <a:ea typeface="Calibri" panose="020F0502020204030204" pitchFamily="34" charset="0"/>
                <a:cs typeface="Times New Roman" panose="02020603050405020304" pitchFamily="18" charset="0"/>
              </a:rPr>
              <a:t>Sofía propone que, por ser tres, le corresponde 0,3 del total de la gaseosa a cada uno.</a:t>
            </a:r>
            <a:endParaRPr lang="en-US" sz="1800" dirty="0">
              <a:effectLst/>
              <a:latin typeface="+mj-lt"/>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s-CO" sz="1800" dirty="0">
                <a:effectLst/>
                <a:latin typeface="+mj-lt"/>
                <a:ea typeface="Calibri" panose="020F0502020204030204" pitchFamily="34" charset="0"/>
                <a:cs typeface="Times New Roman" panose="02020603050405020304" pitchFamily="18" charset="0"/>
              </a:rPr>
              <a:t>Natalia propone que le corresponde 1/3 de la gaseosa a cada uno.</a:t>
            </a:r>
            <a:endParaRPr lang="en-US" sz="1800" dirty="0">
              <a:effectLst/>
              <a:latin typeface="+mj-l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s-CO" sz="1800" dirty="0">
                <a:effectLst/>
                <a:latin typeface="+mj-lt"/>
                <a:ea typeface="Calibri" panose="020F0502020204030204" pitchFamily="34" charset="0"/>
                <a:cs typeface="Times New Roman" panose="02020603050405020304" pitchFamily="18" charset="0"/>
              </a:rPr>
              <a:t>Fabián propone que es mejor que sirvan tres rondas de tres vasos de gaseosa.</a:t>
            </a:r>
            <a:endParaRPr lang="en-US" sz="1800"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s-CO" sz="1800" dirty="0">
                <a:effectLst/>
                <a:latin typeface="+mj-lt"/>
                <a:ea typeface="Calibri" panose="020F0502020204030204" pitchFamily="34" charset="0"/>
                <a:cs typeface="Times New Roman" panose="02020603050405020304" pitchFamily="18" charset="0"/>
              </a:rPr>
              <a:t>¿Cuál(es) de las propuestas anteriores garantizan(n) que se reparta la totalidad de la gaseosa en partes iguales?</a:t>
            </a:r>
            <a:endParaRPr lang="en-US" sz="1800" dirty="0">
              <a:effectLst/>
              <a:latin typeface="+mj-lt"/>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s-CO" sz="1800" dirty="0">
                <a:effectLst/>
                <a:latin typeface="+mj-lt"/>
                <a:ea typeface="Calibri" panose="020F0502020204030204" pitchFamily="34" charset="0"/>
                <a:cs typeface="Times New Roman" panose="02020603050405020304" pitchFamily="18" charset="0"/>
              </a:rPr>
              <a:t>Únicamente las propuestas de Sofía y Natalia.</a:t>
            </a:r>
            <a:endParaRPr lang="en-US" sz="1800" dirty="0">
              <a:effectLst/>
              <a:latin typeface="+mj-lt"/>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s-CO" sz="1800" dirty="0">
                <a:effectLst/>
                <a:latin typeface="+mj-lt"/>
                <a:ea typeface="Calibri" panose="020F0502020204030204" pitchFamily="34" charset="0"/>
                <a:cs typeface="Times New Roman" panose="02020603050405020304" pitchFamily="18" charset="0"/>
              </a:rPr>
              <a:t>Únicamente la propuesta de Natalia.</a:t>
            </a:r>
            <a:endParaRPr lang="en-US" sz="1800" dirty="0">
              <a:effectLst/>
              <a:latin typeface="+mj-l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UcPeriod"/>
            </a:pPr>
            <a:r>
              <a:rPr lang="es-CO" sz="1800" dirty="0">
                <a:effectLst/>
                <a:latin typeface="+mj-lt"/>
                <a:ea typeface="Calibri" panose="020F0502020204030204" pitchFamily="34" charset="0"/>
                <a:cs typeface="Times New Roman" panose="02020603050405020304" pitchFamily="18" charset="0"/>
              </a:rPr>
              <a:t>Únicamente la propuesta de Fabian.</a:t>
            </a:r>
          </a:p>
          <a:p>
            <a:pPr marL="342900" lvl="0" indent="-342900">
              <a:lnSpc>
                <a:spcPct val="107000"/>
              </a:lnSpc>
              <a:spcAft>
                <a:spcPts val="800"/>
              </a:spcAft>
              <a:buFont typeface="+mj-lt"/>
              <a:buAutoNum type="alphaUcPeriod"/>
            </a:pPr>
            <a:r>
              <a:rPr lang="es-CO" sz="1800" dirty="0">
                <a:effectLst/>
                <a:latin typeface="+mj-lt"/>
                <a:ea typeface="Calibri" panose="020F0502020204030204" pitchFamily="34" charset="0"/>
                <a:cs typeface="Times New Roman" panose="02020603050405020304" pitchFamily="18" charset="0"/>
              </a:rPr>
              <a:t>Únicamente las propuestas de Fabián y Sofía.</a:t>
            </a:r>
            <a:endParaRPr lang="en-US" dirty="0">
              <a:latin typeface="+mj-lt"/>
            </a:endParaRPr>
          </a:p>
        </p:txBody>
      </p:sp>
      <p:pic>
        <p:nvPicPr>
          <p:cNvPr id="6" name="Imagen 5">
            <a:extLst>
              <a:ext uri="{FF2B5EF4-FFF2-40B4-BE49-F238E27FC236}">
                <a16:creationId xmlns:a16="http://schemas.microsoft.com/office/drawing/2014/main" id="{F500CCA0-F7F3-8C4D-570C-BA5540F60130}"/>
              </a:ext>
            </a:extLst>
          </p:cNvPr>
          <p:cNvPicPr>
            <a:picLocks noChangeAspect="1"/>
          </p:cNvPicPr>
          <p:nvPr/>
        </p:nvPicPr>
        <p:blipFill>
          <a:blip r:embed="rId3"/>
          <a:stretch>
            <a:fillRect/>
          </a:stretch>
        </p:blipFill>
        <p:spPr>
          <a:xfrm>
            <a:off x="97049" y="6375498"/>
            <a:ext cx="3062711" cy="385779"/>
          </a:xfrm>
          <a:prstGeom prst="rect">
            <a:avLst/>
          </a:prstGeom>
        </p:spPr>
      </p:pic>
    </p:spTree>
    <p:extLst>
      <p:ext uri="{BB962C8B-B14F-4D97-AF65-F5344CB8AC3E}">
        <p14:creationId xmlns:p14="http://schemas.microsoft.com/office/powerpoint/2010/main" val="3452523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315454C6-0B5C-2CCB-F6EA-CDD5EB0F91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3797" y="6119085"/>
            <a:ext cx="3618203" cy="850675"/>
          </a:xfrm>
          <a:prstGeom prst="rect">
            <a:avLst/>
          </a:prstGeom>
        </p:spPr>
      </p:pic>
      <p:sp>
        <p:nvSpPr>
          <p:cNvPr id="6" name="CuadroTexto 5">
            <a:extLst>
              <a:ext uri="{FF2B5EF4-FFF2-40B4-BE49-F238E27FC236}">
                <a16:creationId xmlns:a16="http://schemas.microsoft.com/office/drawing/2014/main" id="{D6BF66C6-A63C-8937-5999-CBA0DD07D7D9}"/>
              </a:ext>
            </a:extLst>
          </p:cNvPr>
          <p:cNvSpPr txBox="1"/>
          <p:nvPr/>
        </p:nvSpPr>
        <p:spPr>
          <a:xfrm>
            <a:off x="152400" y="92815"/>
            <a:ext cx="6096000" cy="968278"/>
          </a:xfrm>
          <a:prstGeom prst="rect">
            <a:avLst/>
          </a:prstGeom>
          <a:noFill/>
        </p:spPr>
        <p:txBody>
          <a:bodyPr wrap="square">
            <a:spAutoFit/>
          </a:bodyPr>
          <a:lstStyle/>
          <a:p>
            <a:pPr lvl="0" algn="just">
              <a:lnSpc>
                <a:spcPct val="107000"/>
              </a:lnSpc>
              <a:spcAft>
                <a:spcPts val="800"/>
              </a:spcAft>
            </a:pPr>
            <a:r>
              <a:rPr lang="es-CO" b="1" dirty="0">
                <a:latin typeface="Calibri Light" panose="020F0302020204030204" pitchFamily="34" charset="0"/>
                <a:ea typeface="Calibri" panose="020F0502020204030204" pitchFamily="34" charset="0"/>
                <a:cs typeface="Times New Roman" panose="02020603050405020304" pitchFamily="18" charset="0"/>
              </a:rPr>
              <a:t>8</a:t>
            </a:r>
            <a:r>
              <a:rPr lang="es-CO" sz="1800" b="1" dirty="0">
                <a:effectLst/>
                <a:latin typeface="Calibri Light" panose="020F0302020204030204" pitchFamily="34" charset="0"/>
                <a:ea typeface="Calibri" panose="020F0502020204030204" pitchFamily="34" charset="0"/>
                <a:cs typeface="Times New Roman" panose="02020603050405020304" pitchFamily="18" charset="0"/>
              </a:rPr>
              <a:t>.</a:t>
            </a:r>
            <a:r>
              <a:rPr lang="es-CO" sz="1800" dirty="0">
                <a:effectLst/>
                <a:latin typeface="Calibri Light" panose="020F0302020204030204" pitchFamily="34" charset="0"/>
                <a:ea typeface="Calibri" panose="020F0502020204030204" pitchFamily="34" charset="0"/>
                <a:cs typeface="Times New Roman" panose="02020603050405020304" pitchFamily="18" charset="0"/>
              </a:rPr>
              <a:t> Una empresa productora de tres marcas de artículo para el hogar dona una parte de las utilidades de cada marca a las reservas naturales de la región (</a:t>
            </a:r>
            <a:r>
              <a:rPr lang="es-CO" sz="1800" i="1" dirty="0">
                <a:effectLst/>
                <a:latin typeface="Calibri Light" panose="020F0302020204030204" pitchFamily="34" charset="0"/>
                <a:ea typeface="Calibri" panose="020F0502020204030204" pitchFamily="34" charset="0"/>
                <a:cs typeface="Times New Roman" panose="02020603050405020304" pitchFamily="18" charset="0"/>
              </a:rPr>
              <a:t>ver</a:t>
            </a:r>
            <a:r>
              <a:rPr lang="es-CO" sz="1800" dirty="0">
                <a:effectLst/>
                <a:latin typeface="Calibri Light" panose="020F0302020204030204" pitchFamily="34" charset="0"/>
                <a:ea typeface="Calibri" panose="020F0502020204030204" pitchFamily="34" charset="0"/>
                <a:cs typeface="Times New Roman" panose="02020603050405020304" pitchFamily="18" charset="0"/>
              </a:rPr>
              <a:t> tabla)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Imagen 7">
            <a:extLst>
              <a:ext uri="{FF2B5EF4-FFF2-40B4-BE49-F238E27FC236}">
                <a16:creationId xmlns:a16="http://schemas.microsoft.com/office/drawing/2014/main" id="{D8501C6A-0B1C-C398-E828-07B0E3C427DD}"/>
              </a:ext>
            </a:extLst>
          </p:cNvPr>
          <p:cNvPicPr>
            <a:picLocks noChangeAspect="1"/>
          </p:cNvPicPr>
          <p:nvPr/>
        </p:nvPicPr>
        <p:blipFill>
          <a:blip r:embed="rId3"/>
          <a:stretch>
            <a:fillRect/>
          </a:stretch>
        </p:blipFill>
        <p:spPr>
          <a:xfrm>
            <a:off x="1293408" y="1142568"/>
            <a:ext cx="3397425" cy="2419474"/>
          </a:xfrm>
          <a:prstGeom prst="rect">
            <a:avLst/>
          </a:prstGeom>
        </p:spPr>
      </p:pic>
      <p:sp>
        <p:nvSpPr>
          <p:cNvPr id="10" name="CuadroTexto 9">
            <a:extLst>
              <a:ext uri="{FF2B5EF4-FFF2-40B4-BE49-F238E27FC236}">
                <a16:creationId xmlns:a16="http://schemas.microsoft.com/office/drawing/2014/main" id="{2653F8C0-1085-3C60-EFB9-3B59448D0B58}"/>
              </a:ext>
            </a:extLst>
          </p:cNvPr>
          <p:cNvSpPr txBox="1"/>
          <p:nvPr/>
        </p:nvSpPr>
        <p:spPr>
          <a:xfrm>
            <a:off x="5831840" y="903771"/>
            <a:ext cx="6096000" cy="2576796"/>
          </a:xfrm>
          <a:prstGeom prst="rect">
            <a:avLst/>
          </a:prstGeom>
          <a:noFill/>
        </p:spPr>
        <p:txBody>
          <a:bodyPr wrap="square">
            <a:spAutoFit/>
          </a:bodyPr>
          <a:lstStyle/>
          <a:p>
            <a:pPr marL="180340">
              <a:lnSpc>
                <a:spcPct val="107000"/>
              </a:lnSpc>
            </a:pPr>
            <a:r>
              <a:rPr lang="es-CO" sz="1800" dirty="0">
                <a:effectLst/>
                <a:latin typeface="Calibri Light" panose="020F0302020204030204" pitchFamily="34" charset="0"/>
                <a:ea typeface="Calibri" panose="020F0502020204030204" pitchFamily="34" charset="0"/>
                <a:cs typeface="Times New Roman" panose="02020603050405020304" pitchFamily="18" charset="0"/>
              </a:rPr>
              <a:t>Para conocer el valor de cada una de las marcas donadas a las reservas, se efectúa el siguiente procedimiento:</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180340">
              <a:lnSpc>
                <a:spcPct val="107000"/>
              </a:lnSpc>
              <a:spcAft>
                <a:spcPts val="800"/>
              </a:spcAft>
            </a:pPr>
            <a:r>
              <a:rPr lang="es-CO" sz="700" dirty="0">
                <a:effectLst/>
                <a:latin typeface="Calibri Light" panose="020F0302020204030204"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180340">
              <a:lnSpc>
                <a:spcPct val="107000"/>
              </a:lnSpc>
              <a:spcAft>
                <a:spcPts val="800"/>
              </a:spcAft>
            </a:pPr>
            <a:r>
              <a:rPr lang="es-CO" sz="1800" b="1" dirty="0">
                <a:effectLst/>
                <a:latin typeface="Calibri Light" panose="020F0302020204030204" pitchFamily="34" charset="0"/>
                <a:ea typeface="Calibri" panose="020F0502020204030204" pitchFamily="34" charset="0"/>
                <a:cs typeface="Times New Roman" panose="02020603050405020304" pitchFamily="18" charset="0"/>
              </a:rPr>
              <a:t>Paso 1. </a:t>
            </a:r>
            <a:r>
              <a:rPr lang="es-CO" sz="1800" dirty="0">
                <a:effectLst/>
                <a:latin typeface="Calibri Light" panose="020F0302020204030204" pitchFamily="34" charset="0"/>
                <a:ea typeface="Calibri" panose="020F0502020204030204" pitchFamily="34" charset="0"/>
                <a:cs typeface="Times New Roman" panose="02020603050405020304" pitchFamily="18" charset="0"/>
              </a:rPr>
              <a:t>Se realiza la resta entre las ventas y el costo de producción.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180340">
              <a:lnSpc>
                <a:spcPct val="107000"/>
              </a:lnSpc>
              <a:spcAft>
                <a:spcPts val="800"/>
              </a:spcAft>
            </a:pPr>
            <a:r>
              <a:rPr lang="es-CO" sz="1800" b="1" dirty="0">
                <a:effectLst/>
                <a:latin typeface="Calibri Light" panose="020F0302020204030204" pitchFamily="34" charset="0"/>
                <a:ea typeface="Calibri" panose="020F0502020204030204" pitchFamily="34" charset="0"/>
                <a:cs typeface="Times New Roman" panose="02020603050405020304" pitchFamily="18" charset="0"/>
              </a:rPr>
              <a:t>Paso 2.</a:t>
            </a:r>
            <a:r>
              <a:rPr lang="es-CO" sz="1800" dirty="0">
                <a:effectLst/>
                <a:latin typeface="Calibri Light" panose="020F0302020204030204" pitchFamily="34" charset="0"/>
                <a:ea typeface="Calibri" panose="020F0502020204030204" pitchFamily="34" charset="0"/>
                <a:cs typeface="Times New Roman" panose="02020603050405020304" pitchFamily="18" charset="0"/>
              </a:rPr>
              <a:t> Se multiplica por 12 el valor obtenido en el paso 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180340">
              <a:lnSpc>
                <a:spcPct val="107000"/>
              </a:lnSpc>
              <a:spcAft>
                <a:spcPts val="800"/>
              </a:spcAft>
            </a:pPr>
            <a:r>
              <a:rPr lang="es-CO" sz="1800" b="1" dirty="0">
                <a:effectLst/>
                <a:latin typeface="Calibri Light" panose="020F0302020204030204" pitchFamily="34" charset="0"/>
                <a:ea typeface="Calibri" panose="020F0502020204030204" pitchFamily="34" charset="0"/>
                <a:cs typeface="Times New Roman" panose="02020603050405020304" pitchFamily="18" charset="0"/>
              </a:rPr>
              <a:t>Paso 3.</a:t>
            </a:r>
            <a:r>
              <a:rPr lang="es-CO" sz="1800" dirty="0">
                <a:effectLst/>
                <a:latin typeface="Calibri Light" panose="020F0302020204030204" pitchFamily="34" charset="0"/>
                <a:ea typeface="Calibri" panose="020F0502020204030204" pitchFamily="34" charset="0"/>
                <a:cs typeface="Times New Roman" panose="02020603050405020304" pitchFamily="18" charset="0"/>
              </a:rPr>
              <a:t> Se multiplica por 15 el valor del paso 2, y luego se divide entre 100.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CuadroTexto 11">
            <a:extLst>
              <a:ext uri="{FF2B5EF4-FFF2-40B4-BE49-F238E27FC236}">
                <a16:creationId xmlns:a16="http://schemas.microsoft.com/office/drawing/2014/main" id="{0DCE3211-19FC-461E-FC1C-ADD62CE4F90B}"/>
              </a:ext>
            </a:extLst>
          </p:cNvPr>
          <p:cNvSpPr txBox="1"/>
          <p:nvPr/>
        </p:nvSpPr>
        <p:spPr>
          <a:xfrm>
            <a:off x="152400" y="3697906"/>
            <a:ext cx="11968480" cy="2256323"/>
          </a:xfrm>
          <a:prstGeom prst="rect">
            <a:avLst/>
          </a:prstGeom>
          <a:noFill/>
        </p:spPr>
        <p:txBody>
          <a:bodyPr wrap="square">
            <a:spAutoFit/>
          </a:bodyPr>
          <a:lstStyle/>
          <a:p>
            <a:pPr marL="180340" algn="just">
              <a:lnSpc>
                <a:spcPct val="107000"/>
              </a:lnSpc>
              <a:spcAft>
                <a:spcPts val="800"/>
              </a:spcAft>
            </a:pPr>
            <a:r>
              <a:rPr lang="es-CO" sz="1800" dirty="0">
                <a:effectLst/>
                <a:latin typeface="Calibri Light" panose="020F0302020204030204" pitchFamily="34" charset="0"/>
                <a:ea typeface="Calibri" panose="020F0502020204030204" pitchFamily="34" charset="0"/>
                <a:cs typeface="Times New Roman" panose="02020603050405020304" pitchFamily="18" charset="0"/>
              </a:rPr>
              <a:t>La persona encargada de las donaciones necesita saber cuánto debe donar la marca número 3, pero ha perdido la información correspondiente a las ventas mensuales de esta marca. De acuerdo con la información anterior, ¿es posible calcular cuánto debe donar la marca 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s-CO" sz="1800" dirty="0">
                <a:effectLst/>
                <a:latin typeface="Calibri Light" panose="020F0302020204030204" pitchFamily="34" charset="0"/>
                <a:ea typeface="Calibri" panose="020F0502020204030204" pitchFamily="34" charset="0"/>
                <a:cs typeface="Times New Roman" panose="02020603050405020304" pitchFamily="18" charset="0"/>
              </a:rPr>
              <a:t>No, porque sin el valor de las ventas no se puede calcular el valor que debe donar la marca.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s-CO" sz="1800" dirty="0">
                <a:effectLst/>
                <a:latin typeface="Calibri Light" panose="020F0302020204030204" pitchFamily="34" charset="0"/>
                <a:ea typeface="Calibri" panose="020F0502020204030204" pitchFamily="34" charset="0"/>
                <a:cs typeface="Times New Roman" panose="02020603050405020304" pitchFamily="18" charset="0"/>
              </a:rPr>
              <a:t>Sí, porque con el valor reportado como utilidad anual se puede realizar el paso 3 del procedimiento.</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s-CO" sz="1800" dirty="0">
                <a:effectLst/>
                <a:latin typeface="Calibri Light" panose="020F0302020204030204" pitchFamily="34" charset="0"/>
                <a:ea typeface="Calibri" panose="020F0502020204030204" pitchFamily="34" charset="0"/>
                <a:cs typeface="Times New Roman" panose="02020603050405020304" pitchFamily="18" charset="0"/>
              </a:rPr>
              <a:t>No, porque se desconoce cuál es el porcentaje de las utilidades anuales que esta marca dona a las reservas.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UcPeriod"/>
            </a:pPr>
            <a:r>
              <a:rPr lang="es-CO" sz="1800" dirty="0">
                <a:effectLst/>
                <a:latin typeface="Calibri Light" panose="020F0302020204030204" pitchFamily="34" charset="0"/>
                <a:ea typeface="Calibri" panose="020F0502020204030204" pitchFamily="34" charset="0"/>
                <a:cs typeface="Times New Roman" panose="02020603050405020304" pitchFamily="18" charset="0"/>
              </a:rPr>
              <a:t>Sí, porque al dividir las utilidades entre 12 se obtiene el valor de las ventas y con este se puede efectuar el paso 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4" name="CuadroTexto 13">
                <a:extLst>
                  <a:ext uri="{FF2B5EF4-FFF2-40B4-BE49-F238E27FC236}">
                    <a16:creationId xmlns:a16="http://schemas.microsoft.com/office/drawing/2014/main" id="{8E7F5B80-ECF5-F0EE-D7E4-F80796B34E0E}"/>
                  </a:ext>
                </a:extLst>
              </p:cNvPr>
              <p:cNvSpPr txBox="1"/>
              <p:nvPr/>
            </p:nvSpPr>
            <p:spPr>
              <a:xfrm>
                <a:off x="4286898" y="1723311"/>
                <a:ext cx="6096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𝑷𝒂𝒔𝒐</m:t>
                      </m:r>
                      <m:r>
                        <a:rPr lang="en-US" b="0" i="0">
                          <a:latin typeface="Cambria Math" panose="02040503050406030204" pitchFamily="18" charset="0"/>
                        </a:rPr>
                        <m:t> 1.     100−70=30</m:t>
                      </m:r>
                    </m:oMath>
                  </m:oMathPara>
                </a14:m>
                <a:endParaRPr lang="en-US" dirty="0"/>
              </a:p>
            </p:txBody>
          </p:sp>
        </mc:Choice>
        <mc:Fallback xmlns="">
          <p:sp>
            <p:nvSpPr>
              <p:cNvPr id="14" name="CuadroTexto 13">
                <a:extLst>
                  <a:ext uri="{FF2B5EF4-FFF2-40B4-BE49-F238E27FC236}">
                    <a16:creationId xmlns:a16="http://schemas.microsoft.com/office/drawing/2014/main" id="{8E7F5B80-ECF5-F0EE-D7E4-F80796B34E0E}"/>
                  </a:ext>
                </a:extLst>
              </p:cNvPr>
              <p:cNvSpPr txBox="1">
                <a:spLocks noRot="1" noChangeAspect="1" noMove="1" noResize="1" noEditPoints="1" noAdjustHandles="1" noChangeArrowheads="1" noChangeShapeType="1" noTextEdit="1"/>
              </p:cNvSpPr>
              <p:nvPr/>
            </p:nvSpPr>
            <p:spPr>
              <a:xfrm>
                <a:off x="4286898" y="1723311"/>
                <a:ext cx="6096000"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CuadroTexto 15">
                <a:extLst>
                  <a:ext uri="{FF2B5EF4-FFF2-40B4-BE49-F238E27FC236}">
                    <a16:creationId xmlns:a16="http://schemas.microsoft.com/office/drawing/2014/main" id="{F100B5DF-D5FB-2868-C075-C1A4766B4D19}"/>
                  </a:ext>
                </a:extLst>
              </p:cNvPr>
              <p:cNvSpPr txBox="1"/>
              <p:nvPr/>
            </p:nvSpPr>
            <p:spPr>
              <a:xfrm>
                <a:off x="4196080" y="2270105"/>
                <a:ext cx="6096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𝑷𝒂𝒔𝒐</m:t>
                      </m:r>
                      <m:r>
                        <a:rPr lang="en-US" b="0" i="0">
                          <a:latin typeface="Cambria Math" panose="02040503050406030204" pitchFamily="18" charset="0"/>
                        </a:rPr>
                        <m:t> 2.  30×12= 360</m:t>
                      </m:r>
                    </m:oMath>
                  </m:oMathPara>
                </a14:m>
                <a:endParaRPr lang="en-US" dirty="0"/>
              </a:p>
            </p:txBody>
          </p:sp>
        </mc:Choice>
        <mc:Fallback xmlns="">
          <p:sp>
            <p:nvSpPr>
              <p:cNvPr id="16" name="CuadroTexto 15">
                <a:extLst>
                  <a:ext uri="{FF2B5EF4-FFF2-40B4-BE49-F238E27FC236}">
                    <a16:creationId xmlns:a16="http://schemas.microsoft.com/office/drawing/2014/main" id="{F100B5DF-D5FB-2868-C075-C1A4766B4D19}"/>
                  </a:ext>
                </a:extLst>
              </p:cNvPr>
              <p:cNvSpPr txBox="1">
                <a:spLocks noRot="1" noChangeAspect="1" noMove="1" noResize="1" noEditPoints="1" noAdjustHandles="1" noChangeArrowheads="1" noChangeShapeType="1" noTextEdit="1"/>
              </p:cNvSpPr>
              <p:nvPr/>
            </p:nvSpPr>
            <p:spPr>
              <a:xfrm>
                <a:off x="4196080" y="2270105"/>
                <a:ext cx="60960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CuadroTexto 17">
                <a:extLst>
                  <a:ext uri="{FF2B5EF4-FFF2-40B4-BE49-F238E27FC236}">
                    <a16:creationId xmlns:a16="http://schemas.microsoft.com/office/drawing/2014/main" id="{DF5010C5-D5FF-32AE-EC68-E89AAF37F771}"/>
                  </a:ext>
                </a:extLst>
              </p:cNvPr>
              <p:cNvSpPr txBox="1"/>
              <p:nvPr/>
            </p:nvSpPr>
            <p:spPr>
              <a:xfrm>
                <a:off x="5669280" y="2837212"/>
                <a:ext cx="6096000" cy="6183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𝑷𝒂𝒔𝒐</m:t>
                      </m:r>
                      <m:r>
                        <a:rPr lang="en-US" b="0" i="0">
                          <a:latin typeface="Cambria Math" panose="02040503050406030204" pitchFamily="18" charset="0"/>
                        </a:rPr>
                        <m:t> 3.   </m:t>
                      </m:r>
                      <m:f>
                        <m:fPr>
                          <m:ctrlPr>
                            <a:rPr lang="en-US" b="0" i="1">
                              <a:solidFill>
                                <a:srgbClr val="836967"/>
                              </a:solidFill>
                              <a:latin typeface="Cambria Math" panose="02040503050406030204" pitchFamily="18" charset="0"/>
                            </a:rPr>
                          </m:ctrlPr>
                        </m:fPr>
                        <m:num>
                          <m:r>
                            <a:rPr lang="en-US" b="0" i="0">
                              <a:latin typeface="Cambria Math" panose="02040503050406030204" pitchFamily="18" charset="0"/>
                            </a:rPr>
                            <m:t>360×15</m:t>
                          </m:r>
                        </m:num>
                        <m:den>
                          <m:r>
                            <a:rPr lang="en-US" b="0" i="0">
                              <a:latin typeface="Cambria Math" panose="02040503050406030204" pitchFamily="18" charset="0"/>
                            </a:rPr>
                            <m:t>100</m:t>
                          </m:r>
                        </m:den>
                      </m:f>
                      <m:r>
                        <a:rPr lang="en-US" b="0" i="0">
                          <a:latin typeface="Cambria Math" panose="02040503050406030204" pitchFamily="18" charset="0"/>
                        </a:rPr>
                        <m:t>=</m:t>
                      </m:r>
                      <m:f>
                        <m:fPr>
                          <m:ctrlPr>
                            <a:rPr lang="en-US" b="0" i="1">
                              <a:solidFill>
                                <a:srgbClr val="836967"/>
                              </a:solidFill>
                              <a:latin typeface="Cambria Math" panose="02040503050406030204" pitchFamily="18" charset="0"/>
                            </a:rPr>
                          </m:ctrlPr>
                        </m:fPr>
                        <m:num>
                          <m:r>
                            <a:rPr lang="en-US" b="0" i="0">
                              <a:latin typeface="Cambria Math" panose="02040503050406030204" pitchFamily="18" charset="0"/>
                            </a:rPr>
                            <m:t>36×15</m:t>
                          </m:r>
                        </m:num>
                        <m:den>
                          <m:r>
                            <a:rPr lang="en-US" b="0" i="0">
                              <a:latin typeface="Cambria Math" panose="02040503050406030204" pitchFamily="18" charset="0"/>
                            </a:rPr>
                            <m:t>10</m:t>
                          </m:r>
                        </m:den>
                      </m:f>
                      <m:r>
                        <a:rPr lang="en-US" b="0" i="0">
                          <a:latin typeface="Cambria Math" panose="02040503050406030204" pitchFamily="18" charset="0"/>
                        </a:rPr>
                        <m:t>=</m:t>
                      </m:r>
                      <m:f>
                        <m:fPr>
                          <m:ctrlPr>
                            <a:rPr lang="en-US" b="0" i="1">
                              <a:solidFill>
                                <a:srgbClr val="836967"/>
                              </a:solidFill>
                              <a:latin typeface="Cambria Math" panose="02040503050406030204" pitchFamily="18" charset="0"/>
                            </a:rPr>
                          </m:ctrlPr>
                        </m:fPr>
                        <m:num>
                          <m:r>
                            <a:rPr lang="en-US" b="0" i="0">
                              <a:latin typeface="Cambria Math" panose="02040503050406030204" pitchFamily="18" charset="0"/>
                            </a:rPr>
                            <m:t>18×15</m:t>
                          </m:r>
                        </m:num>
                        <m:den>
                          <m:r>
                            <a:rPr lang="en-US" b="0" i="0">
                              <a:latin typeface="Cambria Math" panose="02040503050406030204" pitchFamily="18" charset="0"/>
                            </a:rPr>
                            <m:t>5</m:t>
                          </m:r>
                        </m:den>
                      </m:f>
                      <m:r>
                        <a:rPr lang="en-US" b="0" i="0">
                          <a:latin typeface="Cambria Math" panose="02040503050406030204" pitchFamily="18" charset="0"/>
                        </a:rPr>
                        <m:t>=</m:t>
                      </m:r>
                      <m:f>
                        <m:fPr>
                          <m:ctrlPr>
                            <a:rPr lang="en-US" b="0" i="1">
                              <a:solidFill>
                                <a:srgbClr val="836967"/>
                              </a:solidFill>
                              <a:latin typeface="Cambria Math" panose="02040503050406030204" pitchFamily="18" charset="0"/>
                            </a:rPr>
                          </m:ctrlPr>
                        </m:fPr>
                        <m:num>
                          <m:r>
                            <a:rPr lang="en-US" b="0" i="0">
                              <a:latin typeface="Cambria Math" panose="02040503050406030204" pitchFamily="18" charset="0"/>
                            </a:rPr>
                            <m:t>18×3</m:t>
                          </m:r>
                        </m:num>
                        <m:den>
                          <m:r>
                            <a:rPr lang="en-US" b="0" i="0">
                              <a:latin typeface="Cambria Math" panose="02040503050406030204" pitchFamily="18" charset="0"/>
                            </a:rPr>
                            <m:t>1</m:t>
                          </m:r>
                        </m:den>
                      </m:f>
                      <m:r>
                        <a:rPr lang="en-US" b="0" i="0">
                          <a:latin typeface="Cambria Math" panose="02040503050406030204" pitchFamily="18" charset="0"/>
                        </a:rPr>
                        <m:t>=54</m:t>
                      </m:r>
                    </m:oMath>
                  </m:oMathPara>
                </a14:m>
                <a:endParaRPr lang="en-US" dirty="0"/>
              </a:p>
            </p:txBody>
          </p:sp>
        </mc:Choice>
        <mc:Fallback xmlns="">
          <p:sp>
            <p:nvSpPr>
              <p:cNvPr id="18" name="CuadroTexto 17">
                <a:extLst>
                  <a:ext uri="{FF2B5EF4-FFF2-40B4-BE49-F238E27FC236}">
                    <a16:creationId xmlns:a16="http://schemas.microsoft.com/office/drawing/2014/main" id="{DF5010C5-D5FF-32AE-EC68-E89AAF37F771}"/>
                  </a:ext>
                </a:extLst>
              </p:cNvPr>
              <p:cNvSpPr txBox="1">
                <a:spLocks noRot="1" noChangeAspect="1" noMove="1" noResize="1" noEditPoints="1" noAdjustHandles="1" noChangeArrowheads="1" noChangeShapeType="1" noTextEdit="1"/>
              </p:cNvSpPr>
              <p:nvPr/>
            </p:nvSpPr>
            <p:spPr>
              <a:xfrm>
                <a:off x="5669280" y="2837212"/>
                <a:ext cx="6096000" cy="618374"/>
              </a:xfrm>
              <a:prstGeom prst="rect">
                <a:avLst/>
              </a:prstGeom>
              <a:blipFill>
                <a:blip r:embed="rId7"/>
                <a:stretch>
                  <a:fillRect/>
                </a:stretch>
              </a:blipFill>
            </p:spPr>
            <p:txBody>
              <a:bodyPr/>
              <a:lstStyle/>
              <a:p>
                <a:r>
                  <a:rPr lang="en-US">
                    <a:noFill/>
                  </a:rPr>
                  <a:t> </a:t>
                </a:r>
              </a:p>
            </p:txBody>
          </p:sp>
        </mc:Fallback>
      </mc:AlternateContent>
      <p:sp>
        <p:nvSpPr>
          <p:cNvPr id="19" name="Elipse 18">
            <a:extLst>
              <a:ext uri="{FF2B5EF4-FFF2-40B4-BE49-F238E27FC236}">
                <a16:creationId xmlns:a16="http://schemas.microsoft.com/office/drawing/2014/main" id="{CCE0ADAD-59A0-9084-CF75-C4B807F1BC8D}"/>
              </a:ext>
            </a:extLst>
          </p:cNvPr>
          <p:cNvSpPr/>
          <p:nvPr/>
        </p:nvSpPr>
        <p:spPr>
          <a:xfrm>
            <a:off x="121920" y="4963227"/>
            <a:ext cx="406400" cy="370773"/>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Imagen 12">
            <a:extLst>
              <a:ext uri="{FF2B5EF4-FFF2-40B4-BE49-F238E27FC236}">
                <a16:creationId xmlns:a16="http://schemas.microsoft.com/office/drawing/2014/main" id="{D6D02786-DD8D-42DE-C719-E2455931438C}"/>
              </a:ext>
            </a:extLst>
          </p:cNvPr>
          <p:cNvPicPr>
            <a:picLocks noChangeAspect="1"/>
          </p:cNvPicPr>
          <p:nvPr/>
        </p:nvPicPr>
        <p:blipFill>
          <a:blip r:embed="rId8"/>
          <a:stretch>
            <a:fillRect/>
          </a:stretch>
        </p:blipFill>
        <p:spPr>
          <a:xfrm>
            <a:off x="97049" y="6375498"/>
            <a:ext cx="3062711" cy="385779"/>
          </a:xfrm>
          <a:prstGeom prst="rect">
            <a:avLst/>
          </a:prstGeom>
        </p:spPr>
      </p:pic>
    </p:spTree>
    <p:extLst>
      <p:ext uri="{BB962C8B-B14F-4D97-AF65-F5344CB8AC3E}">
        <p14:creationId xmlns:p14="http://schemas.microsoft.com/office/powerpoint/2010/main" val="1719196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1" nodeType="click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par>
                                <p:cTn id="22" presetID="1" presetClass="exit" presetSubtype="0" fill="hold" grpId="1" nodeType="withEffect">
                                  <p:stCondLst>
                                    <p:cond delay="0"/>
                                  </p:stCondLst>
                                  <p:childTnLst>
                                    <p:set>
                                      <p:cBhvr>
                                        <p:cTn id="23" dur="1" fill="hold">
                                          <p:stCondLst>
                                            <p:cond delay="0"/>
                                          </p:stCondLst>
                                        </p:cTn>
                                        <p:tgtEl>
                                          <p:spTgt spid="14"/>
                                        </p:tgtEl>
                                        <p:attrNameLst>
                                          <p:attrName>style.visibility</p:attrName>
                                        </p:attrNameLst>
                                      </p:cBhvr>
                                      <p:to>
                                        <p:strVal val="hidden"/>
                                      </p:to>
                                    </p:set>
                                  </p:childTnLst>
                                </p:cTn>
                              </p:par>
                              <p:par>
                                <p:cTn id="24" presetID="1" presetClass="exit" presetSubtype="0" fill="hold" grpId="1" nodeType="withEffect">
                                  <p:stCondLst>
                                    <p:cond delay="0"/>
                                  </p:stCondLst>
                                  <p:childTnLst>
                                    <p:set>
                                      <p:cBhvr>
                                        <p:cTn id="25" dur="1" fill="hold">
                                          <p:stCondLst>
                                            <p:cond delay="0"/>
                                          </p:stCondLst>
                                        </p:cTn>
                                        <p:tgtEl>
                                          <p:spTgt spid="16"/>
                                        </p:tgtEl>
                                        <p:attrNameLst>
                                          <p:attrName>style.visibility</p:attrName>
                                        </p:attrNameLst>
                                      </p:cBhvr>
                                      <p:to>
                                        <p:strVal val="hidden"/>
                                      </p:to>
                                    </p:set>
                                  </p:childTnLst>
                                </p:cTn>
                              </p:par>
                              <p:par>
                                <p:cTn id="26" presetID="1" presetClass="exit" presetSubtype="0" fill="hold" grpId="1" nodeType="withEffect">
                                  <p:stCondLst>
                                    <p:cond delay="0"/>
                                  </p:stCondLst>
                                  <p:childTnLst>
                                    <p:set>
                                      <p:cBhvr>
                                        <p:cTn id="27" dur="1" fill="hold">
                                          <p:stCondLst>
                                            <p:cond delay="0"/>
                                          </p:stCondLst>
                                        </p:cTn>
                                        <p:tgtEl>
                                          <p:spTgt spid="18"/>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4" grpId="0"/>
      <p:bldP spid="14" grpId="1"/>
      <p:bldP spid="16" grpId="0"/>
      <p:bldP spid="16" grpId="1"/>
      <p:bldP spid="18" grpId="0"/>
      <p:bldP spid="18" grpId="1"/>
      <p:bldP spid="19" grpId="0" animBg="1"/>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3895</TotalTime>
  <Words>5471</Words>
  <Application>Microsoft Office PowerPoint</Application>
  <PresentationFormat>Panorámica</PresentationFormat>
  <Paragraphs>465</Paragraphs>
  <Slides>60</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60</vt:i4>
      </vt:variant>
    </vt:vector>
  </HeadingPairs>
  <TitlesOfParts>
    <vt:vector size="66" baseType="lpstr">
      <vt:lpstr>Arial</vt:lpstr>
      <vt:lpstr>Calibri</vt:lpstr>
      <vt:lpstr>Calibri Light</vt:lpstr>
      <vt:lpstr>Cambria Math</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HERNANDEZ NATERA JUAN</cp:lastModifiedBy>
  <cp:revision>97</cp:revision>
  <dcterms:created xsi:type="dcterms:W3CDTF">2020-04-14T22:11:24Z</dcterms:created>
  <dcterms:modified xsi:type="dcterms:W3CDTF">2022-10-18T14:26:12Z</dcterms:modified>
</cp:coreProperties>
</file>