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Dosis"/>
      <p:regular r:id="rId30"/>
      <p:bold r:id="rId31"/>
    </p:embeddedFont>
    <p:embeddedFont>
      <p:font typeface="Lobster"/>
      <p:regular r:id="rId32"/>
    </p:embeddedFont>
    <p:embeddedFont>
      <p:font typeface="Dosis Medium"/>
      <p:regular r:id="rId33"/>
      <p:bold r:id="rId34"/>
    </p:embeddedFont>
    <p:embeddedFont>
      <p:font typeface="Dosis ExtraLight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osis-bold.fntdata"/><Relationship Id="rId30" Type="http://schemas.openxmlformats.org/officeDocument/2006/relationships/font" Target="fonts/Dosis-regular.fntdata"/><Relationship Id="rId11" Type="http://schemas.openxmlformats.org/officeDocument/2006/relationships/slide" Target="slides/slide6.xml"/><Relationship Id="rId33" Type="http://schemas.openxmlformats.org/officeDocument/2006/relationships/font" Target="fonts/DosisMedium-regular.fntdata"/><Relationship Id="rId10" Type="http://schemas.openxmlformats.org/officeDocument/2006/relationships/slide" Target="slides/slide5.xml"/><Relationship Id="rId32" Type="http://schemas.openxmlformats.org/officeDocument/2006/relationships/font" Target="fonts/Lobster-regular.fntdata"/><Relationship Id="rId13" Type="http://schemas.openxmlformats.org/officeDocument/2006/relationships/slide" Target="slides/slide8.xml"/><Relationship Id="rId35" Type="http://schemas.openxmlformats.org/officeDocument/2006/relationships/font" Target="fonts/DosisExtraLight-regular.fntdata"/><Relationship Id="rId12" Type="http://schemas.openxmlformats.org/officeDocument/2006/relationships/slide" Target="slides/slide7.xml"/><Relationship Id="rId34" Type="http://schemas.openxmlformats.org/officeDocument/2006/relationships/font" Target="fonts/DosisMedium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DosisExtra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b8633924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b8633924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Why do we square up the residuals  ? We want to treat points below our approximating line (a negative residual) the same as a positive one.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Squaring and summing is also a way to assess the quality of the approximation : big residuals will have big contribution to higher error score than small ones.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b8633924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b8633924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once again, that since we have NxM * Nx1 we cannot solve this system.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b8633924f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b8633924f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b2a6013fb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b2a6013fb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37cb61b77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37cb61b77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37cb61b77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37cb61b77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bb4fe4a4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4bb4fe4a4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37cb61b77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37cb61b7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37cb61b7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37cb61b7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37cb61b7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e37cb61b7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b2a6013fb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b2a6013fb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mins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37cb61b7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37cb61b7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bd7236c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bd7236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bb4fe4a4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bb4fe4a4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bb4fe4a4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bb4fe4a4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Mention that the linear least squares assumes a noise only in the dependant variables, whereas the total one assumes noise in both </a:t>
            </a:r>
            <a:r>
              <a:rPr lang="en-GB"/>
              <a:t>independent</a:t>
            </a:r>
            <a:r>
              <a:rPr lang="en-GB"/>
              <a:t> &amp; dependant variables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ca4756f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4ca4756f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b2a6013fb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b2a6013fb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b2a6013fb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b2a6013fb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b67b36e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b67b36e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b67b36e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b67b36e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b67b36e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b67b36e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b2a6013fb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b2a6013fb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b8633924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b8633924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 system of equation is overdetermined when we have more equations than </a:t>
            </a:r>
            <a:r>
              <a:rPr lang="en-GB"/>
              <a:t>unknowns</a:t>
            </a:r>
            <a:r>
              <a:rPr lang="en-GB"/>
              <a:t>, so even by gaussian elimination we won’t be able to arrive to a solution (but it is not always the case)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464100" y="4132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>
                <a:solidFill>
                  <a:srgbClr val="99999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⬡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1519538" y="1289750"/>
            <a:ext cx="1614114" cy="463374"/>
          </a:xfrm>
          <a:prstGeom prst="flowChartTerminator">
            <a:avLst/>
          </a:prstGeom>
          <a:gradFill>
            <a:gsLst>
              <a:gs pos="0">
                <a:srgbClr val="8AE0FF"/>
              </a:gs>
              <a:gs pos="100000">
                <a:srgbClr val="D5A6BD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010338" y="1289750"/>
            <a:ext cx="1614114" cy="463374"/>
          </a:xfrm>
          <a:prstGeom prst="flowChartTerminator">
            <a:avLst/>
          </a:prstGeom>
          <a:gradFill>
            <a:gsLst>
              <a:gs pos="0">
                <a:srgbClr val="8AE0FF"/>
              </a:gs>
              <a:gs pos="100000">
                <a:srgbClr val="D5A6BD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519538" y="3210700"/>
            <a:ext cx="1614114" cy="463374"/>
          </a:xfrm>
          <a:prstGeom prst="flowChartTerminator">
            <a:avLst/>
          </a:prstGeom>
          <a:gradFill>
            <a:gsLst>
              <a:gs pos="0">
                <a:srgbClr val="8AE0FF"/>
              </a:gs>
              <a:gs pos="100000">
                <a:srgbClr val="D5A6BD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010338" y="3210700"/>
            <a:ext cx="1614114" cy="463374"/>
          </a:xfrm>
          <a:prstGeom prst="flowChartTerminator">
            <a:avLst/>
          </a:prstGeom>
          <a:gradFill>
            <a:gsLst>
              <a:gs pos="0">
                <a:srgbClr val="8AE0FF"/>
              </a:gs>
              <a:gs pos="100000">
                <a:srgbClr val="D5A6BD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6041750" y="1343225"/>
            <a:ext cx="1551300" cy="356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subTitle"/>
          </p:nvPr>
        </p:nvSpPr>
        <p:spPr>
          <a:xfrm>
            <a:off x="1550950" y="1343238"/>
            <a:ext cx="1551300" cy="356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3" type="subTitle"/>
          </p:nvPr>
        </p:nvSpPr>
        <p:spPr>
          <a:xfrm>
            <a:off x="1550950" y="3264175"/>
            <a:ext cx="1551300" cy="356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4" type="subTitle"/>
          </p:nvPr>
        </p:nvSpPr>
        <p:spPr>
          <a:xfrm>
            <a:off x="6041750" y="3264175"/>
            <a:ext cx="1551300" cy="356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 Medium"/>
              <a:buNone/>
              <a:defRPr sz="1800">
                <a:solidFill>
                  <a:schemeClr val="dk2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5" type="body"/>
          </p:nvPr>
        </p:nvSpPr>
        <p:spPr>
          <a:xfrm>
            <a:off x="494250" y="3830475"/>
            <a:ext cx="37611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⬡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6" type="body"/>
          </p:nvPr>
        </p:nvSpPr>
        <p:spPr>
          <a:xfrm>
            <a:off x="446050" y="1899850"/>
            <a:ext cx="37611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7" type="body"/>
          </p:nvPr>
        </p:nvSpPr>
        <p:spPr>
          <a:xfrm>
            <a:off x="4936850" y="1899852"/>
            <a:ext cx="3761100" cy="1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8" type="body"/>
          </p:nvPr>
        </p:nvSpPr>
        <p:spPr>
          <a:xfrm>
            <a:off x="4936850" y="3788800"/>
            <a:ext cx="3761100" cy="1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⬡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⬡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11700" y="1389600"/>
            <a:ext cx="3565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⬡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⬡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⬡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sz="2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⬡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⬡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⬡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⬡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⬡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⬡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⬡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⬡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⬡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Linear_least_squares" TargetMode="External"/><Relationship Id="rId4" Type="http://schemas.openxmlformats.org/officeDocument/2006/relationships/hyperlink" Target="https://textbooks.math.gatech.edu/ila/1553/least-squares.html" TargetMode="External"/><Relationship Id="rId5" Type="http://schemas.openxmlformats.org/officeDocument/2006/relationships/hyperlink" Target="https://en.wikipedia.org/wiki/Gram_matrix" TargetMode="External"/><Relationship Id="rId6" Type="http://schemas.openxmlformats.org/officeDocument/2006/relationships/hyperlink" Target="https://jakevdp.github.io/PythonDataScienceHandbook/04.11-settings-and-stylesheet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Python 3.11 and Sage 8.9 [or somesuch]</a:t>
            </a:r>
            <a:endParaRPr/>
          </a:p>
        </p:txBody>
      </p:sp>
      <p:sp>
        <p:nvSpPr>
          <p:cNvPr id="71" name="Google Shape;71;p14"/>
          <p:cNvSpPr txBox="1"/>
          <p:nvPr>
            <p:ph idx="2" type="subTitle"/>
          </p:nvPr>
        </p:nvSpPr>
        <p:spPr>
          <a:xfrm>
            <a:off x="464100" y="4132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Made by Gal Lebel and Alex Baucke on May 26th,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Calculus Way (2/5)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493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make solving the system possible, we introduce </a:t>
            </a:r>
            <a:br>
              <a:rPr lang="en-GB"/>
            </a:br>
            <a:r>
              <a:rPr lang="en-GB"/>
              <a:t>residuals </a:t>
            </a:r>
            <a:r>
              <a:rPr b="1" lang="en-GB">
                <a:solidFill>
                  <a:srgbClr val="FF9900"/>
                </a:solidFill>
              </a:rPr>
              <a:t>r</a:t>
            </a:r>
            <a:r>
              <a:rPr b="1" baseline="-25000" lang="en-GB">
                <a:solidFill>
                  <a:srgbClr val="FF9900"/>
                </a:solidFill>
              </a:rPr>
              <a:t>i</a:t>
            </a:r>
            <a:r>
              <a:rPr lang="en-GB"/>
              <a:t> given by: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9900"/>
                </a:solidFill>
              </a:rPr>
              <a:t>r</a:t>
            </a:r>
            <a:r>
              <a:rPr b="1" baseline="-25000" lang="en-GB">
                <a:solidFill>
                  <a:srgbClr val="FF9900"/>
                </a:solidFill>
              </a:rPr>
              <a:t>i </a:t>
            </a:r>
            <a:r>
              <a:rPr b="1" lang="en-GB">
                <a:solidFill>
                  <a:srgbClr val="FF9900"/>
                </a:solidFill>
              </a:rPr>
              <a:t>:=</a:t>
            </a:r>
            <a:r>
              <a:rPr b="1" lang="en-GB"/>
              <a:t> </a:t>
            </a:r>
            <a:r>
              <a:rPr b="1" lang="en-GB">
                <a:solidFill>
                  <a:srgbClr val="FF00FF"/>
                </a:solidFill>
              </a:rPr>
              <a:t>y</a:t>
            </a:r>
            <a:r>
              <a:rPr b="1" baseline="-25000" lang="en-GB">
                <a:solidFill>
                  <a:srgbClr val="FF00FF"/>
                </a:solidFill>
              </a:rPr>
              <a:t>i</a:t>
            </a:r>
            <a:r>
              <a:rPr b="1" lang="en-GB">
                <a:solidFill>
                  <a:srgbClr val="FF00FF"/>
                </a:solidFill>
              </a:rPr>
              <a:t>- f(x</a:t>
            </a:r>
            <a:r>
              <a:rPr b="1" baseline="-25000" lang="en-GB">
                <a:solidFill>
                  <a:srgbClr val="FF00FF"/>
                </a:solidFill>
              </a:rPr>
              <a:t>i</a:t>
            </a:r>
            <a:r>
              <a:rPr b="1" lang="en-GB">
                <a:solidFill>
                  <a:srgbClr val="FF00FF"/>
                </a:solidFill>
              </a:rPr>
              <a:t>) = y</a:t>
            </a:r>
            <a:r>
              <a:rPr b="1" baseline="-25000" lang="en-GB">
                <a:solidFill>
                  <a:srgbClr val="FF00FF"/>
                </a:solidFill>
              </a:rPr>
              <a:t>i </a:t>
            </a:r>
            <a:r>
              <a:rPr b="1" lang="en-GB">
                <a:solidFill>
                  <a:srgbClr val="FF00FF"/>
                </a:solidFill>
              </a:rPr>
              <a:t>- (c</a:t>
            </a:r>
            <a:r>
              <a:rPr b="1" baseline="-25000" lang="en-GB">
                <a:solidFill>
                  <a:srgbClr val="FF00FF"/>
                </a:solidFill>
              </a:rPr>
              <a:t>0</a:t>
            </a:r>
            <a:r>
              <a:rPr b="1" lang="en-GB">
                <a:solidFill>
                  <a:srgbClr val="FF00FF"/>
                </a:solidFill>
              </a:rPr>
              <a:t>+c</a:t>
            </a:r>
            <a:r>
              <a:rPr b="1" baseline="-25000" lang="en-GB">
                <a:solidFill>
                  <a:srgbClr val="FF00FF"/>
                </a:solidFill>
              </a:rPr>
              <a:t>1</a:t>
            </a:r>
            <a:r>
              <a:rPr b="1" lang="en-GB">
                <a:solidFill>
                  <a:srgbClr val="FF00FF"/>
                </a:solidFill>
              </a:rPr>
              <a:t>x</a:t>
            </a:r>
            <a:r>
              <a:rPr b="1" baseline="-25000" lang="en-GB">
                <a:solidFill>
                  <a:srgbClr val="FF00FF"/>
                </a:solidFill>
              </a:rPr>
              <a:t>i</a:t>
            </a:r>
            <a:r>
              <a:rPr b="1" lang="en-GB">
                <a:solidFill>
                  <a:srgbClr val="FF00FF"/>
                </a:solidFill>
              </a:rPr>
              <a:t>)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By allowing </a:t>
            </a:r>
            <a:r>
              <a:rPr b="1" lang="en-GB">
                <a:solidFill>
                  <a:srgbClr val="FF9900"/>
                </a:solidFill>
              </a:rPr>
              <a:t>errors </a:t>
            </a:r>
            <a:r>
              <a:rPr lang="en-GB"/>
              <a:t>into our </a:t>
            </a:r>
            <a:r>
              <a:rPr b="1" lang="en-GB">
                <a:solidFill>
                  <a:srgbClr val="00FF00"/>
                </a:solidFill>
              </a:rPr>
              <a:t>approximation</a:t>
            </a:r>
            <a:r>
              <a:rPr lang="en-GB"/>
              <a:t>, we have turned our problem into a system of </a:t>
            </a:r>
            <a:r>
              <a:rPr b="1" lang="en-GB">
                <a:solidFill>
                  <a:srgbClr val="FF00FF"/>
                </a:solidFill>
              </a:rPr>
              <a:t>n</a:t>
            </a:r>
            <a:r>
              <a:rPr lang="en-GB"/>
              <a:t> equations</a:t>
            </a:r>
            <a:br>
              <a:rPr lang="en-GB"/>
            </a:br>
            <a:r>
              <a:rPr lang="en-GB"/>
              <a:t>and </a:t>
            </a:r>
            <a:r>
              <a:rPr b="1" lang="en-GB">
                <a:solidFill>
                  <a:srgbClr val="FF00FF"/>
                </a:solidFill>
              </a:rPr>
              <a:t>n</a:t>
            </a:r>
            <a:r>
              <a:rPr lang="en-GB"/>
              <a:t> unknowns, thus the system </a:t>
            </a:r>
            <a:r>
              <a:rPr lang="en-GB"/>
              <a:t>has an exact solution!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also want to square and sum the residuals: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FF9900"/>
                </a:solidFill>
              </a:rPr>
              <a:t>S(c</a:t>
            </a:r>
            <a:r>
              <a:rPr b="1" baseline="-25000" lang="en-GB">
                <a:solidFill>
                  <a:srgbClr val="FF9900"/>
                </a:solidFill>
              </a:rPr>
              <a:t>0</a:t>
            </a:r>
            <a:r>
              <a:rPr b="1" lang="en-GB">
                <a:solidFill>
                  <a:srgbClr val="FF9900"/>
                </a:solidFill>
              </a:rPr>
              <a:t>, c</a:t>
            </a:r>
            <a:r>
              <a:rPr b="1" baseline="-25000" lang="en-GB">
                <a:solidFill>
                  <a:srgbClr val="FF9900"/>
                </a:solidFill>
              </a:rPr>
              <a:t>1</a:t>
            </a:r>
            <a:r>
              <a:rPr b="1" lang="en-GB">
                <a:solidFill>
                  <a:srgbClr val="FF9900"/>
                </a:solidFill>
              </a:rPr>
              <a:t>)</a:t>
            </a:r>
            <a:r>
              <a:rPr b="1" lang="en-GB">
                <a:solidFill>
                  <a:srgbClr val="FF00FF"/>
                </a:solidFill>
              </a:rPr>
              <a:t> </a:t>
            </a:r>
            <a:r>
              <a:rPr b="1" lang="en-GB">
                <a:solidFill>
                  <a:srgbClr val="FF9900"/>
                </a:solidFill>
              </a:rPr>
              <a:t>=</a:t>
            </a:r>
            <a:r>
              <a:rPr b="1" lang="en-GB">
                <a:solidFill>
                  <a:srgbClr val="FF00FF"/>
                </a:solidFill>
              </a:rPr>
              <a:t> </a:t>
            </a:r>
            <a:r>
              <a:rPr b="1" lang="en-GB">
                <a:solidFill>
                  <a:srgbClr val="FF9900"/>
                </a:solidFill>
              </a:rPr>
              <a:t>r</a:t>
            </a:r>
            <a:r>
              <a:rPr b="1" baseline="-25000" lang="en-GB">
                <a:solidFill>
                  <a:srgbClr val="FF9900"/>
                </a:solidFill>
              </a:rPr>
              <a:t>1</a:t>
            </a:r>
            <a:r>
              <a:rPr b="1" baseline="30000" lang="en-GB">
                <a:solidFill>
                  <a:srgbClr val="FF9900"/>
                </a:solidFill>
              </a:rPr>
              <a:t>2</a:t>
            </a:r>
            <a:r>
              <a:rPr b="1" lang="en-GB">
                <a:solidFill>
                  <a:srgbClr val="FF9900"/>
                </a:solidFill>
              </a:rPr>
              <a:t>+r</a:t>
            </a:r>
            <a:r>
              <a:rPr b="1" baseline="-25000" lang="en-GB">
                <a:solidFill>
                  <a:srgbClr val="FF9900"/>
                </a:solidFill>
              </a:rPr>
              <a:t>2</a:t>
            </a:r>
            <a:r>
              <a:rPr b="1" baseline="30000" lang="en-GB">
                <a:solidFill>
                  <a:srgbClr val="FF9900"/>
                </a:solidFill>
              </a:rPr>
              <a:t>2</a:t>
            </a:r>
            <a:r>
              <a:rPr b="1" lang="en-GB">
                <a:solidFill>
                  <a:srgbClr val="FF9900"/>
                </a:solidFill>
              </a:rPr>
              <a:t>+...+r</a:t>
            </a:r>
            <a:r>
              <a:rPr b="1" baseline="-25000" lang="en-GB">
                <a:solidFill>
                  <a:srgbClr val="FF9900"/>
                </a:solidFill>
              </a:rPr>
              <a:t>m</a:t>
            </a:r>
            <a:r>
              <a:rPr b="1" baseline="30000" lang="en-GB">
                <a:solidFill>
                  <a:srgbClr val="FF9900"/>
                </a:solidFill>
              </a:rPr>
              <a:t>2</a:t>
            </a:r>
            <a:r>
              <a:rPr b="1" lang="en-GB">
                <a:solidFill>
                  <a:srgbClr val="FF00FF"/>
                </a:solidFill>
              </a:rPr>
              <a:t> </a:t>
            </a:r>
            <a:r>
              <a:rPr b="1" lang="en-GB">
                <a:solidFill>
                  <a:srgbClr val="FF9900"/>
                </a:solidFill>
              </a:rPr>
              <a:t>=</a:t>
            </a:r>
            <a:r>
              <a:rPr b="1" lang="en-GB">
                <a:solidFill>
                  <a:srgbClr val="FF00FF"/>
                </a:solidFill>
              </a:rPr>
              <a:t> (y</a:t>
            </a:r>
            <a:r>
              <a:rPr b="1" baseline="-25000" lang="en-GB">
                <a:solidFill>
                  <a:srgbClr val="FF00FF"/>
                </a:solidFill>
              </a:rPr>
              <a:t>i</a:t>
            </a:r>
            <a:r>
              <a:rPr b="1" lang="en-GB">
                <a:solidFill>
                  <a:srgbClr val="FF00FF"/>
                </a:solidFill>
              </a:rPr>
              <a:t>-(c</a:t>
            </a:r>
            <a:r>
              <a:rPr b="1" baseline="-25000" lang="en-GB">
                <a:solidFill>
                  <a:srgbClr val="FF00FF"/>
                </a:solidFill>
              </a:rPr>
              <a:t>0</a:t>
            </a:r>
            <a:r>
              <a:rPr b="1" lang="en-GB">
                <a:solidFill>
                  <a:srgbClr val="FF00FF"/>
                </a:solidFill>
              </a:rPr>
              <a:t>+c</a:t>
            </a:r>
            <a:r>
              <a:rPr b="1" baseline="-25000" lang="en-GB">
                <a:solidFill>
                  <a:srgbClr val="FF00FF"/>
                </a:solidFill>
              </a:rPr>
              <a:t>1</a:t>
            </a:r>
            <a:r>
              <a:rPr b="1" lang="en-GB">
                <a:solidFill>
                  <a:srgbClr val="FF00FF"/>
                </a:solidFill>
              </a:rPr>
              <a:t>x</a:t>
            </a:r>
            <a:r>
              <a:rPr b="1" baseline="-25000" lang="en-GB">
                <a:solidFill>
                  <a:srgbClr val="FF00FF"/>
                </a:solidFill>
              </a:rPr>
              <a:t>i</a:t>
            </a:r>
            <a:r>
              <a:rPr b="1" lang="en-GB">
                <a:solidFill>
                  <a:srgbClr val="FF00FF"/>
                </a:solidFill>
              </a:rPr>
              <a:t>))</a:t>
            </a:r>
            <a:r>
              <a:rPr b="1" baseline="30000" lang="en-GB">
                <a:solidFill>
                  <a:srgbClr val="FF00FF"/>
                </a:solidFill>
              </a:rPr>
              <a:t>2</a:t>
            </a:r>
            <a:r>
              <a:rPr b="1" lang="en-GB">
                <a:solidFill>
                  <a:srgbClr val="FF00FF"/>
                </a:solidFill>
              </a:rPr>
              <a:t> + …</a:t>
            </a:r>
            <a:r>
              <a:rPr b="1" lang="en-GB"/>
              <a:t> </a:t>
            </a:r>
            <a:r>
              <a:rPr b="1" lang="en-GB">
                <a:solidFill>
                  <a:srgbClr val="FF00FF"/>
                </a:solidFill>
              </a:rPr>
              <a:t>=  </a:t>
            </a:r>
            <a:r>
              <a:rPr b="1" lang="en-GB">
                <a:solidFill>
                  <a:srgbClr val="FF9900"/>
                </a:solidFill>
              </a:rPr>
              <a:t>Err( f, P )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5249175" y="3923800"/>
            <a:ext cx="37809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/>
              <a:t>Green</a:t>
            </a:r>
            <a:r>
              <a:rPr lang="en-GB" sz="1500"/>
              <a:t> line is a possible imperfect fit line.</a:t>
            </a:r>
            <a:br>
              <a:rPr lang="en-GB" sz="1500"/>
            </a:br>
            <a:r>
              <a:rPr lang="en-GB" sz="1500"/>
              <a:t>The residuals are colored orange.</a:t>
            </a:r>
            <a:endParaRPr sz="1500"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600" y="817200"/>
            <a:ext cx="4345200" cy="32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Matrix Way (3</a:t>
            </a:r>
            <a:r>
              <a:rPr lang="en-GB"/>
              <a:t>/5</a:t>
            </a:r>
            <a:r>
              <a:rPr lang="en-GB"/>
              <a:t>)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we minimize the error function </a:t>
            </a:r>
            <a:r>
              <a:rPr b="1" lang="en-GB">
                <a:solidFill>
                  <a:schemeClr val="accent4"/>
                </a:solidFill>
              </a:rPr>
              <a:t>S</a:t>
            </a:r>
            <a:r>
              <a:rPr lang="en-GB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Lets make our life easier with some matrices, a</a:t>
            </a:r>
            <a:r>
              <a:rPr lang="en-GB"/>
              <a:t>ssuming a system of equations of the form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Ax =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A</a:t>
            </a:r>
            <a:r>
              <a:rPr lang="en-GB">
                <a:solidFill>
                  <a:srgbClr val="FF00FF"/>
                </a:solidFill>
              </a:rPr>
              <a:t> </a:t>
            </a:r>
            <a:r>
              <a:rPr lang="en-GB"/>
              <a:t>is a </a:t>
            </a:r>
            <a:r>
              <a:rPr b="1" lang="en-GB">
                <a:solidFill>
                  <a:srgbClr val="FF00FF"/>
                </a:solidFill>
              </a:rPr>
              <a:t>n x m</a:t>
            </a:r>
            <a:r>
              <a:rPr lang="en-GB"/>
              <a:t> Matrix, where the columns vectors are the monomial basis of the space </a:t>
            </a:r>
            <a:r>
              <a:rPr b="1" lang="en-GB">
                <a:solidFill>
                  <a:srgbClr val="FF00FF"/>
                </a:solidFill>
                <a:latin typeface="Lobster"/>
                <a:ea typeface="Lobster"/>
                <a:cs typeface="Lobster"/>
                <a:sym typeface="Lobster"/>
              </a:rPr>
              <a:t>P</a:t>
            </a:r>
            <a:r>
              <a:rPr b="1" baseline="-25000" lang="en-GB">
                <a:solidFill>
                  <a:srgbClr val="FF00FF"/>
                </a:solidFill>
              </a:rPr>
              <a:t>m</a:t>
            </a:r>
            <a:endParaRPr b="1" baseline="-250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x</a:t>
            </a:r>
            <a:r>
              <a:rPr b="1" lang="en-GB"/>
              <a:t> </a:t>
            </a:r>
            <a:r>
              <a:rPr lang="en-GB"/>
              <a:t>is a </a:t>
            </a:r>
            <a:r>
              <a:rPr b="1" lang="en-GB">
                <a:solidFill>
                  <a:srgbClr val="FF00FF"/>
                </a:solidFill>
              </a:rPr>
              <a:t>N x 1</a:t>
            </a:r>
            <a:r>
              <a:rPr lang="en-GB">
                <a:solidFill>
                  <a:srgbClr val="FF00FF"/>
                </a:solidFill>
              </a:rPr>
              <a:t> </a:t>
            </a:r>
            <a:r>
              <a:rPr lang="en-GB"/>
              <a:t>vector of our coefficients which we want to determine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b </a:t>
            </a:r>
            <a:r>
              <a:rPr lang="en-GB"/>
              <a:t>is a </a:t>
            </a:r>
            <a:r>
              <a:rPr b="1" lang="en-GB">
                <a:solidFill>
                  <a:srgbClr val="FF00FF"/>
                </a:solidFill>
              </a:rPr>
              <a:t>Nx1</a:t>
            </a:r>
            <a:r>
              <a:rPr lang="en-GB">
                <a:solidFill>
                  <a:srgbClr val="FF00FF"/>
                </a:solidFill>
              </a:rPr>
              <a:t> </a:t>
            </a:r>
            <a:r>
              <a:rPr lang="en-GB"/>
              <a:t>vector of the </a:t>
            </a:r>
            <a:r>
              <a:rPr b="1" lang="en-GB" u="sng">
                <a:solidFill>
                  <a:srgbClr val="FF00FF"/>
                </a:solidFill>
              </a:rPr>
              <a:t>n</a:t>
            </a:r>
            <a:r>
              <a:rPr b="1" lang="en-GB"/>
              <a:t> </a:t>
            </a:r>
            <a:r>
              <a:rPr lang="en-GB"/>
              <a:t>observation points (the </a:t>
            </a:r>
            <a:r>
              <a:rPr b="1" lang="en-GB">
                <a:solidFill>
                  <a:srgbClr val="FF00FF"/>
                </a:solidFill>
              </a:rPr>
              <a:t>y</a:t>
            </a:r>
            <a:r>
              <a:rPr b="1" baseline="-25000" lang="en-GB">
                <a:solidFill>
                  <a:srgbClr val="FF00FF"/>
                </a:solidFill>
              </a:rPr>
              <a:t>i</a:t>
            </a:r>
            <a:r>
              <a:rPr b="1" lang="en-GB">
                <a:solidFill>
                  <a:srgbClr val="FF00FF"/>
                </a:solidFill>
              </a:rPr>
              <a:t>’</a:t>
            </a:r>
            <a:r>
              <a:rPr lang="en-GB"/>
              <a:t>s)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650450" y="1340500"/>
            <a:ext cx="43782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       A (tall-matrix : M &lt; N)      x         b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4721400" y="3178950"/>
            <a:ext cx="43782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 Dimensions:   NxM              N         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792350" y="3713275"/>
            <a:ext cx="42363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Where are the residuals?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Aren’t we looking for an </a:t>
            </a:r>
            <a:r>
              <a:rPr lang="en-GB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approximation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?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250" y="1784601"/>
            <a:ext cx="3787047" cy="1264426"/>
          </a:xfrm>
          <a:prstGeom prst="rect">
            <a:avLst/>
          </a:prstGeom>
          <a:noFill/>
          <a:ln>
            <a:noFill/>
          </a:ln>
          <a:effectLst>
            <a:outerShdw blurRad="628650" rotWithShape="0" algn="bl" dist="28575">
              <a:schemeClr val="dk2"/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Matrix Way (4</a:t>
            </a:r>
            <a:r>
              <a:rPr lang="en-GB"/>
              <a:t>/5</a:t>
            </a:r>
            <a:r>
              <a:rPr lang="en-GB"/>
              <a:t>)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Considering our residuals from earlier, we allow for some error, thus we have: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Ax </a:t>
            </a:r>
            <a:r>
              <a:rPr b="1" lang="en-GB"/>
              <a:t>+ </a:t>
            </a:r>
            <a:r>
              <a:rPr b="1" lang="en-GB">
                <a:solidFill>
                  <a:srgbClr val="FF9900"/>
                </a:solidFill>
              </a:rPr>
              <a:t>r</a:t>
            </a:r>
            <a:r>
              <a:rPr b="1" lang="en-GB">
                <a:solidFill>
                  <a:srgbClr val="FF00FF"/>
                </a:solidFill>
              </a:rPr>
              <a:t> </a:t>
            </a:r>
            <a:r>
              <a:rPr b="1" lang="en-GB"/>
              <a:t>= </a:t>
            </a:r>
            <a:r>
              <a:rPr b="1" lang="en-GB">
                <a:solidFill>
                  <a:srgbClr val="FF00FF"/>
                </a:solidFill>
              </a:rPr>
              <a:t>b</a:t>
            </a:r>
            <a:r>
              <a:rPr lang="en-GB">
                <a:solidFill>
                  <a:srgbClr val="FF00FF"/>
                </a:solidFill>
              </a:rPr>
              <a:t>      </a:t>
            </a:r>
            <a:r>
              <a:rPr lang="en-GB"/>
              <a:t>→</a:t>
            </a:r>
            <a:r>
              <a:rPr lang="en-GB"/>
              <a:t>      </a:t>
            </a:r>
            <a:r>
              <a:rPr b="1" lang="en-GB">
                <a:solidFill>
                  <a:srgbClr val="FF9900"/>
                </a:solidFill>
              </a:rPr>
              <a:t>r</a:t>
            </a:r>
            <a:r>
              <a:rPr b="1" baseline="-25000" lang="en-GB">
                <a:solidFill>
                  <a:srgbClr val="FF9900"/>
                </a:solidFill>
              </a:rPr>
              <a:t>i</a:t>
            </a:r>
            <a:r>
              <a:rPr b="1" lang="en-GB"/>
              <a:t> = </a:t>
            </a:r>
            <a:r>
              <a:rPr b="1" lang="en-GB">
                <a:solidFill>
                  <a:srgbClr val="FF00FF"/>
                </a:solidFill>
              </a:rPr>
              <a:t>b</a:t>
            </a:r>
            <a:r>
              <a:rPr b="1" baseline="-25000" lang="en-GB">
                <a:solidFill>
                  <a:srgbClr val="FF00FF"/>
                </a:solidFill>
              </a:rPr>
              <a:t>i</a:t>
            </a:r>
            <a:r>
              <a:rPr b="1" lang="en-GB"/>
              <a:t> - 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b="1" baseline="-25000" lang="en-GB">
                <a:solidFill>
                  <a:srgbClr val="FF00FF"/>
                </a:solidFill>
              </a:rPr>
              <a:t>i</a:t>
            </a:r>
            <a:r>
              <a:rPr b="1" lang="en-GB">
                <a:solidFill>
                  <a:srgbClr val="FF00FF"/>
                </a:solidFill>
              </a:rPr>
              <a:t>x</a:t>
            </a:r>
            <a:r>
              <a:rPr b="1" baseline="-25000" lang="en-GB">
                <a:solidFill>
                  <a:srgbClr val="FF00FF"/>
                </a:solidFill>
              </a:rPr>
              <a:t>i</a:t>
            </a:r>
            <a:endParaRPr b="1" baseline="-250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And with error function S: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9900"/>
                </a:solidFill>
              </a:rPr>
              <a:t>S(x</a:t>
            </a:r>
            <a:r>
              <a:rPr b="1" baseline="30000" lang="en-GB">
                <a:solidFill>
                  <a:srgbClr val="FF9900"/>
                </a:solidFill>
              </a:rPr>
              <a:t>T</a:t>
            </a:r>
            <a:r>
              <a:rPr b="1" lang="en-GB">
                <a:solidFill>
                  <a:srgbClr val="FF9900"/>
                </a:solidFill>
              </a:rPr>
              <a:t>)</a:t>
            </a:r>
            <a:r>
              <a:rPr b="1" lang="en-GB">
                <a:solidFill>
                  <a:srgbClr val="FF00FF"/>
                </a:solidFill>
              </a:rPr>
              <a:t> </a:t>
            </a:r>
            <a:r>
              <a:rPr b="1" lang="en-GB"/>
              <a:t>=</a:t>
            </a:r>
            <a:r>
              <a:rPr b="1" lang="en-GB">
                <a:solidFill>
                  <a:srgbClr val="FF00FF"/>
                </a:solidFill>
              </a:rPr>
              <a:t> </a:t>
            </a:r>
            <a:r>
              <a:rPr b="1" lang="en-GB">
                <a:solidFill>
                  <a:srgbClr val="FF9900"/>
                </a:solidFill>
              </a:rPr>
              <a:t>r</a:t>
            </a:r>
            <a:r>
              <a:rPr b="1" baseline="-25000" lang="en-GB">
                <a:solidFill>
                  <a:srgbClr val="FF9900"/>
                </a:solidFill>
              </a:rPr>
              <a:t>1</a:t>
            </a:r>
            <a:r>
              <a:rPr b="1" baseline="30000" lang="en-GB">
                <a:solidFill>
                  <a:srgbClr val="FF9900"/>
                </a:solidFill>
              </a:rPr>
              <a:t>2</a:t>
            </a:r>
            <a:r>
              <a:rPr b="1" lang="en-GB">
                <a:solidFill>
                  <a:srgbClr val="FF00FF"/>
                </a:solidFill>
              </a:rPr>
              <a:t> + … </a:t>
            </a:r>
            <a:r>
              <a:rPr b="1" lang="en-GB">
                <a:solidFill>
                  <a:srgbClr val="FF9900"/>
                </a:solidFill>
              </a:rPr>
              <a:t>r</a:t>
            </a:r>
            <a:r>
              <a:rPr b="1" baseline="-25000" lang="en-GB">
                <a:solidFill>
                  <a:srgbClr val="FF9900"/>
                </a:solidFill>
              </a:rPr>
              <a:t>n</a:t>
            </a:r>
            <a:r>
              <a:rPr b="1" baseline="30000" lang="en-GB">
                <a:solidFill>
                  <a:srgbClr val="FF9900"/>
                </a:solidFill>
              </a:rPr>
              <a:t>2</a:t>
            </a:r>
            <a:r>
              <a:rPr b="1" lang="en-GB">
                <a:solidFill>
                  <a:srgbClr val="FF00FF"/>
                </a:solidFill>
              </a:rPr>
              <a:t> </a:t>
            </a:r>
            <a:r>
              <a:rPr b="1" lang="en-GB"/>
              <a:t>=</a:t>
            </a:r>
            <a:r>
              <a:rPr b="1" lang="en-GB">
                <a:solidFill>
                  <a:srgbClr val="FF00FF"/>
                </a:solidFill>
              </a:rPr>
              <a:t> </a:t>
            </a:r>
            <a:r>
              <a:rPr b="1" lang="en-GB">
                <a:solidFill>
                  <a:srgbClr val="FF9900"/>
                </a:solidFill>
              </a:rPr>
              <a:t>r</a:t>
            </a:r>
            <a:r>
              <a:rPr b="1" baseline="30000" lang="en-GB">
                <a:solidFill>
                  <a:srgbClr val="FF9900"/>
                </a:solidFill>
              </a:rPr>
              <a:t>T</a:t>
            </a:r>
            <a:r>
              <a:rPr b="1" lang="en-GB">
                <a:solidFill>
                  <a:srgbClr val="FF9900"/>
                </a:solidFill>
              </a:rPr>
              <a:t>r</a:t>
            </a:r>
            <a:r>
              <a:rPr b="1" lang="en-GB">
                <a:solidFill>
                  <a:srgbClr val="FF00FF"/>
                </a:solidFill>
              </a:rPr>
              <a:t> </a:t>
            </a:r>
            <a:r>
              <a:rPr b="1" lang="en-GB"/>
              <a:t>=</a:t>
            </a:r>
            <a:r>
              <a:rPr b="1" lang="en-GB">
                <a:solidFill>
                  <a:srgbClr val="FF00FF"/>
                </a:solidFill>
              </a:rPr>
              <a:t> (b - Ax)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 (b - Ax)</a:t>
            </a:r>
            <a:r>
              <a:rPr lang="en-GB"/>
              <a:t>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(we have here x as argument since its the coefficients vector)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And through </a:t>
            </a:r>
            <a:r>
              <a:rPr lang="en-GB"/>
              <a:t>simplification</a:t>
            </a:r>
            <a:r>
              <a:rPr lang="en-GB"/>
              <a:t> of the </a:t>
            </a:r>
            <a:r>
              <a:rPr lang="en-GB"/>
              <a:t>r</a:t>
            </a:r>
            <a:r>
              <a:rPr lang="en-GB"/>
              <a:t>ight-hand-side: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FF9900"/>
                </a:solidFill>
              </a:rPr>
              <a:t>S(x)</a:t>
            </a:r>
            <a:r>
              <a:rPr b="1" lang="en-GB"/>
              <a:t> = </a:t>
            </a:r>
            <a:r>
              <a:rPr b="1" lang="en-GB">
                <a:solidFill>
                  <a:srgbClr val="FF00FF"/>
                </a:solidFill>
              </a:rPr>
              <a:t>b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b</a:t>
            </a:r>
            <a:r>
              <a:rPr b="1" lang="en-GB"/>
              <a:t> - </a:t>
            </a:r>
            <a:r>
              <a:rPr b="1" lang="en-GB">
                <a:solidFill>
                  <a:srgbClr val="FF00FF"/>
                </a:solidFill>
              </a:rPr>
              <a:t>2</a:t>
            </a:r>
            <a:r>
              <a:rPr b="1" lang="en-GB">
                <a:solidFill>
                  <a:srgbClr val="FF00FF"/>
                </a:solidFill>
              </a:rPr>
              <a:t>x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b</a:t>
            </a:r>
            <a:r>
              <a:rPr b="1" lang="en-GB"/>
              <a:t> + </a:t>
            </a:r>
            <a:r>
              <a:rPr b="1" lang="en-GB">
                <a:solidFill>
                  <a:srgbClr val="FF00FF"/>
                </a:solidFill>
              </a:rPr>
              <a:t>x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Ax</a:t>
            </a:r>
            <a:endParaRPr b="1">
              <a:solidFill>
                <a:srgbClr val="FF00FF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89698"/>
            <a:ext cx="4425352" cy="127010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19050">
              <a:schemeClr val="dk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Matrix Way (5/5)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Since we’re interested in the solution for </a:t>
            </a:r>
            <a:r>
              <a:rPr b="1" lang="en-GB">
                <a:solidFill>
                  <a:srgbClr val="FF00FF"/>
                </a:solidFill>
              </a:rPr>
              <a:t>x</a:t>
            </a:r>
            <a:r>
              <a:rPr lang="en-GB"/>
              <a:t>, we will derive </a:t>
            </a:r>
            <a:r>
              <a:rPr b="1" lang="en-GB">
                <a:solidFill>
                  <a:srgbClr val="FF9900"/>
                </a:solidFill>
              </a:rPr>
              <a:t>S(x)</a:t>
            </a:r>
            <a:r>
              <a:rPr lang="en-GB"/>
              <a:t> w.r.t. </a:t>
            </a:r>
            <a:r>
              <a:rPr lang="en-GB">
                <a:solidFill>
                  <a:srgbClr val="FF00FF"/>
                </a:solidFill>
              </a:rPr>
              <a:t>x</a:t>
            </a:r>
            <a:r>
              <a:rPr lang="en-GB"/>
              <a:t> and set it to 0: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∂</a:t>
            </a:r>
            <a:r>
              <a:rPr lang="en-GB">
                <a:solidFill>
                  <a:schemeClr val="accent4"/>
                </a:solidFill>
              </a:rPr>
              <a:t>S(x)</a:t>
            </a:r>
            <a:r>
              <a:rPr lang="en-GB"/>
              <a:t>\</a:t>
            </a:r>
            <a:r>
              <a:rPr lang="en-GB">
                <a:solidFill>
                  <a:srgbClr val="FF0000"/>
                </a:solidFill>
              </a:rPr>
              <a:t>მ</a:t>
            </a:r>
            <a:r>
              <a:rPr lang="en-GB">
                <a:solidFill>
                  <a:srgbClr val="FF00FF"/>
                </a:solidFill>
              </a:rPr>
              <a:t>x</a:t>
            </a:r>
            <a:r>
              <a:rPr lang="en-GB"/>
              <a:t> = </a:t>
            </a:r>
            <a:r>
              <a:rPr b="1" lang="en-GB"/>
              <a:t>0 = -2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b</a:t>
            </a:r>
            <a:r>
              <a:rPr b="1" lang="en-GB"/>
              <a:t> + 2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Ax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Divide by </a:t>
            </a:r>
            <a:r>
              <a:rPr b="1" lang="en-GB" u="sng"/>
              <a:t>2</a:t>
            </a:r>
            <a:r>
              <a:rPr lang="en-GB"/>
              <a:t> : </a:t>
            </a:r>
            <a:r>
              <a:rPr b="1" lang="en-GB"/>
              <a:t>=  -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b</a:t>
            </a:r>
            <a:r>
              <a:rPr b="1" lang="en-GB"/>
              <a:t> + 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Ax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Isolate x :  </a:t>
            </a:r>
            <a:r>
              <a:rPr b="1" lang="en-GB"/>
              <a:t>→ 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Ax</a:t>
            </a:r>
            <a:r>
              <a:rPr b="1" lang="en-GB"/>
              <a:t> = 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b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Multiply by </a:t>
            </a:r>
            <a:r>
              <a:rPr b="1" lang="en-GB">
                <a:solidFill>
                  <a:srgbClr val="FF00FF"/>
                </a:solidFill>
              </a:rPr>
              <a:t>(A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A)</a:t>
            </a:r>
            <a:r>
              <a:rPr b="1" baseline="30000" lang="en-GB">
                <a:solidFill>
                  <a:srgbClr val="FF00FF"/>
                </a:solidFill>
              </a:rPr>
              <a:t>-1</a:t>
            </a:r>
            <a:r>
              <a:rPr b="1" lang="en-GB"/>
              <a:t> : → </a:t>
            </a:r>
            <a:r>
              <a:rPr b="1" lang="en-GB">
                <a:solidFill>
                  <a:srgbClr val="FF00FF"/>
                </a:solidFill>
              </a:rPr>
              <a:t>x</a:t>
            </a:r>
            <a:r>
              <a:rPr b="1" lang="en-GB"/>
              <a:t> = </a:t>
            </a:r>
            <a:r>
              <a:rPr b="1" lang="en-GB">
                <a:solidFill>
                  <a:srgbClr val="FF00FF"/>
                </a:solidFill>
              </a:rPr>
              <a:t>(A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A)</a:t>
            </a:r>
            <a:r>
              <a:rPr b="1" baseline="30000" lang="en-GB">
                <a:solidFill>
                  <a:srgbClr val="FF00FF"/>
                </a:solidFill>
              </a:rPr>
              <a:t>-1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b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Thus we have arrived at the matrix form of the solution!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680750" y="3065800"/>
            <a:ext cx="4463100" cy="20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Equivalently, we could have arrived to this by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Ax = b</a:t>
            </a:r>
            <a:r>
              <a:rPr lang="en-GB"/>
              <a:t>     (multiply by 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Ax = 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b</a:t>
            </a:r>
            <a:r>
              <a:rPr lang="en-GB"/>
              <a:t>   (assuming </a:t>
            </a:r>
            <a:r>
              <a:rPr b="1" lang="en-GB">
                <a:solidFill>
                  <a:srgbClr val="FF00FF"/>
                </a:solidFill>
              </a:rPr>
              <a:t>|A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A| != 0</a:t>
            </a:r>
            <a:r>
              <a:rPr lang="en-GB"/>
              <a:t>, multiply by </a:t>
            </a:r>
            <a:r>
              <a:rPr b="1" lang="en-GB">
                <a:solidFill>
                  <a:srgbClr val="FF00FF"/>
                </a:solidFill>
              </a:rPr>
              <a:t>(A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A)</a:t>
            </a:r>
            <a:r>
              <a:rPr b="1" baseline="30000" lang="en-GB">
                <a:solidFill>
                  <a:srgbClr val="FF00FF"/>
                </a:solidFill>
              </a:rPr>
              <a:t>-1</a:t>
            </a:r>
            <a:r>
              <a:rPr lang="en-GB"/>
              <a:t>, otherwise - no solution!)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x</a:t>
            </a:r>
            <a:r>
              <a:rPr b="1" lang="en-GB">
                <a:solidFill>
                  <a:srgbClr val="FF00FF"/>
                </a:solidFill>
              </a:rPr>
              <a:t> = (A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A)</a:t>
            </a:r>
            <a:r>
              <a:rPr b="1" baseline="30000" lang="en-GB">
                <a:solidFill>
                  <a:srgbClr val="FF00FF"/>
                </a:solidFill>
              </a:rPr>
              <a:t>-1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b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Which is exactly what we’ve on the left side!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4680750" y="1152475"/>
            <a:ext cx="4356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9900"/>
                </a:solidFill>
              </a:rPr>
              <a:t>S(x)</a:t>
            </a:r>
            <a:r>
              <a:rPr b="1" lang="en-GB"/>
              <a:t> = </a:t>
            </a:r>
            <a:r>
              <a:rPr b="1" lang="en-GB">
                <a:solidFill>
                  <a:srgbClr val="FF00FF"/>
                </a:solidFill>
              </a:rPr>
              <a:t>b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b</a:t>
            </a:r>
            <a:r>
              <a:rPr b="1" lang="en-GB"/>
              <a:t> - </a:t>
            </a:r>
            <a:r>
              <a:rPr b="1" lang="en-GB">
                <a:solidFill>
                  <a:srgbClr val="FF00FF"/>
                </a:solidFill>
              </a:rPr>
              <a:t>2x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b</a:t>
            </a:r>
            <a:r>
              <a:rPr b="1" lang="en-GB"/>
              <a:t> + 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x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Ax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∂</a:t>
            </a:r>
            <a:r>
              <a:rPr lang="en-GB">
                <a:solidFill>
                  <a:schemeClr val="accent4"/>
                </a:solidFill>
              </a:rPr>
              <a:t>S(x)</a:t>
            </a:r>
            <a:r>
              <a:rPr lang="en-GB"/>
              <a:t>\</a:t>
            </a:r>
            <a:r>
              <a:rPr lang="en-GB">
                <a:solidFill>
                  <a:srgbClr val="FF0000"/>
                </a:solidFill>
              </a:rPr>
              <a:t>მ</a:t>
            </a:r>
            <a:r>
              <a:rPr lang="en-GB">
                <a:solidFill>
                  <a:srgbClr val="FF00FF"/>
                </a:solidFill>
              </a:rPr>
              <a:t>x </a:t>
            </a:r>
            <a:r>
              <a:rPr b="1" lang="en-GB">
                <a:solidFill>
                  <a:srgbClr val="FF00FF"/>
                </a:solidFill>
              </a:rPr>
              <a:t>b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b = </a:t>
            </a:r>
            <a:r>
              <a:rPr b="1" lang="en-GB" u="sng">
                <a:solidFill>
                  <a:srgbClr val="FF00FF"/>
                </a:solidFill>
              </a:rPr>
              <a:t>0</a:t>
            </a:r>
            <a:endParaRPr b="1" u="sng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∂</a:t>
            </a:r>
            <a:r>
              <a:rPr lang="en-GB">
                <a:solidFill>
                  <a:schemeClr val="accent4"/>
                </a:solidFill>
              </a:rPr>
              <a:t>S(x)</a:t>
            </a:r>
            <a:r>
              <a:rPr lang="en-GB"/>
              <a:t>\</a:t>
            </a:r>
            <a:r>
              <a:rPr lang="en-GB">
                <a:solidFill>
                  <a:srgbClr val="FF0000"/>
                </a:solidFill>
              </a:rPr>
              <a:t>მ</a:t>
            </a:r>
            <a:r>
              <a:rPr lang="en-GB">
                <a:solidFill>
                  <a:srgbClr val="FF00FF"/>
                </a:solidFill>
              </a:rPr>
              <a:t>x </a:t>
            </a:r>
            <a:r>
              <a:rPr b="1" lang="en-GB">
                <a:solidFill>
                  <a:srgbClr val="FF00FF"/>
                </a:solidFill>
              </a:rPr>
              <a:t>-2x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b</a:t>
            </a:r>
            <a:r>
              <a:rPr lang="en-GB">
                <a:solidFill>
                  <a:srgbClr val="FF00FF"/>
                </a:solidFill>
              </a:rPr>
              <a:t> </a:t>
            </a:r>
            <a:r>
              <a:rPr lang="en-GB"/>
              <a:t>is just like </a:t>
            </a:r>
            <a:r>
              <a:rPr lang="en-GB">
                <a:solidFill>
                  <a:srgbClr val="FF0000"/>
                </a:solidFill>
              </a:rPr>
              <a:t>∂</a:t>
            </a:r>
            <a:r>
              <a:rPr lang="en-GB">
                <a:solidFill>
                  <a:schemeClr val="accent4"/>
                </a:solidFill>
              </a:rPr>
              <a:t>S(x)</a:t>
            </a:r>
            <a:r>
              <a:rPr lang="en-GB"/>
              <a:t>\</a:t>
            </a:r>
            <a:r>
              <a:rPr lang="en-GB">
                <a:solidFill>
                  <a:srgbClr val="FF0000"/>
                </a:solidFill>
              </a:rPr>
              <a:t>მ</a:t>
            </a:r>
            <a:r>
              <a:rPr lang="en-GB">
                <a:solidFill>
                  <a:srgbClr val="FF00FF"/>
                </a:solidFill>
              </a:rPr>
              <a:t>x </a:t>
            </a:r>
            <a:r>
              <a:rPr b="1" lang="en-GB">
                <a:solidFill>
                  <a:srgbClr val="FF00FF"/>
                </a:solidFill>
              </a:rPr>
              <a:t>2x*y</a:t>
            </a:r>
            <a:r>
              <a:rPr lang="en-GB">
                <a:solidFill>
                  <a:srgbClr val="FF00FF"/>
                </a:solidFill>
              </a:rPr>
              <a:t> </a:t>
            </a:r>
            <a:r>
              <a:rPr lang="en-GB"/>
              <a:t>with</a:t>
            </a:r>
            <a:r>
              <a:rPr lang="en-GB">
                <a:solidFill>
                  <a:srgbClr val="FF00FF"/>
                </a:solidFill>
              </a:rPr>
              <a:t> </a:t>
            </a:r>
            <a:r>
              <a:rPr b="1" lang="en-GB">
                <a:solidFill>
                  <a:srgbClr val="FF00FF"/>
                </a:solidFill>
              </a:rPr>
              <a:t>y = 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b</a:t>
            </a:r>
            <a:br>
              <a:rPr lang="en-GB">
                <a:solidFill>
                  <a:srgbClr val="FF00FF"/>
                </a:solidFill>
              </a:rPr>
            </a:br>
            <a:r>
              <a:rPr lang="en-GB">
                <a:solidFill>
                  <a:srgbClr val="FF00FF"/>
                </a:solidFill>
              </a:rPr>
              <a:t>                                          </a:t>
            </a:r>
            <a:r>
              <a:rPr b="1" lang="en-GB"/>
              <a:t>→ =</a:t>
            </a:r>
            <a:r>
              <a:rPr lang="en-GB"/>
              <a:t> </a:t>
            </a:r>
            <a:r>
              <a:rPr b="1" lang="en-GB" u="sng">
                <a:solidFill>
                  <a:srgbClr val="FF00FF"/>
                </a:solidFill>
              </a:rPr>
              <a:t>-2A</a:t>
            </a:r>
            <a:r>
              <a:rPr b="1" baseline="30000" lang="en-GB" u="sng">
                <a:solidFill>
                  <a:srgbClr val="FF00FF"/>
                </a:solidFill>
              </a:rPr>
              <a:t>T</a:t>
            </a:r>
            <a:r>
              <a:rPr b="1" lang="en-GB" u="sng">
                <a:solidFill>
                  <a:srgbClr val="FF00FF"/>
                </a:solidFill>
              </a:rPr>
              <a:t>b</a:t>
            </a:r>
            <a:endParaRPr b="1" u="sng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0000"/>
                </a:solidFill>
              </a:rPr>
              <a:t>∂</a:t>
            </a:r>
            <a:r>
              <a:rPr lang="en-GB">
                <a:solidFill>
                  <a:schemeClr val="accent4"/>
                </a:solidFill>
              </a:rPr>
              <a:t>S(x)</a:t>
            </a:r>
            <a:r>
              <a:rPr lang="en-GB"/>
              <a:t>\</a:t>
            </a:r>
            <a:r>
              <a:rPr lang="en-GB">
                <a:solidFill>
                  <a:srgbClr val="FF0000"/>
                </a:solidFill>
              </a:rPr>
              <a:t>მ</a:t>
            </a:r>
            <a:r>
              <a:rPr lang="en-GB">
                <a:solidFill>
                  <a:srgbClr val="FF00FF"/>
                </a:solidFill>
              </a:rPr>
              <a:t>x 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x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Ax</a:t>
            </a:r>
            <a:r>
              <a:rPr lang="en-GB">
                <a:solidFill>
                  <a:srgbClr val="FF00FF"/>
                </a:solidFill>
              </a:rPr>
              <a:t> </a:t>
            </a:r>
            <a:r>
              <a:rPr lang="en-GB"/>
              <a:t>=</a:t>
            </a:r>
            <a:r>
              <a:rPr lang="en-GB">
                <a:solidFill>
                  <a:srgbClr val="FF00FF"/>
                </a:solidFill>
              </a:rPr>
              <a:t> </a:t>
            </a:r>
            <a:r>
              <a:rPr lang="en-GB">
                <a:solidFill>
                  <a:srgbClr val="FF0000"/>
                </a:solidFill>
              </a:rPr>
              <a:t>∂</a:t>
            </a:r>
            <a:r>
              <a:rPr lang="en-GB">
                <a:solidFill>
                  <a:schemeClr val="accent4"/>
                </a:solidFill>
              </a:rPr>
              <a:t>S(x)</a:t>
            </a:r>
            <a:r>
              <a:rPr lang="en-GB"/>
              <a:t>\</a:t>
            </a:r>
            <a:r>
              <a:rPr lang="en-GB">
                <a:solidFill>
                  <a:srgbClr val="FF0000"/>
                </a:solidFill>
              </a:rPr>
              <a:t>მ</a:t>
            </a:r>
            <a:r>
              <a:rPr lang="en-GB">
                <a:solidFill>
                  <a:srgbClr val="FF00FF"/>
                </a:solidFill>
              </a:rPr>
              <a:t>x </a:t>
            </a:r>
            <a:r>
              <a:rPr b="1" lang="en-GB">
                <a:solidFill>
                  <a:srgbClr val="FF00FF"/>
                </a:solidFill>
              </a:rPr>
              <a:t>x</a:t>
            </a:r>
            <a:r>
              <a:rPr b="1" baseline="30000" lang="en-GB">
                <a:solidFill>
                  <a:srgbClr val="FF00FF"/>
                </a:solidFill>
              </a:rPr>
              <a:t>2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lang="en-GB">
                <a:solidFill>
                  <a:srgbClr val="FF00FF"/>
                </a:solidFill>
              </a:rPr>
              <a:t> </a:t>
            </a:r>
            <a:r>
              <a:rPr lang="en-GB"/>
              <a:t>=</a:t>
            </a:r>
            <a:r>
              <a:rPr lang="en-GB">
                <a:solidFill>
                  <a:srgbClr val="FF00FF"/>
                </a:solidFill>
              </a:rPr>
              <a:t> </a:t>
            </a:r>
            <a:r>
              <a:rPr b="1" lang="en-GB" u="sng">
                <a:solidFill>
                  <a:srgbClr val="FF00FF"/>
                </a:solidFill>
              </a:rPr>
              <a:t>2A</a:t>
            </a:r>
            <a:r>
              <a:rPr b="1" baseline="30000" lang="en-GB" u="sng">
                <a:solidFill>
                  <a:srgbClr val="FF00FF"/>
                </a:solidFill>
              </a:rPr>
              <a:t>T</a:t>
            </a:r>
            <a:r>
              <a:rPr b="1" lang="en-GB" u="sng">
                <a:solidFill>
                  <a:srgbClr val="FF00FF"/>
                </a:solidFill>
              </a:rPr>
              <a:t>Ax</a:t>
            </a:r>
            <a:endParaRPr/>
          </a:p>
        </p:txBody>
      </p:sp>
      <p:cxnSp>
        <p:nvCxnSpPr>
          <p:cNvPr id="168" name="Google Shape;168;p26"/>
          <p:cNvCxnSpPr/>
          <p:nvPr/>
        </p:nvCxnSpPr>
        <p:spPr>
          <a:xfrm>
            <a:off x="4678850" y="2961400"/>
            <a:ext cx="446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6"/>
          <p:cNvCxnSpPr/>
          <p:nvPr/>
        </p:nvCxnSpPr>
        <p:spPr>
          <a:xfrm>
            <a:off x="4680750" y="2966925"/>
            <a:ext cx="0" cy="209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Geometrical Visualization \ Solution (</a:t>
            </a:r>
            <a:r>
              <a:rPr lang="en-GB"/>
              <a:t>1/2</a:t>
            </a:r>
            <a:r>
              <a:rPr lang="en-GB"/>
              <a:t>)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017725"/>
            <a:ext cx="419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Col(A) spans a plane  in 3D 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b</a:t>
            </a:r>
            <a:r>
              <a:rPr lang="en-GB">
                <a:solidFill>
                  <a:srgbClr val="FF0000"/>
                </a:solidFill>
              </a:rPr>
              <a:t> ∈ R</a:t>
            </a:r>
            <a:r>
              <a:rPr baseline="30000" lang="en-GB">
                <a:solidFill>
                  <a:srgbClr val="FF0000"/>
                </a:solidFill>
              </a:rPr>
              <a:t>3 </a:t>
            </a:r>
            <a:r>
              <a:rPr lang="en-GB">
                <a:solidFill>
                  <a:srgbClr val="FF0000"/>
                </a:solidFill>
              </a:rPr>
              <a:t> ∧ b ∉</a:t>
            </a:r>
            <a:r>
              <a:rPr lang="en-GB">
                <a:solidFill>
                  <a:srgbClr val="FF0000"/>
                </a:solidFill>
              </a:rPr>
              <a:t> col(A)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solution would be to get as close to the vector b while staying in the subspace </a:t>
            </a:r>
            <a:r>
              <a:rPr b="1" lang="en-GB"/>
              <a:t>col(A)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shortest distance from </a:t>
            </a:r>
            <a:r>
              <a:rPr b="1" lang="en-GB">
                <a:solidFill>
                  <a:srgbClr val="FF0000"/>
                </a:solidFill>
              </a:rPr>
              <a:t>b</a:t>
            </a:r>
            <a:r>
              <a:rPr lang="en-GB"/>
              <a:t> to </a:t>
            </a:r>
            <a:r>
              <a:rPr b="1" lang="en-GB">
                <a:solidFill>
                  <a:srgbClr val="FF00FF"/>
                </a:solidFill>
              </a:rPr>
              <a:t>col(A)</a:t>
            </a:r>
            <a:r>
              <a:rPr lang="en-GB"/>
              <a:t> would be an orthogonal vector going from </a:t>
            </a:r>
            <a:r>
              <a:rPr b="1" lang="en-GB">
                <a:solidFill>
                  <a:srgbClr val="FF0000"/>
                </a:solidFill>
              </a:rPr>
              <a:t>b</a:t>
            </a:r>
            <a:r>
              <a:rPr lang="en-GB"/>
              <a:t> down to a specific point (call it </a:t>
            </a:r>
            <a:r>
              <a:rPr b="1" lang="en-GB">
                <a:solidFill>
                  <a:srgbClr val="00FF00"/>
                </a:solidFill>
              </a:rPr>
              <a:t>b</a:t>
            </a:r>
            <a:r>
              <a:rPr b="1" baseline="-25000" lang="en-GB">
                <a:solidFill>
                  <a:srgbClr val="00FF00"/>
                </a:solidFill>
              </a:rPr>
              <a:t>col(A)</a:t>
            </a:r>
            <a:r>
              <a:rPr lang="en-GB"/>
              <a:t> ) </a:t>
            </a:r>
            <a:r>
              <a:rPr lang="en-GB"/>
              <a:t>in </a:t>
            </a:r>
            <a:r>
              <a:rPr b="1" lang="en-GB">
                <a:solidFill>
                  <a:srgbClr val="FF00FF"/>
                </a:solidFill>
              </a:rPr>
              <a:t>col(A)</a:t>
            </a:r>
            <a:r>
              <a:rPr lang="en-GB"/>
              <a:t>.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517025" y="4355353"/>
            <a:ext cx="85206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6AA84F"/>
                </a:solidFill>
              </a:rPr>
              <a:t>A1 </a:t>
            </a:r>
            <a:r>
              <a:rPr lang="en-GB"/>
              <a:t>and </a:t>
            </a:r>
            <a:r>
              <a:rPr b="1" lang="en-GB">
                <a:solidFill>
                  <a:srgbClr val="E69138"/>
                </a:solidFill>
              </a:rPr>
              <a:t>A2 </a:t>
            </a:r>
            <a:r>
              <a:rPr lang="en-GB"/>
              <a:t>are the columns of </a:t>
            </a:r>
            <a:r>
              <a:rPr b="1" lang="en-GB"/>
              <a:t>A</a:t>
            </a:r>
            <a:r>
              <a:rPr lang="en-GB"/>
              <a:t> - so just 2 columns (for simplicity of visualization)</a:t>
            </a:r>
            <a:endParaRPr/>
          </a:p>
        </p:txBody>
      </p:sp>
      <p:grpSp>
        <p:nvGrpSpPr>
          <p:cNvPr id="177" name="Google Shape;177;p27"/>
          <p:cNvGrpSpPr/>
          <p:nvPr/>
        </p:nvGrpSpPr>
        <p:grpSpPr>
          <a:xfrm>
            <a:off x="5075400" y="900000"/>
            <a:ext cx="3261887" cy="3534070"/>
            <a:chOff x="5463063" y="795600"/>
            <a:chExt cx="3261887" cy="3534070"/>
          </a:xfrm>
        </p:grpSpPr>
        <p:grpSp>
          <p:nvGrpSpPr>
            <p:cNvPr id="178" name="Google Shape;178;p27"/>
            <p:cNvGrpSpPr/>
            <p:nvPr/>
          </p:nvGrpSpPr>
          <p:grpSpPr>
            <a:xfrm>
              <a:off x="5495050" y="1119600"/>
              <a:ext cx="3229900" cy="3210070"/>
              <a:chOff x="5495050" y="1119600"/>
              <a:chExt cx="3229900" cy="3210070"/>
            </a:xfrm>
          </p:grpSpPr>
          <p:grpSp>
            <p:nvGrpSpPr>
              <p:cNvPr id="179" name="Google Shape;179;p27"/>
              <p:cNvGrpSpPr/>
              <p:nvPr/>
            </p:nvGrpSpPr>
            <p:grpSpPr>
              <a:xfrm>
                <a:off x="5495050" y="2056313"/>
                <a:ext cx="2702170" cy="2119151"/>
                <a:chOff x="3986400" y="2425238"/>
                <a:chExt cx="2702170" cy="2119151"/>
              </a:xfrm>
            </p:grpSpPr>
            <p:sp>
              <p:nvSpPr>
                <p:cNvPr id="180" name="Google Shape;180;p27"/>
                <p:cNvSpPr/>
                <p:nvPr/>
              </p:nvSpPr>
              <p:spPr>
                <a:xfrm flipH="1" rot="-1979691">
                  <a:off x="4124387" y="3246587"/>
                  <a:ext cx="720026" cy="720026"/>
                </a:xfrm>
                <a:prstGeom prst="parallelogram">
                  <a:avLst>
                    <a:gd fmla="val 41870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81" name="Google Shape;181;p27"/>
                <p:cNvSpPr/>
                <p:nvPr/>
              </p:nvSpPr>
              <p:spPr>
                <a:xfrm flipH="1" rot="-1979691">
                  <a:off x="4477018" y="3019956"/>
                  <a:ext cx="720026" cy="720026"/>
                </a:xfrm>
                <a:prstGeom prst="parallelogram">
                  <a:avLst>
                    <a:gd fmla="val 41870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82" name="Google Shape;182;p27"/>
                <p:cNvSpPr/>
                <p:nvPr/>
              </p:nvSpPr>
              <p:spPr>
                <a:xfrm flipH="1" rot="-1979691">
                  <a:off x="4770506" y="3686375"/>
                  <a:ext cx="720026" cy="720026"/>
                </a:xfrm>
                <a:prstGeom prst="parallelogram">
                  <a:avLst>
                    <a:gd fmla="val 41870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83" name="Google Shape;183;p27"/>
                <p:cNvSpPr/>
                <p:nvPr/>
              </p:nvSpPr>
              <p:spPr>
                <a:xfrm flipH="1" rot="-1979691">
                  <a:off x="5123137" y="3459744"/>
                  <a:ext cx="720026" cy="720026"/>
                </a:xfrm>
                <a:prstGeom prst="parallelogram">
                  <a:avLst>
                    <a:gd fmla="val 41870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84" name="Google Shape;184;p27"/>
                <p:cNvSpPr/>
                <p:nvPr/>
              </p:nvSpPr>
              <p:spPr>
                <a:xfrm flipH="1" rot="-1979691">
                  <a:off x="4831806" y="2789856"/>
                  <a:ext cx="720026" cy="720026"/>
                </a:xfrm>
                <a:prstGeom prst="parallelogram">
                  <a:avLst>
                    <a:gd fmla="val 41870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85" name="Google Shape;185;p27"/>
                <p:cNvSpPr/>
                <p:nvPr/>
              </p:nvSpPr>
              <p:spPr>
                <a:xfrm flipH="1" rot="-1979691">
                  <a:off x="5184438" y="2563225"/>
                  <a:ext cx="720026" cy="720026"/>
                </a:xfrm>
                <a:prstGeom prst="parallelogram">
                  <a:avLst>
                    <a:gd fmla="val 41870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86" name="Google Shape;186;p27"/>
                <p:cNvSpPr/>
                <p:nvPr/>
              </p:nvSpPr>
              <p:spPr>
                <a:xfrm flipH="1" rot="-1979691">
                  <a:off x="5477925" y="3229644"/>
                  <a:ext cx="720026" cy="720026"/>
                </a:xfrm>
                <a:prstGeom prst="parallelogram">
                  <a:avLst>
                    <a:gd fmla="val 41870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87" name="Google Shape;187;p27"/>
                <p:cNvSpPr/>
                <p:nvPr/>
              </p:nvSpPr>
              <p:spPr>
                <a:xfrm flipH="1" rot="-1979691">
                  <a:off x="5830556" y="3003013"/>
                  <a:ext cx="720026" cy="720026"/>
                </a:xfrm>
                <a:prstGeom prst="parallelogram">
                  <a:avLst>
                    <a:gd fmla="val 41870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88" name="Google Shape;188;p27"/>
              <p:cNvSpPr txBox="1"/>
              <p:nvPr/>
            </p:nvSpPr>
            <p:spPr>
              <a:xfrm>
                <a:off x="6188500" y="2752100"/>
                <a:ext cx="829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rgbClr val="00FF00"/>
                    </a:solidFill>
                    <a:latin typeface="Dosis"/>
                    <a:ea typeface="Dosis"/>
                    <a:cs typeface="Dosis"/>
                    <a:sym typeface="Dosis"/>
                  </a:rPr>
                  <a:t>b</a:t>
                </a:r>
                <a:r>
                  <a:rPr b="1" baseline="-25000" lang="en-GB">
                    <a:solidFill>
                      <a:srgbClr val="00FF00"/>
                    </a:solidFill>
                    <a:latin typeface="Dosis"/>
                    <a:ea typeface="Dosis"/>
                    <a:cs typeface="Dosis"/>
                    <a:sym typeface="Dosis"/>
                  </a:rPr>
                  <a:t>col(A)</a:t>
                </a:r>
                <a:endParaRPr b="1">
                  <a:solidFill>
                    <a:srgbClr val="00FF00"/>
                  </a:solidFill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89" name="Google Shape;189;p27"/>
              <p:cNvSpPr txBox="1"/>
              <p:nvPr/>
            </p:nvSpPr>
            <p:spPr>
              <a:xfrm>
                <a:off x="6990850" y="1835900"/>
                <a:ext cx="1428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rgbClr val="00FF00"/>
                    </a:solidFill>
                    <a:latin typeface="Dosis"/>
                    <a:ea typeface="Dosis"/>
                    <a:cs typeface="Dosis"/>
                    <a:sym typeface="Dosis"/>
                  </a:rPr>
                  <a:t>b</a:t>
                </a:r>
                <a:r>
                  <a:rPr b="1" baseline="-25000" lang="en-GB">
                    <a:solidFill>
                      <a:srgbClr val="00FF00"/>
                    </a:solidFill>
                    <a:latin typeface="Dosis"/>
                    <a:ea typeface="Dosis"/>
                    <a:cs typeface="Dosis"/>
                    <a:sym typeface="Dosis"/>
                  </a:rPr>
                  <a:t>col(A)</a:t>
                </a:r>
                <a:r>
                  <a:rPr b="1" lang="en-GB">
                    <a:solidFill>
                      <a:srgbClr val="00FF00"/>
                    </a:solidFill>
                    <a:latin typeface="Dosis"/>
                    <a:ea typeface="Dosis"/>
                    <a:cs typeface="Dosis"/>
                    <a:sym typeface="Dosis"/>
                  </a:rPr>
                  <a:t> = b - Ax</a:t>
                </a:r>
                <a:endParaRPr b="1">
                  <a:solidFill>
                    <a:srgbClr val="00FF00"/>
                  </a:solidFill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6665651" y="1128400"/>
                <a:ext cx="278700" cy="1636800"/>
              </a:xfrm>
              <a:prstGeom prst="rightBrace">
                <a:avLst>
                  <a:gd fmla="val 26084" name="adj1"/>
                  <a:gd fmla="val 56065" name="adj2"/>
                </a:avLst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CC0000"/>
                  </a:solidFill>
                </a:endParaRPr>
              </a:p>
            </p:txBody>
          </p:sp>
          <p:cxnSp>
            <p:nvCxnSpPr>
              <p:cNvPr id="191" name="Google Shape;191;p27"/>
              <p:cNvCxnSpPr/>
              <p:nvPr/>
            </p:nvCxnSpPr>
            <p:spPr>
              <a:xfrm>
                <a:off x="6563275" y="1119600"/>
                <a:ext cx="0" cy="1643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dash"/>
                <a:round/>
                <a:headEnd len="med" w="med" type="oval"/>
                <a:tailEnd len="med" w="med" type="none"/>
              </a:ln>
            </p:spPr>
          </p:cxnSp>
          <p:sp>
            <p:nvSpPr>
              <p:cNvPr id="192" name="Google Shape;192;p27"/>
              <p:cNvSpPr/>
              <p:nvPr/>
            </p:nvSpPr>
            <p:spPr>
              <a:xfrm>
                <a:off x="6483318" y="2721812"/>
                <a:ext cx="147300" cy="147300"/>
              </a:xfrm>
              <a:prstGeom prst="flowChartConnector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3" name="Google Shape;193;p27"/>
              <p:cNvCxnSpPr/>
              <p:nvPr/>
            </p:nvCxnSpPr>
            <p:spPr>
              <a:xfrm rot="10800000">
                <a:off x="6092125" y="3654500"/>
                <a:ext cx="707400" cy="471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4" name="Google Shape;194;p27"/>
              <p:cNvCxnSpPr/>
              <p:nvPr/>
            </p:nvCxnSpPr>
            <p:spPr>
              <a:xfrm flipH="1" rot="10800000">
                <a:off x="6793957" y="3860600"/>
                <a:ext cx="427500" cy="26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5A6BD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95" name="Google Shape;195;p27"/>
              <p:cNvSpPr txBox="1"/>
              <p:nvPr/>
            </p:nvSpPr>
            <p:spPr>
              <a:xfrm>
                <a:off x="6188500" y="3773138"/>
                <a:ext cx="4152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800">
                    <a:solidFill>
                      <a:srgbClr val="FF00FF"/>
                    </a:solidFill>
                    <a:latin typeface="Dosis"/>
                    <a:ea typeface="Dosis"/>
                    <a:cs typeface="Dosis"/>
                    <a:sym typeface="Dosis"/>
                  </a:rPr>
                  <a:t>A</a:t>
                </a:r>
                <a:r>
                  <a:rPr b="1" baseline="-25000" lang="en-GB" sz="1800">
                    <a:solidFill>
                      <a:srgbClr val="FF00FF"/>
                    </a:solidFill>
                    <a:latin typeface="Dosis"/>
                    <a:ea typeface="Dosis"/>
                    <a:cs typeface="Dosis"/>
                    <a:sym typeface="Dosis"/>
                  </a:rPr>
                  <a:t>1</a:t>
                </a:r>
                <a:endParaRPr b="1" baseline="-25000" sz="1800">
                  <a:solidFill>
                    <a:srgbClr val="FF00FF"/>
                  </a:solidFill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96" name="Google Shape;196;p27"/>
              <p:cNvSpPr txBox="1"/>
              <p:nvPr/>
            </p:nvSpPr>
            <p:spPr>
              <a:xfrm>
                <a:off x="6976111" y="3867970"/>
                <a:ext cx="4152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800">
                    <a:solidFill>
                      <a:srgbClr val="D5A6BD"/>
                    </a:solidFill>
                    <a:latin typeface="Dosis"/>
                    <a:ea typeface="Dosis"/>
                    <a:cs typeface="Dosis"/>
                    <a:sym typeface="Dosis"/>
                  </a:rPr>
                  <a:t>A</a:t>
                </a:r>
                <a:r>
                  <a:rPr b="1" baseline="-25000" lang="en-GB" sz="1800">
                    <a:solidFill>
                      <a:srgbClr val="D5A6BD"/>
                    </a:solidFill>
                    <a:latin typeface="Dosis"/>
                    <a:ea typeface="Dosis"/>
                    <a:cs typeface="Dosis"/>
                    <a:sym typeface="Dosis"/>
                  </a:rPr>
                  <a:t>2</a:t>
                </a:r>
                <a:endParaRPr b="1" baseline="-25000" sz="1800">
                  <a:solidFill>
                    <a:srgbClr val="D5A6BD"/>
                  </a:solidFill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cxnSp>
            <p:nvCxnSpPr>
              <p:cNvPr id="197" name="Google Shape;197;p27"/>
              <p:cNvCxnSpPr/>
              <p:nvPr/>
            </p:nvCxnSpPr>
            <p:spPr>
              <a:xfrm>
                <a:off x="6313175" y="2401775"/>
                <a:ext cx="250500" cy="177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27"/>
              <p:cNvCxnSpPr/>
              <p:nvPr/>
            </p:nvCxnSpPr>
            <p:spPr>
              <a:xfrm>
                <a:off x="6320693" y="2399380"/>
                <a:ext cx="0" cy="333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27"/>
              <p:cNvCxnSpPr/>
              <p:nvPr/>
            </p:nvCxnSpPr>
            <p:spPr>
              <a:xfrm rot="10800000">
                <a:off x="6565525" y="2815125"/>
                <a:ext cx="987600" cy="73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00"/>
                </a:solidFill>
                <a:prstDash val="dash"/>
                <a:round/>
                <a:headEnd len="med" w="med" type="oval"/>
                <a:tailEnd len="med" w="med" type="none"/>
              </a:ln>
            </p:spPr>
          </p:cxnSp>
          <p:sp>
            <p:nvSpPr>
              <p:cNvPr id="200" name="Google Shape;200;p27"/>
              <p:cNvSpPr txBox="1"/>
              <p:nvPr/>
            </p:nvSpPr>
            <p:spPr>
              <a:xfrm>
                <a:off x="7659950" y="2644125"/>
                <a:ext cx="1065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rgbClr val="FFFF00"/>
                    </a:solidFill>
                    <a:latin typeface="Dosis"/>
                    <a:ea typeface="Dosis"/>
                    <a:cs typeface="Dosis"/>
                    <a:sym typeface="Dosis"/>
                  </a:rPr>
                  <a:t>p ∈ col(A)</a:t>
                </a:r>
                <a:endParaRPr b="1">
                  <a:solidFill>
                    <a:srgbClr val="FFFF00"/>
                  </a:solidFill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</p:grpSp>
        <p:sp>
          <p:nvSpPr>
            <p:cNvPr id="201" name="Google Shape;201;p27"/>
            <p:cNvSpPr txBox="1"/>
            <p:nvPr/>
          </p:nvSpPr>
          <p:spPr>
            <a:xfrm>
              <a:off x="5463063" y="795600"/>
              <a:ext cx="2179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0000"/>
                  </a:solidFill>
                  <a:latin typeface="Dosis"/>
                  <a:ea typeface="Dosis"/>
                  <a:cs typeface="Dosis"/>
                  <a:sym typeface="Dosis"/>
                </a:rPr>
                <a:t>b</a:t>
              </a:r>
              <a:endParaRPr b="1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5908250" y="3261375"/>
            <a:ext cx="14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Geometrical Visualization \ Solution (2/2)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82225" y="1187775"/>
            <a:ext cx="374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want a </a:t>
            </a:r>
            <a:r>
              <a:rPr lang="en-GB" u="sng"/>
              <a:t>linear combination of the column vectors</a:t>
            </a:r>
            <a:r>
              <a:rPr lang="en-GB"/>
              <a:t> of 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lang="en-GB"/>
              <a:t> to be as close to </a:t>
            </a:r>
            <a:r>
              <a:rPr b="1" lang="en-GB">
                <a:solidFill>
                  <a:srgbClr val="FF00FF"/>
                </a:solidFill>
              </a:rPr>
              <a:t>b</a:t>
            </a:r>
            <a:r>
              <a:rPr lang="en-GB"/>
              <a:t> (which means it should be equal to </a:t>
            </a:r>
            <a:r>
              <a:rPr b="1" lang="en-GB">
                <a:solidFill>
                  <a:srgbClr val="00FF00"/>
                </a:solidFill>
              </a:rPr>
              <a:t>b</a:t>
            </a:r>
            <a:r>
              <a:rPr b="1" baseline="-25000" lang="en-GB">
                <a:solidFill>
                  <a:srgbClr val="00FF00"/>
                </a:solidFill>
              </a:rPr>
              <a:t>col(A)</a:t>
            </a:r>
            <a:r>
              <a:rPr lang="en-GB"/>
              <a:t>).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By orthogonality we have:</a:t>
            </a:r>
            <a:br>
              <a:rPr lang="en-GB"/>
            </a:br>
            <a:r>
              <a:rPr b="1" lang="en-GB">
                <a:solidFill>
                  <a:srgbClr val="FF00FF"/>
                </a:solidFill>
              </a:rPr>
              <a:t>(b - Ax)A</a:t>
            </a:r>
            <a:r>
              <a:rPr b="1" baseline="-25000" lang="en-GB">
                <a:solidFill>
                  <a:srgbClr val="FF00FF"/>
                </a:solidFill>
              </a:rPr>
              <a:t>i</a:t>
            </a:r>
            <a:r>
              <a:rPr b="1" lang="en-GB">
                <a:solidFill>
                  <a:srgbClr val="FF00FF"/>
                </a:solidFill>
              </a:rPr>
              <a:t> = 0 </a:t>
            </a:r>
            <a:r>
              <a:rPr lang="en-GB"/>
              <a:t>   for every column 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b="1" baseline="-25000" lang="en-GB">
                <a:solidFill>
                  <a:srgbClr val="FF00FF"/>
                </a:solidFill>
              </a:rPr>
              <a:t>i</a:t>
            </a:r>
            <a:r>
              <a:rPr lang="en-GB"/>
              <a:t> in 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lang="en-GB"/>
              <a:t>.</a:t>
            </a:r>
            <a:br>
              <a:rPr lang="en-GB"/>
            </a:br>
            <a:r>
              <a:rPr lang="en-GB"/>
              <a:t>(note that </a:t>
            </a:r>
            <a:r>
              <a:rPr b="1" lang="en-GB">
                <a:solidFill>
                  <a:srgbClr val="FF00FF"/>
                </a:solidFill>
              </a:rPr>
              <a:t>b</a:t>
            </a:r>
            <a:r>
              <a:rPr lang="en-GB">
                <a:solidFill>
                  <a:srgbClr val="FF00FF"/>
                </a:solidFill>
              </a:rPr>
              <a:t> </a:t>
            </a:r>
            <a:r>
              <a:rPr lang="en-GB"/>
              <a:t>and </a:t>
            </a:r>
            <a:r>
              <a:rPr b="1" lang="en-GB">
                <a:solidFill>
                  <a:srgbClr val="FF00FF"/>
                </a:solidFill>
              </a:rPr>
              <a:t>Ax</a:t>
            </a:r>
            <a:r>
              <a:rPr lang="en-GB"/>
              <a:t> are both Nx1 vectors)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 we have </a:t>
            </a:r>
            <a:r>
              <a:rPr b="1" lang="en-GB" sz="2058">
                <a:solidFill>
                  <a:srgbClr val="FF00FF"/>
                </a:solidFill>
              </a:rPr>
              <a:t>(b - Ax)A</a:t>
            </a:r>
            <a:r>
              <a:rPr b="1" baseline="-25000" lang="en-GB" sz="2058">
                <a:solidFill>
                  <a:srgbClr val="FF00FF"/>
                </a:solidFill>
              </a:rPr>
              <a:t>i</a:t>
            </a:r>
            <a:r>
              <a:rPr b="1" lang="en-GB" sz="2058">
                <a:solidFill>
                  <a:srgbClr val="FF00FF"/>
                </a:solidFill>
              </a:rPr>
              <a:t> = (b-Ax)</a:t>
            </a:r>
            <a:r>
              <a:rPr b="1" baseline="30000" lang="en-GB" sz="2058">
                <a:solidFill>
                  <a:srgbClr val="FF00FF"/>
                </a:solidFill>
              </a:rPr>
              <a:t>T</a:t>
            </a:r>
            <a:r>
              <a:rPr b="1" lang="en-GB" sz="2058">
                <a:solidFill>
                  <a:srgbClr val="FF00FF"/>
                </a:solidFill>
              </a:rPr>
              <a:t>A</a:t>
            </a:r>
            <a:r>
              <a:rPr lang="en-GB" sz="2058"/>
              <a:t>.</a:t>
            </a:r>
            <a:endParaRPr sz="205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Then 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316">
                <a:solidFill>
                  <a:srgbClr val="FF00FF"/>
                </a:solidFill>
              </a:rPr>
              <a:t>(b - Ax)</a:t>
            </a:r>
            <a:r>
              <a:rPr b="1" baseline="30000" lang="en-GB" sz="2316">
                <a:solidFill>
                  <a:srgbClr val="FF00FF"/>
                </a:solidFill>
              </a:rPr>
              <a:t>T</a:t>
            </a:r>
            <a:r>
              <a:rPr b="1" lang="en-GB" sz="2316">
                <a:solidFill>
                  <a:srgbClr val="FF00FF"/>
                </a:solidFill>
              </a:rPr>
              <a:t>A = b</a:t>
            </a:r>
            <a:r>
              <a:rPr b="1" baseline="30000" lang="en-GB" sz="2316">
                <a:solidFill>
                  <a:srgbClr val="FF00FF"/>
                </a:solidFill>
              </a:rPr>
              <a:t>T</a:t>
            </a:r>
            <a:r>
              <a:rPr b="1" lang="en-GB" sz="2316">
                <a:solidFill>
                  <a:srgbClr val="FF00FF"/>
                </a:solidFill>
              </a:rPr>
              <a:t>A - A</a:t>
            </a:r>
            <a:r>
              <a:rPr b="1" baseline="30000" lang="en-GB" sz="2316">
                <a:solidFill>
                  <a:srgbClr val="FF00FF"/>
                </a:solidFill>
              </a:rPr>
              <a:t>T</a:t>
            </a:r>
            <a:r>
              <a:rPr b="1" lang="en-GB" sz="2316">
                <a:solidFill>
                  <a:srgbClr val="FF00FF"/>
                </a:solidFill>
              </a:rPr>
              <a:t>Ax</a:t>
            </a:r>
            <a:endParaRPr b="1" sz="2316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→</a:t>
            </a:r>
            <a:r>
              <a:rPr lang="en-GB" sz="2316"/>
              <a:t> </a:t>
            </a:r>
            <a:r>
              <a:rPr b="1" lang="en-GB" sz="2316">
                <a:solidFill>
                  <a:srgbClr val="FF00FF"/>
                </a:solidFill>
              </a:rPr>
              <a:t>b</a:t>
            </a:r>
            <a:r>
              <a:rPr b="1" baseline="30000" lang="en-GB" sz="2316">
                <a:solidFill>
                  <a:srgbClr val="FF00FF"/>
                </a:solidFill>
              </a:rPr>
              <a:t>T</a:t>
            </a:r>
            <a:r>
              <a:rPr b="1" lang="en-GB" sz="2316">
                <a:solidFill>
                  <a:srgbClr val="FF00FF"/>
                </a:solidFill>
              </a:rPr>
              <a:t>A = A</a:t>
            </a:r>
            <a:r>
              <a:rPr b="1" baseline="30000" lang="en-GB" sz="2316">
                <a:solidFill>
                  <a:srgbClr val="FF00FF"/>
                </a:solidFill>
              </a:rPr>
              <a:t>T</a:t>
            </a:r>
            <a:r>
              <a:rPr b="1" lang="en-GB" sz="2316">
                <a:solidFill>
                  <a:srgbClr val="FF00FF"/>
                </a:solidFill>
              </a:rPr>
              <a:t>Ax</a:t>
            </a:r>
            <a:endParaRPr b="1" sz="2316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→</a:t>
            </a:r>
            <a:r>
              <a:rPr lang="en-GB" sz="2316"/>
              <a:t> </a:t>
            </a:r>
            <a:r>
              <a:rPr b="1" lang="en-GB" sz="2316">
                <a:solidFill>
                  <a:srgbClr val="FF00FF"/>
                </a:solidFill>
              </a:rPr>
              <a:t>x = (A</a:t>
            </a:r>
            <a:r>
              <a:rPr b="1" baseline="30000" lang="en-GB" sz="2316">
                <a:solidFill>
                  <a:srgbClr val="FF00FF"/>
                </a:solidFill>
              </a:rPr>
              <a:t>T</a:t>
            </a:r>
            <a:r>
              <a:rPr b="1" lang="en-GB" sz="2316">
                <a:solidFill>
                  <a:srgbClr val="FF00FF"/>
                </a:solidFill>
              </a:rPr>
              <a:t>A)</a:t>
            </a:r>
            <a:r>
              <a:rPr b="1" baseline="30000" lang="en-GB" sz="2316">
                <a:solidFill>
                  <a:srgbClr val="FF00FF"/>
                </a:solidFill>
              </a:rPr>
              <a:t>-1</a:t>
            </a:r>
            <a:r>
              <a:rPr b="1" lang="en-GB" sz="2316">
                <a:solidFill>
                  <a:srgbClr val="FF00FF"/>
                </a:solidFill>
              </a:rPr>
              <a:t>b</a:t>
            </a:r>
            <a:r>
              <a:rPr b="1" baseline="30000" lang="en-GB" sz="2316">
                <a:solidFill>
                  <a:srgbClr val="FF00FF"/>
                </a:solidFill>
              </a:rPr>
              <a:t>T</a:t>
            </a:r>
            <a:r>
              <a:rPr b="1" lang="en-GB" sz="2316">
                <a:solidFill>
                  <a:srgbClr val="FF00FF"/>
                </a:solidFill>
              </a:rPr>
              <a:t>A</a:t>
            </a:r>
            <a:endParaRPr b="1" sz="2316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517025" y="4355353"/>
            <a:ext cx="85206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6AA84F"/>
                </a:solidFill>
              </a:rPr>
              <a:t>A1 </a:t>
            </a:r>
            <a:r>
              <a:rPr lang="en-GB"/>
              <a:t>and </a:t>
            </a:r>
            <a:r>
              <a:rPr b="1" lang="en-GB">
                <a:solidFill>
                  <a:srgbClr val="E69138"/>
                </a:solidFill>
              </a:rPr>
              <a:t>A2 </a:t>
            </a:r>
            <a:r>
              <a:rPr lang="en-GB"/>
              <a:t>are the columns of </a:t>
            </a:r>
            <a:r>
              <a:rPr b="1" lang="en-GB"/>
              <a:t>A</a:t>
            </a:r>
            <a:r>
              <a:rPr lang="en-GB"/>
              <a:t> - so just 2 columns (for simplicity of visualization)</a:t>
            </a:r>
            <a:endParaRPr/>
          </a:p>
        </p:txBody>
      </p:sp>
      <p:grpSp>
        <p:nvGrpSpPr>
          <p:cNvPr id="210" name="Google Shape;210;p28"/>
          <p:cNvGrpSpPr/>
          <p:nvPr/>
        </p:nvGrpSpPr>
        <p:grpSpPr>
          <a:xfrm>
            <a:off x="3246600" y="900000"/>
            <a:ext cx="3261887" cy="3534070"/>
            <a:chOff x="5463063" y="795600"/>
            <a:chExt cx="3261887" cy="3534070"/>
          </a:xfrm>
        </p:grpSpPr>
        <p:grpSp>
          <p:nvGrpSpPr>
            <p:cNvPr id="211" name="Google Shape;211;p28"/>
            <p:cNvGrpSpPr/>
            <p:nvPr/>
          </p:nvGrpSpPr>
          <p:grpSpPr>
            <a:xfrm>
              <a:off x="5495050" y="1119600"/>
              <a:ext cx="3229900" cy="3210070"/>
              <a:chOff x="5495050" y="1119600"/>
              <a:chExt cx="3229900" cy="3210070"/>
            </a:xfrm>
          </p:grpSpPr>
          <p:grpSp>
            <p:nvGrpSpPr>
              <p:cNvPr id="212" name="Google Shape;212;p28"/>
              <p:cNvGrpSpPr/>
              <p:nvPr/>
            </p:nvGrpSpPr>
            <p:grpSpPr>
              <a:xfrm>
                <a:off x="5495050" y="2056313"/>
                <a:ext cx="2702170" cy="2119151"/>
                <a:chOff x="3986400" y="2425238"/>
                <a:chExt cx="2702170" cy="2119151"/>
              </a:xfrm>
            </p:grpSpPr>
            <p:sp>
              <p:nvSpPr>
                <p:cNvPr id="213" name="Google Shape;213;p28"/>
                <p:cNvSpPr/>
                <p:nvPr/>
              </p:nvSpPr>
              <p:spPr>
                <a:xfrm flipH="1" rot="-1979691">
                  <a:off x="4124387" y="3246587"/>
                  <a:ext cx="720026" cy="720026"/>
                </a:xfrm>
                <a:prstGeom prst="parallelogram">
                  <a:avLst>
                    <a:gd fmla="val 41870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14" name="Google Shape;214;p28"/>
                <p:cNvSpPr/>
                <p:nvPr/>
              </p:nvSpPr>
              <p:spPr>
                <a:xfrm flipH="1" rot="-1979691">
                  <a:off x="4477018" y="3019956"/>
                  <a:ext cx="720026" cy="720026"/>
                </a:xfrm>
                <a:prstGeom prst="parallelogram">
                  <a:avLst>
                    <a:gd fmla="val 41870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15" name="Google Shape;215;p28"/>
                <p:cNvSpPr/>
                <p:nvPr/>
              </p:nvSpPr>
              <p:spPr>
                <a:xfrm flipH="1" rot="-1979691">
                  <a:off x="4770506" y="3686375"/>
                  <a:ext cx="720026" cy="720026"/>
                </a:xfrm>
                <a:prstGeom prst="parallelogram">
                  <a:avLst>
                    <a:gd fmla="val 41870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16" name="Google Shape;216;p28"/>
                <p:cNvSpPr/>
                <p:nvPr/>
              </p:nvSpPr>
              <p:spPr>
                <a:xfrm flipH="1" rot="-1979691">
                  <a:off x="5123137" y="3459744"/>
                  <a:ext cx="720026" cy="720026"/>
                </a:xfrm>
                <a:prstGeom prst="parallelogram">
                  <a:avLst>
                    <a:gd fmla="val 41870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17" name="Google Shape;217;p28"/>
                <p:cNvSpPr/>
                <p:nvPr/>
              </p:nvSpPr>
              <p:spPr>
                <a:xfrm flipH="1" rot="-1979691">
                  <a:off x="4831806" y="2789856"/>
                  <a:ext cx="720026" cy="720026"/>
                </a:xfrm>
                <a:prstGeom prst="parallelogram">
                  <a:avLst>
                    <a:gd fmla="val 41870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18" name="Google Shape;218;p28"/>
                <p:cNvSpPr/>
                <p:nvPr/>
              </p:nvSpPr>
              <p:spPr>
                <a:xfrm flipH="1" rot="-1979691">
                  <a:off x="5184438" y="2563225"/>
                  <a:ext cx="720026" cy="720026"/>
                </a:xfrm>
                <a:prstGeom prst="parallelogram">
                  <a:avLst>
                    <a:gd fmla="val 41870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19" name="Google Shape;219;p28"/>
                <p:cNvSpPr/>
                <p:nvPr/>
              </p:nvSpPr>
              <p:spPr>
                <a:xfrm flipH="1" rot="-1979691">
                  <a:off x="5477925" y="3229644"/>
                  <a:ext cx="720026" cy="720026"/>
                </a:xfrm>
                <a:prstGeom prst="parallelogram">
                  <a:avLst>
                    <a:gd fmla="val 41870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20" name="Google Shape;220;p28"/>
                <p:cNvSpPr/>
                <p:nvPr/>
              </p:nvSpPr>
              <p:spPr>
                <a:xfrm flipH="1" rot="-1979691">
                  <a:off x="5830556" y="3003013"/>
                  <a:ext cx="720026" cy="720026"/>
                </a:xfrm>
                <a:prstGeom prst="parallelogram">
                  <a:avLst>
                    <a:gd fmla="val 41870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21" name="Google Shape;221;p28"/>
              <p:cNvSpPr txBox="1"/>
              <p:nvPr/>
            </p:nvSpPr>
            <p:spPr>
              <a:xfrm>
                <a:off x="6188500" y="2752100"/>
                <a:ext cx="829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rgbClr val="00FF00"/>
                    </a:solidFill>
                    <a:latin typeface="Dosis"/>
                    <a:ea typeface="Dosis"/>
                    <a:cs typeface="Dosis"/>
                    <a:sym typeface="Dosis"/>
                  </a:rPr>
                  <a:t>b</a:t>
                </a:r>
                <a:r>
                  <a:rPr b="1" baseline="-25000" lang="en-GB">
                    <a:solidFill>
                      <a:srgbClr val="00FF00"/>
                    </a:solidFill>
                    <a:latin typeface="Dosis"/>
                    <a:ea typeface="Dosis"/>
                    <a:cs typeface="Dosis"/>
                    <a:sym typeface="Dosis"/>
                  </a:rPr>
                  <a:t>col(A)</a:t>
                </a:r>
                <a:endParaRPr b="1">
                  <a:solidFill>
                    <a:srgbClr val="00FF00"/>
                  </a:solidFill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222" name="Google Shape;222;p28"/>
              <p:cNvSpPr txBox="1"/>
              <p:nvPr/>
            </p:nvSpPr>
            <p:spPr>
              <a:xfrm>
                <a:off x="6990850" y="1835900"/>
                <a:ext cx="1428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rgbClr val="00FF00"/>
                    </a:solidFill>
                    <a:latin typeface="Dosis"/>
                    <a:ea typeface="Dosis"/>
                    <a:cs typeface="Dosis"/>
                    <a:sym typeface="Dosis"/>
                  </a:rPr>
                  <a:t>b</a:t>
                </a:r>
                <a:r>
                  <a:rPr b="1" baseline="-25000" lang="en-GB">
                    <a:solidFill>
                      <a:srgbClr val="00FF00"/>
                    </a:solidFill>
                    <a:latin typeface="Dosis"/>
                    <a:ea typeface="Dosis"/>
                    <a:cs typeface="Dosis"/>
                    <a:sym typeface="Dosis"/>
                  </a:rPr>
                  <a:t>col(A)</a:t>
                </a:r>
                <a:r>
                  <a:rPr b="1" lang="en-GB">
                    <a:solidFill>
                      <a:srgbClr val="00FF00"/>
                    </a:solidFill>
                    <a:latin typeface="Dosis"/>
                    <a:ea typeface="Dosis"/>
                    <a:cs typeface="Dosis"/>
                    <a:sym typeface="Dosis"/>
                  </a:rPr>
                  <a:t> = b - Ax</a:t>
                </a:r>
                <a:endParaRPr b="1">
                  <a:solidFill>
                    <a:srgbClr val="00FF00"/>
                  </a:solidFill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223" name="Google Shape;223;p28"/>
              <p:cNvSpPr/>
              <p:nvPr/>
            </p:nvSpPr>
            <p:spPr>
              <a:xfrm>
                <a:off x="6665651" y="1128400"/>
                <a:ext cx="278700" cy="1636800"/>
              </a:xfrm>
              <a:prstGeom prst="rightBrace">
                <a:avLst>
                  <a:gd fmla="val 26084" name="adj1"/>
                  <a:gd fmla="val 56065" name="adj2"/>
                </a:avLst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CC0000"/>
                  </a:solidFill>
                </a:endParaRPr>
              </a:p>
            </p:txBody>
          </p:sp>
          <p:cxnSp>
            <p:nvCxnSpPr>
              <p:cNvPr id="224" name="Google Shape;224;p28"/>
              <p:cNvCxnSpPr/>
              <p:nvPr/>
            </p:nvCxnSpPr>
            <p:spPr>
              <a:xfrm>
                <a:off x="6563275" y="1119600"/>
                <a:ext cx="0" cy="1643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dash"/>
                <a:round/>
                <a:headEnd len="med" w="med" type="oval"/>
                <a:tailEnd len="med" w="med" type="none"/>
              </a:ln>
            </p:spPr>
          </p:cxnSp>
          <p:sp>
            <p:nvSpPr>
              <p:cNvPr id="225" name="Google Shape;225;p28"/>
              <p:cNvSpPr/>
              <p:nvPr/>
            </p:nvSpPr>
            <p:spPr>
              <a:xfrm>
                <a:off x="6483318" y="2721812"/>
                <a:ext cx="147300" cy="147300"/>
              </a:xfrm>
              <a:prstGeom prst="flowChartConnector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6" name="Google Shape;226;p28"/>
              <p:cNvCxnSpPr/>
              <p:nvPr/>
            </p:nvCxnSpPr>
            <p:spPr>
              <a:xfrm rot="10800000">
                <a:off x="6092125" y="3654500"/>
                <a:ext cx="707400" cy="471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7" name="Google Shape;227;p28"/>
              <p:cNvCxnSpPr/>
              <p:nvPr/>
            </p:nvCxnSpPr>
            <p:spPr>
              <a:xfrm flipH="1" rot="10800000">
                <a:off x="6793957" y="3860600"/>
                <a:ext cx="427500" cy="26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5A6BD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28" name="Google Shape;228;p28"/>
              <p:cNvSpPr txBox="1"/>
              <p:nvPr/>
            </p:nvSpPr>
            <p:spPr>
              <a:xfrm>
                <a:off x="6188500" y="3773138"/>
                <a:ext cx="4152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800">
                    <a:solidFill>
                      <a:srgbClr val="FF00FF"/>
                    </a:solidFill>
                    <a:latin typeface="Dosis"/>
                    <a:ea typeface="Dosis"/>
                    <a:cs typeface="Dosis"/>
                    <a:sym typeface="Dosis"/>
                  </a:rPr>
                  <a:t>A</a:t>
                </a:r>
                <a:r>
                  <a:rPr b="1" baseline="-25000" lang="en-GB" sz="1800">
                    <a:solidFill>
                      <a:srgbClr val="FF00FF"/>
                    </a:solidFill>
                    <a:latin typeface="Dosis"/>
                    <a:ea typeface="Dosis"/>
                    <a:cs typeface="Dosis"/>
                    <a:sym typeface="Dosis"/>
                  </a:rPr>
                  <a:t>1</a:t>
                </a:r>
                <a:endParaRPr b="1" baseline="-25000" sz="1800">
                  <a:solidFill>
                    <a:srgbClr val="FF00FF"/>
                  </a:solidFill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229" name="Google Shape;229;p28"/>
              <p:cNvSpPr txBox="1"/>
              <p:nvPr/>
            </p:nvSpPr>
            <p:spPr>
              <a:xfrm>
                <a:off x="6976111" y="3867970"/>
                <a:ext cx="4152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800">
                    <a:solidFill>
                      <a:srgbClr val="D5A6BD"/>
                    </a:solidFill>
                    <a:latin typeface="Dosis"/>
                    <a:ea typeface="Dosis"/>
                    <a:cs typeface="Dosis"/>
                    <a:sym typeface="Dosis"/>
                  </a:rPr>
                  <a:t>A</a:t>
                </a:r>
                <a:r>
                  <a:rPr b="1" baseline="-25000" lang="en-GB" sz="1800">
                    <a:solidFill>
                      <a:srgbClr val="D5A6BD"/>
                    </a:solidFill>
                    <a:latin typeface="Dosis"/>
                    <a:ea typeface="Dosis"/>
                    <a:cs typeface="Dosis"/>
                    <a:sym typeface="Dosis"/>
                  </a:rPr>
                  <a:t>2</a:t>
                </a:r>
                <a:endParaRPr b="1" baseline="-25000" sz="1800">
                  <a:solidFill>
                    <a:srgbClr val="D5A6BD"/>
                  </a:solidFill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cxnSp>
            <p:nvCxnSpPr>
              <p:cNvPr id="230" name="Google Shape;230;p28"/>
              <p:cNvCxnSpPr/>
              <p:nvPr/>
            </p:nvCxnSpPr>
            <p:spPr>
              <a:xfrm>
                <a:off x="6313175" y="2401775"/>
                <a:ext cx="250500" cy="177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28"/>
              <p:cNvCxnSpPr/>
              <p:nvPr/>
            </p:nvCxnSpPr>
            <p:spPr>
              <a:xfrm>
                <a:off x="6320693" y="2399380"/>
                <a:ext cx="0" cy="333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28"/>
              <p:cNvCxnSpPr/>
              <p:nvPr/>
            </p:nvCxnSpPr>
            <p:spPr>
              <a:xfrm rot="10800000">
                <a:off x="6565525" y="2815125"/>
                <a:ext cx="987600" cy="73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00"/>
                </a:solidFill>
                <a:prstDash val="dash"/>
                <a:round/>
                <a:headEnd len="med" w="med" type="oval"/>
                <a:tailEnd len="med" w="med" type="none"/>
              </a:ln>
            </p:spPr>
          </p:cxnSp>
          <p:sp>
            <p:nvSpPr>
              <p:cNvPr id="233" name="Google Shape;233;p28"/>
              <p:cNvSpPr txBox="1"/>
              <p:nvPr/>
            </p:nvSpPr>
            <p:spPr>
              <a:xfrm>
                <a:off x="7659950" y="2644125"/>
                <a:ext cx="1065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rgbClr val="FFFF00"/>
                    </a:solidFill>
                    <a:latin typeface="Dosis"/>
                    <a:ea typeface="Dosis"/>
                    <a:cs typeface="Dosis"/>
                    <a:sym typeface="Dosis"/>
                  </a:rPr>
                  <a:t>p</a:t>
                </a:r>
                <a:r>
                  <a:rPr b="1" lang="en-GB">
                    <a:solidFill>
                      <a:srgbClr val="FFFF00"/>
                    </a:solidFill>
                    <a:latin typeface="Dosis"/>
                    <a:ea typeface="Dosis"/>
                    <a:cs typeface="Dosis"/>
                    <a:sym typeface="Dosis"/>
                  </a:rPr>
                  <a:t> ∈ col(A)</a:t>
                </a:r>
                <a:endParaRPr b="1">
                  <a:solidFill>
                    <a:srgbClr val="FFFF00"/>
                  </a:solidFill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</p:grpSp>
        <p:sp>
          <p:nvSpPr>
            <p:cNvPr id="234" name="Google Shape;234;p28"/>
            <p:cNvSpPr txBox="1"/>
            <p:nvPr/>
          </p:nvSpPr>
          <p:spPr>
            <a:xfrm>
              <a:off x="5463063" y="795600"/>
              <a:ext cx="2179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0000"/>
                  </a:solidFill>
                  <a:latin typeface="Dosis"/>
                  <a:ea typeface="Dosis"/>
                  <a:cs typeface="Dosis"/>
                  <a:sym typeface="Dosis"/>
                </a:rPr>
                <a:t>b</a:t>
              </a:r>
              <a:endParaRPr b="1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6508475" y="900000"/>
            <a:ext cx="2635500" cy="22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Dosis Medium"/>
                <a:ea typeface="Dosis Medium"/>
                <a:cs typeface="Dosis Medium"/>
                <a:sym typeface="Dosis Medium"/>
              </a:rPr>
              <a:t>Two identities:</a:t>
            </a:r>
            <a:endParaRPr sz="1600">
              <a:latin typeface="Dosis Medium"/>
              <a:ea typeface="Dosis Medium"/>
              <a:cs typeface="Dosis Medium"/>
              <a:sym typeface="Dosi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Dosis Medium"/>
                <a:ea typeface="Dosis Medium"/>
                <a:cs typeface="Dosis Medium"/>
                <a:sym typeface="Dosis Medium"/>
              </a:rPr>
              <a:t>(</a:t>
            </a:r>
            <a:r>
              <a:rPr lang="en-GB" sz="1600">
                <a:solidFill>
                  <a:srgbClr val="FF0000"/>
                </a:solidFill>
                <a:latin typeface="Dosis Medium"/>
                <a:ea typeface="Dosis Medium"/>
                <a:cs typeface="Dosis Medium"/>
                <a:sym typeface="Dosis Medium"/>
              </a:rPr>
              <a:t>b - Ab</a:t>
            </a:r>
            <a:r>
              <a:rPr baseline="-25000" lang="en-GB" sz="1600">
                <a:solidFill>
                  <a:srgbClr val="FF0000"/>
                </a:solidFill>
                <a:latin typeface="Dosis Medium"/>
                <a:ea typeface="Dosis Medium"/>
                <a:cs typeface="Dosis Medium"/>
                <a:sym typeface="Dosis Medium"/>
              </a:rPr>
              <a:t>col(A)</a:t>
            </a:r>
            <a:r>
              <a:rPr lang="en-GB" sz="1600">
                <a:latin typeface="Dosis Medium"/>
                <a:ea typeface="Dosis Medium"/>
                <a:cs typeface="Dosis Medium"/>
                <a:sym typeface="Dosis Medium"/>
              </a:rPr>
              <a:t>)⋅(</a:t>
            </a:r>
            <a:r>
              <a:rPr lang="en-GB" sz="1600">
                <a:solidFill>
                  <a:srgbClr val="FFFF00"/>
                </a:solidFill>
                <a:latin typeface="Dosis Medium"/>
                <a:ea typeface="Dosis Medium"/>
                <a:cs typeface="Dosis Medium"/>
                <a:sym typeface="Dosis Medium"/>
              </a:rPr>
              <a:t>Ab</a:t>
            </a:r>
            <a:r>
              <a:rPr baseline="-25000" lang="en-GB" sz="1600">
                <a:solidFill>
                  <a:srgbClr val="FFFF00"/>
                </a:solidFill>
                <a:latin typeface="Dosis Medium"/>
                <a:ea typeface="Dosis Medium"/>
                <a:cs typeface="Dosis Medium"/>
                <a:sym typeface="Dosis Medium"/>
              </a:rPr>
              <a:t>col(A)</a:t>
            </a:r>
            <a:r>
              <a:rPr lang="en-GB" sz="1600">
                <a:solidFill>
                  <a:srgbClr val="FFFF00"/>
                </a:solidFill>
                <a:latin typeface="Dosis Medium"/>
                <a:ea typeface="Dosis Medium"/>
                <a:cs typeface="Dosis Medium"/>
                <a:sym typeface="Dosis Medium"/>
              </a:rPr>
              <a:t>-Ap</a:t>
            </a:r>
            <a:r>
              <a:rPr lang="en-GB" sz="1600">
                <a:latin typeface="Dosis Medium"/>
                <a:ea typeface="Dosis Medium"/>
                <a:cs typeface="Dosis Medium"/>
                <a:sym typeface="Dosis Medium"/>
              </a:rPr>
              <a:t>) = 0</a:t>
            </a:r>
            <a:endParaRPr sz="1600">
              <a:latin typeface="Dosis Medium"/>
              <a:ea typeface="Dosis Medium"/>
              <a:cs typeface="Dosis Medium"/>
              <a:sym typeface="Dosi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Dosis Medium"/>
                <a:ea typeface="Dosis Medium"/>
                <a:cs typeface="Dosis Medium"/>
                <a:sym typeface="Dosis Medium"/>
              </a:rPr>
              <a:t>||(</a:t>
            </a:r>
            <a:r>
              <a:rPr lang="en-GB" sz="1600">
                <a:solidFill>
                  <a:srgbClr val="FF0000"/>
                </a:solidFill>
                <a:latin typeface="Dosis Medium"/>
                <a:ea typeface="Dosis Medium"/>
                <a:cs typeface="Dosis Medium"/>
                <a:sym typeface="Dosis Medium"/>
              </a:rPr>
              <a:t>b - Ab</a:t>
            </a:r>
            <a:r>
              <a:rPr baseline="-25000" lang="en-GB" sz="1600">
                <a:solidFill>
                  <a:srgbClr val="FF0000"/>
                </a:solidFill>
                <a:latin typeface="Dosis Medium"/>
                <a:ea typeface="Dosis Medium"/>
                <a:cs typeface="Dosis Medium"/>
                <a:sym typeface="Dosis Medium"/>
              </a:rPr>
              <a:t>col(A)</a:t>
            </a:r>
            <a:r>
              <a:rPr lang="en-GB" sz="1600">
                <a:latin typeface="Dosis Medium"/>
                <a:ea typeface="Dosis Medium"/>
                <a:cs typeface="Dosis Medium"/>
                <a:sym typeface="Dosis Medium"/>
              </a:rPr>
              <a:t>)|| &lt;= ||(</a:t>
            </a:r>
            <a:r>
              <a:rPr lang="en-GB" sz="1600">
                <a:solidFill>
                  <a:srgbClr val="FF9900"/>
                </a:solidFill>
                <a:latin typeface="Dosis Medium"/>
                <a:ea typeface="Dosis Medium"/>
                <a:cs typeface="Dosis Medium"/>
                <a:sym typeface="Dosis Medium"/>
              </a:rPr>
              <a:t>b - Ap</a:t>
            </a:r>
            <a:r>
              <a:rPr lang="en-GB" sz="1600">
                <a:latin typeface="Dosis Medium"/>
                <a:ea typeface="Dosis Medium"/>
                <a:cs typeface="Dosis Medium"/>
                <a:sym typeface="Dosis Medium"/>
              </a:rPr>
              <a:t>)||</a:t>
            </a:r>
            <a:endParaRPr sz="1600">
              <a:latin typeface="Dosis Medium"/>
              <a:ea typeface="Dosis Medium"/>
              <a:cs typeface="Dosis Medium"/>
              <a:sym typeface="Dosi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latin typeface="Dosis Medium"/>
                <a:ea typeface="Dosis Medium"/>
                <a:cs typeface="Dosis Medium"/>
                <a:sym typeface="Dosis Medium"/>
              </a:rPr>
              <a:t>Implies that there is </a:t>
            </a:r>
            <a:r>
              <a:rPr lang="en-GB" sz="1600" u="sng">
                <a:latin typeface="Dosis Medium"/>
                <a:ea typeface="Dosis Medium"/>
                <a:cs typeface="Dosis Medium"/>
                <a:sym typeface="Dosis Medium"/>
              </a:rPr>
              <a:t>one exact</a:t>
            </a:r>
            <a:r>
              <a:rPr lang="en-GB" sz="1600">
                <a:latin typeface="Dosis Medium"/>
                <a:ea typeface="Dosis Medium"/>
                <a:cs typeface="Dosis Medium"/>
                <a:sym typeface="Dosis Medium"/>
              </a:rPr>
              <a:t> </a:t>
            </a:r>
            <a:r>
              <a:rPr lang="en-GB" sz="1600" u="sng">
                <a:latin typeface="Dosis Medium"/>
                <a:ea typeface="Dosis Medium"/>
                <a:cs typeface="Dosis Medium"/>
                <a:sym typeface="Dosis Medium"/>
              </a:rPr>
              <a:t>solution</a:t>
            </a:r>
            <a:r>
              <a:rPr lang="en-GB" sz="1600">
                <a:latin typeface="Dosis Medium"/>
                <a:ea typeface="Dosis Medium"/>
                <a:cs typeface="Dosis Medium"/>
                <a:sym typeface="Dosis Medium"/>
              </a:rPr>
              <a:t> that yields the best approximation under the given circumstances.</a:t>
            </a:r>
            <a:endParaRPr sz="1600">
              <a:latin typeface="Dosis Medium"/>
              <a:ea typeface="Dosis Medium"/>
              <a:cs typeface="Dosis Medium"/>
              <a:sym typeface="Dosis Medium"/>
            </a:endParaRPr>
          </a:p>
        </p:txBody>
      </p:sp>
      <p:cxnSp>
        <p:nvCxnSpPr>
          <p:cNvPr id="236" name="Google Shape;236;p28"/>
          <p:cNvCxnSpPr/>
          <p:nvPr/>
        </p:nvCxnSpPr>
        <p:spPr>
          <a:xfrm rot="10800000">
            <a:off x="4347650" y="1289575"/>
            <a:ext cx="928500" cy="1702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ash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Deriving a solution - Recap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311700" y="1152475"/>
            <a:ext cx="8520600" cy="12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By orienting ourselves to the premise of the problem statement - we’ve </a:t>
            </a:r>
            <a:r>
              <a:rPr lang="en-GB"/>
              <a:t>derived</a:t>
            </a:r>
            <a:r>
              <a:rPr lang="en-GB"/>
              <a:t> a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We have shown two different ways (geometry and calculus with some matrices) to reach the same solution!</a:t>
            </a:r>
            <a:endParaRPr/>
          </a:p>
        </p:txBody>
      </p:sp>
      <p:cxnSp>
        <p:nvCxnSpPr>
          <p:cNvPr id="243" name="Google Shape;243;p29"/>
          <p:cNvCxnSpPr/>
          <p:nvPr/>
        </p:nvCxnSpPr>
        <p:spPr>
          <a:xfrm>
            <a:off x="315600" y="4046600"/>
            <a:ext cx="8512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9"/>
          <p:cNvCxnSpPr/>
          <p:nvPr/>
        </p:nvCxnSpPr>
        <p:spPr>
          <a:xfrm>
            <a:off x="325050" y="2437025"/>
            <a:ext cx="850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311700" y="3000343"/>
            <a:ext cx="85206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So what about a short example, to understand and see how this actually works?</a:t>
            </a:r>
            <a:endParaRPr sz="2000"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437625" y="4046585"/>
            <a:ext cx="85206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next short chapter will show a very simple example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That demonstrates what’ve shown so far.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simple example for approximating 3 points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simple example for approximating 3 points</a:t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311700" y="1170100"/>
            <a:ext cx="487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/>
              <a:t>Given 3 points of data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-GB">
                <a:solidFill>
                  <a:srgbClr val="FF00FF"/>
                </a:solidFill>
              </a:rPr>
              <a:t>(1,1), (2,4), (3,3)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/>
              <a:t>We want to find the line with the best fit.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/>
              <a:t>We will create: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the matrix </a:t>
            </a:r>
            <a:r>
              <a:rPr b="1" lang="en-GB"/>
              <a:t>A</a:t>
            </a:r>
            <a:r>
              <a:rPr lang="en-GB"/>
              <a:t> with the monomial basis (x</a:t>
            </a:r>
            <a:r>
              <a:rPr baseline="-25000" lang="en-GB"/>
              <a:t>i</a:t>
            </a:r>
            <a:r>
              <a:rPr baseline="30000" lang="en-GB"/>
              <a:t>0</a:t>
            </a:r>
            <a:r>
              <a:rPr lang="en-GB"/>
              <a:t> , x</a:t>
            </a:r>
            <a:r>
              <a:rPr baseline="-25000" lang="en-GB"/>
              <a:t>i</a:t>
            </a:r>
            <a:r>
              <a:rPr baseline="30000" lang="en-GB"/>
              <a:t>1</a:t>
            </a:r>
            <a:r>
              <a:rPr lang="en-GB"/>
              <a:t>)</a:t>
            </a:r>
            <a:br>
              <a:rPr lang="en-GB"/>
            </a:b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the vector </a:t>
            </a:r>
            <a:r>
              <a:rPr b="1" lang="en-GB"/>
              <a:t>x</a:t>
            </a:r>
            <a:r>
              <a:rPr lang="en-GB"/>
              <a:t> with the coefficients c</a:t>
            </a:r>
            <a:r>
              <a:rPr baseline="-25000" lang="en-GB"/>
              <a:t>0</a:t>
            </a:r>
            <a:r>
              <a:rPr lang="en-GB"/>
              <a:t>, c</a:t>
            </a:r>
            <a:r>
              <a:rPr baseline="-25000" lang="en-GB"/>
              <a:t>1</a:t>
            </a:r>
            <a:br>
              <a:rPr baseline="-25000" lang="en-GB"/>
            </a:br>
            <a:endParaRPr baseline="-25000"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the vector </a:t>
            </a:r>
            <a:r>
              <a:rPr b="1" lang="en-GB"/>
              <a:t>b</a:t>
            </a:r>
            <a:r>
              <a:rPr lang="en-GB"/>
              <a:t> with the y points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/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900" y="1850895"/>
            <a:ext cx="4195175" cy="14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4936475" y="3292625"/>
            <a:ext cx="41079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-GB"/>
              <a:t>The 3 matrices for our system of equations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simple example for approximating 3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91475"/>
            <a:ext cx="710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can now use our derived solution for the matrix form: </a:t>
            </a:r>
            <a:r>
              <a:rPr b="1" lang="en-GB">
                <a:solidFill>
                  <a:srgbClr val="FF00FF"/>
                </a:solidFill>
              </a:rPr>
              <a:t>x</a:t>
            </a:r>
            <a:r>
              <a:rPr b="1" lang="en-GB">
                <a:solidFill>
                  <a:srgbClr val="FF00FF"/>
                </a:solidFill>
              </a:rPr>
              <a:t> = (A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A)</a:t>
            </a:r>
            <a:r>
              <a:rPr b="1" baseline="30000" lang="en-GB">
                <a:solidFill>
                  <a:srgbClr val="FF00FF"/>
                </a:solidFill>
              </a:rPr>
              <a:t>-1</a:t>
            </a:r>
            <a:r>
              <a:rPr b="1" lang="en-GB">
                <a:solidFill>
                  <a:srgbClr val="FF00FF"/>
                </a:solidFill>
              </a:rPr>
              <a:t>A</a:t>
            </a:r>
            <a:r>
              <a:rPr b="1" baseline="30000" lang="en-GB">
                <a:solidFill>
                  <a:srgbClr val="FF00FF"/>
                </a:solidFill>
              </a:rPr>
              <a:t>T</a:t>
            </a:r>
            <a:r>
              <a:rPr b="1" lang="en-GB">
                <a:solidFill>
                  <a:srgbClr val="FF00FF"/>
                </a:solidFill>
              </a:rPr>
              <a:t>b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And we get: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188" y="2861925"/>
            <a:ext cx="4267200" cy="222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225" y="1631450"/>
            <a:ext cx="4888675" cy="12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822" y="4031775"/>
            <a:ext cx="1640700" cy="10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Contents</a:t>
            </a:r>
            <a:endParaRPr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6041750" y="1343225"/>
            <a:ext cx="1551300" cy="356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1525"/>
              <a:t>Deriving a Solution</a:t>
            </a:r>
            <a:endParaRPr sz="1525"/>
          </a:p>
        </p:txBody>
      </p:sp>
      <p:sp>
        <p:nvSpPr>
          <p:cNvPr id="78" name="Google Shape;78;p15"/>
          <p:cNvSpPr txBox="1"/>
          <p:nvPr>
            <p:ph idx="2" type="subTitle"/>
          </p:nvPr>
        </p:nvSpPr>
        <p:spPr>
          <a:xfrm>
            <a:off x="1550950" y="1343238"/>
            <a:ext cx="1551300" cy="356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1425"/>
              <a:t>Problem Statement</a:t>
            </a:r>
            <a:endParaRPr sz="1425"/>
          </a:p>
        </p:txBody>
      </p:sp>
      <p:sp>
        <p:nvSpPr>
          <p:cNvPr id="79" name="Google Shape;79;p15"/>
          <p:cNvSpPr txBox="1"/>
          <p:nvPr>
            <p:ph idx="3" type="subTitle"/>
          </p:nvPr>
        </p:nvSpPr>
        <p:spPr>
          <a:xfrm>
            <a:off x="1550950" y="3264175"/>
            <a:ext cx="1551300" cy="356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1825"/>
              <a:t>Example</a:t>
            </a:r>
            <a:endParaRPr sz="1825"/>
          </a:p>
        </p:txBody>
      </p:sp>
      <p:sp>
        <p:nvSpPr>
          <p:cNvPr id="80" name="Google Shape;80;p15"/>
          <p:cNvSpPr txBox="1"/>
          <p:nvPr>
            <p:ph idx="4" type="subTitle"/>
          </p:nvPr>
        </p:nvSpPr>
        <p:spPr>
          <a:xfrm>
            <a:off x="6041750" y="3264175"/>
            <a:ext cx="1551300" cy="356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1825"/>
              <a:t>Other Aspects</a:t>
            </a:r>
            <a:endParaRPr sz="1825"/>
          </a:p>
        </p:txBody>
      </p:sp>
      <p:sp>
        <p:nvSpPr>
          <p:cNvPr id="81" name="Google Shape;81;p15"/>
          <p:cNvSpPr txBox="1"/>
          <p:nvPr>
            <p:ph idx="5" type="body"/>
          </p:nvPr>
        </p:nvSpPr>
        <p:spPr>
          <a:xfrm>
            <a:off x="494250" y="3830475"/>
            <a:ext cx="37611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Obtain a line through 3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Verify the solution</a:t>
            </a:r>
            <a:endParaRPr/>
          </a:p>
        </p:txBody>
      </p:sp>
      <p:sp>
        <p:nvSpPr>
          <p:cNvPr id="82" name="Google Shape;82;p15"/>
          <p:cNvSpPr txBox="1"/>
          <p:nvPr>
            <p:ph idx="6" type="body"/>
          </p:nvPr>
        </p:nvSpPr>
        <p:spPr>
          <a:xfrm>
            <a:off x="446050" y="1899850"/>
            <a:ext cx="37611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What / why are we approximating?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The error function</a:t>
            </a:r>
            <a:endParaRPr/>
          </a:p>
        </p:txBody>
      </p:sp>
      <p:sp>
        <p:nvSpPr>
          <p:cNvPr id="83" name="Google Shape;83;p15"/>
          <p:cNvSpPr txBox="1"/>
          <p:nvPr>
            <p:ph idx="7" type="body"/>
          </p:nvPr>
        </p:nvSpPr>
        <p:spPr>
          <a:xfrm>
            <a:off x="4936850" y="1899852"/>
            <a:ext cx="3761100" cy="1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Via calculus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Via matrix/vector multiplication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Geometric implications</a:t>
            </a:r>
            <a:endParaRPr/>
          </a:p>
        </p:txBody>
      </p:sp>
      <p:sp>
        <p:nvSpPr>
          <p:cNvPr id="84" name="Google Shape;84;p15"/>
          <p:cNvSpPr txBox="1"/>
          <p:nvPr>
            <p:ph idx="8" type="body"/>
          </p:nvPr>
        </p:nvSpPr>
        <p:spPr>
          <a:xfrm>
            <a:off x="4936850" y="3788800"/>
            <a:ext cx="3761100" cy="1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Further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Pyplot and stylesheets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simple example for approximating 3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can verify this calculation with both desmos and our program</a:t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00" y="1494100"/>
            <a:ext cx="4048075" cy="30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1990375" y="3595150"/>
            <a:ext cx="18150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</a:t>
            </a:r>
            <a:r>
              <a:rPr lang="en-GB"/>
              <a:t>0 = 0.66666667</a:t>
            </a:r>
            <a:br>
              <a:rPr lang="en-GB"/>
            </a:br>
            <a:r>
              <a:rPr lang="en-GB"/>
              <a:t>c</a:t>
            </a:r>
            <a:r>
              <a:rPr lang="en-GB"/>
              <a:t>1 = 1</a:t>
            </a:r>
            <a:endParaRPr/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7850" y="1644475"/>
            <a:ext cx="3357925" cy="27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1200" y="3558625"/>
            <a:ext cx="1924575" cy="8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464100" y="4450350"/>
            <a:ext cx="804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                        Our Program                                                                            Desmos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Aspects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 of estimating with linear least squares</a:t>
            </a:r>
            <a:endParaRPr/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the name suggests, linear least squares is best for approximating linear relationships between dependent and independent set of datas.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Assume data with the form:</a:t>
            </a:r>
            <a:br>
              <a:rPr lang="en-GB"/>
            </a:br>
            <a:r>
              <a:rPr b="1" lang="en-GB">
                <a:solidFill>
                  <a:srgbClr val="FF00FF"/>
                </a:solidFill>
              </a:rPr>
              <a:t>f(x) = c</a:t>
            </a:r>
            <a:r>
              <a:rPr b="1" baseline="-25000" lang="en-GB">
                <a:solidFill>
                  <a:srgbClr val="FF00FF"/>
                </a:solidFill>
              </a:rPr>
              <a:t>0</a:t>
            </a:r>
            <a:r>
              <a:rPr b="1" lang="en-GB">
                <a:solidFill>
                  <a:srgbClr val="FF00FF"/>
                </a:solidFill>
              </a:rPr>
              <a:t> * sin(x)</a:t>
            </a:r>
            <a:r>
              <a:rPr lang="en-GB"/>
              <a:t>   (with some noise added).</a:t>
            </a:r>
            <a:br>
              <a:rPr lang="en-GB"/>
            </a:br>
            <a:r>
              <a:rPr lang="en-GB"/>
              <a:t>As we know, the </a:t>
            </a:r>
            <a:r>
              <a:rPr lang="en-GB"/>
              <a:t>sine</a:t>
            </a:r>
            <a:r>
              <a:rPr lang="en-GB"/>
              <a:t> function is </a:t>
            </a:r>
            <a:r>
              <a:rPr lang="en-GB"/>
              <a:t>nonlinear</a:t>
            </a:r>
            <a:r>
              <a:rPr lang="en-GB"/>
              <a:t>, but the function overall is linear with with respect to </a:t>
            </a:r>
            <a:r>
              <a:rPr b="1" lang="en-GB">
                <a:solidFill>
                  <a:srgbClr val="FF00FF"/>
                </a:solidFill>
              </a:rPr>
              <a:t>c</a:t>
            </a:r>
            <a:r>
              <a:rPr b="1" baseline="-25000" lang="en-GB">
                <a:solidFill>
                  <a:srgbClr val="FF00FF"/>
                </a:solidFill>
              </a:rPr>
              <a:t>0</a:t>
            </a:r>
            <a:r>
              <a:rPr lang="en-GB"/>
              <a:t>.</a:t>
            </a:r>
            <a:br>
              <a:rPr lang="en-GB"/>
            </a:br>
            <a:br>
              <a:rPr lang="en-GB"/>
            </a:br>
            <a:r>
              <a:rPr lang="en-GB"/>
              <a:t>For this function, </a:t>
            </a:r>
            <a:r>
              <a:rPr b="1" lang="en-GB">
                <a:solidFill>
                  <a:srgbClr val="FF00FF"/>
                </a:solidFill>
              </a:rPr>
              <a:t>c</a:t>
            </a:r>
            <a:r>
              <a:rPr b="1" baseline="-25000" lang="en-GB">
                <a:solidFill>
                  <a:srgbClr val="FF00FF"/>
                </a:solidFill>
              </a:rPr>
              <a:t>0</a:t>
            </a:r>
            <a:r>
              <a:rPr lang="en-GB"/>
              <a:t> will be adjusting the amplitude of the sine curve, i.e. - if </a:t>
            </a:r>
            <a:r>
              <a:rPr b="1" lang="en-GB">
                <a:solidFill>
                  <a:srgbClr val="FF00FF"/>
                </a:solidFill>
              </a:rPr>
              <a:t>sin(x)</a:t>
            </a:r>
            <a:r>
              <a:rPr lang="en-GB"/>
              <a:t> goes from </a:t>
            </a:r>
            <a:r>
              <a:rPr b="1" lang="en-GB">
                <a:solidFill>
                  <a:srgbClr val="FF00FF"/>
                </a:solidFill>
              </a:rPr>
              <a:t>0 to 1</a:t>
            </a:r>
            <a:r>
              <a:rPr lang="en-GB"/>
              <a:t>, </a:t>
            </a:r>
            <a:r>
              <a:rPr b="1" lang="en-GB">
                <a:solidFill>
                  <a:srgbClr val="FF00FF"/>
                </a:solidFill>
              </a:rPr>
              <a:t>f(x)</a:t>
            </a:r>
            <a:r>
              <a:rPr lang="en-GB"/>
              <a:t> will </a:t>
            </a:r>
            <a:r>
              <a:rPr lang="en-GB"/>
              <a:t>oscillate</a:t>
            </a:r>
            <a:r>
              <a:rPr lang="en-GB"/>
              <a:t> from </a:t>
            </a:r>
            <a:r>
              <a:rPr b="1" lang="en-GB">
                <a:solidFill>
                  <a:srgbClr val="FF00FF"/>
                </a:solidFill>
              </a:rPr>
              <a:t>-c</a:t>
            </a:r>
            <a:r>
              <a:rPr b="1" baseline="-25000" lang="en-GB">
                <a:solidFill>
                  <a:srgbClr val="FF00FF"/>
                </a:solidFill>
              </a:rPr>
              <a:t>0</a:t>
            </a:r>
            <a:r>
              <a:rPr b="1" lang="en-GB">
                <a:solidFill>
                  <a:srgbClr val="FF00FF"/>
                </a:solidFill>
              </a:rPr>
              <a:t> to c</a:t>
            </a:r>
            <a:r>
              <a:rPr b="1" baseline="-25000" lang="en-GB">
                <a:solidFill>
                  <a:srgbClr val="FF00FF"/>
                </a:solidFill>
              </a:rPr>
              <a:t>0</a:t>
            </a:r>
            <a:r>
              <a:rPr lang="en-GB"/>
              <a:t>.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430900" cy="300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5"/>
          <p:cNvSpPr txBox="1"/>
          <p:nvPr/>
        </p:nvSpPr>
        <p:spPr>
          <a:xfrm>
            <a:off x="5350425" y="4258300"/>
            <a:ext cx="315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sin(x + c</a:t>
            </a:r>
            <a:r>
              <a:rPr baseline="-25000" lang="en-GB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0</a:t>
            </a:r>
            <a:r>
              <a:rPr lang="en-GB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 - the stem function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a + b * sin(x) - a</a:t>
            </a:r>
            <a:r>
              <a:rPr lang="en-GB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pproximation function  </a:t>
            </a:r>
            <a:endParaRPr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types of estimation methods</a:t>
            </a:r>
            <a:endParaRPr/>
          </a:p>
        </p:txBody>
      </p:sp>
      <p:sp>
        <p:nvSpPr>
          <p:cNvPr id="298" name="Google Shape;298;p36"/>
          <p:cNvSpPr txBox="1"/>
          <p:nvPr>
            <p:ph idx="2" type="body"/>
          </p:nvPr>
        </p:nvSpPr>
        <p:spPr>
          <a:xfrm>
            <a:off x="572100" y="1117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Among the linear least squares, there are more estimation methods with the same goal.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total least squares is one of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usual assumption for TLS is, that the error that arises through the measurement of the data is equal in both the dependant and independent variables, thus an </a:t>
            </a:r>
            <a:r>
              <a:rPr lang="en-GB"/>
              <a:t>approximation of the residuals by the distance from the tangent of the line\curve is favoured and more robust to those noises\errors, in comparison to the linear least squares.</a:t>
            </a:r>
            <a:endParaRPr/>
          </a:p>
        </p:txBody>
      </p:sp>
      <p:pic>
        <p:nvPicPr>
          <p:cNvPr id="299" name="Google Shape;2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275" y="597900"/>
            <a:ext cx="38543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 for your time </a:t>
            </a:r>
            <a:r>
              <a:rPr lang="en-GB" sz="1400"/>
              <a:t>🤡</a:t>
            </a:r>
            <a:endParaRPr/>
          </a:p>
        </p:txBody>
      </p:sp>
      <p:sp>
        <p:nvSpPr>
          <p:cNvPr id="305" name="Google Shape;305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"/>
          <p:cNvSpPr txBox="1"/>
          <p:nvPr>
            <p:ph idx="2" type="body"/>
          </p:nvPr>
        </p:nvSpPr>
        <p:spPr>
          <a:xfrm>
            <a:off x="3624050" y="1152475"/>
            <a:ext cx="520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 for further reading: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⬡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https://en.wikipedia.org/wiki/Linear_least_squares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https://textbooks.math.gatech.edu/ila/1553/least-squares.html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https://en.wikipedia.org/wiki/Gram_matrix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https://jakevdp.github.io/PythonDataScienceHandbook/04.11-settings-and-stylesheets.html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 (</a:t>
            </a:r>
            <a:r>
              <a:rPr lang="en-GB"/>
              <a:t>1/3</a:t>
            </a:r>
            <a:r>
              <a:rPr lang="en-GB"/>
              <a:t>) - Finding the perfect fit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70200" y="1098525"/>
            <a:ext cx="42018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Given </a:t>
            </a:r>
            <a:r>
              <a:rPr b="1" lang="en-GB">
                <a:solidFill>
                  <a:srgbClr val="FF00FF"/>
                </a:solidFill>
              </a:rPr>
              <a:t>n</a:t>
            </a:r>
            <a:r>
              <a:rPr lang="en-GB"/>
              <a:t> points of data:  </a:t>
            </a:r>
            <a:r>
              <a:rPr b="1" lang="en-GB">
                <a:solidFill>
                  <a:srgbClr val="FF00FF"/>
                </a:solidFill>
              </a:rPr>
              <a:t>Pᵢ := (xᵢ, yᵢ)	0 … i … n</a:t>
            </a:r>
            <a:r>
              <a:rPr lang="en-GB"/>
              <a:t> </a:t>
            </a:r>
            <a:endParaRPr baseline="-2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Find a function that best reflects the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naive idea: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Find an </a:t>
            </a:r>
            <a:r>
              <a:rPr b="1" lang="en-GB">
                <a:solidFill>
                  <a:srgbClr val="FF00FF"/>
                </a:solidFill>
              </a:rPr>
              <a:t>f (x)</a:t>
            </a:r>
            <a:r>
              <a:rPr lang="en-GB"/>
              <a:t>, such that </a:t>
            </a:r>
            <a:r>
              <a:rPr b="1" lang="en-GB">
                <a:solidFill>
                  <a:srgbClr val="FF00FF"/>
                </a:solidFill>
              </a:rPr>
              <a:t>f (xᵢ) = yᵢ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/>
              <a:t>=&gt; This is interpolation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Why is interpolation a terrible idea for this?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572000" y="3894800"/>
            <a:ext cx="4112700" cy="1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Seen on this graph: The stem function (blue) with errors on the y values added to equally spaced points (purple)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=&gt; The purple dots are our </a:t>
            </a:r>
            <a:r>
              <a:rPr b="1" lang="en-GB" sz="1400">
                <a:solidFill>
                  <a:srgbClr val="FF00FF"/>
                </a:solidFill>
              </a:rPr>
              <a:t>Pᵢ</a:t>
            </a:r>
            <a:endParaRPr sz="1000"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000" y="720000"/>
            <a:ext cx="4542642" cy="34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 (2/3) - Interpolation vs. Approximation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70200" y="1098525"/>
            <a:ext cx="4201800" cy="3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assume a </a:t>
            </a:r>
            <a:r>
              <a:rPr b="1" lang="en-GB">
                <a:solidFill>
                  <a:srgbClr val="FF00FF"/>
                </a:solidFill>
              </a:rPr>
              <a:t>sample size of 20</a:t>
            </a:r>
            <a:r>
              <a:rPr lang="en-GB"/>
              <a:t>    (or 20k…?)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=&gt;</a:t>
            </a:r>
            <a:r>
              <a:rPr b="1" lang="en-GB">
                <a:solidFill>
                  <a:srgbClr val="FF00FF"/>
                </a:solidFill>
              </a:rPr>
              <a:t> #P = 20 </a:t>
            </a:r>
            <a:r>
              <a:rPr lang="en-GB"/>
              <a:t>and </a:t>
            </a:r>
            <a:r>
              <a:rPr b="1" lang="en-GB">
                <a:solidFill>
                  <a:srgbClr val="FF00FF"/>
                </a:solidFill>
              </a:rPr>
              <a:t>deg(f (x)) = 19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/>
              <a:t>Interpolation will not work here: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Numerical stability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Usefulness for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“Model mismatch”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also means that there cannot be a perfect solution - an </a:t>
            </a:r>
            <a:r>
              <a:rPr b="1" lang="en-GB">
                <a:solidFill>
                  <a:srgbClr val="00FF00"/>
                </a:solidFill>
              </a:rPr>
              <a:t>approximation</a:t>
            </a:r>
            <a:r>
              <a:rPr lang="en-GB"/>
              <a:t> is needed.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500200" y="4350750"/>
            <a:ext cx="7890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So we are looking for </a:t>
            </a:r>
            <a:r>
              <a:rPr b="1" lang="en-GB" sz="1800">
                <a:solidFill>
                  <a:srgbClr val="FF00FF"/>
                </a:solidFill>
                <a:latin typeface="Dosis"/>
                <a:ea typeface="Dosis"/>
                <a:cs typeface="Dosis"/>
                <a:sym typeface="Dosis"/>
              </a:rPr>
              <a:t>f̂ (x) </a:t>
            </a:r>
            <a:r>
              <a:rPr b="1" lang="en-GB" sz="1500">
                <a:solidFill>
                  <a:srgbClr val="FF00FF"/>
                </a:solidFill>
                <a:latin typeface="Dosis"/>
                <a:ea typeface="Dosis"/>
                <a:cs typeface="Dosis"/>
                <a:sym typeface="Dosis"/>
              </a:rPr>
              <a:t>∈</a:t>
            </a:r>
            <a:r>
              <a:rPr lang="en-GB" sz="2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2200">
                <a:solidFill>
                  <a:srgbClr val="FF00FF"/>
                </a:solidFill>
                <a:latin typeface="Lobster"/>
                <a:ea typeface="Lobster"/>
                <a:cs typeface="Lobster"/>
                <a:sym typeface="Lobster"/>
              </a:rPr>
              <a:t>P</a:t>
            </a:r>
            <a:r>
              <a:rPr b="1" baseline="-25000" lang="en-GB" sz="2200">
                <a:solidFill>
                  <a:srgbClr val="FF00FF"/>
                </a:solidFill>
                <a:latin typeface="Dosis"/>
                <a:ea typeface="Dosis"/>
                <a:cs typeface="Dosis"/>
                <a:sym typeface="Dosis"/>
              </a:rPr>
              <a:t>m</a:t>
            </a:r>
            <a:r>
              <a:rPr lang="en-GB" sz="2200">
                <a:solidFill>
                  <a:srgbClr val="FF00FF"/>
                </a:solidFill>
                <a:latin typeface="Dosis"/>
                <a:ea typeface="Dosis"/>
                <a:cs typeface="Dosis"/>
                <a:sym typeface="Dosis"/>
              </a:rPr>
              <a:t>⊂</a:t>
            </a:r>
            <a:r>
              <a:rPr b="1" lang="en-GB" sz="2200">
                <a:solidFill>
                  <a:srgbClr val="FF00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-GB" sz="2200">
                <a:solidFill>
                  <a:srgbClr val="FF00FF"/>
                </a:solidFill>
                <a:latin typeface="Lobster"/>
                <a:ea typeface="Lobster"/>
                <a:cs typeface="Lobster"/>
                <a:sym typeface="Lobster"/>
              </a:rPr>
              <a:t>P</a:t>
            </a:r>
            <a:r>
              <a:rPr b="1" baseline="-25000" lang="en-GB" sz="2200">
                <a:solidFill>
                  <a:srgbClr val="FF00FF"/>
                </a:solidFill>
                <a:latin typeface="Dosis"/>
                <a:ea typeface="Dosis"/>
                <a:cs typeface="Dosis"/>
                <a:sym typeface="Dosis"/>
              </a:rPr>
              <a:t>n  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with </a:t>
            </a:r>
            <a:r>
              <a:rPr b="1" lang="en-GB" sz="2200">
                <a:solidFill>
                  <a:srgbClr val="FF00FF"/>
                </a:solidFill>
                <a:latin typeface="Lobster"/>
                <a:ea typeface="Lobster"/>
                <a:cs typeface="Lobster"/>
                <a:sym typeface="Lobster"/>
              </a:rPr>
              <a:t>P</a:t>
            </a:r>
            <a:r>
              <a:rPr b="1" baseline="-25000" lang="en-GB" sz="2200">
                <a:solidFill>
                  <a:srgbClr val="FF00FF"/>
                </a:solidFill>
                <a:latin typeface="Dosis"/>
                <a:ea typeface="Dosis"/>
                <a:cs typeface="Dosis"/>
                <a:sym typeface="Dosis"/>
              </a:rPr>
              <a:t>n </a:t>
            </a:r>
            <a:r>
              <a:rPr lang="en-GB"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denoting the polynomials of </a:t>
            </a:r>
            <a:r>
              <a:rPr b="1" lang="en-GB" sz="1800">
                <a:solidFill>
                  <a:srgbClr val="FF00FF"/>
                </a:solidFill>
                <a:latin typeface="Dosis"/>
                <a:ea typeface="Dosis"/>
                <a:cs typeface="Dosis"/>
                <a:sym typeface="Dosis"/>
              </a:rPr>
              <a:t>degree &lt;= n</a:t>
            </a:r>
            <a:endParaRPr b="1" sz="1800">
              <a:solidFill>
                <a:srgbClr val="FF00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600" y="998250"/>
            <a:ext cx="3966725" cy="29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 (3/3) - Finding the imperfect fit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70200" y="1098525"/>
            <a:ext cx="4201800" cy="26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need a measure of “quality” for the approx.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usually means  a function like this: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9900"/>
                </a:solidFill>
              </a:rPr>
              <a:t>Err( f, P )</a:t>
            </a:r>
            <a:r>
              <a:rPr b="1" lang="en-GB">
                <a:solidFill>
                  <a:srgbClr val="FF00FF"/>
                </a:solidFill>
              </a:rPr>
              <a:t> = </a:t>
            </a:r>
            <a:r>
              <a:rPr b="1" lang="en-GB">
                <a:solidFill>
                  <a:srgbClr val="FF9900"/>
                </a:solidFill>
              </a:rPr>
              <a:t>∑</a:t>
            </a:r>
            <a:r>
              <a:rPr b="1" baseline="-25000" lang="en-GB">
                <a:solidFill>
                  <a:srgbClr val="FF9900"/>
                </a:solidFill>
              </a:rPr>
              <a:t>i..n</a:t>
            </a:r>
            <a:r>
              <a:rPr b="1" lang="en-GB">
                <a:solidFill>
                  <a:srgbClr val="FF9900"/>
                </a:solidFill>
              </a:rPr>
              <a:t> (y</a:t>
            </a:r>
            <a:r>
              <a:rPr b="1" baseline="-25000" lang="en-GB">
                <a:solidFill>
                  <a:srgbClr val="FF9900"/>
                </a:solidFill>
              </a:rPr>
              <a:t>i</a:t>
            </a:r>
            <a:r>
              <a:rPr b="1" lang="en-GB">
                <a:solidFill>
                  <a:srgbClr val="FF9900"/>
                </a:solidFill>
              </a:rPr>
              <a:t>  - f (x</a:t>
            </a:r>
            <a:r>
              <a:rPr b="1" baseline="-25000" lang="en-GB">
                <a:solidFill>
                  <a:srgbClr val="FF9900"/>
                </a:solidFill>
              </a:rPr>
              <a:t>i</a:t>
            </a:r>
            <a:r>
              <a:rPr b="1" lang="en-GB">
                <a:solidFill>
                  <a:srgbClr val="FF9900"/>
                </a:solidFill>
              </a:rPr>
              <a:t>) )</a:t>
            </a:r>
            <a:r>
              <a:rPr b="1" baseline="30000" lang="en-GB">
                <a:solidFill>
                  <a:srgbClr val="FF9900"/>
                </a:solidFill>
              </a:rPr>
              <a:t>2</a:t>
            </a:r>
            <a:r>
              <a:rPr b="1" lang="en-GB">
                <a:solidFill>
                  <a:srgbClr val="FF00FF"/>
                </a:solidFill>
              </a:rPr>
              <a:t> 	(x</a:t>
            </a:r>
            <a:r>
              <a:rPr b="1" baseline="-25000" lang="en-GB">
                <a:solidFill>
                  <a:srgbClr val="FF00FF"/>
                </a:solidFill>
              </a:rPr>
              <a:t>i</a:t>
            </a:r>
            <a:r>
              <a:rPr b="1" lang="en-GB">
                <a:solidFill>
                  <a:srgbClr val="FF00FF"/>
                </a:solidFill>
              </a:rPr>
              <a:t>, y</a:t>
            </a:r>
            <a:r>
              <a:rPr b="1" baseline="-25000" lang="en-GB">
                <a:solidFill>
                  <a:srgbClr val="FF00FF"/>
                </a:solidFill>
              </a:rPr>
              <a:t>i</a:t>
            </a:r>
            <a:r>
              <a:rPr b="1" lang="en-GB">
                <a:solidFill>
                  <a:srgbClr val="FF00FF"/>
                </a:solidFill>
              </a:rPr>
              <a:t>) </a:t>
            </a:r>
            <a:r>
              <a:rPr b="1" lang="en-GB" sz="1500">
                <a:solidFill>
                  <a:srgbClr val="FF00FF"/>
                </a:solidFill>
              </a:rPr>
              <a:t>∈ </a:t>
            </a:r>
            <a:r>
              <a:rPr b="1" lang="en-GB">
                <a:solidFill>
                  <a:srgbClr val="FF00FF"/>
                </a:solidFill>
              </a:rPr>
              <a:t>Pᵢ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Therefore, we can write: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f̂ := argmin </a:t>
            </a:r>
            <a:r>
              <a:rPr b="1" baseline="-25000" lang="en-GB">
                <a:solidFill>
                  <a:srgbClr val="FF00FF"/>
                </a:solidFill>
              </a:rPr>
              <a:t>f ∈ </a:t>
            </a:r>
            <a:r>
              <a:rPr b="1" baseline="-25000" lang="en-GB">
                <a:solidFill>
                  <a:srgbClr val="FF00FF"/>
                </a:solidFill>
                <a:latin typeface="Lobster"/>
                <a:ea typeface="Lobster"/>
                <a:cs typeface="Lobster"/>
                <a:sym typeface="Lobster"/>
              </a:rPr>
              <a:t>P</a:t>
            </a:r>
            <a:r>
              <a:rPr b="1" baseline="-25000" lang="en-GB">
                <a:solidFill>
                  <a:srgbClr val="FF00FF"/>
                </a:solidFill>
              </a:rPr>
              <a:t>m</a:t>
            </a:r>
            <a:r>
              <a:rPr b="1" lang="en-GB">
                <a:solidFill>
                  <a:srgbClr val="FF00FF"/>
                </a:solidFill>
              </a:rPr>
              <a:t> ( </a:t>
            </a:r>
            <a:r>
              <a:rPr b="1" lang="en-GB">
                <a:solidFill>
                  <a:srgbClr val="FF9900"/>
                </a:solidFill>
              </a:rPr>
              <a:t>Err( f, P ) </a:t>
            </a:r>
            <a:r>
              <a:rPr b="1" lang="en-GB">
                <a:solidFill>
                  <a:srgbClr val="FF00FF"/>
                </a:solidFill>
              </a:rPr>
              <a:t>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for our approximation space </a:t>
            </a:r>
            <a:r>
              <a:rPr b="1" lang="en-GB">
                <a:solidFill>
                  <a:srgbClr val="FF00FF"/>
                </a:solidFill>
                <a:latin typeface="Lobster"/>
                <a:ea typeface="Lobster"/>
                <a:cs typeface="Lobster"/>
                <a:sym typeface="Lobster"/>
              </a:rPr>
              <a:t>P</a:t>
            </a:r>
            <a:r>
              <a:rPr b="1" baseline="-25000" lang="en-GB">
                <a:solidFill>
                  <a:srgbClr val="FF00FF"/>
                </a:solidFill>
              </a:rPr>
              <a:t>m</a:t>
            </a:r>
            <a:endParaRPr b="1" baseline="-25000">
              <a:solidFill>
                <a:srgbClr val="FF00FF"/>
              </a:solidFill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156662" y="4067600"/>
            <a:ext cx="68118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/>
              <a:t>And call </a:t>
            </a:r>
            <a:r>
              <a:rPr b="1" lang="en-GB" sz="2200">
                <a:solidFill>
                  <a:srgbClr val="FF00FF"/>
                </a:solidFill>
              </a:rPr>
              <a:t>f̂ </a:t>
            </a:r>
            <a:r>
              <a:rPr b="1" lang="en-GB" sz="1500">
                <a:solidFill>
                  <a:srgbClr val="FF00FF"/>
                </a:solidFill>
              </a:rPr>
              <a:t>∈</a:t>
            </a:r>
            <a:r>
              <a:rPr lang="en-GB" sz="2200"/>
              <a:t> </a:t>
            </a:r>
            <a:r>
              <a:rPr b="1" lang="en-GB" sz="2200">
                <a:solidFill>
                  <a:srgbClr val="FF00FF"/>
                </a:solidFill>
                <a:latin typeface="Lobster"/>
                <a:ea typeface="Lobster"/>
                <a:cs typeface="Lobster"/>
                <a:sym typeface="Lobster"/>
              </a:rPr>
              <a:t>P</a:t>
            </a:r>
            <a:r>
              <a:rPr b="1" baseline="-25000" lang="en-GB" sz="2200">
                <a:solidFill>
                  <a:srgbClr val="FF00FF"/>
                </a:solidFill>
              </a:rPr>
              <a:t>m</a:t>
            </a:r>
            <a:r>
              <a:rPr b="1" baseline="-25000" lang="en-GB">
                <a:solidFill>
                  <a:srgbClr val="FF00FF"/>
                </a:solidFill>
              </a:rPr>
              <a:t> </a:t>
            </a:r>
            <a:r>
              <a:rPr lang="en-GB" sz="2200"/>
              <a:t>the </a:t>
            </a:r>
            <a:r>
              <a:rPr b="1" lang="en-GB" sz="2200" u="sng">
                <a:solidFill>
                  <a:srgbClr val="00FF00"/>
                </a:solidFill>
              </a:rPr>
              <a:t>Least Squares Approximation</a:t>
            </a:r>
            <a:r>
              <a:rPr b="1" lang="en-GB" sz="2200">
                <a:solidFill>
                  <a:srgbClr val="00FF00"/>
                </a:solidFill>
              </a:rPr>
              <a:t> </a:t>
            </a:r>
            <a:r>
              <a:rPr lang="en-GB" sz="2200"/>
              <a:t>of </a:t>
            </a:r>
            <a:r>
              <a:rPr b="1" lang="en-GB" sz="2200">
                <a:solidFill>
                  <a:srgbClr val="FF00FF"/>
                </a:solidFill>
              </a:rPr>
              <a:t>P</a:t>
            </a:r>
            <a:endParaRPr b="1" sz="2200" u="sng">
              <a:solidFill>
                <a:srgbClr val="00FF00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000" y="720000"/>
            <a:ext cx="4542642" cy="34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 - Recap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I</a:t>
            </a:r>
            <a:r>
              <a:rPr lang="en-GB"/>
              <a:t>nterpolating the stem function in every</a:t>
            </a:r>
            <a:r>
              <a:rPr lang="en-GB"/>
              <a:t> </a:t>
            </a:r>
            <a:r>
              <a:rPr b="1" lang="en-GB">
                <a:solidFill>
                  <a:srgbClr val="FF00FF"/>
                </a:solidFill>
              </a:rPr>
              <a:t>P</a:t>
            </a:r>
            <a:r>
              <a:rPr b="1" baseline="-25000" lang="en-GB">
                <a:solidFill>
                  <a:srgbClr val="FF00FF"/>
                </a:solidFill>
              </a:rPr>
              <a:t>1…n</a:t>
            </a:r>
            <a:r>
              <a:rPr lang="en-GB">
                <a:solidFill>
                  <a:srgbClr val="FF00FF"/>
                </a:solidFill>
              </a:rPr>
              <a:t> </a:t>
            </a:r>
            <a:r>
              <a:rPr lang="en-GB"/>
              <a:t>with </a:t>
            </a:r>
            <a:r>
              <a:rPr b="1" lang="en-GB">
                <a:solidFill>
                  <a:srgbClr val="FF00FF"/>
                </a:solidFill>
              </a:rPr>
              <a:t>f(x) ∈ </a:t>
            </a:r>
            <a:r>
              <a:rPr b="1" lang="en-GB">
                <a:solidFill>
                  <a:srgbClr val="FF00FF"/>
                </a:solidFill>
                <a:latin typeface="Lobster"/>
                <a:ea typeface="Lobster"/>
                <a:cs typeface="Lobster"/>
                <a:sym typeface="Lobster"/>
              </a:rPr>
              <a:t>P</a:t>
            </a:r>
            <a:r>
              <a:rPr b="1" baseline="-25000" lang="en-GB">
                <a:solidFill>
                  <a:srgbClr val="FF00FF"/>
                </a:solidFill>
              </a:rPr>
              <a:t>n</a:t>
            </a:r>
            <a:r>
              <a:rPr lang="en-GB">
                <a:solidFill>
                  <a:srgbClr val="FF00FF"/>
                </a:solidFill>
              </a:rPr>
              <a:t> </a:t>
            </a:r>
            <a:r>
              <a:rPr lang="en-GB"/>
              <a:t> is not feasible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Instead, we look for a “good” approximation with </a:t>
            </a:r>
            <a:r>
              <a:rPr b="1" lang="en-GB">
                <a:solidFill>
                  <a:srgbClr val="FF00FF"/>
                </a:solidFill>
              </a:rPr>
              <a:t>f(x)</a:t>
            </a:r>
            <a:r>
              <a:rPr lang="en-GB">
                <a:solidFill>
                  <a:srgbClr val="FF00FF"/>
                </a:solidFill>
              </a:rPr>
              <a:t> </a:t>
            </a:r>
            <a:r>
              <a:rPr b="1" lang="en-GB">
                <a:solidFill>
                  <a:srgbClr val="FF00FF"/>
                </a:solidFill>
              </a:rPr>
              <a:t>∈ </a:t>
            </a:r>
            <a:r>
              <a:rPr b="1" lang="en-GB">
                <a:solidFill>
                  <a:srgbClr val="FF00FF"/>
                </a:solidFill>
                <a:latin typeface="Lobster"/>
                <a:ea typeface="Lobster"/>
                <a:cs typeface="Lobster"/>
                <a:sym typeface="Lobster"/>
              </a:rPr>
              <a:t>P</a:t>
            </a:r>
            <a:r>
              <a:rPr b="1" baseline="-25000" lang="en-GB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>
                <a:solidFill>
                  <a:srgbClr val="FF00FF"/>
                </a:solidFill>
              </a:rPr>
              <a:t> </a:t>
            </a:r>
            <a:r>
              <a:rPr lang="en-GB"/>
              <a:t>where </a:t>
            </a:r>
            <a:r>
              <a:rPr b="1" lang="en-GB">
                <a:solidFill>
                  <a:srgbClr val="FF00FF"/>
                </a:solidFill>
              </a:rPr>
              <a:t>m</a:t>
            </a:r>
            <a:r>
              <a:rPr lang="en-GB"/>
              <a:t> &lt;&lt; </a:t>
            </a:r>
            <a:r>
              <a:rPr b="1" lang="en-GB">
                <a:solidFill>
                  <a:srgbClr val="FF00FF"/>
                </a:solidFill>
              </a:rPr>
              <a:t>n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-GB"/>
              <a:t>This means that we will have to allow some “error”: </a:t>
            </a:r>
            <a:r>
              <a:rPr b="1" lang="en-GB">
                <a:solidFill>
                  <a:srgbClr val="FF9900"/>
                </a:solidFill>
              </a:rPr>
              <a:t>Err( f, P)</a:t>
            </a:r>
            <a:endParaRPr b="1">
              <a:solidFill>
                <a:srgbClr val="FF99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Finding the </a:t>
            </a:r>
            <a:r>
              <a:rPr b="1" lang="en-GB">
                <a:solidFill>
                  <a:srgbClr val="FF00FF"/>
                </a:solidFill>
              </a:rPr>
              <a:t>f̂(x)</a:t>
            </a:r>
            <a:r>
              <a:rPr lang="en-GB">
                <a:solidFill>
                  <a:srgbClr val="FF00FF"/>
                </a:solidFill>
              </a:rPr>
              <a:t> </a:t>
            </a:r>
            <a:r>
              <a:rPr b="1" lang="en-GB">
                <a:solidFill>
                  <a:srgbClr val="FF00FF"/>
                </a:solidFill>
              </a:rPr>
              <a:t>∈ </a:t>
            </a:r>
            <a:r>
              <a:rPr b="1" lang="en-GB">
                <a:solidFill>
                  <a:srgbClr val="FF00FF"/>
                </a:solidFill>
                <a:latin typeface="Lobster"/>
                <a:ea typeface="Lobster"/>
                <a:cs typeface="Lobster"/>
                <a:sym typeface="Lobster"/>
              </a:rPr>
              <a:t>P</a:t>
            </a:r>
            <a:r>
              <a:rPr b="1" baseline="-25000" lang="en-GB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/>
              <a:t>that minimizes this error is our solution.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Such an </a:t>
            </a:r>
            <a:r>
              <a:rPr b="1" lang="en-GB">
                <a:solidFill>
                  <a:srgbClr val="FF00FF"/>
                </a:solidFill>
              </a:rPr>
              <a:t>f̂(x)</a:t>
            </a:r>
            <a:r>
              <a:rPr lang="en-GB">
                <a:solidFill>
                  <a:srgbClr val="FF00FF"/>
                </a:solidFill>
              </a:rPr>
              <a:t> </a:t>
            </a:r>
            <a:r>
              <a:rPr lang="en-GB"/>
              <a:t>could look like this: </a:t>
            </a:r>
            <a:r>
              <a:rPr b="1" lang="en-GB">
                <a:solidFill>
                  <a:srgbClr val="FF00FF"/>
                </a:solidFill>
              </a:rPr>
              <a:t>f̂(x) = c</a:t>
            </a:r>
            <a:r>
              <a:rPr b="1" baseline="-25000" lang="en-GB">
                <a:solidFill>
                  <a:srgbClr val="FF00FF"/>
                </a:solidFill>
              </a:rPr>
              <a:t>0 </a:t>
            </a:r>
            <a:r>
              <a:rPr b="1" lang="en-GB">
                <a:solidFill>
                  <a:srgbClr val="FF00FF"/>
                </a:solidFill>
              </a:rPr>
              <a:t>+ c</a:t>
            </a:r>
            <a:r>
              <a:rPr b="1" baseline="-25000" lang="en-GB">
                <a:solidFill>
                  <a:srgbClr val="FF00FF"/>
                </a:solidFill>
              </a:rPr>
              <a:t>1 </a:t>
            </a:r>
            <a:r>
              <a:rPr b="1" lang="en-GB">
                <a:solidFill>
                  <a:srgbClr val="FF00FF"/>
                </a:solidFill>
              </a:rPr>
              <a:t>x</a:t>
            </a:r>
            <a:r>
              <a:rPr lang="en-GB">
                <a:solidFill>
                  <a:srgbClr val="FF00FF"/>
                </a:solidFill>
              </a:rPr>
              <a:t>	 </a:t>
            </a:r>
            <a:r>
              <a:rPr b="1" lang="en-GB">
                <a:solidFill>
                  <a:srgbClr val="FF00FF"/>
                </a:solidFill>
              </a:rPr>
              <a:t>f̂(x) ∈ </a:t>
            </a:r>
            <a:r>
              <a:rPr b="1" lang="en-GB">
                <a:solidFill>
                  <a:srgbClr val="FF00FF"/>
                </a:solidFill>
                <a:latin typeface="Lobster"/>
                <a:ea typeface="Lobster"/>
                <a:cs typeface="Lobster"/>
                <a:sym typeface="Lobster"/>
              </a:rPr>
              <a:t>P</a:t>
            </a:r>
            <a:r>
              <a:rPr b="1" baseline="-25000" lang="en-GB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( If written in the monomial basis )</a:t>
            </a:r>
            <a:endParaRPr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The next chapters are about how to obtain these </a:t>
            </a:r>
            <a:r>
              <a:rPr b="1" lang="en-GB" sz="2300">
                <a:solidFill>
                  <a:srgbClr val="FF00FF"/>
                </a:solidFill>
              </a:rPr>
              <a:t>c</a:t>
            </a:r>
            <a:r>
              <a:rPr b="1" baseline="-25000" lang="en-GB" sz="2300">
                <a:solidFill>
                  <a:srgbClr val="FF00FF"/>
                </a:solidFill>
              </a:rPr>
              <a:t>i</a:t>
            </a:r>
            <a:r>
              <a:rPr baseline="-25000" lang="en-GB" sz="2300">
                <a:solidFill>
                  <a:srgbClr val="FF00FF"/>
                </a:solidFill>
              </a:rPr>
              <a:t> </a:t>
            </a:r>
            <a:r>
              <a:rPr lang="en-GB" sz="2300"/>
              <a:t>!</a:t>
            </a:r>
            <a:endParaRPr sz="2300"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cxnSp>
        <p:nvCxnSpPr>
          <p:cNvPr id="120" name="Google Shape;120;p20"/>
          <p:cNvCxnSpPr/>
          <p:nvPr/>
        </p:nvCxnSpPr>
        <p:spPr>
          <a:xfrm>
            <a:off x="320875" y="3940750"/>
            <a:ext cx="8512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0"/>
          <p:cNvCxnSpPr/>
          <p:nvPr/>
        </p:nvCxnSpPr>
        <p:spPr>
          <a:xfrm>
            <a:off x="330325" y="2331175"/>
            <a:ext cx="850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Deriving a Solution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Calculus Way (</a:t>
            </a:r>
            <a:r>
              <a:rPr lang="en-GB"/>
              <a:t>1/5</a:t>
            </a:r>
            <a:r>
              <a:rPr lang="en-GB"/>
              <a:t>)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474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know that a solution to our problem takes the form: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f̂(x)</a:t>
            </a:r>
            <a:r>
              <a:rPr b="1" lang="en-GB">
                <a:solidFill>
                  <a:srgbClr val="FF00FF"/>
                </a:solidFill>
              </a:rPr>
              <a:t>=c</a:t>
            </a:r>
            <a:r>
              <a:rPr b="1" baseline="-25000" lang="en-GB">
                <a:solidFill>
                  <a:srgbClr val="FF00FF"/>
                </a:solidFill>
              </a:rPr>
              <a:t>0</a:t>
            </a:r>
            <a:r>
              <a:rPr b="1" lang="en-GB">
                <a:solidFill>
                  <a:srgbClr val="FF00FF"/>
                </a:solidFill>
              </a:rPr>
              <a:t>+c</a:t>
            </a:r>
            <a:r>
              <a:rPr b="1" baseline="-25000" lang="en-GB">
                <a:solidFill>
                  <a:srgbClr val="FF00FF"/>
                </a:solidFill>
              </a:rPr>
              <a:t>1</a:t>
            </a:r>
            <a:r>
              <a:rPr b="1" lang="en-GB">
                <a:solidFill>
                  <a:srgbClr val="FF00FF"/>
                </a:solidFill>
              </a:rPr>
              <a:t>x+c</a:t>
            </a:r>
            <a:r>
              <a:rPr b="1" baseline="-25000" lang="en-GB">
                <a:solidFill>
                  <a:srgbClr val="FF00FF"/>
                </a:solidFill>
              </a:rPr>
              <a:t>2</a:t>
            </a:r>
            <a:r>
              <a:rPr b="1" lang="en-GB">
                <a:solidFill>
                  <a:srgbClr val="FF00FF"/>
                </a:solidFill>
              </a:rPr>
              <a:t>x</a:t>
            </a:r>
            <a:r>
              <a:rPr b="1" baseline="30000" lang="en-GB">
                <a:solidFill>
                  <a:srgbClr val="FF00FF"/>
                </a:solidFill>
              </a:rPr>
              <a:t>2</a:t>
            </a:r>
            <a:r>
              <a:rPr b="1" lang="en-GB">
                <a:solidFill>
                  <a:srgbClr val="FF00FF"/>
                </a:solidFill>
              </a:rPr>
              <a:t>+...    ,      </a:t>
            </a:r>
            <a:r>
              <a:rPr b="1" lang="en-GB">
                <a:solidFill>
                  <a:srgbClr val="FF00FF"/>
                </a:solidFill>
              </a:rPr>
              <a:t>f̂(x)</a:t>
            </a:r>
            <a:r>
              <a:rPr lang="en-GB">
                <a:solidFill>
                  <a:srgbClr val="FF00FF"/>
                </a:solidFill>
              </a:rPr>
              <a:t> </a:t>
            </a:r>
            <a:r>
              <a:rPr b="1" lang="en-GB">
                <a:solidFill>
                  <a:srgbClr val="FF00FF"/>
                </a:solidFill>
              </a:rPr>
              <a:t>∈ </a:t>
            </a:r>
            <a:r>
              <a:rPr b="1" lang="en-GB">
                <a:solidFill>
                  <a:srgbClr val="FF00FF"/>
                </a:solidFill>
                <a:latin typeface="Lobster"/>
                <a:ea typeface="Lobster"/>
                <a:cs typeface="Lobster"/>
                <a:sym typeface="Lobster"/>
              </a:rPr>
              <a:t>P</a:t>
            </a:r>
            <a:r>
              <a:rPr b="1" baseline="-25000" lang="en-GB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m    </a:t>
            </a:r>
            <a:r>
              <a:rPr b="1" lang="en-GB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    m &lt;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 simplicity, we assume </a:t>
            </a:r>
            <a:r>
              <a:rPr b="1" lang="en-GB">
                <a:solidFill>
                  <a:srgbClr val="FF00FF"/>
                </a:solidFill>
              </a:rPr>
              <a:t>m = 2 </a:t>
            </a:r>
            <a:r>
              <a:rPr lang="en-GB"/>
              <a:t>, so </a:t>
            </a:r>
            <a:r>
              <a:rPr b="1" lang="en-GB">
                <a:solidFill>
                  <a:srgbClr val="FF00FF"/>
                </a:solidFill>
              </a:rPr>
              <a:t>f̂ ∈ </a:t>
            </a:r>
            <a:r>
              <a:rPr b="1" lang="en-GB">
                <a:solidFill>
                  <a:srgbClr val="FF00FF"/>
                </a:solidFill>
                <a:latin typeface="Lobster"/>
                <a:ea typeface="Lobster"/>
                <a:cs typeface="Lobster"/>
                <a:sym typeface="Lobster"/>
              </a:rPr>
              <a:t>P</a:t>
            </a:r>
            <a:r>
              <a:rPr b="1" baseline="-25000" lang="en-GB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/>
              <a:t> is linear.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Given </a:t>
            </a:r>
            <a:r>
              <a:rPr b="1" lang="en-GB">
                <a:solidFill>
                  <a:srgbClr val="FF00FF"/>
                </a:solidFill>
              </a:rPr>
              <a:t>n</a:t>
            </a:r>
            <a:r>
              <a:rPr lang="en-GB"/>
              <a:t> data points and </a:t>
            </a:r>
            <a:r>
              <a:rPr b="1" lang="en-GB">
                <a:solidFill>
                  <a:srgbClr val="FF00FF"/>
                </a:solidFill>
              </a:rPr>
              <a:t>c</a:t>
            </a:r>
            <a:r>
              <a:rPr b="1" baseline="-25000" lang="en-GB">
                <a:solidFill>
                  <a:srgbClr val="FF00FF"/>
                </a:solidFill>
              </a:rPr>
              <a:t>0</a:t>
            </a:r>
            <a:r>
              <a:rPr b="1" lang="en-GB">
                <a:solidFill>
                  <a:srgbClr val="FF00FF"/>
                </a:solidFill>
              </a:rPr>
              <a:t>,</a:t>
            </a:r>
            <a:r>
              <a:rPr b="1" baseline="-25000" lang="en-GB">
                <a:solidFill>
                  <a:srgbClr val="FF00FF"/>
                </a:solidFill>
              </a:rPr>
              <a:t> </a:t>
            </a:r>
            <a:r>
              <a:rPr b="1" lang="en-GB">
                <a:solidFill>
                  <a:srgbClr val="FF00FF"/>
                </a:solidFill>
              </a:rPr>
              <a:t>c</a:t>
            </a:r>
            <a:r>
              <a:rPr b="1" baseline="-25000" lang="en-GB">
                <a:solidFill>
                  <a:srgbClr val="FF00FF"/>
                </a:solidFill>
              </a:rPr>
              <a:t>1</a:t>
            </a:r>
            <a:r>
              <a:rPr lang="en-GB"/>
              <a:t> as our unknowns, we have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c</a:t>
            </a:r>
            <a:r>
              <a:rPr b="1" baseline="-25000" lang="en-GB">
                <a:solidFill>
                  <a:srgbClr val="FF00FF"/>
                </a:solidFill>
              </a:rPr>
              <a:t>0 </a:t>
            </a:r>
            <a:r>
              <a:rPr b="1" lang="en-GB"/>
              <a:t>+ </a:t>
            </a:r>
            <a:r>
              <a:rPr b="1" lang="en-GB">
                <a:solidFill>
                  <a:srgbClr val="FF00FF"/>
                </a:solidFill>
              </a:rPr>
              <a:t>c</a:t>
            </a:r>
            <a:r>
              <a:rPr b="1" baseline="-25000" lang="en-GB">
                <a:solidFill>
                  <a:srgbClr val="FF00FF"/>
                </a:solidFill>
              </a:rPr>
              <a:t>1</a:t>
            </a:r>
            <a:r>
              <a:rPr b="1" lang="en-GB">
                <a:solidFill>
                  <a:srgbClr val="FF00FF"/>
                </a:solidFill>
              </a:rPr>
              <a:t>x</a:t>
            </a:r>
            <a:r>
              <a:rPr b="1" baseline="-25000" lang="en-GB">
                <a:solidFill>
                  <a:srgbClr val="FF00FF"/>
                </a:solidFill>
              </a:rPr>
              <a:t>1</a:t>
            </a:r>
            <a:r>
              <a:rPr b="1" lang="en-GB">
                <a:solidFill>
                  <a:srgbClr val="FF00FF"/>
                </a:solidFill>
              </a:rPr>
              <a:t> </a:t>
            </a:r>
            <a:r>
              <a:rPr b="1" lang="en-GB"/>
              <a:t>= </a:t>
            </a:r>
            <a:r>
              <a:rPr b="1" lang="en-GB">
                <a:solidFill>
                  <a:srgbClr val="FF00FF"/>
                </a:solidFill>
              </a:rPr>
              <a:t>y</a:t>
            </a:r>
            <a:r>
              <a:rPr b="1" baseline="-25000" lang="en-GB">
                <a:solidFill>
                  <a:srgbClr val="FF00FF"/>
                </a:solidFill>
              </a:rPr>
              <a:t>1</a:t>
            </a:r>
            <a:endParaRPr b="1" baseline="-250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….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FF"/>
                </a:solidFill>
              </a:rPr>
              <a:t>c</a:t>
            </a:r>
            <a:r>
              <a:rPr b="1" baseline="-25000" lang="en-GB">
                <a:solidFill>
                  <a:srgbClr val="FF00FF"/>
                </a:solidFill>
              </a:rPr>
              <a:t>0  </a:t>
            </a:r>
            <a:r>
              <a:rPr b="1" lang="en-GB"/>
              <a:t>+ </a:t>
            </a:r>
            <a:r>
              <a:rPr b="1" lang="en-GB">
                <a:solidFill>
                  <a:srgbClr val="FF00FF"/>
                </a:solidFill>
              </a:rPr>
              <a:t>c</a:t>
            </a:r>
            <a:r>
              <a:rPr b="1" baseline="-25000" lang="en-GB">
                <a:solidFill>
                  <a:srgbClr val="FF00FF"/>
                </a:solidFill>
              </a:rPr>
              <a:t>1</a:t>
            </a:r>
            <a:r>
              <a:rPr b="1" lang="en-GB">
                <a:solidFill>
                  <a:srgbClr val="FF00FF"/>
                </a:solidFill>
              </a:rPr>
              <a:t>x</a:t>
            </a:r>
            <a:r>
              <a:rPr b="1" baseline="-25000" lang="en-GB">
                <a:solidFill>
                  <a:srgbClr val="FF00FF"/>
                </a:solidFill>
              </a:rPr>
              <a:t>n</a:t>
            </a:r>
            <a:r>
              <a:rPr b="1" lang="en-GB">
                <a:solidFill>
                  <a:srgbClr val="FF00FF"/>
                </a:solidFill>
              </a:rPr>
              <a:t> </a:t>
            </a:r>
            <a:r>
              <a:rPr b="1" lang="en-GB"/>
              <a:t>= </a:t>
            </a:r>
            <a:r>
              <a:rPr b="1" lang="en-GB">
                <a:solidFill>
                  <a:srgbClr val="FF00FF"/>
                </a:solidFill>
              </a:rPr>
              <a:t>y</a:t>
            </a:r>
            <a:r>
              <a:rPr b="1" baseline="-25000" lang="en-GB">
                <a:solidFill>
                  <a:srgbClr val="FF00FF"/>
                </a:solidFill>
              </a:rPr>
              <a:t>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system of </a:t>
            </a:r>
            <a:r>
              <a:rPr b="1" lang="en-GB">
                <a:solidFill>
                  <a:srgbClr val="FF00FF"/>
                </a:solidFill>
              </a:rPr>
              <a:t>n &gt; 2</a:t>
            </a:r>
            <a:r>
              <a:rPr lang="en-GB"/>
              <a:t> equations and </a:t>
            </a:r>
            <a:r>
              <a:rPr b="1" lang="en-GB">
                <a:solidFill>
                  <a:srgbClr val="FF00FF"/>
                </a:solidFill>
              </a:rPr>
              <a:t>2</a:t>
            </a:r>
            <a:r>
              <a:rPr lang="en-GB"/>
              <a:t> unknowns is  overdetermined and has no exact solution.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900" y="818500"/>
            <a:ext cx="4345475" cy="32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5249175" y="3923800"/>
            <a:ext cx="37809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/>
              <a:t>The b</a:t>
            </a:r>
            <a:r>
              <a:rPr lang="en-GB" sz="1500"/>
              <a:t>lue line is the assumed linear relation.</a:t>
            </a:r>
            <a:br>
              <a:rPr lang="en-GB" sz="1500"/>
            </a:br>
            <a:r>
              <a:rPr lang="en-GB" sz="1500"/>
              <a:t>The points deviate by some noise from the line.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on">
  <a:themeElements>
    <a:clrScheme name="Simple Light">
      <a:dk1>
        <a:srgbClr val="48CEFF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